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462" r:id="rId3"/>
    <p:sldId id="463" r:id="rId4"/>
    <p:sldId id="466" r:id="rId5"/>
    <p:sldId id="467" r:id="rId6"/>
    <p:sldId id="468" r:id="rId7"/>
    <p:sldId id="475" r:id="rId8"/>
    <p:sldId id="474" r:id="rId9"/>
    <p:sldId id="469" r:id="rId10"/>
    <p:sldId id="471" r:id="rId11"/>
    <p:sldId id="485" r:id="rId12"/>
    <p:sldId id="476" r:id="rId13"/>
    <p:sldId id="481" r:id="rId14"/>
    <p:sldId id="486" r:id="rId1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0" d="100"/>
          <a:sy n="70" d="100"/>
        </p:scale>
        <p:origin x="-1590" y="-108"/>
      </p:cViewPr>
      <p:guideLst>
        <p:guide orient="horz" pos="2160"/>
        <p:guide pos="2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3730" name="页眉占位符 73729"/>
          <p:cNvSpPr>
            <a:spLocks noGrp="1"/>
          </p:cNvSpPr>
          <p:nvPr>
            <p:ph type="hdr" sz="quarter"/>
          </p:nvPr>
        </p:nvSpPr>
        <p:spPr>
          <a:xfrm>
            <a:off x="0" y="0"/>
            <a:ext cx="2971800" cy="457200"/>
          </a:xfrm>
          <a:prstGeom prst="rect">
            <a:avLst/>
          </a:prstGeom>
          <a:noFill/>
          <a:ln w="9525">
            <a:noFill/>
          </a:ln>
        </p:spPr>
        <p:txBody>
          <a:bodyPr/>
          <a:p>
            <a:pPr lvl="0"/>
            <a:endParaRPr lang="zh-CN" altLang="en-US" sz="1200" dirty="0"/>
          </a:p>
        </p:txBody>
      </p:sp>
      <p:sp>
        <p:nvSpPr>
          <p:cNvPr id="73731" name="日期占位符 73730"/>
          <p:cNvSpPr>
            <a:spLocks noGrp="1"/>
          </p:cNvSpPr>
          <p:nvPr>
            <p:ph type="dt" idx="1"/>
          </p:nvPr>
        </p:nvSpPr>
        <p:spPr>
          <a:xfrm>
            <a:off x="3884613" y="0"/>
            <a:ext cx="2971800" cy="457200"/>
          </a:xfrm>
          <a:prstGeom prst="rect">
            <a:avLst/>
          </a:prstGeom>
          <a:noFill/>
          <a:ln w="9525">
            <a:noFill/>
          </a:ln>
        </p:spPr>
        <p:txBody>
          <a:bodyPr/>
          <a:p>
            <a:pPr lvl="0" algn="r"/>
            <a:endParaRPr lang="zh-CN" altLang="en-US" sz="1200" dirty="0"/>
          </a:p>
        </p:txBody>
      </p:sp>
      <p:sp>
        <p:nvSpPr>
          <p:cNvPr id="73732" name="幻灯片图像占位符 73731"/>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73733" name="文本占位符 73732"/>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3734" name="页脚占位符 73733"/>
          <p:cNvSpPr>
            <a:spLocks noGrp="1"/>
          </p:cNvSpPr>
          <p:nvPr>
            <p:ph type="ftr" sz="quarter" idx="4"/>
          </p:nvPr>
        </p:nvSpPr>
        <p:spPr>
          <a:xfrm>
            <a:off x="0" y="8685213"/>
            <a:ext cx="2971800" cy="457200"/>
          </a:xfrm>
          <a:prstGeom prst="rect">
            <a:avLst/>
          </a:prstGeom>
          <a:noFill/>
          <a:ln w="9525">
            <a:noFill/>
          </a:ln>
        </p:spPr>
        <p:txBody>
          <a:bodyPr anchor="b"/>
          <a:p>
            <a:pPr lvl="0"/>
            <a:endParaRPr lang="zh-CN" altLang="en-US" sz="1200" dirty="0"/>
          </a:p>
        </p:txBody>
      </p:sp>
      <p:sp>
        <p:nvSpPr>
          <p:cNvPr id="73735" name="灯片编号占位符 73734"/>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en-US" altLang="zh-CN" dirty="0"/>
              <a:t>Click to edit Master title style</a:t>
            </a:r>
            <a:endParaRPr lang="en-US" altLang="zh-CN"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wm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0450" name="文本框 3"/>
          <p:cNvSpPr txBox="1"/>
          <p:nvPr/>
        </p:nvSpPr>
        <p:spPr>
          <a:xfrm>
            <a:off x="7827963" y="4389438"/>
            <a:ext cx="671512" cy="1292225"/>
          </a:xfrm>
          <a:prstGeom prst="rect">
            <a:avLst/>
          </a:prstGeom>
          <a:noFill/>
          <a:ln w="9525">
            <a:noFill/>
          </a:ln>
        </p:spPr>
        <p:txBody>
          <a:bodyPr vert="eaVert" wrap="none">
            <a:spAutoFit/>
          </a:bodyPr>
          <a:p>
            <a:pPr defTabSz="457200"/>
            <a:r>
              <a:rPr lang="zh-CN" altLang="en-US" sz="3200" b="1" dirty="0">
                <a:solidFill>
                  <a:srgbClr val="FF0000"/>
                </a:solidFill>
                <a:latin typeface="Hei"/>
              </a:rPr>
              <a:t>议论文</a:t>
            </a:r>
            <a:endParaRPr lang="zh-CN" altLang="en-US" sz="3200" b="1" dirty="0">
              <a:solidFill>
                <a:srgbClr val="FF0000"/>
              </a:solidFill>
              <a:latin typeface="Hei"/>
            </a:endParaRPr>
          </a:p>
        </p:txBody>
      </p:sp>
      <p:sp>
        <p:nvSpPr>
          <p:cNvPr id="21" name="Text Box 2"/>
          <p:cNvSpPr txBox="1">
            <a:spLocks noChangeArrowheads="1"/>
          </p:cNvSpPr>
          <p:nvPr/>
        </p:nvSpPr>
        <p:spPr bwMode="auto">
          <a:xfrm>
            <a:off x="3111500" y="563563"/>
            <a:ext cx="4013200" cy="914400"/>
          </a:xfrm>
          <a:prstGeom prst="rect">
            <a:avLst/>
          </a:prstGeom>
          <a:noFill/>
          <a:ln>
            <a:noFill/>
          </a:ln>
          <a:effectLst/>
        </p:spPr>
        <p:txBody>
          <a:bodyPr wrap="square">
            <a:spAutoFit/>
          </a:bodyPr>
          <a:lstStyle>
            <a:lvl1pPr/>
            <a:lvl2pPr/>
            <a:lvl3pPr/>
            <a:lvl4pPr/>
            <a:lvl5pPr/>
            <a:lvl6pPr/>
            <a:lvl7pPr/>
            <a:lvl8pPr/>
            <a:lvl9pPr/>
          </a:lstStyle>
          <a:p>
            <a:pPr marL="0" marR="0" lvl="0" indent="0" algn="l" defTabSz="457200" rtl="0" eaLnBrk="1" fontAlgn="auto" latinLnBrk="0" hangingPunct="1">
              <a:lnSpc>
                <a:spcPct val="100000"/>
              </a:lnSpc>
              <a:spcBef>
                <a:spcPct val="50000"/>
              </a:spcBef>
              <a:spcAft>
                <a:spcPts val="0"/>
              </a:spcAft>
              <a:buClrTx/>
              <a:buSzTx/>
              <a:buFontTx/>
              <a:buNone/>
              <a:defRPr/>
            </a:pPr>
            <a:r>
              <a:rPr kumimoji="0" lang="zh-CN" altLang="en-US" sz="54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rPr>
              <a:t>怀疑与学问</a:t>
            </a:r>
            <a:endParaRPr kumimoji="0" lang="zh-CN" altLang="en-US" sz="54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endParaRPr>
          </a:p>
        </p:txBody>
      </p:sp>
      <p:sp>
        <p:nvSpPr>
          <p:cNvPr id="360452" name="圆角矩形 21"/>
          <p:cNvSpPr/>
          <p:nvPr/>
        </p:nvSpPr>
        <p:spPr>
          <a:xfrm>
            <a:off x="958850" y="1708150"/>
            <a:ext cx="7226300" cy="134938"/>
          </a:xfrm>
          <a:prstGeom prst="roundRect">
            <a:avLst>
              <a:gd name="adj" fmla="val 16667"/>
            </a:avLst>
          </a:prstGeom>
          <a:noFill/>
          <a:ln w="9525">
            <a:noFill/>
          </a:ln>
          <a:effectLst>
            <a:outerShdw dist="23000" dir="5400000" rotWithShape="0">
              <a:srgbClr val="000000">
                <a:alpha val="34999"/>
              </a:srgbClr>
            </a:outerShdw>
          </a:effectLst>
        </p:spPr>
        <p:txBody>
          <a:bodyPr anchor="ctr"/>
          <a:p>
            <a:pPr algn="ctr" defTabSz="457200"/>
            <a:endParaRPr dirty="0">
              <a:solidFill>
                <a:srgbClr val="FFFFFF"/>
              </a:solidFill>
              <a:latin typeface="Calibri" panose="020F0502020204030204" pitchFamily="34" charset="0"/>
            </a:endParaRPr>
          </a:p>
        </p:txBody>
      </p:sp>
      <p:sp>
        <p:nvSpPr>
          <p:cNvPr id="360453" name="AutoShape 11"/>
          <p:cNvSpPr/>
          <p:nvPr/>
        </p:nvSpPr>
        <p:spPr>
          <a:xfrm>
            <a:off x="1738313" y="563563"/>
            <a:ext cx="1182687" cy="1298575"/>
          </a:xfrm>
          <a:prstGeom prst="diamond">
            <a:avLst/>
          </a:prstGeom>
          <a:noFill/>
          <a:ln w="38100">
            <a:noFill/>
          </a:ln>
          <a:effectLst>
            <a:outerShdw sy="50000" rotWithShape="0">
              <a:srgbClr val="808080">
                <a:alpha val="50000"/>
              </a:srgbClr>
            </a:outerShdw>
          </a:effectLst>
        </p:spPr>
        <p:txBody>
          <a:bodyPr wrap="none" anchor="ctr"/>
          <a:p>
            <a:pPr algn="ctr" defTabSz="457200" eaLnBrk="0" hangingPunct="0"/>
            <a:endParaRPr lang="en-US" altLang="ko-KR" sz="2800" b="1" dirty="0">
              <a:solidFill>
                <a:srgbClr val="FFFFFF"/>
              </a:solidFill>
              <a:latin typeface="Calibri" panose="020F0502020204030204" pitchFamily="34" charset="0"/>
              <a:ea typeface="Gulim" panose="020B0600000101010101" pitchFamily="34" charset="-127"/>
            </a:endParaRPr>
          </a:p>
        </p:txBody>
      </p:sp>
      <p:sp>
        <p:nvSpPr>
          <p:cNvPr id="360454" name="文本框 49"/>
          <p:cNvSpPr txBox="1"/>
          <p:nvPr/>
        </p:nvSpPr>
        <p:spPr>
          <a:xfrm>
            <a:off x="1849438" y="584200"/>
            <a:ext cx="869950" cy="914400"/>
          </a:xfrm>
          <a:prstGeom prst="rect">
            <a:avLst/>
          </a:prstGeom>
          <a:noFill/>
          <a:ln w="9525">
            <a:noFill/>
          </a:ln>
        </p:spPr>
        <p:txBody>
          <a:bodyPr wrap="none">
            <a:spAutoFit/>
          </a:bodyPr>
          <a:p>
            <a:pPr defTabSz="457200"/>
            <a:r>
              <a:rPr lang="en-US" altLang="zh-CN" sz="5400" b="1" dirty="0">
                <a:solidFill>
                  <a:schemeClr val="bg1"/>
                </a:solidFill>
                <a:latin typeface="方正大黑简体" pitchFamily="65" charset="-122"/>
                <a:ea typeface="方正大黑简体" pitchFamily="65" charset="-122"/>
              </a:rPr>
              <a:t>18</a:t>
            </a:r>
            <a:endParaRPr lang="en-US" altLang="zh-CN" sz="5400" b="1" dirty="0">
              <a:solidFill>
                <a:schemeClr val="bg1"/>
              </a:solidFill>
              <a:latin typeface="方正大黑简体" pitchFamily="65" charset="-122"/>
              <a:ea typeface="方正大黑简体" pitchFamily="65" charset="-122"/>
            </a:endParaRPr>
          </a:p>
        </p:txBody>
      </p:sp>
      <p:sp>
        <p:nvSpPr>
          <p:cNvPr id="360455" name="AutoShape 18" descr="http://img3.imgtn.bdimg.com/it/u=287956326,2076146697&amp;fm=21&amp;gp=0.jpg"/>
          <p:cNvSpPr>
            <a:spLocks noChangeAspect="1"/>
          </p:cNvSpPr>
          <p:nvPr/>
        </p:nvSpPr>
        <p:spPr>
          <a:xfrm>
            <a:off x="144463" y="-144462"/>
            <a:ext cx="304800" cy="304800"/>
          </a:xfrm>
          <a:prstGeom prst="rect">
            <a:avLst/>
          </a:prstGeom>
          <a:noFill/>
          <a:ln w="9525">
            <a:noFill/>
          </a:ln>
        </p:spPr>
        <p:txBody>
          <a:bodyPr/>
          <a:p>
            <a:pPr defTabSz="457200"/>
            <a:endParaRPr dirty="0">
              <a:latin typeface="Calibri" panose="020F0502020204030204" pitchFamily="34" charset="0"/>
            </a:endParaRPr>
          </a:p>
        </p:txBody>
      </p:sp>
      <p:sp>
        <p:nvSpPr>
          <p:cNvPr id="360456" name="AutoShape 20" descr="http://img3.imgtn.bdimg.com/it/u=287956326,2076146697&amp;fm=21&amp;gp=0.jpg"/>
          <p:cNvSpPr>
            <a:spLocks noChangeAspect="1"/>
          </p:cNvSpPr>
          <p:nvPr/>
        </p:nvSpPr>
        <p:spPr>
          <a:xfrm>
            <a:off x="144463" y="-144462"/>
            <a:ext cx="304800" cy="304800"/>
          </a:xfrm>
          <a:prstGeom prst="rect">
            <a:avLst/>
          </a:prstGeom>
          <a:noFill/>
          <a:ln w="9525">
            <a:noFill/>
          </a:ln>
        </p:spPr>
        <p:txBody>
          <a:bodyPr/>
          <a:p>
            <a:pPr defTabSz="457200"/>
            <a:endParaRPr dirty="0">
              <a:latin typeface="Calibri" panose="020F0502020204030204" pitchFamily="34" charset="0"/>
            </a:endParaRPr>
          </a:p>
        </p:txBody>
      </p:sp>
      <p:pic>
        <p:nvPicPr>
          <p:cNvPr id="360457" name="Picture 16"/>
          <p:cNvPicPr>
            <a:picLocks noChangeAspect="1"/>
          </p:cNvPicPr>
          <p:nvPr/>
        </p:nvPicPr>
        <p:blipFill>
          <a:blip r:embed="rId1"/>
          <a:stretch>
            <a:fillRect/>
          </a:stretch>
        </p:blipFill>
        <p:spPr>
          <a:xfrm>
            <a:off x="1149350" y="1919288"/>
            <a:ext cx="6602413" cy="4289425"/>
          </a:xfrm>
          <a:prstGeom prst="rect">
            <a:avLst/>
          </a:prstGeom>
          <a:noFill/>
          <a:ln w="9525">
            <a:noFill/>
          </a:ln>
        </p:spPr>
      </p:pic>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5026" name="AutoShape 9"/>
          <p:cNvSpPr/>
          <p:nvPr/>
        </p:nvSpPr>
        <p:spPr>
          <a:xfrm>
            <a:off x="528638" y="1911350"/>
            <a:ext cx="487362" cy="2349500"/>
          </a:xfrm>
          <a:prstGeom prst="roundRect">
            <a:avLst>
              <a:gd name="adj" fmla="val 13125"/>
            </a:avLst>
          </a:prstGeom>
          <a:noFill/>
          <a:ln w="9525">
            <a:noFill/>
          </a:ln>
        </p:spPr>
        <p:txBody>
          <a:bodyPr wrap="none" anchor="ctr"/>
          <a:p>
            <a:r>
              <a:rPr lang="zh-CN" altLang="en-US" sz="2400" b="1" dirty="0">
                <a:solidFill>
                  <a:srgbClr val="0C9337"/>
                </a:solidFill>
                <a:latin typeface="宋体" panose="02010600030101010101" pitchFamily="2" charset="-122"/>
              </a:rPr>
              <a:t>怀</a:t>
            </a:r>
            <a:endParaRPr lang="zh-CN" altLang="en-US" sz="2400" b="1" dirty="0">
              <a:solidFill>
                <a:srgbClr val="0C9337"/>
              </a:solidFill>
              <a:latin typeface="宋体" panose="02010600030101010101" pitchFamily="2" charset="-122"/>
            </a:endParaRPr>
          </a:p>
          <a:p>
            <a:r>
              <a:rPr lang="zh-CN" altLang="en-US" sz="2400" b="1" dirty="0">
                <a:solidFill>
                  <a:srgbClr val="0C9337"/>
                </a:solidFill>
                <a:latin typeface="宋体" panose="02010600030101010101" pitchFamily="2" charset="-122"/>
              </a:rPr>
              <a:t>疑</a:t>
            </a:r>
            <a:endParaRPr lang="zh-CN" altLang="en-US" sz="2400" b="1" dirty="0">
              <a:solidFill>
                <a:srgbClr val="0C9337"/>
              </a:solidFill>
              <a:latin typeface="宋体" panose="02010600030101010101" pitchFamily="2" charset="-122"/>
            </a:endParaRPr>
          </a:p>
          <a:p>
            <a:r>
              <a:rPr lang="zh-CN" altLang="en-US" sz="2400" b="1" dirty="0">
                <a:solidFill>
                  <a:srgbClr val="0C9337"/>
                </a:solidFill>
                <a:latin typeface="宋体" panose="02010600030101010101" pitchFamily="2" charset="-122"/>
              </a:rPr>
              <a:t>与</a:t>
            </a:r>
            <a:endParaRPr lang="zh-CN" altLang="en-US" sz="2400" b="1" dirty="0">
              <a:solidFill>
                <a:srgbClr val="0C9337"/>
              </a:solidFill>
              <a:latin typeface="宋体" panose="02010600030101010101" pitchFamily="2" charset="-122"/>
            </a:endParaRPr>
          </a:p>
          <a:p>
            <a:r>
              <a:rPr lang="zh-CN" altLang="en-US" sz="2400" b="1" dirty="0">
                <a:solidFill>
                  <a:srgbClr val="0C9337"/>
                </a:solidFill>
                <a:latin typeface="宋体" panose="02010600030101010101" pitchFamily="2" charset="-122"/>
              </a:rPr>
              <a:t>学</a:t>
            </a:r>
            <a:endParaRPr lang="zh-CN" altLang="en-US" sz="2400" b="1" dirty="0">
              <a:solidFill>
                <a:srgbClr val="0C9337"/>
              </a:solidFill>
              <a:latin typeface="宋体" panose="02010600030101010101" pitchFamily="2" charset="-122"/>
            </a:endParaRPr>
          </a:p>
          <a:p>
            <a:r>
              <a:rPr lang="zh-CN" altLang="en-US" sz="2400" b="1" dirty="0">
                <a:solidFill>
                  <a:srgbClr val="0C9337"/>
                </a:solidFill>
                <a:latin typeface="宋体" panose="02010600030101010101" pitchFamily="2" charset="-122"/>
              </a:rPr>
              <a:t>问</a:t>
            </a:r>
            <a:endParaRPr lang="zh-CN" altLang="en-US" sz="2400" b="1" dirty="0">
              <a:solidFill>
                <a:srgbClr val="0C9337"/>
              </a:solidFill>
              <a:latin typeface="宋体" panose="02010600030101010101" pitchFamily="2" charset="-122"/>
            </a:endParaRPr>
          </a:p>
        </p:txBody>
      </p:sp>
      <p:sp>
        <p:nvSpPr>
          <p:cNvPr id="385027" name="文本框 13"/>
          <p:cNvSpPr txBox="1"/>
          <p:nvPr/>
        </p:nvSpPr>
        <p:spPr>
          <a:xfrm>
            <a:off x="10761663" y="1884363"/>
            <a:ext cx="184150" cy="492125"/>
          </a:xfrm>
          <a:prstGeom prst="rect">
            <a:avLst/>
          </a:prstGeom>
          <a:noFill/>
          <a:ln w="9525">
            <a:noFill/>
          </a:ln>
        </p:spPr>
        <p:txBody>
          <a:bodyPr wrap="none">
            <a:spAutoFit/>
          </a:bodyPr>
          <a:p>
            <a:pPr defTabSz="457200"/>
            <a:endParaRPr dirty="0">
              <a:latin typeface="Calibri" panose="020F0502020204030204" pitchFamily="34" charset="0"/>
            </a:endParaRPr>
          </a:p>
        </p:txBody>
      </p:sp>
      <p:sp>
        <p:nvSpPr>
          <p:cNvPr id="385028" name="左大括号 51"/>
          <p:cNvSpPr/>
          <p:nvPr/>
        </p:nvSpPr>
        <p:spPr>
          <a:xfrm>
            <a:off x="1198563" y="1931988"/>
            <a:ext cx="230187" cy="2673350"/>
          </a:xfrm>
          <a:prstGeom prst="leftBrace">
            <a:avLst>
              <a:gd name="adj1" fmla="val 11129"/>
              <a:gd name="adj2" fmla="val 49023"/>
            </a:avLst>
          </a:prstGeom>
          <a:noFill/>
          <a:ln w="25400">
            <a:noFill/>
          </a:ln>
          <a:effectLst>
            <a:outerShdw dist="20000" dir="5400000" rotWithShape="0">
              <a:srgbClr val="000000">
                <a:alpha val="37999"/>
              </a:srgbClr>
            </a:outerShdw>
          </a:effectLst>
        </p:spPr>
        <p:txBody>
          <a:bodyPr anchor="ctr"/>
          <a:p>
            <a:pPr defTabSz="457200" eaLnBrk="0" hangingPunct="0"/>
            <a:endParaRPr lang="zh-CN" altLang="zh-CN" sz="2400" b="1" dirty="0">
              <a:latin typeface="宋体" panose="02010600030101010101" pitchFamily="2" charset="-122"/>
            </a:endParaRPr>
          </a:p>
        </p:txBody>
      </p:sp>
      <p:sp>
        <p:nvSpPr>
          <p:cNvPr id="11" name="TextBox 10"/>
          <p:cNvSpPr txBox="1"/>
          <p:nvPr/>
        </p:nvSpPr>
        <p:spPr>
          <a:xfrm>
            <a:off x="1300163" y="1274763"/>
            <a:ext cx="1695450" cy="3578225"/>
          </a:xfrm>
          <a:prstGeom prst="rect">
            <a:avLst/>
          </a:prstGeom>
          <a:noFill/>
        </p:spPr>
        <p:txBody>
          <a:bodyPr>
            <a:spAutoFit/>
          </a:bodyPr>
          <a:lstStyle/>
          <a:p>
            <a:pPr marR="0" defTabSz="457200">
              <a:lnSpc>
                <a:spcPct val="250000"/>
              </a:lnSpc>
              <a:buClrTx/>
              <a:buSzTx/>
              <a:buFontTx/>
              <a:buNone/>
              <a:defRPr/>
            </a:pPr>
            <a:r>
              <a:rPr kumimoji="0" lang="zh-CN" altLang="en-US" sz="2400" b="1" kern="1200" cap="none" spc="0" normalizeH="0" baseline="0" noProof="0" dirty="0">
                <a:solidFill>
                  <a:srgbClr val="FF0000"/>
                </a:solidFill>
                <a:latin typeface="+mn-ea"/>
                <a:ea typeface="+mn-ea"/>
                <a:cs typeface="+mn-cs"/>
              </a:rPr>
              <a:t>引论部分</a:t>
            </a:r>
            <a:endParaRPr kumimoji="0" lang="en-US" altLang="zh-CN" sz="2400" b="1" kern="1200" cap="none" spc="0" normalizeH="0" baseline="0" noProof="0" dirty="0">
              <a:solidFill>
                <a:srgbClr val="FF0000"/>
              </a:solidFill>
              <a:latin typeface="+mn-ea"/>
              <a:ea typeface="+mn-ea"/>
              <a:cs typeface="+mn-cs"/>
            </a:endParaRPr>
          </a:p>
          <a:p>
            <a:pPr marR="0" defTabSz="457200">
              <a:lnSpc>
                <a:spcPct val="250000"/>
              </a:lnSpc>
              <a:buClrTx/>
              <a:buSzTx/>
              <a:buFontTx/>
              <a:buNone/>
              <a:defRPr/>
            </a:pPr>
            <a:endParaRPr kumimoji="0" lang="en-US" altLang="zh-CN" sz="2400" b="1" kern="1200" cap="none" spc="0" normalizeH="0" baseline="0" noProof="0" dirty="0">
              <a:solidFill>
                <a:srgbClr val="FF0000"/>
              </a:solidFill>
              <a:latin typeface="+mn-ea"/>
              <a:ea typeface="+mn-ea"/>
              <a:cs typeface="+mn-cs"/>
            </a:endParaRPr>
          </a:p>
          <a:p>
            <a:pPr marR="0" defTabSz="457200">
              <a:lnSpc>
                <a:spcPct val="250000"/>
              </a:lnSpc>
              <a:buClrTx/>
              <a:buSzTx/>
              <a:buFontTx/>
              <a:buNone/>
              <a:defRPr/>
            </a:pPr>
            <a:r>
              <a:rPr kumimoji="0" lang="zh-CN" altLang="en-US" sz="2400" b="1" kern="1200" cap="none" spc="0" normalizeH="0" baseline="0" noProof="0" dirty="0">
                <a:solidFill>
                  <a:srgbClr val="FF0000"/>
                </a:solidFill>
                <a:latin typeface="+mn-ea"/>
                <a:ea typeface="+mn-ea"/>
                <a:cs typeface="+mn-cs"/>
              </a:rPr>
              <a:t>本论部分</a:t>
            </a:r>
            <a:endParaRPr kumimoji="0" lang="en-US" altLang="zh-CN" sz="2400" b="1" kern="1200" cap="none" spc="0" normalizeH="0" baseline="0" noProof="0" dirty="0">
              <a:solidFill>
                <a:srgbClr val="FF0000"/>
              </a:solidFill>
              <a:latin typeface="+mn-ea"/>
              <a:ea typeface="+mn-ea"/>
              <a:cs typeface="+mn-cs"/>
            </a:endParaRPr>
          </a:p>
        </p:txBody>
      </p:sp>
      <p:sp>
        <p:nvSpPr>
          <p:cNvPr id="385031" name="左大括号 34"/>
          <p:cNvSpPr/>
          <p:nvPr/>
        </p:nvSpPr>
        <p:spPr>
          <a:xfrm>
            <a:off x="2700338" y="1714500"/>
            <a:ext cx="327025" cy="928688"/>
          </a:xfrm>
          <a:prstGeom prst="leftBrace">
            <a:avLst>
              <a:gd name="adj1" fmla="val 11109"/>
              <a:gd name="adj2" fmla="val 49023"/>
            </a:avLst>
          </a:prstGeom>
          <a:noFill/>
          <a:ln w="25400">
            <a:noFill/>
          </a:ln>
          <a:effectLst>
            <a:outerShdw dist="20000" dir="5400000" rotWithShape="0">
              <a:srgbClr val="000000">
                <a:alpha val="37999"/>
              </a:srgbClr>
            </a:outerShdw>
          </a:effectLst>
        </p:spPr>
        <p:txBody>
          <a:bodyPr anchor="ctr"/>
          <a:p>
            <a:pPr defTabSz="457200" eaLnBrk="0" hangingPunct="0"/>
            <a:endParaRPr lang="zh-CN" altLang="zh-CN" sz="2400" b="1" dirty="0">
              <a:latin typeface="宋体" panose="02010600030101010101" pitchFamily="2" charset="-122"/>
            </a:endParaRPr>
          </a:p>
        </p:txBody>
      </p:sp>
      <p:sp>
        <p:nvSpPr>
          <p:cNvPr id="385032" name="矩形 1"/>
          <p:cNvSpPr/>
          <p:nvPr/>
        </p:nvSpPr>
        <p:spPr>
          <a:xfrm>
            <a:off x="2938463" y="1093788"/>
            <a:ext cx="4229100" cy="1930400"/>
          </a:xfrm>
          <a:prstGeom prst="rect">
            <a:avLst/>
          </a:prstGeom>
          <a:noFill/>
          <a:ln w="9525">
            <a:noFill/>
          </a:ln>
        </p:spPr>
        <p:txBody>
          <a:bodyPr>
            <a:spAutoFit/>
          </a:bodyPr>
          <a:p>
            <a:pPr defTabSz="457200">
              <a:lnSpc>
                <a:spcPct val="200000"/>
              </a:lnSpc>
            </a:pPr>
            <a:r>
              <a:rPr lang="zh-CN" altLang="en-US" sz="2200" b="1" dirty="0">
                <a:solidFill>
                  <a:srgbClr val="C00000"/>
                </a:solidFill>
                <a:latin typeface="宋体" panose="02010600030101010101" pitchFamily="2" charset="-122"/>
              </a:rPr>
              <a:t>做学问“会疑”</a:t>
            </a:r>
            <a:endParaRPr lang="zh-CN" altLang="en-US" sz="2200" b="1" dirty="0">
              <a:solidFill>
                <a:srgbClr val="C00000"/>
              </a:solidFill>
              <a:latin typeface="宋体" panose="02010600030101010101" pitchFamily="2" charset="-122"/>
            </a:endParaRPr>
          </a:p>
          <a:p>
            <a:pPr defTabSz="457200">
              <a:lnSpc>
                <a:spcPct val="200000"/>
              </a:lnSpc>
            </a:pPr>
            <a:r>
              <a:rPr lang="zh-CN" altLang="en-US" sz="2200" b="1" dirty="0">
                <a:solidFill>
                  <a:srgbClr val="C00000"/>
                </a:solidFill>
                <a:latin typeface="宋体" panose="02010600030101010101" pitchFamily="2" charset="-122"/>
              </a:rPr>
              <a:t>做学问“须疑”</a:t>
            </a:r>
            <a:endParaRPr lang="zh-CN" altLang="en-US" sz="2200" b="1" dirty="0">
              <a:solidFill>
                <a:srgbClr val="C00000"/>
              </a:solidFill>
              <a:latin typeface="宋体" panose="02010600030101010101" pitchFamily="2" charset="-122"/>
            </a:endParaRPr>
          </a:p>
        </p:txBody>
      </p:sp>
      <p:sp>
        <p:nvSpPr>
          <p:cNvPr id="385033" name="左大括号 16"/>
          <p:cNvSpPr/>
          <p:nvPr/>
        </p:nvSpPr>
        <p:spPr>
          <a:xfrm>
            <a:off x="2689225" y="3454400"/>
            <a:ext cx="327025" cy="2014538"/>
          </a:xfrm>
          <a:prstGeom prst="leftBrace">
            <a:avLst>
              <a:gd name="adj1" fmla="val 11094"/>
              <a:gd name="adj2" fmla="val 49023"/>
            </a:avLst>
          </a:prstGeom>
          <a:noFill/>
          <a:ln w="25400">
            <a:noFill/>
          </a:ln>
          <a:effectLst>
            <a:outerShdw dist="20000" dir="5400000" rotWithShape="0">
              <a:srgbClr val="000000">
                <a:alpha val="37999"/>
              </a:srgbClr>
            </a:outerShdw>
          </a:effectLst>
        </p:spPr>
        <p:txBody>
          <a:bodyPr anchor="ctr"/>
          <a:p>
            <a:pPr defTabSz="457200" eaLnBrk="0" hangingPunct="0"/>
            <a:endParaRPr lang="zh-CN" altLang="zh-CN" sz="2400" b="1" dirty="0">
              <a:latin typeface="宋体" panose="02010600030101010101" pitchFamily="2" charset="-122"/>
            </a:endParaRPr>
          </a:p>
        </p:txBody>
      </p:sp>
      <p:sp>
        <p:nvSpPr>
          <p:cNvPr id="385034" name="矩形 1"/>
          <p:cNvSpPr/>
          <p:nvPr/>
        </p:nvSpPr>
        <p:spPr>
          <a:xfrm>
            <a:off x="2995930" y="2643505"/>
            <a:ext cx="3113405" cy="1106805"/>
          </a:xfrm>
          <a:prstGeom prst="rect">
            <a:avLst/>
          </a:prstGeom>
          <a:noFill/>
          <a:ln w="9525">
            <a:noFill/>
          </a:ln>
        </p:spPr>
        <p:txBody>
          <a:bodyPr wrap="square">
            <a:spAutoFit/>
          </a:bodyPr>
          <a:p>
            <a:pPr defTabSz="457200">
              <a:lnSpc>
                <a:spcPct val="150000"/>
              </a:lnSpc>
            </a:pPr>
            <a:r>
              <a:rPr lang="zh-CN" altLang="en-US" sz="2200" b="1" dirty="0">
                <a:solidFill>
                  <a:srgbClr val="C00000"/>
                </a:solidFill>
                <a:latin typeface="华文新魏" panose="02010800040101010101" charset="-122"/>
                <a:ea typeface="华文新魏" panose="02010800040101010101" charset="-122"/>
                <a:cs typeface="华文新魏" panose="02010800040101010101" charset="-122"/>
              </a:rPr>
              <a:t>怀疑是辨伪去妄的</a:t>
            </a:r>
            <a:endParaRPr lang="zh-CN" altLang="en-US" sz="2200" b="1" dirty="0">
              <a:solidFill>
                <a:srgbClr val="C00000"/>
              </a:solidFill>
              <a:latin typeface="华文新魏" panose="02010800040101010101" charset="-122"/>
              <a:ea typeface="华文新魏" panose="02010800040101010101" charset="-122"/>
              <a:cs typeface="华文新魏" panose="02010800040101010101" charset="-122"/>
            </a:endParaRPr>
          </a:p>
          <a:p>
            <a:pPr defTabSz="457200">
              <a:lnSpc>
                <a:spcPct val="150000"/>
              </a:lnSpc>
            </a:pPr>
            <a:r>
              <a:rPr lang="zh-CN" altLang="en-US" sz="2200" b="1" dirty="0">
                <a:solidFill>
                  <a:srgbClr val="C00000"/>
                </a:solidFill>
                <a:latin typeface="华文新魏" panose="02010800040101010101" charset="-122"/>
                <a:ea typeface="华文新魏" panose="02010800040101010101" charset="-122"/>
                <a:cs typeface="华文新魏" panose="02010800040101010101" charset="-122"/>
              </a:rPr>
              <a:t>必须步骤 </a:t>
            </a:r>
            <a:endParaRPr lang="zh-CN" altLang="en-US" sz="2200" b="1" dirty="0">
              <a:solidFill>
                <a:srgbClr val="C00000"/>
              </a:solidFill>
              <a:latin typeface="华文新魏" panose="02010800040101010101" charset="-122"/>
              <a:ea typeface="华文新魏" panose="02010800040101010101" charset="-122"/>
              <a:cs typeface="华文新魏" panose="02010800040101010101" charset="-122"/>
            </a:endParaRPr>
          </a:p>
        </p:txBody>
      </p:sp>
      <p:sp>
        <p:nvSpPr>
          <p:cNvPr id="385035" name="矩形 2"/>
          <p:cNvSpPr/>
          <p:nvPr/>
        </p:nvSpPr>
        <p:spPr>
          <a:xfrm>
            <a:off x="2891155" y="4735830"/>
            <a:ext cx="3229610" cy="970915"/>
          </a:xfrm>
          <a:prstGeom prst="rect">
            <a:avLst/>
          </a:prstGeom>
          <a:noFill/>
          <a:ln w="9525">
            <a:noFill/>
          </a:ln>
        </p:spPr>
        <p:txBody>
          <a:bodyPr wrap="square">
            <a:spAutoFit/>
          </a:bodyPr>
          <a:p>
            <a:pPr defTabSz="457200">
              <a:lnSpc>
                <a:spcPct val="130000"/>
              </a:lnSpc>
            </a:pPr>
            <a:r>
              <a:rPr lang="zh-CN" altLang="en-US" sz="2200" b="1" dirty="0">
                <a:solidFill>
                  <a:schemeClr val="tx1"/>
                </a:solidFill>
                <a:latin typeface="华文新魏" panose="02010800040101010101" charset="-122"/>
                <a:ea typeface="华文新魏" panose="02010800040101010101" charset="-122"/>
                <a:cs typeface="华文新魏" panose="02010800040101010101" charset="-122"/>
              </a:rPr>
              <a:t>怀疑是建设新学说、</a:t>
            </a:r>
            <a:endParaRPr lang="zh-CN" altLang="en-US" sz="2200" b="1" dirty="0">
              <a:solidFill>
                <a:schemeClr val="tx1"/>
              </a:solidFill>
              <a:latin typeface="华文新魏" panose="02010800040101010101" charset="-122"/>
              <a:ea typeface="华文新魏" panose="02010800040101010101" charset="-122"/>
              <a:cs typeface="华文新魏" panose="02010800040101010101" charset="-122"/>
            </a:endParaRPr>
          </a:p>
          <a:p>
            <a:pPr defTabSz="457200">
              <a:lnSpc>
                <a:spcPct val="130000"/>
              </a:lnSpc>
            </a:pPr>
            <a:r>
              <a:rPr lang="zh-CN" altLang="en-US" sz="2200" b="1" dirty="0">
                <a:solidFill>
                  <a:schemeClr val="tx1"/>
                </a:solidFill>
                <a:latin typeface="华文新魏" panose="02010800040101010101" charset="-122"/>
                <a:ea typeface="华文新魏" panose="02010800040101010101" charset="-122"/>
                <a:cs typeface="华文新魏" panose="02010800040101010101" charset="-122"/>
              </a:rPr>
              <a:t>启迪新发明的基本条件 </a:t>
            </a:r>
            <a:endParaRPr lang="zh-CN" altLang="en-US" sz="2200" b="1" dirty="0">
              <a:solidFill>
                <a:schemeClr val="tx1"/>
              </a:solidFill>
              <a:latin typeface="华文新魏" panose="02010800040101010101" charset="-122"/>
              <a:ea typeface="华文新魏" panose="02010800040101010101" charset="-122"/>
              <a:cs typeface="华文新魏" panose="02010800040101010101" charset="-122"/>
            </a:endParaRPr>
          </a:p>
        </p:txBody>
      </p:sp>
      <p:sp>
        <p:nvSpPr>
          <p:cNvPr id="385036" name="矩形 3"/>
          <p:cNvSpPr/>
          <p:nvPr/>
        </p:nvSpPr>
        <p:spPr>
          <a:xfrm>
            <a:off x="6226175" y="3860800"/>
            <a:ext cx="1068388" cy="2584450"/>
          </a:xfrm>
          <a:prstGeom prst="rect">
            <a:avLst/>
          </a:prstGeom>
          <a:noFill/>
          <a:ln w="9525">
            <a:noFill/>
          </a:ln>
        </p:spPr>
        <p:txBody>
          <a:bodyPr>
            <a:spAutoFit/>
          </a:bodyPr>
          <a:p>
            <a:pPr defTabSz="457200">
              <a:lnSpc>
                <a:spcPct val="120000"/>
              </a:lnSpc>
            </a:pPr>
            <a:r>
              <a:rPr lang="zh-CN" altLang="en-US" sz="2000" b="1" dirty="0">
                <a:latin typeface="Calibri" panose="020F0502020204030204" pitchFamily="34" charset="0"/>
              </a:rPr>
              <a:t>常怀疑 常发问 常辩论 常评判 常修正 </a:t>
            </a:r>
            <a:endParaRPr lang="zh-CN" altLang="en-US" sz="2000" b="1" dirty="0">
              <a:latin typeface="Calibri" panose="020F0502020204030204" pitchFamily="34" charset="0"/>
            </a:endParaRPr>
          </a:p>
        </p:txBody>
      </p:sp>
      <p:sp>
        <p:nvSpPr>
          <p:cNvPr id="385037" name="左大括号 20"/>
          <p:cNvSpPr/>
          <p:nvPr/>
        </p:nvSpPr>
        <p:spPr>
          <a:xfrm>
            <a:off x="5999163" y="4076700"/>
            <a:ext cx="228600" cy="2166938"/>
          </a:xfrm>
          <a:prstGeom prst="leftBrace">
            <a:avLst>
              <a:gd name="adj1" fmla="val 11102"/>
              <a:gd name="adj2" fmla="val 49023"/>
            </a:avLst>
          </a:prstGeom>
          <a:noFill/>
          <a:ln w="25400">
            <a:noFill/>
          </a:ln>
          <a:effectLst>
            <a:outerShdw dist="20000" dir="5400000" rotWithShape="0">
              <a:srgbClr val="000000">
                <a:alpha val="37999"/>
              </a:srgbClr>
            </a:outerShdw>
          </a:effectLst>
        </p:spPr>
        <p:txBody>
          <a:bodyPr anchor="ctr"/>
          <a:p>
            <a:pPr defTabSz="457200" eaLnBrk="0" hangingPunct="0"/>
            <a:endParaRPr lang="zh-CN" altLang="zh-CN" sz="2400" b="1" dirty="0">
              <a:latin typeface="宋体" panose="02010600030101010101" pitchFamily="2" charset="-122"/>
            </a:endParaRPr>
          </a:p>
        </p:txBody>
      </p:sp>
      <p:sp>
        <p:nvSpPr>
          <p:cNvPr id="385038" name="矩形 4"/>
          <p:cNvSpPr/>
          <p:nvPr/>
        </p:nvSpPr>
        <p:spPr>
          <a:xfrm>
            <a:off x="6120765" y="2569210"/>
            <a:ext cx="1261110" cy="1291590"/>
          </a:xfrm>
          <a:prstGeom prst="rect">
            <a:avLst/>
          </a:prstGeom>
          <a:noFill/>
          <a:ln w="9525">
            <a:noFill/>
          </a:ln>
        </p:spPr>
        <p:txBody>
          <a:bodyPr wrap="none">
            <a:spAutoFit/>
          </a:bodyPr>
          <a:p>
            <a:pPr defTabSz="457200">
              <a:lnSpc>
                <a:spcPct val="130000"/>
              </a:lnSpc>
            </a:pPr>
            <a:r>
              <a:rPr lang="zh-CN" altLang="en-US" sz="2000" b="1" dirty="0">
                <a:solidFill>
                  <a:srgbClr val="C00000"/>
                </a:solidFill>
                <a:latin typeface="Calibri" panose="020F0502020204030204" pitchFamily="34" charset="0"/>
              </a:rPr>
              <a:t>对于传说 </a:t>
            </a:r>
            <a:endParaRPr lang="zh-CN" altLang="en-US" sz="2000" b="1" dirty="0">
              <a:solidFill>
                <a:srgbClr val="C00000"/>
              </a:solidFill>
              <a:latin typeface="Calibri" panose="020F0502020204030204" pitchFamily="34" charset="0"/>
            </a:endParaRPr>
          </a:p>
          <a:p>
            <a:pPr defTabSz="457200">
              <a:lnSpc>
                <a:spcPct val="130000"/>
              </a:lnSpc>
            </a:pPr>
            <a:endParaRPr lang="zh-CN" altLang="en-US" sz="2000" b="1" dirty="0">
              <a:solidFill>
                <a:srgbClr val="C00000"/>
              </a:solidFill>
              <a:latin typeface="Calibri" panose="020F0502020204030204" pitchFamily="34" charset="0"/>
            </a:endParaRPr>
          </a:p>
          <a:p>
            <a:pPr defTabSz="457200">
              <a:lnSpc>
                <a:spcPct val="130000"/>
              </a:lnSpc>
            </a:pPr>
            <a:r>
              <a:rPr lang="zh-CN" altLang="en-US" sz="2000" b="1" dirty="0">
                <a:solidFill>
                  <a:srgbClr val="C00000"/>
                </a:solidFill>
                <a:latin typeface="Calibri" panose="020F0502020204030204" pitchFamily="34" charset="0"/>
              </a:rPr>
              <a:t>对于书本 </a:t>
            </a:r>
            <a:endParaRPr lang="zh-CN" altLang="en-US" sz="2000" b="1" dirty="0">
              <a:solidFill>
                <a:srgbClr val="C00000"/>
              </a:solidFill>
              <a:latin typeface="Calibri" panose="020F0502020204030204" pitchFamily="34" charset="0"/>
            </a:endParaRPr>
          </a:p>
        </p:txBody>
      </p:sp>
      <p:sp>
        <p:nvSpPr>
          <p:cNvPr id="385039" name="左大括号 22"/>
          <p:cNvSpPr/>
          <p:nvPr/>
        </p:nvSpPr>
        <p:spPr>
          <a:xfrm>
            <a:off x="5965825" y="2947988"/>
            <a:ext cx="261938" cy="754062"/>
          </a:xfrm>
          <a:prstGeom prst="leftBrace">
            <a:avLst>
              <a:gd name="adj1" fmla="val 11115"/>
              <a:gd name="adj2" fmla="val 49023"/>
            </a:avLst>
          </a:prstGeom>
          <a:noFill/>
          <a:ln w="25400">
            <a:noFill/>
          </a:ln>
          <a:effectLst>
            <a:outerShdw dist="20000" dir="5400000" rotWithShape="0">
              <a:srgbClr val="000000">
                <a:alpha val="37999"/>
              </a:srgbClr>
            </a:outerShdw>
          </a:effectLst>
        </p:spPr>
        <p:txBody>
          <a:bodyPr anchor="ctr"/>
          <a:p>
            <a:pPr defTabSz="457200" eaLnBrk="0" hangingPunct="0"/>
            <a:endParaRPr lang="zh-CN" altLang="zh-CN" sz="2400" b="1" dirty="0">
              <a:latin typeface="宋体" panose="02010600030101010101" pitchFamily="2" charset="-122"/>
            </a:endParaRPr>
          </a:p>
        </p:txBody>
      </p:sp>
      <p:sp>
        <p:nvSpPr>
          <p:cNvPr id="385040" name="左大括号 23"/>
          <p:cNvSpPr/>
          <p:nvPr/>
        </p:nvSpPr>
        <p:spPr>
          <a:xfrm flipH="1">
            <a:off x="7248525" y="1776413"/>
            <a:ext cx="427038" cy="3609975"/>
          </a:xfrm>
          <a:prstGeom prst="leftBrace">
            <a:avLst>
              <a:gd name="adj1" fmla="val 11114"/>
              <a:gd name="adj2" fmla="val 49023"/>
            </a:avLst>
          </a:prstGeom>
          <a:noFill/>
          <a:ln w="25400">
            <a:noFill/>
          </a:ln>
          <a:effectLst>
            <a:outerShdw dist="20000" dir="5400000" rotWithShape="0">
              <a:srgbClr val="000000">
                <a:alpha val="37999"/>
              </a:srgbClr>
            </a:outerShdw>
          </a:effectLst>
        </p:spPr>
        <p:txBody>
          <a:bodyPr anchor="ctr"/>
          <a:p>
            <a:pPr defTabSz="457200" eaLnBrk="0" hangingPunct="0"/>
            <a:endParaRPr lang="zh-CN" altLang="zh-CN" sz="2400" b="1" dirty="0">
              <a:latin typeface="宋体" panose="02010600030101010101" pitchFamily="2" charset="-122"/>
            </a:endParaRPr>
          </a:p>
        </p:txBody>
      </p:sp>
      <p:sp>
        <p:nvSpPr>
          <p:cNvPr id="385041" name="矩形 5"/>
          <p:cNvSpPr/>
          <p:nvPr/>
        </p:nvSpPr>
        <p:spPr>
          <a:xfrm>
            <a:off x="7675563" y="3454083"/>
            <a:ext cx="1100137" cy="1477962"/>
          </a:xfrm>
          <a:prstGeom prst="rect">
            <a:avLst/>
          </a:prstGeom>
          <a:noFill/>
          <a:ln w="9525">
            <a:noFill/>
          </a:ln>
        </p:spPr>
        <p:txBody>
          <a:bodyPr wrap="none">
            <a:spAutoFit/>
          </a:bodyPr>
          <a:p>
            <a:pPr defTabSz="457200">
              <a:lnSpc>
                <a:spcPct val="150000"/>
              </a:lnSpc>
            </a:pPr>
            <a:r>
              <a:rPr lang="zh-CN" altLang="en-US" sz="2200" b="1" dirty="0">
                <a:solidFill>
                  <a:srgbClr val="FF0000"/>
                </a:solidFill>
                <a:latin typeface="Calibri" panose="020F0502020204030204" pitchFamily="34" charset="0"/>
              </a:rPr>
              <a:t>学者先 </a:t>
            </a:r>
            <a:endParaRPr lang="zh-CN" altLang="en-US" sz="2200" b="1" dirty="0">
              <a:solidFill>
                <a:srgbClr val="FF0000"/>
              </a:solidFill>
              <a:latin typeface="Calibri" panose="020F0502020204030204" pitchFamily="34" charset="0"/>
            </a:endParaRPr>
          </a:p>
          <a:p>
            <a:pPr defTabSz="457200">
              <a:lnSpc>
                <a:spcPct val="150000"/>
              </a:lnSpc>
            </a:pPr>
            <a:r>
              <a:rPr lang="zh-CN" altLang="en-US" sz="2200" b="1" dirty="0">
                <a:solidFill>
                  <a:srgbClr val="FF0000"/>
                </a:solidFill>
                <a:latin typeface="Calibri" panose="020F0502020204030204" pitchFamily="34" charset="0"/>
              </a:rPr>
              <a:t>要会疑 </a:t>
            </a:r>
            <a:endParaRPr lang="zh-CN" altLang="en-US" sz="2200" b="1" dirty="0">
              <a:solidFill>
                <a:srgbClr val="FF0000"/>
              </a:solidFill>
              <a:latin typeface="Calibri" panose="020F05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69" name="Rectangle 17"/>
          <p:cNvSpPr>
            <a:spLocks noChangeArrowheads="1"/>
          </p:cNvSpPr>
          <p:nvPr/>
        </p:nvSpPr>
        <p:spPr bwMode="auto">
          <a:xfrm>
            <a:off x="599440" y="267970"/>
            <a:ext cx="8313420" cy="1322070"/>
          </a:xfrm>
          <a:prstGeom prst="rect">
            <a:avLst/>
          </a:prstGeom>
          <a:noFill/>
          <a:ln w="9525">
            <a:noFill/>
            <a:miter lim="800000"/>
          </a:ln>
          <a:effectLst/>
        </p:spPr>
        <p:txBody>
          <a:bodyPr wrap="square" anchor="ctr">
            <a:spAutoFit/>
          </a:bodyPr>
          <a:lstStyle/>
          <a:p>
            <a:pPr marL="0" marR="0" lvl="0" indent="0" algn="l" defTabSz="4572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文章开篇运用了什么论证方法？有什么作用？</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    </a:t>
            </a:r>
            <a:r>
              <a:rPr kumimoji="0" lang="zh-CN" altLang="en-US" sz="2000" b="1" i="0" u="sng"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运用论证作用分析法。</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 运用了道理论证（引用论证）的方法。作者在开头 引用这两句名言，既提出了论点，同 时学者的名言也是一个证明论点的有 力证据，这使得论点的说服力增强。</a:t>
            </a:r>
            <a:endPar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
        <p:nvSpPr>
          <p:cNvPr id="375811" name="矩形 1"/>
          <p:cNvSpPr/>
          <p:nvPr/>
        </p:nvSpPr>
        <p:spPr>
          <a:xfrm>
            <a:off x="104140" y="267653"/>
            <a:ext cx="495300" cy="615950"/>
          </a:xfrm>
          <a:prstGeom prst="rect">
            <a:avLst/>
          </a:prstGeom>
          <a:noFill/>
          <a:ln w="9525">
            <a:noFill/>
          </a:ln>
        </p:spPr>
        <p:txBody>
          <a:bodyPr wrap="none">
            <a:spAutoFit/>
          </a:bodyPr>
          <a:p>
            <a:pPr defTabSz="457200"/>
            <a:r>
              <a:rPr lang="zh-CN" altLang="zh-CN" sz="2400" b="1" dirty="0">
                <a:solidFill>
                  <a:srgbClr val="000000"/>
                </a:solidFill>
                <a:latin typeface="宋体" panose="02010600030101010101" pitchFamily="2" charset="-122"/>
              </a:rPr>
              <a:t>1.</a:t>
            </a:r>
            <a:endParaRPr lang="en-US" altLang="zh-CN" dirty="0">
              <a:latin typeface="Calibri" panose="020F0502020204030204" pitchFamily="34" charset="0"/>
            </a:endParaRPr>
          </a:p>
        </p:txBody>
      </p:sp>
      <p:sp>
        <p:nvSpPr>
          <p:cNvPr id="23565" name="Rectangle 13"/>
          <p:cNvSpPr>
            <a:spLocks noChangeArrowheads="1"/>
          </p:cNvSpPr>
          <p:nvPr/>
        </p:nvSpPr>
        <p:spPr bwMode="auto">
          <a:xfrm>
            <a:off x="656590" y="1590040"/>
            <a:ext cx="8412480" cy="1014730"/>
          </a:xfrm>
          <a:prstGeom prst="rect">
            <a:avLst/>
          </a:prstGeom>
          <a:noFill/>
          <a:ln w="9525">
            <a:noFill/>
            <a:miter lim="800000"/>
          </a:ln>
          <a:effectLst/>
        </p:spPr>
        <p:txBody>
          <a:bodyPr wrap="square" anchor="ctr">
            <a:spAutoFit/>
          </a:bodyPr>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就全文来看，第③自然段有什么 作用？</a:t>
            </a:r>
            <a:endPar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  </a:t>
            </a:r>
            <a:r>
              <a:rPr kumimoji="0" lang="zh-CN" altLang="en-US" sz="2000" b="1" i="0" u="sng"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 运用段落作用分析法。</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本段有引起下文的作用，为后文论 述“做学问应如何对待传说”做铺垫。</a:t>
            </a:r>
            <a:endPar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
        <p:nvSpPr>
          <p:cNvPr id="376835" name="矩形 1"/>
          <p:cNvSpPr/>
          <p:nvPr/>
        </p:nvSpPr>
        <p:spPr>
          <a:xfrm>
            <a:off x="104140" y="1712913"/>
            <a:ext cx="495300" cy="615950"/>
          </a:xfrm>
          <a:prstGeom prst="rect">
            <a:avLst/>
          </a:prstGeom>
          <a:noFill/>
          <a:ln w="9525">
            <a:noFill/>
          </a:ln>
        </p:spPr>
        <p:txBody>
          <a:bodyPr wrap="none">
            <a:spAutoFit/>
          </a:bodyPr>
          <a:p>
            <a:pPr defTabSz="457200"/>
            <a:r>
              <a:rPr lang="en-US" altLang="zh-CN" sz="2400" b="1" dirty="0">
                <a:solidFill>
                  <a:srgbClr val="000000"/>
                </a:solidFill>
                <a:latin typeface="宋体" panose="02010600030101010101" pitchFamily="2" charset="-122"/>
              </a:rPr>
              <a:t>2.</a:t>
            </a:r>
            <a:endParaRPr lang="en-US" altLang="zh-CN" dirty="0">
              <a:latin typeface="Calibri" panose="020F0502020204030204" pitchFamily="34" charset="0"/>
            </a:endParaRPr>
          </a:p>
        </p:txBody>
      </p:sp>
      <p:sp>
        <p:nvSpPr>
          <p:cNvPr id="2" name="文本框 1"/>
          <p:cNvSpPr txBox="1"/>
          <p:nvPr/>
        </p:nvSpPr>
        <p:spPr>
          <a:xfrm>
            <a:off x="656590" y="2560955"/>
            <a:ext cx="8343265" cy="1322070"/>
          </a:xfrm>
          <a:prstGeom prst="rect">
            <a:avLst/>
          </a:prstGeom>
          <a:noFill/>
        </p:spPr>
        <p:txBody>
          <a:bodyPr wrap="square" rtlCol="0" anchor="t">
            <a:spAutoFit/>
          </a:bodyPr>
          <a:p>
            <a:pPr algn="l" defTabSz="457200">
              <a:buClrTx/>
              <a:buSzTx/>
              <a:buFontTx/>
              <a:defRPr/>
            </a:pPr>
            <a:r>
              <a:rPr lang="zh-CN" altLang="en-US" sz="2000" b="1"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sym typeface="+mn-ea"/>
              </a:rPr>
              <a:t>为什么对于传说的话，要“经过一番思考”？</a:t>
            </a:r>
            <a:endPar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endParaRPr>
          </a:p>
          <a:p>
            <a:pPr algn="l" defTabSz="457200">
              <a:buClrTx/>
              <a:buSzTx/>
              <a:buFontTx/>
              <a:defRPr/>
            </a:pPr>
            <a:r>
              <a:rPr lang="zh-CN" altLang="en-US" sz="2000" b="1"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sym typeface="+mn-ea"/>
              </a:rPr>
              <a:t>既然学问的基础是事实和证据，而这种证据有时候不能亲自看到，便只能 靠别人传说，而别人的传说又不一定可靠，所以对于传说都应当经过一番思考。</a:t>
            </a:r>
            <a:endParaRPr lang="zh-CN" altLang="en-US"/>
          </a:p>
        </p:txBody>
      </p:sp>
      <p:sp>
        <p:nvSpPr>
          <p:cNvPr id="377859" name="矩形 1"/>
          <p:cNvSpPr/>
          <p:nvPr/>
        </p:nvSpPr>
        <p:spPr>
          <a:xfrm>
            <a:off x="104140" y="2450783"/>
            <a:ext cx="495300" cy="615950"/>
          </a:xfrm>
          <a:prstGeom prst="rect">
            <a:avLst/>
          </a:prstGeom>
          <a:noFill/>
          <a:ln w="9525">
            <a:noFill/>
          </a:ln>
        </p:spPr>
        <p:txBody>
          <a:bodyPr wrap="none">
            <a:spAutoFit/>
          </a:bodyPr>
          <a:p>
            <a:pPr defTabSz="457200"/>
            <a:r>
              <a:rPr lang="en-US" altLang="zh-CN" sz="2400" b="1" dirty="0">
                <a:solidFill>
                  <a:srgbClr val="000000"/>
                </a:solidFill>
                <a:latin typeface="宋体" panose="02010600030101010101" pitchFamily="2" charset="-122"/>
              </a:rPr>
              <a:t>3.</a:t>
            </a:r>
            <a:endParaRPr lang="en-US" altLang="zh-CN" dirty="0">
              <a:latin typeface="Calibri" panose="020F0502020204030204" pitchFamily="34" charset="0"/>
            </a:endParaRPr>
          </a:p>
        </p:txBody>
      </p:sp>
      <p:sp>
        <p:nvSpPr>
          <p:cNvPr id="3" name="文本框 2"/>
          <p:cNvSpPr txBox="1"/>
          <p:nvPr/>
        </p:nvSpPr>
        <p:spPr>
          <a:xfrm>
            <a:off x="599440" y="3883025"/>
            <a:ext cx="8114030" cy="1322070"/>
          </a:xfrm>
          <a:prstGeom prst="rect">
            <a:avLst/>
          </a:prstGeom>
          <a:noFill/>
        </p:spPr>
        <p:txBody>
          <a:bodyPr wrap="square" rtlCol="0" anchor="t">
            <a:spAutoFit/>
          </a:bodyPr>
          <a:p>
            <a:pPr algn="l" defTabSz="457200">
              <a:buClrTx/>
              <a:buSzTx/>
              <a:buFontTx/>
              <a:defRPr/>
            </a:pPr>
            <a:r>
              <a:rPr lang="zh-CN" altLang="en-US" sz="2000" b="1"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sym typeface="+mn-ea"/>
              </a:rPr>
              <a:t>第④自然段作者列举了哪两个事 例？有什么作用？</a:t>
            </a:r>
            <a:endPar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endParaRPr>
          </a:p>
          <a:p>
            <a:pPr algn="l" defTabSz="457200">
              <a:buClrTx/>
              <a:buSzTx/>
              <a:buFontTx/>
              <a:defRPr/>
            </a:pPr>
            <a:r>
              <a:rPr lang="zh-CN" altLang="en-US" sz="2000" b="1"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sym typeface="+mn-ea"/>
              </a:rPr>
              <a:t>   </a:t>
            </a:r>
            <a:r>
              <a:rPr lang="zh-CN" altLang="en-US" sz="2000" b="1" u="sng"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sym typeface="+mn-ea"/>
              </a:rPr>
              <a:t>运用论证作用分析法。</a:t>
            </a:r>
            <a:r>
              <a:rPr lang="zh-CN" altLang="en-US" sz="2000" b="1"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sym typeface="+mn-ea"/>
              </a:rPr>
              <a:t>作者列举“三 皇、五帝”和“腐草为萤”两个事例进行论证。论述 了人们怎样以怀疑的精神做学问，使 人确信古书记载的传说不一定可靠， 怀疑精神很有必要。</a:t>
            </a:r>
            <a:endParaRPr lang="zh-CN" altLang="en-US"/>
          </a:p>
        </p:txBody>
      </p:sp>
      <p:sp>
        <p:nvSpPr>
          <p:cNvPr id="4" name="TextBox 2"/>
          <p:cNvSpPr txBox="1"/>
          <p:nvPr/>
        </p:nvSpPr>
        <p:spPr>
          <a:xfrm>
            <a:off x="104140" y="3794760"/>
            <a:ext cx="552450" cy="460375"/>
          </a:xfrm>
          <a:prstGeom prst="rect">
            <a:avLst/>
          </a:prstGeom>
          <a:noFill/>
        </p:spPr>
        <p:txBody>
          <a:bodyPr wrap="square">
            <a:spAutoFit/>
          </a:bodyPr>
          <a:p>
            <a:pPr defTabSz="457200"/>
            <a:r>
              <a:rPr lang="en-US" altLang="zh-CN" sz="2400" b="1" dirty="0">
                <a:latin typeface="宋体" panose="02010600030101010101" pitchFamily="2" charset="-122"/>
              </a:rPr>
              <a:t>4.</a:t>
            </a:r>
            <a:endParaRPr lang="en-US" altLang="zh-CN" sz="2400" b="1" dirty="0">
              <a:latin typeface="宋体" panose="02010600030101010101" pitchFamily="2" charset="-122"/>
            </a:endParaRPr>
          </a:p>
        </p:txBody>
      </p:sp>
      <p:sp>
        <p:nvSpPr>
          <p:cNvPr id="5" name="矩形 4"/>
          <p:cNvSpPr/>
          <p:nvPr/>
        </p:nvSpPr>
        <p:spPr>
          <a:xfrm>
            <a:off x="656590" y="5205095"/>
            <a:ext cx="8255635" cy="1630045"/>
          </a:xfrm>
          <a:prstGeom prst="rect">
            <a:avLst/>
          </a:prstGeom>
        </p:spPr>
        <p:txBody>
          <a:bodyPr wrap="square">
            <a:spAutoFit/>
          </a:bodyPr>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如何理解第六段开头这句话？</a:t>
            </a:r>
            <a:endPar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     </a:t>
            </a:r>
            <a:r>
              <a:rPr kumimoji="0" lang="zh-CN" altLang="en-US" sz="2000" b="1" i="0" u="sng"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运用段落作用分析法。</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这是一个过渡句，起承上启下的作 用，前半句归结上文的论点，后半句提 出本段的论点：怀疑不仅是消极方面辨伪去妄的必须步骤，怀疑也是从积极方面建 设新学说、启迪新发明的基本条件。</a:t>
            </a:r>
            <a:endPar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
        <p:nvSpPr>
          <p:cNvPr id="6" name="TextBox 2"/>
          <p:cNvSpPr txBox="1"/>
          <p:nvPr/>
        </p:nvSpPr>
        <p:spPr>
          <a:xfrm>
            <a:off x="104140" y="5205095"/>
            <a:ext cx="524510" cy="460375"/>
          </a:xfrm>
          <a:prstGeom prst="rect">
            <a:avLst/>
          </a:prstGeom>
          <a:noFill/>
        </p:spPr>
        <p:txBody>
          <a:bodyPr wrap="square">
            <a:spAutoFit/>
          </a:bodyPr>
          <a:p>
            <a:pPr defTabSz="457200"/>
            <a:r>
              <a:rPr lang="en-US" altLang="zh-CN" sz="2400" b="1" dirty="0">
                <a:latin typeface="宋体" panose="02010600030101010101" pitchFamily="2" charset="-122"/>
              </a:rPr>
              <a:t>5.</a:t>
            </a:r>
            <a:endParaRPr lang="en-US" altLang="zh-CN" sz="24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5811"/>
                                        </p:tgtEl>
                                        <p:attrNameLst>
                                          <p:attrName>style.visibility</p:attrName>
                                        </p:attrNameLst>
                                      </p:cBhvr>
                                      <p:to>
                                        <p:strVal val="visible"/>
                                      </p:to>
                                    </p:set>
                                    <p:anim calcmode="lin" valueType="num">
                                      <p:cBhvr additive="base">
                                        <p:cTn id="7" dur="500" fill="hold"/>
                                        <p:tgtEl>
                                          <p:spTgt spid="375811"/>
                                        </p:tgtEl>
                                        <p:attrNameLst>
                                          <p:attrName>ppt_x</p:attrName>
                                        </p:attrNameLst>
                                      </p:cBhvr>
                                      <p:tavLst>
                                        <p:tav tm="0">
                                          <p:val>
                                            <p:strVal val="#ppt_x"/>
                                          </p:val>
                                        </p:tav>
                                        <p:tav tm="100000">
                                          <p:val>
                                            <p:strVal val="#ppt_x"/>
                                          </p:val>
                                        </p:tav>
                                      </p:tavLst>
                                    </p:anim>
                                    <p:anim calcmode="lin" valueType="num">
                                      <p:cBhvr additive="base">
                                        <p:cTn id="8" dur="500" fill="hold"/>
                                        <p:tgtEl>
                                          <p:spTgt spid="3758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nodeType="clickEffect">
                                  <p:stCondLst>
                                    <p:cond delay="0"/>
                                  </p:stCondLst>
                                  <p:iterate type="lt">
                                    <p:tmPct val="10000"/>
                                  </p:iterate>
                                  <p:childTnLst>
                                    <p:set>
                                      <p:cBhvr>
                                        <p:cTn id="12" dur="1" fill="hold">
                                          <p:stCondLst>
                                            <p:cond delay="0"/>
                                          </p:stCondLst>
                                        </p:cTn>
                                        <p:tgtEl>
                                          <p:spTgt spid="23569">
                                            <p:txEl>
                                              <p:pRg st="0" end="0"/>
                                            </p:txEl>
                                          </p:spTgt>
                                        </p:tgtEl>
                                        <p:attrNameLst>
                                          <p:attrName>style.visibility</p:attrName>
                                        </p:attrNameLst>
                                      </p:cBhvr>
                                      <p:to>
                                        <p:strVal val="visible"/>
                                      </p:to>
                                    </p:set>
                                    <p:anim calcmode="lin" valueType="num">
                                      <p:cBhvr>
                                        <p:cTn id="13" dur="500" fill="hold"/>
                                        <p:tgtEl>
                                          <p:spTgt spid="2356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3569">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2356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356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356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76835"/>
                                        </p:tgtEl>
                                        <p:attrNameLst>
                                          <p:attrName>style.visibility</p:attrName>
                                        </p:attrNameLst>
                                      </p:cBhvr>
                                      <p:to>
                                        <p:strVal val="visible"/>
                                      </p:to>
                                    </p:set>
                                    <p:anim calcmode="lin" valueType="num">
                                      <p:cBhvr additive="base">
                                        <p:cTn id="22" dur="500" fill="hold"/>
                                        <p:tgtEl>
                                          <p:spTgt spid="376835"/>
                                        </p:tgtEl>
                                        <p:attrNameLst>
                                          <p:attrName>ppt_x</p:attrName>
                                        </p:attrNameLst>
                                      </p:cBhvr>
                                      <p:tavLst>
                                        <p:tav tm="0">
                                          <p:val>
                                            <p:strVal val="#ppt_x"/>
                                          </p:val>
                                        </p:tav>
                                        <p:tav tm="100000">
                                          <p:val>
                                            <p:strVal val="#ppt_x"/>
                                          </p:val>
                                        </p:tav>
                                      </p:tavLst>
                                    </p:anim>
                                    <p:anim calcmode="lin" valueType="num">
                                      <p:cBhvr additive="base">
                                        <p:cTn id="23" dur="500" fill="hold"/>
                                        <p:tgtEl>
                                          <p:spTgt spid="37683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nodeType="clickEffect">
                                  <p:stCondLst>
                                    <p:cond delay="0"/>
                                  </p:stCondLst>
                                  <p:iterate type="lt">
                                    <p:tmPct val="10000"/>
                                  </p:iterate>
                                  <p:childTnLst>
                                    <p:set>
                                      <p:cBhvr>
                                        <p:cTn id="27" dur="1" fill="hold">
                                          <p:stCondLst>
                                            <p:cond delay="0"/>
                                          </p:stCondLst>
                                        </p:cTn>
                                        <p:tgtEl>
                                          <p:spTgt spid="23565">
                                            <p:txEl>
                                              <p:pRg st="0" end="0"/>
                                            </p:txEl>
                                          </p:spTgt>
                                        </p:tgtEl>
                                        <p:attrNameLst>
                                          <p:attrName>style.visibility</p:attrName>
                                        </p:attrNameLst>
                                      </p:cBhvr>
                                      <p:to>
                                        <p:strVal val="visible"/>
                                      </p:to>
                                    </p:set>
                                    <p:anim calcmode="lin" valueType="num">
                                      <p:cBhvr>
                                        <p:cTn id="28" dur="500" fill="hold"/>
                                        <p:tgtEl>
                                          <p:spTgt spid="2356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3565">
                                            <p:txEl>
                                              <p:pRg st="0" end="0"/>
                                            </p:txEl>
                                          </p:spTgt>
                                        </p:tgtEl>
                                        <p:attrNameLst>
                                          <p:attrName>ppt_y</p:attrName>
                                        </p:attrNameLst>
                                      </p:cBhvr>
                                      <p:tavLst>
                                        <p:tav tm="0">
                                          <p:val>
                                            <p:strVal val="#ppt_y"/>
                                          </p:val>
                                        </p:tav>
                                        <p:tav tm="100000">
                                          <p:val>
                                            <p:strVal val="#ppt_y"/>
                                          </p:val>
                                        </p:tav>
                                      </p:tavLst>
                                    </p:anim>
                                    <p:anim calcmode="lin" valueType="num">
                                      <p:cBhvr>
                                        <p:cTn id="30" dur="500" fill="hold"/>
                                        <p:tgtEl>
                                          <p:spTgt spid="2356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356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356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77859"/>
                                        </p:tgtEl>
                                        <p:attrNameLst>
                                          <p:attrName>style.visibility</p:attrName>
                                        </p:attrNameLst>
                                      </p:cBhvr>
                                      <p:to>
                                        <p:strVal val="visible"/>
                                      </p:to>
                                    </p:set>
                                    <p:anim calcmode="lin" valueType="num">
                                      <p:cBhvr additive="base">
                                        <p:cTn id="37" dur="500" fill="hold"/>
                                        <p:tgtEl>
                                          <p:spTgt spid="377859"/>
                                        </p:tgtEl>
                                        <p:attrNameLst>
                                          <p:attrName>ppt_x</p:attrName>
                                        </p:attrNameLst>
                                      </p:cBhvr>
                                      <p:tavLst>
                                        <p:tav tm="0">
                                          <p:val>
                                            <p:strVal val="#ppt_x"/>
                                          </p:val>
                                        </p:tav>
                                        <p:tav tm="100000">
                                          <p:val>
                                            <p:strVal val="#ppt_x"/>
                                          </p:val>
                                        </p:tav>
                                      </p:tavLst>
                                    </p:anim>
                                    <p:anim calcmode="lin" valueType="num">
                                      <p:cBhvr additive="base">
                                        <p:cTn id="38" dur="500" fill="hold"/>
                                        <p:tgtEl>
                                          <p:spTgt spid="37785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2">
                                            <p:txEl>
                                              <p:pRg st="0" end="0"/>
                                            </p:txEl>
                                          </p:spTgt>
                                        </p:tgtEl>
                                        <p:attrNameLst>
                                          <p:attrName>style.visibility</p:attrName>
                                        </p:attrNameLst>
                                      </p:cBhvr>
                                      <p:to>
                                        <p:strVal val="visible"/>
                                      </p:to>
                                    </p:set>
                                    <p:anim calcmode="lin" valueType="num">
                                      <p:cBhvr>
                                        <p:cTn id="43"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additive="base">
                                        <p:cTn id="52" dur="500" fill="hold"/>
                                        <p:tgtEl>
                                          <p:spTgt spid="4"/>
                                        </p:tgtEl>
                                        <p:attrNameLst>
                                          <p:attrName>ppt_x</p:attrName>
                                        </p:attrNameLst>
                                      </p:cBhvr>
                                      <p:tavLst>
                                        <p:tav tm="0">
                                          <p:val>
                                            <p:strVal val="#ppt_x"/>
                                          </p:val>
                                        </p:tav>
                                        <p:tav tm="100000">
                                          <p:val>
                                            <p:strVal val="#ppt_x"/>
                                          </p:val>
                                        </p:tav>
                                      </p:tavLst>
                                    </p:anim>
                                    <p:anim calcmode="lin" valueType="num">
                                      <p:cBhvr additive="base">
                                        <p:cTn id="5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1" presetClass="entr" presetSubtype="0" fill="hold" nodeType="clickEffect">
                                  <p:stCondLst>
                                    <p:cond delay="0"/>
                                  </p:stCondLst>
                                  <p:iterate type="lt">
                                    <p:tmPct val="10000"/>
                                  </p:iterate>
                                  <p:childTnLst>
                                    <p:set>
                                      <p:cBhvr>
                                        <p:cTn id="57" dur="1" fill="hold">
                                          <p:stCondLst>
                                            <p:cond delay="0"/>
                                          </p:stCondLst>
                                        </p:cTn>
                                        <p:tgtEl>
                                          <p:spTgt spid="3">
                                            <p:txEl>
                                              <p:pRg st="0" end="0"/>
                                            </p:txEl>
                                          </p:spTgt>
                                        </p:tgtEl>
                                        <p:attrNameLst>
                                          <p:attrName>style.visibility</p:attrName>
                                        </p:attrNameLst>
                                      </p:cBhvr>
                                      <p:to>
                                        <p:strVal val="visible"/>
                                      </p:to>
                                    </p:set>
                                    <p:anim calcmode="lin" valueType="num">
                                      <p:cBhvr>
                                        <p:cTn id="58"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60"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3">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fill="hold"/>
                                        <p:tgtEl>
                                          <p:spTgt spid="6"/>
                                        </p:tgtEl>
                                        <p:attrNameLst>
                                          <p:attrName>ppt_x</p:attrName>
                                        </p:attrNameLst>
                                      </p:cBhvr>
                                      <p:tavLst>
                                        <p:tav tm="0">
                                          <p:val>
                                            <p:strVal val="#ppt_x"/>
                                          </p:val>
                                        </p:tav>
                                        <p:tav tm="100000">
                                          <p:val>
                                            <p:strVal val="#ppt_x"/>
                                          </p:val>
                                        </p:tav>
                                      </p:tavLst>
                                    </p:anim>
                                    <p:anim calcmode="lin" valueType="num">
                                      <p:cBhvr additive="base">
                                        <p:cTn id="6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1" presetClass="entr" presetSubtype="0" fill="hold" nodeType="clickEffect">
                                  <p:stCondLst>
                                    <p:cond delay="0"/>
                                  </p:stCondLst>
                                  <p:iterate type="lt">
                                    <p:tmPct val="10000"/>
                                  </p:iterate>
                                  <p:childTnLst>
                                    <p:set>
                                      <p:cBhvr>
                                        <p:cTn id="72" dur="1" fill="hold">
                                          <p:stCondLst>
                                            <p:cond delay="0"/>
                                          </p:stCondLst>
                                        </p:cTn>
                                        <p:tgtEl>
                                          <p:spTgt spid="5">
                                            <p:txEl>
                                              <p:pRg st="0" end="0"/>
                                            </p:txEl>
                                          </p:spTgt>
                                        </p:tgtEl>
                                        <p:attrNameLst>
                                          <p:attrName>style.visibility</p:attrName>
                                        </p:attrNameLst>
                                      </p:cBhvr>
                                      <p:to>
                                        <p:strVal val="visible"/>
                                      </p:to>
                                    </p:set>
                                    <p:anim calcmode="lin" valueType="num">
                                      <p:cBhvr>
                                        <p:cTn id="73"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75"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5">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23569">
                                            <p:txEl>
                                              <p:pRg st="1" end="1"/>
                                            </p:txEl>
                                          </p:spTgt>
                                        </p:tgtEl>
                                        <p:attrNameLst>
                                          <p:attrName>style.visibility</p:attrName>
                                        </p:attrNameLst>
                                      </p:cBhvr>
                                      <p:to>
                                        <p:strVal val="visible"/>
                                      </p:to>
                                    </p:set>
                                    <p:anim calcmode="lin" valueType="num">
                                      <p:cBhvr additive="base">
                                        <p:cTn id="82" dur="500" fill="hold"/>
                                        <p:tgtEl>
                                          <p:spTgt spid="23569">
                                            <p:txEl>
                                              <p:pRg st="1" end="1"/>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2356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23565">
                                            <p:txEl>
                                              <p:pRg st="1" end="1"/>
                                            </p:txEl>
                                          </p:spTgt>
                                        </p:tgtEl>
                                        <p:attrNameLst>
                                          <p:attrName>style.visibility</p:attrName>
                                        </p:attrNameLst>
                                      </p:cBhvr>
                                      <p:to>
                                        <p:strVal val="visible"/>
                                      </p:to>
                                    </p:set>
                                    <p:anim calcmode="lin" valueType="num">
                                      <p:cBhvr additive="base">
                                        <p:cTn id="88" dur="500" fill="hold"/>
                                        <p:tgtEl>
                                          <p:spTgt spid="23565">
                                            <p:txEl>
                                              <p:pRg st="1" end="1"/>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2356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nodeType="clickEffect">
                                  <p:stCondLst>
                                    <p:cond delay="0"/>
                                  </p:stCondLst>
                                  <p:childTnLst>
                                    <p:set>
                                      <p:cBhvr>
                                        <p:cTn id="93" dur="1" fill="hold">
                                          <p:stCondLst>
                                            <p:cond delay="0"/>
                                          </p:stCondLst>
                                        </p:cTn>
                                        <p:tgtEl>
                                          <p:spTgt spid="2">
                                            <p:txEl>
                                              <p:pRg st="1" end="1"/>
                                            </p:txEl>
                                          </p:spTgt>
                                        </p:tgtEl>
                                        <p:attrNameLst>
                                          <p:attrName>style.visibility</p:attrName>
                                        </p:attrNameLst>
                                      </p:cBhvr>
                                      <p:to>
                                        <p:strVal val="visible"/>
                                      </p:to>
                                    </p:set>
                                    <p:anim calcmode="lin" valueType="num">
                                      <p:cBhvr additive="base">
                                        <p:cTn id="94"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3">
                                            <p:txEl>
                                              <p:pRg st="1" end="1"/>
                                            </p:txEl>
                                          </p:spTgt>
                                        </p:tgtEl>
                                        <p:attrNameLst>
                                          <p:attrName>style.visibility</p:attrName>
                                        </p:attrNameLst>
                                      </p:cBhvr>
                                      <p:to>
                                        <p:strVal val="visible"/>
                                      </p:to>
                                    </p:set>
                                    <p:anim calcmode="lin" valueType="num">
                                      <p:cBhvr additive="base">
                                        <p:cTn id="10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0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nodeType="clickEffect">
                                  <p:stCondLst>
                                    <p:cond delay="0"/>
                                  </p:stCondLst>
                                  <p:childTnLst>
                                    <p:set>
                                      <p:cBhvr>
                                        <p:cTn id="105" dur="1" fill="hold">
                                          <p:stCondLst>
                                            <p:cond delay="0"/>
                                          </p:stCondLst>
                                        </p:cTn>
                                        <p:tgtEl>
                                          <p:spTgt spid="5">
                                            <p:txEl>
                                              <p:pRg st="1" end="1"/>
                                            </p:txEl>
                                          </p:spTgt>
                                        </p:tgtEl>
                                        <p:attrNameLst>
                                          <p:attrName>style.visibility</p:attrName>
                                        </p:attrNameLst>
                                      </p:cBhvr>
                                      <p:to>
                                        <p:strVal val="visible"/>
                                      </p:to>
                                    </p:set>
                                    <p:anim calcmode="lin" valueType="num">
                                      <p:cBhvr additive="base">
                                        <p:cTn id="106"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811" grpId="0"/>
      <p:bldP spid="376835" grpId="0"/>
      <p:bldP spid="377859" grpId="0"/>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6730" y="180340"/>
            <a:ext cx="8502015" cy="1014730"/>
          </a:xfrm>
          <a:prstGeom prst="rect">
            <a:avLst/>
          </a:prstGeom>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rPr>
              <a:t>文章列举戴震和笛卡儿的例子有什么作用？</a:t>
            </a:r>
            <a:endParaRPr kumimoji="0" lang="zh-CN" altLang="en-US" sz="2000" b="1" i="0" u="none" strike="noStrike" kern="1200" cap="none" spc="0" normalizeH="0" baseline="0" noProof="0" dirty="0">
              <a:ln>
                <a:noFill/>
              </a:ln>
              <a:solidFill>
                <a:schemeClr val="tx1"/>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   </a:t>
            </a:r>
            <a:r>
              <a:rPr kumimoji="0" lang="zh-CN" altLang="en-US" sz="2000" b="1" i="0" u="sng"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运用论证方法分析法。</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列举戴震和笛卡儿的事例，从正面 阐述学问家做学问的态度。</a:t>
            </a:r>
            <a:endPar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
        <p:nvSpPr>
          <p:cNvPr id="380931" name="矩形 2"/>
          <p:cNvSpPr/>
          <p:nvPr/>
        </p:nvSpPr>
        <p:spPr>
          <a:xfrm>
            <a:off x="76200" y="180340"/>
            <a:ext cx="495300" cy="615950"/>
          </a:xfrm>
          <a:prstGeom prst="rect">
            <a:avLst/>
          </a:prstGeom>
          <a:noFill/>
          <a:ln w="9525">
            <a:noFill/>
          </a:ln>
        </p:spPr>
        <p:txBody>
          <a:bodyPr wrap="none">
            <a:spAutoFit/>
          </a:bodyPr>
          <a:p>
            <a:pPr defTabSz="457200"/>
            <a:r>
              <a:rPr lang="en-US" altLang="zh-CN" sz="2400" b="1" dirty="0">
                <a:solidFill>
                  <a:srgbClr val="000000"/>
                </a:solidFill>
                <a:latin typeface="宋体" panose="02010600030101010101" pitchFamily="2" charset="-122"/>
              </a:rPr>
              <a:t>6.</a:t>
            </a:r>
            <a:endParaRPr lang="en-US" altLang="zh-CN" dirty="0">
              <a:latin typeface="Calibri" panose="020F0502020204030204" pitchFamily="34" charset="0"/>
            </a:endParaRPr>
          </a:p>
        </p:txBody>
      </p:sp>
      <p:sp>
        <p:nvSpPr>
          <p:cNvPr id="3" name="TextBox 2"/>
          <p:cNvSpPr txBox="1"/>
          <p:nvPr/>
        </p:nvSpPr>
        <p:spPr>
          <a:xfrm>
            <a:off x="108585" y="1195070"/>
            <a:ext cx="430530" cy="460375"/>
          </a:xfrm>
          <a:prstGeom prst="rect">
            <a:avLst/>
          </a:prstGeom>
          <a:noFill/>
        </p:spPr>
        <p:txBody>
          <a:bodyPr wrap="square">
            <a:spAutoFit/>
          </a:bodyPr>
          <a:p>
            <a:pPr defTabSz="457200"/>
            <a:r>
              <a:rPr lang="en-US" altLang="zh-CN" sz="2400" b="1" dirty="0">
                <a:latin typeface="宋体" panose="02010600030101010101" pitchFamily="2" charset="-122"/>
              </a:rPr>
              <a:t>7.</a:t>
            </a:r>
            <a:endParaRPr lang="en-US" altLang="zh-CN" sz="2400" b="1" dirty="0">
              <a:latin typeface="宋体" panose="02010600030101010101" pitchFamily="2" charset="-122"/>
            </a:endParaRPr>
          </a:p>
        </p:txBody>
      </p:sp>
      <p:sp>
        <p:nvSpPr>
          <p:cNvPr id="4" name="矩形 3"/>
          <p:cNvSpPr/>
          <p:nvPr/>
        </p:nvSpPr>
        <p:spPr>
          <a:xfrm>
            <a:off x="490220" y="1101090"/>
            <a:ext cx="8416290" cy="1322070"/>
          </a:xfrm>
          <a:prstGeom prst="rect">
            <a:avLst/>
          </a:prstGeom>
        </p:spPr>
        <p:txBody>
          <a:bodyPr wrap="square">
            <a:spAutoFit/>
          </a:bodyPr>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“一切”和四个“常常”能删去吗？为什么？</a:t>
            </a:r>
            <a:endPar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sng"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运用语言分析法。</a:t>
            </a:r>
            <a:r>
              <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rPr>
              <a:t>不能。用这些词，是为了强调所有 的学问家全部都包括在内，都善于经常 怀疑、提问、评判、修正过去学者的学说。 这是建设新学说的基本条件。</a:t>
            </a:r>
            <a:endParaRPr kumimoji="0" lang="zh-CN" altLang="en-US" sz="2000" b="1" i="0" u="none" strike="noStrike" kern="1200" cap="none" spc="0" normalizeH="0" baseline="0" noProof="0" dirty="0">
              <a:ln>
                <a:noFill/>
              </a:ln>
              <a:solidFill>
                <a:srgbClr val="0000FF"/>
              </a:solidFill>
              <a:effectLst/>
              <a:uLnTx/>
              <a:uFillTx/>
              <a:latin typeface="华文新魏" panose="02010800040101010101" charset="-122"/>
              <a:ea typeface="华文新魏" panose="02010800040101010101" charset="-122"/>
              <a:cs typeface="华文新魏" panose="02010800040101010101" charset="-122"/>
            </a:endParaRPr>
          </a:p>
        </p:txBody>
      </p:sp>
      <p:sp>
        <p:nvSpPr>
          <p:cNvPr id="5" name="矩形 4"/>
          <p:cNvSpPr/>
          <p:nvPr/>
        </p:nvSpPr>
        <p:spPr>
          <a:xfrm>
            <a:off x="474345" y="2423160"/>
            <a:ext cx="8448675" cy="1014730"/>
          </a:xfrm>
          <a:prstGeom prst="rect">
            <a:avLst/>
          </a:prstGeom>
        </p:spPr>
        <p:txBody>
          <a:bodyPr wrap="square">
            <a:spAutoFit/>
          </a:bodyPr>
          <a:p>
            <a:pPr defTabSz="457200">
              <a:lnSpc>
                <a:spcPct val="100000"/>
              </a:lnSpc>
            </a:pPr>
            <a:r>
              <a:rPr lang="en-US" altLang="zh-CN" sz="2000" b="1" dirty="0">
                <a:latin typeface="华文新魏" panose="02010800040101010101" charset="-122"/>
                <a:ea typeface="华文新魏" panose="02010800040101010101" charset="-122"/>
                <a:cs typeface="华文新魏" panose="02010800040101010101" charset="-122"/>
              </a:rPr>
              <a:t>“</a:t>
            </a:r>
            <a:r>
              <a:rPr lang="zh-CN" altLang="en-US" sz="2000" b="1" dirty="0">
                <a:latin typeface="华文新魏" panose="02010800040101010101" charset="-122"/>
                <a:ea typeface="华文新魏" panose="02010800040101010101" charset="-122"/>
                <a:cs typeface="华文新魏" panose="02010800040101010101" charset="-122"/>
              </a:rPr>
              <a:t>古今科学</a:t>
            </a:r>
            <a:r>
              <a:rPr lang="en-US" altLang="zh-CN" sz="2000" b="1" dirty="0">
                <a:latin typeface="华文新魏" panose="02010800040101010101" charset="-122"/>
                <a:ea typeface="华文新魏" panose="02010800040101010101" charset="-122"/>
                <a:cs typeface="华文新魏" panose="02010800040101010101" charset="-122"/>
              </a:rPr>
              <a:t>……”</a:t>
            </a:r>
            <a:r>
              <a:rPr lang="zh-CN" altLang="en-US" sz="2000" b="1" dirty="0">
                <a:latin typeface="华文新魏" panose="02010800040101010101" charset="-122"/>
                <a:ea typeface="华文新魏" panose="02010800040101010101" charset="-122"/>
                <a:cs typeface="华文新魏" panose="02010800040101010101" charset="-122"/>
              </a:rPr>
              <a:t>这个句子运用了什么修辞手法？有什么作用？</a:t>
            </a:r>
            <a:endParaRPr lang="zh-CN" altLang="en-US" sz="2000" b="1" dirty="0">
              <a:latin typeface="华文新魏" panose="02010800040101010101" charset="-122"/>
              <a:ea typeface="华文新魏" panose="02010800040101010101" charset="-122"/>
              <a:cs typeface="华文新魏" panose="02010800040101010101" charset="-122"/>
            </a:endParaRPr>
          </a:p>
          <a:p>
            <a:pPr defTabSz="457200">
              <a:lnSpc>
                <a:spcPct val="100000"/>
              </a:lnSpc>
            </a:pPr>
            <a:r>
              <a:rPr lang="zh-CN" altLang="en-US" sz="2000" b="1" dirty="0">
                <a:solidFill>
                  <a:srgbClr val="0000FF"/>
                </a:solidFill>
                <a:latin typeface="华文新魏" panose="02010800040101010101" charset="-122"/>
                <a:ea typeface="华文新魏" panose="02010800040101010101" charset="-122"/>
                <a:cs typeface="华文新魏" panose="02010800040101010101" charset="-122"/>
              </a:rPr>
              <a:t>  运用了排比的修辞手法。三个“新的”，突出了怀疑精神在人类文明史 上的作用。</a:t>
            </a:r>
            <a:endParaRPr lang="zh-CN" altLang="en-US" sz="2000" b="1" dirty="0">
              <a:solidFill>
                <a:srgbClr val="0000FF"/>
              </a:solidFill>
              <a:latin typeface="华文新魏" panose="02010800040101010101" charset="-122"/>
              <a:ea typeface="华文新魏" panose="02010800040101010101" charset="-122"/>
              <a:cs typeface="华文新魏" panose="02010800040101010101" charset="-122"/>
            </a:endParaRPr>
          </a:p>
        </p:txBody>
      </p:sp>
      <p:sp>
        <p:nvSpPr>
          <p:cNvPr id="6" name="TextBox 2"/>
          <p:cNvSpPr txBox="1"/>
          <p:nvPr/>
        </p:nvSpPr>
        <p:spPr>
          <a:xfrm>
            <a:off x="76200" y="2423160"/>
            <a:ext cx="549275" cy="460375"/>
          </a:xfrm>
          <a:prstGeom prst="rect">
            <a:avLst/>
          </a:prstGeom>
          <a:noFill/>
        </p:spPr>
        <p:txBody>
          <a:bodyPr wrap="square">
            <a:spAutoFit/>
          </a:bodyPr>
          <a:p>
            <a:pPr defTabSz="457200"/>
            <a:r>
              <a:rPr lang="en-US" altLang="zh-CN" sz="2400" b="1" dirty="0">
                <a:latin typeface="宋体" panose="02010600030101010101" pitchFamily="2" charset="-122"/>
              </a:rPr>
              <a:t>8.</a:t>
            </a:r>
            <a:endParaRPr lang="en-US" altLang="zh-CN" sz="2400" b="1" dirty="0">
              <a:latin typeface="宋体" panose="02010600030101010101" pitchFamily="2" charset="-122"/>
            </a:endParaRPr>
          </a:p>
        </p:txBody>
      </p:sp>
      <p:sp>
        <p:nvSpPr>
          <p:cNvPr id="7" name="Rectangle 4"/>
          <p:cNvSpPr>
            <a:spLocks noChangeArrowheads="1"/>
          </p:cNvSpPr>
          <p:nvPr/>
        </p:nvSpPr>
        <p:spPr bwMode="auto">
          <a:xfrm>
            <a:off x="380365" y="3536950"/>
            <a:ext cx="8542655" cy="286131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p>
            <a:pPr defTabSz="457200" eaLnBrk="0" hangingPunct="0">
              <a:lnSpc>
                <a:spcPct val="100000"/>
              </a:lnSpc>
            </a:pPr>
            <a:r>
              <a:rPr lang="zh-CN" altLang="en-US" sz="2000" b="1" dirty="0">
                <a:latin typeface="华文新魏" panose="02010800040101010101" charset="-122"/>
                <a:ea typeface="华文新魏" panose="02010800040101010101" charset="-122"/>
                <a:cs typeface="华文新魏" panose="02010800040101010101" charset="-122"/>
              </a:rPr>
              <a:t>试分析文章的论证思路。</a:t>
            </a:r>
            <a:endParaRPr lang="zh-CN" altLang="en-US" sz="2000" b="1" dirty="0">
              <a:latin typeface="华文新魏" panose="02010800040101010101" charset="-122"/>
              <a:ea typeface="华文新魏" panose="02010800040101010101" charset="-122"/>
              <a:cs typeface="华文新魏" panose="02010800040101010101" charset="-122"/>
            </a:endParaRPr>
          </a:p>
          <a:p>
            <a:pPr defTabSz="457200" eaLnBrk="0" hangingPunct="0">
              <a:lnSpc>
                <a:spcPct val="100000"/>
              </a:lnSpc>
            </a:pPr>
            <a:r>
              <a:rPr lang="zh-CN" altLang="en-US" sz="2000" b="1" dirty="0">
                <a:solidFill>
                  <a:srgbClr val="0000FF"/>
                </a:solidFill>
                <a:latin typeface="华文新魏" panose="02010800040101010101" charset="-122"/>
                <a:ea typeface="华文新魏" panose="02010800040101010101" charset="-122"/>
                <a:cs typeface="华文新魏" panose="02010800040101010101" charset="-122"/>
              </a:rPr>
              <a:t>    文章开头两段引用我国古代两位著名学者的话，提出中心论点。第</a:t>
            </a:r>
            <a:r>
              <a:rPr lang="en-US" altLang="zh-CN" sz="2000" b="1" dirty="0">
                <a:solidFill>
                  <a:srgbClr val="0000FF"/>
                </a:solidFill>
                <a:latin typeface="华文新魏" panose="02010800040101010101" charset="-122"/>
                <a:ea typeface="华文新魏" panose="02010800040101010101" charset="-122"/>
                <a:cs typeface="华文新魏" panose="02010800040101010101" charset="-122"/>
              </a:rPr>
              <a:t>③~⑤</a:t>
            </a:r>
            <a:r>
              <a:rPr lang="zh-CN" altLang="en-US" sz="2000" b="1" dirty="0">
                <a:solidFill>
                  <a:srgbClr val="0000FF"/>
                </a:solidFill>
                <a:latin typeface="华文新魏" panose="02010800040101010101" charset="-122"/>
                <a:ea typeface="华文新魏" panose="02010800040101010101" charset="-122"/>
                <a:cs typeface="华文新魏" panose="02010800040101010101" charset="-122"/>
              </a:rPr>
              <a:t>自然段先从消极方面作论证，第</a:t>
            </a:r>
            <a:r>
              <a:rPr lang="en-US" altLang="zh-CN" sz="2000" b="1" dirty="0">
                <a:solidFill>
                  <a:srgbClr val="0000FF"/>
                </a:solidFill>
                <a:latin typeface="华文新魏" panose="02010800040101010101" charset="-122"/>
                <a:ea typeface="华文新魏" panose="02010800040101010101" charset="-122"/>
                <a:cs typeface="华文新魏" panose="02010800040101010101" charset="-122"/>
              </a:rPr>
              <a:t>⑥</a:t>
            </a:r>
            <a:r>
              <a:rPr lang="zh-CN" altLang="en-US" sz="2000" b="1" dirty="0">
                <a:solidFill>
                  <a:srgbClr val="0000FF"/>
                </a:solidFill>
                <a:latin typeface="华文新魏" panose="02010800040101010101" charset="-122"/>
                <a:ea typeface="华文新魏" panose="02010800040101010101" charset="-122"/>
                <a:cs typeface="华文新魏" panose="02010800040101010101" charset="-122"/>
              </a:rPr>
              <a:t>自然段再从积极方面作论证。中间的过渡句概括了前后两个方面的分论点：“怀疑不仅是消极方面辨伪去妄的必须步骤，也是积极方面建设新学说、启迪新发明的基本条件。”这样，本文议论的内容从对于传说的怀疑，进而扩大到不论对于哪一本书、哪一种学问的怀疑，从消极方面辨伪去妄的意义，进而论及从积极方面建设新学说、启迪新发明的作用，层层深入论证，对怀疑的精神在做学问过程中的必要性和意义，作了全面精当的阐述。</a:t>
            </a:r>
            <a:endParaRPr lang="zh-CN" altLang="en-US" sz="2000" b="1" dirty="0">
              <a:solidFill>
                <a:srgbClr val="0000FF"/>
              </a:solidFill>
              <a:latin typeface="华文新魏" panose="02010800040101010101" charset="-122"/>
              <a:ea typeface="华文新魏" panose="02010800040101010101" charset="-122"/>
              <a:cs typeface="华文新魏" panose="02010800040101010101" charset="-122"/>
            </a:endParaRPr>
          </a:p>
        </p:txBody>
      </p:sp>
      <p:sp>
        <p:nvSpPr>
          <p:cNvPr id="8" name="TextBox 2"/>
          <p:cNvSpPr txBox="1"/>
          <p:nvPr/>
        </p:nvSpPr>
        <p:spPr>
          <a:xfrm>
            <a:off x="76200" y="3536950"/>
            <a:ext cx="549275" cy="460375"/>
          </a:xfrm>
          <a:prstGeom prst="rect">
            <a:avLst/>
          </a:prstGeom>
          <a:noFill/>
        </p:spPr>
        <p:txBody>
          <a:bodyPr wrap="square">
            <a:spAutoFit/>
          </a:bodyPr>
          <a:p>
            <a:pPr defTabSz="457200"/>
            <a:r>
              <a:rPr lang="en-US" altLang="zh-CN" sz="2400" b="1" dirty="0">
                <a:latin typeface="宋体" panose="02010600030101010101" pitchFamily="2" charset="-122"/>
              </a:rPr>
              <a:t>9.</a:t>
            </a:r>
            <a:endParaRPr lang="en-US" altLang="zh-CN" sz="24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charRg st="20" end="53"/>
                                            </p:txEl>
                                          </p:spTgt>
                                        </p:tgtEl>
                                        <p:attrNameLst>
                                          <p:attrName>style.visibility</p:attrName>
                                        </p:attrNameLst>
                                      </p:cBhvr>
                                      <p:to>
                                        <p:strVal val="visible"/>
                                      </p:to>
                                    </p:set>
                                    <p:animEffect transition="in" filter="blinds(horizontal)">
                                      <p:cBhvr>
                                        <p:cTn id="7" dur="500"/>
                                        <p:tgtEl>
                                          <p:spTgt spid="2">
                                            <p:txEl>
                                              <p:charRg st="20" end="5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charRg st="21" end="93"/>
                                            </p:txEl>
                                          </p:spTgt>
                                        </p:tgtEl>
                                        <p:attrNameLst>
                                          <p:attrName>style.visibility</p:attrName>
                                        </p:attrNameLst>
                                      </p:cBhvr>
                                      <p:to>
                                        <p:strVal val="visible"/>
                                      </p:to>
                                    </p:set>
                                    <p:animEffect transition="in" filter="blinds(horizontal)">
                                      <p:cBhvr>
                                        <p:cTn id="12" dur="500"/>
                                        <p:tgtEl>
                                          <p:spTgt spid="4">
                                            <p:txEl>
                                              <p:charRg st="21" end="9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charRg st="30" end="72"/>
                                            </p:txEl>
                                          </p:spTgt>
                                        </p:tgtEl>
                                        <p:attrNameLst>
                                          <p:attrName>style.visibility</p:attrName>
                                        </p:attrNameLst>
                                      </p:cBhvr>
                                      <p:to>
                                        <p:strVal val="visible"/>
                                      </p:to>
                                    </p:set>
                                    <p:animEffect transition="in" filter="blinds(horizontal)">
                                      <p:cBhvr>
                                        <p:cTn id="17" dur="500"/>
                                        <p:tgtEl>
                                          <p:spTgt spid="5">
                                            <p:txEl>
                                              <p:charRg st="30" end="7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 calcmode="lin" valueType="num">
                                      <p:cBhvr additive="base">
                                        <p:cTn id="22"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803" name="Rectangle 11"/>
          <p:cNvSpPr>
            <a:spLocks noChangeArrowheads="1"/>
          </p:cNvSpPr>
          <p:nvPr/>
        </p:nvSpPr>
        <p:spPr bwMode="auto">
          <a:xfrm>
            <a:off x="819150" y="2395538"/>
            <a:ext cx="7664450" cy="2339975"/>
          </a:xfrm>
          <a:prstGeom prst="rect">
            <a:avLst/>
          </a:prstGeom>
          <a:noFill/>
          <a:ln w="9525">
            <a:noFill/>
            <a:miter lim="800000"/>
          </a:ln>
          <a:effectLst/>
        </p:spPr>
        <p:txBody>
          <a:bodyPr anchor="ctr">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mn-ea"/>
                <a:ea typeface="+mn-ea"/>
                <a:cs typeface="Times New Roman" panose="02020603050405020304" pitchFamily="18" charset="0"/>
              </a:rPr>
              <a:t>     本文论述了学者先要会疑，学则须疑的观点，强调了怀疑精神在治学过程中的重要作用，并提倡学者应有怀疑精神，不要随便盲从或迷信。</a:t>
            </a:r>
            <a:endParaRPr kumimoji="0" lang="zh-CN" altLang="zh-CN" sz="2400" b="1" i="0" u="none" strike="noStrike" kern="1200" cap="none" spc="0" normalizeH="0" baseline="0" noProof="0" dirty="0">
              <a:ln>
                <a:noFill/>
              </a:ln>
              <a:solidFill>
                <a:srgbClr val="C00000"/>
              </a:solidFill>
              <a:effectLst/>
              <a:uLnTx/>
              <a:uFillTx/>
              <a:latin typeface="+mn-ea"/>
              <a:ea typeface="+mn-ea"/>
              <a:cs typeface="Times New Roman" panose="02020603050405020304" pitchFamily="18" charset="0"/>
            </a:endParaRPr>
          </a:p>
        </p:txBody>
      </p:sp>
      <p:pic>
        <p:nvPicPr>
          <p:cNvPr id="386051" name="Picture 12"/>
          <p:cNvPicPr>
            <a:picLocks noChangeAspect="1"/>
          </p:cNvPicPr>
          <p:nvPr/>
        </p:nvPicPr>
        <p:blipFill>
          <a:blip r:embed="rId1"/>
          <a:stretch>
            <a:fillRect/>
          </a:stretch>
        </p:blipFill>
        <p:spPr>
          <a:xfrm>
            <a:off x="536575" y="1849438"/>
            <a:ext cx="4035425" cy="860425"/>
          </a:xfrm>
          <a:prstGeom prst="rect">
            <a:avLst/>
          </a:prstGeom>
          <a:noFill/>
          <a:ln w="9525">
            <a:noFill/>
          </a:ln>
        </p:spPr>
      </p:pic>
    </p:spTree>
  </p:cSld>
  <p:clrMapOvr>
    <a:masterClrMapping/>
  </p:clrMapOvr>
  <p:transition>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4" name="矩形 3"/>
          <p:cNvSpPr>
            <a:spLocks noChangeArrowheads="1"/>
          </p:cNvSpPr>
          <p:nvPr/>
        </p:nvSpPr>
        <p:spPr bwMode="auto">
          <a:xfrm>
            <a:off x="908050" y="1236663"/>
            <a:ext cx="7326313" cy="3322955"/>
          </a:xfrm>
          <a:prstGeom prst="rect">
            <a:avLst/>
          </a:prstGeom>
          <a:noFill/>
          <a:ln w="9525">
            <a:noFill/>
            <a:miter lim="800000"/>
          </a:ln>
        </p:spPr>
        <p:txBody>
          <a:bodyPr>
            <a:spAutoFit/>
          </a:bodyPr>
          <a:p>
            <a:pPr indent="593725" defTabSz="457200">
              <a:lnSpc>
                <a:spcPct val="150000"/>
              </a:lnSpc>
            </a:pPr>
            <a:r>
              <a:rPr lang="zh-CN" altLang="en-US" sz="2000" b="1" dirty="0">
                <a:solidFill>
                  <a:srgbClr val="800000"/>
                </a:solidFill>
                <a:latin typeface="宋体" panose="02010600030101010101" pitchFamily="2" charset="-122"/>
              </a:rPr>
              <a:t>怀疑与学问究竟有什么关系？试想想哥白尼如果迷信书本，没有勇气怀疑并敢于批判不符合实际的却又历来被认为神圣不可侵犯的权威天动学说，他能够创立在科学史上引起空前革命并对人类思想产生深刻影响的伟大的地动学说吗？</a:t>
            </a:r>
            <a:endParaRPr lang="zh-CN" altLang="en-US" sz="2000" b="1" dirty="0">
              <a:solidFill>
                <a:srgbClr val="800000"/>
              </a:solidFill>
              <a:latin typeface="宋体" panose="02010600030101010101" pitchFamily="2" charset="-122"/>
            </a:endParaRPr>
          </a:p>
          <a:p>
            <a:pPr indent="593725" defTabSz="457200">
              <a:lnSpc>
                <a:spcPct val="150000"/>
              </a:lnSpc>
            </a:pPr>
            <a:r>
              <a:rPr lang="zh-CN" altLang="en-US" sz="2000" b="1" dirty="0">
                <a:solidFill>
                  <a:srgbClr val="800000"/>
                </a:solidFill>
                <a:latin typeface="宋体" panose="02010600030101010101" pitchFamily="2" charset="-122"/>
              </a:rPr>
              <a:t>让我们来研读一下著名历史学家顾颉刚的</a:t>
            </a:r>
            <a:r>
              <a:rPr lang="en-US" altLang="zh-CN" sz="2000" b="1" dirty="0">
                <a:solidFill>
                  <a:srgbClr val="800000"/>
                </a:solidFill>
                <a:latin typeface="宋体" panose="02010600030101010101" pitchFamily="2" charset="-122"/>
              </a:rPr>
              <a:t>《</a:t>
            </a:r>
            <a:r>
              <a:rPr lang="zh-CN" altLang="en-US" sz="2000" b="1" dirty="0">
                <a:solidFill>
                  <a:srgbClr val="800000"/>
                </a:solidFill>
                <a:latin typeface="宋体" panose="02010600030101010101" pitchFamily="2" charset="-122"/>
              </a:rPr>
              <a:t>怀疑与学问</a:t>
            </a:r>
            <a:r>
              <a:rPr lang="en-US" altLang="zh-CN" sz="2000" b="1" dirty="0">
                <a:solidFill>
                  <a:srgbClr val="800000"/>
                </a:solidFill>
                <a:latin typeface="宋体" panose="02010600030101010101" pitchFamily="2" charset="-122"/>
              </a:rPr>
              <a:t>》</a:t>
            </a:r>
            <a:r>
              <a:rPr lang="zh-CN" altLang="en-US" sz="2000" b="1" dirty="0">
                <a:solidFill>
                  <a:srgbClr val="800000"/>
                </a:solidFill>
                <a:latin typeface="宋体" panose="02010600030101010101" pitchFamily="2" charset="-122"/>
              </a:rPr>
              <a:t>，就会明白治学为什么要有怀疑精神，什么是我们要提倡的怀疑精神，这对于培养开拓创造精神很有益处。</a:t>
            </a:r>
            <a:endParaRPr lang="zh-CN" altLang="en-US" sz="2000" b="1" dirty="0">
              <a:solidFill>
                <a:srgbClr val="800000"/>
              </a:solidFill>
              <a:latin typeface="宋体" panose="02010600030101010101" pitchFamily="2" charset="-122"/>
            </a:endParaRPr>
          </a:p>
        </p:txBody>
      </p:sp>
    </p:spTree>
  </p:cSld>
  <p:clrMapOvr>
    <a:masterClrMapping/>
  </p:clrMapOvr>
  <p:transition spd="slow">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949700" y="1230313"/>
            <a:ext cx="4708525" cy="5080000"/>
          </a:xfrm>
          <a:prstGeom prst="rect">
            <a:avLst/>
          </a:prstGeom>
        </p:spPr>
        <p:txBody>
          <a:bodyPr>
            <a:spAutoFit/>
          </a:bodyPr>
          <a:p>
            <a:pPr defTabSz="457200">
              <a:lnSpc>
                <a:spcPct val="150000"/>
              </a:lnSpc>
            </a:pPr>
            <a:r>
              <a:rPr lang="en-US" altLang="zh-CN" sz="2300" b="1" dirty="0">
                <a:latin typeface="宋体" panose="02010600030101010101" pitchFamily="2" charset="-122"/>
              </a:rPr>
              <a:t>    </a:t>
            </a:r>
            <a:r>
              <a:rPr lang="zh-CN" altLang="en-US" sz="2300" b="1" dirty="0">
                <a:latin typeface="宋体" panose="02010600030101010101" pitchFamily="2" charset="-122"/>
              </a:rPr>
              <a:t>顾颉刚</a:t>
            </a:r>
            <a:r>
              <a:rPr lang="en-US" altLang="zh-CN" sz="2300" b="1" dirty="0">
                <a:latin typeface="宋体" panose="02010600030101010101" pitchFamily="2" charset="-122"/>
              </a:rPr>
              <a:t>(1893-1980)</a:t>
            </a:r>
            <a:r>
              <a:rPr lang="zh-CN" altLang="en-US" sz="2300" b="1" dirty="0">
                <a:latin typeface="宋体" panose="02010600030101010101" pitchFamily="2" charset="-122"/>
              </a:rPr>
              <a:t>，字铭坚， 江苏苏州人。中国现代著名历史学家、民俗学家， 古史辨学派创始人，现代历史地理学和民俗学的 开拓者、奠基人。著有</a:t>
            </a:r>
            <a:r>
              <a:rPr lang="en-US" altLang="zh-CN" sz="2300" b="1" dirty="0">
                <a:latin typeface="宋体" panose="02010600030101010101" pitchFamily="2" charset="-122"/>
              </a:rPr>
              <a:t>《</a:t>
            </a:r>
            <a:r>
              <a:rPr lang="zh-CN" altLang="en-US" sz="2300" b="1" dirty="0">
                <a:solidFill>
                  <a:srgbClr val="FF0000"/>
                </a:solidFill>
                <a:latin typeface="宋体" panose="02010600030101010101" pitchFamily="2" charset="-122"/>
              </a:rPr>
              <a:t>秦汉的方士与儒生</a:t>
            </a:r>
            <a:r>
              <a:rPr lang="en-US" altLang="zh-CN" sz="2300" b="1" dirty="0">
                <a:solidFill>
                  <a:srgbClr val="FF0000"/>
                </a:solidFill>
                <a:latin typeface="宋体" panose="02010600030101010101" pitchFamily="2" charset="-122"/>
              </a:rPr>
              <a:t>》《</a:t>
            </a:r>
            <a:r>
              <a:rPr lang="zh-CN" altLang="en-US" sz="2300" b="1" dirty="0">
                <a:solidFill>
                  <a:srgbClr val="FF0000"/>
                </a:solidFill>
                <a:latin typeface="宋体" panose="02010600030101010101" pitchFamily="2" charset="-122"/>
              </a:rPr>
              <a:t>三皇考</a:t>
            </a:r>
            <a:r>
              <a:rPr lang="en-US" altLang="zh-CN" sz="2300" b="1" dirty="0">
                <a:solidFill>
                  <a:srgbClr val="FF0000"/>
                </a:solidFill>
                <a:latin typeface="宋体" panose="02010600030101010101" pitchFamily="2" charset="-122"/>
              </a:rPr>
              <a:t>》《</a:t>
            </a:r>
            <a:r>
              <a:rPr lang="zh-CN" altLang="en-US" sz="2300" b="1" dirty="0">
                <a:solidFill>
                  <a:srgbClr val="FF0000"/>
                </a:solidFill>
                <a:latin typeface="宋体" panose="02010600030101010101" pitchFamily="2" charset="-122"/>
              </a:rPr>
              <a:t>史林杂识初编</a:t>
            </a:r>
            <a:r>
              <a:rPr lang="en-US" altLang="zh-CN" sz="2300" b="1" dirty="0">
                <a:solidFill>
                  <a:srgbClr val="FF0000"/>
                </a:solidFill>
                <a:latin typeface="宋体" panose="02010600030101010101" pitchFamily="2" charset="-122"/>
              </a:rPr>
              <a:t>》《</a:t>
            </a:r>
            <a:r>
              <a:rPr lang="zh-CN" altLang="en-US" sz="2300" b="1" dirty="0">
                <a:solidFill>
                  <a:srgbClr val="FF0000"/>
                </a:solidFill>
                <a:latin typeface="宋体" panose="02010600030101010101" pitchFamily="2" charset="-122"/>
              </a:rPr>
              <a:t>孟姜女故事研究集</a:t>
            </a:r>
            <a:r>
              <a:rPr lang="en-US" altLang="zh-CN" sz="2300" b="1" dirty="0">
                <a:solidFill>
                  <a:srgbClr val="FF0000"/>
                </a:solidFill>
                <a:latin typeface="宋体" panose="02010600030101010101" pitchFamily="2" charset="-122"/>
              </a:rPr>
              <a:t>》</a:t>
            </a:r>
            <a:r>
              <a:rPr lang="zh-CN" altLang="en-US" sz="2300" b="1" dirty="0">
                <a:latin typeface="宋体" panose="02010600030101010101" pitchFamily="2" charset="-122"/>
              </a:rPr>
              <a:t>等。</a:t>
            </a:r>
            <a:endParaRPr lang="zh-CN" altLang="zh-CN" sz="2300" b="1" dirty="0">
              <a:latin typeface="宋体" panose="02010600030101010101" pitchFamily="2" charset="-122"/>
            </a:endParaRPr>
          </a:p>
        </p:txBody>
      </p:sp>
      <p:pic>
        <p:nvPicPr>
          <p:cNvPr id="364547" name="Picture 19"/>
          <p:cNvPicPr>
            <a:picLocks noChangeAspect="1"/>
          </p:cNvPicPr>
          <p:nvPr/>
        </p:nvPicPr>
        <p:blipFill>
          <a:blip r:embed="rId1"/>
          <a:stretch>
            <a:fillRect/>
          </a:stretch>
        </p:blipFill>
        <p:spPr>
          <a:xfrm>
            <a:off x="693738" y="1071563"/>
            <a:ext cx="3255962" cy="858837"/>
          </a:xfrm>
          <a:prstGeom prst="rect">
            <a:avLst/>
          </a:prstGeom>
          <a:noFill/>
          <a:ln w="9525">
            <a:noFill/>
          </a:ln>
        </p:spPr>
      </p:pic>
      <p:pic>
        <p:nvPicPr>
          <p:cNvPr id="364548" name="Picture 18" descr="http://www.hist.pku.edu.cn/news/Article/UploadFiles/201207/2012070516512426.jpg"/>
          <p:cNvPicPr>
            <a:picLocks noChangeAspect="1"/>
          </p:cNvPicPr>
          <p:nvPr/>
        </p:nvPicPr>
        <p:blipFill>
          <a:blip r:embed="rId2"/>
          <a:stretch>
            <a:fillRect/>
          </a:stretch>
        </p:blipFill>
        <p:spPr>
          <a:xfrm>
            <a:off x="869950" y="2074863"/>
            <a:ext cx="2903538" cy="4149725"/>
          </a:xfrm>
          <a:prstGeom prst="rect">
            <a:avLst/>
          </a:prstGeom>
          <a:noFill/>
          <a:ln w="9525">
            <a:noFill/>
          </a:ln>
        </p:spPr>
      </p:pic>
    </p:spTree>
  </p:cSld>
  <p:clrMapOvr>
    <a:masterClrMapping/>
  </p:clrMapOvr>
  <p:transition spd="slow">
    <p:wheel spokes="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14413" y="876300"/>
            <a:ext cx="7505700" cy="5411788"/>
          </a:xfrm>
          <a:prstGeom prst="rect">
            <a:avLst/>
          </a:prstGeom>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endParaRPr kumimoji="0" lang="en-US" altLang="zh-CN" sz="2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457200" rtl="0" eaLnBrk="1" fontAlgn="base" latinLnBrk="0" hangingPunct="1">
              <a:lnSpc>
                <a:spcPct val="13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chemeClr val="tx1"/>
                </a:solidFill>
                <a:effectLst/>
                <a:uLnTx/>
                <a:uFillTx/>
                <a:latin typeface="+mn-ea"/>
                <a:ea typeface="+mn-ea"/>
                <a:cs typeface="+mn-cs"/>
              </a:rPr>
              <a:t>     常见的论证方法有：举例论证、道理论证， 对比论证、比喻论证。</a:t>
            </a:r>
            <a:endParaRPr kumimoji="0" lang="zh-CN" altLang="en-US" sz="2200" b="1" i="0" u="none" strike="noStrike" kern="1200" cap="none" spc="0" normalizeH="0" baseline="0" noProof="0" dirty="0">
              <a:ln>
                <a:noFill/>
              </a:ln>
              <a:solidFill>
                <a:schemeClr val="tx1"/>
              </a:solidFill>
              <a:effectLst/>
              <a:uLnTx/>
              <a:uFillTx/>
              <a:latin typeface="+mn-ea"/>
              <a:ea typeface="+mn-ea"/>
              <a:cs typeface="+mn-cs"/>
            </a:endParaRPr>
          </a:p>
          <a:p>
            <a:pPr marL="444500" marR="0" lvl="0" indent="-444500" algn="l" defTabSz="457200" rtl="0" eaLnBrk="1" fontAlgn="base" latinLnBrk="0" hangingPunct="1">
              <a:lnSpc>
                <a:spcPct val="13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rgbClr val="FF0000"/>
                </a:solidFill>
                <a:effectLst/>
                <a:uLnTx/>
                <a:uFillTx/>
                <a:latin typeface="+mn-ea"/>
                <a:ea typeface="+mn-ea"/>
                <a:cs typeface="+mn-cs"/>
              </a:rPr>
              <a:t>1.	</a:t>
            </a:r>
            <a:r>
              <a:rPr kumimoji="0" lang="zh-CN" altLang="en-US" sz="2200" b="1" i="0" u="none" strike="noStrike" kern="1200" cap="none" spc="0" normalizeH="0" baseline="0" noProof="0" dirty="0">
                <a:ln>
                  <a:noFill/>
                </a:ln>
                <a:solidFill>
                  <a:srgbClr val="FF0000"/>
                </a:solidFill>
                <a:effectLst/>
                <a:uLnTx/>
                <a:uFillTx/>
                <a:latin typeface="+mn-ea"/>
                <a:ea typeface="+mn-ea"/>
                <a:cs typeface="+mn-cs"/>
              </a:rPr>
              <a:t>举例论证：</a:t>
            </a:r>
            <a:r>
              <a:rPr kumimoji="0" lang="zh-CN" altLang="en-US" sz="2200" b="1" i="0" u="none" strike="noStrike" kern="1200" cap="none" spc="0" normalizeH="0" baseline="0" noProof="0" dirty="0">
                <a:ln>
                  <a:noFill/>
                </a:ln>
                <a:solidFill>
                  <a:schemeClr val="tx1"/>
                </a:solidFill>
                <a:effectLst/>
                <a:uLnTx/>
                <a:uFillTx/>
                <a:latin typeface="+mn-ea"/>
                <a:ea typeface="+mn-ea"/>
                <a:cs typeface="+mn-cs"/>
              </a:rPr>
              <a:t>举例论证是列举确凿、充分、 有代表性的事例来证明论点的方法。因为“事实 胜于雄辩”，所以举出确凿典型的事例会增强文 章的说服力。</a:t>
            </a:r>
            <a:endParaRPr kumimoji="0" lang="zh-CN" altLang="en-US" sz="2200" b="1" i="0" u="none" strike="noStrike" kern="1200" cap="none" spc="0" normalizeH="0" baseline="0" noProof="0" dirty="0">
              <a:ln>
                <a:noFill/>
              </a:ln>
              <a:solidFill>
                <a:schemeClr val="tx1"/>
              </a:solidFill>
              <a:effectLst/>
              <a:uLnTx/>
              <a:uFillTx/>
              <a:latin typeface="+mn-ea"/>
              <a:ea typeface="+mn-ea"/>
              <a:cs typeface="+mn-cs"/>
            </a:endParaRPr>
          </a:p>
          <a:p>
            <a:pPr marL="444500" marR="0" lvl="0" indent="-444500" algn="l" defTabSz="457200" rtl="0" eaLnBrk="1" fontAlgn="base" latinLnBrk="0" hangingPunct="1">
              <a:lnSpc>
                <a:spcPct val="13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rgbClr val="FF0000"/>
                </a:solidFill>
                <a:effectLst/>
                <a:uLnTx/>
                <a:uFillTx/>
                <a:latin typeface="+mn-ea"/>
                <a:ea typeface="+mn-ea"/>
                <a:cs typeface="+mn-cs"/>
              </a:rPr>
              <a:t>2.	</a:t>
            </a:r>
            <a:r>
              <a:rPr kumimoji="0" lang="zh-CN" altLang="en-US" sz="2200" b="1" i="0" u="none" strike="noStrike" kern="1200" cap="none" spc="0" normalizeH="0" baseline="0" noProof="0" dirty="0">
                <a:ln>
                  <a:noFill/>
                </a:ln>
                <a:solidFill>
                  <a:srgbClr val="FF0000"/>
                </a:solidFill>
                <a:effectLst/>
                <a:uLnTx/>
                <a:uFillTx/>
                <a:latin typeface="+mn-ea"/>
                <a:ea typeface="+mn-ea"/>
                <a:cs typeface="+mn-cs"/>
              </a:rPr>
              <a:t>道理论证：</a:t>
            </a:r>
            <a:r>
              <a:rPr kumimoji="0" lang="zh-CN" altLang="en-US" sz="2200" b="1" i="0" u="none" strike="noStrike" kern="1200" cap="none" spc="0" normalizeH="0" baseline="0" noProof="0" dirty="0">
                <a:ln>
                  <a:noFill/>
                </a:ln>
                <a:solidFill>
                  <a:schemeClr val="tx1"/>
                </a:solidFill>
                <a:effectLst/>
                <a:uLnTx/>
                <a:uFillTx/>
                <a:latin typeface="+mn-ea"/>
                <a:ea typeface="+mn-ea"/>
                <a:cs typeface="+mn-cs"/>
              </a:rPr>
              <a:t>用经典著作中的精辟见解、古 今中外名人的名言警句以及人们公认的定理公式 等来证明论点，从而使论述有权威性，增强说服力。</a:t>
            </a:r>
            <a:endParaRPr kumimoji="0" lang="zh-CN" altLang="en-US" sz="2200" b="1" i="0" u="none" strike="noStrike" kern="1200" cap="none" spc="0" normalizeH="0" baseline="0" noProof="0" dirty="0">
              <a:ln>
                <a:noFill/>
              </a:ln>
              <a:solidFill>
                <a:schemeClr val="tx1"/>
              </a:solidFill>
              <a:effectLst/>
              <a:uLnTx/>
              <a:uFillTx/>
              <a:latin typeface="+mn-ea"/>
              <a:ea typeface="+mn-ea"/>
              <a:cs typeface="+mn-cs"/>
            </a:endParaRPr>
          </a:p>
        </p:txBody>
      </p:sp>
      <p:pic>
        <p:nvPicPr>
          <p:cNvPr id="365571" name="Picture 5"/>
          <p:cNvPicPr>
            <a:picLocks noChangeAspect="1"/>
          </p:cNvPicPr>
          <p:nvPr/>
        </p:nvPicPr>
        <p:blipFill>
          <a:blip r:embed="rId1"/>
          <a:stretch>
            <a:fillRect/>
          </a:stretch>
        </p:blipFill>
        <p:spPr>
          <a:xfrm>
            <a:off x="596900" y="876300"/>
            <a:ext cx="4035425" cy="858838"/>
          </a:xfrm>
          <a:prstGeom prst="rect">
            <a:avLst/>
          </a:prstGeom>
          <a:noFill/>
          <a:ln w="9525">
            <a:noFill/>
          </a:ln>
        </p:spPr>
      </p:pic>
    </p:spTree>
  </p:cSld>
  <p:clrMapOvr>
    <a:masterClrMapping/>
  </p:clrMapOvr>
  <p:transition spd="slow">
    <p:wheel spokes="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11213" y="1885950"/>
            <a:ext cx="7513638" cy="3509963"/>
          </a:xfrm>
          <a:prstGeom prst="rect">
            <a:avLst/>
          </a:prstGeom>
        </p:spPr>
        <p:txBody>
          <a:bodyPr>
            <a:spAutoFit/>
          </a:bodyPr>
          <a:lstStyle/>
          <a:p>
            <a:pPr marL="444500" marR="0" lvl="0" indent="-444500" algn="l" defTabSz="457200" rtl="0" eaLnBrk="1" fontAlgn="base" latinLnBrk="0" hangingPunct="1">
              <a:lnSpc>
                <a:spcPct val="15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rgbClr val="FF0000"/>
                </a:solidFill>
                <a:effectLst/>
                <a:uLnTx/>
                <a:uFillTx/>
                <a:latin typeface="+mn-ea"/>
                <a:ea typeface="+mn-ea"/>
                <a:cs typeface="+mn-cs"/>
              </a:rPr>
              <a:t>3.	</a:t>
            </a:r>
            <a:r>
              <a:rPr kumimoji="0" lang="zh-CN" altLang="en-US" sz="2200" b="1" i="0" u="none" strike="noStrike" kern="1200" cap="none" spc="0" normalizeH="0" baseline="0" noProof="0" dirty="0">
                <a:ln>
                  <a:noFill/>
                </a:ln>
                <a:solidFill>
                  <a:srgbClr val="FF0000"/>
                </a:solidFill>
                <a:effectLst/>
                <a:uLnTx/>
                <a:uFillTx/>
                <a:latin typeface="+mn-ea"/>
                <a:ea typeface="+mn-ea"/>
                <a:cs typeface="+mn-cs"/>
              </a:rPr>
              <a:t>对比论证：</a:t>
            </a:r>
            <a:r>
              <a:rPr kumimoji="0" lang="zh-CN" altLang="en-US" sz="2200" b="1" i="0" u="none" strike="noStrike" kern="1200" cap="none" spc="0" normalizeH="0" baseline="0" noProof="0" dirty="0">
                <a:ln>
                  <a:noFill/>
                </a:ln>
                <a:solidFill>
                  <a:schemeClr val="tx1"/>
                </a:solidFill>
                <a:effectLst/>
                <a:uLnTx/>
                <a:uFillTx/>
                <a:latin typeface="+mn-ea"/>
                <a:ea typeface="+mn-ea"/>
                <a:cs typeface="+mn-cs"/>
              </a:rPr>
              <a:t>通过将两种完全对立的事物或截 然相反的观点进行对比来证明论点的一种方法。</a:t>
            </a:r>
            <a:endParaRPr kumimoji="0" lang="zh-CN" altLang="en-US" sz="2200" b="1" i="0" u="none" strike="noStrike" kern="1200" cap="none" spc="0" normalizeH="0" baseline="0" noProof="0" dirty="0">
              <a:ln>
                <a:noFill/>
              </a:ln>
              <a:solidFill>
                <a:schemeClr val="tx1"/>
              </a:solidFill>
              <a:effectLst/>
              <a:uLnTx/>
              <a:uFillTx/>
              <a:latin typeface="+mn-ea"/>
              <a:ea typeface="+mn-ea"/>
              <a:cs typeface="+mn-cs"/>
            </a:endParaRPr>
          </a:p>
          <a:p>
            <a:pPr marL="444500" marR="0" lvl="0" indent="-444500" algn="l" defTabSz="457200" rtl="0" eaLnBrk="1" fontAlgn="base" latinLnBrk="0" hangingPunct="1">
              <a:lnSpc>
                <a:spcPct val="15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rgbClr val="FF0000"/>
                </a:solidFill>
                <a:effectLst/>
                <a:uLnTx/>
                <a:uFillTx/>
                <a:latin typeface="+mn-ea"/>
                <a:ea typeface="+mn-ea"/>
                <a:cs typeface="+mn-cs"/>
              </a:rPr>
              <a:t>4.	</a:t>
            </a:r>
            <a:r>
              <a:rPr kumimoji="0" lang="zh-CN" altLang="en-US" sz="2200" b="1" i="0" u="none" strike="noStrike" kern="1200" cap="none" spc="0" normalizeH="0" baseline="0" noProof="0" dirty="0">
                <a:ln>
                  <a:noFill/>
                </a:ln>
                <a:solidFill>
                  <a:srgbClr val="FF0000"/>
                </a:solidFill>
                <a:effectLst/>
                <a:uLnTx/>
                <a:uFillTx/>
                <a:latin typeface="+mn-ea"/>
                <a:ea typeface="+mn-ea"/>
                <a:cs typeface="+mn-cs"/>
              </a:rPr>
              <a:t>比喻论证：</a:t>
            </a:r>
            <a:r>
              <a:rPr kumimoji="0" lang="zh-CN" altLang="en-US" sz="2200" b="1" i="0" u="none" strike="noStrike" kern="1200" cap="none" spc="0" normalizeH="0" baseline="0" noProof="0" dirty="0">
                <a:ln>
                  <a:noFill/>
                </a:ln>
                <a:solidFill>
                  <a:schemeClr val="tx1"/>
                </a:solidFill>
                <a:effectLst/>
                <a:uLnTx/>
                <a:uFillTx/>
                <a:latin typeface="+mn-ea"/>
                <a:ea typeface="+mn-ea"/>
                <a:cs typeface="+mn-cs"/>
              </a:rPr>
              <a:t>比喻论证就是通过形象的比喻 来证明论点的方法。这种论证方法，可以把道理 讲得通俗易懂，让人易于接受。</a:t>
            </a:r>
            <a:endParaRPr kumimoji="0" lang="zh-CN" altLang="en-US" sz="2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spd="slow">
    <p:wheel spokes="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4786" name="矩形 17"/>
          <p:cNvSpPr/>
          <p:nvPr/>
        </p:nvSpPr>
        <p:spPr>
          <a:xfrm>
            <a:off x="1265238" y="3662363"/>
            <a:ext cx="6854825" cy="2400300"/>
          </a:xfrm>
          <a:prstGeom prst="rect">
            <a:avLst/>
          </a:prstGeom>
          <a:noFill/>
          <a:ln w="9525">
            <a:noFill/>
          </a:ln>
          <a:effectLst>
            <a:outerShdw dist="23000" dir="5400000" rotWithShape="0">
              <a:srgbClr val="000000">
                <a:alpha val="34999"/>
              </a:srgbClr>
            </a:outerShdw>
          </a:effectLst>
        </p:spPr>
        <p:txBody>
          <a:bodyPr anchor="ctr"/>
          <a:p>
            <a:pPr algn="ctr" defTabSz="457200"/>
            <a:endParaRPr dirty="0">
              <a:solidFill>
                <a:srgbClr val="FFFFFF"/>
              </a:solidFill>
              <a:latin typeface="Calibri" panose="020F0502020204030204" pitchFamily="34" charset="0"/>
            </a:endParaRPr>
          </a:p>
        </p:txBody>
      </p:sp>
      <p:sp>
        <p:nvSpPr>
          <p:cNvPr id="374787" name="文本框 13"/>
          <p:cNvSpPr txBox="1"/>
          <p:nvPr/>
        </p:nvSpPr>
        <p:spPr>
          <a:xfrm>
            <a:off x="10761663" y="2338388"/>
            <a:ext cx="184150" cy="493712"/>
          </a:xfrm>
          <a:prstGeom prst="rect">
            <a:avLst/>
          </a:prstGeom>
          <a:noFill/>
          <a:ln w="9525">
            <a:noFill/>
          </a:ln>
        </p:spPr>
        <p:txBody>
          <a:bodyPr wrap="none">
            <a:spAutoFit/>
          </a:bodyPr>
          <a:p>
            <a:pPr defTabSz="457200"/>
            <a:endParaRPr dirty="0">
              <a:latin typeface="Calibri" panose="020F0502020204030204" pitchFamily="34" charset="0"/>
            </a:endParaRPr>
          </a:p>
        </p:txBody>
      </p:sp>
      <p:sp>
        <p:nvSpPr>
          <p:cNvPr id="374788" name="文本框 14"/>
          <p:cNvSpPr txBox="1"/>
          <p:nvPr/>
        </p:nvSpPr>
        <p:spPr>
          <a:xfrm>
            <a:off x="10561638" y="4170363"/>
            <a:ext cx="184150" cy="492125"/>
          </a:xfrm>
          <a:prstGeom prst="rect">
            <a:avLst/>
          </a:prstGeom>
          <a:noFill/>
          <a:ln w="9525">
            <a:noFill/>
          </a:ln>
        </p:spPr>
        <p:txBody>
          <a:bodyPr wrap="none">
            <a:spAutoFit/>
          </a:bodyPr>
          <a:p>
            <a:pPr defTabSz="457200"/>
            <a:endParaRPr dirty="0">
              <a:latin typeface="Calibri" panose="020F0502020204030204" pitchFamily="34" charset="0"/>
            </a:endParaRPr>
          </a:p>
        </p:txBody>
      </p:sp>
      <p:sp>
        <p:nvSpPr>
          <p:cNvPr id="374789" name="Rectangle 4"/>
          <p:cNvSpPr/>
          <p:nvPr/>
        </p:nvSpPr>
        <p:spPr>
          <a:xfrm>
            <a:off x="507048" y="902970"/>
            <a:ext cx="6905625" cy="1050290"/>
          </a:xfrm>
          <a:prstGeom prst="rect">
            <a:avLst/>
          </a:prstGeom>
          <a:noFill/>
          <a:ln w="9525">
            <a:noFill/>
          </a:ln>
        </p:spPr>
        <p:txBody>
          <a:bodyPr anchor="ctr">
            <a:spAutoFit/>
          </a:bodyPr>
          <a:p>
            <a:pPr defTabSz="457200">
              <a:lnSpc>
                <a:spcPct val="130000"/>
              </a:lnSpc>
              <a:spcBef>
                <a:spcPct val="50000"/>
              </a:spcBef>
              <a:buClr>
                <a:schemeClr val="folHlink"/>
              </a:buClr>
              <a:buSzPct val="60000"/>
              <a:buFont typeface="Wingdings" panose="05000000000000000000" pitchFamily="2" charset="2"/>
              <a:buNone/>
            </a:pPr>
            <a:r>
              <a:rPr lang="en-US" altLang="zh-CN" sz="2400" b="1" dirty="0">
                <a:latin typeface="黑体" panose="02010609060101010101" pitchFamily="49" charset="-122"/>
                <a:ea typeface="黑体" panose="02010609060101010101" pitchFamily="49" charset="-122"/>
              </a:rPr>
              <a:t>    </a:t>
            </a:r>
            <a:r>
              <a:rPr lang="zh-CN" altLang="en-US" sz="2400" b="1" dirty="0">
                <a:latin typeface="黑体" panose="02010609060101010101" pitchFamily="49" charset="-122"/>
                <a:ea typeface="黑体" panose="02010609060101010101" pitchFamily="49" charset="-122"/>
              </a:rPr>
              <a:t>请同学们朗读课文，并在课本上及时做好圈画批注。理清论证思路。    </a:t>
            </a:r>
            <a:endParaRPr lang="zh-CN" altLang="en-US" sz="2400" b="1" dirty="0">
              <a:latin typeface="黑体" panose="02010609060101010101" pitchFamily="49" charset="-122"/>
              <a:ea typeface="黑体" panose="02010609060101010101" pitchFamily="49" charset="-122"/>
            </a:endParaRPr>
          </a:p>
        </p:txBody>
      </p:sp>
      <p:grpSp>
        <p:nvGrpSpPr>
          <p:cNvPr id="374790" name="组 1"/>
          <p:cNvGrpSpPr/>
          <p:nvPr/>
        </p:nvGrpSpPr>
        <p:grpSpPr>
          <a:xfrm>
            <a:off x="720725" y="2444433"/>
            <a:ext cx="2647950" cy="857886"/>
            <a:chOff x="5481428" y="3706338"/>
            <a:chExt cx="2646572" cy="855852"/>
          </a:xfrm>
        </p:grpSpPr>
        <p:sp>
          <p:nvSpPr>
            <p:cNvPr id="30" name="圆角矩形 29"/>
            <p:cNvSpPr/>
            <p:nvPr/>
          </p:nvSpPr>
          <p:spPr>
            <a:xfrm>
              <a:off x="6317606" y="3841697"/>
              <a:ext cx="1810394" cy="448378"/>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374792" name="文本框 30"/>
            <p:cNvSpPr txBox="1"/>
            <p:nvPr/>
          </p:nvSpPr>
          <p:spPr>
            <a:xfrm>
              <a:off x="6565444" y="3734212"/>
              <a:ext cx="1461009" cy="827978"/>
            </a:xfrm>
            <a:prstGeom prst="rect">
              <a:avLst/>
            </a:prstGeom>
            <a:noFill/>
            <a:ln w="9525">
              <a:noFill/>
            </a:ln>
          </p:spPr>
          <p:txBody>
            <a:bodyPr wrap="square">
              <a:spAutoFit/>
            </a:bodyPr>
            <a:p>
              <a:pPr defTabSz="457200"/>
              <a:r>
                <a:rPr lang="zh-CN" altLang="en-US" sz="2400" b="1" dirty="0">
                  <a:latin typeface="黑体" panose="02010609060101010101" pitchFamily="49" charset="-122"/>
                  <a:ea typeface="黑体" panose="02010609060101010101" pitchFamily="49" charset="-122"/>
                </a:rPr>
                <a:t>圈点批注要    求</a:t>
              </a:r>
              <a:endParaRPr lang="zh-CN" altLang="en-US" sz="2400" b="1" dirty="0">
                <a:latin typeface="黑体" panose="02010609060101010101" pitchFamily="49" charset="-122"/>
                <a:ea typeface="黑体" panose="02010609060101010101" pitchFamily="49" charset="-122"/>
              </a:endParaRPr>
            </a:p>
          </p:txBody>
        </p:sp>
        <p:pic>
          <p:nvPicPr>
            <p:cNvPr id="374793" name="图片 9" descr="book.gif"/>
            <p:cNvPicPr>
              <a:picLocks noChangeAspect="1"/>
            </p:cNvPicPr>
            <p:nvPr/>
          </p:nvPicPr>
          <p:blipFill>
            <a:blip r:embed="rId1"/>
            <a:stretch>
              <a:fillRect/>
            </a:stretch>
          </p:blipFill>
          <p:spPr>
            <a:xfrm>
              <a:off x="5481428" y="3706338"/>
              <a:ext cx="1087437" cy="668337"/>
            </a:xfrm>
            <a:prstGeom prst="rect">
              <a:avLst/>
            </a:prstGeom>
            <a:noFill/>
            <a:ln w="9525">
              <a:noFill/>
            </a:ln>
          </p:spPr>
        </p:pic>
      </p:grpSp>
      <p:sp>
        <p:nvSpPr>
          <p:cNvPr id="374794" name="Rectangle 17"/>
          <p:cNvSpPr/>
          <p:nvPr/>
        </p:nvSpPr>
        <p:spPr>
          <a:xfrm>
            <a:off x="347980" y="3408046"/>
            <a:ext cx="8448040" cy="2489200"/>
          </a:xfrm>
          <a:prstGeom prst="rect">
            <a:avLst/>
          </a:prstGeom>
          <a:noFill/>
          <a:ln w="9525">
            <a:noFill/>
          </a:ln>
        </p:spPr>
        <p:txBody>
          <a:bodyPr wrap="none" anchor="ctr">
            <a:spAutoFit/>
          </a:bodyPr>
          <a:p>
            <a:pPr defTabSz="457200" eaLnBrk="0" hangingPunct="0">
              <a:lnSpc>
                <a:spcPct val="130000"/>
              </a:lnSpc>
            </a:pP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划分文章部分、层次分别用</a:t>
            </a:r>
            <a:r>
              <a:rPr lang="zh-CN" altLang="en-US" sz="2400" b="1" dirty="0">
                <a:solidFill>
                  <a:srgbClr val="FF0000"/>
                </a:solidFill>
                <a:latin typeface="楷体" panose="02010609060101010101" pitchFamily="49" charset="-122"/>
                <a:ea typeface="楷体" panose="02010609060101010101" pitchFamily="49" charset="-122"/>
              </a:rPr>
              <a:t>双竖线、单竖线</a:t>
            </a:r>
            <a:r>
              <a:rPr lang="zh-CN" altLang="en-US" sz="2400" b="1" dirty="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a:p>
            <a:pPr defTabSz="457200" eaLnBrk="0" hangingPunct="0">
              <a:lnSpc>
                <a:spcPct val="130000"/>
              </a:lnSpc>
            </a:pP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认为用得好、用得准的词语</a:t>
            </a:r>
            <a:r>
              <a:rPr lang="zh-CN" altLang="en-US" sz="2400" b="1" dirty="0">
                <a:solidFill>
                  <a:srgbClr val="FF0000"/>
                </a:solidFill>
                <a:latin typeface="楷体" panose="02010609060101010101" pitchFamily="49" charset="-122"/>
                <a:ea typeface="楷体" panose="02010609060101010101" pitchFamily="49" charset="-122"/>
              </a:rPr>
              <a:t>圈画</a:t>
            </a:r>
            <a:r>
              <a:rPr lang="zh-CN" altLang="en-US" sz="2400" b="1" dirty="0">
                <a:latin typeface="楷体" panose="02010609060101010101" pitchFamily="49" charset="-122"/>
                <a:ea typeface="楷体" panose="02010609060101010101" pitchFamily="49" charset="-122"/>
              </a:rPr>
              <a:t>出来。</a:t>
            </a:r>
            <a:endParaRPr lang="zh-CN" altLang="en-US" sz="2400" dirty="0">
              <a:latin typeface="楷体" panose="02010609060101010101" pitchFamily="49" charset="-122"/>
              <a:ea typeface="楷体" panose="02010609060101010101" pitchFamily="49" charset="-122"/>
            </a:endParaRPr>
          </a:p>
          <a:p>
            <a:pPr defTabSz="457200" eaLnBrk="0" hangingPunct="0">
              <a:lnSpc>
                <a:spcPct val="130000"/>
              </a:lnSpc>
            </a:pPr>
            <a:r>
              <a:rPr lang="en-US" altLang="zh-CN" sz="2400" b="1" dirty="0">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关键语句、中心论点、分论点（或写得好的语句）用</a:t>
            </a:r>
            <a:r>
              <a:rPr lang="zh-CN" altLang="en-US" sz="2400" b="1" dirty="0">
                <a:solidFill>
                  <a:srgbClr val="FF0000"/>
                </a:solidFill>
                <a:latin typeface="楷体" panose="02010609060101010101" pitchFamily="49" charset="-122"/>
                <a:ea typeface="楷体" panose="02010609060101010101" pitchFamily="49" charset="-122"/>
              </a:rPr>
              <a:t>直线</a:t>
            </a:r>
            <a:r>
              <a:rPr lang="zh-CN" altLang="en-US" sz="2400" b="1" dirty="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a:p>
            <a:pPr defTabSz="457200" eaLnBrk="0" hangingPunct="0">
              <a:lnSpc>
                <a:spcPct val="130000"/>
              </a:lnSpc>
            </a:pPr>
            <a:r>
              <a:rPr lang="en-US" altLang="zh-CN" sz="2400" b="1" dirty="0">
                <a:latin typeface="楷体" panose="02010609060101010101" pitchFamily="49" charset="-122"/>
                <a:ea typeface="楷体" panose="02010609060101010101" pitchFamily="49" charset="-122"/>
              </a:rPr>
              <a:t>4.</a:t>
            </a:r>
            <a:r>
              <a:rPr lang="zh-CN" altLang="en-US" sz="2400" b="1" dirty="0">
                <a:latin typeface="楷体" panose="02010609060101010101" pitchFamily="49" charset="-122"/>
                <a:ea typeface="楷体" panose="02010609060101010101" pitchFamily="49" charset="-122"/>
              </a:rPr>
              <a:t>有疑问的地方，用</a:t>
            </a:r>
            <a:r>
              <a:rPr lang="zh-CN" altLang="en-US" sz="2400" b="1" dirty="0">
                <a:solidFill>
                  <a:srgbClr val="FF0000"/>
                </a:solidFill>
                <a:latin typeface="楷体" panose="02010609060101010101" pitchFamily="49" charset="-122"/>
                <a:ea typeface="楷体" panose="02010609060101010101" pitchFamily="49" charset="-122"/>
              </a:rPr>
              <a:t>问号</a:t>
            </a:r>
            <a:r>
              <a:rPr lang="zh-CN" altLang="en-US" sz="2400" b="1" dirty="0">
                <a:latin typeface="楷体" panose="02010609060101010101" pitchFamily="49" charset="-122"/>
                <a:ea typeface="楷体" panose="02010609060101010101" pitchFamily="49" charset="-122"/>
              </a:rPr>
              <a:t>标注。</a:t>
            </a:r>
            <a:endParaRPr lang="zh-CN" altLang="en-US" sz="2400" b="1" dirty="0">
              <a:latin typeface="楷体" panose="02010609060101010101" pitchFamily="49" charset="-122"/>
              <a:ea typeface="楷体" panose="02010609060101010101" pitchFamily="49" charset="-122"/>
            </a:endParaRPr>
          </a:p>
          <a:p>
            <a:pPr defTabSz="457200" eaLnBrk="0" hangingPunct="0">
              <a:lnSpc>
                <a:spcPct val="130000"/>
              </a:lnSpc>
            </a:pPr>
            <a:r>
              <a:rPr lang="en-US" altLang="zh-CN" sz="2400" b="1" dirty="0">
                <a:latin typeface="楷体" panose="02010609060101010101" pitchFamily="49" charset="-122"/>
                <a:ea typeface="楷体" panose="02010609060101010101" pitchFamily="49" charset="-122"/>
              </a:rPr>
              <a:t>5.</a:t>
            </a:r>
            <a:r>
              <a:rPr lang="zh-CN" altLang="en-US" sz="2400" b="1" dirty="0">
                <a:latin typeface="楷体" panose="02010609060101010101" pitchFamily="49" charset="-122"/>
                <a:ea typeface="楷体" panose="02010609060101010101" pitchFamily="49" charset="-122"/>
              </a:rPr>
              <a:t>使用论据、论证方法的地方在文旁</a:t>
            </a:r>
            <a:r>
              <a:rPr lang="zh-CN" altLang="en-US" sz="2400" b="1" dirty="0">
                <a:solidFill>
                  <a:srgbClr val="FF0000"/>
                </a:solidFill>
                <a:latin typeface="楷体" panose="02010609060101010101" pitchFamily="49" charset="-122"/>
                <a:ea typeface="楷体" panose="02010609060101010101" pitchFamily="49" charset="-122"/>
              </a:rPr>
              <a:t>批注</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 name="Rectangle 14"/>
          <p:cNvSpPr>
            <a:spLocks noChangeArrowheads="1"/>
          </p:cNvSpPr>
          <p:nvPr/>
        </p:nvSpPr>
        <p:spPr bwMode="auto">
          <a:xfrm>
            <a:off x="934403" y="2757646"/>
            <a:ext cx="2600325" cy="1291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n-ea"/>
                <a:ea typeface="+mn-ea"/>
                <a:cs typeface="+mn-cs"/>
              </a:rPr>
              <a:t>导思</a:t>
            </a:r>
            <a:r>
              <a:rPr kumimoji="0" lang="en-US" altLang="zh-CN" sz="2000" b="1" i="0" u="none" strike="noStrike" kern="1200" cap="none" spc="0" normalizeH="0" baseline="0" noProof="0" dirty="0">
                <a:ln>
                  <a:noFill/>
                </a:ln>
                <a:solidFill>
                  <a:srgbClr val="FF0000"/>
                </a:solidFill>
                <a:effectLst/>
                <a:uLnTx/>
                <a:uFillTx/>
                <a:latin typeface="+mn-ea"/>
                <a:ea typeface="+mn-ea"/>
                <a:cs typeface="+mn-cs"/>
              </a:rPr>
              <a:t>1.</a:t>
            </a:r>
            <a:r>
              <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本文的中心论点是什么？中心论点是如何提出来的</a:t>
            </a:r>
            <a:r>
              <a:rPr kumimoji="0" lang="en-US" altLang="zh-CN"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72" name="矩形 34"/>
          <p:cNvSpPr>
            <a:spLocks noChangeArrowheads="1"/>
          </p:cNvSpPr>
          <p:nvPr/>
        </p:nvSpPr>
        <p:spPr bwMode="auto">
          <a:xfrm>
            <a:off x="5775325" y="1593850"/>
            <a:ext cx="3090863"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导思</a:t>
            </a:r>
            <a:r>
              <a:rPr kumimoji="0" lang="en-US" altLang="zh-CN" sz="2000" b="1" i="0" u="none" strike="noStrike" kern="1200" cap="none" spc="0" normalizeH="0" baseline="0" noProof="0" dirty="0">
                <a:ln>
                  <a:noFill/>
                </a:ln>
                <a:solidFill>
                  <a:srgbClr val="FF0000"/>
                </a:solidFill>
                <a:effectLst/>
                <a:uLnTx/>
                <a:uFillTx/>
                <a:latin typeface="+mn-ea"/>
                <a:ea typeface="+mn-ea"/>
                <a:cs typeface="Times New Roman" panose="02020603050405020304" pitchFamily="18" charset="0"/>
              </a:rPr>
              <a:t>2:</a:t>
            </a:r>
            <a:r>
              <a:rPr kumimoji="0" lang="zh-CN" altLang="en-US" sz="20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Times New Roman" panose="02020603050405020304" pitchFamily="18" charset="0"/>
              </a:rPr>
              <a:t>本文的二、三部分是通过哪一句话联系在一起的？二者之间的关系如何？在文中有什么作用？</a:t>
            </a:r>
            <a:endPar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cxnSp>
        <p:nvCxnSpPr>
          <p:cNvPr id="73" name="直接连接符 72"/>
          <p:cNvCxnSpPr/>
          <p:nvPr/>
        </p:nvCxnSpPr>
        <p:spPr>
          <a:xfrm>
            <a:off x="990600" y="2590800"/>
            <a:ext cx="2057400"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74" name="直接连接符 73"/>
          <p:cNvCxnSpPr/>
          <p:nvPr/>
        </p:nvCxnSpPr>
        <p:spPr>
          <a:xfrm>
            <a:off x="3048000" y="2590800"/>
            <a:ext cx="914400" cy="30480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75" name="直接连接符 74"/>
          <p:cNvCxnSpPr/>
          <p:nvPr/>
        </p:nvCxnSpPr>
        <p:spPr>
          <a:xfrm>
            <a:off x="6031865" y="1730693"/>
            <a:ext cx="2354263"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76" name="直接连接符 75"/>
          <p:cNvCxnSpPr/>
          <p:nvPr/>
        </p:nvCxnSpPr>
        <p:spPr>
          <a:xfrm flipH="1">
            <a:off x="5290185" y="1731010"/>
            <a:ext cx="685800" cy="114300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sp>
        <p:nvSpPr>
          <p:cNvPr id="77" name="矩形 76"/>
          <p:cNvSpPr/>
          <p:nvPr/>
        </p:nvSpPr>
        <p:spPr>
          <a:xfrm>
            <a:off x="1430973" y="2014220"/>
            <a:ext cx="1319212" cy="576263"/>
          </a:xfrm>
          <a:prstGeom prst="rect">
            <a:avLst/>
          </a:prstGeom>
          <a:noFill/>
          <a:ln w="9525">
            <a:noFill/>
          </a:ln>
        </p:spPr>
        <p:txBody>
          <a:bodyPr wrap="none">
            <a:spAutoFit/>
          </a:bodyPr>
          <a:p>
            <a:pPr defTabSz="457200"/>
            <a:r>
              <a:rPr lang="zh-CN" altLang="en-US" sz="2200" b="1" dirty="0">
                <a:solidFill>
                  <a:srgbClr val="C00000"/>
                </a:solidFill>
                <a:latin typeface="黑体" panose="02010609060101010101" pitchFamily="49" charset="-122"/>
                <a:ea typeface="黑体" panose="02010609060101010101" pitchFamily="49" charset="-122"/>
              </a:rPr>
              <a:t>中心论点</a:t>
            </a:r>
            <a:endParaRPr lang="zh-CN" altLang="en-US" sz="2200" b="1" dirty="0">
              <a:solidFill>
                <a:srgbClr val="C00000"/>
              </a:solidFill>
              <a:latin typeface="黑体" panose="02010609060101010101" pitchFamily="49" charset="-122"/>
              <a:ea typeface="黑体" panose="02010609060101010101" pitchFamily="49" charset="-122"/>
            </a:endParaRPr>
          </a:p>
        </p:txBody>
      </p:sp>
      <p:sp>
        <p:nvSpPr>
          <p:cNvPr id="78" name="TextBox 77"/>
          <p:cNvSpPr txBox="1"/>
          <p:nvPr/>
        </p:nvSpPr>
        <p:spPr>
          <a:xfrm>
            <a:off x="6096000" y="1163955"/>
            <a:ext cx="1565910" cy="429895"/>
          </a:xfrm>
          <a:prstGeom prst="rect">
            <a:avLst/>
          </a:prstGeom>
          <a:noFill/>
          <a:ln w="9525">
            <a:noFill/>
          </a:ln>
        </p:spPr>
        <p:txBody>
          <a:bodyPr wrap="square">
            <a:spAutoFit/>
          </a:bodyPr>
          <a:p>
            <a:pPr defTabSz="457200"/>
            <a:r>
              <a:rPr lang="zh-CN" altLang="en-US" sz="2200" b="1" dirty="0">
                <a:solidFill>
                  <a:srgbClr val="C00000"/>
                </a:solidFill>
                <a:latin typeface="黑体" panose="02010609060101010101" pitchFamily="49" charset="-122"/>
                <a:ea typeface="黑体" panose="02010609060101010101" pitchFamily="49" charset="-122"/>
              </a:rPr>
              <a:t>结构安排</a:t>
            </a:r>
            <a:endParaRPr lang="zh-CN" altLang="en-US" sz="2200" b="1" dirty="0">
              <a:solidFill>
                <a:srgbClr val="C00000"/>
              </a:solidFill>
              <a:latin typeface="黑体" panose="02010609060101010101" pitchFamily="49" charset="-122"/>
              <a:ea typeface="黑体" panose="02010609060101010101" pitchFamily="49" charset="-122"/>
            </a:endParaRPr>
          </a:p>
        </p:txBody>
      </p:sp>
      <p:pic>
        <p:nvPicPr>
          <p:cNvPr id="373770" name="Picture 23"/>
          <p:cNvPicPr>
            <a:picLocks noChangeAspect="1"/>
          </p:cNvPicPr>
          <p:nvPr/>
        </p:nvPicPr>
        <p:blipFill>
          <a:blip r:embed="rId1"/>
          <a:stretch>
            <a:fillRect/>
          </a:stretch>
        </p:blipFill>
        <p:spPr>
          <a:xfrm>
            <a:off x="462280" y="632778"/>
            <a:ext cx="4035425" cy="858837"/>
          </a:xfrm>
          <a:prstGeom prst="rect">
            <a:avLst/>
          </a:prstGeom>
          <a:noFill/>
          <a:ln w="9525">
            <a:noFill/>
          </a:ln>
        </p:spPr>
      </p:pic>
      <p:sp>
        <p:nvSpPr>
          <p:cNvPr id="25" name="Rectangle 14"/>
          <p:cNvSpPr>
            <a:spLocks noChangeArrowheads="1"/>
          </p:cNvSpPr>
          <p:nvPr/>
        </p:nvSpPr>
        <p:spPr bwMode="auto">
          <a:xfrm>
            <a:off x="1174750" y="4622800"/>
            <a:ext cx="2181225" cy="172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n-ea"/>
                <a:ea typeface="+mn-ea"/>
                <a:cs typeface="+mn-cs"/>
              </a:rPr>
              <a:t>导思</a:t>
            </a:r>
            <a:r>
              <a:rPr kumimoji="0" lang="en-US" altLang="zh-CN" sz="2000" b="1" i="0" u="none" strike="noStrike" kern="1200" cap="none" spc="0" normalizeH="0" baseline="0" noProof="0" dirty="0">
                <a:ln>
                  <a:noFill/>
                </a:ln>
                <a:solidFill>
                  <a:srgbClr val="FF0000"/>
                </a:solidFill>
                <a:effectLst/>
                <a:uLnTx/>
                <a:uFillTx/>
                <a:latin typeface="+mn-ea"/>
                <a:ea typeface="+mn-ea"/>
                <a:cs typeface="+mn-cs"/>
              </a:rPr>
              <a:t>3.</a:t>
            </a:r>
            <a:r>
              <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为什么说“怀疑”是创新的基本条件？</a:t>
            </a:r>
            <a:endPar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cxnSp>
        <p:nvCxnSpPr>
          <p:cNvPr id="26" name="直接连接符 25"/>
          <p:cNvCxnSpPr/>
          <p:nvPr/>
        </p:nvCxnSpPr>
        <p:spPr>
          <a:xfrm>
            <a:off x="1310958" y="4539615"/>
            <a:ext cx="1938338"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27" name="直接连接符 26"/>
          <p:cNvCxnSpPr/>
          <p:nvPr/>
        </p:nvCxnSpPr>
        <p:spPr>
          <a:xfrm flipV="1">
            <a:off x="3249930" y="3566160"/>
            <a:ext cx="657225" cy="96520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sp>
        <p:nvSpPr>
          <p:cNvPr id="28" name="矩形 27"/>
          <p:cNvSpPr/>
          <p:nvPr/>
        </p:nvSpPr>
        <p:spPr>
          <a:xfrm>
            <a:off x="1620838" y="4160838"/>
            <a:ext cx="1319212" cy="576262"/>
          </a:xfrm>
          <a:prstGeom prst="rect">
            <a:avLst/>
          </a:prstGeom>
          <a:noFill/>
          <a:ln w="9525">
            <a:noFill/>
          </a:ln>
        </p:spPr>
        <p:txBody>
          <a:bodyPr wrap="none">
            <a:spAutoFit/>
          </a:bodyPr>
          <a:p>
            <a:pPr defTabSz="457200"/>
            <a:r>
              <a:rPr lang="zh-CN" altLang="en-US" sz="2200" b="1" dirty="0">
                <a:solidFill>
                  <a:srgbClr val="C00000"/>
                </a:solidFill>
                <a:latin typeface="黑体" panose="02010609060101010101" pitchFamily="49" charset="-122"/>
                <a:ea typeface="黑体" panose="02010609060101010101" pitchFamily="49" charset="-122"/>
              </a:rPr>
              <a:t>内容理解</a:t>
            </a:r>
            <a:endParaRPr lang="zh-CN" altLang="en-US" sz="2200" b="1" dirty="0">
              <a:solidFill>
                <a:srgbClr val="C00000"/>
              </a:solidFill>
              <a:latin typeface="黑体" panose="02010609060101010101" pitchFamily="49" charset="-122"/>
              <a:ea typeface="黑体" panose="02010609060101010101" pitchFamily="49" charset="-122"/>
            </a:endParaRPr>
          </a:p>
        </p:txBody>
      </p:sp>
      <p:sp>
        <p:nvSpPr>
          <p:cNvPr id="30" name="Rectangle 14"/>
          <p:cNvSpPr>
            <a:spLocks noChangeArrowheads="1"/>
          </p:cNvSpPr>
          <p:nvPr/>
        </p:nvSpPr>
        <p:spPr bwMode="auto">
          <a:xfrm>
            <a:off x="5722938" y="4719638"/>
            <a:ext cx="3071813"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0" algn="l" defTabSz="457200" rtl="0" eaLnBrk="1" fontAlgn="base" latinLnBrk="0" hangingPunct="1">
              <a:lnSpc>
                <a:spcPct val="13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FF0000"/>
                </a:solidFill>
                <a:effectLst/>
                <a:uLnTx/>
                <a:uFillTx/>
                <a:latin typeface="+mn-ea"/>
                <a:ea typeface="+mn-ea"/>
                <a:cs typeface="+mn-cs"/>
              </a:rPr>
              <a:t>导思</a:t>
            </a:r>
            <a:r>
              <a:rPr kumimoji="0" lang="en-US" altLang="zh-CN" sz="2000" b="1" i="0" u="none" strike="noStrike" kern="1200" cap="none" spc="0" normalizeH="0" baseline="0" noProof="0" dirty="0">
                <a:ln>
                  <a:noFill/>
                </a:ln>
                <a:solidFill>
                  <a:srgbClr val="FF0000"/>
                </a:solidFill>
                <a:effectLst/>
                <a:uLnTx/>
                <a:uFillTx/>
                <a:latin typeface="+mn-ea"/>
                <a:ea typeface="+mn-ea"/>
                <a:cs typeface="+mn-cs"/>
              </a:rPr>
              <a:t>4.</a:t>
            </a:r>
            <a:r>
              <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为了论述“怀疑”与“创新”的关系，作者运用了怎样的论证方法？</a:t>
            </a:r>
            <a:endParaRPr kumimoji="0" lang="zh-CN" altLang="en-US" sz="20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cxnSp>
        <p:nvCxnSpPr>
          <p:cNvPr id="31" name="直接连接符 30"/>
          <p:cNvCxnSpPr/>
          <p:nvPr/>
        </p:nvCxnSpPr>
        <p:spPr>
          <a:xfrm>
            <a:off x="6115050" y="4719955"/>
            <a:ext cx="2076450" cy="0"/>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cxnSp>
        <p:nvCxnSpPr>
          <p:cNvPr id="32" name="直接连接符 31"/>
          <p:cNvCxnSpPr/>
          <p:nvPr/>
        </p:nvCxnSpPr>
        <p:spPr>
          <a:xfrm>
            <a:off x="5398770" y="4049395"/>
            <a:ext cx="697230" cy="675005"/>
          </a:xfrm>
          <a:prstGeom prst="line">
            <a:avLst/>
          </a:prstGeom>
          <a:ln w="19050">
            <a:solidFill>
              <a:srgbClr val="00B050"/>
            </a:solidFill>
            <a:prstDash val="sysDot"/>
          </a:ln>
        </p:spPr>
        <p:style>
          <a:lnRef idx="2">
            <a:schemeClr val="accent1"/>
          </a:lnRef>
          <a:fillRef idx="0">
            <a:schemeClr val="accent1"/>
          </a:fillRef>
          <a:effectRef idx="1">
            <a:schemeClr val="accent1"/>
          </a:effectRef>
          <a:fontRef idx="minor">
            <a:schemeClr val="tx1"/>
          </a:fontRef>
        </p:style>
      </p:cxnSp>
      <p:sp>
        <p:nvSpPr>
          <p:cNvPr id="33" name="矩形 32"/>
          <p:cNvSpPr/>
          <p:nvPr/>
        </p:nvSpPr>
        <p:spPr>
          <a:xfrm>
            <a:off x="6278245" y="4099878"/>
            <a:ext cx="1319213" cy="573087"/>
          </a:xfrm>
          <a:prstGeom prst="rect">
            <a:avLst/>
          </a:prstGeom>
          <a:noFill/>
          <a:ln w="9525">
            <a:noFill/>
          </a:ln>
        </p:spPr>
        <p:txBody>
          <a:bodyPr wrap="none">
            <a:spAutoFit/>
          </a:bodyPr>
          <a:p>
            <a:pPr defTabSz="457200"/>
            <a:r>
              <a:rPr lang="zh-CN" altLang="en-US" sz="2200" b="1" dirty="0">
                <a:solidFill>
                  <a:srgbClr val="C00000"/>
                </a:solidFill>
                <a:latin typeface="黑体" panose="02010609060101010101" pitchFamily="49" charset="-122"/>
                <a:ea typeface="黑体" panose="02010609060101010101" pitchFamily="49" charset="-122"/>
              </a:rPr>
              <a:t>论证方法</a:t>
            </a:r>
            <a:endParaRPr lang="zh-CN" altLang="en-US" sz="2200" b="1" dirty="0">
              <a:solidFill>
                <a:srgbClr val="C00000"/>
              </a:solidFill>
              <a:latin typeface="黑体" panose="02010609060101010101" pitchFamily="49" charset="-122"/>
              <a:ea typeface="黑体" panose="02010609060101010101" pitchFamily="49" charset="-122"/>
            </a:endParaRPr>
          </a:p>
        </p:txBody>
      </p:sp>
      <p:sp>
        <p:nvSpPr>
          <p:cNvPr id="81" name="云形 80"/>
          <p:cNvSpPr/>
          <p:nvPr/>
        </p:nvSpPr>
        <p:spPr>
          <a:xfrm>
            <a:off x="3535348" y="2874633"/>
            <a:ext cx="2190846" cy="1717091"/>
          </a:xfrm>
          <a:prstGeom prst="cloud">
            <a:avLst/>
          </a:prstGeom>
          <a:blipFill dpi="0" rotWithShape="1">
            <a:blip r:embed="rId2"/>
            <a:srcRect/>
            <a:stretch>
              <a:fillRect l="-24000" t="-11000" r="-19000" b="-28000"/>
            </a:stretch>
          </a:blipFill>
          <a:ln>
            <a:solidFill>
              <a:srgbClr val="0D933A"/>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2" name="矩形 81"/>
          <p:cNvSpPr/>
          <p:nvPr/>
        </p:nvSpPr>
        <p:spPr>
          <a:xfrm>
            <a:off x="4044950" y="3135313"/>
            <a:ext cx="1841500" cy="1149350"/>
          </a:xfrm>
          <a:prstGeom prst="rect">
            <a:avLst/>
          </a:prstGeom>
        </p:spPr>
        <p:txBody>
          <a:bodyPr>
            <a:spAutoFit/>
          </a:bodyPr>
          <a:lstStyle/>
          <a:p>
            <a:pPr marL="0" marR="0" lvl="0" indent="0" algn="l" defTabSz="457200" rtl="0" eaLnBrk="1" fontAlgn="base" latinLnBrk="0" hangingPunct="1">
              <a:lnSpc>
                <a:spcPct val="125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mn-ea"/>
                <a:ea typeface="+mn-ea"/>
                <a:cs typeface="+mn-cs"/>
              </a:rPr>
              <a:t>关键词</a:t>
            </a:r>
            <a:r>
              <a:rPr kumimoji="0" lang="en-US" altLang="zh-CN" sz="2000" b="1" i="0" u="none" strike="noStrike" kern="1200" cap="none" spc="0" normalizeH="0" baseline="0" noProof="0" dirty="0">
                <a:ln>
                  <a:noFill/>
                </a:ln>
                <a:solidFill>
                  <a:srgbClr val="C00000"/>
                </a:solidFill>
                <a:effectLst/>
                <a:uLnTx/>
                <a:uFillTx/>
                <a:latin typeface="+mn-ea"/>
                <a:ea typeface="+mn-ea"/>
                <a:cs typeface="+mn-cs"/>
              </a:rPr>
              <a:t>:</a:t>
            </a:r>
            <a:endParaRPr kumimoji="0" lang="en-US" altLang="zh-CN" sz="2000" b="1" i="0" u="none" strike="noStrike" kern="1200" cap="none" spc="0" normalizeH="0" baseline="0" noProof="0" dirty="0">
              <a:ln>
                <a:noFill/>
              </a:ln>
              <a:solidFill>
                <a:srgbClr val="C00000"/>
              </a:solidFill>
              <a:effectLst/>
              <a:uLnTx/>
              <a:uFillTx/>
              <a:latin typeface="+mn-ea"/>
              <a:ea typeface="+mn-ea"/>
              <a:cs typeface="+mn-cs"/>
            </a:endParaRPr>
          </a:p>
          <a:p>
            <a:pPr marL="0" marR="0" lvl="0" indent="0" algn="l" defTabSz="457200" rtl="0" eaLnBrk="1" fontAlgn="base" latinLnBrk="0" hangingPunct="1">
              <a:lnSpc>
                <a:spcPct val="125000"/>
              </a:lnSpc>
              <a:spcBef>
                <a:spcPct val="0"/>
              </a:spcBef>
              <a:spcAft>
                <a:spcPct val="0"/>
              </a:spcAft>
              <a:buClrTx/>
              <a:buSzTx/>
              <a:buFontTx/>
              <a:buNone/>
              <a:defRPr/>
            </a:pPr>
            <a:r>
              <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怀疑精神</a:t>
            </a:r>
            <a:endParaRPr kumimoji="0" lang="zh-CN" altLang="en-US" sz="2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wipe(left)">
                                      <p:cBhvr>
                                        <p:cTn id="14" dur="500"/>
                                        <p:tgtEl>
                                          <p:spTgt spid="7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500" fill="hold"/>
                                        <p:tgtEl>
                                          <p:spTgt spid="71"/>
                                        </p:tgtEl>
                                        <p:attrNameLst>
                                          <p:attrName>ppt_x</p:attrName>
                                        </p:attrNameLst>
                                      </p:cBhvr>
                                      <p:tavLst>
                                        <p:tav tm="0">
                                          <p:val>
                                            <p:strVal val="#ppt_x"/>
                                          </p:val>
                                        </p:tav>
                                        <p:tav tm="100000">
                                          <p:val>
                                            <p:strVal val="#ppt_x"/>
                                          </p:val>
                                        </p:tav>
                                      </p:tavLst>
                                    </p:anim>
                                    <p:anim calcmode="lin" valueType="num">
                                      <p:cBhvr additive="base">
                                        <p:cTn id="20"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wipe(left)">
                                      <p:cBhvr>
                                        <p:cTn id="25" dur="500"/>
                                        <p:tgtEl>
                                          <p:spTgt spid="7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2"/>
                                        </p:tgtEl>
                                        <p:attrNameLst>
                                          <p:attrName>style.visibility</p:attrName>
                                        </p:attrNameLst>
                                      </p:cBhvr>
                                      <p:to>
                                        <p:strVal val="visible"/>
                                      </p:to>
                                    </p:set>
                                    <p:anim calcmode="lin" valueType="num">
                                      <p:cBhvr additive="base">
                                        <p:cTn id="30" dur="500" fill="hold"/>
                                        <p:tgtEl>
                                          <p:spTgt spid="72"/>
                                        </p:tgtEl>
                                        <p:attrNameLst>
                                          <p:attrName>ppt_x</p:attrName>
                                        </p:attrNameLst>
                                      </p:cBhvr>
                                      <p:tavLst>
                                        <p:tav tm="0">
                                          <p:val>
                                            <p:strVal val="#ppt_x"/>
                                          </p:val>
                                        </p:tav>
                                        <p:tav tm="100000">
                                          <p:val>
                                            <p:strVal val="#ppt_x"/>
                                          </p:val>
                                        </p:tav>
                                      </p:tavLst>
                                    </p:anim>
                                    <p:anim calcmode="lin" valueType="num">
                                      <p:cBhvr additive="base">
                                        <p:cTn id="31"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7" grpId="0"/>
      <p:bldP spid="78" grpId="0"/>
      <p:bldP spid="25" grpId="0"/>
      <p:bldP spid="28" grpId="0"/>
      <p:bldP spid="30" grpId="0"/>
      <p:bldP spid="33" grpId="0"/>
      <p:bldP spid="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7618" name="Picture 6" descr="BS00554_"/>
          <p:cNvPicPr>
            <a:picLocks noChangeAspect="1"/>
          </p:cNvPicPr>
          <p:nvPr/>
        </p:nvPicPr>
        <p:blipFill>
          <a:blip r:embed="rId1"/>
          <a:stretch>
            <a:fillRect/>
          </a:stretch>
        </p:blipFill>
        <p:spPr>
          <a:xfrm>
            <a:off x="2716848" y="327978"/>
            <a:ext cx="503237" cy="439737"/>
          </a:xfrm>
          <a:prstGeom prst="rect">
            <a:avLst/>
          </a:prstGeom>
          <a:noFill/>
          <a:ln w="9525">
            <a:noFill/>
          </a:ln>
        </p:spPr>
      </p:pic>
      <p:grpSp>
        <p:nvGrpSpPr>
          <p:cNvPr id="367619" name="组 53"/>
          <p:cNvGrpSpPr/>
          <p:nvPr/>
        </p:nvGrpSpPr>
        <p:grpSpPr>
          <a:xfrm>
            <a:off x="425450" y="328295"/>
            <a:ext cx="3122295" cy="688975"/>
            <a:chOff x="4651530" y="811469"/>
            <a:chExt cx="3123216" cy="1457522"/>
          </a:xfrm>
        </p:grpSpPr>
        <p:sp>
          <p:nvSpPr>
            <p:cNvPr id="55" name="圆角矩形 54"/>
            <p:cNvSpPr/>
            <p:nvPr/>
          </p:nvSpPr>
          <p:spPr>
            <a:xfrm>
              <a:off x="5199641" y="1806174"/>
              <a:ext cx="1897429" cy="450079"/>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1" i="0" u="none" strike="noStrike" kern="1200" cap="none" spc="0" normalizeH="0" baseline="0" noProof="0">
                <a:ln>
                  <a:noFill/>
                </a:ln>
                <a:solidFill>
                  <a:schemeClr val="dk1"/>
                </a:solidFill>
                <a:effectLst/>
                <a:uLnTx/>
                <a:uFillTx/>
                <a:latin typeface="+mn-ea"/>
                <a:ea typeface="+mn-ea"/>
                <a:cs typeface="+mn-cs"/>
              </a:endParaRPr>
            </a:p>
          </p:txBody>
        </p:sp>
        <p:sp>
          <p:nvSpPr>
            <p:cNvPr id="56" name="椭圆 55"/>
            <p:cNvSpPr/>
            <p:nvPr/>
          </p:nvSpPr>
          <p:spPr>
            <a:xfrm>
              <a:off x="4734413" y="1806174"/>
              <a:ext cx="462052" cy="462817"/>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1" i="0" u="none" strike="noStrike" kern="1200" cap="none" spc="0" normalizeH="0" baseline="0" noProof="0">
                <a:ln>
                  <a:noFill/>
                </a:ln>
                <a:solidFill>
                  <a:schemeClr val="lt1"/>
                </a:solidFill>
                <a:effectLst/>
                <a:uLnTx/>
                <a:uFillTx/>
                <a:latin typeface="+mn-ea"/>
                <a:ea typeface="+mn-ea"/>
                <a:cs typeface="+mn-cs"/>
              </a:endParaRPr>
            </a:p>
          </p:txBody>
        </p:sp>
        <p:sp>
          <p:nvSpPr>
            <p:cNvPr id="367622" name="文本框 56"/>
            <p:cNvSpPr txBox="1"/>
            <p:nvPr/>
          </p:nvSpPr>
          <p:spPr>
            <a:xfrm>
              <a:off x="4651530" y="811469"/>
              <a:ext cx="3123216" cy="973920"/>
            </a:xfrm>
            <a:prstGeom prst="rect">
              <a:avLst/>
            </a:prstGeom>
            <a:noFill/>
            <a:ln w="9525">
              <a:noFill/>
            </a:ln>
          </p:spPr>
          <p:txBody>
            <a:bodyPr>
              <a:spAutoFit/>
            </a:bodyPr>
            <a:p>
              <a:pPr defTabSz="457200"/>
              <a:r>
                <a:rPr lang="zh-CN" altLang="en-US" sz="2400" b="1" dirty="0">
                  <a:latin typeface="黑体" panose="02010609060101010101" pitchFamily="49" charset="-122"/>
                  <a:ea typeface="黑体" panose="02010609060101010101" pitchFamily="49" charset="-122"/>
                </a:rPr>
                <a:t>一  读准字音</a:t>
              </a:r>
              <a:endParaRPr lang="zh-CN" altLang="en-US" sz="2400" b="1" dirty="0">
                <a:latin typeface="黑体" panose="02010609060101010101" pitchFamily="49" charset="-122"/>
                <a:ea typeface="黑体" panose="02010609060101010101" pitchFamily="49" charset="-122"/>
              </a:endParaRPr>
            </a:p>
          </p:txBody>
        </p:sp>
      </p:grpSp>
      <p:sp>
        <p:nvSpPr>
          <p:cNvPr id="31" name="矩形 30"/>
          <p:cNvSpPr/>
          <p:nvPr/>
        </p:nvSpPr>
        <p:spPr>
          <a:xfrm>
            <a:off x="1219200" y="1017270"/>
            <a:ext cx="460375" cy="615950"/>
          </a:xfrm>
          <a:prstGeom prst="rect">
            <a:avLst/>
          </a:prstGeom>
          <a:noFill/>
          <a:ln w="9525">
            <a:noFill/>
          </a:ln>
        </p:spPr>
        <p:txBody>
          <a:bodyPr wrap="none">
            <a:spAutoFit/>
          </a:bodyPr>
          <a:p>
            <a:pPr defTabSz="457200"/>
            <a:r>
              <a:rPr lang="en-US" altLang="zh-CN" sz="2400" b="1" dirty="0">
                <a:solidFill>
                  <a:srgbClr val="FF0000"/>
                </a:solidFill>
                <a:latin typeface="方正姚体" panose="02010601030101010101" pitchFamily="2" charset="-122"/>
                <a:ea typeface="方正姚体" panose="02010601030101010101" pitchFamily="2" charset="-122"/>
              </a:rPr>
              <a:t>jié</a:t>
            </a:r>
            <a:endParaRPr lang="en-US" altLang="zh-CN" sz="2400" b="1" dirty="0">
              <a:solidFill>
                <a:srgbClr val="FF0000"/>
              </a:solidFill>
              <a:latin typeface="方正姚体" panose="02010601030101010101" pitchFamily="2" charset="-122"/>
              <a:ea typeface="方正姚体" panose="02010601030101010101" pitchFamily="2" charset="-122"/>
            </a:endParaRPr>
          </a:p>
        </p:txBody>
      </p:sp>
      <p:sp>
        <p:nvSpPr>
          <p:cNvPr id="32" name="矩形 31"/>
          <p:cNvSpPr/>
          <p:nvPr/>
        </p:nvSpPr>
        <p:spPr>
          <a:xfrm>
            <a:off x="3694430" y="1017270"/>
            <a:ext cx="528638" cy="615950"/>
          </a:xfrm>
          <a:prstGeom prst="rect">
            <a:avLst/>
          </a:prstGeom>
          <a:noFill/>
          <a:ln w="9525">
            <a:noFill/>
          </a:ln>
        </p:spPr>
        <p:txBody>
          <a:bodyPr wrap="none">
            <a:spAutoFit/>
          </a:bodyPr>
          <a:p>
            <a:pPr defTabSz="457200"/>
            <a:r>
              <a:rPr lang="en-US" altLang="zh-CN" sz="2400" b="1" dirty="0">
                <a:solidFill>
                  <a:srgbClr val="FF0000"/>
                </a:solidFill>
                <a:latin typeface="方正姚体" panose="02010601030101010101" pitchFamily="2" charset="-122"/>
                <a:ea typeface="方正姚体" panose="02010601030101010101" pitchFamily="2" charset="-122"/>
              </a:rPr>
              <a:t>zài</a:t>
            </a:r>
            <a:endParaRPr lang="en-US" altLang="zh-CN" sz="2400" b="1" dirty="0">
              <a:solidFill>
                <a:srgbClr val="FF0000"/>
              </a:solidFill>
              <a:latin typeface="方正姚体" panose="02010601030101010101" pitchFamily="2" charset="-122"/>
              <a:ea typeface="方正姚体" panose="02010601030101010101" pitchFamily="2" charset="-122"/>
            </a:endParaRPr>
          </a:p>
        </p:txBody>
      </p:sp>
      <p:sp>
        <p:nvSpPr>
          <p:cNvPr id="33" name="矩形 32"/>
          <p:cNvSpPr/>
          <p:nvPr/>
        </p:nvSpPr>
        <p:spPr>
          <a:xfrm>
            <a:off x="7322820" y="1127760"/>
            <a:ext cx="409575" cy="615950"/>
          </a:xfrm>
          <a:prstGeom prst="rect">
            <a:avLst/>
          </a:prstGeom>
          <a:noFill/>
          <a:ln w="9525">
            <a:noFill/>
          </a:ln>
        </p:spPr>
        <p:txBody>
          <a:bodyPr wrap="none">
            <a:spAutoFit/>
          </a:bodyPr>
          <a:p>
            <a:pPr defTabSz="457200"/>
            <a:r>
              <a:rPr lang="en-US" altLang="zh-CN" sz="2400" b="1" dirty="0">
                <a:solidFill>
                  <a:srgbClr val="FF0000"/>
                </a:solidFill>
                <a:latin typeface="方正姚体" panose="02010601030101010101" pitchFamily="2" charset="-122"/>
                <a:ea typeface="方正姚体" panose="02010601030101010101" pitchFamily="2" charset="-122"/>
              </a:rPr>
              <a:t>pì</a:t>
            </a:r>
            <a:endParaRPr lang="en-US" altLang="zh-CN" sz="2400" b="1" dirty="0">
              <a:solidFill>
                <a:srgbClr val="FF0000"/>
              </a:solidFill>
              <a:latin typeface="方正姚体" panose="02010601030101010101" pitchFamily="2" charset="-122"/>
              <a:ea typeface="方正姚体" panose="02010601030101010101" pitchFamily="2" charset="-122"/>
            </a:endParaRPr>
          </a:p>
        </p:txBody>
      </p:sp>
      <p:sp>
        <p:nvSpPr>
          <p:cNvPr id="36" name="矩形 35"/>
          <p:cNvSpPr/>
          <p:nvPr/>
        </p:nvSpPr>
        <p:spPr>
          <a:xfrm>
            <a:off x="1175068" y="1743393"/>
            <a:ext cx="547687" cy="615950"/>
          </a:xfrm>
          <a:prstGeom prst="rect">
            <a:avLst/>
          </a:prstGeom>
          <a:noFill/>
          <a:ln w="9525">
            <a:noFill/>
          </a:ln>
        </p:spPr>
        <p:txBody>
          <a:bodyPr wrap="none">
            <a:spAutoFit/>
          </a:bodyPr>
          <a:p>
            <a:pPr defTabSz="457200"/>
            <a:r>
              <a:rPr lang="en-US" altLang="zh-CN" sz="2400" b="1" dirty="0">
                <a:solidFill>
                  <a:srgbClr val="FF0000"/>
                </a:solidFill>
                <a:latin typeface="方正姚体" panose="02010601030101010101" pitchFamily="2" charset="-122"/>
                <a:ea typeface="方正姚体" panose="02010601030101010101" pitchFamily="2" charset="-122"/>
              </a:rPr>
              <a:t>xìn</a:t>
            </a:r>
            <a:endParaRPr lang="en-US" altLang="zh-CN" sz="2400" b="1" dirty="0">
              <a:solidFill>
                <a:srgbClr val="FF0000"/>
              </a:solidFill>
              <a:latin typeface="方正姚体" panose="02010601030101010101" pitchFamily="2" charset="-122"/>
              <a:ea typeface="方正姚体" panose="02010601030101010101" pitchFamily="2" charset="-122"/>
            </a:endParaRPr>
          </a:p>
        </p:txBody>
      </p:sp>
      <p:sp>
        <p:nvSpPr>
          <p:cNvPr id="40" name="矩形 39"/>
          <p:cNvSpPr/>
          <p:nvPr/>
        </p:nvSpPr>
        <p:spPr>
          <a:xfrm>
            <a:off x="99695" y="1010920"/>
            <a:ext cx="8820785" cy="1383665"/>
          </a:xfrm>
          <a:prstGeom prst="rect">
            <a:avLst/>
          </a:prstGeom>
        </p:spPr>
        <p:txBody>
          <a:bodyPr wrap="square">
            <a:spAutoFit/>
          </a:bodyPr>
          <a:lstStyle/>
          <a:p>
            <a:pPr marL="0" marR="0" lvl="0" indent="0" algn="l" defTabSz="457200" rtl="0" ea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顾</a:t>
            </a:r>
            <a:r>
              <a:rPr kumimoji="0" lang="zh-CN" altLang="en-US" sz="28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颉</a:t>
            </a:r>
            <a:r>
              <a:rPr kumimoji="0" lang="zh-CN" altLang="en-US" sz="28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）刚   张</a:t>
            </a:r>
            <a:r>
              <a:rPr kumimoji="0" lang="zh-CN" altLang="en-US" sz="28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载</a:t>
            </a:r>
            <a:r>
              <a:rPr kumimoji="0" lang="zh-CN" altLang="en-US" sz="28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  </a:t>
            </a:r>
            <a:r>
              <a:rPr kumimoji="0" lang="zh-CN" altLang="en-US" sz="2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懒</a:t>
            </a:r>
            <a:r>
              <a:rPr kumimoji="0" lang="zh-CN" altLang="en-US" sz="28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惰</a:t>
            </a:r>
            <a:r>
              <a:rPr kumimoji="0" lang="zh-CN" altLang="en-US" sz="2800" b="1" i="0" u="none" strike="noStrike" kern="1200" cap="none" spc="0" normalizeH="0" baseline="0" noProof="0" dirty="0">
                <a:ln>
                  <a:noFill/>
                </a:ln>
                <a:solidFill>
                  <a:schemeClr val="tx1"/>
                </a:solidFill>
                <a:effectLst/>
                <a:uLnTx/>
                <a:uFillTx/>
                <a:latin typeface="+mn-ea"/>
                <a:ea typeface="宋体" panose="02010600030101010101" pitchFamily="2" charset="-122"/>
                <a:cs typeface="宋体" panose="02010600030101010101" pitchFamily="2" charset="-122"/>
              </a:rPr>
              <a:t>（    ） </a:t>
            </a:r>
            <a:r>
              <a:rPr kumimoji="0" lang="zh-CN" altLang="en-US" sz="28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譬</a:t>
            </a:r>
            <a:r>
              <a:rPr kumimoji="0" lang="zh-CN" altLang="en-US" sz="28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）如    轻</a:t>
            </a:r>
            <a:r>
              <a:rPr kumimoji="0" lang="zh-CN" altLang="en-US" sz="28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信</a:t>
            </a:r>
            <a:r>
              <a:rPr kumimoji="0" lang="zh-CN" altLang="en-US" sz="28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  虚</a:t>
            </a:r>
            <a:r>
              <a:rPr kumimoji="0" lang="zh-CN" altLang="en-US" sz="2800" b="1" i="0" u="sng" strike="noStrike" kern="1200" cap="none" spc="0" normalizeH="0" baseline="0" noProof="0" dirty="0">
                <a:ln>
                  <a:noFill/>
                </a:ln>
                <a:solidFill>
                  <a:srgbClr val="0C9337"/>
                </a:solidFill>
                <a:effectLst/>
                <a:uLnTx/>
                <a:uFillTx/>
                <a:latin typeface="+mn-ea"/>
                <a:ea typeface="+mn-ea"/>
                <a:cs typeface="宋体" panose="02010600030101010101" pitchFamily="2" charset="-122"/>
              </a:rPr>
              <a:t>妄</a:t>
            </a:r>
            <a:r>
              <a:rPr kumimoji="0" lang="zh-CN" altLang="en-US" sz="28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    ）</a:t>
            </a:r>
            <a:endParaRPr kumimoji="0" lang="zh-CN" altLang="en-US" sz="28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endParaRPr>
          </a:p>
        </p:txBody>
      </p:sp>
      <p:sp>
        <p:nvSpPr>
          <p:cNvPr id="2" name="矩形 1"/>
          <p:cNvSpPr/>
          <p:nvPr/>
        </p:nvSpPr>
        <p:spPr>
          <a:xfrm>
            <a:off x="3061335" y="1884363"/>
            <a:ext cx="855663" cy="615950"/>
          </a:xfrm>
          <a:prstGeom prst="rect">
            <a:avLst/>
          </a:prstGeom>
          <a:noFill/>
          <a:ln w="9525">
            <a:noFill/>
          </a:ln>
        </p:spPr>
        <p:txBody>
          <a:bodyPr wrap="none">
            <a:spAutoFit/>
          </a:bodyPr>
          <a:p>
            <a:pPr defTabSz="457200"/>
            <a:r>
              <a:rPr lang="en-US" altLang="zh-CN" sz="2400" b="1" dirty="0">
                <a:solidFill>
                  <a:srgbClr val="FF0000"/>
                </a:solidFill>
                <a:latin typeface="方正姚体" panose="02010601030101010101" pitchFamily="2" charset="-122"/>
                <a:ea typeface="方正姚体" panose="02010601030101010101" pitchFamily="2" charset="-122"/>
              </a:rPr>
              <a:t>wàng</a:t>
            </a:r>
            <a:endParaRPr lang="en-US" altLang="zh-CN" sz="2400" dirty="0">
              <a:solidFill>
                <a:srgbClr val="FF0000"/>
              </a:solidFill>
              <a:latin typeface="方正姚体" panose="02010601030101010101" pitchFamily="2" charset="-122"/>
              <a:ea typeface="方正姚体" panose="02010601030101010101" pitchFamily="2" charset="-122"/>
            </a:endParaRPr>
          </a:p>
        </p:txBody>
      </p:sp>
      <p:sp>
        <p:nvSpPr>
          <p:cNvPr id="3" name="矩形 2"/>
          <p:cNvSpPr/>
          <p:nvPr/>
        </p:nvSpPr>
        <p:spPr>
          <a:xfrm>
            <a:off x="5566410" y="1127443"/>
            <a:ext cx="730250" cy="615950"/>
          </a:xfrm>
          <a:prstGeom prst="rect">
            <a:avLst/>
          </a:prstGeom>
          <a:noFill/>
          <a:ln w="9525">
            <a:noFill/>
          </a:ln>
        </p:spPr>
        <p:txBody>
          <a:bodyPr wrap="none">
            <a:spAutoFit/>
          </a:bodyPr>
          <a:p>
            <a:pPr defTabSz="457200"/>
            <a:r>
              <a:rPr lang="en-US" altLang="zh-CN" sz="2400" b="1" dirty="0">
                <a:solidFill>
                  <a:srgbClr val="FF0000"/>
                </a:solidFill>
                <a:latin typeface="方正姚体" panose="02010601030101010101" pitchFamily="2" charset="-122"/>
                <a:ea typeface="方正姚体" panose="02010601030101010101" pitchFamily="2" charset="-122"/>
              </a:rPr>
              <a:t>duò </a:t>
            </a:r>
            <a:endParaRPr lang="en-US" altLang="zh-CN" sz="2400" dirty="0">
              <a:solidFill>
                <a:srgbClr val="FF0000"/>
              </a:solidFill>
              <a:latin typeface="方正姚体" panose="02010601030101010101" pitchFamily="2" charset="-122"/>
              <a:ea typeface="方正姚体" panose="02010601030101010101" pitchFamily="2" charset="-122"/>
            </a:endParaRPr>
          </a:p>
        </p:txBody>
      </p:sp>
      <p:grpSp>
        <p:nvGrpSpPr>
          <p:cNvPr id="368643" name="组 53"/>
          <p:cNvGrpSpPr/>
          <p:nvPr/>
        </p:nvGrpSpPr>
        <p:grpSpPr>
          <a:xfrm>
            <a:off x="277813" y="3215746"/>
            <a:ext cx="3122612" cy="783167"/>
            <a:chOff x="4701070" y="1805914"/>
            <a:chExt cx="3123216" cy="782816"/>
          </a:xfrm>
        </p:grpSpPr>
        <p:sp>
          <p:nvSpPr>
            <p:cNvPr id="4" name="圆角矩形 3"/>
            <p:cNvSpPr/>
            <p:nvPr/>
          </p:nvSpPr>
          <p:spPr>
            <a:xfrm>
              <a:off x="5199641" y="1805914"/>
              <a:ext cx="1897429" cy="448533"/>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5" name="椭圆 4"/>
            <p:cNvSpPr/>
            <p:nvPr/>
          </p:nvSpPr>
          <p:spPr>
            <a:xfrm>
              <a:off x="4734413" y="1805914"/>
              <a:ext cx="462052" cy="461227"/>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8646" name="文本框 56"/>
            <p:cNvSpPr txBox="1"/>
            <p:nvPr/>
          </p:nvSpPr>
          <p:spPr>
            <a:xfrm>
              <a:off x="4701070" y="2128561"/>
              <a:ext cx="3123216" cy="460169"/>
            </a:xfrm>
            <a:prstGeom prst="rect">
              <a:avLst/>
            </a:prstGeom>
            <a:noFill/>
            <a:ln w="9525">
              <a:noFill/>
            </a:ln>
          </p:spPr>
          <p:txBody>
            <a:bodyPr>
              <a:spAutoFit/>
            </a:bodyPr>
            <a:p>
              <a:pPr defTabSz="457200"/>
              <a:r>
                <a:rPr lang="zh-CN" altLang="en-US" sz="2400" b="1" dirty="0">
                  <a:latin typeface="黑体" panose="02010609060101010101" pitchFamily="49" charset="-122"/>
                  <a:ea typeface="黑体" panose="02010609060101010101" pitchFamily="49" charset="-122"/>
                </a:rPr>
                <a:t>二  认准字形</a:t>
              </a:r>
              <a:endParaRPr lang="zh-CN" altLang="en-US" sz="2400" b="1" dirty="0">
                <a:latin typeface="黑体" panose="02010609060101010101" pitchFamily="49" charset="-122"/>
                <a:ea typeface="黑体" panose="02010609060101010101" pitchFamily="49" charset="-122"/>
              </a:endParaRPr>
            </a:p>
          </p:txBody>
        </p:sp>
      </p:grpSp>
      <p:pic>
        <p:nvPicPr>
          <p:cNvPr id="368642" name="Picture 6" descr="BS00554_"/>
          <p:cNvPicPr>
            <a:picLocks noChangeAspect="1"/>
          </p:cNvPicPr>
          <p:nvPr/>
        </p:nvPicPr>
        <p:blipFill>
          <a:blip r:embed="rId1"/>
          <a:stretch>
            <a:fillRect/>
          </a:stretch>
        </p:blipFill>
        <p:spPr>
          <a:xfrm>
            <a:off x="2477453" y="3538855"/>
            <a:ext cx="503237" cy="439738"/>
          </a:xfrm>
          <a:prstGeom prst="rect">
            <a:avLst/>
          </a:prstGeom>
          <a:noFill/>
          <a:ln w="9525">
            <a:noFill/>
          </a:ln>
        </p:spPr>
      </p:pic>
      <p:sp>
        <p:nvSpPr>
          <p:cNvPr id="8" name="矩形 7"/>
          <p:cNvSpPr/>
          <p:nvPr/>
        </p:nvSpPr>
        <p:spPr>
          <a:xfrm>
            <a:off x="36195" y="3662680"/>
            <a:ext cx="8947150" cy="1383665"/>
          </a:xfrm>
          <a:prstGeom prst="rect">
            <a:avLst/>
          </a:prstGeom>
        </p:spPr>
        <p:txBody>
          <a:bodyPr wrap="square">
            <a:spAutoFit/>
          </a:bodyPr>
          <a:p>
            <a:pPr marL="0" marR="0" lvl="0" indent="0" algn="l" defTabSz="457200" rtl="0" eaLnBrk="0" fontAlgn="base" latinLnBrk="0" hangingPunct="0">
              <a:lnSpc>
                <a:spcPct val="3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宋体" panose="02010600030101010101" pitchFamily="2" charset="-122"/>
                <a:cs typeface="宋体" panose="02010600030101010101" pitchFamily="2" charset="-122"/>
              </a:rPr>
              <a:t>程</a:t>
            </a:r>
            <a:r>
              <a:rPr kumimoji="0" lang="en-US" altLang="zh-CN" sz="2800" b="1" i="0" u="sng" strike="noStrike" kern="1200" cap="none" spc="0" normalizeH="0" baseline="0" noProof="0" dirty="0" err="1">
                <a:ln>
                  <a:noFill/>
                </a:ln>
                <a:solidFill>
                  <a:srgbClr val="0C9337"/>
                </a:solidFill>
                <a:effectLst/>
                <a:uLnTx/>
                <a:uFillTx/>
                <a:latin typeface="方正姚体" panose="02010601030101010101" pitchFamily="2" charset="-122"/>
                <a:ea typeface="方正姚体" panose="02010601030101010101" pitchFamily="2" charset="-122"/>
                <a:cs typeface="宋体" panose="02010600030101010101" pitchFamily="2" charset="-122"/>
              </a:rPr>
              <a:t>yí</a:t>
            </a:r>
            <a:r>
              <a:rPr kumimoji="0" lang="zh-CN" altLang="en-US" sz="2800" b="1" i="0" u="none" strike="noStrike" kern="1200" cap="none" spc="0" normalizeH="0" baseline="0" noProof="0" dirty="0">
                <a:ln>
                  <a:noFill/>
                </a:ln>
                <a:solidFill>
                  <a:schemeClr val="tx1"/>
                </a:solidFill>
                <a:effectLst/>
                <a:uLnTx/>
                <a:uFillTx/>
                <a:latin typeface="+mn-ea"/>
                <a:ea typeface="宋体" panose="02010600030101010101" pitchFamily="2" charset="-122"/>
                <a:cs typeface="宋体" panose="02010600030101010101" pitchFamily="2" charset="-122"/>
              </a:rPr>
              <a:t>（    ）凶</a:t>
            </a:r>
            <a:r>
              <a:rPr kumimoji="0" lang="en-US" altLang="zh-CN" sz="2800" b="1" i="0" u="sng" strike="noStrike" kern="1200" cap="none" spc="0" normalizeH="0" baseline="0" noProof="0" dirty="0" err="1">
                <a:ln>
                  <a:noFill/>
                </a:ln>
                <a:solidFill>
                  <a:srgbClr val="0C9337"/>
                </a:solidFill>
                <a:effectLst/>
                <a:uLnTx/>
                <a:uFillTx/>
                <a:latin typeface="方正姚体" panose="02010601030101010101" pitchFamily="2" charset="-122"/>
                <a:ea typeface="方正姚体" panose="02010601030101010101" pitchFamily="2" charset="-122"/>
                <a:cs typeface="宋体" panose="02010600030101010101" pitchFamily="2" charset="-122"/>
              </a:rPr>
              <a:t>xiǎn</a:t>
            </a:r>
            <a:r>
              <a:rPr kumimoji="0" lang="zh-CN" altLang="en-US" sz="2800" b="1" i="0" u="none" strike="noStrike" kern="1200" cap="none" spc="0" normalizeH="0" baseline="0" noProof="0" dirty="0">
                <a:ln>
                  <a:noFill/>
                </a:ln>
                <a:solidFill>
                  <a:schemeClr val="tx1"/>
                </a:solidFill>
                <a:effectLst/>
                <a:uLnTx/>
                <a:uFillTx/>
                <a:latin typeface="+mn-ea"/>
                <a:ea typeface="宋体" panose="02010600030101010101" pitchFamily="2" charset="-122"/>
                <a:cs typeface="宋体" panose="02010600030101010101" pitchFamily="2" charset="-122"/>
              </a:rPr>
              <a:t>（    ） 视</a:t>
            </a:r>
            <a:r>
              <a:rPr kumimoji="0" lang="en-US" altLang="zh-CN" sz="2800" b="1" i="0" u="sng" strike="noStrike" kern="1200" cap="none" spc="0" normalizeH="0" baseline="0" noProof="0" dirty="0" err="1">
                <a:ln>
                  <a:noFill/>
                </a:ln>
                <a:solidFill>
                  <a:srgbClr val="0C9337"/>
                </a:solidFill>
                <a:effectLst/>
                <a:uLnTx/>
                <a:uFillTx/>
                <a:latin typeface="方正姚体" panose="02010601030101010101" pitchFamily="2" charset="-122"/>
                <a:ea typeface="方正姚体" panose="02010601030101010101" pitchFamily="2" charset="-122"/>
                <a:cs typeface="宋体" panose="02010600030101010101" pitchFamily="2" charset="-122"/>
              </a:rPr>
              <a:t>chá</a:t>
            </a:r>
            <a:r>
              <a:rPr kumimoji="0" lang="zh-CN" altLang="en-US" sz="2800" b="1" i="0" u="none" strike="noStrike" kern="1200" cap="none" spc="0" normalizeH="0" baseline="0" noProof="0" dirty="0">
                <a:ln>
                  <a:noFill/>
                </a:ln>
                <a:solidFill>
                  <a:schemeClr val="tx1"/>
                </a:solidFill>
                <a:effectLst/>
                <a:uLnTx/>
                <a:uFillTx/>
                <a:latin typeface="+mn-ea"/>
                <a:ea typeface="宋体" panose="02010600030101010101" pitchFamily="2" charset="-122"/>
                <a:cs typeface="宋体" panose="02010600030101010101" pitchFamily="2" charset="-122"/>
              </a:rPr>
              <a:t>（    ）腐草为</a:t>
            </a:r>
            <a:r>
              <a:rPr kumimoji="0" lang="en-US" altLang="zh-CN" sz="2800" b="1" i="0" u="sng" strike="noStrike" kern="1200" cap="none" spc="0" normalizeH="0" baseline="0" noProof="0" dirty="0" err="1">
                <a:ln>
                  <a:noFill/>
                </a:ln>
                <a:solidFill>
                  <a:srgbClr val="0C9337"/>
                </a:solidFill>
                <a:effectLst/>
                <a:uLnTx/>
                <a:uFillTx/>
                <a:latin typeface="方正姚体" panose="02010601030101010101" pitchFamily="2" charset="-122"/>
                <a:ea typeface="方正姚体" panose="02010601030101010101" pitchFamily="2" charset="-122"/>
                <a:cs typeface="宋体" panose="02010600030101010101" pitchFamily="2" charset="-122"/>
              </a:rPr>
              <a:t>yíng</a:t>
            </a:r>
            <a:r>
              <a:rPr kumimoji="0" lang="zh-CN" altLang="en-US" sz="2800" b="1" i="0" u="none" strike="noStrike" kern="1200" cap="none" spc="0" normalizeH="0" baseline="0" noProof="0" dirty="0">
                <a:ln>
                  <a:noFill/>
                </a:ln>
                <a:solidFill>
                  <a:schemeClr val="tx1"/>
                </a:solidFill>
                <a:effectLst/>
                <a:uLnTx/>
                <a:uFillTx/>
                <a:latin typeface="+mn-ea"/>
                <a:ea typeface="宋体" panose="02010600030101010101" pitchFamily="2" charset="-122"/>
                <a:cs typeface="宋体" panose="02010600030101010101" pitchFamily="2" charset="-122"/>
              </a:rPr>
              <a:t>（    ） </a:t>
            </a:r>
            <a:endParaRPr kumimoji="0" lang="en-US" altLang="zh-CN" sz="2800" b="1" i="0" u="none" strike="noStrike" kern="1200" cap="none" spc="0" normalizeH="0" baseline="0" noProof="0" dirty="0">
              <a:ln>
                <a:noFill/>
              </a:ln>
              <a:solidFill>
                <a:schemeClr val="tx1"/>
              </a:solidFill>
              <a:effectLst/>
              <a:uLnTx/>
              <a:uFillTx/>
              <a:latin typeface="+mn-ea"/>
              <a:ea typeface="宋体" panose="02010600030101010101" pitchFamily="2" charset="-122"/>
              <a:cs typeface="宋体" panose="02010600030101010101" pitchFamily="2" charset="-122"/>
            </a:endParaRPr>
          </a:p>
        </p:txBody>
      </p:sp>
      <p:sp>
        <p:nvSpPr>
          <p:cNvPr id="9" name="矩形 8"/>
          <p:cNvSpPr/>
          <p:nvPr/>
        </p:nvSpPr>
        <p:spPr>
          <a:xfrm>
            <a:off x="973138" y="4349433"/>
            <a:ext cx="544512" cy="696912"/>
          </a:xfrm>
          <a:prstGeom prst="rect">
            <a:avLst/>
          </a:prstGeom>
          <a:noFill/>
          <a:ln w="9525">
            <a:noFill/>
          </a:ln>
        </p:spPr>
        <p:txBody>
          <a:bodyPr wrap="none">
            <a:spAutoFit/>
          </a:bodyPr>
          <a:p>
            <a:pPr defTabSz="457200"/>
            <a:r>
              <a:rPr lang="zh-CN" altLang="en-US" sz="2800" b="1" dirty="0">
                <a:solidFill>
                  <a:srgbClr val="FF0000"/>
                </a:solidFill>
                <a:latin typeface="宋体" panose="02010600030101010101" pitchFamily="2" charset="-122"/>
              </a:rPr>
              <a:t>颐</a:t>
            </a:r>
            <a:endParaRPr lang="zh-CN" altLang="en-US" dirty="0">
              <a:solidFill>
                <a:srgbClr val="FF0000"/>
              </a:solidFill>
              <a:latin typeface="Calibri" panose="020F0502020204030204" pitchFamily="34" charset="0"/>
            </a:endParaRPr>
          </a:p>
        </p:txBody>
      </p:sp>
      <p:sp>
        <p:nvSpPr>
          <p:cNvPr id="10" name="矩形 9"/>
          <p:cNvSpPr/>
          <p:nvPr/>
        </p:nvSpPr>
        <p:spPr>
          <a:xfrm>
            <a:off x="3153410" y="4350703"/>
            <a:ext cx="544513" cy="695325"/>
          </a:xfrm>
          <a:prstGeom prst="rect">
            <a:avLst/>
          </a:prstGeom>
          <a:noFill/>
          <a:ln w="9525">
            <a:noFill/>
          </a:ln>
        </p:spPr>
        <p:txBody>
          <a:bodyPr wrap="none">
            <a:spAutoFit/>
          </a:bodyPr>
          <a:p>
            <a:pPr defTabSz="457200"/>
            <a:r>
              <a:rPr lang="zh-CN" altLang="en-US" sz="2800" b="1" dirty="0">
                <a:solidFill>
                  <a:srgbClr val="FF0000"/>
                </a:solidFill>
                <a:latin typeface="宋体" panose="02010600030101010101" pitchFamily="2" charset="-122"/>
              </a:rPr>
              <a:t>险</a:t>
            </a:r>
            <a:endParaRPr lang="zh-CN" altLang="en-US" dirty="0">
              <a:solidFill>
                <a:srgbClr val="FF0000"/>
              </a:solidFill>
              <a:latin typeface="Calibri" panose="020F0502020204030204" pitchFamily="34" charset="0"/>
            </a:endParaRPr>
          </a:p>
        </p:txBody>
      </p:sp>
      <p:sp>
        <p:nvSpPr>
          <p:cNvPr id="11" name="矩形 10"/>
          <p:cNvSpPr/>
          <p:nvPr/>
        </p:nvSpPr>
        <p:spPr>
          <a:xfrm>
            <a:off x="5174615" y="4436428"/>
            <a:ext cx="546100" cy="521970"/>
          </a:xfrm>
          <a:prstGeom prst="rect">
            <a:avLst/>
          </a:prstGeom>
          <a:noFill/>
          <a:ln w="9525">
            <a:noFill/>
          </a:ln>
        </p:spPr>
        <p:txBody>
          <a:bodyPr wrap="square">
            <a:spAutoFit/>
          </a:bodyPr>
          <a:p>
            <a:pPr defTabSz="457200"/>
            <a:r>
              <a:rPr lang="zh-CN" altLang="en-US" sz="2800" b="1" dirty="0">
                <a:solidFill>
                  <a:srgbClr val="FF0000"/>
                </a:solidFill>
                <a:latin typeface="宋体" panose="02010600030101010101" pitchFamily="2" charset="-122"/>
              </a:rPr>
              <a:t>察</a:t>
            </a:r>
            <a:endParaRPr lang="zh-CN" altLang="en-US" dirty="0">
              <a:solidFill>
                <a:srgbClr val="FF0000"/>
              </a:solidFill>
              <a:latin typeface="Calibri" panose="020F0502020204030204" pitchFamily="34" charset="0"/>
            </a:endParaRPr>
          </a:p>
        </p:txBody>
      </p:sp>
      <p:sp>
        <p:nvSpPr>
          <p:cNvPr id="12" name="矩形 11"/>
          <p:cNvSpPr/>
          <p:nvPr/>
        </p:nvSpPr>
        <p:spPr>
          <a:xfrm>
            <a:off x="7936865" y="4347845"/>
            <a:ext cx="546100" cy="698500"/>
          </a:xfrm>
          <a:prstGeom prst="rect">
            <a:avLst/>
          </a:prstGeom>
          <a:noFill/>
          <a:ln w="9525">
            <a:noFill/>
          </a:ln>
        </p:spPr>
        <p:txBody>
          <a:bodyPr wrap="none">
            <a:spAutoFit/>
          </a:bodyPr>
          <a:p>
            <a:pPr defTabSz="457200"/>
            <a:r>
              <a:rPr lang="zh-CN" altLang="en-US" sz="2800" b="1" dirty="0">
                <a:solidFill>
                  <a:srgbClr val="FF0000"/>
                </a:solidFill>
                <a:latin typeface="宋体" panose="02010600030101010101" pitchFamily="2" charset="-122"/>
              </a:rPr>
              <a:t>萤</a:t>
            </a:r>
            <a:endParaRPr lang="zh-CN" altLang="en-US" dirty="0">
              <a:solidFill>
                <a:srgbClr val="FF0000"/>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6" grpId="0"/>
      <p:bldP spid="2" grpId="0"/>
      <p:bldP spid="3"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0690" name="Picture 6" descr="BS00554_"/>
          <p:cNvPicPr>
            <a:picLocks noChangeAspect="1"/>
          </p:cNvPicPr>
          <p:nvPr/>
        </p:nvPicPr>
        <p:blipFill>
          <a:blip r:embed="rId1"/>
          <a:stretch>
            <a:fillRect/>
          </a:stretch>
        </p:blipFill>
        <p:spPr>
          <a:xfrm>
            <a:off x="2676208" y="485775"/>
            <a:ext cx="503237" cy="439738"/>
          </a:xfrm>
          <a:prstGeom prst="rect">
            <a:avLst/>
          </a:prstGeom>
          <a:noFill/>
          <a:ln w="9525">
            <a:noFill/>
          </a:ln>
        </p:spPr>
      </p:pic>
      <p:grpSp>
        <p:nvGrpSpPr>
          <p:cNvPr id="370691" name="组 23"/>
          <p:cNvGrpSpPr/>
          <p:nvPr/>
        </p:nvGrpSpPr>
        <p:grpSpPr>
          <a:xfrm>
            <a:off x="416560" y="209868"/>
            <a:ext cx="2660650" cy="567267"/>
            <a:chOff x="4725454" y="1700128"/>
            <a:chExt cx="2660845" cy="567013"/>
          </a:xfrm>
        </p:grpSpPr>
        <p:sp>
          <p:nvSpPr>
            <p:cNvPr id="33" name="圆角矩形 32"/>
            <p:cNvSpPr/>
            <p:nvPr/>
          </p:nvSpPr>
          <p:spPr>
            <a:xfrm>
              <a:off x="5198564" y="1805914"/>
              <a:ext cx="1898789" cy="448533"/>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34" name="椭圆 33"/>
            <p:cNvSpPr/>
            <p:nvPr/>
          </p:nvSpPr>
          <p:spPr>
            <a:xfrm>
              <a:off x="4733393" y="1805914"/>
              <a:ext cx="461996" cy="461227"/>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70694" name="文本框 34"/>
            <p:cNvSpPr txBox="1"/>
            <p:nvPr/>
          </p:nvSpPr>
          <p:spPr>
            <a:xfrm>
              <a:off x="4725454" y="1700128"/>
              <a:ext cx="2660845" cy="460169"/>
            </a:xfrm>
            <a:prstGeom prst="rect">
              <a:avLst/>
            </a:prstGeom>
            <a:noFill/>
            <a:ln w="9525">
              <a:noFill/>
            </a:ln>
          </p:spPr>
          <p:txBody>
            <a:bodyPr>
              <a:spAutoFit/>
            </a:bodyPr>
            <a:p>
              <a:pPr defTabSz="457200"/>
              <a:r>
                <a:rPr lang="zh-CN" altLang="en-US" sz="2400" b="1" dirty="0">
                  <a:latin typeface="黑体" panose="02010609060101010101" pitchFamily="49" charset="-122"/>
                  <a:ea typeface="黑体" panose="02010609060101010101" pitchFamily="49" charset="-122"/>
                </a:rPr>
                <a:t>三  识记词义</a:t>
              </a:r>
              <a:endParaRPr lang="zh-CN" altLang="en-US" sz="2400" b="1" dirty="0">
                <a:latin typeface="黑体" panose="02010609060101010101" pitchFamily="49" charset="-122"/>
                <a:ea typeface="黑体" panose="02010609060101010101" pitchFamily="49" charset="-122"/>
              </a:endParaRPr>
            </a:p>
          </p:txBody>
        </p:sp>
      </p:grpSp>
      <p:sp>
        <p:nvSpPr>
          <p:cNvPr id="2" name="矩形 1"/>
          <p:cNvSpPr/>
          <p:nvPr/>
        </p:nvSpPr>
        <p:spPr>
          <a:xfrm>
            <a:off x="264478" y="1016318"/>
            <a:ext cx="7505700" cy="1706880"/>
          </a:xfrm>
          <a:prstGeom prst="rect">
            <a:avLst/>
          </a:prstGeom>
        </p:spPr>
        <p:txBody>
          <a:bodyPr>
            <a:spAutoFit/>
          </a:bodyPr>
          <a:p>
            <a:pPr defTabSz="457200">
              <a:lnSpc>
                <a:spcPct val="100000"/>
              </a:lnSpc>
            </a:pPr>
            <a:r>
              <a:rPr lang="en-US" altLang="zh-CN" sz="2100" b="1" dirty="0">
                <a:solidFill>
                  <a:srgbClr val="FF0000"/>
                </a:solidFill>
                <a:latin typeface="华文新魏" panose="02010800040101010101" charset="-122"/>
                <a:ea typeface="华文新魏" panose="02010800040101010101" charset="-122"/>
                <a:cs typeface="华文新魏" panose="02010800040101010101" charset="-122"/>
              </a:rPr>
              <a:t>1.</a:t>
            </a:r>
            <a:r>
              <a:rPr lang="zh-CN" altLang="en-US" sz="2100" b="1" dirty="0">
                <a:solidFill>
                  <a:srgbClr val="FF0000"/>
                </a:solidFill>
                <a:latin typeface="华文新魏" panose="02010800040101010101" charset="-122"/>
                <a:ea typeface="华文新魏" panose="02010800040101010101" charset="-122"/>
                <a:cs typeface="华文新魏" panose="02010800040101010101" charset="-122"/>
              </a:rPr>
              <a:t>譬如：</a:t>
            </a:r>
            <a:r>
              <a:rPr lang="zh-CN" altLang="en-US" sz="2100" b="1" dirty="0">
                <a:latin typeface="华文新魏" panose="02010800040101010101" charset="-122"/>
                <a:ea typeface="华文新魏" panose="02010800040101010101" charset="-122"/>
                <a:cs typeface="华文新魏" panose="02010800040101010101" charset="-122"/>
              </a:rPr>
              <a:t>比如，例如。</a:t>
            </a:r>
            <a:endParaRPr lang="zh-CN" altLang="en-US" sz="2100" b="1" dirty="0">
              <a:latin typeface="华文新魏" panose="02010800040101010101" charset="-122"/>
              <a:ea typeface="华文新魏" panose="02010800040101010101" charset="-122"/>
              <a:cs typeface="华文新魏" panose="02010800040101010101" charset="-122"/>
            </a:endParaRPr>
          </a:p>
          <a:p>
            <a:pPr defTabSz="457200">
              <a:lnSpc>
                <a:spcPct val="100000"/>
              </a:lnSpc>
            </a:pPr>
            <a:r>
              <a:rPr lang="en-US" altLang="zh-CN" sz="2100" b="1" dirty="0">
                <a:solidFill>
                  <a:srgbClr val="FF0000"/>
                </a:solidFill>
                <a:latin typeface="华文新魏" panose="02010800040101010101" charset="-122"/>
                <a:ea typeface="华文新魏" panose="02010800040101010101" charset="-122"/>
                <a:cs typeface="华文新魏" panose="02010800040101010101" charset="-122"/>
              </a:rPr>
              <a:t>2.</a:t>
            </a:r>
            <a:r>
              <a:rPr lang="zh-CN" altLang="en-US" sz="2100" b="1" dirty="0">
                <a:solidFill>
                  <a:srgbClr val="FF0000"/>
                </a:solidFill>
                <a:latin typeface="华文新魏" panose="02010800040101010101" charset="-122"/>
                <a:ea typeface="华文新魏" panose="02010800040101010101" charset="-122"/>
                <a:cs typeface="华文新魏" panose="02010800040101010101" charset="-122"/>
              </a:rPr>
              <a:t>视察：</a:t>
            </a:r>
            <a:r>
              <a:rPr lang="zh-CN" altLang="en-US" sz="2100" b="1" dirty="0">
                <a:latin typeface="华文新魏" panose="02010800040101010101" charset="-122"/>
                <a:ea typeface="华文新魏" panose="02010800040101010101" charset="-122"/>
                <a:cs typeface="华文新魏" panose="02010800040101010101" charset="-122"/>
              </a:rPr>
              <a:t>察看，审察。</a:t>
            </a:r>
            <a:endParaRPr lang="zh-CN" altLang="en-US" sz="2100" b="1" dirty="0">
              <a:latin typeface="华文新魏" panose="02010800040101010101" charset="-122"/>
              <a:ea typeface="华文新魏" panose="02010800040101010101" charset="-122"/>
              <a:cs typeface="华文新魏" panose="02010800040101010101" charset="-122"/>
            </a:endParaRPr>
          </a:p>
          <a:p>
            <a:pPr defTabSz="457200">
              <a:lnSpc>
                <a:spcPct val="100000"/>
              </a:lnSpc>
            </a:pPr>
            <a:r>
              <a:rPr lang="en-US" altLang="zh-CN" sz="2100" b="1" dirty="0">
                <a:solidFill>
                  <a:srgbClr val="FF0000"/>
                </a:solidFill>
                <a:latin typeface="华文新魏" panose="02010800040101010101" charset="-122"/>
                <a:ea typeface="华文新魏" panose="02010800040101010101" charset="-122"/>
                <a:cs typeface="华文新魏" panose="02010800040101010101" charset="-122"/>
              </a:rPr>
              <a:t>3.</a:t>
            </a:r>
            <a:r>
              <a:rPr lang="zh-CN" altLang="en-US" sz="2100" b="1" dirty="0">
                <a:solidFill>
                  <a:srgbClr val="FF0000"/>
                </a:solidFill>
                <a:latin typeface="华文新魏" panose="02010800040101010101" charset="-122"/>
                <a:ea typeface="华文新魏" panose="02010800040101010101" charset="-122"/>
                <a:cs typeface="华文新魏" panose="02010800040101010101" charset="-122"/>
              </a:rPr>
              <a:t>三皇、五帝：</a:t>
            </a:r>
            <a:r>
              <a:rPr lang="zh-CN" altLang="en-US" sz="2100" b="1" dirty="0">
                <a:latin typeface="华文新魏" panose="02010800040101010101" charset="-122"/>
                <a:ea typeface="华文新魏" panose="02010800040101010101" charset="-122"/>
                <a:cs typeface="华文新魏" panose="02010800040101010101" charset="-122"/>
              </a:rPr>
              <a:t>传说中远古时代的帝王，说法不一。有的说，三皇指伏羲、神农、女娲。据</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史记</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，五帝指黄帝、颛顼、帝喾、唐尧、虞舜。</a:t>
            </a:r>
            <a:endParaRPr lang="zh-CN" altLang="en-US" sz="2100" b="1" dirty="0">
              <a:latin typeface="华文新魏" panose="02010800040101010101" charset="-122"/>
              <a:ea typeface="华文新魏" panose="02010800040101010101" charset="-122"/>
              <a:cs typeface="华文新魏" panose="02010800040101010101" charset="-122"/>
            </a:endParaRPr>
          </a:p>
        </p:txBody>
      </p:sp>
      <p:sp>
        <p:nvSpPr>
          <p:cNvPr id="3" name="矩形 2"/>
          <p:cNvSpPr/>
          <p:nvPr/>
        </p:nvSpPr>
        <p:spPr>
          <a:xfrm>
            <a:off x="264795" y="2674303"/>
            <a:ext cx="7727950" cy="2676525"/>
          </a:xfrm>
          <a:prstGeom prst="rect">
            <a:avLst/>
          </a:prstGeom>
        </p:spPr>
        <p:txBody>
          <a:bodyPr wrap="square">
            <a:spAutoFit/>
          </a:bodyPr>
          <a:p>
            <a:pPr defTabSz="457200">
              <a:lnSpc>
                <a:spcPct val="100000"/>
              </a:lnSpc>
            </a:pPr>
            <a:r>
              <a:rPr lang="en-US" altLang="zh-CN" sz="2100" b="1" dirty="0">
                <a:solidFill>
                  <a:srgbClr val="FF0000"/>
                </a:solidFill>
                <a:latin typeface="华文新魏" panose="02010800040101010101" charset="-122"/>
                <a:ea typeface="华文新魏" panose="02010800040101010101" charset="-122"/>
                <a:cs typeface="华文新魏" panose="02010800040101010101" charset="-122"/>
              </a:rPr>
              <a:t>4.</a:t>
            </a:r>
            <a:r>
              <a:rPr lang="zh-CN" altLang="en-US" sz="2100" b="1" dirty="0">
                <a:solidFill>
                  <a:srgbClr val="FF0000"/>
                </a:solidFill>
                <a:latin typeface="华文新魏" panose="02010800040101010101" charset="-122"/>
                <a:ea typeface="华文新魏" panose="02010800040101010101" charset="-122"/>
                <a:cs typeface="华文新魏" panose="02010800040101010101" charset="-122"/>
              </a:rPr>
              <a:t>腐草为萤：</a:t>
            </a:r>
            <a:r>
              <a:rPr lang="zh-CN" altLang="en-US" sz="2100" b="1" dirty="0">
                <a:latin typeface="华文新魏" panose="02010800040101010101" charset="-122"/>
                <a:ea typeface="华文新魏" panose="02010800040101010101" charset="-122"/>
                <a:cs typeface="华文新魏" panose="02010800040101010101" charset="-122"/>
              </a:rPr>
              <a:t>语出</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礼记</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月令</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。意思是腐草能化为萤火虫。</a:t>
            </a:r>
            <a:endParaRPr lang="zh-CN" altLang="en-US" sz="2100" b="1" dirty="0">
              <a:latin typeface="华文新魏" panose="02010800040101010101" charset="-122"/>
              <a:ea typeface="华文新魏" panose="02010800040101010101" charset="-122"/>
              <a:cs typeface="华文新魏" panose="02010800040101010101" charset="-122"/>
            </a:endParaRPr>
          </a:p>
          <a:p>
            <a:pPr defTabSz="457200">
              <a:lnSpc>
                <a:spcPct val="100000"/>
              </a:lnSpc>
            </a:pPr>
            <a:r>
              <a:rPr lang="en-US" altLang="zh-CN" sz="2100" b="1" dirty="0">
                <a:solidFill>
                  <a:srgbClr val="FF0000"/>
                </a:solidFill>
                <a:latin typeface="华文新魏" panose="02010800040101010101" charset="-122"/>
                <a:ea typeface="华文新魏" panose="02010800040101010101" charset="-122"/>
                <a:cs typeface="华文新魏" panose="02010800040101010101" charset="-122"/>
              </a:rPr>
              <a:t>5.</a:t>
            </a:r>
            <a:r>
              <a:rPr lang="zh-CN" altLang="en-US" sz="2100" b="1" dirty="0">
                <a:solidFill>
                  <a:srgbClr val="FF0000"/>
                </a:solidFill>
                <a:latin typeface="华文新魏" panose="02010800040101010101" charset="-122"/>
                <a:ea typeface="华文新魏" panose="02010800040101010101" charset="-122"/>
                <a:cs typeface="华文新魏" panose="02010800040101010101" charset="-122"/>
              </a:rPr>
              <a:t>不攻自破：</a:t>
            </a:r>
            <a:r>
              <a:rPr lang="zh-CN" altLang="en-US" sz="2100" b="1" dirty="0">
                <a:latin typeface="华文新魏" panose="02010800040101010101" charset="-122"/>
                <a:ea typeface="华文新魏" panose="02010800040101010101" charset="-122"/>
                <a:cs typeface="华文新魏" panose="02010800040101010101" charset="-122"/>
              </a:rPr>
              <a:t>不用攻击就自动破灭，形容情节、论点虚谬，经不起反驳、攻击。</a:t>
            </a:r>
            <a:endParaRPr lang="zh-CN" altLang="en-US" sz="2100" b="1" dirty="0">
              <a:latin typeface="华文新魏" panose="02010800040101010101" charset="-122"/>
              <a:ea typeface="华文新魏" panose="02010800040101010101" charset="-122"/>
              <a:cs typeface="华文新魏" panose="02010800040101010101" charset="-122"/>
            </a:endParaRPr>
          </a:p>
          <a:p>
            <a:pPr defTabSz="457200">
              <a:lnSpc>
                <a:spcPct val="100000"/>
              </a:lnSpc>
            </a:pPr>
            <a:r>
              <a:rPr lang="en-US" altLang="zh-CN" sz="2100" b="1" dirty="0">
                <a:solidFill>
                  <a:srgbClr val="FF0000"/>
                </a:solidFill>
                <a:latin typeface="华文新魏" panose="02010800040101010101" charset="-122"/>
                <a:ea typeface="华文新魏" panose="02010800040101010101" charset="-122"/>
                <a:cs typeface="华文新魏" panose="02010800040101010101" charset="-122"/>
              </a:rPr>
              <a:t>6.</a:t>
            </a:r>
            <a:r>
              <a:rPr lang="zh-CN" altLang="en-US" sz="2100" b="1" dirty="0">
                <a:solidFill>
                  <a:srgbClr val="FF0000"/>
                </a:solidFill>
                <a:latin typeface="华文新魏" panose="02010800040101010101" charset="-122"/>
                <a:ea typeface="华文新魏" panose="02010800040101010101" charset="-122"/>
                <a:cs typeface="华文新魏" panose="02010800040101010101" charset="-122"/>
              </a:rPr>
              <a:t>盲从：</a:t>
            </a:r>
            <a:r>
              <a:rPr lang="zh-CN" altLang="en-US" sz="2100" b="1" dirty="0">
                <a:latin typeface="华文新魏" panose="02010800040101010101" charset="-122"/>
                <a:ea typeface="华文新魏" panose="02010800040101010101" charset="-122"/>
                <a:cs typeface="华文新魏" panose="02010800040101010101" charset="-122"/>
              </a:rPr>
              <a:t>比喻自己没有主见</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没有原则</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没有见地</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随着别人说话、做事。</a:t>
            </a:r>
            <a:endParaRPr lang="zh-CN" altLang="en-US" sz="2100" b="1" dirty="0">
              <a:latin typeface="华文新魏" panose="02010800040101010101" charset="-122"/>
              <a:ea typeface="华文新魏" panose="02010800040101010101" charset="-122"/>
              <a:cs typeface="华文新魏" panose="02010800040101010101" charset="-122"/>
            </a:endParaRPr>
          </a:p>
          <a:p>
            <a:pPr defTabSz="457200">
              <a:lnSpc>
                <a:spcPct val="100000"/>
              </a:lnSpc>
            </a:pPr>
            <a:r>
              <a:rPr lang="en-US" altLang="zh-CN" sz="2100" b="1" dirty="0">
                <a:solidFill>
                  <a:srgbClr val="FF0000"/>
                </a:solidFill>
                <a:latin typeface="华文新魏" panose="02010800040101010101" charset="-122"/>
                <a:ea typeface="华文新魏" panose="02010800040101010101" charset="-122"/>
                <a:cs typeface="华文新魏" panose="02010800040101010101" charset="-122"/>
              </a:rPr>
              <a:t>7.</a:t>
            </a:r>
            <a:r>
              <a:rPr lang="zh-CN" altLang="en-US" sz="2100" b="1" dirty="0">
                <a:solidFill>
                  <a:srgbClr val="FF0000"/>
                </a:solidFill>
                <a:latin typeface="华文新魏" panose="02010800040101010101" charset="-122"/>
                <a:ea typeface="华文新魏" panose="02010800040101010101" charset="-122"/>
                <a:cs typeface="华文新魏" panose="02010800040101010101" charset="-122"/>
              </a:rPr>
              <a:t>尽信书则不如无书：</a:t>
            </a:r>
            <a:r>
              <a:rPr lang="zh-CN" altLang="en-US" sz="2100" b="1" dirty="0">
                <a:latin typeface="华文新魏" panose="02010800040101010101" charset="-122"/>
                <a:ea typeface="华文新魏" panose="02010800040101010101" charset="-122"/>
                <a:cs typeface="华文新魏" panose="02010800040101010101" charset="-122"/>
              </a:rPr>
              <a:t>语出</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孟子</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尽心下</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。原指完全相信</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尚书</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，倒不如没有</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尚书</a:t>
            </a:r>
            <a:r>
              <a:rPr lang="en-US" altLang="zh-CN" sz="2100" b="1" dirty="0">
                <a:latin typeface="华文新魏" panose="02010800040101010101" charset="-122"/>
                <a:ea typeface="华文新魏" panose="02010800040101010101" charset="-122"/>
                <a:cs typeface="华文新魏" panose="02010800040101010101" charset="-122"/>
              </a:rPr>
              <a:t>》</a:t>
            </a:r>
            <a:r>
              <a:rPr lang="zh-CN" altLang="en-US" sz="2100" b="1" dirty="0">
                <a:latin typeface="华文新魏" panose="02010800040101010101" charset="-122"/>
                <a:ea typeface="华文新魏" panose="02010800040101010101" charset="-122"/>
                <a:cs typeface="华文新魏" panose="02010800040101010101" charset="-122"/>
              </a:rPr>
              <a:t>，后用以泛指不要迷信、拘泥于书本。</a:t>
            </a:r>
            <a:endParaRPr lang="zh-CN" altLang="en-US" sz="2100" b="1" dirty="0">
              <a:latin typeface="华文新魏" panose="02010800040101010101" charset="-122"/>
              <a:ea typeface="华文新魏" panose="02010800040101010101" charset="-122"/>
              <a:cs typeface="华文新魏" panose="02010800040101010101" charset="-122"/>
            </a:endParaRPr>
          </a:p>
        </p:txBody>
      </p:sp>
      <p:sp>
        <p:nvSpPr>
          <p:cNvPr id="4" name="矩形 3"/>
          <p:cNvSpPr/>
          <p:nvPr/>
        </p:nvSpPr>
        <p:spPr>
          <a:xfrm>
            <a:off x="264795" y="5291138"/>
            <a:ext cx="7426325" cy="1322070"/>
          </a:xfrm>
          <a:prstGeom prst="rect">
            <a:avLst/>
          </a:prstGeom>
        </p:spPr>
        <p:txBody>
          <a:bodyPr>
            <a:spAutoFit/>
          </a:bodyPr>
          <a:p>
            <a:pPr marL="1701800" marR="0" lvl="0" indent="-1701800" algn="l" defTabSz="4572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8.</a:t>
            </a: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辨伪去妄：</a:t>
            </a:r>
            <a:r>
              <a:rPr kumimoji="0" lang="en-US" altLang="zh-CN"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a:t>
            </a:r>
            <a:r>
              <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对一些事物</a:t>
            </a:r>
            <a:r>
              <a:rPr kumimoji="0" lang="en-US" altLang="zh-CN"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a:t>
            </a:r>
            <a:r>
              <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要善于辨别，分清真假，</a:t>
            </a:r>
            <a:r>
              <a:rPr kumimoji="0" lang="en-US" altLang="zh-CN"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a:t>
            </a:r>
            <a:r>
              <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留下真的</a:t>
            </a:r>
            <a:r>
              <a:rPr kumimoji="0" lang="en-US" altLang="zh-CN"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a:t>
            </a:r>
            <a:r>
              <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去除虚假的。</a:t>
            </a:r>
            <a:endParaRPr kumimoji="0" lang="en-US" altLang="zh-CN"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9.</a:t>
            </a: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大儒：</a:t>
            </a:r>
            <a:r>
              <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旧时指学问渊博的著名学者。</a:t>
            </a:r>
            <a:endPar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endParaRPr>
          </a:p>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10.</a:t>
            </a:r>
            <a:r>
              <a:rPr kumimoji="0" lang="zh-CN" altLang="en-US" sz="2000" b="1" i="0" u="none" strike="noStrike" kern="1200" cap="none" spc="0" normalizeH="0" baseline="0" noProof="0" dirty="0">
                <a:ln>
                  <a:noFill/>
                </a:ln>
                <a:solidFill>
                  <a:srgbClr val="FF0000"/>
                </a:solidFill>
                <a:effectLst/>
                <a:uLnTx/>
                <a:uFillTx/>
                <a:latin typeface="华文新魏" panose="02010800040101010101" charset="-122"/>
                <a:ea typeface="华文新魏" panose="02010800040101010101" charset="-122"/>
                <a:cs typeface="华文新魏" panose="02010800040101010101" charset="-122"/>
              </a:rPr>
              <a:t>停滞：</a:t>
            </a:r>
            <a:r>
              <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rPr>
              <a:t>因为受到阻碍，不能顺利地运动或发展。</a:t>
            </a:r>
            <a:endParaRPr kumimoji="0" lang="zh-CN" altLang="en-US" sz="2000" b="1" i="0" u="none" strike="noStrike" kern="1200" cap="none" spc="0" normalizeH="0" baseline="0" noProof="0" dirty="0">
              <a:ln>
                <a:noFill/>
              </a:ln>
              <a:solidFill>
                <a:srgbClr val="000000"/>
              </a:solidFill>
              <a:effectLst/>
              <a:uLnTx/>
              <a:uFillTx/>
              <a:latin typeface="华文新魏" panose="02010800040101010101" charset="-122"/>
              <a:ea typeface="华文新魏" panose="02010800040101010101" charset="-122"/>
              <a:cs typeface="华文新魏"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gtEl>
                                        <p:attrNameLst>
                                          <p:attrName>ppt_y</p:attrName>
                                        </p:attrNameLst>
                                      </p:cBhvr>
                                      <p:tavLst>
                                        <p:tav tm="0">
                                          <p:val>
                                            <p:strVal val="#ppt_y"/>
                                          </p:val>
                                        </p:tav>
                                        <p:tav tm="100000">
                                          <p:val>
                                            <p:strVal val="#ppt_y"/>
                                          </p:val>
                                        </p:tav>
                                      </p:tavLst>
                                    </p:anim>
                                    <p:anim calcmode="lin" valueType="num">
                                      <p:cBhvr>
                                        <p:cTn id="2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2498</Words>
  <Application>WPS 演示</Application>
  <PresentationFormat>在屏幕上显示</PresentationFormat>
  <Paragraphs>165</Paragraphs>
  <Slides>13</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13</vt:i4>
      </vt:variant>
    </vt:vector>
  </HeadingPairs>
  <TitlesOfParts>
    <vt:vector size="28" baseType="lpstr">
      <vt:lpstr>Arial</vt:lpstr>
      <vt:lpstr>宋体</vt:lpstr>
      <vt:lpstr>Wingdings</vt:lpstr>
      <vt:lpstr>Hei</vt:lpstr>
      <vt:lpstr>黑体</vt:lpstr>
      <vt:lpstr>Calibri</vt:lpstr>
      <vt:lpstr>Gulim</vt:lpstr>
      <vt:lpstr>方正大黑简体</vt:lpstr>
      <vt:lpstr>楷体</vt:lpstr>
      <vt:lpstr>Times New Roman</vt:lpstr>
      <vt:lpstr>方正姚体</vt:lpstr>
      <vt:lpstr>华文新魏</vt:lpstr>
      <vt:lpstr>微软雅黑</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category>语文备课大师【全免费】</cp:category>
  <cp:lastModifiedBy>xx</cp:lastModifiedBy>
  <cp:revision>22</cp:revision>
  <dcterms:created xsi:type="dcterms:W3CDTF">2016-09-01T03:22:00Z</dcterms:created>
  <dcterms:modified xsi:type="dcterms:W3CDTF">2018-10-30T05:46:43Z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2052-10.1.0.7520</vt:lpwstr>
  </property>
</Properties>
</file>