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75" r:id="rId5"/>
    <p:sldId id="259" r:id="rId6"/>
    <p:sldId id="264" r:id="rId7"/>
    <p:sldId id="260" r:id="rId8"/>
    <p:sldId id="261" r:id="rId9"/>
    <p:sldId id="276" r:id="rId10"/>
    <p:sldId id="277" r:id="rId11"/>
    <p:sldId id="278" r:id="rId12"/>
    <p:sldId id="279" r:id="rId13"/>
    <p:sldId id="265" r:id="rId14"/>
    <p:sldId id="262" r:id="rId15"/>
    <p:sldId id="280" r:id="rId16"/>
    <p:sldId id="281" r:id="rId17"/>
    <p:sldId id="282" r:id="rId18"/>
    <p:sldId id="263" r:id="rId19"/>
    <p:sldId id="283" r:id="rId20"/>
    <p:sldId id="266" r:id="rId21"/>
    <p:sldId id="267" r:id="rId22"/>
    <p:sldId id="268" r:id="rId23"/>
    <p:sldId id="269" r:id="rId24"/>
    <p:sldId id="270" r:id="rId25"/>
    <p:sldId id="271" r:id="rId26"/>
    <p:sldId id="272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450D7-EC5E-47F5-8BFD-046A56F00B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075" name="Picture 3" descr="p_large_3hMr_0f730003d5192d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571500"/>
            <a:ext cx="9144000" cy="7429500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Grp="1" noChangeArrowheads="1"/>
          </p:cNvSpPr>
          <p:nvPr>
            <p:ph idx="1"/>
          </p:nvPr>
        </p:nvSpPr>
        <p:spPr>
          <a:xfrm>
            <a:off x="539750" y="428604"/>
            <a:ext cx="8229600" cy="4714908"/>
          </a:xfrm>
        </p:spPr>
        <p:txBody>
          <a:bodyPr>
            <a:normAutofit/>
          </a:bodyPr>
          <a:lstStyle/>
          <a:p>
            <a:r>
              <a:rPr lang="zh-CN" altLang="en-US" sz="3600" b="1" dirty="0"/>
              <a:t>中考作文复习系列</a:t>
            </a:r>
            <a:endParaRPr lang="zh-CN" altLang="en-US" sz="3600" b="1" dirty="0"/>
          </a:p>
          <a:p>
            <a:r>
              <a:rPr lang="en-US" altLang="zh-CN" sz="3600" b="1" dirty="0" smtClean="0"/>
              <a:t>      </a:t>
            </a:r>
            <a:endParaRPr lang="en-US" altLang="zh-CN" sz="3600" b="1" dirty="0" smtClean="0"/>
          </a:p>
          <a:p>
            <a:endParaRPr lang="en-US" altLang="zh-CN" sz="3600" b="1" dirty="0"/>
          </a:p>
          <a:p>
            <a:r>
              <a:rPr lang="en-US" altLang="zh-CN" sz="3600" b="1" dirty="0" smtClean="0"/>
              <a:t>  ——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学会观察，抓住特点写人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928670"/>
            <a:ext cx="5829312" cy="5572164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b="1" dirty="0" smtClean="0"/>
              <a:t>片断四：我躺在床上，迷糊中慢慢睡着了。不知过了多久，“咕噜咕噜”肚子唱起了空城计，这才想起今晚自己因为生气，连饭都没吃。我走到厨房，一阵冷风吹来，精神振奋了起，在黑暗中摸索找开关。忽然，一只温暖的大手，“啪”灯亮了，母亲披着衣服站在我面前：“饿了，我去帮你下碗面吧？”她把身上披着的衣服取下，轻轻地披在我身上。我鼻子一酸，眼泪模糊了双眼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（何文婷）</a:t>
            </a:r>
            <a:endParaRPr lang="zh-CN" altLang="en-US" b="1" dirty="0" smtClean="0"/>
          </a:p>
          <a:p>
            <a:pPr lvl="0"/>
            <a:endParaRPr lang="zh-CN" altLang="en-US" b="1" dirty="0" smtClean="0"/>
          </a:p>
          <a:p>
            <a:endParaRPr lang="zh-CN" altLang="en-US" dirty="0"/>
          </a:p>
        </p:txBody>
      </p:sp>
      <p:pic>
        <p:nvPicPr>
          <p:cNvPr id="4" name="Picture 6" descr="large_Ud3z_41683i2060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86512" y="3214686"/>
            <a:ext cx="2597140" cy="3429000"/>
          </a:xfrm>
          <a:prstGeom prst="rect">
            <a:avLst/>
          </a:prstGeom>
          <a:noFill/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357950" y="571480"/>
            <a:ext cx="2428892" cy="2214578"/>
          </a:xfrm>
          <a:prstGeom prst="cloudCallout">
            <a:avLst>
              <a:gd name="adj1" fmla="val -57968"/>
              <a:gd name="adj2" fmla="val 23426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欣赏片断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785794"/>
            <a:ext cx="5829312" cy="571504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dirty="0" smtClean="0"/>
              <a:t>片断五：街道上，一个菜贩子蹬着车，载着孩子与妻子，车上还有一些没有卖完的剩菜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这一家显然是刚从菜市场回来的。</a:t>
            </a:r>
            <a:endParaRPr lang="zh-CN" altLang="en-US" b="1" dirty="0" smtClean="0"/>
          </a:p>
          <a:p>
            <a:r>
              <a:rPr lang="zh-CN" altLang="en-US" b="1" dirty="0" smtClean="0"/>
              <a:t>      孩子五岁左右的样子，母亲在车上逗着他玩。不知母亲说了什么笑话，孩子被逗得哈哈大笑。孩子那爽朗的笑声，引得一路行人注目。母亲没有什么不快，始终是一脸微笑，满脸陶醉，母子俩很开心，兴高采烈地谈天说地。丈夫依然不辞辛苦地蹬着车，不时朝车后微笑，偶尔摇摇车铃，留下一路欢快。（李嘉堂）</a:t>
            </a:r>
            <a:endParaRPr lang="zh-CN" altLang="en-US" b="1" dirty="0" smtClean="0"/>
          </a:p>
          <a:p>
            <a:pPr lvl="0"/>
            <a:endParaRPr lang="zh-CN" altLang="en-US" b="1" dirty="0" smtClean="0"/>
          </a:p>
          <a:p>
            <a:endParaRPr lang="zh-CN" altLang="en-US" dirty="0"/>
          </a:p>
        </p:txBody>
      </p:sp>
      <p:pic>
        <p:nvPicPr>
          <p:cNvPr id="4" name="Picture 6" descr="large_Ud3z_41683i2060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86512" y="3214686"/>
            <a:ext cx="2597140" cy="3429000"/>
          </a:xfrm>
          <a:prstGeom prst="rect">
            <a:avLst/>
          </a:prstGeom>
          <a:noFill/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357950" y="571480"/>
            <a:ext cx="2428892" cy="2214578"/>
          </a:xfrm>
          <a:prstGeom prst="cloudCallout">
            <a:avLst>
              <a:gd name="adj1" fmla="val -57968"/>
              <a:gd name="adj2" fmla="val 23426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欣赏片断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42844" y="714356"/>
            <a:ext cx="2428892" cy="2214578"/>
          </a:xfrm>
          <a:prstGeom prst="cloudCallout">
            <a:avLst>
              <a:gd name="adj1" fmla="val 59223"/>
              <a:gd name="adj2" fmla="val 51397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回归课文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43240" y="428604"/>
            <a:ext cx="571504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大家跳下船，双喜拔前篙，阿发拔后篙，年幼的都陪我坐在舱中，较大的聚在船尾。母亲送出来吩咐</a:t>
            </a:r>
            <a:r>
              <a:rPr lang="en-US" altLang="zh-CN" sz="3200" b="1" dirty="0" smtClean="0"/>
              <a:t>“</a:t>
            </a:r>
            <a:r>
              <a:rPr lang="zh-CN" altLang="en-US" sz="3200" b="1" dirty="0" smtClean="0"/>
              <a:t>要小心</a:t>
            </a:r>
            <a:r>
              <a:rPr lang="en-US" altLang="zh-CN" sz="3200" b="1" dirty="0" smtClean="0"/>
              <a:t>”</a:t>
            </a:r>
            <a:r>
              <a:rPr lang="zh-CN" altLang="en-US" sz="3200" b="1" dirty="0" smtClean="0"/>
              <a:t>的时候，我们已经点开船，在桥石上一磕，退后几尺，即又上前出了桥。于是架起两支橹，一支两人，一里一换，有说笑的，有嚷的，夹着潺潺的船头激水的声音，在左右都是碧绿的豆麦田地的河流中，飞一般径向赵庄前进了。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（鲁迅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社戏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）</a:t>
            </a:r>
            <a:endParaRPr lang="zh-CN" altLang="en-US" sz="3200" b="1" dirty="0" smtClean="0">
              <a:solidFill>
                <a:srgbClr val="0000FF"/>
              </a:solidFill>
            </a:endParaRPr>
          </a:p>
          <a:p>
            <a:endParaRPr lang="zh-CN" altLang="en-US" sz="3200" b="1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282" y="3643314"/>
            <a:ext cx="2714644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开船一系列的动作作生动的描写，表现小伙伴们架船技术的熟练。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286116" y="571480"/>
            <a:ext cx="5400684" cy="592935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dirty="0" smtClean="0"/>
              <a:t>       </a:t>
            </a:r>
            <a:r>
              <a:rPr lang="zh-CN" altLang="en-US" b="1" dirty="0" smtClean="0"/>
              <a:t>“老爷！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”</a:t>
            </a:r>
            <a:endParaRPr lang="zh-CN" altLang="en-US" b="1" dirty="0" smtClean="0"/>
          </a:p>
          <a:p>
            <a:pPr>
              <a:buNone/>
            </a:pPr>
            <a:r>
              <a:rPr lang="zh-CN" altLang="en-US" b="1" dirty="0" smtClean="0"/>
              <a:t>          我似乎打了一个寒噤；我就知道，我们之间已经隔了一层可悲的厚障壁了。我也说不出话。</a:t>
            </a:r>
            <a:endParaRPr lang="zh-CN" altLang="en-US" b="1" dirty="0" smtClean="0"/>
          </a:p>
          <a:p>
            <a:pPr>
              <a:buNone/>
            </a:pPr>
            <a:r>
              <a:rPr lang="zh-CN" altLang="en-US" b="1" dirty="0" smtClean="0"/>
              <a:t>          他回过头去说，“水生，给老爷磕头。”便拖出躲在背后的孩子来，这正是一个廿年前的闰土，只是黄瘦些，颈子上没有银圈罢了。“这是第五个孩子，没有见过世面，躲躲闪闪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”</a:t>
            </a:r>
            <a:r>
              <a:rPr lang="zh-CN" altLang="en-US" b="1" dirty="0" smtClean="0">
                <a:solidFill>
                  <a:srgbClr val="0000FF"/>
                </a:solidFill>
              </a:rPr>
              <a:t> 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0000FF"/>
                </a:solidFill>
              </a:rPr>
              <a:t>（鲁迅</a:t>
            </a:r>
            <a:r>
              <a:rPr lang="en-US" altLang="zh-CN" b="1" dirty="0" smtClean="0">
                <a:solidFill>
                  <a:srgbClr val="0000FF"/>
                </a:solidFill>
              </a:rPr>
              <a:t>《</a:t>
            </a:r>
            <a:r>
              <a:rPr lang="zh-CN" altLang="en-US" b="1" dirty="0" smtClean="0">
                <a:solidFill>
                  <a:srgbClr val="0000FF"/>
                </a:solidFill>
              </a:rPr>
              <a:t>故乡</a:t>
            </a:r>
            <a:r>
              <a:rPr lang="en-US" altLang="zh-CN" b="1" dirty="0" smtClean="0">
                <a:solidFill>
                  <a:srgbClr val="0000FF"/>
                </a:solidFill>
              </a:rPr>
              <a:t>》</a:t>
            </a:r>
            <a:r>
              <a:rPr lang="zh-CN" altLang="en-US" b="1" dirty="0" smtClean="0">
                <a:solidFill>
                  <a:srgbClr val="0000FF"/>
                </a:solidFill>
              </a:rPr>
              <a:t>）</a:t>
            </a:r>
            <a:endParaRPr lang="zh-CN" altLang="en-US" b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zh-CN" altLang="en-US" b="1" dirty="0" smtClean="0"/>
          </a:p>
          <a:p>
            <a:endParaRPr lang="zh-CN" altLang="en-US" dirty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42844" y="714356"/>
            <a:ext cx="2428892" cy="2214578"/>
          </a:xfrm>
          <a:prstGeom prst="cloudCallout">
            <a:avLst>
              <a:gd name="adj1" fmla="val 59223"/>
              <a:gd name="adj2" fmla="val 51397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回归课文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85720" y="3071810"/>
            <a:ext cx="3428992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因为生活的艰辛而苦不堪言，说话吞吞吐吐，断断续续，因等级观念而称我为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老爷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的中年闰土。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571868" y="571480"/>
            <a:ext cx="5114932" cy="5929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 smtClean="0"/>
              <a:t>         孔乙己是站着喝酒而穿长衫的唯一的人。他身材很高大；青白脸色，皱纹间时常夹些伤痕；一部乱蓬蓬的花白的胡子。穿的虽然是长衫，可是又脏又破，似乎十多年没有补，也没有洗。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0000FF"/>
                </a:solidFill>
              </a:rPr>
              <a:t>（鲁迅</a:t>
            </a:r>
            <a:r>
              <a:rPr lang="en-US" altLang="zh-CN" b="1" dirty="0" smtClean="0">
                <a:solidFill>
                  <a:srgbClr val="0000FF"/>
                </a:solidFill>
              </a:rPr>
              <a:t>《</a:t>
            </a:r>
            <a:r>
              <a:rPr lang="zh-CN" altLang="en-US" b="1" dirty="0" smtClean="0">
                <a:solidFill>
                  <a:srgbClr val="0000FF"/>
                </a:solidFill>
              </a:rPr>
              <a:t>孔乙己</a:t>
            </a:r>
            <a:r>
              <a:rPr lang="en-US" altLang="zh-CN" b="1" dirty="0" smtClean="0">
                <a:solidFill>
                  <a:srgbClr val="0000FF"/>
                </a:solidFill>
              </a:rPr>
              <a:t>》</a:t>
            </a:r>
            <a:r>
              <a:rPr lang="zh-CN" altLang="en-US" b="1" dirty="0" smtClean="0">
                <a:solidFill>
                  <a:srgbClr val="0000FF"/>
                </a:solidFill>
              </a:rPr>
              <a:t>）</a:t>
            </a:r>
            <a:endParaRPr lang="zh-CN" altLang="en-US" b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428596" y="0"/>
            <a:ext cx="2428892" cy="2214578"/>
          </a:xfrm>
          <a:prstGeom prst="cloudCallout">
            <a:avLst>
              <a:gd name="adj1" fmla="val 59223"/>
              <a:gd name="adj2" fmla="val 51397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回归课文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2571744"/>
            <a:ext cx="321471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   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从身材、脸色、须发、衣着的描写，足以看到一个贫穷、年老、懒惰却要保持着读书人的面子的落魄秀才的形象</a:t>
            </a:r>
            <a:r>
              <a:rPr lang="zh-CN" altLang="en-US" sz="3200" b="1" dirty="0" smtClean="0"/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286116" y="571480"/>
            <a:ext cx="5400684" cy="5929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 smtClean="0"/>
              <a:t>           我父亲脸色早已煞白，两眼呆直，哑着嗓子说：“啊！啊！原来如此</a:t>
            </a:r>
            <a:r>
              <a:rPr lang="en-US" altLang="zh-CN" b="1" dirty="0" smtClean="0"/>
              <a:t>......</a:t>
            </a:r>
            <a:r>
              <a:rPr lang="zh-CN" altLang="en-US" b="1" dirty="0" smtClean="0"/>
              <a:t>如此</a:t>
            </a:r>
            <a:r>
              <a:rPr lang="en-US" altLang="zh-CN" b="1" dirty="0" smtClean="0"/>
              <a:t>......</a:t>
            </a:r>
            <a:r>
              <a:rPr lang="zh-CN" altLang="en-US" b="1" dirty="0" smtClean="0"/>
              <a:t>我早就看出来了！</a:t>
            </a:r>
            <a:r>
              <a:rPr lang="en-US" altLang="zh-CN" b="1" dirty="0" smtClean="0"/>
              <a:t>......</a:t>
            </a:r>
            <a:r>
              <a:rPr lang="zh-CN" altLang="en-US" b="1" dirty="0" smtClean="0"/>
              <a:t>谢谢您，船长。”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0000FF"/>
                </a:solidFill>
              </a:rPr>
              <a:t>（莫泊桑</a:t>
            </a:r>
            <a:r>
              <a:rPr lang="en-US" altLang="zh-CN" b="1" dirty="0" smtClean="0">
                <a:solidFill>
                  <a:srgbClr val="0000FF"/>
                </a:solidFill>
              </a:rPr>
              <a:t>《</a:t>
            </a:r>
            <a:r>
              <a:rPr lang="zh-CN" altLang="en-US" b="1" dirty="0" smtClean="0">
                <a:solidFill>
                  <a:srgbClr val="0000FF"/>
                </a:solidFill>
              </a:rPr>
              <a:t>我的叔叔于勒</a:t>
            </a:r>
            <a:r>
              <a:rPr lang="en-US" altLang="zh-CN" b="1" dirty="0" smtClean="0">
                <a:solidFill>
                  <a:srgbClr val="0000FF"/>
                </a:solidFill>
              </a:rPr>
              <a:t>》</a:t>
            </a:r>
            <a:r>
              <a:rPr lang="zh-CN" altLang="en-US" b="1" dirty="0" smtClean="0">
                <a:solidFill>
                  <a:srgbClr val="0000FF"/>
                </a:solidFill>
              </a:rPr>
              <a:t>）</a:t>
            </a:r>
            <a:endParaRPr lang="zh-CN" altLang="en-US" b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42844" y="714356"/>
            <a:ext cx="2428892" cy="2214578"/>
          </a:xfrm>
          <a:prstGeom prst="cloudCallout">
            <a:avLst>
              <a:gd name="adj1" fmla="val 59223"/>
              <a:gd name="adj2" fmla="val 51397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回归课文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4000504"/>
            <a:ext cx="821537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船长的话让菲利普先生的半点希望完全破灭后的生动的表情，让菲利普这个势利冷酷、唯利是图的形象更加生动。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357554" y="214290"/>
            <a:ext cx="5329246" cy="664371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zh-CN" altLang="en-US" b="1" dirty="0" smtClean="0"/>
              <a:t>铃声一响，全班</a:t>
            </a:r>
            <a:r>
              <a:rPr lang="en-US" altLang="zh-CN" b="1" dirty="0" smtClean="0"/>
              <a:t>42</a:t>
            </a:r>
            <a:r>
              <a:rPr lang="zh-CN" altLang="en-US" b="1" dirty="0" smtClean="0"/>
              <a:t>双黑眼睛一齐望向教室门。须臾，一个头方耳大、矮胖结实的中年人夹着一本厚书和一个大圆规、一个大三角板挤进门，眨眼工夫就站到了讲台上。胖人能走这么快</a:t>
            </a:r>
            <a:r>
              <a:rPr lang="en-US" altLang="zh-CN" b="1" dirty="0" smtClean="0"/>
              <a:t>?</a:t>
            </a:r>
            <a:r>
              <a:rPr lang="zh-CN" altLang="en-US" b="1" dirty="0" smtClean="0"/>
              <a:t>全班同学大吃一惊，教室里更安静了，静得只听见周围深沉的呼吸。</a:t>
            </a:r>
            <a:endParaRPr lang="zh-CN" altLang="en-US" b="1" dirty="0" smtClean="0"/>
          </a:p>
          <a:p>
            <a:r>
              <a:rPr lang="en-US" altLang="zh-CN" b="1" dirty="0" smtClean="0"/>
              <a:t>……</a:t>
            </a:r>
            <a:r>
              <a:rPr lang="zh-CN" altLang="en-US" b="1" dirty="0" smtClean="0"/>
              <a:t>矮胖老师站在讲台上，双目含笑，右嘴角微微斜翘，胖脸上一副得意扬扬的表情。待全班</a:t>
            </a:r>
            <a:r>
              <a:rPr lang="en-US" altLang="zh-CN" b="1" dirty="0" smtClean="0"/>
              <a:t>42</a:t>
            </a:r>
            <a:r>
              <a:rPr lang="zh-CN" altLang="en-US" b="1" dirty="0" smtClean="0"/>
              <a:t>双黑眼睛惊讶得每一双都放大半公分后。他突然转过身去，面向黑板，挥手写下了排球大的三个字：王玉琳。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（马及时</a:t>
            </a:r>
            <a:r>
              <a:rPr lang="en-US" altLang="zh-CN" b="1" dirty="0" smtClean="0">
                <a:solidFill>
                  <a:srgbClr val="0000FF"/>
                </a:solidFill>
              </a:rPr>
              <a:t>《</a:t>
            </a:r>
            <a:r>
              <a:rPr lang="zh-CN" altLang="en-US" b="1" dirty="0" smtClean="0">
                <a:solidFill>
                  <a:srgbClr val="0000FF"/>
                </a:solidFill>
              </a:rPr>
              <a:t>王几何</a:t>
            </a:r>
            <a:r>
              <a:rPr lang="en-US" altLang="zh-CN" b="1" dirty="0" smtClean="0">
                <a:solidFill>
                  <a:srgbClr val="0000FF"/>
                </a:solidFill>
              </a:rPr>
              <a:t>》</a:t>
            </a:r>
            <a:r>
              <a:rPr lang="zh-CN" altLang="en-US" b="1" dirty="0" smtClean="0">
                <a:solidFill>
                  <a:srgbClr val="0000FF"/>
                </a:solidFill>
              </a:rPr>
              <a:t>）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0" y="0"/>
            <a:ext cx="3000364" cy="1857364"/>
          </a:xfrm>
          <a:prstGeom prst="cloudCallout">
            <a:avLst>
              <a:gd name="adj1" fmla="val 82904"/>
              <a:gd name="adj2" fmla="val 10107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回归课文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841242"/>
            <a:ext cx="3429024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王几何老师给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留下的深刻的印象，他的第一次出场让学生牢牢地记住他，而且永远不可忘记。对他的外貌、动作的描写，一个可爱、幽默的老师跃然纸上。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928670"/>
            <a:ext cx="8229600" cy="5143536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      抓住了人物特征，或从外貌、或从语言、或从动作、或从神态，或者几方面相结合对人物进行细细地描摹，善于把描写的笔触停放在某一点上精雕细琢，这一点就是细节描写，所以才塑造出这么多鲜活生动的形象。</a:t>
            </a:r>
            <a:endParaRPr lang="zh-CN" altLang="en-US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Picture 10" descr="p_large_zxJS_78bd000330a72d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8860" y="4714884"/>
            <a:ext cx="6715140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0" y="1151823"/>
            <a:ext cx="5392745" cy="8463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课外美文：</a:t>
            </a:r>
            <a:endParaRPr kumimoji="1"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滴水之恩</a:t>
            </a:r>
            <a:r>
              <a:rPr lang="en-US" altLang="zh-CN" sz="3200" b="1" dirty="0" smtClean="0"/>
              <a:t>》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2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老汪栗子</a:t>
            </a:r>
            <a:r>
              <a:rPr lang="en-US" altLang="zh-CN" sz="3200" b="1" dirty="0" smtClean="0"/>
              <a:t>》</a:t>
            </a:r>
            <a:endParaRPr kumimoji="1"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师生佳作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endParaRPr kumimoji="1"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1</a:t>
            </a:r>
            <a:r>
              <a:rPr kumimoji="1" lang="zh-CN" alt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kumimoji="1" lang="en-US" altLang="zh-CN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 smtClean="0"/>
              <a:t>那儿，情如火</a:t>
            </a:r>
            <a:r>
              <a:rPr lang="en-US" altLang="zh-CN" sz="3200" b="1" dirty="0" smtClean="0"/>
              <a:t>》</a:t>
            </a:r>
            <a:endParaRPr lang="en-US" altLang="zh-CN" sz="3200" b="1" dirty="0" smtClean="0"/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 smtClean="0"/>
              <a:t>  2</a:t>
            </a:r>
            <a:r>
              <a:rPr lang="zh-CN" altLang="en-US" sz="3200" b="1" dirty="0" smtClean="0"/>
              <a:t>、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那儿，童真无邪</a:t>
            </a:r>
            <a:r>
              <a:rPr lang="en-US" altLang="zh-CN" sz="3200" b="1" dirty="0" smtClean="0"/>
              <a:t>》</a:t>
            </a:r>
            <a:endParaRPr lang="en-US" altLang="zh-CN" sz="3200" b="1" dirty="0" smtClean="0"/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 smtClean="0"/>
              <a:t>  3</a:t>
            </a:r>
            <a:r>
              <a:rPr lang="zh-CN" altLang="en-US" sz="3200" b="1" dirty="0" smtClean="0"/>
              <a:t>、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婆婆的三颗牙</a:t>
            </a:r>
            <a:r>
              <a:rPr lang="en-US" altLang="zh-CN" sz="3200" b="1" dirty="0" smtClean="0"/>
              <a:t>》</a:t>
            </a:r>
            <a:endParaRPr lang="en-US" altLang="zh-CN" sz="3200" b="1" dirty="0" smtClean="0"/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 smtClean="0"/>
              <a:t>  4</a:t>
            </a:r>
            <a:r>
              <a:rPr lang="zh-CN" altLang="en-US" sz="3200" b="1" dirty="0" smtClean="0"/>
              <a:t>、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一丝惬意心中来</a:t>
            </a:r>
            <a:r>
              <a:rPr lang="en-US" altLang="zh-CN" sz="3200" b="1" dirty="0" smtClean="0"/>
              <a:t>》</a:t>
            </a:r>
            <a:endParaRPr lang="zh-CN" altLang="en-US" sz="3200" b="1" dirty="0" smtClean="0"/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3200" dirty="0" smtClean="0"/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3200" dirty="0" smtClean="0"/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4000" dirty="0" smtClean="0"/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kumimoji="1"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364163" y="993775"/>
            <a:ext cx="3455987" cy="5603875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方法：</a:t>
            </a:r>
            <a:endParaRPr kumimoji="1" lang="zh-CN" altLang="en-US" sz="4000" b="1">
              <a:solidFill>
                <a:srgbClr val="0000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400" b="1">
                <a:solidFill>
                  <a:srgbClr val="000000"/>
                </a:solidFill>
                <a:latin typeface="宋体" panose="02010600030101010101" pitchFamily="2" charset="-122"/>
              </a:rPr>
              <a:t>  ①</a:t>
            </a:r>
            <a:r>
              <a:rPr kumimoji="1" lang="zh-CN" altLang="en-US" sz="34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小组合作探讨，形成小组看法；</a:t>
            </a:r>
            <a:endParaRPr kumimoji="1" lang="zh-CN" altLang="en-US" sz="3400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3400" b="1">
                <a:solidFill>
                  <a:srgbClr val="000000"/>
                </a:solidFill>
                <a:latin typeface="宋体" panose="02010600030101010101" pitchFamily="2" charset="-122"/>
              </a:rPr>
              <a:t>  ②</a:t>
            </a:r>
            <a:r>
              <a:rPr kumimoji="1" lang="zh-CN" altLang="en-US" sz="34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小组派代表发言，展示小组成果；</a:t>
            </a:r>
            <a:endParaRPr kumimoji="1" lang="zh-CN" altLang="en-US" sz="3400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3400" b="1">
                <a:solidFill>
                  <a:srgbClr val="000000"/>
                </a:solidFill>
                <a:latin typeface="宋体" panose="02010600030101010101" pitchFamily="2" charset="-122"/>
              </a:rPr>
              <a:t>  ③</a:t>
            </a:r>
            <a:r>
              <a:rPr kumimoji="1" lang="zh-CN" altLang="en-US" sz="34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老师启发点拨，出示赏析范例。</a:t>
            </a:r>
            <a:endParaRPr kumimoji="1" lang="zh-CN" altLang="en-US" sz="3400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2143108" y="0"/>
            <a:ext cx="3097212" cy="1000132"/>
          </a:xfrm>
          <a:prstGeom prst="cloudCallout">
            <a:avLst>
              <a:gd name="adj1" fmla="val -32931"/>
              <a:gd name="adj2" fmla="val 73111"/>
            </a:avLst>
          </a:prstGeom>
          <a:noFill/>
          <a:ln w="41275">
            <a:solidFill>
              <a:srgbClr val="FF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</a:rPr>
              <a:t>佳作欣赏</a:t>
            </a:r>
            <a:endParaRPr lang="zh-CN" altLang="zh-CN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6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857233"/>
            <a:ext cx="5472122" cy="3714776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如何抓住人物特点写人？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0000FF"/>
                </a:solidFill>
              </a:rPr>
              <a:t>阅读下面几个片断，归纳出如抓特点写人的方法。</a:t>
            </a:r>
            <a:endParaRPr lang="zh-CN" altLang="en-US" b="1" dirty="0" smtClean="0">
              <a:solidFill>
                <a:srgbClr val="0000FF"/>
              </a:solidFill>
            </a:endParaRPr>
          </a:p>
          <a:p>
            <a:endParaRPr lang="zh-CN" altLang="en-US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5929321" y="404813"/>
            <a:ext cx="2357455" cy="1881179"/>
          </a:xfrm>
          <a:prstGeom prst="cloudCallout">
            <a:avLst>
              <a:gd name="adj1" fmla="val -81777"/>
              <a:gd name="adj2" fmla="val 33786"/>
            </a:avLst>
          </a:prstGeom>
          <a:noFill/>
          <a:ln w="41275">
            <a:solidFill>
              <a:srgbClr val="FF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0000FF"/>
                </a:solidFill>
              </a:rPr>
              <a:t>方法归纳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pic>
        <p:nvPicPr>
          <p:cNvPr id="5" name="Picture 12" descr="p_large_Dsl5_37c1000608102d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00430" y="3429000"/>
            <a:ext cx="5214974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Picture 4" descr="cf10f8f244814779352acc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714480" y="857232"/>
            <a:ext cx="678661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教学目标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、教会学生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抓住特征描写人物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的方法。 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、体会细节描写对于塑造人物的特殊表达效果。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、培养学生养成善于观察、善于发现、善于积累的习惯。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57166"/>
            <a:ext cx="6000760" cy="4525963"/>
          </a:xfrm>
        </p:spPr>
        <p:txBody>
          <a:bodyPr>
            <a:normAutofit/>
          </a:bodyPr>
          <a:lstStyle/>
          <a:p>
            <a:pPr lvl="0"/>
            <a:r>
              <a:rPr lang="zh-CN" altLang="en-US" sz="2800" b="1" dirty="0" smtClean="0"/>
              <a:t>片断一：但花下也缺不了成群结队的“清国留学生”的速成班，头顶上盘着大辫子，顶得学生制帽的顶上高高耸起，形成一座富士山。也有解散辫子，盘得平的，除下帽来，油光可鉴，宛如小姑娘的发髻一般，还要将脖子扭几扭。实在标致极了。（鲁迅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藤野先生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）</a:t>
            </a:r>
            <a:endParaRPr lang="zh-CN" altLang="en-US" sz="2800" b="1" dirty="0" smtClean="0"/>
          </a:p>
          <a:p>
            <a:endParaRPr lang="zh-CN" altLang="en-US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786545" y="214290"/>
            <a:ext cx="2357455" cy="1881179"/>
          </a:xfrm>
          <a:prstGeom prst="cloudCallout">
            <a:avLst>
              <a:gd name="adj1" fmla="val -81777"/>
              <a:gd name="adj2" fmla="val 33786"/>
            </a:avLst>
          </a:prstGeom>
          <a:noFill/>
          <a:ln w="41275">
            <a:solidFill>
              <a:srgbClr val="FF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0000FF"/>
                </a:solidFill>
              </a:rPr>
              <a:t>方法归纳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14282" y="3929066"/>
            <a:ext cx="6000792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片断二：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老王直僵僵地镶嵌在门框里，他面如死灰，两只眼上都结着一层翳。他简直就像棺材里倒出来的，就像我想像里的僵尸，骷髅上绷着一层枯黄的干皮，打上一棍就会散成一堆白骨。（杨绛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老王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357950" y="2214554"/>
            <a:ext cx="2357454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方法一：细致的观察，抓住外貌中突显的特点，作大胆的夸张，生动的描摹。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3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255" y="407035"/>
            <a:ext cx="6325870" cy="6511925"/>
          </a:xfrm>
        </p:spPr>
        <p:txBody>
          <a:bodyPr>
            <a:normAutofit fontScale="80000"/>
          </a:bodyPr>
          <a:lstStyle/>
          <a:p>
            <a:r>
              <a:rPr lang="zh-CN" altLang="en-US" b="1"/>
              <a:t>片断三：过了十多天，或者一个月罢，我还很记得，是她告假回家以后的四五天，她穿着新的蓝布衫回来了，一见面，就将一包书递给我，高兴地说道： “哥儿，有画儿的‘三哼经’，我给你买来了!” （鲁迅《阿长与&lt;山海经&gt;》）</a:t>
            </a:r>
            <a:endParaRPr lang="zh-CN" altLang="en-US" b="1"/>
          </a:p>
          <a:p>
            <a:r>
              <a:rPr lang="zh-CN" altLang="en-US" b="1"/>
              <a:t>片断四：孔乙己睁大眼睛说，“你怎么这样凭空污人清白……”“什么清白？我前天亲眼见你偷了何家的书，吊着打。”孔乙己便涨红了脸，额上的青筋条条绽出，争辩道，“窃书不能算偷……窃书！……读书人的事，能算偷么？”接连便是难懂的话，什么“君子固穷”，什么“者乎”之类，引得众人都哄笑起来。</a:t>
            </a:r>
            <a:endParaRPr lang="zh-CN" altLang="en-US" b="1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786545" y="214290"/>
            <a:ext cx="2357455" cy="1881179"/>
          </a:xfrm>
          <a:prstGeom prst="cloudCallout">
            <a:avLst>
              <a:gd name="adj1" fmla="val -81777"/>
              <a:gd name="adj2" fmla="val 33786"/>
            </a:avLst>
          </a:prstGeom>
          <a:noFill/>
          <a:ln w="41275">
            <a:solidFill>
              <a:srgbClr val="FF00FF"/>
            </a:solidFill>
            <a:round/>
          </a:ln>
          <a:effectLst/>
        </p:spPr>
        <p:txBody>
          <a:bodyPr/>
          <a:p>
            <a:pPr algn="ctr"/>
            <a:r>
              <a:rPr lang="zh-CN" altLang="en-US" sz="4000" b="1" dirty="0" smtClean="0">
                <a:solidFill>
                  <a:srgbClr val="0000FF"/>
                </a:solidFill>
              </a:rPr>
              <a:t>方法归纳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32270" y="2132965"/>
            <a:ext cx="2373630" cy="39928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方法二：抓住符合人物身份的语言，结合说话时的丰富表情的描写，展示人物鲜明的个性。</a:t>
            </a:r>
            <a:endParaRPr lang="zh-CN" altLang="en-US" sz="3200" b="1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42545" y="118110"/>
            <a:ext cx="6530340" cy="7058660"/>
          </a:xfrm>
        </p:spPr>
        <p:txBody>
          <a:bodyPr>
            <a:normAutofit fontScale="70000"/>
          </a:bodyPr>
          <a:lstStyle/>
          <a:p>
            <a:r>
              <a:rPr lang="zh-CN" altLang="en-US" b="1"/>
              <a:t>片断五：父亲是一个胖子，走过去自然要费事些。我本来要去的，他不肯，只好让他去。我看见他戴着黑布小帽，穿着黑布大马褂，深青布棉袍，蹒跚地走到铁道边，慢慢探身下去，尚不大难。可是他穿过铁道，要爬上那边月台，就不容易了。他用两手攀着上面，两脚再向上缩；他肥胖的身子向左微倾，显出努力的样子，这时我看见他的背影，我的泪很快地流下来了。</a:t>
            </a:r>
            <a:endParaRPr lang="zh-CN" altLang="en-US" b="1"/>
          </a:p>
          <a:p>
            <a:r>
              <a:rPr lang="zh-CN" altLang="en-US" b="1"/>
              <a:t>片断六：大家跳下船，双喜拔前篙，阿发拔后篙，年幼的都陪我坐在舱中，较大的聚在船尾。母亲送出来吩咐"要小心"的时候，我们已经点开船，在桥石上一磕，退后几尺，即又上前出了桥。于是架起两支橹，一支两人，一里一换，有说笑的，有嚷的，夹着潺潺的船头激水的声音，在左右都是碧绿的豆麦田地的河流中，飞一般径向赵庄前进了。（鲁迅《社戏》） </a:t>
            </a:r>
            <a:endParaRPr lang="zh-CN" altLang="en-US" b="1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786545" y="214290"/>
            <a:ext cx="2357455" cy="1881179"/>
          </a:xfrm>
          <a:prstGeom prst="cloudCallout">
            <a:avLst>
              <a:gd name="adj1" fmla="val -68382"/>
              <a:gd name="adj2" fmla="val 51284"/>
            </a:avLst>
          </a:prstGeom>
          <a:noFill/>
          <a:ln w="41275">
            <a:solidFill>
              <a:srgbClr val="FF00FF"/>
            </a:solidFill>
            <a:round/>
          </a:ln>
          <a:effectLst/>
        </p:spPr>
        <p:txBody>
          <a:bodyPr/>
          <a:p>
            <a:pPr algn="ctr"/>
            <a:r>
              <a:rPr lang="zh-CN" altLang="en-US" sz="4000" b="1" dirty="0" smtClean="0">
                <a:solidFill>
                  <a:srgbClr val="0000FF"/>
                </a:solidFill>
              </a:rPr>
              <a:t>方法归纳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61150" y="2420620"/>
            <a:ext cx="2520315" cy="39928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266700" algn="l"/>
            <a:r>
              <a:rPr lang="zh-CN" altLang="en-US" sz="3200" b="1" u="none">
                <a:solidFill>
                  <a:srgbClr val="FF0000"/>
                </a:solidFill>
                <a:highlight>
                  <a:srgbClr val="D7D7D7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方法三：细致真实的动作描写，丰富准确的动词运用，注意动作的先后性和连续性。</a:t>
            </a:r>
            <a:endParaRPr lang="zh-CN" altLang="en-US" sz="3200" b="1" u="none">
              <a:solidFill>
                <a:srgbClr val="FF0000"/>
              </a:solidFill>
              <a:highlight>
                <a:srgbClr val="D7D7D7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870" y="123190"/>
            <a:ext cx="5690870" cy="6670675"/>
          </a:xfrm>
        </p:spPr>
        <p:txBody>
          <a:bodyPr>
            <a:normAutofit fontScale="80000"/>
          </a:bodyPr>
          <a:lstStyle/>
          <a:p>
            <a:r>
              <a:rPr lang="zh-CN" altLang="en-US" b="1"/>
              <a:t>片断七：我心里默念道：“这是我的叔叔，亲的弟弟，我的亲叔叔。”（莫泊桑《我的叔叔于勒》）</a:t>
            </a:r>
            <a:endParaRPr lang="zh-CN" altLang="en-US" b="1"/>
          </a:p>
          <a:p>
            <a:r>
              <a:rPr lang="zh-CN" altLang="en-US" b="1"/>
              <a:t>片断八：我几乎还不会作文呢！我再也不能学法语了！难道这样就算了吗？我从前没好好学习，旷了课去找鸟窝，到萨尔河上去溜冰…想起这些，我多么懊悔！我这些课本，语法啦，历史啦，刚才我还觉得那么讨厌，带着又那么重，现在都好像是我的老朋友，舍不得跟它们分手了。还有韩麦尔先生也一样。他就要离开了，我再也不能看见他了！想起这些，我忘了他给我的惩罚，忘了我挨的戒尺。（都德《最后一课》）</a:t>
            </a:r>
            <a:endParaRPr lang="zh-CN" altLang="en-US" b="1"/>
          </a:p>
        </p:txBody>
      </p:sp>
      <p:sp>
        <p:nvSpPr>
          <p:cNvPr id="100" name="文本框 99"/>
          <p:cNvSpPr txBox="1"/>
          <p:nvPr/>
        </p:nvSpPr>
        <p:spPr>
          <a:xfrm>
            <a:off x="6012180" y="2492375"/>
            <a:ext cx="2832735" cy="30175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方法四：细腻的心理活动的描写，人物内心独白的刻画，表达人物微妙的内心世界。</a:t>
            </a:r>
            <a:endParaRPr lang="zh-CN" altLang="en-US" sz="3200" b="1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786545" y="214290"/>
            <a:ext cx="2357455" cy="1881179"/>
          </a:xfrm>
          <a:prstGeom prst="cloudCallout">
            <a:avLst>
              <a:gd name="adj1" fmla="val -68382"/>
              <a:gd name="adj2" fmla="val 51284"/>
            </a:avLst>
          </a:prstGeom>
          <a:noFill/>
          <a:ln w="41275">
            <a:solidFill>
              <a:srgbClr val="FF00FF"/>
            </a:solidFill>
            <a:round/>
          </a:ln>
          <a:effectLst/>
        </p:spPr>
        <p:txBody>
          <a:bodyPr/>
          <a:p>
            <a:pPr algn="ctr"/>
            <a:r>
              <a:rPr lang="zh-CN" altLang="en-US" sz="4000" b="1" dirty="0" smtClean="0">
                <a:solidFill>
                  <a:srgbClr val="0000FF"/>
                </a:solidFill>
              </a:rPr>
              <a:t>方法归纳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6875" y="476250"/>
            <a:ext cx="6585585" cy="6121400"/>
          </a:xfrm>
        </p:spPr>
        <p:txBody>
          <a:bodyPr>
            <a:normAutofit fontScale="90000"/>
          </a:bodyPr>
          <a:lstStyle/>
          <a:p>
            <a:endParaRPr lang="zh-CN" altLang="en-US"/>
          </a:p>
          <a:p>
            <a:r>
              <a:rPr lang="zh-CN" altLang="en-US" b="1"/>
              <a:t>1、修改习作：认真阅读自己的作文，尝试从细节描写的角度给自己的作文进修加工修改，作文中尝试增加生动的人物的语言、动作、外貌、心理活动、神态等描写。</a:t>
            </a:r>
            <a:endParaRPr lang="zh-CN" altLang="en-US" b="1"/>
          </a:p>
          <a:p>
            <a:r>
              <a:rPr lang="zh-CN" altLang="en-US" b="1"/>
              <a:t>2、修改后，同学之间交流，评改，可以进行二次修改，小组同学间互相修改。</a:t>
            </a:r>
            <a:endParaRPr lang="zh-CN" altLang="en-US" b="1"/>
          </a:p>
          <a:p>
            <a:r>
              <a:rPr lang="zh-CN" altLang="en-US" b="1"/>
              <a:t>3、展示几位同学习作，先展示修改前的，与修改后进行对比。</a:t>
            </a:r>
            <a:endParaRPr lang="zh-CN" altLang="en-US" b="1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6732270" y="44450"/>
            <a:ext cx="2225675" cy="1857375"/>
          </a:xfrm>
          <a:prstGeom prst="cloudCallout">
            <a:avLst>
              <a:gd name="adj1" fmla="val -73252"/>
              <a:gd name="adj2" fmla="val -1213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p>
            <a:pPr algn="ctr"/>
            <a:r>
              <a:rPr lang="zh-CN" altLang="zh-CN" sz="4000" b="1" dirty="0">
                <a:solidFill>
                  <a:srgbClr val="FF0000"/>
                </a:solidFill>
              </a:rPr>
              <a:t>课堂训练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460" y="836295"/>
            <a:ext cx="6616065" cy="5845175"/>
          </a:xfrm>
        </p:spPr>
        <p:txBody>
          <a:bodyPr>
            <a:normAutofit fontScale="90000"/>
          </a:bodyPr>
          <a:lstStyle/>
          <a:p>
            <a:r>
              <a:rPr lang="zh-CN" altLang="en-US" b="1"/>
              <a:t>读下面文字，按要求作文。</a:t>
            </a:r>
            <a:endParaRPr lang="zh-CN" altLang="en-US" b="1"/>
          </a:p>
          <a:p>
            <a:r>
              <a:rPr lang="zh-CN" altLang="en-US" b="1"/>
              <a:t>   印度诗人泰戈尔说“花儿是泥土的微笑。”在大千世界中，每一个生命，每一种体悟，每一段时光，甚或每一次破茧而出、痛并快乐的经历，都值得我们以微笑迎接，以微笑倾听，以微笑包容，以微笑纪念和珍藏……</a:t>
            </a:r>
            <a:endParaRPr lang="zh-CN" altLang="en-US" b="1"/>
          </a:p>
          <a:p>
            <a:r>
              <a:rPr lang="zh-CN" altLang="en-US" b="1"/>
              <a:t>题目：《以微笑</a:t>
            </a:r>
            <a:r>
              <a:rPr lang="zh-CN" altLang="en-US" b="1" u="sng"/>
              <a:t>                    </a:t>
            </a:r>
            <a:r>
              <a:rPr lang="zh-CN" altLang="en-US" b="1"/>
              <a:t>》</a:t>
            </a:r>
            <a:r>
              <a:rPr lang="en-US" altLang="zh-CN" b="1"/>
              <a:t> </a:t>
            </a:r>
            <a:r>
              <a:rPr lang="en-US" altLang="zh-CN" b="1"/>
              <a:t> </a:t>
            </a:r>
            <a:r>
              <a:rPr lang="zh-CN" altLang="en-US" b="1"/>
              <a:t>                           </a:t>
            </a:r>
            <a:endParaRPr lang="zh-CN" altLang="en-US" b="1"/>
          </a:p>
          <a:p>
            <a:r>
              <a:rPr lang="zh-CN" altLang="en-US" b="1"/>
              <a:t>要求：1、将题目补充完整；2、内容具体，有真情实感；3、注意对人物的细节描写，写出人物的特点。</a:t>
            </a:r>
            <a:endParaRPr lang="zh-CN" altLang="en-US" b="1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6732270" y="44450"/>
            <a:ext cx="2225675" cy="1857375"/>
          </a:xfrm>
          <a:prstGeom prst="cloudCallout">
            <a:avLst>
              <a:gd name="adj1" fmla="val -35392"/>
              <a:gd name="adj2" fmla="val 75299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p>
            <a:pPr algn="ctr"/>
            <a:r>
              <a:rPr lang="zh-CN" altLang="zh-CN" sz="4000" b="1" dirty="0">
                <a:solidFill>
                  <a:srgbClr val="FF0000"/>
                </a:solidFill>
              </a:rPr>
              <a:t>学生写作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0" y="0"/>
            <a:ext cx="44275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作文的写法评分标准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graphicFrame>
        <p:nvGraphicFramePr>
          <p:cNvPr id="18467" name="Group 35"/>
          <p:cNvGraphicFramePr>
            <a:graphicFrameLocks noGrp="1"/>
          </p:cNvGraphicFramePr>
          <p:nvPr/>
        </p:nvGraphicFramePr>
        <p:xfrm>
          <a:off x="304800" y="765175"/>
          <a:ext cx="8534400" cy="5472113"/>
        </p:xfrm>
        <a:graphic>
          <a:graphicData uri="http://schemas.openxmlformats.org/drawingml/2006/table">
            <a:tbl>
              <a:tblPr/>
              <a:tblGrid>
                <a:gridCol w="954088"/>
                <a:gridCol w="6408737"/>
                <a:gridCol w="1171575"/>
              </a:tblGrid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项目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评分标准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分数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025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写法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10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分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1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、根据内容灵活运用各种表达方式和写作技法，生动表现内容和突出中心。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10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－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0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2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、根据内容运用几种表达方式和写作技法，能表现内容和中心。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－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0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3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、根据内容运用少数表达方式和写作技法，表现内容和中心。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0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4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、不能根据内容运用各种表达方式和写作技法，表现内容和中心。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－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0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5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、不会运用表达方式和写作技法，表现内容和中心。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－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7029" name="Oval 53"/>
          <p:cNvSpPr>
            <a:spLocks noChangeArrowheads="1"/>
          </p:cNvSpPr>
          <p:nvPr/>
        </p:nvSpPr>
        <p:spPr bwMode="auto">
          <a:xfrm>
            <a:off x="5580063" y="1412875"/>
            <a:ext cx="1295400" cy="6096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zh-CN" sz="2400"/>
          </a:p>
        </p:txBody>
      </p:sp>
      <p:sp>
        <p:nvSpPr>
          <p:cNvPr id="127030" name="Oval 54"/>
          <p:cNvSpPr>
            <a:spLocks noChangeArrowheads="1"/>
          </p:cNvSpPr>
          <p:nvPr/>
        </p:nvSpPr>
        <p:spPr bwMode="auto">
          <a:xfrm>
            <a:off x="1258888" y="1844675"/>
            <a:ext cx="1676400" cy="6096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zh-CN" sz="2400"/>
          </a:p>
        </p:txBody>
      </p:sp>
      <p:sp>
        <p:nvSpPr>
          <p:cNvPr id="191520" name="AutoShape 32"/>
          <p:cNvSpPr>
            <a:spLocks noChangeArrowheads="1"/>
          </p:cNvSpPr>
          <p:nvPr/>
        </p:nvSpPr>
        <p:spPr bwMode="auto">
          <a:xfrm>
            <a:off x="3132138" y="188913"/>
            <a:ext cx="6011862" cy="720725"/>
          </a:xfrm>
          <a:prstGeom prst="wedgeRectCallout">
            <a:avLst>
              <a:gd name="adj1" fmla="val 806"/>
              <a:gd name="adj2" fmla="val 113435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3200" b="1">
                <a:latin typeface="Tahoma" panose="020B0604030504040204" pitchFamily="34" charset="0"/>
                <a:ea typeface="黑体" panose="02010609060101010101" pitchFamily="2" charset="-122"/>
              </a:rPr>
              <a:t>叙述、描写、抒情、议论、说明</a:t>
            </a:r>
            <a:endParaRPr lang="zh-CN" altLang="en-US" sz="3200" b="1"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7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7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029" grpId="0" animBg="1"/>
      <p:bldP spid="127030" grpId="0" animBg="1"/>
      <p:bldP spid="1915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2786082"/>
          </a:xfrm>
        </p:spPr>
        <p:txBody>
          <a:bodyPr>
            <a:normAutofit/>
          </a:bodyPr>
          <a:lstStyle/>
          <a:p>
            <a:r>
              <a:rPr lang="en-US" altLang="zh-CN" sz="3600" b="1" dirty="0"/>
              <a:t>1</a:t>
            </a:r>
            <a:r>
              <a:rPr lang="zh-CN" altLang="en-US" sz="3600" b="1" dirty="0"/>
              <a:t>、一个不高不矮的男生，年龄不大，留着不长不短的头发，脸不胖不瘦，鼻子大的，嘴巴张得大的，露出黄黄的牙齿。</a:t>
            </a:r>
            <a:endParaRPr lang="zh-CN" altLang="en-US" sz="3600" b="1" dirty="0"/>
          </a:p>
          <a:p>
            <a:endParaRPr lang="zh-CN" altLang="en-US" dirty="0"/>
          </a:p>
        </p:txBody>
      </p:sp>
      <p:pic>
        <p:nvPicPr>
          <p:cNvPr id="4" name="Picture 5" descr="p_large_KqTt_78b700002f512d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5572139"/>
            <a:ext cx="4427538" cy="1289035"/>
          </a:xfrm>
          <a:prstGeom prst="rect">
            <a:avLst/>
          </a:prstGeom>
          <a:noFill/>
        </p:spPr>
      </p:pic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3857620" y="2714620"/>
            <a:ext cx="4572000" cy="1989137"/>
          </a:xfrm>
          <a:prstGeom prst="cloudCallout">
            <a:avLst>
              <a:gd name="adj1" fmla="val -41389"/>
              <a:gd name="adj2" fmla="val -46806"/>
            </a:avLst>
          </a:prstGeom>
          <a:noFill/>
          <a:ln w="41275">
            <a:solidFill>
              <a:srgbClr val="FF0000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400" dirty="0" smtClean="0"/>
              <a:t>这是班里的谁？</a:t>
            </a:r>
            <a:endParaRPr lang="zh-CN" altLang="zh-CN" sz="4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4786346" cy="6072229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瘦瘦的身体，黄里带白的皮肤，似乎如同大病愈初的病人一样脸色憔悴，但是精神很好，整个人精神焕发，眼神炯炯有神。他的头发一根根直直地竖着，没一根是耷拉着的，都那么长，头顶是一片“茂密的森林”。最引人注目的是他的胡须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浓密极了，而且极其像隶书的“一”字。</a:t>
            </a:r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5" name="Picture 2" descr="u=150553120,1466138257&amp;gp=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86380" y="2357430"/>
            <a:ext cx="329247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5429256" y="500042"/>
            <a:ext cx="3429024" cy="1571636"/>
          </a:xfrm>
          <a:prstGeom prst="cloudCallout">
            <a:avLst>
              <a:gd name="adj1" fmla="val -56873"/>
              <a:gd name="adj2" fmla="val 40466"/>
            </a:avLst>
          </a:prstGeom>
          <a:noFill/>
          <a:ln w="41275">
            <a:solidFill>
              <a:srgbClr val="FF0000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400" dirty="0" smtClean="0"/>
              <a:t>这是谁？</a:t>
            </a:r>
            <a:endParaRPr lang="zh-CN" altLang="zh-CN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57364"/>
            <a:ext cx="5614998" cy="4268799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en-US" altLang="zh-CN" b="1" dirty="0" smtClean="0"/>
              <a:t>《</a:t>
            </a:r>
            <a:r>
              <a:rPr lang="zh-CN" altLang="en-US" b="1" dirty="0" smtClean="0"/>
              <a:t>那儿，</a:t>
            </a:r>
            <a:r>
              <a:rPr lang="zh-CN" altLang="en-US" b="1" u="sng" dirty="0" smtClean="0"/>
              <a:t>         </a:t>
            </a:r>
            <a:r>
              <a:rPr lang="en-US" altLang="zh-CN" b="1" dirty="0" smtClean="0"/>
              <a:t>》</a:t>
            </a:r>
            <a:endParaRPr lang="en-US" altLang="zh-CN" b="1" dirty="0" smtClean="0"/>
          </a:p>
          <a:p>
            <a:pPr>
              <a:lnSpc>
                <a:spcPct val="115000"/>
              </a:lnSpc>
            </a:pPr>
            <a:r>
              <a:rPr lang="zh-CN" altLang="en-US" b="1" dirty="0" smtClean="0">
                <a:solidFill>
                  <a:srgbClr val="0000FF"/>
                </a:solidFill>
              </a:rPr>
              <a:t>要求：生动完整写好一件事情，有细节描写，作文中有景物描写、人物的语言、动作、心理活动、神态、外貌等描写。</a:t>
            </a:r>
            <a:endParaRPr lang="zh-CN" altLang="en-US" b="1" dirty="0" smtClean="0">
              <a:solidFill>
                <a:srgbClr val="0000FF"/>
              </a:solidFill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4716463" y="260350"/>
            <a:ext cx="3706812" cy="1382700"/>
          </a:xfrm>
          <a:prstGeom prst="cloudCallout">
            <a:avLst>
              <a:gd name="adj1" fmla="val -57968"/>
              <a:gd name="adj2" fmla="val 23426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习作回顾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  <p:pic>
        <p:nvPicPr>
          <p:cNvPr id="8" name="Picture 6" descr="large_Ud3z_41683i2060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72197" y="4143380"/>
            <a:ext cx="2886065" cy="25701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928670"/>
            <a:ext cx="5829312" cy="5572164"/>
          </a:xfrm>
        </p:spPr>
        <p:txBody>
          <a:bodyPr>
            <a:normAutofit/>
          </a:bodyPr>
          <a:lstStyle/>
          <a:p>
            <a:pPr lvl="0"/>
            <a:r>
              <a:rPr lang="zh-CN" altLang="en-US" b="1" dirty="0" smtClean="0"/>
              <a:t>片断一：那个角落里，一个脸上脏兮兮，身着破烂衣服的小孩捧着一根蜡烛；一个妇女，脸上挂着慈祥的笑容，手里不时忙活，拿着被子围着孩子包了一圈。那该是一个以天为被，以地为席的孩子吧！满地的落叶掩盖了地面的污黑，缝隙里有几株不知名的野草。（何欣华）</a:t>
            </a:r>
            <a:endParaRPr lang="zh-CN" altLang="en-US" b="1" dirty="0" smtClean="0"/>
          </a:p>
          <a:p>
            <a:endParaRPr lang="zh-CN" altLang="en-US" dirty="0"/>
          </a:p>
        </p:txBody>
      </p:sp>
      <p:pic>
        <p:nvPicPr>
          <p:cNvPr id="4" name="Picture 6" descr="large_Ud3z_41683i2060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86512" y="3214686"/>
            <a:ext cx="2597140" cy="3429000"/>
          </a:xfrm>
          <a:prstGeom prst="rect">
            <a:avLst/>
          </a:prstGeom>
          <a:noFill/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357950" y="571480"/>
            <a:ext cx="2428892" cy="2214578"/>
          </a:xfrm>
          <a:prstGeom prst="cloudCallout">
            <a:avLst>
              <a:gd name="adj1" fmla="val -57968"/>
              <a:gd name="adj2" fmla="val 23426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欣赏片断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928670"/>
            <a:ext cx="5829312" cy="5572164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片断二：公交车停在了一个站前，车站有两个老人，看样子他们两个是一对老夫妻，老婆婆手里还拿着篮子，老公公用手托着篮底，里面应该是鸡蛋什么的，不管什么，老公公像护着婴儿一般呵护着。（黎有祥）</a:t>
            </a:r>
            <a:endParaRPr lang="zh-CN" altLang="en-US" b="1" dirty="0" smtClean="0"/>
          </a:p>
          <a:p>
            <a:endParaRPr lang="zh-CN" altLang="en-US" dirty="0"/>
          </a:p>
        </p:txBody>
      </p:sp>
      <p:pic>
        <p:nvPicPr>
          <p:cNvPr id="4" name="Picture 6" descr="large_Ud3z_41683i2060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86512" y="3214686"/>
            <a:ext cx="2597140" cy="3429000"/>
          </a:xfrm>
          <a:prstGeom prst="rect">
            <a:avLst/>
          </a:prstGeom>
          <a:noFill/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715108" y="785794"/>
            <a:ext cx="2428892" cy="2214578"/>
          </a:xfrm>
          <a:prstGeom prst="cloudCallout">
            <a:avLst>
              <a:gd name="adj1" fmla="val -57968"/>
              <a:gd name="adj2" fmla="val 23426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欣赏片断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285728"/>
            <a:ext cx="6043626" cy="6572272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dirty="0" smtClean="0"/>
              <a:t>片断三：我独自艰难地一步步迈向教室，气喘吁吁地，终于到了门口，一踏教室，几十双眼睛齐唰唰地看向我，我脸上一阵火辣，真够丢脸的！可不得不一瘸一拐地走向自己的座位。</a:t>
            </a:r>
            <a:endParaRPr lang="zh-CN" altLang="en-US" b="1" dirty="0" smtClean="0"/>
          </a:p>
          <a:p>
            <a:pPr>
              <a:buNone/>
            </a:pPr>
            <a:r>
              <a:rPr lang="zh-CN" altLang="en-US" b="1" dirty="0" smtClean="0"/>
              <a:t>        “今天真够倒霉的了，摔伤了，迟到了，在同学面前出丑了</a:t>
            </a:r>
            <a:r>
              <a:rPr lang="en-US" altLang="zh-CN" b="1" dirty="0" smtClean="0"/>
              <a:t>……”</a:t>
            </a:r>
            <a:r>
              <a:rPr lang="zh-CN" altLang="en-US" b="1" dirty="0" smtClean="0"/>
              <a:t>心里低估着，便放下书包，艰难地坐了下来。</a:t>
            </a:r>
            <a:endParaRPr lang="zh-CN" altLang="en-US" b="1" dirty="0" smtClean="0"/>
          </a:p>
          <a:p>
            <a:pPr>
              <a:buNone/>
            </a:pPr>
            <a:r>
              <a:rPr lang="zh-CN" altLang="en-US" b="1" dirty="0" smtClean="0"/>
              <a:t>      “你的脚怎么了，包得像木乃衣一样的？哈哈</a:t>
            </a:r>
            <a:r>
              <a:rPr lang="en-US" altLang="zh-CN" b="1" dirty="0" smtClean="0"/>
              <a:t>……”</a:t>
            </a:r>
            <a:r>
              <a:rPr lang="zh-CN" altLang="en-US" b="1" dirty="0" smtClean="0"/>
              <a:t>同桌小欧重重地拍了一下我的肩膀，小声的问道。</a:t>
            </a:r>
            <a:endParaRPr lang="zh-CN" altLang="en-US" b="1" dirty="0" smtClean="0"/>
          </a:p>
          <a:p>
            <a:pPr>
              <a:buNone/>
            </a:pPr>
            <a:r>
              <a:rPr lang="zh-CN" altLang="en-US" b="1" dirty="0" smtClean="0"/>
              <a:t>      “还幸灾乐祸了，还是不是我的好朋友，怎么一点同情心都没有啊？”我愤怒地回答着，“摔伤了，看不见吗？真是的</a:t>
            </a:r>
            <a:r>
              <a:rPr lang="en-US" altLang="zh-CN" b="1" dirty="0" smtClean="0"/>
              <a:t>……”</a:t>
            </a:r>
            <a:r>
              <a:rPr lang="zh-CN" altLang="en-US" b="1" dirty="0" smtClean="0"/>
              <a:t>我不耐烦了。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（韦文强）</a:t>
            </a:r>
            <a:endParaRPr lang="zh-CN" altLang="en-US" b="1" dirty="0" smtClean="0"/>
          </a:p>
          <a:p>
            <a:endParaRPr lang="zh-CN" altLang="en-US" dirty="0"/>
          </a:p>
        </p:txBody>
      </p:sp>
      <p:pic>
        <p:nvPicPr>
          <p:cNvPr id="4" name="Picture 6" descr="large_Ud3z_41683i2060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86512" y="3214686"/>
            <a:ext cx="2597140" cy="3429000"/>
          </a:xfrm>
          <a:prstGeom prst="rect">
            <a:avLst/>
          </a:prstGeom>
          <a:noFill/>
        </p:spPr>
      </p:pic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357950" y="571480"/>
            <a:ext cx="2428892" cy="2214578"/>
          </a:xfrm>
          <a:prstGeom prst="cloudCallout">
            <a:avLst>
              <a:gd name="adj1" fmla="val -57968"/>
              <a:gd name="adj2" fmla="val 23426"/>
            </a:avLst>
          </a:prstGeom>
          <a:noFill/>
          <a:ln w="41275">
            <a:solidFill>
              <a:srgbClr val="0000FF"/>
            </a:solidFill>
            <a:round/>
          </a:ln>
          <a:effectLst/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欣赏片断</a:t>
            </a:r>
            <a:endParaRPr lang="zh-CN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4257</Words>
  <Application>WPS 演示</Application>
  <PresentationFormat>全屏显示(4:3)</PresentationFormat>
  <Paragraphs>225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Arial</vt:lpstr>
      <vt:lpstr>黑体</vt:lpstr>
      <vt:lpstr>Tahoma</vt:lpstr>
      <vt:lpstr>Calibri</vt:lpstr>
      <vt:lpstr>微软雅黑</vt:lpstr>
      <vt:lpstr>Arial Unicode MS</vt:lpstr>
      <vt:lpstr>楷体_GB2312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心本是树</cp:lastModifiedBy>
  <cp:revision>12</cp:revision>
  <dcterms:created xsi:type="dcterms:W3CDTF">2015-12-09T01:24:00Z</dcterms:created>
  <dcterms:modified xsi:type="dcterms:W3CDTF">2020-03-17T13:42:04Z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