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5"/>
  </p:notesMasterIdLst>
  <p:sldIdLst>
    <p:sldId id="3183" r:id="rId3"/>
    <p:sldId id="3186" r:id="rId4"/>
    <p:sldId id="3355" r:id="rId5"/>
    <p:sldId id="3356" r:id="rId6"/>
    <p:sldId id="3344" r:id="rId7"/>
    <p:sldId id="3345" r:id="rId8"/>
    <p:sldId id="3189" r:id="rId9"/>
    <p:sldId id="3357" r:id="rId10"/>
    <p:sldId id="3246" r:id="rId11"/>
    <p:sldId id="3271" r:id="rId12"/>
    <p:sldId id="3374" r:id="rId13"/>
    <p:sldId id="3346" r:id="rId14"/>
    <p:sldId id="3347" r:id="rId15"/>
    <p:sldId id="3348" r:id="rId16"/>
    <p:sldId id="3349" r:id="rId17"/>
    <p:sldId id="3350" r:id="rId18"/>
    <p:sldId id="3352" r:id="rId19"/>
    <p:sldId id="3354" r:id="rId20"/>
    <p:sldId id="3276" r:id="rId21"/>
    <p:sldId id="3218" r:id="rId22"/>
    <p:sldId id="3386" r:id="rId23"/>
    <p:sldId id="3245" r:id="rId24"/>
  </p:sldIdLst>
  <p:sldSz cx="12858750" cy="723265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" name="作者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FA250"/>
    <a:srgbClr val="8DC182"/>
    <a:srgbClr val="19AA39"/>
    <a:srgbClr val="AACFA1"/>
    <a:srgbClr val="81BA74"/>
    <a:srgbClr val="9AC78F"/>
    <a:srgbClr val="B6D6AE"/>
    <a:srgbClr val="32798F"/>
    <a:srgbClr val="009D85"/>
    <a:srgbClr val="D0E1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331" autoAdjust="0"/>
    <p:restoredTop sz="92986" autoAdjust="0"/>
  </p:normalViewPr>
  <p:slideViewPr>
    <p:cSldViewPr>
      <p:cViewPr>
        <p:scale>
          <a:sx n="85" d="100"/>
          <a:sy n="85" d="100"/>
        </p:scale>
        <p:origin x="-72" y="-72"/>
      </p:cViewPr>
      <p:guideLst>
        <p:guide orient="horz" pos="328"/>
        <p:guide orient="horz" pos="4148"/>
        <p:guide pos="4050"/>
        <p:guide pos="557"/>
        <p:guide pos="7604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6699" y="162529"/>
            <a:ext cx="11090672" cy="519937"/>
          </a:xfrm>
        </p:spPr>
        <p:txBody>
          <a:bodyPr>
            <a:noAutofit/>
          </a:bodyPr>
          <a:lstStyle>
            <a:lvl1pPr>
              <a:defRPr sz="2955" b="1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682466"/>
            <a:ext cx="12858750" cy="6550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84039" y="1925358"/>
            <a:ext cx="11090672" cy="458905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</p:spPr>
        <p:txBody>
          <a:bodyPr/>
          <a:lstStyle/>
          <a:p>
            <a:fld id="{904633C7-0C01-4672-8BF1-E8A9B0B934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</p:spPr>
        <p:txBody>
          <a:bodyPr/>
          <a:lstStyle/>
          <a:p>
            <a:fld id="{87587C7A-3ECE-48A3-822A-386751A1E1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707FB-9A4B-43C9-BEBC-5527A0815104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1D8D7C-BAC7-484D-8442-92C965557AA3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>
            <a:off x="683121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>
            <a:off x="1366242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>
            <a:off x="2029271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>
            <a:off x="2692301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3355330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>
            <a:off x="4018359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4701480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5424785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 userDrawn="1"/>
        </p:nvCxnSpPr>
        <p:spPr>
          <a:xfrm>
            <a:off x="6127998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 userDrawn="1"/>
        </p:nvCxnSpPr>
        <p:spPr>
          <a:xfrm>
            <a:off x="6811119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 userDrawn="1"/>
        </p:nvCxnSpPr>
        <p:spPr>
          <a:xfrm>
            <a:off x="7474148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 userDrawn="1"/>
        </p:nvCxnSpPr>
        <p:spPr>
          <a:xfrm>
            <a:off x="8137178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 userDrawn="1"/>
        </p:nvCxnSpPr>
        <p:spPr>
          <a:xfrm>
            <a:off x="8800207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>
            <a:off x="9463236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>
            <a:off x="10146357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>
            <a:off x="10869662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>
            <a:off x="11572875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>
            <a:off x="12235904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 flipH="1" flipV="1">
            <a:off x="-442020" y="6528339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 userDrawn="1"/>
        </p:nvCxnSpPr>
        <p:spPr>
          <a:xfrm flipH="1" flipV="1">
            <a:off x="-442020" y="5743665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 flipH="1" flipV="1">
            <a:off x="-442020" y="4956717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>
          <a:xfrm flipH="1" flipV="1">
            <a:off x="-442020" y="4190998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>
          <a:xfrm flipH="1" flipV="1">
            <a:off x="-442020" y="3406324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 userDrawn="1"/>
        </p:nvCxnSpPr>
        <p:spPr>
          <a:xfrm flipH="1" flipV="1">
            <a:off x="-442020" y="2619376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 userDrawn="1"/>
        </p:nvCxnSpPr>
        <p:spPr>
          <a:xfrm flipH="1" flipV="1">
            <a:off x="-442020" y="1874886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 userDrawn="1"/>
        </p:nvCxnSpPr>
        <p:spPr>
          <a:xfrm flipH="1" flipV="1">
            <a:off x="-442020" y="1090212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 userDrawn="1"/>
        </p:nvCxnSpPr>
        <p:spPr>
          <a:xfrm flipH="1" flipV="1">
            <a:off x="-442020" y="303264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 userDrawn="1"/>
        </p:nvGrpSpPr>
        <p:grpSpPr>
          <a:xfrm>
            <a:off x="10639194" y="6386146"/>
            <a:ext cx="844151" cy="681171"/>
            <a:chOff x="10087532" y="6055345"/>
            <a:chExt cx="800380" cy="645886"/>
          </a:xfrm>
        </p:grpSpPr>
        <p:sp>
          <p:nvSpPr>
            <p:cNvPr id="30" name="椭圆 29"/>
            <p:cNvSpPr/>
            <p:nvPr/>
          </p:nvSpPr>
          <p:spPr>
            <a:xfrm>
              <a:off x="10087532" y="6055345"/>
              <a:ext cx="591536" cy="5915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10470224" y="6283543"/>
              <a:ext cx="417688" cy="41768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0145315" y="6166446"/>
              <a:ext cx="533753" cy="101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100" dirty="0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3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0"/>
            </a:lvl1pPr>
            <a:lvl2pPr marL="481965" indent="0" algn="ctr">
              <a:buNone/>
              <a:defRPr sz="2110"/>
            </a:lvl2pPr>
            <a:lvl3pPr marL="964565" indent="0" algn="ctr">
              <a:buNone/>
              <a:defRPr sz="1900"/>
            </a:lvl3pPr>
            <a:lvl4pPr marL="1446530" indent="0" algn="ctr">
              <a:buNone/>
              <a:defRPr sz="1685"/>
            </a:lvl4pPr>
            <a:lvl5pPr marL="1928495" indent="0" algn="ctr">
              <a:buNone/>
              <a:defRPr sz="1685"/>
            </a:lvl5pPr>
            <a:lvl6pPr marL="2411095" indent="0" algn="ctr">
              <a:buNone/>
              <a:defRPr sz="1685"/>
            </a:lvl6pPr>
            <a:lvl7pPr marL="2893060" indent="0" algn="ctr">
              <a:buNone/>
              <a:defRPr sz="1685"/>
            </a:lvl7pPr>
            <a:lvl8pPr marL="3375025" indent="0" algn="ctr">
              <a:buNone/>
              <a:defRPr sz="1685"/>
            </a:lvl8pPr>
            <a:lvl9pPr marL="3857625" indent="0" algn="ctr">
              <a:buNone/>
              <a:defRPr sz="1685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42938" y="6703595"/>
            <a:ext cx="3000375" cy="385072"/>
          </a:xfrm>
          <a:prstGeom prst="rect">
            <a:avLst/>
          </a:prstGeom>
        </p:spPr>
        <p:txBody>
          <a:bodyPr lIns="114803" tIns="57401" rIns="114803" bIns="57401"/>
          <a:lstStyle/>
          <a:p>
            <a:fld id="{3DCD3B50-5B1A-4362-BA9C-8FBA72BBA0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393406" y="6703595"/>
            <a:ext cx="4071938" cy="385072"/>
          </a:xfrm>
          <a:prstGeom prst="rect">
            <a:avLst/>
          </a:prstGeom>
        </p:spPr>
        <p:txBody>
          <a:bodyPr lIns="114803" tIns="57401" rIns="114803" bIns="5740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215438" y="6703595"/>
            <a:ext cx="3000375" cy="385072"/>
          </a:xfrm>
          <a:prstGeom prst="rect">
            <a:avLst/>
          </a:prstGeom>
        </p:spPr>
        <p:txBody>
          <a:bodyPr lIns="114803" tIns="57401" rIns="114803" bIns="57401"/>
          <a:lstStyle/>
          <a:p>
            <a:fld id="{8D324045-5026-4BB0-A78C-78EC27FB8E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slide" Target="slide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920689" y="695142"/>
            <a:ext cx="8427720" cy="41529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en-US" altLang="zh-CN" sz="1685" kern="1200" cap="none" spc="2000" normalizeH="0" baseline="0" noProof="1">
                <a:latin typeface="+mn-lt"/>
                <a:ea typeface="+mn-ea"/>
                <a:cs typeface="+mn-cs"/>
              </a:rPr>
              <a:t>—</a:t>
            </a:r>
            <a:r>
              <a:rPr kumimoji="0" lang="zh-CN" altLang="en-US" sz="2110" b="1" kern="1200" cap="none" spc="2000" normalizeH="0" baseline="0" noProof="1">
                <a:latin typeface="+mn-lt"/>
                <a:ea typeface="+mn-ea"/>
                <a:cs typeface="+mn-cs"/>
              </a:rPr>
              <a:t>天生我材必有用千金散尽还复来</a:t>
            </a:r>
            <a:r>
              <a:rPr kumimoji="0" lang="en-US" altLang="zh-CN" sz="1685" kern="1200" cap="none" spc="2000" normalizeH="0" baseline="0" noProof="1">
                <a:latin typeface="+mn-lt"/>
                <a:ea typeface="+mn-ea"/>
                <a:cs typeface="+mn-cs"/>
              </a:rPr>
              <a:t>—</a:t>
            </a:r>
            <a:endParaRPr kumimoji="0" lang="en-US" altLang="zh-CN" sz="1685" kern="1200" cap="none" spc="2000" normalizeH="0" baseline="0" noProof="1">
              <a:latin typeface="Calibri" panose="020F050202020403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44132" y="4751792"/>
            <a:ext cx="5770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一往豪情，惹万古同愁！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 descr="C:/Users/ADMINI~1/AppData/Local/Temp/picturecompress_20210819083336/output_4.pngoutput_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5401" y="1930561"/>
            <a:ext cx="6934638" cy="236065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C:/Users/ADMINI~1/AppData/Local/Temp/picturecompress_20210819083336/output_5.pngoutput_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0674" y="2985143"/>
            <a:ext cx="937566" cy="82204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2"/>
          <p:cNvSpPr txBox="1"/>
          <p:nvPr/>
        </p:nvSpPr>
        <p:spPr>
          <a:xfrm>
            <a:off x="1461135" y="448310"/>
            <a:ext cx="10276205" cy="304609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63921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charset="-122"/>
              </a:rPr>
              <a:t> </a:t>
            </a:r>
            <a:r>
              <a:rPr lang="zh-CN" altLang="en-US" sz="3200" b="1" dirty="0" smtClean="0">
                <a:solidFill>
                  <a:srgbClr val="C00000"/>
                </a:solidFill>
                <a:ea typeface="微软雅黑" panose="020B0503020204020204" charset="-122"/>
              </a:rPr>
              <a:t>小组活动一：</a:t>
            </a:r>
            <a:endParaRPr lang="en-US" altLang="zh-CN" sz="3200" b="1" dirty="0" smtClean="0">
              <a:solidFill>
                <a:srgbClr val="C00000"/>
              </a:solidFill>
              <a:latin typeface="Calibri" panose="020F0502020204030204" pitchFamily="34" charset="0"/>
              <a:ea typeface="微软雅黑" panose="020B0503020204020204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2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《将进酒》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感情奔放，气势雄浑。请你找出诗中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带有情感色彩的字词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并结合具体诗句进行分析，理清诗人思想感情的变化。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文本框 86017"/>
          <p:cNvSpPr txBox="1"/>
          <p:nvPr/>
        </p:nvSpPr>
        <p:spPr>
          <a:xfrm>
            <a:off x="4380124" y="276248"/>
            <a:ext cx="2881341" cy="873125"/>
          </a:xfrm>
          <a:prstGeom prst="rect">
            <a:avLst/>
          </a:prstGeom>
          <a:noFill/>
          <a:ln w="9525">
            <a:noFill/>
          </a:ln>
        </p:spPr>
        <p:txBody>
          <a:bodyPr lIns="96418" tIns="48209" rIns="96418" bIns="48209" anchor="t">
            <a:spAutoFit/>
          </a:bodyPr>
          <a:p>
            <a:pPr>
              <a:buFontTx/>
            </a:pPr>
            <a:r>
              <a:rPr lang="zh-CN" altLang="en-US" sz="5060" b="1" u="none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将进酒</a:t>
            </a:r>
            <a:endParaRPr lang="zh-CN" altLang="en-US" sz="5060" b="1" u="none">
              <a:solidFill>
                <a:srgbClr val="FF0000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86019" name="文本框 86018"/>
          <p:cNvSpPr txBox="1"/>
          <p:nvPr/>
        </p:nvSpPr>
        <p:spPr>
          <a:xfrm>
            <a:off x="1872136" y="1034671"/>
            <a:ext cx="9379006" cy="555815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6418" tIns="48209" rIns="96418" bIns="48209">
            <a:spAutoFit/>
          </a:bodyPr>
          <a:p>
            <a:pPr>
              <a:buFontTx/>
            </a:pPr>
            <a:r>
              <a:rPr lang="zh-CN" altLang="en-US" sz="2955" b="1" u="none" noProof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君不见，黄河之水天上来，奔流到海不复回！</a:t>
            </a:r>
            <a:endParaRPr lang="zh-CN" altLang="en-US" sz="2955" b="1" u="none" noProof="1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Tx/>
            </a:pPr>
            <a:r>
              <a:rPr lang="zh-CN" altLang="en-US" sz="2955" b="1" u="none" noProof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君不见，高堂明镜悲白发，朝如青丝暮成雪！</a:t>
            </a:r>
            <a:endParaRPr lang="zh-CN" altLang="en-US" sz="2955" b="1" u="none" noProof="1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Tx/>
            </a:pPr>
            <a:r>
              <a:rPr lang="zh-CN" altLang="en-US" sz="2955" b="1" u="none" noProof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人生得意须尽欢，莫使金樽空对月。</a:t>
            </a:r>
            <a:endParaRPr lang="zh-CN" altLang="en-US" sz="2955" b="1" u="none" noProof="1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Tx/>
            </a:pPr>
            <a:r>
              <a:rPr lang="zh-CN" altLang="en-US" sz="2955" b="1" u="none" noProof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天生我材必有用，千金散尽还复来。</a:t>
            </a:r>
            <a:endParaRPr lang="zh-CN" altLang="en-US" sz="2955" b="1" u="none" noProof="1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Tx/>
            </a:pPr>
            <a:r>
              <a:rPr lang="zh-CN" altLang="en-US" sz="2955" b="1" u="none" noProof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烹羊宰牛且为乐，会须一饮三百杯。</a:t>
            </a:r>
            <a:endParaRPr lang="zh-CN" altLang="en-US" sz="2955" b="1" u="none" noProof="1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Tx/>
            </a:pPr>
            <a:r>
              <a:rPr lang="zh-CN" altLang="en-US" sz="2955" b="1" u="none" noProof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岑夫子，丹丘生。将进酒，杯莫停。</a:t>
            </a:r>
            <a:endParaRPr lang="zh-CN" altLang="en-US" sz="2955" b="1" u="none" noProof="1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Tx/>
            </a:pPr>
            <a:r>
              <a:rPr lang="zh-CN" altLang="en-US" sz="2955" b="1" u="none" noProof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与君歌一曲，请君为我倾耳听。</a:t>
            </a:r>
            <a:endParaRPr lang="zh-CN" altLang="en-US" sz="2955" b="1" u="none" noProof="1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Tx/>
            </a:pPr>
            <a:r>
              <a:rPr lang="zh-CN" altLang="en-US" sz="2955" b="1" u="none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钟鼓馔玉不足</a:t>
            </a:r>
            <a:r>
              <a:rPr lang="en-US" altLang="zh-CN" sz="2955" b="1" u="non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贵</a:t>
            </a:r>
            <a:r>
              <a:rPr lang="zh-CN" altLang="en-US" sz="2955" b="1" u="none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，但愿长醉不复醒</a:t>
            </a:r>
            <a:r>
              <a:rPr lang="zh-CN" altLang="en-US" sz="2955" b="1" u="none" noProof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lang="zh-CN" altLang="en-US" sz="2955" b="1" u="none" noProof="1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Tx/>
            </a:pPr>
            <a:r>
              <a:rPr lang="zh-CN" altLang="en-US" sz="2955" b="1" u="none" noProof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古来圣贤皆寂寞，惟有饮者留其名。</a:t>
            </a:r>
            <a:endParaRPr lang="zh-CN" altLang="en-US" sz="2955" b="1" u="none" noProof="1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Tx/>
            </a:pPr>
            <a:r>
              <a:rPr lang="zh-CN" altLang="en-US" sz="2955" b="1" u="none" noProof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陈王昔时宴平乐，斗酒十千</a:t>
            </a:r>
            <a:r>
              <a:rPr lang="zh-CN" altLang="en-US" sz="2955" b="1" u="none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恣欢谑</a:t>
            </a:r>
            <a:r>
              <a:rPr lang="zh-CN" altLang="en-US" sz="2955" b="1" u="none" noProof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lang="zh-CN" altLang="en-US" sz="2955" b="1" u="none" noProof="1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Tx/>
            </a:pPr>
            <a:r>
              <a:rPr lang="zh-CN" altLang="en-US" sz="2955" b="1" u="none" noProof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主人何为言少钱？径须沽取对君酌。</a:t>
            </a:r>
            <a:endParaRPr lang="zh-CN" altLang="en-US" sz="2955" b="1" u="none" noProof="1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Tx/>
            </a:pPr>
            <a:r>
              <a:rPr lang="zh-CN" altLang="en-US" sz="2955" b="1" u="none" noProof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五花马，千金裘。呼儿将出换美酒，与尔同销万古愁。 </a:t>
            </a:r>
            <a:endParaRPr lang="zh-CN" altLang="en-US" sz="2955" b="1" u="none" noProof="1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219" name="图片 86019" descr="200710139462448116"/>
          <p:cNvPicPr>
            <a:picLocks noChangeAspect="1"/>
          </p:cNvPicPr>
          <p:nvPr/>
        </p:nvPicPr>
        <p:blipFill>
          <a:blip r:embed="rId1">
            <a:lum bright="6000"/>
          </a:blip>
          <a:stretch>
            <a:fillRect/>
          </a:stretch>
        </p:blipFill>
        <p:spPr>
          <a:xfrm>
            <a:off x="9391079" y="0"/>
            <a:ext cx="1860063" cy="171775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6021" name="椭圆 86020"/>
          <p:cNvSpPr/>
          <p:nvPr/>
        </p:nvSpPr>
        <p:spPr>
          <a:xfrm>
            <a:off x="4910854" y="1565400"/>
            <a:ext cx="530729" cy="455389"/>
          </a:xfrm>
          <a:prstGeom prst="ellipse">
            <a:avLst/>
          </a:prstGeom>
          <a:noFill/>
          <a:ln w="349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sz="10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86022" name="椭圆 86021"/>
          <p:cNvSpPr/>
          <p:nvPr/>
        </p:nvSpPr>
        <p:spPr>
          <a:xfrm>
            <a:off x="4227770" y="1945449"/>
            <a:ext cx="455389" cy="532403"/>
          </a:xfrm>
          <a:prstGeom prst="ellipse">
            <a:avLst/>
          </a:prstGeom>
          <a:noFill/>
          <a:ln w="349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sz="10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86023" name="椭圆 86022"/>
          <p:cNvSpPr/>
          <p:nvPr/>
        </p:nvSpPr>
        <p:spPr>
          <a:xfrm>
            <a:off x="4227770" y="2856227"/>
            <a:ext cx="455389" cy="530730"/>
          </a:xfrm>
          <a:prstGeom prst="ellipse">
            <a:avLst/>
          </a:prstGeom>
          <a:noFill/>
          <a:ln w="349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sz="10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86025" name="椭圆 86024"/>
          <p:cNvSpPr/>
          <p:nvPr/>
        </p:nvSpPr>
        <p:spPr>
          <a:xfrm>
            <a:off x="8252606" y="3996374"/>
            <a:ext cx="607743" cy="683084"/>
          </a:xfrm>
          <a:prstGeom prst="ellipse">
            <a:avLst/>
          </a:prstGeom>
          <a:noFill/>
          <a:ln w="349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6426" tIns="48212" rIns="96426" bIns="48212" anchor="ctr"/>
          <a:p>
            <a:pPr algn="ctr">
              <a:buFontTx/>
            </a:pPr>
            <a:r>
              <a:rPr lang="zh-CN" altLang="en-US" sz="2955" u="none">
                <a:latin typeface="Times New Roman" panose="02020603050405020304" pitchFamily="18" charset="0"/>
                <a:ea typeface="黑体" panose="02010609060101010101" pitchFamily="49" charset="-122"/>
              </a:rPr>
              <a:t>愤</a:t>
            </a:r>
            <a:endParaRPr lang="zh-CN" altLang="en-US" sz="2955" u="none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6026" name="椭圆 86025"/>
          <p:cNvSpPr/>
          <p:nvPr/>
        </p:nvSpPr>
        <p:spPr>
          <a:xfrm>
            <a:off x="8175592" y="5211862"/>
            <a:ext cx="684757" cy="684757"/>
          </a:xfrm>
          <a:prstGeom prst="ellipse">
            <a:avLst/>
          </a:prstGeom>
          <a:noFill/>
          <a:ln w="349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6426" tIns="48212" rIns="96426" bIns="48212" anchor="ctr"/>
          <a:p>
            <a:pPr algn="ctr">
              <a:buFontTx/>
            </a:pPr>
            <a:r>
              <a:rPr lang="zh-CN" altLang="en-US" sz="3795" b="1" u="none">
                <a:latin typeface="Times New Roman" panose="02020603050405020304" pitchFamily="18" charset="0"/>
                <a:ea typeface="黑体" panose="02010609060101010101" pitchFamily="49" charset="-122"/>
              </a:rPr>
              <a:t>狂</a:t>
            </a:r>
            <a:endParaRPr lang="zh-CN" altLang="en-US" sz="3795" b="1" u="none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6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6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6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6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1000" fill="hold"/>
                                        <p:tgtEl>
                                          <p:spTgt spid="860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6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6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1000" fill="hold"/>
                                        <p:tgtEl>
                                          <p:spTgt spid="86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5" grpId="0" bldLvl="0" animBg="1"/>
      <p:bldP spid="86025" grpId="1" bldLvl="0" animBg="1"/>
      <p:bldP spid="8602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5"/>
          <p:cNvSpPr txBox="1">
            <a:spLocks noChangeArrowheads="1"/>
          </p:cNvSpPr>
          <p:nvPr/>
        </p:nvSpPr>
        <p:spPr bwMode="auto">
          <a:xfrm>
            <a:off x="555874" y="654622"/>
            <a:ext cx="11240243" cy="654532"/>
          </a:xfrm>
          <a:prstGeom prst="rect">
            <a:avLst/>
          </a:prstGeom>
          <a:solidFill>
            <a:schemeClr val="bg1">
              <a:alpha val="76077"/>
            </a:schemeClr>
          </a:solidFill>
          <a:ln w="57150" cmpd="thickThin" algn="ctr">
            <a:solidFill>
              <a:schemeClr val="tx1"/>
            </a:solidFill>
            <a:miter lim="800000"/>
          </a:ln>
        </p:spPr>
        <p:txBody>
          <a:bodyPr lIns="114803" tIns="57401" rIns="114803" bIns="57401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500" b="1">
                <a:solidFill>
                  <a:srgbClr val="000000"/>
                </a:solidFill>
                <a:ea typeface="楷体_GB2312" pitchFamily="49" charset="-122"/>
              </a:rPr>
              <a:t>君不见黄河之水天上来，奔流到海不复回！</a:t>
            </a:r>
            <a:endParaRPr lang="zh-CN" altLang="en-US" sz="3500" b="1">
              <a:solidFill>
                <a:srgbClr val="000000"/>
              </a:solidFill>
              <a:ea typeface="楷体_GB2312" pitchFamily="49" charset="-122"/>
            </a:endParaRPr>
          </a:p>
        </p:txBody>
      </p:sp>
      <p:sp>
        <p:nvSpPr>
          <p:cNvPr id="228358" name="Text Box 6"/>
          <p:cNvSpPr txBox="1">
            <a:spLocks noChangeArrowheads="1"/>
          </p:cNvSpPr>
          <p:nvPr/>
        </p:nvSpPr>
        <p:spPr bwMode="auto">
          <a:xfrm>
            <a:off x="455414" y="1414721"/>
            <a:ext cx="11037094" cy="107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803" tIns="57401" rIns="114803" bIns="57401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25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流水文化：</a:t>
            </a:r>
            <a:endParaRPr lang="zh-CN" altLang="en-US" sz="25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zh-CN" sz="25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5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论语</a:t>
            </a:r>
            <a:r>
              <a:rPr lang="en-US" altLang="zh-CN" sz="25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5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子在川上曰：</a:t>
            </a:r>
            <a:r>
              <a:rPr lang="zh-CN" altLang="en-US" sz="2500" b="1" dirty="0">
                <a:solidFill>
                  <a:srgbClr val="0000FF"/>
                </a:solidFill>
                <a:ea typeface="楷体_GB2312" pitchFamily="49" charset="-122"/>
              </a:rPr>
              <a:t>“</a:t>
            </a:r>
            <a:r>
              <a:rPr lang="zh-CN" altLang="en-US" sz="25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逝者如斯夫，不舍昼夜 </a:t>
            </a:r>
            <a:r>
              <a:rPr lang="zh-CN" altLang="en-US" sz="2500" b="1" dirty="0" smtClean="0">
                <a:solidFill>
                  <a:srgbClr val="0000FF"/>
                </a:solidFill>
                <a:ea typeface="楷体_GB2312" pitchFamily="49" charset="-122"/>
              </a:rPr>
              <a:t>”</a:t>
            </a:r>
            <a:endParaRPr lang="zh-CN" altLang="en-US" sz="25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8359" name="AutoShape 7"/>
          <p:cNvSpPr>
            <a:spLocks noChangeArrowheads="1"/>
          </p:cNvSpPr>
          <p:nvPr/>
        </p:nvSpPr>
        <p:spPr bwMode="auto">
          <a:xfrm>
            <a:off x="4505027" y="2630199"/>
            <a:ext cx="508992" cy="453722"/>
          </a:xfrm>
          <a:prstGeom prst="downArrow">
            <a:avLst>
              <a:gd name="adj1" fmla="val 50000"/>
              <a:gd name="adj2" fmla="val 28070"/>
            </a:avLst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803" tIns="57401" rIns="114803" bIns="57401" anchor="ctr">
            <a:spAutoFit/>
          </a:bodyPr>
          <a:lstStyle/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228360" name="Text Box 8"/>
          <p:cNvSpPr txBox="1">
            <a:spLocks noChangeArrowheads="1"/>
          </p:cNvSpPr>
          <p:nvPr/>
        </p:nvSpPr>
        <p:spPr bwMode="auto">
          <a:xfrm>
            <a:off x="759024" y="3083921"/>
            <a:ext cx="8201918" cy="57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803" tIns="57401" rIns="114803" bIns="57401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悲</a:t>
            </a:r>
            <a:r>
              <a:rPr lang="zh-CN" altLang="en-US" sz="3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3000" b="1" dirty="0">
                <a:solidFill>
                  <a:srgbClr val="FF0000"/>
                </a:solidFill>
                <a:ea typeface="楷体_GB2312" pitchFamily="49" charset="-122"/>
              </a:rPr>
              <a:t>对青春已逝，年华不在的感慨；</a:t>
            </a:r>
            <a:endParaRPr lang="zh-CN" altLang="en-US" sz="3000" b="1" dirty="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228361" name="Text Box 9"/>
          <p:cNvSpPr txBox="1">
            <a:spLocks noChangeArrowheads="1"/>
          </p:cNvSpPr>
          <p:nvPr/>
        </p:nvSpPr>
        <p:spPr bwMode="auto">
          <a:xfrm>
            <a:off x="555874" y="3768680"/>
            <a:ext cx="9822656" cy="107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803" tIns="57401" rIns="114803" bIns="57401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3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手法表达： </a:t>
            </a:r>
            <a:r>
              <a:rPr lang="zh-CN" altLang="en-US" sz="25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比兴（黄河</a:t>
            </a:r>
            <a:r>
              <a:rPr lang="zh-CN" altLang="en-US" sz="25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  <a:endParaRPr lang="zh-CN" altLang="en-US" sz="25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5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      夸张（黄河之水天上来）</a:t>
            </a:r>
            <a:endParaRPr lang="zh-CN" altLang="en-US" sz="25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87" name="Text Box 10"/>
          <p:cNvSpPr txBox="1">
            <a:spLocks noChangeArrowheads="1"/>
          </p:cNvSpPr>
          <p:nvPr/>
        </p:nvSpPr>
        <p:spPr bwMode="auto">
          <a:xfrm>
            <a:off x="555874" y="4831813"/>
            <a:ext cx="11238012" cy="654532"/>
          </a:xfrm>
          <a:prstGeom prst="rect">
            <a:avLst/>
          </a:prstGeom>
          <a:solidFill>
            <a:schemeClr val="bg1">
              <a:alpha val="45097"/>
            </a:schemeClr>
          </a:solidFill>
          <a:ln w="57150" cmpd="thickThin" algn="ctr">
            <a:solidFill>
              <a:schemeClr val="tx1"/>
            </a:solidFill>
            <a:miter lim="800000"/>
          </a:ln>
        </p:spPr>
        <p:txBody>
          <a:bodyPr lIns="114803" tIns="57401" rIns="114803" bIns="57401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500" b="1">
                <a:solidFill>
                  <a:srgbClr val="000000"/>
                </a:solidFill>
                <a:ea typeface="楷体_GB2312" pitchFamily="49" charset="-122"/>
              </a:rPr>
              <a:t>君不见高堂明镜悲白发，朝如青丝暮成雪！</a:t>
            </a:r>
            <a:endParaRPr lang="zh-CN" altLang="en-US" sz="3500" b="1">
              <a:solidFill>
                <a:srgbClr val="000000"/>
              </a:solidFill>
              <a:ea typeface="楷体_GB2312" pitchFamily="49" charset="-122"/>
            </a:endParaRPr>
          </a:p>
        </p:txBody>
      </p:sp>
      <p:sp>
        <p:nvSpPr>
          <p:cNvPr id="228366" name="WordArt 14"/>
          <p:cNvSpPr>
            <a:spLocks noChangeArrowheads="1" noChangeShapeType="1" noTextEdit="1"/>
          </p:cNvSpPr>
          <p:nvPr/>
        </p:nvSpPr>
        <p:spPr bwMode="auto">
          <a:xfrm>
            <a:off x="6226226" y="1717754"/>
            <a:ext cx="4556372" cy="4024836"/>
          </a:xfrm>
          <a:prstGeom prst="rect">
            <a:avLst/>
          </a:prstGeom>
        </p:spPr>
        <p:txBody>
          <a:bodyPr wrap="none" lIns="114803" tIns="57401" rIns="114803" bIns="57401" fromWordArt="1">
            <a:prstTxWarp prst="textDeflate">
              <a:avLst>
                <a:gd name="adj" fmla="val 21940"/>
              </a:avLst>
            </a:prstTxWarp>
          </a:bodyPr>
          <a:lstStyle/>
          <a:p>
            <a:pPr algn="ctr"/>
            <a:r>
              <a:rPr lang="zh-CN" altLang="en-US" sz="60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悲</a:t>
            </a:r>
            <a:endParaRPr lang="zh-CN" altLang="en-US" sz="6000" b="1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492" name="Text Box 12"/>
          <p:cNvSpPr txBox="1">
            <a:spLocks noChangeArrowheads="1"/>
          </p:cNvSpPr>
          <p:nvPr/>
        </p:nvSpPr>
        <p:spPr bwMode="auto">
          <a:xfrm>
            <a:off x="750094" y="5545032"/>
            <a:ext cx="11251406" cy="1654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4803" tIns="57401" rIns="114803" bIns="5740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kumimoji="1" lang="zh-CN" altLang="en-US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比喻 对比 夸张</a:t>
            </a:r>
            <a:endParaRPr lang="zh-CN" altLang="en-US" sz="40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悲</a:t>
            </a:r>
            <a:r>
              <a: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——</a:t>
            </a:r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韶光易逝，人生苦短，功业未成。</a:t>
            </a:r>
            <a:endParaRPr lang="zh-CN" altLang="en-US" sz="4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8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8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8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83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83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83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83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83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83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83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83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28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28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83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83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83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83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2283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2283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2283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8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8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83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8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2283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2283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2283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1" dur="2000"/>
                                        <p:tgtEl>
                                          <p:spTgt spid="204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6" dur="80"/>
                                        <p:tgtEl>
                                          <p:spTgt spid="2283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7" dur="80"/>
                                        <p:tgtEl>
                                          <p:spTgt spid="2283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80"/>
                                        <p:tgtEl>
                                          <p:spTgt spid="2283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0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8359" grpId="0" animBg="1"/>
      <p:bldP spid="228360" grpId="0"/>
      <p:bldP spid="228361" grpId="0"/>
      <p:bldP spid="228366" grpId="0" animBg="1"/>
      <p:bldP spid="228366" grpId="1" animBg="1"/>
      <p:bldP spid="2049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5414" y="274573"/>
            <a:ext cx="12403336" cy="1428114"/>
          </a:xfrm>
        </p:spPr>
        <p:txBody>
          <a:bodyPr lIns="114803" tIns="57401" rIns="114803" bIns="57401"/>
          <a:lstStyle/>
          <a:p>
            <a:pPr eaLnBrk="1" hangingPunct="1"/>
            <a:r>
              <a:rPr lang="zh-CN" altLang="en-US" smtClean="0"/>
              <a:t>文中还有哪些诗句是写“乐”呢？</a:t>
            </a:r>
            <a:endParaRPr lang="zh-CN" altLang="en-US" smtClean="0"/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380704" y="1312070"/>
            <a:ext cx="7272808" cy="2593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14803" tIns="57401" rIns="114803" bIns="5740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kumimoji="1" lang="zh-CN" altLang="en-US" sz="3500" b="1" dirty="0"/>
              <a:t>人生得意须尽</a:t>
            </a:r>
            <a:r>
              <a:rPr kumimoji="1" lang="zh-CN" altLang="en-US" sz="3500" b="1" dirty="0">
                <a:solidFill>
                  <a:srgbClr val="FF0000"/>
                </a:solidFill>
              </a:rPr>
              <a:t>欢</a:t>
            </a:r>
            <a:r>
              <a:rPr kumimoji="1" lang="zh-CN" altLang="en-US" sz="3500" b="1" dirty="0"/>
              <a:t>，莫使金樽空对月。</a:t>
            </a:r>
            <a:endParaRPr kumimoji="1" lang="zh-CN" altLang="en-US" sz="3500" b="1" dirty="0"/>
          </a:p>
          <a:p>
            <a:pPr eaLnBrk="1" hangingPunct="1">
              <a:spcBef>
                <a:spcPct val="20000"/>
              </a:spcBef>
            </a:pPr>
            <a:r>
              <a:rPr kumimoji="1" lang="zh-CN" altLang="en-US" sz="3500" b="1" dirty="0">
                <a:latin typeface="Times New Roman" panose="02020603050405020304" pitchFamily="18" charset="0"/>
                <a:ea typeface="隶书" pitchFamily="49" charset="-122"/>
              </a:rPr>
              <a:t>天生我材必有用，千金散尽还复来。</a:t>
            </a:r>
            <a:endParaRPr kumimoji="1" lang="zh-CN" altLang="en-US" sz="3500" b="1" dirty="0">
              <a:latin typeface="Times New Roman" panose="02020603050405020304" pitchFamily="18" charset="0"/>
              <a:ea typeface="隶书" pitchFamily="49" charset="-122"/>
            </a:endParaRPr>
          </a:p>
          <a:p>
            <a:pPr eaLnBrk="1" hangingPunct="1">
              <a:spcBef>
                <a:spcPct val="20000"/>
              </a:spcBef>
            </a:pPr>
            <a:r>
              <a:rPr kumimoji="1" lang="zh-CN" altLang="en-US" sz="3500" b="1" dirty="0">
                <a:latin typeface="Times New Roman" panose="02020603050405020304" pitchFamily="18" charset="0"/>
                <a:ea typeface="隶书" pitchFamily="49" charset="-122"/>
              </a:rPr>
              <a:t>烹羊宰牛且为</a:t>
            </a:r>
            <a:r>
              <a:rPr kumimoji="1" lang="zh-CN" altLang="en-US" sz="35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乐</a:t>
            </a:r>
            <a:r>
              <a:rPr kumimoji="1" lang="zh-CN" altLang="en-US" sz="3500" b="1" dirty="0">
                <a:latin typeface="Times New Roman" panose="02020603050405020304" pitchFamily="18" charset="0"/>
                <a:ea typeface="隶书" pitchFamily="49" charset="-122"/>
              </a:rPr>
              <a:t>，会须一饮三百杯。</a:t>
            </a:r>
            <a:endParaRPr kumimoji="1" lang="zh-CN" altLang="en-US" sz="35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20000"/>
              </a:spcBef>
            </a:pPr>
            <a:endParaRPr kumimoji="1" lang="en-US" altLang="zh-CN" sz="3500" dirty="0">
              <a:latin typeface="Times New Roman" panose="02020603050405020304" pitchFamily="18" charset="0"/>
            </a:endParaRPr>
          </a:p>
        </p:txBody>
      </p:sp>
      <p:pic>
        <p:nvPicPr>
          <p:cNvPr id="24580" name="Picture 4" descr="20033201785613119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355" y="1565401"/>
            <a:ext cx="5315396" cy="566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WordArt 12"/>
          <p:cNvSpPr>
            <a:spLocks noChangeArrowheads="1" noChangeShapeType="1" noTextEdit="1"/>
          </p:cNvSpPr>
          <p:nvPr/>
        </p:nvSpPr>
        <p:spPr bwMode="auto">
          <a:xfrm>
            <a:off x="1366243" y="3890898"/>
            <a:ext cx="4962675" cy="3341752"/>
          </a:xfrm>
          <a:prstGeom prst="rect">
            <a:avLst/>
          </a:prstGeom>
        </p:spPr>
        <p:txBody>
          <a:bodyPr wrap="none" lIns="114803" tIns="57401" rIns="114803" bIns="57401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6000" kern="10" spc="-603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乐</a:t>
            </a:r>
            <a:endParaRPr lang="zh-CN" altLang="en-US" sz="6000" kern="10" spc="-603">
              <a:ln w="12700">
                <a:solidFill>
                  <a:srgbClr val="000099"/>
                </a:solidFill>
                <a:rou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/>
      <p:bldP spid="2765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658565" y="1110012"/>
            <a:ext cx="11787188" cy="1347029"/>
          </a:xfrm>
          <a:prstGeom prst="rect">
            <a:avLst/>
          </a:prstGeom>
          <a:noFill/>
          <a:ln w="38100">
            <a:solidFill>
              <a:srgbClr val="FF66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4803" tIns="57401" rIns="114803" bIns="57401">
            <a:spAutoFit/>
          </a:bodyPr>
          <a:lstStyle/>
          <a:p>
            <a:r>
              <a:rPr kumimoji="1" lang="en-US" altLang="zh-CN" sz="40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kumimoji="1" lang="zh-CN" altLang="en-US" sz="4000" b="1" u="sng">
                <a:solidFill>
                  <a:srgbClr val="FF3300"/>
                </a:solidFill>
                <a:latin typeface="Verdana" panose="020B0604030504040204" pitchFamily="34" charset="0"/>
                <a:ea typeface="楷体_GB2312" pitchFamily="49" charset="-122"/>
              </a:rPr>
              <a:t>天生我材必有用，千金散尽还复来</a:t>
            </a:r>
            <a:r>
              <a:rPr kumimoji="1" lang="zh-CN" altLang="en-US" sz="40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kumimoji="1"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表达了诗人怎样的一种情感？</a:t>
            </a:r>
            <a:endParaRPr kumimoji="1"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455414" y="2856227"/>
            <a:ext cx="11680031" cy="1347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4803" tIns="57401" rIns="114803" bIns="5740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4000" b="1">
                <a:solidFill>
                  <a:srgbClr val="FF0000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乐观自信</a:t>
            </a:r>
            <a:r>
              <a:rPr kumimoji="1" lang="zh-CN" altLang="en-US" sz="4000" b="1">
                <a:latin typeface="Verdana" panose="020B0604030504040204" pitchFamily="34" charset="0"/>
                <a:ea typeface="黑体" panose="02010609060101010101" pitchFamily="49" charset="-122"/>
              </a:rPr>
              <a:t>，肯定人生，肯定自我，透露出一种</a:t>
            </a:r>
            <a:r>
              <a:rPr kumimoji="1" lang="zh-CN" altLang="en-US" sz="4000" b="1">
                <a:solidFill>
                  <a:srgbClr val="FF0000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怀才不遇</a:t>
            </a:r>
            <a:r>
              <a:rPr kumimoji="1" lang="zh-CN" altLang="en-US" sz="4000" b="1">
                <a:latin typeface="Verdana" panose="020B0604030504040204" pitchFamily="34" charset="0"/>
                <a:ea typeface="黑体" panose="02010609060101010101" pitchFamily="49" charset="-122"/>
              </a:rPr>
              <a:t>而又</a:t>
            </a:r>
            <a:r>
              <a:rPr kumimoji="1" lang="zh-CN" altLang="en-US" sz="4000" b="1">
                <a:solidFill>
                  <a:srgbClr val="FF0000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渴望用世</a:t>
            </a:r>
            <a:r>
              <a:rPr kumimoji="1" lang="zh-CN" altLang="en-US" sz="4000" b="1">
                <a:latin typeface="Verdana" panose="020B0604030504040204" pitchFamily="34" charset="0"/>
                <a:ea typeface="黑体" panose="02010609060101010101" pitchFamily="49" charset="-122"/>
              </a:rPr>
              <a:t>的</a:t>
            </a:r>
            <a:r>
              <a:rPr kumimoji="1" lang="zh-CN" altLang="en-US" sz="4000" b="1">
                <a:solidFill>
                  <a:srgbClr val="FF0000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积极</a:t>
            </a:r>
            <a:r>
              <a:rPr kumimoji="1" lang="zh-CN" altLang="en-US" sz="4000" b="1">
                <a:latin typeface="Verdana" panose="020B0604030504040204" pitchFamily="34" charset="0"/>
                <a:ea typeface="黑体" panose="02010609060101010101" pitchFamily="49" charset="-122"/>
              </a:rPr>
              <a:t>的本质。</a:t>
            </a:r>
            <a:endParaRPr kumimoji="1" lang="zh-CN" altLang="en-US" sz="4000" b="1">
              <a:latin typeface="Verdana" panose="020B0604030504040204" pitchFamily="34" charset="0"/>
              <a:ea typeface="黑体" panose="02010609060101010101" pitchFamily="49" charset="-122"/>
            </a:endParaRPr>
          </a:p>
        </p:txBody>
      </p:sp>
      <p:sp>
        <p:nvSpPr>
          <p:cNvPr id="25604" name="WordArt 4"/>
          <p:cNvSpPr>
            <a:spLocks noChangeArrowheads="1" noChangeShapeType="1" noTextEdit="1"/>
          </p:cNvSpPr>
          <p:nvPr/>
        </p:nvSpPr>
        <p:spPr bwMode="auto">
          <a:xfrm>
            <a:off x="428625" y="241088"/>
            <a:ext cx="4286250" cy="80362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114803" tIns="57401" rIns="114803" bIns="5740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500" kern="1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名句赏析</a:t>
            </a:r>
            <a:endParaRPr lang="zh-CN" altLang="en-US" sz="4500" kern="10">
              <a:solidFill>
                <a:srgbClr val="0000FF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750094" y="4821767"/>
            <a:ext cx="11144250" cy="1347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4803" tIns="57401" rIns="114803" bIns="57401"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曩昔东游维扬，不逾一年，散金三十余万。</a:t>
            </a:r>
            <a:endParaRPr lang="zh-CN" altLang="en-US" sz="40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　　　</a:t>
            </a:r>
            <a:r>
              <a:rPr lang="en-US" altLang="zh-CN" sz="4000" b="1">
                <a:solidFill>
                  <a:srgbClr val="0000FF"/>
                </a:solidFill>
                <a:ea typeface="楷体_GB2312" pitchFamily="49" charset="-122"/>
              </a:rPr>
              <a:t>——</a:t>
            </a:r>
            <a:r>
              <a:rPr lang="en-US" altLang="zh-CN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上安州裴长史书</a:t>
            </a:r>
            <a:r>
              <a:rPr lang="en-US" altLang="zh-CN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  <a:endParaRPr lang="zh-CN" altLang="en-US" sz="40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560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321469" y="241088"/>
            <a:ext cx="11680031" cy="1193141"/>
          </a:xfrm>
          <a:prstGeom prst="rect">
            <a:avLst/>
          </a:prstGeom>
          <a:noFill/>
          <a:ln w="38100">
            <a:solidFill>
              <a:srgbClr val="FF66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4803" tIns="57401" rIns="114803" bIns="5740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3500" b="1" dirty="0">
                <a:latin typeface="楷体_GB2312" pitchFamily="49" charset="-122"/>
                <a:ea typeface="楷体_GB2312" pitchFamily="49" charset="-122"/>
              </a:rPr>
              <a:t>“</a:t>
            </a:r>
            <a:r>
              <a:rPr kumimoji="1" lang="zh-CN" altLang="en-US" sz="35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钟鼓馔玉</a:t>
            </a:r>
            <a:r>
              <a:rPr kumimoji="1" lang="zh-CN" altLang="en-US" sz="3500" b="1" dirty="0">
                <a:latin typeface="楷体_GB2312" pitchFamily="49" charset="-122"/>
                <a:ea typeface="楷体_GB2312" pitchFamily="49" charset="-122"/>
              </a:rPr>
              <a:t>不足贵，但愿长醉不愿醒</a:t>
            </a:r>
            <a:r>
              <a:rPr kumimoji="1" lang="zh-CN" altLang="en-US" sz="3500" i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kumimoji="1" lang="zh-CN" altLang="en-US" sz="35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kumimoji="1" lang="zh-CN" altLang="en-US" sz="3500" b="1" dirty="0">
                <a:latin typeface="黑体" panose="02010609060101010101" pitchFamily="49" charset="-122"/>
                <a:ea typeface="黑体" panose="02010609060101010101" pitchFamily="49" charset="-122"/>
              </a:rPr>
              <a:t> 这句诗在表现诗人</a:t>
            </a:r>
            <a:r>
              <a:rPr kumimoji="1" lang="zh-CN" altLang="en-US" sz="35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情感的转化上有什么作用</a:t>
            </a:r>
            <a:r>
              <a:rPr kumimoji="1" lang="zh-CN" altLang="en-US" sz="35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kumimoji="1" lang="zh-CN" altLang="en-US" sz="3500" b="1" dirty="0">
              <a:solidFill>
                <a:srgbClr val="FF0000"/>
              </a:solidFill>
              <a:latin typeface="Verdana" panose="020B0604030504040204" pitchFamily="34" charset="0"/>
              <a:ea typeface="黑体" panose="02010609060101010101" pitchFamily="49" charset="-122"/>
            </a:endParaRP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321469" y="1836097"/>
            <a:ext cx="11572875" cy="1654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4803" tIns="57401" rIns="114803" bIns="5740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000" b="1" dirty="0"/>
              <a:t>借代。不羡慕达官贵人的生活，实际是蔑视权贵，不随波逐流。</a:t>
            </a:r>
            <a:endParaRPr lang="zh-CN" altLang="en-US" sz="3000" b="1" dirty="0"/>
          </a:p>
          <a:p>
            <a:pPr eaLnBrk="1" hangingPunct="1"/>
            <a:r>
              <a:rPr kumimoji="1" lang="zh-CN" altLang="en-US" sz="3500" b="1" dirty="0">
                <a:latin typeface="Verdana" panose="020B0604030504040204" pitchFamily="34" charset="0"/>
                <a:ea typeface="黑体" panose="02010609060101010101" pitchFamily="49" charset="-122"/>
              </a:rPr>
              <a:t>诗人的情感由欢乐转为</a:t>
            </a:r>
            <a:r>
              <a:rPr kumimoji="1" lang="zh-CN" altLang="en-US" sz="3500" b="1" dirty="0">
                <a:solidFill>
                  <a:srgbClr val="FF0000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愤激，借以宣泄心中的不平</a:t>
            </a:r>
            <a:r>
              <a:rPr kumimoji="1" lang="zh-CN" altLang="en-US" sz="3500" b="1" dirty="0" smtClean="0">
                <a:solidFill>
                  <a:srgbClr val="FF0000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。</a:t>
            </a:r>
            <a:endParaRPr kumimoji="1" lang="en-US" altLang="zh-CN" sz="3500" b="1" dirty="0">
              <a:solidFill>
                <a:srgbClr val="FF0000"/>
              </a:solidFill>
              <a:latin typeface="Verdana" panose="020B0604030504040204" pitchFamily="34" charset="0"/>
              <a:ea typeface="黑体" panose="02010609060101010101" pitchFamily="49" charset="-122"/>
            </a:endParaRPr>
          </a:p>
          <a:p>
            <a:pPr eaLnBrk="1" hangingPunct="1"/>
            <a:r>
              <a:rPr kumimoji="1" lang="zh-CN" altLang="en-US" sz="3500" b="1" dirty="0" smtClean="0">
                <a:solidFill>
                  <a:srgbClr val="0000FF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仕途</a:t>
            </a:r>
            <a:r>
              <a:rPr kumimoji="1" lang="zh-CN" altLang="en-US" sz="3500" b="1" dirty="0">
                <a:solidFill>
                  <a:srgbClr val="0000FF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失意，志不得</a:t>
            </a:r>
            <a:r>
              <a:rPr kumimoji="1" lang="zh-CN" altLang="en-US" sz="3500" b="1" dirty="0" smtClean="0">
                <a:solidFill>
                  <a:srgbClr val="0000FF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抒</a:t>
            </a:r>
            <a:r>
              <a:rPr kumimoji="1" lang="zh-CN" altLang="en-US" sz="3500" b="1" dirty="0" smtClean="0">
                <a:latin typeface="Verdana" panose="020B0604030504040204" pitchFamily="34" charset="0"/>
                <a:ea typeface="黑体" panose="02010609060101010101" pitchFamily="49" charset="-122"/>
              </a:rPr>
              <a:t>！</a:t>
            </a:r>
            <a:endParaRPr kumimoji="1" lang="zh-CN" altLang="en-US" sz="3500" b="1" dirty="0">
              <a:latin typeface="Verdana" panose="020B0604030504040204" pitchFamily="34" charset="0"/>
              <a:ea typeface="黑体" panose="02010609060101010101" pitchFamily="49" charset="-122"/>
            </a:endParaRPr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1604839" y="4115769"/>
            <a:ext cx="7647340" cy="608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4803" tIns="57401" rIns="114803" bIns="57401">
            <a:spAutoFit/>
          </a:bodyPr>
          <a:lstStyle/>
          <a:p>
            <a:r>
              <a:rPr kumimoji="1"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安能摧眉折腰事权贵，使我不得开心颜！</a:t>
            </a:r>
            <a:endParaRPr kumimoji="1"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autoUpdateAnimBg="0" build="p"/>
      <p:bldP spid="2970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5"/>
          <p:cNvSpPr txBox="1">
            <a:spLocks noChangeArrowheads="1"/>
          </p:cNvSpPr>
          <p:nvPr/>
        </p:nvSpPr>
        <p:spPr bwMode="auto">
          <a:xfrm>
            <a:off x="0" y="351587"/>
            <a:ext cx="12858750" cy="608366"/>
          </a:xfrm>
          <a:prstGeom prst="rect">
            <a:avLst/>
          </a:prstGeom>
          <a:solidFill>
            <a:schemeClr val="bg1">
              <a:alpha val="52156"/>
            </a:schemeClr>
          </a:solidFill>
          <a:ln w="57150" cmpd="thinThick" algn="ctr">
            <a:solidFill>
              <a:schemeClr val="tx1"/>
            </a:solidFill>
            <a:miter lim="800000"/>
          </a:ln>
        </p:spPr>
        <p:txBody>
          <a:bodyPr lIns="114803" tIns="57401" rIns="114803" bIns="57401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钟鼓馔玉</a:t>
            </a:r>
            <a:r>
              <a:rPr kumimoji="1" lang="zh-CN" alt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不足贵</a:t>
            </a:r>
            <a:r>
              <a:rPr kumimoji="1" lang="en-US" altLang="zh-CN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kumimoji="1" lang="zh-CN" alt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但愿长醉不愿醒。</a:t>
            </a:r>
            <a:endParaRPr kumimoji="1" lang="zh-CN" altLang="en-US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655" name="Text Box 10"/>
          <p:cNvSpPr txBox="1">
            <a:spLocks noChangeArrowheads="1"/>
          </p:cNvSpPr>
          <p:nvPr/>
        </p:nvSpPr>
        <p:spPr bwMode="auto">
          <a:xfrm>
            <a:off x="0" y="1446530"/>
            <a:ext cx="12858750" cy="608366"/>
          </a:xfrm>
          <a:prstGeom prst="rect">
            <a:avLst/>
          </a:prstGeom>
          <a:solidFill>
            <a:schemeClr val="bg1">
              <a:alpha val="52940"/>
            </a:schemeClr>
          </a:solidFill>
          <a:ln w="57150" cmpd="thinThick" algn="ctr">
            <a:solidFill>
              <a:schemeClr val="tx1"/>
            </a:solidFill>
            <a:miter lim="800000"/>
          </a:ln>
        </p:spPr>
        <p:txBody>
          <a:bodyPr lIns="114803" tIns="57401" rIns="114803" bIns="57401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kumimoji="1" lang="zh-CN" alt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古来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圣贤</a:t>
            </a:r>
            <a:r>
              <a:rPr kumimoji="1" lang="zh-CN" alt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皆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寂寞</a:t>
            </a:r>
            <a:r>
              <a:rPr kumimoji="1" lang="en-US" altLang="zh-CN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kumimoji="1" lang="zh-CN" alt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惟有饮者留其名。</a:t>
            </a:r>
            <a:endParaRPr kumimoji="1" lang="zh-CN" altLang="en-US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1564" name="Text Box 12"/>
          <p:cNvSpPr txBox="1">
            <a:spLocks noChangeArrowheads="1"/>
          </p:cNvSpPr>
          <p:nvPr/>
        </p:nvSpPr>
        <p:spPr bwMode="auto">
          <a:xfrm>
            <a:off x="535781" y="2536205"/>
            <a:ext cx="10329417" cy="900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803" tIns="57401" rIns="114803" bIns="57401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85000"/>
              </a:lnSpc>
            </a:pPr>
            <a:r>
              <a:rPr lang="zh-CN" altLang="en-US" sz="3000" b="1" dirty="0" smtClean="0">
                <a:solidFill>
                  <a:srgbClr val="FF0000"/>
                </a:solidFill>
                <a:ea typeface="楷体_GB2312" pitchFamily="49" charset="-122"/>
              </a:rPr>
              <a:t>圣贤</a:t>
            </a:r>
            <a:r>
              <a:rPr lang="en-US" altLang="zh-CN" sz="3000" b="1" dirty="0" smtClean="0">
                <a:solidFill>
                  <a:srgbClr val="000000"/>
                </a:solidFill>
                <a:ea typeface="楷体_GB2312" pitchFamily="49" charset="-122"/>
              </a:rPr>
              <a:t>:</a:t>
            </a:r>
            <a:r>
              <a:rPr lang="zh-CN" altLang="en-US" sz="30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孔子</a:t>
            </a:r>
            <a:r>
              <a:rPr lang="zh-CN" altLang="en-US" sz="3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、孟子、屈原、贾谊等。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即那些不能施展自己抱负的贤士。他们被排挤，遭冷落。</a:t>
            </a:r>
            <a:endParaRPr kumimoji="1"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8" name="Text Box 13"/>
          <p:cNvSpPr txBox="1">
            <a:spLocks noChangeArrowheads="1"/>
          </p:cNvSpPr>
          <p:nvPr/>
        </p:nvSpPr>
        <p:spPr bwMode="auto">
          <a:xfrm>
            <a:off x="0" y="4098501"/>
            <a:ext cx="12858750" cy="608366"/>
          </a:xfrm>
          <a:prstGeom prst="rect">
            <a:avLst/>
          </a:prstGeom>
          <a:solidFill>
            <a:schemeClr val="bg1">
              <a:alpha val="50980"/>
            </a:schemeClr>
          </a:solidFill>
          <a:ln w="57150" cmpd="thinThick" algn="ctr">
            <a:solidFill>
              <a:schemeClr val="tx1"/>
            </a:solidFill>
            <a:miter lim="800000"/>
          </a:ln>
        </p:spPr>
        <p:txBody>
          <a:bodyPr lIns="114803" tIns="57401" rIns="114803" bIns="57401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陈王</a:t>
            </a:r>
            <a:r>
              <a:rPr kumimoji="1" lang="zh-CN" alt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昔时宴平乐</a:t>
            </a:r>
            <a:r>
              <a:rPr kumimoji="1" lang="en-US" altLang="zh-CN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kumimoji="1" lang="zh-CN" alt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斗酒十千恣欢谑。</a:t>
            </a:r>
            <a:endParaRPr kumimoji="1" lang="zh-CN" altLang="en-US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659" name="Text Box 14"/>
          <p:cNvSpPr txBox="1">
            <a:spLocks noChangeArrowheads="1"/>
          </p:cNvSpPr>
          <p:nvPr/>
        </p:nvSpPr>
        <p:spPr bwMode="auto">
          <a:xfrm>
            <a:off x="0" y="5866483"/>
            <a:ext cx="4179094" cy="1193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803" tIns="57401" rIns="114803" bIns="57401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500" b="1">
                <a:solidFill>
                  <a:srgbClr val="000000"/>
                </a:solidFill>
                <a:ea typeface="楷体_GB2312" pitchFamily="49" charset="-122"/>
              </a:rPr>
              <a:t>陈王：三国时候的曹植</a:t>
            </a:r>
            <a:r>
              <a:rPr kumimoji="1" lang="zh-CN" altLang="en-US" sz="3500" b="1">
                <a:solidFill>
                  <a:srgbClr val="000000"/>
                </a:solidFill>
              </a:rPr>
              <a:t> </a:t>
            </a:r>
            <a:endParaRPr kumimoji="1" lang="zh-CN" altLang="en-US" sz="3500" b="1">
              <a:solidFill>
                <a:srgbClr val="000000"/>
              </a:solidFill>
            </a:endParaRPr>
          </a:p>
        </p:txBody>
      </p:sp>
      <p:sp>
        <p:nvSpPr>
          <p:cNvPr id="151567" name="AutoShape 15"/>
          <p:cNvSpPr>
            <a:spLocks noChangeArrowheads="1"/>
          </p:cNvSpPr>
          <p:nvPr/>
        </p:nvSpPr>
        <p:spPr bwMode="auto">
          <a:xfrm>
            <a:off x="4201418" y="5998579"/>
            <a:ext cx="1216671" cy="780524"/>
          </a:xfrm>
          <a:prstGeom prst="rightArrow">
            <a:avLst>
              <a:gd name="adj1" fmla="val 50000"/>
              <a:gd name="adj2" fmla="val 33725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803" tIns="57401" rIns="114803" bIns="57401" anchor="ctr">
            <a:spAutoFit/>
          </a:bodyPr>
          <a:lstStyle/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30733" name="Text Box 16"/>
          <p:cNvSpPr txBox="1">
            <a:spLocks noChangeArrowheads="1"/>
          </p:cNvSpPr>
          <p:nvPr/>
        </p:nvSpPr>
        <p:spPr bwMode="auto">
          <a:xfrm>
            <a:off x="5572126" y="5017651"/>
            <a:ext cx="6811120" cy="2214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803" tIns="57401" rIns="114803" bIns="57401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3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用以自比，一样的才思敏捷， 一样的遭人妒忌排挤，一样的有志难展。</a:t>
            </a:r>
            <a:endParaRPr lang="zh-CN" altLang="en-US" sz="3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3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既是对陈王昔时宴饮的倾慕，更是对现实遭遇的愤恨与控诉</a:t>
            </a:r>
            <a:r>
              <a:rPr lang="zh-CN" altLang="en-US" sz="3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 </a:t>
            </a:r>
            <a:endParaRPr lang="zh-CN" altLang="en-US" sz="30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1569" name="WordArt 17"/>
          <p:cNvSpPr>
            <a:spLocks noChangeArrowheads="1" noChangeShapeType="1" noTextEdit="1"/>
          </p:cNvSpPr>
          <p:nvPr/>
        </p:nvSpPr>
        <p:spPr bwMode="auto">
          <a:xfrm>
            <a:off x="5719465" y="1717754"/>
            <a:ext cx="5264051" cy="2961704"/>
          </a:xfrm>
          <a:prstGeom prst="rect">
            <a:avLst/>
          </a:prstGeom>
        </p:spPr>
        <p:txBody>
          <a:bodyPr wrap="none" lIns="114803" tIns="57401" rIns="114803" bIns="57401" fromWordArt="1">
            <a:prstTxWarp prst="textInflateTop">
              <a:avLst>
                <a:gd name="adj" fmla="val 31917"/>
              </a:avLst>
            </a:prstTxWarp>
          </a:bodyPr>
          <a:lstStyle/>
          <a:p>
            <a:pPr algn="ctr"/>
            <a:r>
              <a:rPr lang="zh-CN" altLang="en-US" sz="4500" b="1" kern="10">
                <a:ln w="12700">
                  <a:solidFill>
                    <a:srgbClr val="B2B2B2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愤</a:t>
            </a:r>
            <a:endParaRPr lang="zh-CN" altLang="en-US" sz="4500" b="1" kern="10">
              <a:ln w="12700">
                <a:solidFill>
                  <a:srgbClr val="B2B2B2"/>
                </a:solidFill>
                <a:round/>
              </a:ln>
              <a:solidFill>
                <a:srgbClr val="FF0000"/>
              </a:soli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35" name="Text Box 15"/>
          <p:cNvSpPr txBox="1">
            <a:spLocks noChangeArrowheads="1"/>
          </p:cNvSpPr>
          <p:nvPr/>
        </p:nvSpPr>
        <p:spPr bwMode="auto">
          <a:xfrm>
            <a:off x="4100959" y="5817931"/>
            <a:ext cx="1214438" cy="1347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4803" tIns="57401" rIns="114803" bIns="5740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用典</a:t>
            </a:r>
            <a:endParaRPr lang="zh-CN" altLang="en-US" sz="4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1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1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1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7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7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515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515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51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51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1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1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30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30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30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307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307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307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1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1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1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15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15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15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15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15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15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15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15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9" grpId="0"/>
      <p:bldP spid="151567" grpId="0" animBg="1"/>
      <p:bldP spid="15156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5"/>
          <p:cNvSpPr txBox="1">
            <a:spLocks noChangeArrowheads="1"/>
          </p:cNvSpPr>
          <p:nvPr/>
        </p:nvSpPr>
        <p:spPr bwMode="auto">
          <a:xfrm>
            <a:off x="428625" y="642903"/>
            <a:ext cx="9670852" cy="1039253"/>
          </a:xfrm>
          <a:prstGeom prst="rect">
            <a:avLst/>
          </a:prstGeom>
          <a:solidFill>
            <a:schemeClr val="bg1">
              <a:alpha val="50980"/>
            </a:schemeClr>
          </a:solidFill>
          <a:ln w="57150" cmpd="thickThin" algn="ctr">
            <a:solidFill>
              <a:schemeClr val="tx1"/>
            </a:solidFill>
            <a:miter lim="800000"/>
          </a:ln>
        </p:spPr>
        <p:txBody>
          <a:bodyPr lIns="114803" tIns="57401" rIns="114803" bIns="57401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3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kumimoji="1" lang="zh-CN" altLang="en-US" sz="3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主人何为言少钱</a:t>
            </a:r>
            <a:r>
              <a:rPr kumimoji="1" lang="en-US" altLang="zh-CN" sz="3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kumimoji="1" lang="zh-CN" altLang="en-US" sz="3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径须沽取对君酌。 </a:t>
            </a:r>
            <a:br>
              <a:rPr kumimoji="1" lang="zh-CN" altLang="en-US" sz="3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kumimoji="1" lang="zh-CN" altLang="en-US" sz="3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五花马</a:t>
            </a:r>
            <a:r>
              <a:rPr kumimoji="1" lang="en-US" altLang="zh-CN" sz="3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kumimoji="1" lang="zh-CN" altLang="en-US" sz="3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千金裘</a:t>
            </a:r>
            <a:r>
              <a:rPr kumimoji="1" lang="en-US" altLang="zh-CN" sz="3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kumimoji="1" lang="zh-CN" altLang="en-US" sz="3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呼儿将出换美酒</a:t>
            </a:r>
            <a:r>
              <a:rPr kumimoji="1" lang="en-US" altLang="zh-CN" sz="3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endParaRPr kumimoji="1" lang="en-US" altLang="zh-CN" sz="30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725" name="Text Box 9"/>
          <p:cNvSpPr txBox="1">
            <a:spLocks noChangeArrowheads="1"/>
          </p:cNvSpPr>
          <p:nvPr/>
        </p:nvSpPr>
        <p:spPr bwMode="auto">
          <a:xfrm>
            <a:off x="2379762" y="6047300"/>
            <a:ext cx="2125266" cy="469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803" tIns="57401" rIns="114803" bIns="57401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 sz="2300" b="1">
              <a:solidFill>
                <a:srgbClr val="000000"/>
              </a:solidFill>
            </a:endParaRPr>
          </a:p>
        </p:txBody>
      </p:sp>
      <p:sp>
        <p:nvSpPr>
          <p:cNvPr id="153612" name="WordArt 12"/>
          <p:cNvSpPr>
            <a:spLocks noChangeArrowheads="1" noChangeShapeType="1" noTextEdit="1"/>
          </p:cNvSpPr>
          <p:nvPr/>
        </p:nvSpPr>
        <p:spPr bwMode="auto">
          <a:xfrm>
            <a:off x="7442894" y="2250158"/>
            <a:ext cx="5670352" cy="3217860"/>
          </a:xfrm>
          <a:prstGeom prst="rect">
            <a:avLst/>
          </a:prstGeom>
        </p:spPr>
        <p:txBody>
          <a:bodyPr wrap="none" lIns="114803" tIns="57401" rIns="114803" bIns="57401" fromWordArt="1">
            <a:prstTxWarp prst="textFadeUp">
              <a:avLst>
                <a:gd name="adj" fmla="val 21042"/>
              </a:avLst>
            </a:prstTxWarp>
          </a:bodyPr>
          <a:lstStyle/>
          <a:p>
            <a:pPr algn="ctr"/>
            <a:r>
              <a:rPr lang="zh-CN" altLang="en-US" sz="9000" b="1" kern="10">
                <a:ln w="12700">
                  <a:solidFill>
                    <a:srgbClr val="B2B2B2"/>
                  </a:solidFill>
                  <a:rou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狂</a:t>
            </a:r>
            <a:endParaRPr lang="zh-CN" altLang="en-US" sz="9000" b="1" kern="10">
              <a:ln w="12700">
                <a:solidFill>
                  <a:srgbClr val="B2B2B2"/>
                </a:solidFill>
                <a:round/>
              </a:ln>
              <a:gradFill rotWithShape="1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</a:gra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535781" y="1928707"/>
            <a:ext cx="10985749" cy="1039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4803" tIns="57401" rIns="114803" bIns="5740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zh-CN" sz="3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反客为主</a:t>
            </a:r>
            <a:r>
              <a:rPr lang="zh-CN" altLang="zh-CN" sz="3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3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诗人要将名贵的马和昂贵貂皮大衣都拿来</a:t>
            </a:r>
            <a:r>
              <a:rPr lang="zh-CN" altLang="en-US" sz="3000" b="1">
                <a:solidFill>
                  <a:srgbClr val="000000"/>
                </a:solidFill>
                <a:ea typeface="楷体_GB2312" pitchFamily="49" charset="-122"/>
              </a:rPr>
              <a:t>“</a:t>
            </a:r>
            <a:r>
              <a:rPr lang="zh-CN" altLang="en-US" sz="3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换美酒</a:t>
            </a:r>
            <a:r>
              <a:rPr lang="zh-CN" altLang="en-US" sz="3000" b="1">
                <a:solidFill>
                  <a:srgbClr val="000000"/>
                </a:solidFill>
                <a:ea typeface="楷体_GB2312" pitchFamily="49" charset="-122"/>
              </a:rPr>
              <a:t>”</a:t>
            </a:r>
            <a:r>
              <a:rPr lang="en-US" altLang="zh-CN" sz="3000" b="1">
                <a:solidFill>
                  <a:srgbClr val="000000"/>
                </a:solidFill>
                <a:ea typeface="楷体_GB2312" pitchFamily="49" charset="-122"/>
              </a:rPr>
              <a:t>——</a:t>
            </a:r>
            <a:r>
              <a:rPr lang="zh-CN" altLang="en-US" sz="3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狂放</a:t>
            </a:r>
            <a:r>
              <a:rPr lang="en-US" altLang="zh-CN" sz="3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!</a:t>
            </a:r>
            <a:endParaRPr lang="en-US" altLang="zh-CN" sz="30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2" grpId="0" animBg="1"/>
      <p:bldP spid="3380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46250" y="2824237"/>
            <a:ext cx="10690225" cy="82994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81960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悲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：悲叹人生短促；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530" name="文本框 2"/>
          <p:cNvSpPr txBox="1"/>
          <p:nvPr/>
        </p:nvSpPr>
        <p:spPr>
          <a:xfrm>
            <a:off x="1172845" y="447675"/>
            <a:ext cx="11021695" cy="830997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63921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品读小结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charset="-122"/>
              </a:rPr>
              <a:t>：这首诗中</a:t>
            </a:r>
            <a:r>
              <a:rPr lang="zh-CN" altLang="en-US" sz="3200" b="1" dirty="0" smtClean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charset="-122"/>
              </a:rPr>
              <a:t>，感情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charset="-122"/>
              </a:rPr>
              <a:t>发展的脉络是怎样的？</a:t>
            </a:r>
            <a:endParaRPr lang="zh-CN" altLang="en-US" sz="3200" b="1" dirty="0">
              <a:solidFill>
                <a:srgbClr val="FF0000"/>
              </a:solidFill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1475" y="3654182"/>
            <a:ext cx="8670808" cy="830997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81960"/>
                  </a:schemeClr>
                </a:solidFill>
              </a14:hiddenFill>
            </a:ext>
          </a:extLst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欢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：朋友</a:t>
            </a:r>
            <a:r>
              <a:rPr lang="zh-CN" altLang="en-US" sz="32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间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</a:t>
            </a:r>
            <a:r>
              <a:rPr lang="zh-CN" altLang="en-US" sz="32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聚</a:t>
            </a:r>
            <a:r>
              <a:rPr lang="en-US" altLang="zh-CN" sz="32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32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人生快事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40840" y="4264397"/>
            <a:ext cx="8562340" cy="96837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81960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95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愤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sz="32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怀才不遇，功业未成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24953" y="4984477"/>
            <a:ext cx="9533890" cy="96837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81960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95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狂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：诗人的悲之重、欢之浓和愤激之深的集中表现。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69022" y="1672109"/>
            <a:ext cx="970724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304800"/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这首诗的基调是愤激的，诗人感情发展的脉络为：</a:t>
            </a:r>
            <a:r>
              <a:rPr 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悲</a:t>
            </a:r>
            <a:r>
              <a:rPr 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</a:t>
            </a:r>
            <a:r>
              <a:rPr 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欢</a:t>
            </a:r>
            <a:r>
              <a:rPr 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</a:t>
            </a:r>
            <a:r>
              <a:rPr 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愤</a:t>
            </a:r>
            <a:r>
              <a:rPr 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</a:t>
            </a:r>
            <a:r>
              <a:rPr 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狂。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22530" grpId="0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10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94435" y="693420"/>
            <a:ext cx="10831830" cy="82994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74901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知人论世：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李白为什么会有如此复杂的情感？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358265" y="1523365"/>
            <a:ext cx="1134237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了解这首诗的写作背景以及诗人生发复杂情感的缘由。</a:t>
            </a:r>
            <a:endParaRPr lang="zh-CN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11838" y="2353310"/>
            <a:ext cx="1012634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304800"/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《将进酒》是汉乐府旧题，题意为“劝酒歌”</a:t>
            </a:r>
            <a:r>
              <a:rPr lang="zh-CN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304800"/>
            <a:r>
              <a:rPr lang="zh-CN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作者</a:t>
            </a: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首“填之以申己意”的名篇，约作于天宝十一载（752）。由于受到排挤，李白离开长安，开始了以东鲁、梁国为中心的第二次漫游。当时，他与友人岑勋在嵩山另一好友元丹丘的颍阳山居为客。他们登高畅饮，对酒当歌，畅抒满腔不平之情。此作就是他咏酒抒情的佳作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0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C:/Users/ADMINI~1/AppData/Local/Temp/picturecompress_20210819083336/output_6.pngoutput_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95927" y="4157100"/>
            <a:ext cx="592675" cy="5190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文本框 9"/>
          <p:cNvSpPr txBox="1"/>
          <p:nvPr/>
        </p:nvSpPr>
        <p:spPr>
          <a:xfrm>
            <a:off x="1471930" y="1770380"/>
            <a:ext cx="9692005" cy="28225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1" latinLnBrk="0" hangingPunct="1">
              <a:lnSpc>
                <a:spcPct val="150000"/>
              </a:lnSpc>
              <a:buSzTx/>
            </a:pPr>
            <a:r>
              <a:rPr lang="zh-CN" altLang="en-US" sz="2955" b="1" dirty="0">
                <a:latin typeface="微软雅黑" panose="020B0503020204020204" charset="-122"/>
                <a:ea typeface="微软雅黑" panose="020B0503020204020204" charset="-122"/>
              </a:rPr>
              <a:t>      在中国文学史上，诗与酒相从相随，几乎有一种天生的缘分。中国诗人大多爱喝酒。多少诗人因酒忘却人世的痛苦忧愁，因酒在自由的时空中尽情翱翔，因酒而丢掉面具口吐真言，因酒而成就传世佳作。且听</a:t>
            </a:r>
            <a:r>
              <a:rPr lang="en-US" altLang="zh-CN" sz="2955" b="1" dirty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endParaRPr lang="en-US" altLang="zh-CN" sz="2955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56767" y="159941"/>
            <a:ext cx="11115040" cy="859790"/>
          </a:xfrm>
        </p:spPr>
        <p:txBody>
          <a:bodyPr/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我们该如何正确看待李白的嗜酒如命的放浪行为呢?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96727" y="1240061"/>
            <a:ext cx="11305256" cy="4536504"/>
          </a:xfrm>
        </p:spPr>
        <p:txBody>
          <a:bodyPr/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dirty="0" smtClean="0">
                <a:latin typeface="Calibri" panose="020F0502020204030204" pitchFamily="34" charset="0"/>
                <a:ea typeface="微软雅黑" panose="020B0503020204020204" charset="-122"/>
                <a:sym typeface="+mn-ea"/>
              </a:rPr>
              <a:t>    李白</a:t>
            </a:r>
            <a:r>
              <a:rPr lang="zh-CN" altLang="en-US" sz="3200" b="1" dirty="0">
                <a:latin typeface="Calibri" panose="020F0502020204030204" pitchFamily="34" charset="0"/>
                <a:ea typeface="微软雅黑" panose="020B0503020204020204" charset="-122"/>
                <a:sym typeface="+mn-ea"/>
              </a:rPr>
              <a:t>嗜酒，我觉得更多的是他人生志向不得施展的体现</a:t>
            </a:r>
            <a:r>
              <a:rPr lang="zh-CN" altLang="en-US" sz="3200" b="1" dirty="0" smtClean="0">
                <a:latin typeface="Calibri" panose="020F0502020204030204" pitchFamily="34" charset="0"/>
                <a:ea typeface="微软雅黑" panose="020B0503020204020204" charset="-122"/>
                <a:sym typeface="+mn-ea"/>
              </a:rPr>
              <a:t>。他</a:t>
            </a:r>
            <a:r>
              <a:rPr lang="zh-CN" altLang="en-US" sz="3200" b="1" dirty="0">
                <a:latin typeface="Calibri" panose="020F0502020204030204" pitchFamily="34" charset="0"/>
                <a:ea typeface="微软雅黑" panose="020B0503020204020204" charset="-122"/>
                <a:sym typeface="+mn-ea"/>
              </a:rPr>
              <a:t>曾经两次进入京师，与达官贵人相伴，但是不久就因为他傲岸的个性、出众的才华，而触犯权贵，遭到谗毁排挤</a:t>
            </a:r>
            <a:r>
              <a:rPr lang="zh-CN" altLang="en-US" sz="3200" b="1" dirty="0" smtClean="0">
                <a:latin typeface="Calibri" panose="020F0502020204030204" pitchFamily="34" charset="0"/>
                <a:ea typeface="微软雅黑" panose="020B0503020204020204" charset="-122"/>
                <a:sym typeface="+mn-ea"/>
              </a:rPr>
              <a:t>。借</a:t>
            </a:r>
            <a:r>
              <a:rPr lang="zh-CN" altLang="en-US" sz="3200" b="1" dirty="0">
                <a:latin typeface="Calibri" panose="020F0502020204030204" pitchFamily="34" charset="0"/>
                <a:ea typeface="微软雅黑" panose="020B0503020204020204" charset="-122"/>
                <a:sym typeface="+mn-ea"/>
              </a:rPr>
              <a:t>饮酒来反抗险恶的现实社会，寄托情怀，是不得志的知识分子处世的常用方法</a:t>
            </a:r>
            <a:r>
              <a:rPr lang="zh-CN" altLang="en-US" sz="3200" b="1" dirty="0" smtClean="0">
                <a:latin typeface="Calibri" panose="020F0502020204030204" pitchFamily="34" charset="0"/>
                <a:ea typeface="微软雅黑" panose="020B0503020204020204" charset="-122"/>
                <a:sym typeface="+mn-ea"/>
              </a:rPr>
              <a:t>。这</a:t>
            </a:r>
            <a:r>
              <a:rPr lang="zh-CN" altLang="en-US" sz="3200" b="1" dirty="0">
                <a:latin typeface="Calibri" panose="020F0502020204030204" pitchFamily="34" charset="0"/>
                <a:ea typeface="微软雅黑" panose="020B0503020204020204" charset="-122"/>
                <a:sym typeface="+mn-ea"/>
              </a:rPr>
              <a:t>嗜酒的行为是一种无奈的排遣，内心苦闷的发泄。 </a:t>
            </a:r>
            <a:endParaRPr lang="zh-CN" altLang="en-US" sz="3200" b="1" dirty="0">
              <a:latin typeface="Calibri" panose="020F0502020204030204" pitchFamily="34" charset="0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文本占位符 62465"/>
          <p:cNvSpPr>
            <a:spLocks noGrp="1"/>
          </p:cNvSpPr>
          <p:nvPr>
            <p:ph idx="1"/>
          </p:nvPr>
        </p:nvSpPr>
        <p:spPr>
          <a:xfrm>
            <a:off x="2024491" y="199233"/>
            <a:ext cx="8657415" cy="6758844"/>
          </a:xfrm>
        </p:spPr>
        <p:txBody>
          <a:bodyPr anchor="t"/>
          <a:p>
            <a:r>
              <a:rPr lang="zh-CN" altLang="en-US" sz="6960" dirty="0"/>
              <a:t>他</a:t>
            </a:r>
            <a:r>
              <a:rPr lang="zh-CN" altLang="en-US" sz="2955" b="1" dirty="0">
                <a:solidFill>
                  <a:srgbClr val="000066"/>
                </a:solidFill>
              </a:rPr>
              <a:t>素有“安社稷，济苍生”的宏图伟志，</a:t>
            </a:r>
            <a:r>
              <a:rPr lang="en-US" altLang="zh-CN" sz="2955" b="1">
                <a:solidFill>
                  <a:srgbClr val="000066"/>
                </a:solidFill>
              </a:rPr>
              <a:t>26</a:t>
            </a:r>
            <a:r>
              <a:rPr lang="zh-CN" altLang="en-US" sz="2955" b="1" dirty="0">
                <a:solidFill>
                  <a:srgbClr val="000066"/>
                </a:solidFill>
              </a:rPr>
              <a:t>岁时，他“仗剑去国，辞亲远游”，</a:t>
            </a:r>
            <a:r>
              <a:rPr lang="en-US" altLang="zh-CN" sz="2955" b="1">
                <a:solidFill>
                  <a:srgbClr val="000066"/>
                </a:solidFill>
              </a:rPr>
              <a:t>42</a:t>
            </a:r>
            <a:r>
              <a:rPr lang="zh-CN" altLang="en-US" sz="2955" b="1" dirty="0">
                <a:solidFill>
                  <a:srgbClr val="000066"/>
                </a:solidFill>
              </a:rPr>
              <a:t>岁被朝廷征召时，他激情满怀，踌躇满志，他狂放：仰天大笑出门去，我辈岂是蓬蒿人。</a:t>
            </a:r>
            <a:endParaRPr lang="zh-CN" altLang="en-US" sz="2955" b="1" dirty="0">
              <a:solidFill>
                <a:srgbClr val="000066"/>
              </a:solidFill>
            </a:endParaRPr>
          </a:p>
          <a:p>
            <a:r>
              <a:rPr lang="zh-CN" altLang="en-US" sz="2955" b="1" dirty="0">
                <a:solidFill>
                  <a:srgbClr val="000066"/>
                </a:solidFill>
              </a:rPr>
              <a:t>他诗酒无双，文苑第一，他豪放飘逸，不畏权贵，他蔑视道：“安能摧眉折腰事权贵，使我不得开心颜”。</a:t>
            </a:r>
            <a:endParaRPr lang="zh-CN" altLang="en-US" sz="2955" b="1" dirty="0">
              <a:solidFill>
                <a:srgbClr val="000066"/>
              </a:solidFill>
            </a:endParaRPr>
          </a:p>
          <a:p>
            <a:r>
              <a:rPr lang="zh-CN" altLang="en-US" sz="2955" b="1" dirty="0">
                <a:solidFill>
                  <a:srgbClr val="000066"/>
                </a:solidFill>
              </a:rPr>
              <a:t>他傲岸独立痛恨阿谀奉承，因而备受排挤，郁郁失意，他痛苦道：“欲渡黄河冰塞川，将登太行雪满山”。</a:t>
            </a:r>
            <a:endParaRPr lang="zh-CN" altLang="en-US" sz="2955" b="1" dirty="0">
              <a:solidFill>
                <a:srgbClr val="000066"/>
              </a:solidFill>
            </a:endParaRPr>
          </a:p>
          <a:p>
            <a:r>
              <a:rPr lang="zh-CN" altLang="en-US" sz="2955" b="1" dirty="0">
                <a:solidFill>
                  <a:srgbClr val="000066"/>
                </a:solidFill>
              </a:rPr>
              <a:t>他屡受打击，却能乐观面对，因为他坚信：“长风破浪会有时，直挂云帆济沧海”。</a:t>
            </a:r>
            <a:endParaRPr lang="zh-CN" altLang="en-US" sz="2955" b="1" dirty="0">
              <a:solidFill>
                <a:srgbClr val="000066"/>
              </a:solidFill>
            </a:endParaRPr>
          </a:p>
          <a:p>
            <a:endParaRPr lang="zh-CN" altLang="en-US" sz="2955" b="1" dirty="0">
              <a:solidFill>
                <a:srgbClr val="000066"/>
              </a:solidFill>
            </a:endParaRPr>
          </a:p>
          <a:p>
            <a:endParaRPr lang="zh-CN" altLang="en-US" b="1" dirty="0">
              <a:solidFill>
                <a:srgbClr val="000066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文本框 99"/>
          <p:cNvSpPr txBox="1"/>
          <p:nvPr/>
        </p:nvSpPr>
        <p:spPr>
          <a:xfrm>
            <a:off x="756285" y="589280"/>
            <a:ext cx="11028045" cy="213995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74901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indent="0" eaLnBrk="1" latinLnBrk="0" hangingPunct="1">
              <a:lnSpc>
                <a:spcPct val="150000"/>
              </a:lnSpc>
            </a:pPr>
            <a:r>
              <a:rPr lang="zh-CN" altLang="zh-CN" sz="2955" b="1" dirty="0">
                <a:latin typeface="微软雅黑" panose="020B0503020204020204" charset="-122"/>
                <a:ea typeface="微软雅黑" panose="020B0503020204020204" charset="-122"/>
              </a:rPr>
              <a:t>小结</a:t>
            </a:r>
            <a:r>
              <a:rPr lang="en-US" altLang="zh-CN" sz="2955" b="1" dirty="0">
                <a:latin typeface="微软雅黑" panose="020B0503020204020204" charset="-122"/>
                <a:ea typeface="微软雅黑" panose="020B0503020204020204" charset="-122"/>
              </a:rPr>
              <a:t>:</a:t>
            </a:r>
            <a:r>
              <a:rPr lang="zh-CN" altLang="zh-CN" sz="2955" b="1" dirty="0">
                <a:latin typeface="微软雅黑" panose="020B0503020204020204" charset="-122"/>
                <a:ea typeface="微软雅黑" panose="020B0503020204020204" charset="-122"/>
              </a:rPr>
              <a:t>《将进酒》是灵与肉、理想与现实、个人与社会猛烈碰撞的巨响，是一曲不羁灵魂的慷慨悲歌。李白是我们这个民族，尤其是盛唐民族活力的典型代表和最深刻的体现者。</a:t>
            </a:r>
            <a:endParaRPr lang="zh-CN" altLang="en-US" sz="2955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99"/>
          <p:cNvSpPr txBox="1"/>
          <p:nvPr/>
        </p:nvSpPr>
        <p:spPr>
          <a:xfrm>
            <a:off x="860425" y="2976880"/>
            <a:ext cx="10580370" cy="156845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74901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indent="0" eaLnBrk="1" latinLnBrk="0" hangingPunct="1">
              <a:lnSpc>
                <a:spcPct val="150000"/>
              </a:lnSpc>
            </a:pPr>
            <a:r>
              <a:rPr lang="zh-CN" altLang="zh-CN" sz="3200" b="1" dirty="0">
                <a:solidFill>
                  <a:srgbClr val="FF0000"/>
                </a:solidFill>
                <a:latin typeface="字魂59号-创粗黑" charset="-122"/>
                <a:ea typeface="微软雅黑" panose="020B0503020204020204" charset="-122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天生我材必有用</a:t>
            </a:r>
            <a:r>
              <a:rPr lang="zh-CN" altLang="zh-CN" sz="3200" b="1" dirty="0">
                <a:solidFill>
                  <a:srgbClr val="FF0000"/>
                </a:solidFill>
                <a:latin typeface="字魂59号-创粗黑" charset="-122"/>
                <a:ea typeface="微软雅黑" panose="020B0503020204020204" charset="-122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，祝愿同学们以自信豁达的人生姿态尽情的谱写出</a:t>
            </a: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你的</a:t>
            </a:r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青春之歌！</a:t>
            </a:r>
            <a:endParaRPr lang="zh-CN" altLang="zh-CN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7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52265" y="654623"/>
            <a:ext cx="8809137" cy="1508476"/>
          </a:xfrm>
        </p:spPr>
        <p:txBody>
          <a:bodyPr lIns="114803" tIns="57401" rIns="114803" bIns="57401">
            <a:normAutofit/>
          </a:bodyPr>
          <a:lstStyle/>
          <a:p>
            <a:pPr algn="l"/>
            <a:r>
              <a:rPr lang="en-US" altLang="zh-CN" sz="4000" b="1" u="sng" dirty="0"/>
              <a:t>                </a:t>
            </a:r>
            <a:r>
              <a:rPr lang="en-US" altLang="zh-CN" sz="4000" b="1" dirty="0"/>
              <a:t> </a:t>
            </a:r>
            <a:r>
              <a:rPr lang="zh-CN" altLang="en-US" sz="4000" b="1" dirty="0"/>
              <a:t>，人生几何。譬如朝露</a:t>
            </a:r>
            <a:r>
              <a:rPr lang="en-US" altLang="zh-CN" sz="4000" b="1" dirty="0"/>
              <a:t>,</a:t>
            </a:r>
            <a:endParaRPr lang="zh-CN" altLang="en-US" sz="5000" dirty="0"/>
          </a:p>
        </p:txBody>
      </p:sp>
      <p:sp>
        <p:nvSpPr>
          <p:cNvPr id="278533" name="AutoShape 5" descr="u=1287707128,357505998&amp;fm=21&amp;gp=0"/>
          <p:cNvSpPr>
            <a:spLocks noChangeAspect="1" noChangeArrowheads="1"/>
          </p:cNvSpPr>
          <p:nvPr/>
        </p:nvSpPr>
        <p:spPr bwMode="auto">
          <a:xfrm>
            <a:off x="6215063" y="3455600"/>
            <a:ext cx="428625" cy="321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14803" tIns="57401" rIns="114803" bIns="57401"/>
          <a:lstStyle/>
          <a:p>
            <a:endParaRPr lang="zh-CN" altLang="en-US"/>
          </a:p>
        </p:txBody>
      </p:sp>
      <p:sp>
        <p:nvSpPr>
          <p:cNvPr id="278535" name="AutoShape 7" descr="u=1287707128,357505998&amp;fm=21&amp;gp=0"/>
          <p:cNvSpPr>
            <a:spLocks noChangeAspect="1" noChangeArrowheads="1"/>
          </p:cNvSpPr>
          <p:nvPr/>
        </p:nvSpPr>
        <p:spPr bwMode="auto">
          <a:xfrm>
            <a:off x="6215063" y="3455600"/>
            <a:ext cx="428625" cy="321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14803" tIns="57401" rIns="114803" bIns="57401"/>
          <a:lstStyle/>
          <a:p>
            <a:endParaRPr lang="zh-CN" altLang="en-US"/>
          </a:p>
        </p:txBody>
      </p:sp>
      <p:sp>
        <p:nvSpPr>
          <p:cNvPr id="278537" name="AutoShape 9" descr="u=2481825325,2259841256&amp;fm=21&amp;gp=0"/>
          <p:cNvSpPr>
            <a:spLocks noChangeAspect="1" noChangeArrowheads="1"/>
          </p:cNvSpPr>
          <p:nvPr/>
        </p:nvSpPr>
        <p:spPr bwMode="auto">
          <a:xfrm>
            <a:off x="236637" y="48553"/>
            <a:ext cx="428625" cy="321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14803" tIns="57401" rIns="114803" bIns="57401"/>
          <a:lstStyle/>
          <a:p>
            <a:endParaRPr lang="zh-CN" altLang="en-US"/>
          </a:p>
        </p:txBody>
      </p:sp>
      <p:pic>
        <p:nvPicPr>
          <p:cNvPr id="278538" name="Picture 10" descr="u=2481825325,2259841256&amp;fm=21&amp;gp=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03351"/>
            <a:ext cx="3339703" cy="2429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8540" name="Rectangle 12"/>
          <p:cNvSpPr>
            <a:spLocks noRot="1" noChangeArrowheads="1"/>
          </p:cNvSpPr>
          <p:nvPr/>
        </p:nvSpPr>
        <p:spPr bwMode="auto">
          <a:xfrm>
            <a:off x="455414" y="2097804"/>
            <a:ext cx="9619507" cy="1063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4803" tIns="57401" rIns="114803" bIns="57401" anchor="ctr"/>
          <a:lstStyle/>
          <a:p>
            <a:r>
              <a:rPr lang="en-US" altLang="zh-CN" sz="4000" b="1" u="sng">
                <a:solidFill>
                  <a:schemeClr val="tx2"/>
                </a:solidFill>
              </a:rPr>
              <a:t>                          </a:t>
            </a:r>
            <a:r>
              <a:rPr lang="en-US" altLang="zh-CN" sz="4000" b="1">
                <a:solidFill>
                  <a:schemeClr val="tx2"/>
                </a:solidFill>
              </a:rPr>
              <a:t> </a:t>
            </a:r>
            <a:r>
              <a:rPr lang="zh-CN" altLang="en-US" sz="4000" b="1">
                <a:solidFill>
                  <a:schemeClr val="tx2"/>
                </a:solidFill>
              </a:rPr>
              <a:t>，西出阳关无故人。</a:t>
            </a:r>
            <a:r>
              <a:rPr lang="zh-CN" altLang="en-US" sz="5000">
                <a:solidFill>
                  <a:schemeClr val="tx2"/>
                </a:solidFill>
              </a:rPr>
              <a:t> </a:t>
            </a:r>
            <a:endParaRPr lang="zh-CN" altLang="en-US" sz="5000">
              <a:solidFill>
                <a:schemeClr val="tx2"/>
              </a:solidFill>
            </a:endParaRPr>
          </a:p>
        </p:txBody>
      </p:sp>
      <p:sp>
        <p:nvSpPr>
          <p:cNvPr id="278541" name="Rectangle 13"/>
          <p:cNvSpPr>
            <a:spLocks noRot="1" noChangeArrowheads="1"/>
          </p:cNvSpPr>
          <p:nvPr/>
        </p:nvSpPr>
        <p:spPr bwMode="auto">
          <a:xfrm>
            <a:off x="555875" y="3008582"/>
            <a:ext cx="9619505" cy="1063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4803" tIns="57401" rIns="114803" bIns="57401" anchor="ctr"/>
          <a:lstStyle/>
          <a:p>
            <a:r>
              <a:rPr lang="en-US" altLang="zh-CN" sz="4000" b="1" u="sng" dirty="0">
                <a:solidFill>
                  <a:schemeClr val="tx2"/>
                </a:solidFill>
              </a:rPr>
              <a:t>                          </a:t>
            </a:r>
            <a:r>
              <a:rPr lang="en-US" altLang="zh-CN" sz="4000" b="1" dirty="0">
                <a:solidFill>
                  <a:schemeClr val="tx2"/>
                </a:solidFill>
              </a:rPr>
              <a:t> </a:t>
            </a:r>
            <a:r>
              <a:rPr lang="zh-CN" altLang="en-US" sz="4000" b="1" dirty="0">
                <a:solidFill>
                  <a:schemeClr val="tx2"/>
                </a:solidFill>
              </a:rPr>
              <a:t>，欲饮琵琶马上催。</a:t>
            </a:r>
            <a:r>
              <a:rPr lang="zh-CN" altLang="en-US" sz="5000" dirty="0">
                <a:solidFill>
                  <a:schemeClr val="tx2"/>
                </a:solidFill>
              </a:rPr>
              <a:t> </a:t>
            </a:r>
            <a:endParaRPr lang="zh-CN" altLang="en-US" sz="5000" dirty="0">
              <a:solidFill>
                <a:schemeClr val="tx2"/>
              </a:solidFill>
            </a:endParaRPr>
          </a:p>
        </p:txBody>
      </p:sp>
      <p:sp>
        <p:nvSpPr>
          <p:cNvPr id="278542" name="Rectangle 14"/>
          <p:cNvSpPr>
            <a:spLocks noRot="1" noChangeArrowheads="1"/>
          </p:cNvSpPr>
          <p:nvPr/>
        </p:nvSpPr>
        <p:spPr bwMode="auto">
          <a:xfrm>
            <a:off x="555874" y="3996375"/>
            <a:ext cx="11744771" cy="1063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4803" tIns="57401" rIns="114803" bIns="57401" anchor="ctr"/>
          <a:lstStyle/>
          <a:p>
            <a:r>
              <a:rPr lang="zh-CN" altLang="en-US" sz="4000" b="1">
                <a:solidFill>
                  <a:schemeClr val="tx2"/>
                </a:solidFill>
              </a:rPr>
              <a:t>抽刀断水水更流，</a:t>
            </a:r>
            <a:r>
              <a:rPr lang="zh-CN" altLang="en-US" sz="4000" b="1" u="sng">
                <a:solidFill>
                  <a:schemeClr val="tx2"/>
                </a:solidFill>
              </a:rPr>
              <a:t>                          </a:t>
            </a:r>
            <a:r>
              <a:rPr lang="zh-CN" altLang="en-US" sz="4000" b="1">
                <a:solidFill>
                  <a:schemeClr val="tx2"/>
                </a:solidFill>
              </a:rPr>
              <a:t> 。</a:t>
            </a:r>
            <a:endParaRPr lang="zh-CN" altLang="en-US" sz="5000">
              <a:solidFill>
                <a:schemeClr val="tx2"/>
              </a:solidFill>
            </a:endParaRPr>
          </a:p>
        </p:txBody>
      </p:sp>
      <p:sp>
        <p:nvSpPr>
          <p:cNvPr id="278543" name="Rectangle 15"/>
          <p:cNvSpPr>
            <a:spLocks noRot="1" noChangeArrowheads="1"/>
          </p:cNvSpPr>
          <p:nvPr/>
        </p:nvSpPr>
        <p:spPr bwMode="auto">
          <a:xfrm>
            <a:off x="2986980" y="4679458"/>
            <a:ext cx="9619507" cy="1063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4803" tIns="57401" rIns="114803" bIns="57401" anchor="ctr"/>
          <a:lstStyle/>
          <a:p>
            <a:r>
              <a:rPr lang="en-US" altLang="zh-CN" sz="4000" b="1" u="sng">
                <a:solidFill>
                  <a:schemeClr val="tx2"/>
                </a:solidFill>
              </a:rPr>
              <a:t>                          </a:t>
            </a:r>
            <a:r>
              <a:rPr lang="en-US" altLang="zh-CN" sz="4000" b="1">
                <a:solidFill>
                  <a:schemeClr val="tx2"/>
                </a:solidFill>
              </a:rPr>
              <a:t> </a:t>
            </a:r>
            <a:r>
              <a:rPr lang="zh-CN" altLang="en-US" sz="4000" b="1">
                <a:solidFill>
                  <a:schemeClr val="tx2"/>
                </a:solidFill>
              </a:rPr>
              <a:t>，牧童遥指杏花村。</a:t>
            </a:r>
            <a:r>
              <a:rPr lang="zh-CN" altLang="en-US" sz="5000">
                <a:solidFill>
                  <a:schemeClr val="tx2"/>
                </a:solidFill>
              </a:rPr>
              <a:t>  </a:t>
            </a:r>
            <a:endParaRPr lang="zh-CN" altLang="en-US" sz="5000">
              <a:solidFill>
                <a:schemeClr val="tx2"/>
              </a:solidFill>
            </a:endParaRPr>
          </a:p>
        </p:txBody>
      </p:sp>
      <p:sp>
        <p:nvSpPr>
          <p:cNvPr id="278544" name="Rectangle 16"/>
          <p:cNvSpPr>
            <a:spLocks noRot="1" noChangeArrowheads="1"/>
          </p:cNvSpPr>
          <p:nvPr/>
        </p:nvSpPr>
        <p:spPr bwMode="auto">
          <a:xfrm>
            <a:off x="3087441" y="5514896"/>
            <a:ext cx="9619505" cy="1063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4803" tIns="57401" rIns="114803" bIns="57401" anchor="ctr"/>
          <a:lstStyle/>
          <a:p>
            <a:r>
              <a:rPr lang="en-US" altLang="zh-CN" sz="4000" b="1" u="sng">
                <a:solidFill>
                  <a:schemeClr val="tx2"/>
                </a:solidFill>
              </a:rPr>
              <a:t>                          </a:t>
            </a:r>
            <a:r>
              <a:rPr lang="en-US" altLang="zh-CN" sz="4000" b="1">
                <a:solidFill>
                  <a:schemeClr val="tx2"/>
                </a:solidFill>
              </a:rPr>
              <a:t> </a:t>
            </a:r>
            <a:r>
              <a:rPr lang="zh-CN" altLang="en-US" sz="4000" b="1">
                <a:solidFill>
                  <a:schemeClr val="tx2"/>
                </a:solidFill>
              </a:rPr>
              <a:t>，有暗香盈袖。</a:t>
            </a:r>
            <a:r>
              <a:rPr lang="zh-CN" altLang="en-US" sz="5000">
                <a:solidFill>
                  <a:schemeClr val="tx2"/>
                </a:solidFill>
              </a:rPr>
              <a:t> </a:t>
            </a:r>
            <a:endParaRPr lang="zh-CN" altLang="en-US" sz="5000">
              <a:solidFill>
                <a:schemeClr val="tx2"/>
              </a:solidFill>
            </a:endParaRPr>
          </a:p>
        </p:txBody>
      </p:sp>
      <p:sp>
        <p:nvSpPr>
          <p:cNvPr id="278545" name="Rectangle 17"/>
          <p:cNvSpPr>
            <a:spLocks noRot="1" noChangeArrowheads="1"/>
          </p:cNvSpPr>
          <p:nvPr/>
        </p:nvSpPr>
        <p:spPr bwMode="auto">
          <a:xfrm>
            <a:off x="236637" y="1034671"/>
            <a:ext cx="3545086" cy="607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4803" tIns="57401" rIns="114803" bIns="57401"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对酒当歌</a:t>
            </a:r>
            <a:r>
              <a:rPr lang="zh-CN" altLang="en-US" sz="5000" dirty="0">
                <a:solidFill>
                  <a:schemeClr val="tx2"/>
                </a:solidFill>
              </a:rPr>
              <a:t> </a:t>
            </a:r>
            <a:endParaRPr lang="zh-CN" altLang="en-US" sz="5000" dirty="0">
              <a:solidFill>
                <a:schemeClr val="tx2"/>
              </a:solidFill>
            </a:endParaRPr>
          </a:p>
        </p:txBody>
      </p:sp>
      <p:sp>
        <p:nvSpPr>
          <p:cNvPr id="278547" name="Rectangle 19"/>
          <p:cNvSpPr>
            <a:spLocks noRot="1" noChangeArrowheads="1"/>
          </p:cNvSpPr>
          <p:nvPr/>
        </p:nvSpPr>
        <p:spPr bwMode="auto">
          <a:xfrm>
            <a:off x="555875" y="2248484"/>
            <a:ext cx="4556372" cy="607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4803" tIns="57401" rIns="114803" bIns="57401" anchor="ctr"/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劝君更尽一杯酒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sp>
        <p:nvSpPr>
          <p:cNvPr id="278548" name="Rectangle 20"/>
          <p:cNvSpPr>
            <a:spLocks noRot="1" noChangeArrowheads="1"/>
          </p:cNvSpPr>
          <p:nvPr/>
        </p:nvSpPr>
        <p:spPr bwMode="auto">
          <a:xfrm>
            <a:off x="555875" y="3160936"/>
            <a:ext cx="4556372" cy="607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4803" tIns="57401" rIns="114803" bIns="57401" anchor="ctr"/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葡萄美酒夜光杯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sp>
        <p:nvSpPr>
          <p:cNvPr id="278549" name="Rectangle 21"/>
          <p:cNvSpPr>
            <a:spLocks noRot="1" noChangeArrowheads="1"/>
          </p:cNvSpPr>
          <p:nvPr/>
        </p:nvSpPr>
        <p:spPr bwMode="auto">
          <a:xfrm>
            <a:off x="5214937" y="4147055"/>
            <a:ext cx="4556374" cy="607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4803" tIns="57401" rIns="114803" bIns="57401" anchor="ctr"/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举杯消愁愁更愁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sp>
        <p:nvSpPr>
          <p:cNvPr id="278550" name="Rectangle 22"/>
          <p:cNvSpPr>
            <a:spLocks noRot="1" noChangeArrowheads="1"/>
          </p:cNvSpPr>
          <p:nvPr/>
        </p:nvSpPr>
        <p:spPr bwMode="auto">
          <a:xfrm>
            <a:off x="3087441" y="4831813"/>
            <a:ext cx="4556372" cy="607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4803" tIns="57401" rIns="114803" bIns="57401" anchor="ctr"/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借问酒家何处有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sp>
        <p:nvSpPr>
          <p:cNvPr id="278551" name="Rectangle 23"/>
          <p:cNvSpPr>
            <a:spLocks noRot="1" noChangeArrowheads="1"/>
          </p:cNvSpPr>
          <p:nvPr/>
        </p:nvSpPr>
        <p:spPr bwMode="auto">
          <a:xfrm>
            <a:off x="3190132" y="5667251"/>
            <a:ext cx="4556372" cy="607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4803" tIns="57401" rIns="114803" bIns="57401" anchor="ctr"/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东篱把酒黄昏后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pic>
        <p:nvPicPr>
          <p:cNvPr id="278552" name="Picture 24" descr="诗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0640" y="1"/>
            <a:ext cx="2698997" cy="1833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7855" y="211910"/>
            <a:ext cx="1979809" cy="6545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114803" tIns="57401" rIns="114803" bIns="57401" rtlCol="0">
            <a:spAutoFit/>
          </a:bodyPr>
          <a:lstStyle/>
          <a:p>
            <a:r>
              <a:rPr lang="zh-CN" altLang="en-US" sz="3500" b="1" dirty="0">
                <a:solidFill>
                  <a:srgbClr val="7030A0"/>
                </a:solidFill>
              </a:rPr>
              <a:t>活动一</a:t>
            </a:r>
            <a:endParaRPr lang="zh-CN" altLang="en-US" sz="35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8545" grpId="0"/>
      <p:bldP spid="278547" grpId="0"/>
      <p:bldP spid="278548" grpId="0"/>
      <p:bldP spid="278549" grpId="0"/>
      <p:bldP spid="278550" grpId="0"/>
      <p:bldP spid="2785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5" name="AutoShape 3" descr="u=1287707128,357505998&amp;fm=21&amp;gp=0"/>
          <p:cNvSpPr>
            <a:spLocks noChangeAspect="1" noChangeArrowheads="1"/>
          </p:cNvSpPr>
          <p:nvPr/>
        </p:nvSpPr>
        <p:spPr bwMode="auto">
          <a:xfrm>
            <a:off x="6215063" y="3455600"/>
            <a:ext cx="428625" cy="321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14803" tIns="57401" rIns="114803" bIns="57401"/>
          <a:lstStyle/>
          <a:p>
            <a:endParaRPr lang="zh-CN" altLang="en-US"/>
          </a:p>
        </p:txBody>
      </p:sp>
      <p:sp>
        <p:nvSpPr>
          <p:cNvPr id="279556" name="AutoShape 4" descr="u=1287707128,357505998&amp;fm=21&amp;gp=0"/>
          <p:cNvSpPr>
            <a:spLocks noChangeAspect="1" noChangeArrowheads="1"/>
          </p:cNvSpPr>
          <p:nvPr/>
        </p:nvSpPr>
        <p:spPr bwMode="auto">
          <a:xfrm>
            <a:off x="6215063" y="3455600"/>
            <a:ext cx="428625" cy="321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14803" tIns="57401" rIns="114803" bIns="57401"/>
          <a:lstStyle/>
          <a:p>
            <a:endParaRPr lang="zh-CN" altLang="en-US"/>
          </a:p>
        </p:txBody>
      </p:sp>
      <p:sp>
        <p:nvSpPr>
          <p:cNvPr id="279557" name="AutoShape 5" descr="u=2481825325,2259841256&amp;fm=21&amp;gp=0"/>
          <p:cNvSpPr>
            <a:spLocks noChangeAspect="1" noChangeArrowheads="1"/>
          </p:cNvSpPr>
          <p:nvPr/>
        </p:nvSpPr>
        <p:spPr bwMode="auto">
          <a:xfrm>
            <a:off x="236637" y="48553"/>
            <a:ext cx="428625" cy="321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14803" tIns="57401" rIns="114803" bIns="57401"/>
          <a:lstStyle/>
          <a:p>
            <a:endParaRPr lang="zh-CN" altLang="en-US"/>
          </a:p>
        </p:txBody>
      </p:sp>
      <p:pic>
        <p:nvPicPr>
          <p:cNvPr id="279558" name="Picture 6" descr="u=2481825325,2259841256&amp;fm=21&amp;gp=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03351"/>
            <a:ext cx="3339703" cy="2429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9560" name="Rectangle 8"/>
          <p:cNvSpPr>
            <a:spLocks noRot="1" noChangeArrowheads="1"/>
          </p:cNvSpPr>
          <p:nvPr/>
        </p:nvSpPr>
        <p:spPr bwMode="auto">
          <a:xfrm>
            <a:off x="253085" y="1091803"/>
            <a:ext cx="9619507" cy="1063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4803" tIns="57401" rIns="114803" bIns="57401" anchor="ctr"/>
          <a:lstStyle/>
          <a:p>
            <a:r>
              <a:rPr lang="en-US" altLang="zh-CN" sz="4000" b="1" u="sng" dirty="0">
                <a:solidFill>
                  <a:schemeClr val="tx2"/>
                </a:solidFill>
              </a:rPr>
              <a:t>                          </a:t>
            </a:r>
            <a:r>
              <a:rPr lang="en-US" altLang="zh-CN" sz="4000" b="1" dirty="0">
                <a:solidFill>
                  <a:schemeClr val="tx2"/>
                </a:solidFill>
              </a:rPr>
              <a:t> </a:t>
            </a:r>
            <a:r>
              <a:rPr lang="zh-CN" altLang="en-US" sz="4000" b="1" dirty="0">
                <a:solidFill>
                  <a:schemeClr val="tx2"/>
                </a:solidFill>
              </a:rPr>
              <a:t>，   青春作伴好还乡。</a:t>
            </a:r>
            <a:r>
              <a:rPr lang="zh-CN" altLang="en-US" sz="5000" dirty="0">
                <a:solidFill>
                  <a:schemeClr val="tx2"/>
                </a:solidFill>
              </a:rPr>
              <a:t> </a:t>
            </a:r>
            <a:endParaRPr lang="zh-CN" altLang="en-US" sz="5000" dirty="0">
              <a:solidFill>
                <a:schemeClr val="tx2"/>
              </a:solidFill>
            </a:endParaRPr>
          </a:p>
        </p:txBody>
      </p:sp>
      <p:sp>
        <p:nvSpPr>
          <p:cNvPr id="279561" name="Rectangle 9"/>
          <p:cNvSpPr>
            <a:spLocks noRot="1" noChangeArrowheads="1"/>
          </p:cNvSpPr>
          <p:nvPr/>
        </p:nvSpPr>
        <p:spPr bwMode="auto">
          <a:xfrm>
            <a:off x="474754" y="2390221"/>
            <a:ext cx="9619505" cy="1063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4803" tIns="57401" rIns="114803" bIns="57401" anchor="ctr"/>
          <a:lstStyle/>
          <a:p>
            <a:r>
              <a:rPr lang="en-US" altLang="zh-CN" sz="4000" b="1" u="sng" dirty="0">
                <a:solidFill>
                  <a:schemeClr val="tx2"/>
                </a:solidFill>
              </a:rPr>
              <a:t>                          </a:t>
            </a:r>
            <a:r>
              <a:rPr lang="en-US" altLang="zh-CN" sz="4000" b="1" dirty="0">
                <a:solidFill>
                  <a:schemeClr val="tx2"/>
                </a:solidFill>
              </a:rPr>
              <a:t> </a:t>
            </a:r>
            <a:r>
              <a:rPr lang="zh-CN" altLang="en-US" sz="4000" b="1" dirty="0">
                <a:solidFill>
                  <a:schemeClr val="tx2"/>
                </a:solidFill>
              </a:rPr>
              <a:t>，化作相思泪。</a:t>
            </a:r>
            <a:r>
              <a:rPr lang="zh-CN" altLang="en-US" sz="5000" dirty="0">
                <a:solidFill>
                  <a:schemeClr val="tx2"/>
                </a:solidFill>
              </a:rPr>
              <a:t> </a:t>
            </a:r>
            <a:endParaRPr lang="zh-CN" altLang="en-US" sz="5000" dirty="0">
              <a:solidFill>
                <a:schemeClr val="tx2"/>
              </a:solidFill>
            </a:endParaRPr>
          </a:p>
        </p:txBody>
      </p:sp>
      <p:sp>
        <p:nvSpPr>
          <p:cNvPr id="279562" name="Rectangle 10"/>
          <p:cNvSpPr>
            <a:spLocks noRot="1" noChangeArrowheads="1"/>
          </p:cNvSpPr>
          <p:nvPr/>
        </p:nvSpPr>
        <p:spPr bwMode="auto">
          <a:xfrm>
            <a:off x="589908" y="3483184"/>
            <a:ext cx="11744771" cy="1063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4803" tIns="57401" rIns="114803" bIns="57401" anchor="ctr"/>
          <a:lstStyle/>
          <a:p>
            <a:r>
              <a:rPr lang="zh-CN" altLang="en-US" sz="4000" b="1" dirty="0">
                <a:solidFill>
                  <a:schemeClr val="tx2"/>
                </a:solidFill>
              </a:rPr>
              <a:t>千里莺啼绿映红，</a:t>
            </a:r>
            <a:r>
              <a:rPr lang="zh-CN" altLang="en-US" sz="4000" b="1" u="sng" dirty="0">
                <a:solidFill>
                  <a:schemeClr val="tx2"/>
                </a:solidFill>
              </a:rPr>
              <a:t>                          </a:t>
            </a:r>
            <a:r>
              <a:rPr lang="zh-CN" altLang="en-US" sz="4000" b="1" dirty="0">
                <a:solidFill>
                  <a:schemeClr val="tx2"/>
                </a:solidFill>
              </a:rPr>
              <a:t> 。</a:t>
            </a:r>
            <a:endParaRPr lang="zh-CN" altLang="en-US" sz="5000" dirty="0">
              <a:solidFill>
                <a:schemeClr val="tx2"/>
              </a:solidFill>
            </a:endParaRPr>
          </a:p>
        </p:txBody>
      </p:sp>
      <p:sp>
        <p:nvSpPr>
          <p:cNvPr id="279563" name="Rectangle 11"/>
          <p:cNvSpPr>
            <a:spLocks noRot="1" noChangeArrowheads="1"/>
          </p:cNvSpPr>
          <p:nvPr/>
        </p:nvSpPr>
        <p:spPr bwMode="auto">
          <a:xfrm>
            <a:off x="3190130" y="4312015"/>
            <a:ext cx="9619507" cy="1973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4803" tIns="57401" rIns="114803" bIns="57401" anchor="ctr"/>
          <a:lstStyle/>
          <a:p>
            <a:r>
              <a:rPr lang="en-US" altLang="zh-CN" sz="4000" b="1" u="sng" dirty="0">
                <a:solidFill>
                  <a:schemeClr val="tx2"/>
                </a:solidFill>
              </a:rPr>
              <a:t>                      </a:t>
            </a:r>
            <a:r>
              <a:rPr lang="en-US" altLang="zh-CN" sz="4000" b="1" dirty="0">
                <a:solidFill>
                  <a:schemeClr val="tx2"/>
                </a:solidFill>
              </a:rPr>
              <a:t> </a:t>
            </a:r>
            <a:r>
              <a:rPr lang="zh-CN" altLang="en-US" sz="4000" b="1" dirty="0">
                <a:solidFill>
                  <a:schemeClr val="tx2"/>
                </a:solidFill>
              </a:rPr>
              <a:t>，独酌无相亲。</a:t>
            </a:r>
            <a:br>
              <a:rPr lang="zh-CN" altLang="en-US" sz="4000" b="1" dirty="0">
                <a:solidFill>
                  <a:schemeClr val="tx2"/>
                </a:solidFill>
              </a:rPr>
            </a:br>
            <a:br>
              <a:rPr lang="zh-CN" altLang="en-US" sz="4000" b="1" dirty="0">
                <a:solidFill>
                  <a:schemeClr val="tx2"/>
                </a:solidFill>
              </a:rPr>
            </a:br>
            <a:r>
              <a:rPr lang="zh-CN" altLang="en-US" sz="4000" b="1" u="sng" dirty="0">
                <a:solidFill>
                  <a:schemeClr val="tx2"/>
                </a:solidFill>
              </a:rPr>
              <a:t>                      </a:t>
            </a:r>
            <a:r>
              <a:rPr lang="zh-CN" altLang="en-US" sz="4000" b="1" dirty="0">
                <a:solidFill>
                  <a:schemeClr val="tx2"/>
                </a:solidFill>
              </a:rPr>
              <a:t> ，对影成三人。</a:t>
            </a:r>
            <a:endParaRPr lang="zh-CN" altLang="en-US" sz="4000" b="1" dirty="0">
              <a:solidFill>
                <a:schemeClr val="tx2"/>
              </a:solidFill>
            </a:endParaRPr>
          </a:p>
        </p:txBody>
      </p:sp>
      <p:sp>
        <p:nvSpPr>
          <p:cNvPr id="279565" name="Rectangle 13"/>
          <p:cNvSpPr>
            <a:spLocks noRot="1" noChangeArrowheads="1"/>
          </p:cNvSpPr>
          <p:nvPr/>
        </p:nvSpPr>
        <p:spPr bwMode="auto">
          <a:xfrm>
            <a:off x="252265" y="654622"/>
            <a:ext cx="4252763" cy="607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4803" tIns="57401" rIns="114803" bIns="57401" anchor="ctr"/>
          <a:lstStyle/>
          <a:p>
            <a:endParaRPr lang="zh-CN" altLang="en-US" sz="4800" dirty="0">
              <a:solidFill>
                <a:schemeClr val="tx2"/>
              </a:solidFill>
            </a:endParaRPr>
          </a:p>
        </p:txBody>
      </p:sp>
      <p:sp>
        <p:nvSpPr>
          <p:cNvPr id="279566" name="Rectangle 14"/>
          <p:cNvSpPr>
            <a:spLocks noRot="1" noChangeArrowheads="1"/>
          </p:cNvSpPr>
          <p:nvPr/>
        </p:nvSpPr>
        <p:spPr bwMode="auto">
          <a:xfrm>
            <a:off x="533412" y="1262365"/>
            <a:ext cx="4759523" cy="607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4803" tIns="57401" rIns="114803" bIns="57401" anchor="ctr"/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白日放歌须纵酒</a:t>
            </a:r>
            <a:endParaRPr lang="zh-CN" altLang="en-US" sz="4800" dirty="0">
              <a:solidFill>
                <a:schemeClr val="tx2"/>
              </a:solidFill>
            </a:endParaRPr>
          </a:p>
        </p:txBody>
      </p:sp>
      <p:sp>
        <p:nvSpPr>
          <p:cNvPr id="279567" name="Rectangle 15"/>
          <p:cNvSpPr>
            <a:spLocks noRot="1" noChangeArrowheads="1"/>
          </p:cNvSpPr>
          <p:nvPr/>
        </p:nvSpPr>
        <p:spPr bwMode="auto">
          <a:xfrm>
            <a:off x="450949" y="2417664"/>
            <a:ext cx="4252764" cy="607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4803" tIns="57401" rIns="114803" bIns="57401" anchor="ctr"/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酒入愁肠</a:t>
            </a:r>
            <a:endParaRPr lang="zh-CN" altLang="en-US" sz="4800" dirty="0">
              <a:solidFill>
                <a:schemeClr val="tx2"/>
              </a:solidFill>
            </a:endParaRPr>
          </a:p>
        </p:txBody>
      </p:sp>
      <p:sp>
        <p:nvSpPr>
          <p:cNvPr id="279568" name="Rectangle 16"/>
          <p:cNvSpPr>
            <a:spLocks noRot="1" noChangeArrowheads="1"/>
          </p:cNvSpPr>
          <p:nvPr/>
        </p:nvSpPr>
        <p:spPr bwMode="auto">
          <a:xfrm>
            <a:off x="4773191" y="3501961"/>
            <a:ext cx="4759523" cy="607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4803" tIns="57401" rIns="114803" bIns="57401" anchor="ctr"/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水村山郭酒旗风</a:t>
            </a:r>
            <a:endParaRPr lang="zh-CN" altLang="en-US" sz="4800" dirty="0">
              <a:solidFill>
                <a:schemeClr val="tx2"/>
              </a:solidFill>
            </a:endParaRPr>
          </a:p>
        </p:txBody>
      </p:sp>
      <p:sp>
        <p:nvSpPr>
          <p:cNvPr id="279569" name="Rectangle 17"/>
          <p:cNvSpPr>
            <a:spLocks noRot="1" noChangeArrowheads="1"/>
          </p:cNvSpPr>
          <p:nvPr/>
        </p:nvSpPr>
        <p:spPr bwMode="auto">
          <a:xfrm>
            <a:off x="3311819" y="4312015"/>
            <a:ext cx="4252763" cy="607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4803" tIns="57401" rIns="114803" bIns="57401"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花间一壶酒</a:t>
            </a:r>
            <a:endParaRPr lang="zh-CN" altLang="en-US" sz="5000" dirty="0">
              <a:solidFill>
                <a:schemeClr val="tx2"/>
              </a:solidFill>
            </a:endParaRPr>
          </a:p>
        </p:txBody>
      </p:sp>
      <p:sp>
        <p:nvSpPr>
          <p:cNvPr id="279570" name="Rectangle 18"/>
          <p:cNvSpPr>
            <a:spLocks noRot="1" noChangeArrowheads="1"/>
          </p:cNvSpPr>
          <p:nvPr/>
        </p:nvSpPr>
        <p:spPr bwMode="auto">
          <a:xfrm>
            <a:off x="3339703" y="5414639"/>
            <a:ext cx="4252763" cy="607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4803" tIns="57401" rIns="114803" bIns="57401"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举杯邀明月</a:t>
            </a:r>
            <a:endParaRPr lang="zh-CN" altLang="en-US" sz="5000" dirty="0">
              <a:solidFill>
                <a:schemeClr val="tx2"/>
              </a:solidFill>
            </a:endParaRPr>
          </a:p>
        </p:txBody>
      </p:sp>
      <p:pic>
        <p:nvPicPr>
          <p:cNvPr id="279571" name="Picture 19" descr="诗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0640" y="1"/>
            <a:ext cx="2698997" cy="1833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9565" grpId="0"/>
      <p:bldP spid="279566" grpId="0"/>
      <p:bldP spid="279567" grpId="0"/>
      <p:bldP spid="279568" grpId="0"/>
      <p:bldP spid="279569" grpId="0"/>
      <p:bldP spid="27957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962175" y="122082"/>
            <a:ext cx="5871270" cy="4401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4803" tIns="57401" rIns="114803" bIns="57401">
            <a:spAutoFit/>
          </a:bodyPr>
          <a:lstStyle/>
          <a:p>
            <a:pPr>
              <a:lnSpc>
                <a:spcPct val="110000"/>
              </a:lnSpc>
              <a:spcBef>
                <a:spcPct val="10000"/>
              </a:spcBef>
            </a:pPr>
            <a:r>
              <a:rPr lang="en-US" altLang="zh-CN" sz="3500" b="1">
                <a:ea typeface="方正姚体" pitchFamily="2" charset="-122"/>
              </a:rPr>
              <a:t>     </a:t>
            </a:r>
            <a:endParaRPr lang="en-US" altLang="zh-CN" sz="3000" b="1">
              <a:ea typeface="方正姚体" pitchFamily="2" charset="-122"/>
            </a:endParaRPr>
          </a:p>
          <a:p>
            <a:pPr>
              <a:lnSpc>
                <a:spcPct val="110000"/>
              </a:lnSpc>
              <a:spcBef>
                <a:spcPct val="10000"/>
              </a:spcBef>
            </a:pPr>
            <a:r>
              <a:rPr lang="zh-CN" altLang="en-US" sz="3500" b="1">
                <a:ea typeface="方正姚体" pitchFamily="2" charset="-122"/>
              </a:rPr>
              <a:t>李白斗</a:t>
            </a:r>
            <a:r>
              <a:rPr lang="zh-CN" altLang="en-US" sz="3500" b="1">
                <a:solidFill>
                  <a:srgbClr val="FF0000"/>
                </a:solidFill>
                <a:ea typeface="方正姚体" pitchFamily="2" charset="-122"/>
              </a:rPr>
              <a:t>酒</a:t>
            </a:r>
            <a:r>
              <a:rPr lang="zh-CN" altLang="en-US" sz="3500" b="1">
                <a:ea typeface="方正姚体" pitchFamily="2" charset="-122"/>
              </a:rPr>
              <a:t>诗百篇，</a:t>
            </a:r>
            <a:endParaRPr lang="zh-CN" altLang="en-US" sz="3500" b="1">
              <a:ea typeface="方正姚体" pitchFamily="2" charset="-122"/>
            </a:endParaRPr>
          </a:p>
          <a:p>
            <a:pPr>
              <a:lnSpc>
                <a:spcPct val="110000"/>
              </a:lnSpc>
              <a:spcBef>
                <a:spcPct val="10000"/>
              </a:spcBef>
            </a:pPr>
            <a:r>
              <a:rPr lang="zh-CN" altLang="en-US" sz="3500" b="1">
                <a:ea typeface="方正姚体" pitchFamily="2" charset="-122"/>
              </a:rPr>
              <a:t>长安市上</a:t>
            </a:r>
            <a:r>
              <a:rPr lang="zh-CN" altLang="en-US" sz="3500" b="1">
                <a:solidFill>
                  <a:srgbClr val="FF0000"/>
                </a:solidFill>
                <a:ea typeface="方正姚体" pitchFamily="2" charset="-122"/>
              </a:rPr>
              <a:t>酒</a:t>
            </a:r>
            <a:r>
              <a:rPr lang="zh-CN" altLang="en-US" sz="3500" b="1">
                <a:ea typeface="方正姚体" pitchFamily="2" charset="-122"/>
              </a:rPr>
              <a:t>家眠。</a:t>
            </a:r>
            <a:endParaRPr lang="zh-CN" altLang="en-US" sz="3500" b="1">
              <a:ea typeface="方正姚体" pitchFamily="2" charset="-122"/>
            </a:endParaRPr>
          </a:p>
          <a:p>
            <a:pPr>
              <a:lnSpc>
                <a:spcPct val="110000"/>
              </a:lnSpc>
              <a:spcBef>
                <a:spcPct val="10000"/>
              </a:spcBef>
            </a:pPr>
            <a:r>
              <a:rPr lang="zh-CN" altLang="en-US" sz="3500" b="1">
                <a:ea typeface="方正姚体" pitchFamily="2" charset="-122"/>
              </a:rPr>
              <a:t>天子呼来不上船，</a:t>
            </a:r>
            <a:endParaRPr lang="zh-CN" altLang="en-US" sz="3500" b="1">
              <a:ea typeface="方正姚体" pitchFamily="2" charset="-122"/>
            </a:endParaRPr>
          </a:p>
          <a:p>
            <a:pPr>
              <a:lnSpc>
                <a:spcPct val="110000"/>
              </a:lnSpc>
              <a:spcBef>
                <a:spcPct val="10000"/>
              </a:spcBef>
            </a:pPr>
            <a:r>
              <a:rPr lang="zh-CN" altLang="en-US" sz="3500" b="1">
                <a:ea typeface="方正姚体" pitchFamily="2" charset="-122"/>
              </a:rPr>
              <a:t>自称臣是酒中仙。</a:t>
            </a:r>
            <a:endParaRPr lang="zh-CN" altLang="en-US" sz="3500" b="1">
              <a:ea typeface="方正姚体" pitchFamily="2" charset="-122"/>
            </a:endParaRPr>
          </a:p>
          <a:p>
            <a:pPr>
              <a:lnSpc>
                <a:spcPct val="110000"/>
              </a:lnSpc>
              <a:spcBef>
                <a:spcPct val="10000"/>
              </a:spcBef>
            </a:pPr>
            <a:r>
              <a:rPr lang="zh-CN" altLang="en-US" sz="2300"/>
              <a:t>                 </a:t>
            </a:r>
            <a:r>
              <a:rPr lang="en-US" altLang="zh-CN" sz="2300" b="1"/>
              <a:t>——</a:t>
            </a:r>
            <a:r>
              <a:rPr lang="zh-CN" altLang="en-US" sz="3000" b="1">
                <a:ea typeface="方正姚体" pitchFamily="2" charset="-122"/>
              </a:rPr>
              <a:t>杜甫</a:t>
            </a:r>
            <a:r>
              <a:rPr lang="en-US" altLang="zh-CN" sz="3000" b="1">
                <a:ea typeface="方正姚体" pitchFamily="2" charset="-122"/>
              </a:rPr>
              <a:t>《</a:t>
            </a:r>
            <a:r>
              <a:rPr lang="zh-CN" altLang="en-US" sz="3000" b="1">
                <a:ea typeface="方正姚体" pitchFamily="2" charset="-122"/>
              </a:rPr>
              <a:t>饮中八仙诗</a:t>
            </a:r>
            <a:r>
              <a:rPr lang="en-US" altLang="zh-CN" sz="3000" b="1">
                <a:ea typeface="方正姚体" pitchFamily="2" charset="-122"/>
              </a:rPr>
              <a:t>》</a:t>
            </a:r>
            <a:endParaRPr lang="en-US" altLang="zh-CN" sz="3000" b="1">
              <a:ea typeface="方正姚体" pitchFamily="2" charset="-122"/>
            </a:endParaRPr>
          </a:p>
          <a:p>
            <a:pPr>
              <a:lnSpc>
                <a:spcPct val="110000"/>
              </a:lnSpc>
              <a:spcBef>
                <a:spcPct val="10000"/>
              </a:spcBef>
            </a:pPr>
            <a:r>
              <a:rPr lang="en-US" altLang="zh-CN" sz="3000" b="1">
                <a:ea typeface="方正姚体" pitchFamily="2" charset="-122"/>
              </a:rPr>
              <a:t>                                                           </a:t>
            </a:r>
            <a:endParaRPr lang="en-US" altLang="zh-CN" sz="3000" b="1">
              <a:ea typeface="方正姚体" pitchFamily="2" charset="-122"/>
            </a:endParaRPr>
          </a:p>
        </p:txBody>
      </p:sp>
      <p:sp>
        <p:nvSpPr>
          <p:cNvPr id="6147" name="WordArt 3"/>
          <p:cNvSpPr>
            <a:spLocks noChangeArrowheads="1" noChangeShapeType="1" noTextEdit="1"/>
          </p:cNvSpPr>
          <p:nvPr/>
        </p:nvSpPr>
        <p:spPr bwMode="auto">
          <a:xfrm>
            <a:off x="352425" y="0"/>
            <a:ext cx="5103495" cy="89789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114803" tIns="57401" rIns="114803" bIns="57401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4500" b="1" kern="10" dirty="0" smtClean="0"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华文新魏"/>
                <a:ea typeface="华文新魏"/>
              </a:rPr>
              <a:t>诗</a:t>
            </a:r>
            <a:r>
              <a:rPr lang="en-US" altLang="zh-CN" sz="4500" b="1" kern="10" dirty="0"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华文新魏"/>
                <a:ea typeface="华文新魏"/>
              </a:rPr>
              <a:t>·</a:t>
            </a:r>
            <a:r>
              <a:rPr lang="zh-CN" altLang="en-US" sz="4500" b="1" kern="10" dirty="0" smtClean="0"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华文新魏"/>
                <a:ea typeface="华文新魏"/>
              </a:rPr>
              <a:t>酒</a:t>
            </a:r>
            <a:r>
              <a:rPr lang="en-US" altLang="zh-CN" sz="4500" b="1" kern="10" dirty="0" smtClean="0"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华文新魏"/>
                <a:ea typeface="华文新魏"/>
              </a:rPr>
              <a:t>·</a:t>
            </a:r>
            <a:r>
              <a:rPr lang="zh-CN" altLang="en-US" sz="4500" b="1" kern="10" dirty="0" smtClean="0"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华文新魏"/>
                <a:ea typeface="华文新魏"/>
              </a:rPr>
              <a:t>李白</a:t>
            </a:r>
            <a:endParaRPr lang="zh-CN" altLang="en-US" sz="4500" b="1" kern="10" dirty="0">
              <a:solidFill>
                <a:srgbClr val="FF0000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华文新魏"/>
              <a:ea typeface="华文新魏"/>
            </a:endParaRP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28625" y="2953332"/>
            <a:ext cx="231913" cy="577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4803" tIns="57401" rIns="114803" bIns="57401">
            <a:spAutoFit/>
          </a:bodyPr>
          <a:lstStyle/>
          <a:p>
            <a:endParaRPr lang="zh-CN" altLang="zh-CN" sz="3000" b="1"/>
          </a:p>
        </p:txBody>
      </p:sp>
      <p:pic>
        <p:nvPicPr>
          <p:cNvPr id="6149" name="Picture 5" descr="将进酒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354" y="122219"/>
            <a:ext cx="5063133" cy="6835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1952140" y="3417981"/>
            <a:ext cx="5315396" cy="3809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4803" tIns="57401" rIns="114803" bIns="57401">
            <a:spAutoFit/>
          </a:bodyPr>
          <a:lstStyle/>
          <a:p>
            <a:r>
              <a:rPr lang="en-US" altLang="zh-CN" sz="3500" b="1"/>
              <a:t>……</a:t>
            </a:r>
            <a:endParaRPr lang="en-US" altLang="zh-CN" sz="3500" b="1">
              <a:solidFill>
                <a:schemeClr val="accent2"/>
              </a:solidFill>
            </a:endParaRPr>
          </a:p>
          <a:p>
            <a:r>
              <a:rPr lang="zh-CN" altLang="en-US" sz="3500" b="1">
                <a:solidFill>
                  <a:srgbClr val="FF0000"/>
                </a:solidFill>
              </a:rPr>
              <a:t>酒</a:t>
            </a:r>
            <a:r>
              <a:rPr lang="zh-CN" altLang="en-US" sz="3500" b="1">
                <a:solidFill>
                  <a:srgbClr val="003399"/>
                </a:solidFill>
              </a:rPr>
              <a:t>入豪肠，</a:t>
            </a:r>
            <a:endParaRPr lang="zh-CN" altLang="en-US" sz="3500" b="1">
              <a:solidFill>
                <a:srgbClr val="003399"/>
              </a:solidFill>
            </a:endParaRPr>
          </a:p>
          <a:p>
            <a:r>
              <a:rPr lang="zh-CN" altLang="en-US" sz="3500" b="1">
                <a:solidFill>
                  <a:srgbClr val="003399"/>
                </a:solidFill>
              </a:rPr>
              <a:t>七分酿成了月光 </a:t>
            </a:r>
            <a:endParaRPr lang="zh-CN" altLang="en-US" sz="3500" b="1">
              <a:solidFill>
                <a:srgbClr val="003399"/>
              </a:solidFill>
            </a:endParaRPr>
          </a:p>
          <a:p>
            <a:r>
              <a:rPr lang="zh-CN" altLang="en-US" sz="3500" b="1">
                <a:solidFill>
                  <a:srgbClr val="003399"/>
                </a:solidFill>
              </a:rPr>
              <a:t>余下的三分啸成剑气 </a:t>
            </a:r>
            <a:endParaRPr lang="zh-CN" altLang="en-US" sz="3500" b="1">
              <a:solidFill>
                <a:srgbClr val="003399"/>
              </a:solidFill>
            </a:endParaRPr>
          </a:p>
          <a:p>
            <a:r>
              <a:rPr lang="zh-CN" altLang="en-US" sz="3500" b="1">
                <a:solidFill>
                  <a:srgbClr val="003399"/>
                </a:solidFill>
              </a:rPr>
              <a:t>绣口一吐就半个盛唐</a:t>
            </a:r>
            <a:endParaRPr lang="zh-CN" altLang="en-US" sz="3500" b="1">
              <a:solidFill>
                <a:srgbClr val="003399"/>
              </a:solidFill>
            </a:endParaRPr>
          </a:p>
          <a:p>
            <a:r>
              <a:rPr lang="en-US" altLang="zh-CN" sz="3500" b="1">
                <a:solidFill>
                  <a:srgbClr val="003399"/>
                </a:solidFill>
              </a:rPr>
              <a:t>……</a:t>
            </a:r>
            <a:r>
              <a:rPr lang="en-US" altLang="zh-CN" sz="3500">
                <a:solidFill>
                  <a:srgbClr val="003399"/>
                </a:solidFill>
              </a:rPr>
              <a:t> </a:t>
            </a:r>
            <a:endParaRPr lang="en-US" altLang="zh-CN" sz="3500">
              <a:solidFill>
                <a:srgbClr val="003399"/>
              </a:solidFill>
            </a:endParaRPr>
          </a:p>
          <a:p>
            <a:r>
              <a:rPr lang="en-US" altLang="zh-CN" sz="2300"/>
              <a:t>          </a:t>
            </a:r>
            <a:r>
              <a:rPr lang="en-US" altLang="zh-CN" sz="3000" b="1"/>
              <a:t>——</a:t>
            </a:r>
            <a:r>
              <a:rPr lang="en-US" altLang="zh-CN" sz="3000"/>
              <a:t> </a:t>
            </a:r>
            <a:r>
              <a:rPr lang="zh-CN" altLang="en-US" sz="3000" b="1"/>
              <a:t>余光中</a:t>
            </a:r>
            <a:r>
              <a:rPr lang="en-US" altLang="zh-CN" sz="3000" b="1"/>
              <a:t>《</a:t>
            </a:r>
            <a:r>
              <a:rPr lang="zh-CN" altLang="en-US" sz="3000" b="1"/>
              <a:t>寻李白 </a:t>
            </a:r>
            <a:r>
              <a:rPr lang="en-US" altLang="zh-CN" sz="3000" b="1"/>
              <a:t>》</a:t>
            </a:r>
            <a:r>
              <a:rPr lang="en-US" altLang="zh-CN" sz="2300" b="1"/>
              <a:t> </a:t>
            </a:r>
            <a:endParaRPr lang="en-US" altLang="zh-CN" sz="23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6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61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73003" y="502268"/>
            <a:ext cx="10561587" cy="5930103"/>
          </a:xfrm>
        </p:spPr>
        <p:txBody>
          <a:bodyPr lIns="114803" tIns="57401" rIns="114803" bIns="57401"/>
          <a:lstStyle/>
          <a:p>
            <a:pPr>
              <a:lnSpc>
                <a:spcPct val="90000"/>
              </a:lnSpc>
            </a:pPr>
            <a:r>
              <a:rPr lang="en-US" altLang="zh-CN" sz="6000">
                <a:ea typeface="隶书" pitchFamily="49" charset="-122"/>
              </a:rPr>
              <a:t>【</a:t>
            </a:r>
            <a:r>
              <a:rPr lang="zh-CN" altLang="en-US" sz="6000">
                <a:ea typeface="隶书" pitchFamily="49" charset="-122"/>
              </a:rPr>
              <a:t>教学目标</a:t>
            </a:r>
            <a:r>
              <a:rPr lang="en-US" altLang="zh-CN" sz="6000">
                <a:ea typeface="隶书" pitchFamily="49" charset="-122"/>
              </a:rPr>
              <a:t>】</a:t>
            </a:r>
            <a:r>
              <a:rPr lang="en-US" altLang="zh-CN"/>
              <a:t> </a:t>
            </a:r>
            <a:endParaRPr lang="en-US" altLang="zh-CN"/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4500">
                <a:latin typeface="隶书" pitchFamily="49" charset="-122"/>
                <a:ea typeface="隶书" pitchFamily="49" charset="-122"/>
              </a:rPr>
              <a:t>   1</a:t>
            </a:r>
            <a:r>
              <a:rPr lang="zh-CN" altLang="en-US" sz="4500">
                <a:latin typeface="隶书" pitchFamily="49" charset="-122"/>
                <a:ea typeface="隶书" pitchFamily="49" charset="-122"/>
              </a:rPr>
              <a:t>、认知目标：</a:t>
            </a:r>
            <a:endParaRPr lang="zh-CN" altLang="en-US" sz="4500">
              <a:latin typeface="隶书" pitchFamily="49" charset="-122"/>
              <a:ea typeface="隶书" pitchFamily="49" charset="-122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4500">
                <a:latin typeface="隶书" pitchFamily="49" charset="-122"/>
                <a:ea typeface="隶书" pitchFamily="49" charset="-122"/>
              </a:rPr>
              <a:t>     理清诗歌情感变化线索，理解貌似消极行乐实则渴望用世的复杂情感。　　</a:t>
            </a:r>
            <a:endParaRPr lang="zh-CN" altLang="en-US" sz="4500">
              <a:latin typeface="隶书" pitchFamily="49" charset="-122"/>
              <a:ea typeface="隶书" pitchFamily="49" charset="-122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4500">
                <a:latin typeface="隶书" pitchFamily="49" charset="-122"/>
                <a:ea typeface="隶书" pitchFamily="49" charset="-122"/>
              </a:rPr>
              <a:t>   </a:t>
            </a:r>
            <a:r>
              <a:rPr lang="en-US" altLang="zh-CN" sz="4500"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en-US" sz="4500">
                <a:latin typeface="隶书" pitchFamily="49" charset="-122"/>
                <a:ea typeface="隶书" pitchFamily="49" charset="-122"/>
              </a:rPr>
              <a:t>、能力目标</a:t>
            </a:r>
            <a:endParaRPr lang="zh-CN" altLang="en-US" sz="4500">
              <a:latin typeface="隶书" pitchFamily="49" charset="-122"/>
              <a:ea typeface="隶书" pitchFamily="49" charset="-122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4500">
                <a:latin typeface="隶书" pitchFamily="49" charset="-122"/>
                <a:ea typeface="隶书" pitchFamily="49" charset="-122"/>
              </a:rPr>
              <a:t>     体味诗歌颇具特色的起兴和夸张手法的运用，领会李白淋漓畅快的浪漫主义诗风。</a:t>
            </a:r>
            <a:endParaRPr lang="zh-CN" altLang="en-US" sz="450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139036" y="669690"/>
            <a:ext cx="4952356" cy="1922010"/>
            <a:chOff x="6659" y="648"/>
            <a:chExt cx="7394" cy="2871"/>
          </a:xfrm>
        </p:grpSpPr>
        <p:pic>
          <p:nvPicPr>
            <p:cNvPr id="14338" name="图片 9" descr="4567i8ui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59" y="753"/>
              <a:ext cx="7394" cy="276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39" name="图片 10" descr="2346578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44" y="648"/>
              <a:ext cx="2511" cy="190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" name="文本框 4"/>
          <p:cNvSpPr txBox="1"/>
          <p:nvPr/>
        </p:nvSpPr>
        <p:spPr>
          <a:xfrm>
            <a:off x="1388815" y="1117738"/>
            <a:ext cx="813181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/>
            <a:r>
              <a:rPr lang="zh-CN" altLang="en-US" sz="4800" b="1" dirty="0">
                <a:solidFill>
                  <a:srgbClr val="FF0000"/>
                </a:solidFill>
                <a:latin typeface="+mj-ea"/>
                <a:ea typeface="+mj-ea"/>
              </a:rPr>
              <a:t>学习活动一：诵读，通诗韵</a:t>
            </a:r>
            <a:endParaRPr lang="zh-CN" altLang="en-US" sz="4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72991" y="2248173"/>
            <a:ext cx="8640959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自读</a:t>
            </a:r>
            <a:endParaRPr lang="zh-CN" altLang="zh-CN" sz="28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</a:rPr>
              <a:t>请同学们结合课下注释自由朗读这首诗歌。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</a:rPr>
              <a:t>要求：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⑴</a:t>
            </a: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</a:rPr>
              <a:t>读准字音，读通文意，读出自己的体会。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⑵</a:t>
            </a: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</a:rPr>
              <a:t>旁若无人，放声诵读。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61052" y="1223815"/>
            <a:ext cx="3189398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/>
            <a:r>
              <a:rPr lang="zh-CN" altLang="en-US" sz="4800" b="1" dirty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charset="-122"/>
              </a:rPr>
              <a:t>将进酒</a:t>
            </a:r>
            <a:endParaRPr lang="zh-CN" altLang="en-US" sz="4800" b="1" dirty="0">
              <a:solidFill>
                <a:srgbClr val="C00000"/>
              </a:solidFill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748155" y="2521585"/>
            <a:ext cx="9568815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76999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>
            <a:lvl1pPr indent="609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9pPr>
          </a:lstStyle>
          <a:p>
            <a:pPr marL="0" marR="0" lvl="0" indent="6096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《将进酒》是汉乐府曲名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6096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“将”（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qiāng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）的意思就是“请”，连起来解释就是“请喝酒”。这是一首劝酒诗。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80703" y="235786"/>
            <a:ext cx="7092950" cy="1412875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zh-CN" altLang="en-US" sz="4000" b="1" kern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二、 预习检测</a:t>
            </a:r>
            <a:r>
              <a:rPr lang="zh-CN" altLang="en-US" sz="4000" b="1" kern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：</a:t>
            </a:r>
            <a:br>
              <a:rPr lang="zh-CN" altLang="en-US" sz="4000" b="1" kern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zh-CN" altLang="en-US" sz="4000" b="1" kern="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1749" y="159941"/>
            <a:ext cx="8723630" cy="58477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63921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r>
              <a:rPr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这是一首“劝酒歌”，谁劝谁喝酒？</a:t>
            </a:r>
            <a:endParaRPr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670390" y="1538261"/>
            <a:ext cx="7664600" cy="58477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63921"/>
                  </a:schemeClr>
                </a:solidFill>
              </a14:hiddenFill>
            </a:ext>
          </a:extLst>
        </p:spPr>
        <p:txBody>
          <a:bodyPr anchor="t">
            <a:spAutoFit/>
          </a:bodyPr>
          <a:lstStyle/>
          <a:p>
            <a:r>
              <a:rPr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为何喝酒？</a:t>
            </a:r>
            <a:endParaRPr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4052" y="757131"/>
            <a:ext cx="1014793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李白</a:t>
            </a:r>
            <a:r>
              <a:rPr lang="zh-CN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劝岑夫子和丹丘生喝酒。</a:t>
            </a:r>
            <a:endParaRPr lang="zh-CN" sz="3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84392" y="1960141"/>
            <a:ext cx="1014793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人生得意须尽欢——恰逢知己</a:t>
            </a:r>
            <a:endParaRPr lang="zh-CN" sz="3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16492" y="2566025"/>
            <a:ext cx="1014793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与尔同销万古愁——借酒销愁</a:t>
            </a:r>
            <a:endParaRPr lang="zh-CN" sz="3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825860" y="3150929"/>
            <a:ext cx="7664600" cy="58477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63921"/>
                  </a:schemeClr>
                </a:solidFill>
              </a14:hiddenFill>
            </a:ext>
          </a:extLst>
        </p:spPr>
        <p:txBody>
          <a:bodyPr anchor="t">
            <a:spAutoFit/>
          </a:bodyPr>
          <a:lstStyle/>
          <a:p>
            <a:r>
              <a:rPr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怎样喝酒的？</a:t>
            </a:r>
            <a:endParaRPr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58224" y="3805471"/>
            <a:ext cx="1015312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/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烹羊宰牛且为乐，会须一饮三百杯    </a:t>
            </a:r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喝得多</a:t>
            </a:r>
            <a:endParaRPr lang="zh-CN" altLang="zh-CN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/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将进酒，杯莫停      </a:t>
            </a:r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——喝得快</a:t>
            </a:r>
            <a:endParaRPr lang="zh-CN" altLang="zh-CN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/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主人何为言少钱，径须沽取对君酌。五花马，千金裘，呼儿将出换美酒        </a:t>
            </a:r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——喝得豪爽</a:t>
            </a:r>
            <a:endParaRPr lang="zh-CN" altLang="zh-CN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0" grpId="0"/>
    </p:bldLst>
  </p:timing>
</p:sld>
</file>

<file path=ppt/theme/theme1.xml><?xml version="1.0" encoding="utf-8"?>
<a:theme xmlns:a="http://schemas.openxmlformats.org/drawingml/2006/main" name="自定义设计方案">
  <a:themeElements>
    <a:clrScheme name="自定义 2">
      <a:dk1>
        <a:sysClr val="windowText" lastClr="000000"/>
      </a:dk1>
      <a:lt1>
        <a:sysClr val="window" lastClr="FFFFFF"/>
      </a:lt1>
      <a:dk2>
        <a:srgbClr val="323232"/>
      </a:dk2>
      <a:lt2>
        <a:srgbClr val="8DC182"/>
      </a:lt2>
      <a:accent1>
        <a:srgbClr val="8DC182"/>
      </a:accent1>
      <a:accent2>
        <a:srgbClr val="B3D5AB"/>
      </a:accent2>
      <a:accent3>
        <a:srgbClr val="A9DB66"/>
      </a:accent3>
      <a:accent4>
        <a:srgbClr val="4E8542"/>
      </a:accent4>
      <a:accent5>
        <a:srgbClr val="3A6331"/>
      </a:accent5>
      <a:accent6>
        <a:srgbClr val="50771B"/>
      </a:accent6>
      <a:hlink>
        <a:srgbClr val="6B9F25"/>
      </a:hlink>
      <a:folHlink>
        <a:srgbClr val="B26B0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2917</Words>
  <Application>WPS 演示</Application>
  <PresentationFormat>自定义</PresentationFormat>
  <Paragraphs>227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微软雅黑</vt:lpstr>
      <vt:lpstr>方正姚体</vt:lpstr>
      <vt:lpstr>华文新魏</vt:lpstr>
      <vt:lpstr>隶书</vt:lpstr>
      <vt:lpstr>Arial Unicode MS</vt:lpstr>
      <vt:lpstr>华文新魏</vt:lpstr>
      <vt:lpstr>黑体</vt:lpstr>
      <vt:lpstr>Times New Roman</vt:lpstr>
      <vt:lpstr>楷体_GB2312</vt:lpstr>
      <vt:lpstr>新宋体</vt:lpstr>
      <vt:lpstr>Verdana</vt:lpstr>
      <vt:lpstr>字魂59号-创粗黑</vt:lpstr>
      <vt:lpstr>Segoe Print</vt:lpstr>
      <vt:lpstr>自定义设计方案</vt:lpstr>
      <vt:lpstr>PowerPoint 演示文稿</vt:lpstr>
      <vt:lpstr>PowerPoint 演示文稿</vt:lpstr>
      <vt:lpstr>                 ，人生几何。譬如朝露,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文中还有哪些诗句是写“乐”呢？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我们该如何正确看待李白的嗜酒如命的放浪行为呢?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31</dc:title>
  <dc:creator/>
  <cp:lastModifiedBy>Administrator</cp:lastModifiedBy>
  <cp:revision>37</cp:revision>
  <dcterms:created xsi:type="dcterms:W3CDTF">2016-09-19T15:34:00Z</dcterms:created>
  <dcterms:modified xsi:type="dcterms:W3CDTF">2021-10-27T07:11:26Z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2052-11.1.0.9021</vt:lpwstr>
  </property>
  <property fmtid="{D5CDD505-2E9C-101B-9397-08002B2CF9AE}" pid="3" name="ICV">
    <vt:lpwstr>A64311B273254CED8F61DCE72BF3C4F4</vt:lpwstr>
  </property>
  <property fmtid="{D5CDD505-2E9C-101B-9397-08002B2CF9AE}" pid="4" name="KSOSaveFontToCloudKey">
    <vt:lpwstr>289269416_btnclosed</vt:lpwstr>
  </property>
</Properties>
</file>