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679" r:id="rId3"/>
    <p:sldId id="437" r:id="rId4"/>
    <p:sldId id="671" r:id="rId5"/>
    <p:sldId id="380" r:id="rId6"/>
    <p:sldId id="422" r:id="rId7"/>
    <p:sldId id="508" r:id="rId8"/>
    <p:sldId id="319" r:id="rId9"/>
    <p:sldId id="672" r:id="rId10"/>
    <p:sldId id="478" r:id="rId11"/>
    <p:sldId id="340" r:id="rId12"/>
    <p:sldId id="673" r:id="rId13"/>
    <p:sldId id="678" r:id="rId14"/>
    <p:sldId id="393" r:id="rId15"/>
    <p:sldId id="540" r:id="rId16"/>
    <p:sldId id="395" r:id="rId17"/>
    <p:sldId id="541" r:id="rId18"/>
    <p:sldId id="399" r:id="rId19"/>
    <p:sldId id="542" r:id="rId20"/>
    <p:sldId id="543" r:id="rId21"/>
    <p:sldId id="544" r:id="rId22"/>
    <p:sldId id="432" r:id="rId23"/>
    <p:sldId id="446" r:id="rId24"/>
    <p:sldId id="586" r:id="rId25"/>
    <p:sldId id="449" r:id="rId26"/>
    <p:sldId id="453" r:id="rId27"/>
    <p:sldId id="454" r:id="rId28"/>
    <p:sldId id="568" r:id="rId29"/>
    <p:sldId id="455" r:id="rId30"/>
    <p:sldId id="510" r:id="rId31"/>
    <p:sldId id="458" r:id="rId32"/>
    <p:sldId id="480" r:id="rId33"/>
    <p:sldId id="674" r:id="rId34"/>
    <p:sldId id="570" r:id="rId35"/>
    <p:sldId id="573" r:id="rId36"/>
    <p:sldId id="579" r:id="rId37"/>
    <p:sldId id="676" r:id="rId38"/>
    <p:sldId id="677" r:id="rId39"/>
    <p:sldId id="582" r:id="rId40"/>
    <p:sldId id="675" r:id="rId41"/>
    <p:sldId id="587" r:id="rId42"/>
    <p:sldId id="588" r:id="rId43"/>
    <p:sldId id="589" r:id="rId44"/>
    <p:sldId id="617" r:id="rId45"/>
    <p:sldId id="477" r:id="rId46"/>
    <p:sldId id="669" r:id="rId47"/>
    <p:sldId id="670" r:id="rId48"/>
    <p:sldId id="291" r:id="rId4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5"/>
    </p:embeddedFont>
    <p:embeddedFont>
      <p:font typeface="黑体" panose="02010609060101010101" pitchFamily="49" charset="-122"/>
      <p:regular r:id="rId56"/>
    </p:embeddedFont>
    <p:embeddedFont>
      <p:font typeface="楷体" panose="02010609060101010101" charset="-122"/>
      <p:regular r:id="rId57"/>
    </p:embeddedFont>
    <p:embeddedFont>
      <p:font typeface="汉语拼音" panose="000B0604020202020204" pitchFamily="34" charset="0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5111" autoAdjust="0"/>
  </p:normalViewPr>
  <p:slideViewPr>
    <p:cSldViewPr>
      <p:cViewPr>
        <p:scale>
          <a:sx n="100" d="100"/>
          <a:sy n="100" d="100"/>
        </p:scale>
        <p:origin x="-714" y="-306"/>
      </p:cViewPr>
      <p:guideLst>
        <p:guide orient="horz" pos="304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font" Target="fonts/font8.fntdata"/><Relationship Id="rId61" Type="http://schemas.openxmlformats.org/officeDocument/2006/relationships/font" Target="fonts/font7.fntdata"/><Relationship Id="rId60" Type="http://schemas.openxmlformats.org/officeDocument/2006/relationships/font" Target="fonts/font6.fntdata"/><Relationship Id="rId6" Type="http://schemas.openxmlformats.org/officeDocument/2006/relationships/slide" Target="slides/slide4.xml"/><Relationship Id="rId59" Type="http://schemas.openxmlformats.org/officeDocument/2006/relationships/font" Target="fonts/font5.fntdata"/><Relationship Id="rId58" Type="http://schemas.openxmlformats.org/officeDocument/2006/relationships/font" Target="fonts/font4.fntdata"/><Relationship Id="rId57" Type="http://schemas.openxmlformats.org/officeDocument/2006/relationships/font" Target="fonts/font3.fntdata"/><Relationship Id="rId56" Type="http://schemas.openxmlformats.org/officeDocument/2006/relationships/font" Target="fonts/font2.fntdata"/><Relationship Id="rId55" Type="http://schemas.openxmlformats.org/officeDocument/2006/relationships/font" Target="fonts/font1.fntdata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EECAC0-D088-4C96-B38F-7A663106A4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03AA84-3C7A-4F1E-8AD4-0F17BBAE1AD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image" Target="../media/image2.jpeg"/><Relationship Id="rId34" Type="http://schemas.openxmlformats.org/officeDocument/2006/relationships/image" Target="../media/image1.jpeg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>
            <a:spLocks noChangeArrowheads="1"/>
          </p:cNvSpPr>
          <p:nvPr userDrawn="1"/>
        </p:nvSpPr>
        <p:spPr bwMode="auto">
          <a:xfrm>
            <a:off x="5665470" y="69850"/>
            <a:ext cx="2075180" cy="50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22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太空一日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  <a:endParaRPr kumimoji="1" lang="en-US" altLang="zh-CN" sz="2400" b="1" dirty="0">
              <a:solidFill>
                <a:srgbClr val="A11111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71888890469&amp;di=4a560f4c767ba32e0778686e53881438&amp;imgtype=0&amp;src=http%3A%2F%2Fn.sinaimg.cn%2Ftranslate%2F240%2Fw640h400%2F20181123%2FJfmg-hpevhck3218394.jp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49819" y="4234358"/>
            <a:ext cx="1602701" cy="100168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slide" Target="slide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71910068594&amp;di=f0214a9e1d5cea7274b5cd1d66a6e296&amp;imgtype=0&amp;src=http%3A%2F%2Ftpic.home.news.cn%2FxhCloudNewsPic%2Fxhpic001%2FM04%2FA6%2F52%2FwKhTg1j4rhQEAAAAAAAAAAAAAAA39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59" b="3967"/>
          <a:stretch>
            <a:fillRect/>
          </a:stretch>
        </p:blipFill>
        <p:spPr bwMode="auto">
          <a:xfrm>
            <a:off x="1835696" y="411510"/>
            <a:ext cx="5040560" cy="429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组合 1"/>
          <p:cNvGrpSpPr/>
          <p:nvPr/>
        </p:nvGrpSpPr>
        <p:grpSpPr bwMode="auto">
          <a:xfrm>
            <a:off x="3255963" y="780876"/>
            <a:ext cx="1743075" cy="566738"/>
            <a:chOff x="3406775" y="598488"/>
            <a:chExt cx="1743075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6098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词语解释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46082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60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43572" y="3650012"/>
            <a:ext cx="454870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意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味深长，值得仔细体会琢磨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4" name="Text Box 2"/>
          <p:cNvSpPr txBox="1"/>
          <p:nvPr/>
        </p:nvSpPr>
        <p:spPr>
          <a:xfrm>
            <a:off x="1208148" y="2166278"/>
            <a:ext cx="16555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应付自如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6" name="Text Box 2"/>
          <p:cNvSpPr txBox="1"/>
          <p:nvPr/>
        </p:nvSpPr>
        <p:spPr>
          <a:xfrm>
            <a:off x="1187624" y="2770352"/>
            <a:ext cx="1814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本末倒置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7" name="Text Box 2"/>
          <p:cNvSpPr txBox="1"/>
          <p:nvPr/>
        </p:nvSpPr>
        <p:spPr>
          <a:xfrm>
            <a:off x="1276524" y="3658927"/>
            <a:ext cx="1814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耐人寻味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259632" y="1635646"/>
            <a:ext cx="131666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dist"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释  然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9075" y="1635646"/>
            <a:ext cx="5613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容疑虑、嫌隙等消释而心中平静。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576300" y="2137844"/>
            <a:ext cx="451598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形容处事从容不迫，毫不费力。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55776" y="2702758"/>
            <a:ext cx="574238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比喻把主要事物和次要事物或事物的主要方面和次要方面弄颠倒了。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 Box 2"/>
          <p:cNvSpPr txBox="1"/>
          <p:nvPr/>
        </p:nvSpPr>
        <p:spPr>
          <a:xfrm>
            <a:off x="741263" y="1535311"/>
            <a:ext cx="18145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惊心动魄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7" name="Text Box 2"/>
          <p:cNvSpPr txBox="1"/>
          <p:nvPr/>
        </p:nvSpPr>
        <p:spPr>
          <a:xfrm>
            <a:off x="741264" y="2032521"/>
            <a:ext cx="14544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遨    游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669256" y="2543423"/>
            <a:ext cx="1814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屏息凝神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9" name="Text Box 2"/>
          <p:cNvSpPr txBox="1"/>
          <p:nvPr/>
        </p:nvSpPr>
        <p:spPr>
          <a:xfrm>
            <a:off x="741264" y="3119487"/>
            <a:ext cx="1526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charset="0"/>
              </a:rPr>
              <a:t>无    虞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7744" y="3116339"/>
            <a:ext cx="187220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用忧虑。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7744" y="1532163"/>
            <a:ext cx="451598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 charset="0"/>
              </a:rPr>
              <a:t>形容使人感受很深，震动很大。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2036219"/>
            <a:ext cx="204094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漫游；游历。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2248" y="2542130"/>
            <a:ext cx="67322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暂时抑止呼吸，聚集精神，形容高度集中注意力。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3059832" y="627534"/>
            <a:ext cx="1743075" cy="566738"/>
            <a:chOff x="3406775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词语解释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00878" y="668067"/>
            <a:ext cx="8563610" cy="5355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2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浏览课文，用自己的话把此故事的大致内容讲给大家听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20877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归途如此惊心动魄</a:t>
            </a:r>
            <a:endParaRPr lang="zh-CN" altLang="en-US" sz="28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3768" y="141962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我以为自己要牺牲了</a:t>
            </a:r>
            <a:endParaRPr lang="en-US" altLang="zh-CN" sz="28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5816" y="235572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我看到了什么</a:t>
            </a:r>
            <a:endParaRPr lang="en-US" altLang="zh-CN" sz="28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5816" y="33255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神秘的敲击声</a:t>
            </a:r>
            <a:endParaRPr lang="en-US" altLang="zh-CN" sz="2800" b="1" dirty="0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3915653" y="1995686"/>
            <a:ext cx="296307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3923928" y="2931790"/>
            <a:ext cx="296307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3923928" y="3867894"/>
            <a:ext cx="296307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740075"/>
            <a:ext cx="8155945" cy="5355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2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sz="2400" b="1" dirty="0">
                <a:latin typeface="宋体" panose="02010600030101010101" pitchFamily="2" charset="-122"/>
              </a:rPr>
              <a:t>杨利</a:t>
            </a:r>
            <a:r>
              <a:rPr lang="zh-CN" sz="2400" b="1" dirty="0" smtClean="0">
                <a:latin typeface="宋体" panose="02010600030101010101" pitchFamily="2" charset="-122"/>
              </a:rPr>
              <a:t>伟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给你留下了什么印象？读完课文，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你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有什么感想？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en-US" sz="2400" b="1" dirty="0"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032000" y="2192655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305122" y="1347614"/>
            <a:ext cx="8515350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30000"/>
              </a:lnSpc>
            </a:pPr>
            <a:r>
              <a:rPr lang="en-US" altLang="zh-CN" sz="2400" b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我们可以看到杨利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伟坚韧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一丝不苟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不怕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牺牲、敢于牺牲的无畏精神和拼搏勇气，正是这种精神和勇气，印证了中华民族的伟大智慧与坚毅果敢。在杨利伟身上凸显出来的中国载人航天精神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中华民族实现伟大复兴的征程中不可或缺的、用之不竭的精神财富。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7106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71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整体感知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框 1"/>
          <p:cNvSpPr txBox="1">
            <a:spLocks noChangeArrowheads="1"/>
          </p:cNvSpPr>
          <p:nvPr/>
        </p:nvSpPr>
        <p:spPr bwMode="auto">
          <a:xfrm>
            <a:off x="290195" y="502920"/>
            <a:ext cx="8563610" cy="9787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latinLnBrk="0" hangingPunct="0">
              <a:lnSpc>
                <a:spcPct val="12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1.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太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空一日，充满紧张和意外。快速浏览课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文，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杨利伟遇到了哪些意外状况？他相应地又有怎样的心理活动或举动？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2797061"/>
            <a:ext cx="1597025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ea"/>
                <a:sym typeface="+mn-ea"/>
              </a:rPr>
              <a:t>26秒的共振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ea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51720" y="1635646"/>
            <a:ext cx="1529715" cy="640715"/>
            <a:chOff x="1094" y="2844"/>
            <a:chExt cx="2887" cy="10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椭圆 5"/>
            <p:cNvSpPr/>
            <p:nvPr/>
          </p:nvSpPr>
          <p:spPr>
            <a:xfrm>
              <a:off x="1094" y="2844"/>
              <a:ext cx="2887" cy="10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5" y="3034"/>
              <a:ext cx="280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第二次意外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9512" y="3723878"/>
            <a:ext cx="1512168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为要牺牲了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顽强忍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受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4165" y="1636916"/>
            <a:ext cx="1712197" cy="640715"/>
            <a:chOff x="1013" y="2842"/>
            <a:chExt cx="3077" cy="10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9" name="椭圆 18"/>
            <p:cNvSpPr/>
            <p:nvPr/>
          </p:nvSpPr>
          <p:spPr>
            <a:xfrm>
              <a:off x="1013" y="2842"/>
              <a:ext cx="2887" cy="10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82" y="3033"/>
              <a:ext cx="2908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第一次意外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50517" y="1638821"/>
            <a:ext cx="1529715" cy="640715"/>
            <a:chOff x="4042" y="2653"/>
            <a:chExt cx="2887" cy="10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4042" y="2653"/>
              <a:ext cx="2887" cy="10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24" y="2844"/>
              <a:ext cx="280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第三次意外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36096" y="1635646"/>
            <a:ext cx="1529715" cy="639445"/>
            <a:chOff x="4042" y="2653"/>
            <a:chExt cx="2887" cy="10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6" name="椭圆 25"/>
            <p:cNvSpPr/>
            <p:nvPr/>
          </p:nvSpPr>
          <p:spPr>
            <a:xfrm>
              <a:off x="4042" y="2653"/>
              <a:ext cx="2887" cy="10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24" y="2844"/>
              <a:ext cx="2804" cy="62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第四次意外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08304" y="1622306"/>
            <a:ext cx="1529715" cy="640715"/>
            <a:chOff x="4042" y="2653"/>
            <a:chExt cx="2887" cy="1009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9" name="椭圆 28"/>
            <p:cNvSpPr/>
            <p:nvPr/>
          </p:nvSpPr>
          <p:spPr>
            <a:xfrm>
              <a:off x="4042" y="2653"/>
              <a:ext cx="2887" cy="1009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24" y="2844"/>
              <a:ext cx="280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第五次意外</a:t>
              </a:r>
              <a:endParaRPr lang="zh-CN" altLang="en-US"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31" name="下箭头 30"/>
          <p:cNvSpPr/>
          <p:nvPr/>
        </p:nvSpPr>
        <p:spPr>
          <a:xfrm>
            <a:off x="945515" y="2280171"/>
            <a:ext cx="283210" cy="516890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>
            <a:off x="945515" y="3195841"/>
            <a:ext cx="283210" cy="42989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218128" y="2769121"/>
            <a:ext cx="1244600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ea"/>
                <a:sym typeface="+mn-ea"/>
              </a:rPr>
              <a:t>本末倒置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ea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51782" y="3716362"/>
            <a:ext cx="156809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靠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意志克服，最终得以适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应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8" name="下箭头 37"/>
          <p:cNvSpPr/>
          <p:nvPr/>
        </p:nvSpPr>
        <p:spPr>
          <a:xfrm>
            <a:off x="2665391" y="2280171"/>
            <a:ext cx="283210" cy="516890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下箭头 38"/>
          <p:cNvSpPr/>
          <p:nvPr/>
        </p:nvSpPr>
        <p:spPr>
          <a:xfrm>
            <a:off x="2665391" y="3195841"/>
            <a:ext cx="283210" cy="42989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707904" y="2769121"/>
            <a:ext cx="1473200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ea"/>
                <a:sym typeface="+mn-ea"/>
              </a:rPr>
              <a:t>神秘敲击声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ea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96096" y="3708811"/>
            <a:ext cx="176040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很紧张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边听边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看，冷静观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察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下箭头 43"/>
          <p:cNvSpPr/>
          <p:nvPr/>
        </p:nvSpPr>
        <p:spPr>
          <a:xfrm>
            <a:off x="4341391" y="2313191"/>
            <a:ext cx="283210" cy="45021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下箭头 44"/>
          <p:cNvSpPr/>
          <p:nvPr/>
        </p:nvSpPr>
        <p:spPr>
          <a:xfrm>
            <a:off x="4352821" y="3167901"/>
            <a:ext cx="283210" cy="42989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443423" y="2797061"/>
            <a:ext cx="1790700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舷窗出现裂纹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ea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68304" y="3708811"/>
            <a:ext cx="1830146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紧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张担心，通过观察判断应该没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事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下箭头 49"/>
          <p:cNvSpPr/>
          <p:nvPr/>
        </p:nvSpPr>
        <p:spPr>
          <a:xfrm>
            <a:off x="6168886" y="2280171"/>
            <a:ext cx="283210" cy="516890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下箭头 50"/>
          <p:cNvSpPr/>
          <p:nvPr/>
        </p:nvSpPr>
        <p:spPr>
          <a:xfrm>
            <a:off x="6168886" y="3195841"/>
            <a:ext cx="283210" cy="42989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7583905" y="2637036"/>
            <a:ext cx="1175385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1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ea"/>
                <a:sym typeface="+mn-ea"/>
              </a:rPr>
              <a:t>抛伞开伞震动很大</a:t>
            </a:r>
            <a:endParaRPr lang="zh-CN" altLang="en-US" sz="1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ea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380312" y="3716362"/>
            <a:ext cx="1727176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不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知道怎么回事，感到紧张，重视这个过</a:t>
            </a:r>
            <a:r>
              <a:rPr lang="zh-CN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程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6" name="下箭头 55"/>
          <p:cNvSpPr/>
          <p:nvPr/>
        </p:nvSpPr>
        <p:spPr>
          <a:xfrm>
            <a:off x="7953153" y="2263021"/>
            <a:ext cx="283210" cy="374015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下箭头 56"/>
          <p:cNvSpPr/>
          <p:nvPr/>
        </p:nvSpPr>
        <p:spPr>
          <a:xfrm>
            <a:off x="7972024" y="3274680"/>
            <a:ext cx="283210" cy="377190"/>
          </a:xfrm>
          <a:prstGeom prst="downArrow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8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6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菱形 6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1" grpId="0" bldLvl="0" animBg="1"/>
      <p:bldP spid="32" grpId="0" bldLvl="0" animBg="1"/>
      <p:bldP spid="34" grpId="0" bldLvl="0" animBg="1"/>
      <p:bldP spid="37" grpId="0" animBg="1"/>
      <p:bldP spid="38" grpId="0" bldLvl="0" animBg="1"/>
      <p:bldP spid="39" grpId="0" bldLvl="0" animBg="1"/>
      <p:bldP spid="40" grpId="0" bldLvl="0" animBg="1"/>
      <p:bldP spid="43" grpId="0" animBg="1"/>
      <p:bldP spid="44" grpId="0" bldLvl="0" animBg="1"/>
      <p:bldP spid="45" grpId="0" bldLvl="0" animBg="1"/>
      <p:bldP spid="46" grpId="0" bldLvl="0" animBg="1"/>
      <p:bldP spid="49" grpId="0" animBg="1"/>
      <p:bldP spid="50" grpId="0" bldLvl="0" animBg="1"/>
      <p:bldP spid="51" grpId="0" bldLvl="0" animBg="1"/>
      <p:bldP spid="52" grpId="0" bldLvl="0" animBg="1"/>
      <p:bldP spid="55" grpId="0" animBg="1"/>
      <p:bldP spid="56" grpId="0" bldLvl="0" animBg="1"/>
      <p:bldP spid="5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12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51520" y="656917"/>
            <a:ext cx="8856984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eaLnBrk="1" latinLnBrk="0" hangingPunct="1">
              <a:lnSpc>
                <a:spcPct val="12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杨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利伟在文中说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“</a:t>
            </a:r>
            <a:r>
              <a:rPr lang="zh-CN" sz="2400" b="1" dirty="0" smtClean="0">
                <a:latin typeface="宋体" panose="02010600030101010101" pitchFamily="2" charset="-122"/>
              </a:rPr>
              <a:t>对</a:t>
            </a:r>
            <a:r>
              <a:rPr lang="zh-CN" sz="2400" b="1" dirty="0">
                <a:latin typeface="宋体" panose="02010600030101010101" pitchFamily="2" charset="-122"/>
              </a:rPr>
              <a:t>航天员最基本的要求是严谨</a:t>
            </a:r>
            <a:r>
              <a:rPr lang="zh-CN" sz="2400" b="1" dirty="0" smtClean="0">
                <a:latin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”</a:t>
            </a:r>
            <a:r>
              <a:rPr lang="zh-CN" sz="2400" b="1" dirty="0" smtClean="0">
                <a:latin typeface="宋体" panose="02010600030101010101" pitchFamily="2" charset="-122"/>
              </a:rPr>
              <a:t>自由</a:t>
            </a:r>
            <a:r>
              <a:rPr lang="zh-CN" sz="2400" b="1" dirty="0">
                <a:latin typeface="宋体" panose="02010600030101010101" pitchFamily="2" charset="-122"/>
              </a:rPr>
              <a:t>朗读文章，找出能够体现杨利伟作为一个航天员严谨、科学态度的句子。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920" y="1851670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种共振持续26秒钟后，慢慢减轻。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3660" y="2399407"/>
            <a:ext cx="637225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用准确的数字记录自己当时痛苦的感受。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920" y="3363838"/>
            <a:ext cx="8118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载人航天飞船上看到的地球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并非呈现球状，而只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一道弧。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2157" y="3795886"/>
            <a:ext cx="23503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——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眼见为实。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9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12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55540" y="699542"/>
            <a:ext cx="853694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知道那些是什么，我认为</a:t>
            </a:r>
            <a:r>
              <a:rPr lang="zh-CN" sz="24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也许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是灰尘，高空</a:t>
            </a:r>
            <a:r>
              <a:rPr lang="zh-CN" sz="24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可能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并不那么纯净，会有一些杂质，</a:t>
            </a:r>
            <a:r>
              <a:rPr lang="zh-CN" sz="24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也可能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是太空垃圾。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913" y="1661564"/>
            <a:ext cx="8537575" cy="9725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——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当不能确定看到的是什么的时候连用三个表示推测的词语，</a:t>
            </a:r>
            <a:r>
              <a:rPr lang="zh-CN" altLang="en-US" sz="22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体现了杨利伟表达时语言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的严谨性</a:t>
            </a:r>
            <a:r>
              <a:rPr 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22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2889165"/>
            <a:ext cx="871296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曾俯瞰我们的首都北京，白天它是燕山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山脉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边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一片灰白，分辨不清，夜晚则呈现一片红晕。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913" y="3911575"/>
            <a:ext cx="853757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    ——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不光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写出了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从飞船上看到的北京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白天的样子</a:t>
            </a:r>
            <a:r>
              <a:rPr lang="en-US" altLang="zh-CN" sz="2400" b="1" dirty="0" err="1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也描述了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它</a:t>
            </a:r>
            <a:r>
              <a:rPr lang="en-US" altLang="zh-CN" sz="2400" b="1" dirty="0" err="1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夜晚的样子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8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325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3524" y="555526"/>
            <a:ext cx="587264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几次努力寻找长城，但都没有结果。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901" y="1059582"/>
            <a:ext cx="8537575" cy="9101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——</a:t>
            </a:r>
            <a:r>
              <a:rPr 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如果说在太空能够看到地球上唯一的建筑物长城，那将更令中国人骄傲，但是杨利伟却实事求是。</a:t>
            </a:r>
            <a:endParaRPr lang="zh-CN" altLang="zh-CN" sz="22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528" y="2133638"/>
            <a:ext cx="853694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航天员最基本的要求是严谨，不是当时的声音，我就不能签字，所以就让我反复听，断断续续听了一年多。但是直到现在也没有确认，那个神秘的声音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也没有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在我耳边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准确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地再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现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855" y="3795886"/>
            <a:ext cx="8537575" cy="9048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1" latinLnBrk="0" hangingPunct="1">
              <a:lnSpc>
                <a:spcPct val="120000"/>
              </a:lnSpc>
              <a:buClrTx/>
              <a:buSzTx/>
              <a:buFontTx/>
            </a:pP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——实事求是，是就是是，不是就是不是，</a:t>
            </a:r>
            <a:r>
              <a:rPr lang="en-US" altLang="zh-CN" sz="22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体现</a:t>
            </a:r>
            <a:r>
              <a:rPr lang="zh-CN" altLang="en-US" sz="22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了</a:t>
            </a:r>
            <a:r>
              <a:rPr lang="en-US" altLang="zh-CN" sz="22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杨利伟严谨</a:t>
            </a:r>
            <a:r>
              <a:rPr lang="en-US" altLang="zh-CN" sz="22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、科学的态度。</a:t>
            </a:r>
            <a:endParaRPr lang="en-US" altLang="zh-CN" sz="22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8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42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1520" y="771550"/>
            <a:ext cx="886046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时4分，飞船飞行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至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距离地面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100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公里，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逐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渐</a:t>
            </a:r>
            <a:r>
              <a:rPr 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进入稠密大气层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1778" y="1995686"/>
            <a:ext cx="6226686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——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准确的记录</a:t>
            </a:r>
            <a:r>
              <a:rPr 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体现</a:t>
            </a:r>
            <a:r>
              <a:rPr lang="zh-CN" altLang="en-US" sz="2400" b="1" dirty="0" smtClean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的是</a:t>
            </a:r>
            <a:r>
              <a:rPr lang="zh-CN" sz="2400" b="1" dirty="0" smtClean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科学</a:t>
            </a:r>
            <a:r>
              <a:rPr lang="zh-CN" sz="2400" b="1" dirty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sz="2400" b="1" dirty="0" smtClean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准确</a:t>
            </a:r>
            <a:r>
              <a:rPr lang="zh-CN" altLang="en-US" sz="2400" b="1" dirty="0" smtClean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和</a:t>
            </a:r>
            <a:r>
              <a:rPr lang="zh-CN" sz="2400" b="1" dirty="0" smtClean="0">
                <a:solidFill>
                  <a:srgbClr val="3333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严</a:t>
            </a:r>
            <a:r>
              <a:rPr 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谨</a:t>
            </a:r>
            <a:r>
              <a:rPr 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zh-CN" sz="24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9092"/>
            <a:ext cx="1406510" cy="201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组合 8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53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395536" y="499755"/>
            <a:ext cx="8566150" cy="978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大声朗读下面的句子</a:t>
            </a:r>
            <a:r>
              <a:rPr 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看看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该句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运用了什么描写手法，</a:t>
            </a:r>
            <a:r>
              <a:rPr lang="zh-CN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联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系上下文体</a:t>
            </a:r>
            <a:r>
              <a:rPr lang="zh-CN" sz="24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会句中蕴含的情感。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032000" y="1835150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98338" y="1659258"/>
            <a:ext cx="8566150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这一下，指挥大厅有人大声喊道：“快看啊，他眨眼了，利伟还活着！”所有的人都鼓掌欢呼起来。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2931790"/>
            <a:ext cx="8430895" cy="984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通过语言描写和动作描写，表现了所有人为杨利伟挺过了艰难的共振过程而高兴。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imgsa.baidu.com/timg?image&amp;quality=80&amp;size=b9999_10000&amp;sec=1571910601099&amp;di=9b6f41bf6b8cc12427038d5acc2edf0c&amp;imgtype=0&amp;src=http%3A%2F%2Fn.sinaimg.cn%2Ftranslate%2F240%2Fw640h400%2F20181123%2FJfmg-hpevhck321839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43558"/>
            <a:ext cx="6096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528" y="2715766"/>
            <a:ext cx="860596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了几分钟，我隐约听到外面喊叫的声音，手电的光束从舷窗上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模糊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透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进来。我知道：他们找到飞船了，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外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边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来人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了！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430530" y="3753261"/>
            <a:ext cx="8389942" cy="9787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20000"/>
              </a:lnSpc>
            </a:pPr>
            <a:r>
              <a:rPr 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心理描写,表达了“我”顺利完成第一次太空飞行任务并成功着陆后的激动心情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，平安着陆，回到祖国，喜不自禁。</a:t>
            </a:r>
            <a:endParaRPr lang="zh-CN" sz="2400" b="1" dirty="0">
              <a:solidFill>
                <a:srgbClr val="FF0000"/>
              </a:solidFill>
              <a:latin typeface="宋体" panose="0201060003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55297" name="组合 8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530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3528" y="627534"/>
            <a:ext cx="871296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曾俯瞰我们的首都北京，白天它是燕山山脉边的一片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灰白，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分辨不清，夜晚则呈现一片红晕，那里有我的战友和亲人。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1563638"/>
            <a:ext cx="8213725" cy="9787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通过景色描写，表达了“我”对</a:t>
            </a:r>
            <a:r>
              <a:rPr 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祖国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无限热爱及</a:t>
            </a:r>
            <a:r>
              <a:rPr 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对战友和亲人的想念之情。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5"/>
          <p:cNvGrpSpPr/>
          <p:nvPr/>
        </p:nvGrpSpPr>
        <p:grpSpPr bwMode="auto">
          <a:xfrm>
            <a:off x="323528" y="195486"/>
            <a:ext cx="1630363" cy="400050"/>
            <a:chOff x="160049" y="525491"/>
            <a:chExt cx="1629583" cy="40011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9396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第二课时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5767" y="1059582"/>
            <a:ext cx="843470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上节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课我们跟随航天英雄杨利伟在太空经历了紧张、刺激而又充满自豪的一天，感受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到了杨利伟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严谨的科学态度，不畏困难、镇定、坚韧、不怕牺牲、勇于牺牲的崇高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品质。这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节课让我们再次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走进文章，加深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对英雄的认识。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14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67544" y="1707654"/>
            <a:ext cx="818587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eaLnBrk="1" latinLnBrk="0" hangingPunct="1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是一种科学求实精神的体现，也是作为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航天员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为国家科技进步负责任的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态度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体现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在航天过程中的每一个体验，每一份感受，每一份资料都是极为珍贵的，对航天事业的进步也是极为可贵的，可以让研究员和航天员少走许多弯路。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636333"/>
            <a:ext cx="860933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1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.为什么杨利伟不但记录了航天过程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而且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把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不同阶段的感受告诉了研究员和航天员？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87045" y="1666726"/>
            <a:ext cx="8183880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“神舟五号”的成功发射和胜利返回，标志着我国成为俄、美两国之后第三个进入太空的国家。这是我国经济实力、科技实力及综合国力强大的象征，是我们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伟大祖国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日益强大的标志，是中国人民对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的巨大贡献，也是我国将为世界和平与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更多努力的强大基础。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655058"/>
            <a:ext cx="847744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.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你认为“神舟五号”的成功发射及返回对我国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什么</a:t>
            </a:r>
            <a:r>
              <a:rPr lang="zh-CN" sz="2400" b="1" dirty="0" smtClean="0">
                <a:latin typeface="宋体" panose="02010600030101010101" pitchFamily="2" charset="-122"/>
                <a:sym typeface="+mn-ea"/>
              </a:rPr>
              <a:t>重大意义</a:t>
            </a:r>
            <a:r>
              <a:rPr lang="zh-CN" sz="2400" b="1" dirty="0">
                <a:latin typeface="宋体" panose="02010600030101010101" pitchFamily="2" charset="-122"/>
                <a:sym typeface="+mn-ea"/>
              </a:rPr>
              <a:t>？</a:t>
            </a:r>
            <a:r>
              <a:rPr lang="en-US" sz="2400" b="1" dirty="0">
                <a:latin typeface="宋体" panose="02010600030101010101" pitchFamily="2" charset="-122"/>
                <a:sym typeface="+mn-ea"/>
              </a:rPr>
              <a:t> </a:t>
            </a:r>
            <a:endParaRPr lang="en-US" altLang="en-US" sz="2400" b="1" dirty="0"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61441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14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组合 9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634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合作探究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467544" y="815231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/>
            <a:r>
              <a:rPr lang="en-US" altLang="zh-CN" sz="2400" b="1" dirty="0">
                <a:latin typeface="宋体" panose="02010600030101010101" pitchFamily="2" charset="-122"/>
              </a:rPr>
              <a:t>3.</a:t>
            </a:r>
            <a:r>
              <a:rPr lang="zh-CN" sz="2400" b="1" dirty="0">
                <a:latin typeface="宋体" panose="02010600030101010101" pitchFamily="2" charset="-122"/>
              </a:rPr>
              <a:t>是否只有为国捐躯才能称为英雄？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948" y="1374904"/>
            <a:ext cx="80645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并非如此，凡是为了国家、民族的利益奉献出自己的智慧和力量的人，都应该给予英雄的荣誉。本课中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诸多突发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事件、危急情况不时出现，如果没有大无畏的精神，没有为国家、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民族作贡献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意识，是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不可能坦然面对这一切的。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3" name="组合 1"/>
          <p:cNvGrpSpPr/>
          <p:nvPr/>
        </p:nvGrpSpPr>
        <p:grpSpPr bwMode="auto">
          <a:xfrm>
            <a:off x="3275856" y="780877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964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概括主题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69634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6963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1520" y="1419622"/>
            <a:ext cx="85105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本文借助四个小标题，通过写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乘坐飞船升空，遨游太空的所见、所闻、所感，飞船落地，体现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一名航天员严谨、科学的态度，字里行间流露出对祖国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、航天事业和亲友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的热爱，洋溢着中国航天科技发展的骄傲与自豪之情。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7" name="组合 2"/>
          <p:cNvGrpSpPr/>
          <p:nvPr/>
        </p:nvGrpSpPr>
        <p:grpSpPr bwMode="auto">
          <a:xfrm>
            <a:off x="3275856" y="852885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066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学后感悟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5855" y="1574124"/>
            <a:ext cx="855662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感悟一：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我们应佩服杨利伟敢于说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我没有看到长城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的难能可贵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的求实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严谨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态度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他庄严地肩负起一个航天员的职责，用首飞的经历来改进航天技术，把宝贵的经验传给后来的航天员。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3325" y="1380166"/>
            <a:ext cx="8479155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感悟二：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杨利伟，作为中国航天人的杰出代表，他的名字注定要被历史铭记。成就这光彩人生的，是他训练中的坚韧执着，飞行时的从容镇定，成功后的理智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平和。而这也是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中国几代航天人的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精神，这精神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开启了中国人的太空时代，还将铸就中华民族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更多更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美好的梦想。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1682" name="组合 2"/>
          <p:cNvGrpSpPr/>
          <p:nvPr/>
        </p:nvGrpSpPr>
        <p:grpSpPr bwMode="auto">
          <a:xfrm>
            <a:off x="3355975" y="636861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168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学后感悟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课堂小结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37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0418" name="矩形 2"/>
          <p:cNvSpPr>
            <a:spLocks noChangeArrowheads="1"/>
          </p:cNvSpPr>
          <p:nvPr/>
        </p:nvSpPr>
        <p:spPr bwMode="auto">
          <a:xfrm>
            <a:off x="323528" y="483518"/>
            <a:ext cx="8744585" cy="5043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以时间为顺序再辅以小标题的方式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,全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文思路清晰而各有侧重。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225" y="915566"/>
            <a:ext cx="8517255" cy="4137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“我以为自己要牺牲了”写飞船起飞的过程及作者的感受,小标题非常吸引眼球。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“意外出现”后,不仅让作者“几乎无法承受”,让“地面的工作人员也陷入空前的紧张中”,也让读者为之揪心。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“我看到了什么”,既写见到了什么,也写了没有见到长城,表现了作者实事求是的科学精神。“神秘的敲击声”写出了飞船飞行过程中的未解之谜。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“归途如此惊心动魄”写回归过程中的惊险。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作者的叙述虽然平实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但写出了鲜为人知的内容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又写出了自己细致的观察、真切的体验</a:t>
            </a:r>
            <a:r>
              <a:rPr lang="en-US" altLang="zh-CN" sz="2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具有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很强的可读性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757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写作特色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6678" y="714375"/>
            <a:ext cx="3397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❷语言准确,生动严谨。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1200899"/>
            <a:ext cx="80200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本文语言准确,科学性与人文性巧妙结合,生动严谨。作者运用通俗易懂的语言生动地描述了在太空中一天的所历所感,读来如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身临其境。叙事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的同时,又用准确严谨的语言向读者普及了航天知识。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96172"/>
            <a:ext cx="2748915" cy="2519794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4" name="组合 1"/>
          <p:cNvGrpSpPr/>
          <p:nvPr/>
        </p:nvGrpSpPr>
        <p:grpSpPr bwMode="auto">
          <a:xfrm>
            <a:off x="58738" y="50800"/>
            <a:ext cx="1920875" cy="369332"/>
            <a:chOff x="58738" y="50800"/>
            <a:chExt cx="1920875" cy="368776"/>
          </a:xfrm>
        </p:grpSpPr>
        <p:sp>
          <p:nvSpPr>
            <p:cNvPr id="5" name="圆角矩形 4"/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11714" cy="368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七年级语文下册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5"/>
          <p:cNvSpPr txBox="1">
            <a:spLocks noChangeArrowheads="1"/>
          </p:cNvSpPr>
          <p:nvPr/>
        </p:nvSpPr>
        <p:spPr bwMode="auto">
          <a:xfrm>
            <a:off x="7275513" y="4227513"/>
            <a:ext cx="1230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1"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275513" y="4619625"/>
            <a:ext cx="1230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1"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2267744" y="1563638"/>
            <a:ext cx="5472608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22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太空一日</a:t>
            </a:r>
            <a:endParaRPr lang="zh-CN" altLang="en-US" sz="51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778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板书设计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6095" y="1762760"/>
            <a:ext cx="5226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太空一日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097280" y="1275715"/>
            <a:ext cx="287655" cy="2592070"/>
          </a:xfrm>
          <a:prstGeom prst="leftBrace">
            <a:avLst>
              <a:gd name="adj1" fmla="val 84547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9550" y="979170"/>
            <a:ext cx="259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我以为自己要牺牲了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9550" y="1854200"/>
            <a:ext cx="259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我看到了什么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9550" y="2722245"/>
            <a:ext cx="259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神秘的敲击声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9550" y="3634740"/>
            <a:ext cx="259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归途如此惊心动魄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851910" y="1131570"/>
            <a:ext cx="504190" cy="144145"/>
          </a:xfrm>
          <a:prstGeom prst="rightArrow">
            <a:avLst>
              <a:gd name="adj1" fmla="val 50000"/>
              <a:gd name="adj2" fmla="val 122466"/>
            </a:avLst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3968" y="995045"/>
            <a:ext cx="2508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共振带来的痛苦感受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280410" y="1746885"/>
            <a:ext cx="107315" cy="614045"/>
          </a:xfrm>
          <a:prstGeom prst="leftBrace">
            <a:avLst>
              <a:gd name="adj1" fmla="val 84547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173095" y="2614930"/>
            <a:ext cx="107315" cy="614045"/>
          </a:xfrm>
          <a:prstGeom prst="leftBrace">
            <a:avLst>
              <a:gd name="adj1" fmla="val 84547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652520" y="3526790"/>
            <a:ext cx="107315" cy="614045"/>
          </a:xfrm>
          <a:prstGeom prst="leftBrace">
            <a:avLst>
              <a:gd name="adj1" fmla="val 84547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87725" y="1596906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首都北京、祖国各省区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87725" y="2028954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没有看到长城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03848" y="2533010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本末倒置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的错觉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80410" y="2931790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神秘的敲击声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9835" y="3397885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飞船舷窗出现裂纹</a:t>
            </a:r>
            <a:endParaRPr lang="zh-CN" altLang="en-US" sz="2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59835" y="3934460"/>
            <a:ext cx="2774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开伞时飞船晃荡厉害</a:t>
            </a:r>
            <a:endParaRPr lang="zh-CN" altLang="en-US" sz="2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821805" y="1204595"/>
            <a:ext cx="216535" cy="2829560"/>
          </a:xfrm>
          <a:prstGeom prst="leftBrace">
            <a:avLst>
              <a:gd name="adj1" fmla="val 84547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45020" y="1871345"/>
            <a:ext cx="15532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敢于探索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不怕牺牲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求实严谨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无私奉献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组合 15"/>
          <p:cNvGrpSpPr/>
          <p:nvPr/>
        </p:nvGrpSpPr>
        <p:grpSpPr bwMode="auto">
          <a:xfrm>
            <a:off x="34925" y="-30163"/>
            <a:ext cx="2008188" cy="523876"/>
            <a:chOff x="70" y="-63"/>
            <a:chExt cx="3161" cy="824"/>
          </a:xfrm>
        </p:grpSpPr>
        <p:sp>
          <p:nvSpPr>
            <p:cNvPr id="788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83568" y="1419622"/>
            <a:ext cx="6840760" cy="1436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200000"/>
              </a:lnSpc>
            </a:pPr>
            <a:r>
              <a:rPr lang="zh-CN" sz="2400" b="1" u="sng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炽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热　   </a:t>
            </a:r>
            <a:r>
              <a:rPr lang="zh-CN" sz="24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赫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兹　    </a:t>
            </a:r>
            <a:r>
              <a:rPr lang="zh-CN" sz="24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舷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窗</a:t>
            </a:r>
            <a:endParaRPr 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</a:pP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烧</a:t>
            </a:r>
            <a:r>
              <a:rPr lang="zh-CN" sz="24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灼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   </a:t>
            </a:r>
            <a:r>
              <a:rPr lang="zh-CN" sz="24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遨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游　    严</a:t>
            </a:r>
            <a:r>
              <a:rPr lang="zh-CN" sz="24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谨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endParaRPr 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78015" y="2398117"/>
            <a:ext cx="598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jǐn</a:t>
            </a:r>
            <a:endParaRPr lang="en-US" altLang="en-US" sz="240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9313" y="1635646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chì</a:t>
            </a:r>
            <a:endParaRPr lang="en-US" altLang="en-US" sz="2400" dirty="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3846" y="1676423"/>
            <a:ext cx="526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hè</a:t>
            </a:r>
            <a:endParaRPr lang="en-US" altLang="en-US" sz="2400" dirty="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8051" y="1629534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xián</a:t>
            </a:r>
            <a:endParaRPr lang="en-US" altLang="en-US" sz="2400" dirty="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3648" y="2398117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zhuó</a:t>
            </a:r>
            <a:endParaRPr lang="en-US" altLang="en-US" sz="2400" dirty="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3888" y="2398117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0000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áo</a:t>
            </a:r>
            <a:endParaRPr lang="en-US" altLang="en-US" sz="2400">
              <a:solidFill>
                <a:srgbClr val="0000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5728" y="957957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给下列画线的字注音。</a:t>
            </a:r>
            <a:endParaRPr lang="zh-CN" altLang="en-US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042192"/>
            <a:ext cx="7992888" cy="332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我甚至觉得这个过程很</a:t>
            </a:r>
            <a:r>
              <a:rPr lang="zh-CN" altLang="en-US" sz="2400" b="1" u="sng" dirty="0">
                <a:solidFill>
                  <a:srgbClr val="000000"/>
                </a:solidFill>
                <a:uFill>
                  <a:solidFill>
                    <a:prstClr val="black"/>
                  </a:solidFill>
                </a:u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　　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意味深长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值得仔细体会琢磨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当飞船刚刚进入轨道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处于失重状态时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百分之八九十的航天员都会产生一种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u="sng" dirty="0">
                <a:solidFill>
                  <a:srgbClr val="000000"/>
                </a:solidFill>
                <a:uFill>
                  <a:solidFill>
                    <a:prstClr val="black"/>
                  </a:solidFill>
                </a:u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　　　　　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”(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比喻把主要事物和次要事物或事物的主要方面和次要方面弄颠倒了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的错觉。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4644008" y="1103263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耐人寻味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sp>
        <p:nvSpPr>
          <p:cNvPr id="4" name="文本框 10"/>
          <p:cNvSpPr txBox="1"/>
          <p:nvPr/>
        </p:nvSpPr>
        <p:spPr>
          <a:xfrm>
            <a:off x="4445960" y="2759447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方正书宋_GBK" charset="0"/>
                <a:sym typeface="+mn-ea"/>
              </a:rPr>
              <a:t>本末倒置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方正书宋_GBK" charset="0"/>
              <a:sym typeface="+mn-ea"/>
            </a:endParaRPr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34925" y="-30163"/>
            <a:ext cx="2008188" cy="523876"/>
            <a:chOff x="70" y="-63"/>
            <a:chExt cx="3161" cy="824"/>
          </a:xfrm>
        </p:grpSpPr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29907" y="555526"/>
            <a:ext cx="6518357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结合语境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根据括号中的意思填写成语。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651" y="987574"/>
            <a:ext cx="853884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charset="-122"/>
                <a:sym typeface="+mn-ea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对学习和生活中碰到的诸多难题，她都</a:t>
            </a:r>
            <a:r>
              <a:rPr lang="zh-CN" altLang="en-US" sz="2400" b="1" u="sng" dirty="0">
                <a:latin typeface="+mn-lt"/>
                <a:ea typeface="楷体" panose="02010609060101010101" charset="-122"/>
                <a:sym typeface="+mn-ea"/>
              </a:rPr>
              <a:t>应付自如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charset="-122"/>
                <a:sym typeface="+mn-ea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我们对此人的底细</a:t>
            </a:r>
            <a:r>
              <a:rPr lang="zh-CN" altLang="en-US" sz="2400" b="1" u="sng" dirty="0">
                <a:latin typeface="+mn-lt"/>
                <a:ea typeface="楷体" panose="02010609060101010101" charset="-122"/>
                <a:sym typeface="+mn-ea"/>
              </a:rPr>
              <a:t>一目了然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charset="-122"/>
                <a:sym typeface="+mn-ea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我们穿梭在忙碌的布展现场，一幅幅城市风情画让人应接不暇，</a:t>
            </a:r>
            <a:r>
              <a:rPr lang="zh-CN" altLang="en-US" sz="2400" b="1" u="sng" dirty="0">
                <a:latin typeface="+mn-lt"/>
                <a:ea typeface="楷体" panose="02010609060101010101" charset="-122"/>
                <a:sym typeface="+mn-ea"/>
              </a:rPr>
              <a:t>耐人寻味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>
              <a:latin typeface="+mn-lt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charset="-122"/>
                <a:sym typeface="+mn-ea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charset="-122"/>
                <a:sym typeface="+mn-ea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有人说：“生活提高了，生产就会提高。”这真是</a:t>
            </a:r>
            <a:r>
              <a:rPr lang="zh-CN" altLang="en-US" sz="2400" b="1" u="sng" dirty="0">
                <a:latin typeface="+mn-lt"/>
                <a:ea typeface="楷体" panose="02010609060101010101" charset="-122"/>
                <a:sym typeface="+mn-ea"/>
              </a:rPr>
              <a:t>本末倒置</a:t>
            </a:r>
            <a:r>
              <a:rPr lang="zh-CN" altLang="en-US" sz="2400" b="1" dirty="0">
                <a:latin typeface="+mn-lt"/>
                <a:ea typeface="楷体" panose="02010609060101010101" charset="-122"/>
                <a:sym typeface="+mn-ea"/>
              </a:rPr>
              <a:t>的说法。</a:t>
            </a:r>
            <a:endParaRPr lang="zh-CN" altLang="en-US" sz="2400" b="1" dirty="0">
              <a:latin typeface="+mn-lt"/>
              <a:ea typeface="楷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78849" name="组合 15"/>
          <p:cNvGrpSpPr/>
          <p:nvPr/>
        </p:nvGrpSpPr>
        <p:grpSpPr bwMode="auto">
          <a:xfrm>
            <a:off x="34925" y="-30163"/>
            <a:ext cx="2008188" cy="523876"/>
            <a:chOff x="70" y="-63"/>
            <a:chExt cx="3161" cy="824"/>
          </a:xfrm>
        </p:grpSpPr>
        <p:sp>
          <p:nvSpPr>
            <p:cNvPr id="788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236448" y="536362"/>
            <a:ext cx="48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方正书宋_GBK" charset="0"/>
                <a:sym typeface="+mn-ea"/>
              </a:rPr>
              <a:t>B</a:t>
            </a:r>
            <a:endParaRPr lang="en-US" altLang="en-US" sz="2800" b="1">
              <a:solidFill>
                <a:srgbClr val="FF0000"/>
              </a:solidFill>
              <a:latin typeface="+mn-lt"/>
              <a:ea typeface="黑体" panose="02010609060101010101" pitchFamily="49" charset="-122"/>
              <a:cs typeface="方正书宋_GBK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536" y="3867894"/>
            <a:ext cx="8568952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“一目了然”指一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眼就看得很清楚。</a:t>
            </a: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底细</a:t>
            </a: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一般要调查以后才能清楚，用在这里不太恰当，可以改成</a:t>
            </a: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一清二楚</a:t>
            </a: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555526"/>
            <a:ext cx="5976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sym typeface="+mn-ea"/>
              </a:rPr>
              <a:t>下列成语运用不恰当的一项是（   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987574"/>
            <a:ext cx="8454390" cy="1363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句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外面高温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不怕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有碎片划过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不怕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过载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也能承受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!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但是看到舷窗玻璃开始出现裂缝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我紧张了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心想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完了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这个舷窗不行了</a:t>
            </a: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en-US" sz="2400" b="1" u="sng" dirty="0">
              <a:solidFill>
                <a:srgbClr val="000000"/>
              </a:solidFill>
              <a:uFill>
                <a:solidFill>
                  <a:srgbClr val="66FFFF"/>
                </a:solidFill>
              </a:u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8849" name="组合 15"/>
          <p:cNvGrpSpPr/>
          <p:nvPr/>
        </p:nvGrpSpPr>
        <p:grpSpPr bwMode="auto">
          <a:xfrm>
            <a:off x="34925" y="-30163"/>
            <a:ext cx="2008188" cy="523876"/>
            <a:chOff x="70" y="-63"/>
            <a:chExt cx="3161" cy="824"/>
          </a:xfrm>
        </p:grpSpPr>
        <p:sp>
          <p:nvSpPr>
            <p:cNvPr id="788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7544" y="2931790"/>
            <a:ext cx="8166358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衣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服旧了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不怕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帽子旧了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不怕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鞋子破了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也能承受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看到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手中的图书马上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</a:t>
            </a:r>
            <a:r>
              <a:rPr 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完了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我焦虑了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心想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坏了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这个月的零用钱已经买了书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还能怎么办呢</a:t>
            </a:r>
            <a:r>
              <a:rPr 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lang="en-US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510905"/>
            <a:ext cx="4185761" cy="476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仿照下面的例句写一句话。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533" y="2470125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仿写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: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45540" y="2163509"/>
            <a:ext cx="556276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上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联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: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英雄飞太空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国人兴奋</a:t>
            </a:r>
            <a:endParaRPr lang="zh-CN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下</a:t>
            </a:r>
            <a:r>
              <a:rPr 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联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: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rgbClr val="66FFFF"/>
                  </a:solidFill>
                </a:u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　　　　　　　　　</a:t>
            </a:r>
            <a:r>
              <a:rPr lang="en-US" sz="2400" b="1" u="sng" dirty="0">
                <a:solidFill>
                  <a:srgbClr val="000000"/>
                </a:solidFill>
                <a:uFill>
                  <a:solidFill>
                    <a:srgbClr val="66FFFF"/>
                  </a:solidFill>
                </a:u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78849" name="组合 15"/>
          <p:cNvGrpSpPr/>
          <p:nvPr/>
        </p:nvGrpSpPr>
        <p:grpSpPr bwMode="auto">
          <a:xfrm>
            <a:off x="34925" y="-30163"/>
            <a:ext cx="2008188" cy="523876"/>
            <a:chOff x="70" y="-63"/>
            <a:chExt cx="3161" cy="824"/>
          </a:xfrm>
        </p:grpSpPr>
        <p:sp>
          <p:nvSpPr>
            <p:cNvPr id="788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课堂检测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632948" y="2811581"/>
            <a:ext cx="312457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/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佳音传神州</a:t>
            </a: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世界震惊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560613"/>
            <a:ext cx="8702485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杨利伟首飞太空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圆了中国人的千年飞天梦。某报举办了一个征联活动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上联是“英雄飞太空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国人兴奋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”,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请你围绕这一事件对出下联。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9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860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065" name="组合 2"/>
          <p:cNvGrpSpPr/>
          <p:nvPr/>
        </p:nvGrpSpPr>
        <p:grpSpPr bwMode="auto">
          <a:xfrm>
            <a:off x="3347864" y="560978"/>
            <a:ext cx="1743075" cy="642620"/>
            <a:chOff x="3333750" y="598488"/>
            <a:chExt cx="1743075" cy="6423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05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52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07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3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prstClr val="white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拓展延伸</a:t>
              </a:r>
              <a:endParaRPr lang="zh-CN" altLang="en-US" sz="2800" b="1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3627" y="1635646"/>
            <a:ext cx="87428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地球真的太漂亮了，漂亮得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无可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杨利伟在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《天地九重》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一书中回忆在太空中俯瞰地球时的感受，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以前不理解文学描写中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美得让人窒息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是什么情形，而此时我真的是屏住呼吸，久久看着眼前的景象，心里激动得不得了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。他在书中描绘说：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在太空的黑幕上，地球就像站在宇宙舞台中央那位最美的大明星，浑身散发出夺人心魄的彩色的、明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亮的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光芒，她披着浅蓝色的纱裙和白色的飘带，如同天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上的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仙女缓缓飞行。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而随着飞船的飞行，地球也会呈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现出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不同的景观。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她的形象使得所有的地图苍白简单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使所有的地球仪呆板无趣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7784" y="1173981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cs typeface="楷体" panose="02010609060101010101" charset="-122"/>
              </a:rPr>
              <a:t>我看到咱们美丽的家了</a:t>
            </a:r>
            <a:endParaRPr lang="zh-CN" altLang="en-US" sz="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8"/>
          <p:cNvGrpSpPr/>
          <p:nvPr/>
        </p:nvGrpSpPr>
        <p:grpSpPr bwMode="auto">
          <a:xfrm>
            <a:off x="0" y="31750"/>
            <a:ext cx="2051050" cy="522288"/>
            <a:chOff x="0" y="-63"/>
            <a:chExt cx="3231" cy="821"/>
          </a:xfrm>
        </p:grpSpPr>
        <p:sp>
          <p:nvSpPr>
            <p:cNvPr id="419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  <a:endParaRPr lang="zh-CN" altLang="en-US" sz="28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5536" y="1278737"/>
            <a:ext cx="8358659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一刻当我们仰望星空，或许会感觉到他注视地球的目光。他承载着中华民族飞天的梦想，他象征着中国走向太空的成功。作为中华飞天的第一人，作为中国航天人的杰出代表，他的名字注定要被历史铭记。成就这光彩人生的，是他训练中坚韧执着，飞天时的从容镇定，成功后的理智平和。而这也是几代中国航天人的精神，这精神开启了中国人的太空时代，还将成就我们民族更多更美好的梦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712" y="755517"/>
            <a:ext cx="4953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感动中国颁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奖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杨利伟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851670"/>
            <a:ext cx="8661280" cy="2843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10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，舱内环境监测正常，地面指挥人员下达指令，允许我摘手套、解束缚带。我内心的渴望早就迫不及待了，我以最快的速度摘下手套，解开系在膝盖下方的束缚带，第一时间先往起一飘，然后拽着座椅很轻松地就过去了，飘到了舷窗边上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哈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，太空和地球一下子出现在我的眼前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6019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860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8065" name="组合 2"/>
          <p:cNvGrpSpPr/>
          <p:nvPr/>
        </p:nvGrpSpPr>
        <p:grpSpPr bwMode="auto">
          <a:xfrm>
            <a:off x="3529013" y="416962"/>
            <a:ext cx="1743075" cy="642620"/>
            <a:chOff x="3333750" y="598488"/>
            <a:chExt cx="1743075" cy="6423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05"/>
              <a:ext cx="442913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52"/>
              <a:ext cx="442912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86"/>
              <a:ext cx="441325" cy="42047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807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23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拓展阅读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051720" y="10003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这一刻，突然看见太空奇景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杨利伟</a:t>
            </a:r>
            <a:endParaRPr lang="zh-CN" altLang="en-US" sz="2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11663" y="737689"/>
            <a:ext cx="8400090" cy="385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在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选择先细看太空还是先细看地球这一点上，我内心涌动着对家园深深的眷恋，我贪婪地向下张望。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地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球真的太漂亮了，漂亮得无可比拟。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以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前不理解文学描写中“美得让人窒息”是什么情形，而此时我</a:t>
            </a: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真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的是屏住呼吸，久久看着眼前的景象，心里激动得不得了。    </a:t>
            </a:r>
            <a:endParaRPr lang="zh-CN" altLang="en-US" sz="2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在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太空的黑幕上，</a:t>
            </a:r>
            <a:r>
              <a:rPr lang="zh-CN" altLang="en-US" sz="2200" b="1" u="sng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地球就像站在宇宙舞台中央那位最美的大明星，浑身散发出夺人心魄的彩色的、明亮的光芒，她披着浅蓝色的纱裙和白色的飘带，如同天上的仙女缓缓飞行</a:t>
            </a:r>
            <a:r>
              <a:rPr lang="zh-CN" altLang="en-US" sz="2200" b="1" u="sng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994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第一课时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</p:grpSp>
      <p:grpSp>
        <p:nvGrpSpPr>
          <p:cNvPr id="39938" name="组合 11"/>
          <p:cNvGrpSpPr/>
          <p:nvPr/>
        </p:nvGrpSpPr>
        <p:grpSpPr bwMode="auto">
          <a:xfrm>
            <a:off x="0" y="555625"/>
            <a:ext cx="2051050" cy="523875"/>
            <a:chOff x="0" y="-63"/>
            <a:chExt cx="3231" cy="824"/>
          </a:xfrm>
        </p:grpSpPr>
        <p:sp>
          <p:nvSpPr>
            <p:cNvPr id="399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学习目标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536" y="1355705"/>
            <a:ext cx="8496944" cy="2656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.熟读课文，把握课文内容，积累字词句。 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重点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lnSpc>
                <a:spcPts val="4000"/>
              </a:lnSpc>
            </a:pP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2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.了解“神舟五号”飞船升空、遨游太空、回归地球的不凡过程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难点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 eaLnBrk="0" hangingPunct="0">
              <a:lnSpc>
                <a:spcPts val="4000"/>
              </a:lnSpc>
            </a:pP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3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学习航天人的科学精神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激发民族自豪感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爱国热情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素养</a:t>
            </a:r>
            <a:r>
              <a:rPr lang="zh-CN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043" y="577006"/>
            <a:ext cx="8377421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我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无法形容内心的喜悦和倾慕，啊，养育我们的地球母亲，您太完美了。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仔细端详着这美丽的星球，生怕错过一处风景，我深知这是亿万中华儿女梦寐以求的美景，而唯一的机会幸运地降临到我身上，我一定要替所有的中国人好好看看她，我一边看，一边不停地按动着相机的快门，我要留下所有我见到的奇异景色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随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着飞船的飞行，地球在我面前呈现着不同的景观，我动用了脑海里所有的地理知识观察她。上学时，我们经常看地图，平时我们会转动家里的地球仪给孩子讲述地形地势的概念，而现在，我眼前的地球却以无与伦比的维度伸展着她的壮丽身躯，她的形象使得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32" y="602789"/>
            <a:ext cx="8748464" cy="4154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所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有的地图苍白简单，也使所有的地球仪呆板无趣，她真实地在宇宙中自如地永不停歇地运转着，以她的宏大、美妙向我阐述着生命之星的往事今生。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仿佛在告诉我，孩子，你一定要知道地球母亲在这广阔无垠的宇宙中是怎样运行生存的，你要仔细看看你赖以生存的这颗星球，她是宇宙的宠儿，而你们人类是她的宠儿。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地理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知识告诉我，地球上大部分地区覆盖着海洋，我果然看到了大片蔚蓝色的海水，浩瀚的海洋骄傲地披露着广阔壮观的全貌，我还看到了黄绿相间的陆地，连绵的山脉纵横其间，我看到我们平时所说的天空，大气层中飘浮着片片雪白的云彩，那么轻柔，那么曼妙，</a:t>
            </a: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在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459" y="555526"/>
            <a:ext cx="8534013" cy="22082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5000"/>
              </a:lnSpc>
              <a:buClrTx/>
              <a:buSzTx/>
              <a:buFontTx/>
            </a:pP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阳光普照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</a:t>
            </a:r>
            <a:r>
              <a:rPr lang="zh-CN" altLang="en-US" sz="22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，仿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佛贴在地面上一样。海洋、陆地、白云，它们呈现在飞船下面，缓缓驶来，又缓缓离去。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25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从这样的维度审视我们的家园，思维方式会有所不同。随着身体的失重，许多东西似乎也会随之变轻、变淡，比如名和利。但另一些东西则会在心里变得更加清晰和珍贵，比如祖国和亲人。</a:t>
            </a:r>
            <a:endParaRPr lang="zh-CN" altLang="en-US" sz="2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1"/>
          <p:cNvSpPr txBox="1"/>
          <p:nvPr/>
        </p:nvSpPr>
        <p:spPr>
          <a:xfrm>
            <a:off x="254833" y="2660053"/>
            <a:ext cx="83496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体会选文第一段中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“迫不及待”一词的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妙处。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251520" y="3147814"/>
            <a:ext cx="8496944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迫不及待”形容急切地或不能自制地要采取行动，急迫得不能等待。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这里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指作者在听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地面指挥员的指令后，迅速摘下手套、解开束缚带，飘到舷窗边看太空和地球，表现了作者内心的激动和欣喜。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0444" y="411510"/>
            <a:ext cx="79679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文中的画线句子运用了什么修辞手法？有什么作用？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024" y="915566"/>
            <a:ext cx="834644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运用了比喻、拟人的修辞手法。将地球比作“大明星”，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赋予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人的姿态，生动形象地写出了“我”在飞船上看到的地球的美丽形态，表达了“我”对生“我”养“我”的地球母亲的热爱与赞美之情。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601" y="3291830"/>
            <a:ext cx="823785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latinLnBrk="0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作者经历了刻骨铭心的太空之旅，思想上获得了深刻的感悟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要看淡名和利，看重对祖国、对亲人的爱。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536" y="2758157"/>
            <a:ext cx="3898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如何理解文章最后一段？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12"/>
          <p:cNvGrpSpPr/>
          <p:nvPr/>
        </p:nvGrpSpPr>
        <p:grpSpPr bwMode="auto">
          <a:xfrm>
            <a:off x="25400" y="-20638"/>
            <a:ext cx="2008188" cy="523876"/>
            <a:chOff x="70" y="-63"/>
            <a:chExt cx="3161" cy="824"/>
          </a:xfrm>
        </p:grpSpPr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拓展探究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1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1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5730" y="771550"/>
            <a:ext cx="8216900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buFontTx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作者在文中多处用写实的环境来烘托人物的心情。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如 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我现在还能回想起当时的情形：飞船急速下降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跟空气摩擦产生激波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不仅有极高的温度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还伴随着尖利的呼啸声；飞船带着不小的过载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在不停振动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  <a:sym typeface="+mn-ea"/>
              </a:rPr>
              <a:t>里面咯咯吱吱乱响。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”这里的环境描写烘托了“我”紧张的心理。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  <a:buFontTx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    请你也写一段</a:t>
            </a:r>
            <a:r>
              <a:rPr lang="zh-CN" altLang="en-US" sz="2400" b="1" dirty="0"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描写景物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的文字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charset="0"/>
                <a:sym typeface="+mn-ea"/>
              </a:rPr>
              <a:t>烘托人物的心理。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738505"/>
            <a:ext cx="81553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例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文：</a:t>
            </a:r>
            <a:r>
              <a:rPr lang="zh-CN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拿着沾着污迹的卷子，我无奈地走出了校门。夕阳无力地沉了下去，黑暗在第一时间布满了天空。一阵狂风刮过，路旁的树枝“啪啪”作响，继而被暴风卷走。枯黄的落叶，在树枝上做着最后的挣扎，尽管那样猛烈，但是被树枝无情地抛掉，砸落在地上，月亮好不容易从阴暗的云里冲出来，却又立刻被云缠住。</a:t>
            </a:r>
            <a:endParaRPr lang="zh-CN" altLang="zh-CN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92161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1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583050"/>
            <a:ext cx="849694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sym typeface="+mn-ea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假如杨利伟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叔叔要到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你们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学校进行演讲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，学校安排你做小</a:t>
            </a:r>
            <a:r>
              <a:rPr lang="zh-CN" altLang="en-US" sz="2400" b="1" dirty="0" smtClean="0">
                <a:latin typeface="宋体" panose="02010600030101010101" pitchFamily="2" charset="-122"/>
                <a:sym typeface="+mn-ea"/>
              </a:rPr>
              <a:t>记者采访</a:t>
            </a: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杨利伟叔叔，你准备问杨利伟叔叔什么问题？ </a:t>
            </a:r>
            <a:endParaRPr lang="zh-CN" altLang="en-US" sz="2400" b="1" dirty="0"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92161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16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课下作业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5536" y="1681520"/>
            <a:ext cx="8286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杨利伟叔叔，您是我国第一位登上太空的航天英雄，您的文章《太空一日》令我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震撼。假如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有第二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次进入太空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的机会，您还会去吗？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添加微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95" y="1518920"/>
            <a:ext cx="4905375" cy="21050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1"/>
          <p:cNvGrpSpPr/>
          <p:nvPr/>
        </p:nvGrpSpPr>
        <p:grpSpPr bwMode="auto">
          <a:xfrm>
            <a:off x="3275856" y="564853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097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背景资料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40962" name="组合 8"/>
          <p:cNvGrpSpPr/>
          <p:nvPr/>
        </p:nvGrpSpPr>
        <p:grpSpPr bwMode="auto">
          <a:xfrm>
            <a:off x="0" y="31750"/>
            <a:ext cx="2051050" cy="522288"/>
            <a:chOff x="0" y="-63"/>
            <a:chExt cx="3231" cy="821"/>
          </a:xfrm>
        </p:grpSpPr>
        <p:sp>
          <p:nvSpPr>
            <p:cNvPr id="409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3528" y="1202817"/>
            <a:ext cx="8370570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北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京时间2003年10月15日9时,杨利伟乘“神舟五号”载人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飞船，从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位于戈壁深处的酒泉卫星发射中心起飞,开始了这次预定环绕地球14圈的太空之旅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月16日6时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许,他按预定计划于内蒙古中部一处草原着陆。之后,“航天英雄”杨利伟耗时两年亲自撰写了个人传记《天地九重》。该书是中国第一本真实记录太空航天员生活的著作。这本书由20万字和150张珍贵图片组成。本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就是节选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自这本书。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8"/>
          <p:cNvGrpSpPr/>
          <p:nvPr/>
        </p:nvGrpSpPr>
        <p:grpSpPr bwMode="auto">
          <a:xfrm>
            <a:off x="0" y="31750"/>
            <a:ext cx="2051050" cy="522288"/>
            <a:chOff x="0" y="-63"/>
            <a:chExt cx="3231" cy="821"/>
          </a:xfrm>
        </p:grpSpPr>
        <p:sp>
          <p:nvSpPr>
            <p:cNvPr id="4199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知识备查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986" name="组合 1"/>
          <p:cNvGrpSpPr/>
          <p:nvPr/>
        </p:nvGrpSpPr>
        <p:grpSpPr bwMode="auto">
          <a:xfrm>
            <a:off x="3324091" y="488970"/>
            <a:ext cx="1751965" cy="642620"/>
            <a:chOff x="3333750" y="598488"/>
            <a:chExt cx="1743075" cy="633234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3" y="715905"/>
              <a:ext cx="442912" cy="418893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252"/>
              <a:ext cx="442913" cy="42048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252"/>
              <a:ext cx="441325" cy="42048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185"/>
              <a:ext cx="441325" cy="42048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199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332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作者介绍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31745" name="图片 8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4504" y="1333828"/>
            <a:ext cx="2794000" cy="3470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MH_SubTitle_4"/>
          <p:cNvSpPr/>
          <p:nvPr>
            <p:custDataLst>
              <p:tags r:id="rId2"/>
            </p:custDataLst>
          </p:nvPr>
        </p:nvSpPr>
        <p:spPr>
          <a:xfrm>
            <a:off x="12179" y="1281124"/>
            <a:ext cx="6348412" cy="34532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 u="sng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杨利伟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1965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年生于辽宁绥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中，是中国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载人飞船工程首飞航天员，中国人民解放军少将军衔。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2003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15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，杨利伟乘坐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“神舟五号”载人飞船进入太空，成为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中国进入太空的第一人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。同年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11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月，他被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授予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“航天英雄”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荣誉称号，并颁获“航天功勋”奖章，成为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2004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感动中国十大人物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之一。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合 2"/>
          <p:cNvGrpSpPr/>
          <p:nvPr/>
        </p:nvGrpSpPr>
        <p:grpSpPr bwMode="auto">
          <a:xfrm>
            <a:off x="539552" y="483518"/>
            <a:ext cx="1497013" cy="566737"/>
            <a:chOff x="752475" y="598488"/>
            <a:chExt cx="1497013" cy="566737"/>
          </a:xfrm>
        </p:grpSpPr>
        <p:sp>
          <p:nvSpPr>
            <p:cNvPr id="57" name="圆角矩形 56"/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3031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读一读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43010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30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7" name="TextBox 15"/>
          <p:cNvSpPr txBox="1"/>
          <p:nvPr/>
        </p:nvSpPr>
        <p:spPr>
          <a:xfrm>
            <a:off x="1136339" y="1112426"/>
            <a:ext cx="7713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kuò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8" name="TextBox 16"/>
          <p:cNvSpPr txBox="1"/>
          <p:nvPr/>
        </p:nvSpPr>
        <p:spPr>
          <a:xfrm>
            <a:off x="2475185" y="1131590"/>
            <a:ext cx="67839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chì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9" name="TextBox 17"/>
          <p:cNvSpPr txBox="1">
            <a:spLocks noChangeArrowheads="1"/>
          </p:cNvSpPr>
          <p:nvPr/>
        </p:nvSpPr>
        <p:spPr bwMode="auto">
          <a:xfrm>
            <a:off x="5962097" y="2139702"/>
            <a:ext cx="98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zhuó</a:t>
            </a:r>
            <a:endParaRPr kumimoji="0" lang="en-US" altLang="zh-CN" sz="2800" i="0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0" name="TextBox 18"/>
          <p:cNvSpPr txBox="1"/>
          <p:nvPr/>
        </p:nvSpPr>
        <p:spPr>
          <a:xfrm>
            <a:off x="4185052" y="1112426"/>
            <a:ext cx="61266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áo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1" name="TextBox 19"/>
          <p:cNvSpPr txBox="1"/>
          <p:nvPr/>
        </p:nvSpPr>
        <p:spPr>
          <a:xfrm>
            <a:off x="7281396" y="1112426"/>
            <a:ext cx="98937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chóu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2" name="TextBox 20"/>
          <p:cNvSpPr txBox="1"/>
          <p:nvPr/>
        </p:nvSpPr>
        <p:spPr>
          <a:xfrm>
            <a:off x="6088618" y="1112426"/>
            <a:ext cx="66556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jǐn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6" name="TextBox 22"/>
          <p:cNvSpPr txBox="1"/>
          <p:nvPr/>
        </p:nvSpPr>
        <p:spPr>
          <a:xfrm>
            <a:off x="1235852" y="2120538"/>
            <a:ext cx="59984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yú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8" name="TextBox 22"/>
          <p:cNvSpPr txBox="1"/>
          <p:nvPr/>
        </p:nvSpPr>
        <p:spPr>
          <a:xfrm>
            <a:off x="7281396" y="2192546"/>
            <a:ext cx="88197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xián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9" name="TextBox 22"/>
          <p:cNvSpPr txBox="1"/>
          <p:nvPr/>
        </p:nvSpPr>
        <p:spPr>
          <a:xfrm>
            <a:off x="4218336" y="2264554"/>
            <a:ext cx="58381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hè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1" name="TextBox 21"/>
          <p:cNvSpPr txBox="1"/>
          <p:nvPr/>
        </p:nvSpPr>
        <p:spPr>
          <a:xfrm>
            <a:off x="683568" y="3317344"/>
            <a:ext cx="9096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800" kern="1200" cap="none" spc="0" normalizeH="0" baseline="0" noProof="0" dirty="0" err="1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bǐnɡ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2" name="TextBox 17"/>
          <p:cNvSpPr txBox="1">
            <a:spLocks noChangeArrowheads="1"/>
          </p:cNvSpPr>
          <p:nvPr/>
        </p:nvSpPr>
        <p:spPr bwMode="auto">
          <a:xfrm>
            <a:off x="2837715" y="2211710"/>
            <a:ext cx="8018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záo</a:t>
            </a:r>
            <a:endParaRPr kumimoji="0" lang="en-US" altLang="zh-CN" sz="2800" i="0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3" name="TextBox 17"/>
          <p:cNvSpPr txBox="1">
            <a:spLocks noChangeArrowheads="1"/>
          </p:cNvSpPr>
          <p:nvPr/>
        </p:nvSpPr>
        <p:spPr bwMode="auto">
          <a:xfrm>
            <a:off x="2846897" y="3363838"/>
            <a:ext cx="7889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kàn</a:t>
            </a:r>
            <a:endParaRPr kumimoji="0" lang="en-US" altLang="zh-CN" sz="2800" i="0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419622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轮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廓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6860" y="1450980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炽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热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3044" y="1431816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遨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游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0049" y="14318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严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谨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3404" y="1419622"/>
            <a:ext cx="14670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稠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密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108" y="243992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无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虞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6952" y="249974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舷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窗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3044" y="258394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赫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兹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116" y="373607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屏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息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3597" y="249974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烧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灼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53300" y="253110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确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凿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53300" y="368322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俯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瞰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62405" y="3651870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弧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93660" y="365187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模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拟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80312" y="366406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概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率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TextBox 22"/>
          <p:cNvSpPr txBox="1"/>
          <p:nvPr/>
        </p:nvSpPr>
        <p:spPr>
          <a:xfrm>
            <a:off x="4211960" y="3344674"/>
            <a:ext cx="60465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hú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5655337" y="3344674"/>
            <a:ext cx="7168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</a:t>
            </a:r>
            <a:r>
              <a:rPr kumimoji="0" lang="en-US" altLang="zh-CN" sz="2800" kern="1200" cap="none" spc="0" normalizeH="0" baseline="0" noProof="0" dirty="0" smtClean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ó</a:t>
            </a:r>
            <a:endParaRPr kumimoji="0" lang="en-US" altLang="zh-CN" sz="2800" kern="1200" cap="none" spc="0" normalizeH="0" baseline="0" noProof="0" dirty="0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3" name="TextBox 19"/>
          <p:cNvSpPr txBox="1"/>
          <p:nvPr/>
        </p:nvSpPr>
        <p:spPr>
          <a:xfrm>
            <a:off x="7986502" y="3344674"/>
            <a:ext cx="46038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lǜ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6" grpId="0"/>
      <p:bldP spid="78" grpId="0"/>
      <p:bldP spid="79" grpId="0"/>
      <p:bldP spid="81" grpId="0"/>
      <p:bldP spid="82" grpId="0"/>
      <p:bldP spid="83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6356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五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脏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六腑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2080" y="170765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千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钧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重负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1394" y="294398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耐人寻味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93618" y="300379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惊心动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魄</a:t>
            </a:r>
            <a:endParaRPr lang="zh-CN" altLang="en-US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2"/>
          <p:cNvGrpSpPr/>
          <p:nvPr/>
        </p:nvGrpSpPr>
        <p:grpSpPr bwMode="auto">
          <a:xfrm>
            <a:off x="467544" y="636861"/>
            <a:ext cx="1497013" cy="566737"/>
            <a:chOff x="752475" y="598488"/>
            <a:chExt cx="1497013" cy="566737"/>
          </a:xfrm>
        </p:grpSpPr>
        <p:sp>
          <p:nvSpPr>
            <p:cNvPr id="7" name="圆角矩形 6"/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21148334">
              <a:off x="7874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读一读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11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840007" y="1328450"/>
            <a:ext cx="10038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</a:t>
            </a:r>
            <a:r>
              <a:rPr kumimoji="0" lang="en-US" altLang="zh-CN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àng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5868144" y="1256442"/>
            <a:ext cx="7521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jūn</a:t>
            </a:r>
            <a:endParaRPr kumimoji="0" lang="en-US" altLang="zh-CN" sz="2800" kern="1200" cap="none" spc="0" normalizeH="0" baseline="0" noProof="0" dirty="0" err="1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6804248" y="2624594"/>
            <a:ext cx="58541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</a:t>
            </a:r>
            <a:r>
              <a:rPr kumimoji="0" lang="en-US" altLang="zh-CN" sz="2800" kern="1200" cap="none" spc="0" normalizeH="0" baseline="0" noProof="0" dirty="0" smtClean="0">
                <a:solidFill>
                  <a:srgbClr val="0000FF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ò</a:t>
            </a:r>
            <a:endParaRPr kumimoji="0" lang="en-US" altLang="zh-CN" sz="2800" kern="1200" cap="none" spc="0" normalizeH="0" baseline="0" noProof="0" dirty="0">
              <a:solidFill>
                <a:srgbClr val="0000FF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60264" y="3684265"/>
            <a:ext cx="2787650" cy="71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）晕头转向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4033" name="组合 1"/>
          <p:cNvGrpSpPr/>
          <p:nvPr/>
        </p:nvGrpSpPr>
        <p:grpSpPr bwMode="auto">
          <a:xfrm>
            <a:off x="467544" y="598488"/>
            <a:ext cx="1498600" cy="566737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406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多音字</a:t>
              </a:r>
              <a:endPara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975162" y="1530033"/>
            <a:ext cx="29257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 荷花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5555481" y="1374874"/>
            <a:ext cx="30734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）装载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037" name="TextBox 22"/>
          <p:cNvSpPr txBox="1">
            <a:spLocks noChangeArrowheads="1"/>
          </p:cNvSpPr>
          <p:nvPr/>
        </p:nvSpPr>
        <p:spPr bwMode="auto">
          <a:xfrm>
            <a:off x="539552" y="1967359"/>
            <a:ext cx="571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038" name="TextBox 23"/>
          <p:cNvSpPr txBox="1">
            <a:spLocks noChangeArrowheads="1"/>
          </p:cNvSpPr>
          <p:nvPr/>
        </p:nvSpPr>
        <p:spPr bwMode="auto">
          <a:xfrm>
            <a:off x="5076056" y="2003524"/>
            <a:ext cx="571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载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25" name="TextBox 9"/>
          <p:cNvSpPr txBox="1">
            <a:spLocks noChangeArrowheads="1"/>
          </p:cNvSpPr>
          <p:nvPr/>
        </p:nvSpPr>
        <p:spPr bwMode="auto">
          <a:xfrm>
            <a:off x="1016755" y="2399407"/>
            <a:ext cx="217551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 负荷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26" name="TextBox 15"/>
          <p:cNvSpPr txBox="1">
            <a:spLocks noChangeArrowheads="1"/>
          </p:cNvSpPr>
          <p:nvPr/>
        </p:nvSpPr>
        <p:spPr bwMode="auto">
          <a:xfrm>
            <a:off x="5594201" y="2326109"/>
            <a:ext cx="202184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）刊载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4041" name="组合 8"/>
          <p:cNvGrpSpPr/>
          <p:nvPr/>
        </p:nvGrpSpPr>
        <p:grpSpPr bwMode="auto"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440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  <a:cs typeface="Heiti SC Medium"/>
                </a:rPr>
                <a:t>预习检查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Heiti SC Medium"/>
              </a:endParaRP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21483" y="1491630"/>
            <a:ext cx="6302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3333FF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hé</a:t>
            </a:r>
            <a:endParaRPr lang="en-US" altLang="zh-CN" sz="2400" b="1" dirty="0">
              <a:solidFill>
                <a:srgbClr val="3333FF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26330" y="2399407"/>
            <a:ext cx="538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3333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hè</a:t>
            </a:r>
            <a:endParaRPr lang="en-US" altLang="zh-CN" sz="2400" b="1" dirty="0">
              <a:solidFill>
                <a:srgbClr val="3333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54241" y="1361678"/>
            <a:ext cx="7953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3333FF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zài</a:t>
            </a:r>
            <a:endParaRPr lang="en-US" altLang="zh-CN" sz="2400" b="1" dirty="0">
              <a:solidFill>
                <a:srgbClr val="3333FF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989645" y="2326109"/>
            <a:ext cx="6126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3333FF"/>
                </a:solidFill>
                <a:latin typeface="汉语拼音" panose="000B0604020202020204" pitchFamily="34" charset="0"/>
                <a:cs typeface="汉语拼音" panose="000B0604020202020204" pitchFamily="34" charset="0"/>
                <a:sym typeface="+mn-ea"/>
              </a:rPr>
              <a:t>zǎi</a:t>
            </a:r>
            <a:endParaRPr lang="en-US" altLang="zh-CN" sz="2400" b="1" dirty="0">
              <a:solidFill>
                <a:srgbClr val="3333FF"/>
              </a:solidFill>
              <a:latin typeface="汉语拼音" panose="000B0604020202020204" pitchFamily="34" charset="0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58677" y="2931790"/>
            <a:ext cx="2822575" cy="71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）红晕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048" name="矩形 11"/>
          <p:cNvSpPr>
            <a:spLocks noChangeArrowheads="1"/>
          </p:cNvSpPr>
          <p:nvPr/>
        </p:nvSpPr>
        <p:spPr bwMode="auto">
          <a:xfrm>
            <a:off x="539552" y="3328665"/>
            <a:ext cx="4889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晕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017389" y="3352477"/>
            <a:ext cx="249238" cy="766763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1600002" y="3094395"/>
            <a:ext cx="11049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yùn</a:t>
            </a:r>
            <a:endParaRPr lang="en-US" altLang="zh-CN" sz="2400" b="1" dirty="0" err="1">
              <a:solidFill>
                <a:srgbClr val="0000FF"/>
              </a:solidFill>
              <a:latin typeface="汉语拼音" panose="000B0604020202020204" pitchFamily="34" charset="0"/>
              <a:ea typeface="+mn-ea"/>
              <a:cs typeface="汉语拼音" panose="00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66982" y="3839567"/>
            <a:ext cx="1138237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yūn</a:t>
            </a:r>
            <a:endParaRPr lang="en-US" altLang="zh-CN" sz="2400" b="1" dirty="0" err="1">
              <a:solidFill>
                <a:srgbClr val="0000FF"/>
              </a:solidFill>
              <a:latin typeface="汉语拼音" panose="000B0604020202020204" pitchFamily="34" charset="0"/>
              <a:ea typeface="+mn-ea"/>
              <a:cs typeface="汉语拼音" panose="000B0604020202020204" pitchFamily="34" charset="0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975162" y="1713230"/>
            <a:ext cx="261620" cy="980440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7" name="左大括号 16"/>
          <p:cNvSpPr/>
          <p:nvPr/>
        </p:nvSpPr>
        <p:spPr>
          <a:xfrm>
            <a:off x="5479281" y="1720949"/>
            <a:ext cx="319088" cy="866775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11452" y="3579862"/>
            <a:ext cx="2175510" cy="71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）古刹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09865" y="2859782"/>
            <a:ext cx="2822575" cy="71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 ）刹车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矩形 11"/>
          <p:cNvSpPr>
            <a:spLocks noChangeArrowheads="1"/>
          </p:cNvSpPr>
          <p:nvPr/>
        </p:nvSpPr>
        <p:spPr bwMode="auto">
          <a:xfrm>
            <a:off x="5090740" y="3256657"/>
            <a:ext cx="4889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刹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568577" y="3280469"/>
            <a:ext cx="249238" cy="766763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6107662" y="2989322"/>
            <a:ext cx="83846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shā</a:t>
            </a:r>
            <a:endParaRPr lang="en-US" altLang="zh-CN" sz="2400" b="1" dirty="0" err="1">
              <a:solidFill>
                <a:srgbClr val="0000FF"/>
              </a:solidFill>
              <a:latin typeface="汉语拼音" panose="000B0604020202020204" pitchFamily="34" charset="0"/>
              <a:ea typeface="+mn-ea"/>
              <a:cs typeface="汉语拼音" panose="00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46333" y="3741479"/>
            <a:ext cx="79979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err="1">
                <a:solidFill>
                  <a:srgbClr val="0000FF"/>
                </a:solidFill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chà</a:t>
            </a:r>
            <a:endParaRPr lang="en-US" altLang="zh-CN" sz="2400" b="1" dirty="0" err="1">
              <a:solidFill>
                <a:srgbClr val="0000FF"/>
              </a:solidFill>
              <a:latin typeface="汉语拼音" panose="000B0604020202020204" pitchFamily="34" charset="0"/>
              <a:ea typeface="+mn-ea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  <p:bldP spid="14" grpId="0"/>
      <p:bldP spid="15" grpId="0"/>
      <p:bldP spid="21" grpId="0"/>
      <p:bldP spid="22" grpId="0"/>
    </p:bldLst>
  </p:timing>
</p:sld>
</file>

<file path=ppt/tags/tag1.xml><?xml version="1.0" encoding="utf-8"?>
<p:tagLst xmlns:p="http://schemas.openxmlformats.org/presentationml/2006/main">
  <p:tag name="MH" val="20180913112435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6510</Words>
  <Application>WPS 演示</Application>
  <PresentationFormat>全屏显示(16:9)</PresentationFormat>
  <Paragraphs>530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Arial</vt:lpstr>
      <vt:lpstr>宋体</vt:lpstr>
      <vt:lpstr>Wingdings</vt:lpstr>
      <vt:lpstr>Impact</vt:lpstr>
      <vt:lpstr>微软雅黑</vt:lpstr>
      <vt:lpstr>黑体</vt:lpstr>
      <vt:lpstr>Kaiti SC</vt:lpstr>
      <vt:lpstr>华文仿宋</vt:lpstr>
      <vt:lpstr>Heiti SC Medium</vt:lpstr>
      <vt:lpstr>楷体</vt:lpstr>
      <vt:lpstr>汉语拼音</vt:lpstr>
      <vt:lpstr>Times New Roman</vt:lpstr>
      <vt:lpstr>Arial Unicode MS</vt:lpstr>
      <vt:lpstr>Calibri</vt:lpstr>
      <vt:lpstr>方正书宋_GBK</vt:lpstr>
      <vt:lpstr>Xingkai SC</vt:lpstr>
      <vt:lpstr>Times New Roman</vt:lpstr>
      <vt:lpstr>MingLiU_HKSCS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爱心宝宝</cp:lastModifiedBy>
  <cp:revision>543</cp:revision>
  <dcterms:created xsi:type="dcterms:W3CDTF">2018-11-06T06:39:00Z</dcterms:created>
  <dcterms:modified xsi:type="dcterms:W3CDTF">2020-01-31T11:20:45Z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13</vt:lpwstr>
  </property>
  <property fmtid="{D5CDD505-2E9C-101B-9397-08002B2CF9AE}" pid="3" name="KSOProductBuildVer">
    <vt:lpwstr>2052-11.1.0.9339</vt:lpwstr>
  </property>
</Properties>
</file>