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42" r:id="rId4"/>
    <p:sldId id="262" r:id="rId5"/>
    <p:sldId id="289" r:id="rId6"/>
    <p:sldId id="290" r:id="rId7"/>
    <p:sldId id="291" r:id="rId8"/>
    <p:sldId id="292" r:id="rId9"/>
    <p:sldId id="293" r:id="rId10"/>
    <p:sldId id="294" r:id="rId11"/>
    <p:sldId id="295" r:id="rId12"/>
    <p:sldId id="296" r:id="rId13"/>
    <p:sldId id="297" r:id="rId14"/>
    <p:sldId id="343" r:id="rId15"/>
    <p:sldId id="298" r:id="rId16"/>
    <p:sldId id="299" r:id="rId17"/>
    <p:sldId id="300" r:id="rId18"/>
    <p:sldId id="301" r:id="rId19"/>
    <p:sldId id="302" r:id="rId20"/>
    <p:sldId id="303" r:id="rId21"/>
    <p:sldId id="344" r:id="rId22"/>
    <p:sldId id="318" r:id="rId23"/>
    <p:sldId id="304" r:id="rId24"/>
    <p:sldId id="305" r:id="rId25"/>
    <p:sldId id="306" r:id="rId26"/>
    <p:sldId id="307" r:id="rId27"/>
    <p:sldId id="308" r:id="rId28"/>
    <p:sldId id="309" r:id="rId29"/>
    <p:sldId id="313" r:id="rId30"/>
    <p:sldId id="314" r:id="rId31"/>
    <p:sldId id="323" r:id="rId32"/>
    <p:sldId id="333" r:id="rId33"/>
    <p:sldId id="335" r:id="rId34"/>
    <p:sldId id="339" r:id="rId35"/>
    <p:sldId id="340" r:id="rId36"/>
    <p:sldId id="341"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幸全" initials="幸全"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fill>
          <a:solidFill>
            <a:schemeClr val="accent4">
              <a:alpha val="20000"/>
            </a:schemeClr>
          </a:solidFill>
        </a:fill>
      </a:tcStyle>
    </a:band1H>
    <a:band1V>
      <a:tcStyle>
        <a:fill>
          <a:solidFill>
            <a:schemeClr val="accent4">
              <a:alpha val="20000"/>
            </a:schemeClr>
          </a:solidFill>
        </a:fill>
      </a:tcStyle>
    </a:band1V>
    <a:lastCol>
      <a:tcTxStyle b="on"/>
    </a:lastCol>
    <a:firstCol>
      <a:tcTxStyle b="on"/>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lastCol>
    <a:firstCol>
      <a:tcTxStyle b="on"/>
    </a:firstCol>
    <a:lastRow>
      <a:tcTxStyle b="on"/>
      <a:tcStyle>
        <a:tcBdr>
          <a:top>
            <a:ln w="50800" cmpd="dbl">
              <a:solidFill>
                <a:schemeClr val="accent3"/>
              </a:solidFill>
            </a:ln>
          </a:top>
        </a:tcBdr>
      </a:tcStyle>
    </a:lastRow>
    <a:firstRow>
      <a:tcTxStyle b="on">
        <a:fontRef idx="minor">
          <a:scrgbClr r="0" g="0" b="0"/>
        </a:fontRef>
        <a:schemeClr val="bg1"/>
      </a:tcTxStyle>
      <a:tcStyle>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22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tags" Target="tags/tag8.xml" /><Relationship Id="rId39" Type="http://schemas.openxmlformats.org/officeDocument/2006/relationships/presProps" Target="presProps.xml" /><Relationship Id="rId4" Type="http://schemas.openxmlformats.org/officeDocument/2006/relationships/slide" Target="slides/slide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 Id="rId2" Type="http://schemas.openxmlformats.org/officeDocument/2006/relationships/image" Target="../media/image5.emf" /><Relationship Id="rId3" Type="http://schemas.openxmlformats.org/officeDocument/2006/relationships/image" Target="../media/image6.emf" /><Relationship Id="rId4" Type="http://schemas.openxmlformats.org/officeDocument/2006/relationships/image" Target="../media/image7.emf" /><Relationship Id="rId5" Type="http://schemas.openxmlformats.org/officeDocument/2006/relationships/image" Target="../media/image8.emf" /><Relationship Id="rId6" Type="http://schemas.openxmlformats.org/officeDocument/2006/relationships/image" Target="../media/image9.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0.emf" /><Relationship Id="rId2" Type="http://schemas.openxmlformats.org/officeDocument/2006/relationships/image" Target="../media/image11.emf" /><Relationship Id="rId3" Type="http://schemas.openxmlformats.org/officeDocument/2006/relationships/image" Target="../media/image12.emf" /><Relationship Id="rId4" Type="http://schemas.openxmlformats.org/officeDocument/2006/relationships/image" Target="../media/image13.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5.emf" /><Relationship Id="rId2" Type="http://schemas.openxmlformats.org/officeDocument/2006/relationships/image" Target="../media/image16.emf" /><Relationship Id="rId3" Type="http://schemas.openxmlformats.org/officeDocument/2006/relationships/image" Target="../media/image17.emf" /><Relationship Id="rId4" Type="http://schemas.openxmlformats.org/officeDocument/2006/relationships/image" Target="../media/image18.emf" /><Relationship Id="rId5" Type="http://schemas.openxmlformats.org/officeDocument/2006/relationships/image" Target="../media/image19.emf" /><Relationship Id="rId6" Type="http://schemas.openxmlformats.org/officeDocument/2006/relationships/image" Target="../media/image20.emf" /><Relationship Id="rId7" Type="http://schemas.openxmlformats.org/officeDocument/2006/relationships/image" Target="../media/image21.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24.emf" /><Relationship Id="rId10" Type="http://schemas.openxmlformats.org/officeDocument/2006/relationships/image" Target="../media/image33.emf" /><Relationship Id="rId2" Type="http://schemas.openxmlformats.org/officeDocument/2006/relationships/image" Target="../media/image25.emf" /><Relationship Id="rId3" Type="http://schemas.openxmlformats.org/officeDocument/2006/relationships/image" Target="../media/image26.emf" /><Relationship Id="rId4" Type="http://schemas.openxmlformats.org/officeDocument/2006/relationships/image" Target="../media/image27.emf" /><Relationship Id="rId5" Type="http://schemas.openxmlformats.org/officeDocument/2006/relationships/image" Target="../media/image28.emf" /><Relationship Id="rId6" Type="http://schemas.openxmlformats.org/officeDocument/2006/relationships/image" Target="../media/image29.emf" /><Relationship Id="rId7" Type="http://schemas.openxmlformats.org/officeDocument/2006/relationships/image" Target="../media/image30.emf" /><Relationship Id="rId8" Type="http://schemas.openxmlformats.org/officeDocument/2006/relationships/image" Target="../media/image31.emf" /><Relationship Id="rId9" Type="http://schemas.openxmlformats.org/officeDocument/2006/relationships/image" Target="../media/image32.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35.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36.emf" /><Relationship Id="rId2" Type="http://schemas.openxmlformats.org/officeDocument/2006/relationships/image" Target="../media/image37.emf" /><Relationship Id="rId3" Type="http://schemas.openxmlformats.org/officeDocument/2006/relationships/image" Target="../media/image38.emf" /><Relationship Id="rId4" Type="http://schemas.openxmlformats.org/officeDocument/2006/relationships/image" Target="../media/image39.emf" /><Relationship Id="rId5" Type="http://schemas.openxmlformats.org/officeDocument/2006/relationships/image" Target="../media/image40.emf" /><Relationship Id="rId6" Type="http://schemas.openxmlformats.org/officeDocument/2006/relationships/image" Target="../media/image41.emf" /><Relationship Id="rId7" Type="http://schemas.openxmlformats.org/officeDocument/2006/relationships/image" Target="../media/image42.emf" /><Relationship Id="rId8" Type="http://schemas.openxmlformats.org/officeDocument/2006/relationships/image" Target="../media/image43.emf" /><Relationship Id="rId9" Type="http://schemas.openxmlformats.org/officeDocument/2006/relationships/image" Target="../media/image44.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45.emf" /><Relationship Id="rId2" Type="http://schemas.openxmlformats.org/officeDocument/2006/relationships/image" Target="../media/image46.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4174E2-D4B7-4001-B3F5-780E2CB11E98}"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50E7E2-3BA6-4979-B764-99FFC24AB2E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hyperlink" Target="http://39.104.72.189/" TargetMode="External" /><Relationship Id="rId3" Type="http://schemas.openxmlformats.org/officeDocument/2006/relationships/image" Target="../media/image2.png" /><Relationship Id="rId4"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 Target="../slides/slide2.xml" TargetMode="Internal" /><Relationship Id="rId2" Type="http://schemas.openxmlformats.org/officeDocument/2006/relationships/hyperlink" Target="http://39.104.72.189/" TargetMode="External" /><Relationship Id="rId3"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自定义版式">
    <p:spTree>
      <p:nvGrpSpPr>
        <p:cNvPr id="1" name=""/>
        <p:cNvGrpSpPr/>
        <p:nvPr/>
      </p:nvGrpSpPr>
      <p:grpSpPr>
        <a:xfrm>
          <a:off x="0" y="0"/>
          <a:ext cx="0" cy="0"/>
        </a:xfrm>
      </p:grpSpPr>
      <p:sp>
        <p:nvSpPr>
          <p:cNvPr id="3" name="动作按钮: 自定义 2">
            <a:hlinkClick action="ppaction://noaction" highlightClick="1"/>
          </p:cNvPr>
          <p:cNvSpPr/>
          <p:nvPr userDrawn="1"/>
        </p:nvSpPr>
        <p:spPr>
          <a:xfrm>
            <a:off x="753262" y="5360446"/>
            <a:ext cx="1706136" cy="369332"/>
          </a:xfrm>
          <a:prstGeom prst="actionButtonBlank">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hasCustomPrompt="1"/>
          </p:nvPr>
        </p:nvSpPr>
        <p:spPr>
          <a:xfrm>
            <a:off x="108222" y="80457"/>
            <a:ext cx="11905977" cy="644166"/>
          </a:xfrm>
        </p:spPr>
        <p:txBody>
          <a:bodyPr/>
          <a:lstStyle>
            <a:lvl1pPr algn="ctr">
              <a:defRPr/>
            </a:lvl1pPr>
          </a:lstStyle>
          <a:p>
            <a:r>
              <a:rPr lang="zh-CN" altLang="en-US" smtClean="0"/>
              <a:t>课时标题</a:t>
            </a:r>
            <a:endParaRPr lang="zh-CN" altLang="en-US"/>
          </a:p>
        </p:txBody>
      </p:sp>
      <p:sp>
        <p:nvSpPr>
          <p:cNvPr id="5" name="灯片编号占位符 4"/>
          <p:cNvSpPr>
            <a:spLocks noGrp="1"/>
          </p:cNvSpPr>
          <p:nvPr>
            <p:ph type="sldNum" sz="quarter" idx="12"/>
          </p:nvPr>
        </p:nvSpPr>
        <p:spPr>
          <a:xfrm>
            <a:off x="489018" y="6430679"/>
            <a:ext cx="372373" cy="365125"/>
          </a:xfrm>
        </p:spPr>
        <p:txBody>
          <a:bodyPr/>
          <a:lstStyle>
            <a:lvl1pPr>
              <a:defRPr sz="1200"/>
            </a:lvl1pPr>
          </a:lstStyle>
          <a:p>
            <a:fld id="{E82546D3-0A1B-4AD3-8423-C2D4F2A3C694}" type="slidenum">
              <a:rPr lang="zh-CN" altLang="en-US" smtClean="0"/>
              <a:t/>
            </a:fld>
            <a:endParaRPr lang="zh-CN" altLang="en-US"/>
          </a:p>
        </p:txBody>
      </p:sp>
      <p:sp>
        <p:nvSpPr>
          <p:cNvPr id="30" name="文本框 29">
            <a:hlinkClick action="ppaction://noaction"/>
          </p:cNvPr>
          <p:cNvSpPr txBox="1">
            <a:spLocks noChangeArrowheads="1"/>
          </p:cNvSpPr>
          <p:nvPr userDrawn="1"/>
        </p:nvSpPr>
        <p:spPr bwMode="auto">
          <a:xfrm>
            <a:off x="10071100" y="6511490"/>
            <a:ext cx="887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itchFamily="2" charset="-122"/>
              </a:defRPr>
            </a:lvl1pPr>
            <a:lvl2pPr marL="742950" indent="-285750">
              <a:defRPr>
                <a:solidFill>
                  <a:schemeClr val="tx1"/>
                </a:solidFill>
                <a:latin typeface="Calibri"/>
                <a:ea typeface="宋体" pitchFamily="2" charset="-122"/>
              </a:defRPr>
            </a:lvl2pPr>
            <a:lvl3pPr marL="1143000" indent="-228600">
              <a:defRPr>
                <a:solidFill>
                  <a:schemeClr val="tx1"/>
                </a:solidFill>
                <a:latin typeface="Calibri"/>
                <a:ea typeface="宋体" pitchFamily="2" charset="-122"/>
              </a:defRPr>
            </a:lvl3pPr>
            <a:lvl4pPr marL="1600200" indent="-228600">
              <a:defRPr>
                <a:solidFill>
                  <a:schemeClr val="tx1"/>
                </a:solidFill>
                <a:latin typeface="Calibri"/>
                <a:ea typeface="宋体" pitchFamily="2" charset="-122"/>
              </a:defRPr>
            </a:lvl4pPr>
            <a:lvl5pPr marL="2057400" indent="-228600">
              <a:defRPr>
                <a:solidFill>
                  <a:schemeClr val="tx1"/>
                </a:solidFill>
                <a:latin typeface="Calibri"/>
                <a:ea typeface="宋体" pitchFamily="2" charset="-122"/>
              </a:defRPr>
            </a:lvl5pPr>
            <a:lvl6pPr marL="2514600" indent="-228600" fontAlgn="base">
              <a:spcBef>
                <a:spcPct val="0"/>
              </a:spcBef>
              <a:spcAft>
                <a:spcPct val="0"/>
              </a:spcAft>
              <a:defRPr>
                <a:solidFill>
                  <a:schemeClr val="tx1"/>
                </a:solidFill>
                <a:latin typeface="Calibri"/>
                <a:ea typeface="宋体" pitchFamily="2" charset="-122"/>
              </a:defRPr>
            </a:lvl6pPr>
            <a:lvl7pPr marL="2971800" indent="-228600" fontAlgn="base">
              <a:spcBef>
                <a:spcPct val="0"/>
              </a:spcBef>
              <a:spcAft>
                <a:spcPct val="0"/>
              </a:spcAft>
              <a:defRPr>
                <a:solidFill>
                  <a:schemeClr val="tx1"/>
                </a:solidFill>
                <a:latin typeface="Calibri"/>
                <a:ea typeface="宋体" pitchFamily="2" charset="-122"/>
              </a:defRPr>
            </a:lvl7pPr>
            <a:lvl8pPr marL="3429000" indent="-228600" fontAlgn="base">
              <a:spcBef>
                <a:spcPct val="0"/>
              </a:spcBef>
              <a:spcAft>
                <a:spcPct val="0"/>
              </a:spcAft>
              <a:defRPr>
                <a:solidFill>
                  <a:schemeClr val="tx1"/>
                </a:solidFill>
                <a:latin typeface="Calibri"/>
                <a:ea typeface="宋体" pitchFamily="2" charset="-122"/>
              </a:defRPr>
            </a:lvl8pPr>
            <a:lvl9pPr marL="3886200" indent="-228600" fontAlgn="base">
              <a:spcBef>
                <a:spcPct val="0"/>
              </a:spcBef>
              <a:spcAft>
                <a:spcPct val="0"/>
              </a:spcAft>
              <a:defRPr>
                <a:solidFill>
                  <a:schemeClr val="tx1"/>
                </a:solidFill>
                <a:latin typeface="Calibri"/>
                <a:ea typeface="宋体" pitchFamily="2" charset="-122"/>
              </a:defRPr>
            </a:lvl9pPr>
          </a:lstStyle>
          <a:p>
            <a:pPr algn="ctr" eaLnBrk="1" fontAlgn="auto" hangingPunct="1">
              <a:spcBef>
                <a:spcPct val="0"/>
              </a:spcBef>
              <a:spcAft>
                <a:spcPct val="0"/>
              </a:spcAft>
              <a:defRPr/>
            </a:pPr>
            <a:r>
              <a:rPr lang="zh-CN" altLang="en-US" sz="1400" b="1" smtClean="0">
                <a:solidFill>
                  <a:srgbClr val="BFBFBF"/>
                </a:solidFill>
                <a:latin typeface="微软雅黑" pitchFamily="34" charset="-122"/>
                <a:ea typeface="微软雅黑" pitchFamily="34" charset="-122"/>
              </a:rPr>
              <a:t>目录</a:t>
            </a:r>
          </a:p>
        </p:txBody>
      </p:sp>
      <p:sp>
        <p:nvSpPr>
          <p:cNvPr id="31" name="动作按钮: 后退或前一项 30">
            <a:hlinkClick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32" name="动作按钮: 前进或下一项 31">
            <a:hlinkClick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33" name="动作按钮: 结束 32">
            <a:hlinkClick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grpSp>
        <p:nvGrpSpPr>
          <p:cNvPr id="34" name="组合 9"/>
          <p:cNvGrpSpPr/>
          <p:nvPr userDrawn="1"/>
        </p:nvGrpSpPr>
        <p:grpSpPr>
          <a:xfrm>
            <a:off x="4074022" y="6410194"/>
            <a:ext cx="4043955" cy="406096"/>
            <a:chOff x="2364896" y="6103024"/>
            <a:chExt cx="3913269" cy="423863"/>
          </a:xfrm>
        </p:grpSpPr>
        <p:pic>
          <p:nvPicPr>
            <p:cNvPr id="35" name="图片 34">
              <a:hlinkClick r:id="rId2"/>
            </p:cNvPr>
            <p:cNvPicPr>
              <a:picLocks noChangeAspect="1"/>
            </p:cNvPicPr>
            <p:nvPr userDrawn="1"/>
          </p:nvPicPr>
          <p:blipFill>
            <a:blip r:embed="rId1">
              <a:extLst>
                <a:ext uri="{28A0092B-C50C-407E-A947-70E740481C1C}">
                  <a14:useLocalDpi xmlns:a14="http://schemas.microsoft.com/office/drawing/2010/main" val="0"/>
                </a:ext>
              </a:extLst>
            </a:blip>
            <a:srcRect l="4062" t="9303" r="5006" b="29089"/>
            <a:stretch>
              <a:fillRect/>
            </a:stretch>
          </p:blipFill>
          <p:spPr bwMode="auto">
            <a:xfrm>
              <a:off x="2865834" y="6103024"/>
              <a:ext cx="3412331" cy="4238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6" name="图片 47" descr="未标题-1 拷贝.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auto">
            <a:xfrm>
              <a:off x="2364896" y="6109231"/>
              <a:ext cx="440528" cy="41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8" name="直接连接符 37"/>
          <p:cNvCxnSpPr/>
          <p:nvPr userDrawn="1"/>
        </p:nvCxnSpPr>
        <p:spPr>
          <a:xfrm>
            <a:off x="139148" y="6292912"/>
            <a:ext cx="11875052"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a:off x="139148" y="791981"/>
            <a:ext cx="11875052"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userDrawn="1"/>
        </p:nvCxnSpPr>
        <p:spPr>
          <a:xfrm flipH="1">
            <a:off x="3130484" y="1221941"/>
            <a:ext cx="0" cy="4641011"/>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108223" y="2106221"/>
            <a:ext cx="3026493" cy="2905010"/>
            <a:chOff x="755951" y="2210607"/>
            <a:chExt cx="3026493" cy="2905010"/>
          </a:xfrm>
        </p:grpSpPr>
        <p:grpSp>
          <p:nvGrpSpPr>
            <p:cNvPr id="44" name="Group 1"/>
            <p:cNvGrpSpPr/>
            <p:nvPr/>
          </p:nvGrpSpPr>
          <p:grpSpPr>
            <a:xfrm>
              <a:off x="813205" y="2210607"/>
              <a:ext cx="2969239" cy="2905010"/>
              <a:chOff x="-949635" y="0"/>
              <a:chExt cx="7009631" cy="6858000"/>
            </a:xfrm>
          </p:grpSpPr>
          <p:sp>
            <p:nvSpPr>
              <p:cNvPr id="50"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p>
            </p:txBody>
          </p:sp>
          <p:sp>
            <p:nvSpPr>
              <p:cNvPr id="51"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p>
            </p:txBody>
          </p:sp>
        </p:grpSp>
        <p:grpSp>
          <p:nvGrpSpPr>
            <p:cNvPr id="45" name="Group 2"/>
            <p:cNvGrpSpPr/>
            <p:nvPr/>
          </p:nvGrpSpPr>
          <p:grpSpPr>
            <a:xfrm>
              <a:off x="755951" y="2773741"/>
              <a:ext cx="1778742" cy="1778742"/>
              <a:chOff x="990600" y="2044717"/>
              <a:chExt cx="2768566" cy="2768566"/>
            </a:xfrm>
          </p:grpSpPr>
          <p:sp>
            <p:nvSpPr>
              <p:cNvPr id="46"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p>
            </p:txBody>
          </p:sp>
          <p:grpSp>
            <p:nvGrpSpPr>
              <p:cNvPr id="47" name="Group 9"/>
              <p:cNvGrpSpPr/>
              <p:nvPr/>
            </p:nvGrpSpPr>
            <p:grpSpPr>
              <a:xfrm>
                <a:off x="1429100" y="2771847"/>
                <a:ext cx="1800200" cy="992584"/>
                <a:chOff x="2345143" y="2365645"/>
                <a:chExt cx="1800200" cy="992584"/>
              </a:xfrm>
            </p:grpSpPr>
            <p:sp>
              <p:nvSpPr>
                <p:cNvPr id="48"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a:solidFill>
                        <a:schemeClr val="bg1"/>
                      </a:solidFill>
                    </a:rPr>
                    <a:t>目录</a:t>
                  </a:r>
                </a:p>
              </p:txBody>
            </p:sp>
            <p:sp>
              <p:nvSpPr>
                <p:cNvPr id="49"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grpSp>
      <p:sp>
        <p:nvSpPr>
          <p:cNvPr id="23" name="文本框 22">
            <a:hlinkClick r:id="rId2"/>
          </p:cNvPr>
          <p:cNvSpPr txBox="1"/>
          <p:nvPr userDrawn="1"/>
        </p:nvSpPr>
        <p:spPr>
          <a:xfrm>
            <a:off x="489018" y="5389474"/>
            <a:ext cx="2268696" cy="369332"/>
          </a:xfrm>
          <a:prstGeom prst="rect">
            <a:avLst/>
          </a:prstGeom>
          <a:noFill/>
        </p:spPr>
        <p:txBody>
          <a:bodyPr wrap="square" rtlCol="0">
            <a:spAutoFit/>
          </a:bodyPr>
          <a:lstStyle/>
          <a:p>
            <a:pPr algn="ctr"/>
            <a:r>
              <a:rPr lang="en-US" altLang="zh-CN" b="1" smtClean="0">
                <a:solidFill>
                  <a:srgbClr val="00B050"/>
                </a:solidFill>
              </a:rPr>
              <a:t>@《</a:t>
            </a:r>
            <a:r>
              <a:rPr lang="zh-CN" altLang="en-US" b="1" smtClean="0">
                <a:solidFill>
                  <a:srgbClr val="00B050"/>
                </a:solidFill>
              </a:rPr>
              <a:t>创新设计</a:t>
            </a:r>
            <a:r>
              <a:rPr lang="en-US" altLang="zh-CN" b="1" smtClean="0">
                <a:solidFill>
                  <a:srgbClr val="00B050"/>
                </a:solidFill>
              </a:rPr>
              <a:t>》</a:t>
            </a:r>
            <a:endParaRPr lang="zh-CN" altLang="en-US" b="1">
              <a:solidFill>
                <a:srgbClr val="00B050"/>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内容">
    <p:spTree>
      <p:nvGrpSpPr>
        <p:cNvPr id="1" name=""/>
        <p:cNvGrpSpPr/>
        <p:nvPr/>
      </p:nvGrpSpPr>
      <p:grpSpPr>
        <a:xfrm>
          <a:off x="0" y="0"/>
          <a:ext cx="0" cy="0"/>
        </a:xfrm>
      </p:grpSpPr>
      <p:cxnSp>
        <p:nvCxnSpPr>
          <p:cNvPr id="2" name="直接连接符 1"/>
          <p:cNvCxnSpPr/>
          <p:nvPr userDrawn="1"/>
        </p:nvCxnSpPr>
        <p:spPr>
          <a:xfrm>
            <a:off x="0" y="698820"/>
            <a:ext cx="1920213"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a:off x="0" y="640159"/>
            <a:ext cx="643271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flipH="1" flipV="1">
            <a:off x="239349" y="476672"/>
            <a:ext cx="0" cy="3242079"/>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5" name="椭圆 4"/>
          <p:cNvSpPr/>
          <p:nvPr userDrawn="1"/>
        </p:nvSpPr>
        <p:spPr>
          <a:xfrm>
            <a:off x="52147" y="558419"/>
            <a:ext cx="374404" cy="280803"/>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1800"/>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cSld name="1_节标题">
    <p:spTree>
      <p:nvGrpSpPr>
        <p:cNvPr id="1" name=""/>
        <p:cNvGrpSpPr/>
        <p:nvPr/>
      </p:nvGrpSpPr>
      <p:grpSpPr>
        <a:xfrm>
          <a:off x="0" y="0"/>
          <a:ext cx="0" cy="0"/>
        </a:xfrm>
      </p:grpSpPr>
      <p:sp>
        <p:nvSpPr>
          <p:cNvPr id="7" name="文本框 6">
            <a:hlinkClick r:id="rId1" action="ppaction://hlinksldjump"/>
          </p:cNvPr>
          <p:cNvSpPr txBox="1">
            <a:spLocks noChangeArrowheads="1"/>
          </p:cNvSpPr>
          <p:nvPr userDrawn="1"/>
        </p:nvSpPr>
        <p:spPr bwMode="auto">
          <a:xfrm>
            <a:off x="10071100" y="6511490"/>
            <a:ext cx="887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itchFamily="2" charset="-122"/>
              </a:defRPr>
            </a:lvl1pPr>
            <a:lvl2pPr marL="742950" indent="-285750">
              <a:defRPr>
                <a:solidFill>
                  <a:schemeClr val="tx1"/>
                </a:solidFill>
                <a:latin typeface="Calibri"/>
                <a:ea typeface="宋体" pitchFamily="2" charset="-122"/>
              </a:defRPr>
            </a:lvl2pPr>
            <a:lvl3pPr marL="1143000" indent="-228600">
              <a:defRPr>
                <a:solidFill>
                  <a:schemeClr val="tx1"/>
                </a:solidFill>
                <a:latin typeface="Calibri"/>
                <a:ea typeface="宋体" pitchFamily="2" charset="-122"/>
              </a:defRPr>
            </a:lvl3pPr>
            <a:lvl4pPr marL="1600200" indent="-228600">
              <a:defRPr>
                <a:solidFill>
                  <a:schemeClr val="tx1"/>
                </a:solidFill>
                <a:latin typeface="Calibri"/>
                <a:ea typeface="宋体" pitchFamily="2" charset="-122"/>
              </a:defRPr>
            </a:lvl4pPr>
            <a:lvl5pPr marL="2057400" indent="-228600">
              <a:defRPr>
                <a:solidFill>
                  <a:schemeClr val="tx1"/>
                </a:solidFill>
                <a:latin typeface="Calibri"/>
                <a:ea typeface="宋体" pitchFamily="2" charset="-122"/>
              </a:defRPr>
            </a:lvl5pPr>
            <a:lvl6pPr marL="2514600" indent="-228600" fontAlgn="base">
              <a:spcBef>
                <a:spcPct val="0"/>
              </a:spcBef>
              <a:spcAft>
                <a:spcPct val="0"/>
              </a:spcAft>
              <a:defRPr>
                <a:solidFill>
                  <a:schemeClr val="tx1"/>
                </a:solidFill>
                <a:latin typeface="Calibri"/>
                <a:ea typeface="宋体" pitchFamily="2" charset="-122"/>
              </a:defRPr>
            </a:lvl6pPr>
            <a:lvl7pPr marL="2971800" indent="-228600" fontAlgn="base">
              <a:spcBef>
                <a:spcPct val="0"/>
              </a:spcBef>
              <a:spcAft>
                <a:spcPct val="0"/>
              </a:spcAft>
              <a:defRPr>
                <a:solidFill>
                  <a:schemeClr val="tx1"/>
                </a:solidFill>
                <a:latin typeface="Calibri"/>
                <a:ea typeface="宋体" pitchFamily="2" charset="-122"/>
              </a:defRPr>
            </a:lvl7pPr>
            <a:lvl8pPr marL="3429000" indent="-228600" fontAlgn="base">
              <a:spcBef>
                <a:spcPct val="0"/>
              </a:spcBef>
              <a:spcAft>
                <a:spcPct val="0"/>
              </a:spcAft>
              <a:defRPr>
                <a:solidFill>
                  <a:schemeClr val="tx1"/>
                </a:solidFill>
                <a:latin typeface="Calibri"/>
                <a:ea typeface="宋体" pitchFamily="2" charset="-122"/>
              </a:defRPr>
            </a:lvl8pPr>
            <a:lvl9pPr marL="3886200" indent="-228600" fontAlgn="base">
              <a:spcBef>
                <a:spcPct val="0"/>
              </a:spcBef>
              <a:spcAft>
                <a:spcPct val="0"/>
              </a:spcAft>
              <a:defRPr>
                <a:solidFill>
                  <a:schemeClr val="tx1"/>
                </a:solidFill>
                <a:latin typeface="Calibri"/>
                <a:ea typeface="宋体" pitchFamily="2" charset="-122"/>
              </a:defRPr>
            </a:lvl9pPr>
          </a:lstStyle>
          <a:p>
            <a:pPr algn="ctr" eaLnBrk="1" fontAlgn="auto" hangingPunct="1">
              <a:spcBef>
                <a:spcPct val="0"/>
              </a:spcBef>
              <a:spcAft>
                <a:spcPct val="0"/>
              </a:spcAft>
              <a:defRPr/>
            </a:pPr>
            <a:r>
              <a:rPr lang="zh-CN" altLang="en-US" sz="1400" b="1" smtClean="0">
                <a:solidFill>
                  <a:srgbClr val="BFBFBF"/>
                </a:solidFill>
                <a:latin typeface="微软雅黑" pitchFamily="34" charset="-122"/>
                <a:ea typeface="微软雅黑" pitchFamily="34" charset="-122"/>
              </a:rPr>
              <a:t>目录</a:t>
            </a:r>
          </a:p>
        </p:txBody>
      </p:sp>
      <p:sp>
        <p:nvSpPr>
          <p:cNvPr id="8" name="动作按钮: 后退或前一项 7">
            <a:hlinkClick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9" name="动作按钮: 前进或下一项 8">
            <a:hlinkClick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10" name="动作按钮: 结束 9">
            <a:hlinkClick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5" name="直接连接符 4"/>
          <p:cNvCxnSpPr/>
          <p:nvPr userDrawn="1"/>
        </p:nvCxnSpPr>
        <p:spPr>
          <a:xfrm>
            <a:off x="241540" y="465826"/>
            <a:ext cx="1170107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p:cNvPr>
          <p:cNvSpPr txBox="1"/>
          <p:nvPr userDrawn="1"/>
        </p:nvSpPr>
        <p:spPr>
          <a:xfrm>
            <a:off x="4953391" y="6538710"/>
            <a:ext cx="2277374" cy="276999"/>
          </a:xfrm>
          <a:prstGeom prst="rect">
            <a:avLst/>
          </a:prstGeom>
          <a:noFill/>
        </p:spPr>
        <p:txBody>
          <a:bodyPr wrap="square" rtlCol="0">
            <a:spAutoFit/>
          </a:bodyPr>
          <a:lstStyle/>
          <a:p>
            <a:pPr algn="ctr"/>
            <a:r>
              <a:rPr lang="en-US" altLang="zh-CN" sz="1200" b="1" smtClean="0">
                <a:solidFill>
                  <a:srgbClr val="00B050"/>
                </a:solidFill>
              </a:rPr>
              <a:t>@《</a:t>
            </a:r>
            <a:r>
              <a:rPr lang="zh-CN" altLang="en-US" sz="1200" b="1" smtClean="0">
                <a:solidFill>
                  <a:srgbClr val="00B050"/>
                </a:solidFill>
              </a:rPr>
              <a:t>创新设计</a:t>
            </a:r>
            <a:r>
              <a:rPr lang="en-US" altLang="zh-CN" sz="1200" b="1" smtClean="0">
                <a:solidFill>
                  <a:srgbClr val="00B050"/>
                </a:solidFill>
              </a:rPr>
              <a:t>》</a:t>
            </a:r>
            <a:endParaRPr lang="zh-CN" altLang="en-US" sz="1200" b="1">
              <a:solidFill>
                <a:srgbClr val="00B050"/>
              </a:solidFil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435100B-D39F-410E-8A9E-7B4327086BD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AC1273-A9F6-43DA-8DA1-8E63BC6D09AE}"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35100B-D39F-410E-8A9E-7B4327086BDC}"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AC1273-A9F6-43DA-8DA1-8E63BC6D09AE}"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image" Target="../media/image3.jpeg" /><Relationship Id="rId5" Type="http://schemas.openxmlformats.org/officeDocument/2006/relationships/tags" Target="../tags/tag3.xml" /><Relationship Id="rId6" Type="http://schemas.openxmlformats.org/officeDocument/2006/relationships/tags" Target="../tags/tag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oleObject" Target="../embeddings/oleObject15.bin" TargetMode="Internal" /><Relationship Id="rId11" Type="http://schemas.openxmlformats.org/officeDocument/2006/relationships/image" Target="../media/image19.emf" /><Relationship Id="rId12" Type="http://schemas.openxmlformats.org/officeDocument/2006/relationships/oleObject" Target="../embeddings/oleObject16.bin" TargetMode="Internal" /><Relationship Id="rId13" Type="http://schemas.openxmlformats.org/officeDocument/2006/relationships/image" Target="../media/image20.emf" /><Relationship Id="rId14" Type="http://schemas.openxmlformats.org/officeDocument/2006/relationships/oleObject" Target="../embeddings/oleObject17.bin" TargetMode="Internal" /><Relationship Id="rId15" Type="http://schemas.openxmlformats.org/officeDocument/2006/relationships/image" Target="../media/image21.emf" /><Relationship Id="rId16" Type="http://schemas.openxmlformats.org/officeDocument/2006/relationships/vmlDrawing" Target="../drawings/vmlDrawing3.vml" /><Relationship Id="rId2" Type="http://schemas.openxmlformats.org/officeDocument/2006/relationships/oleObject" Target="../embeddings/oleObject11.bin" TargetMode="Internal" /><Relationship Id="rId3" Type="http://schemas.openxmlformats.org/officeDocument/2006/relationships/image" Target="../media/image15.emf" /><Relationship Id="rId4" Type="http://schemas.openxmlformats.org/officeDocument/2006/relationships/oleObject" Target="../embeddings/oleObject12.bin" TargetMode="Internal" /><Relationship Id="rId5" Type="http://schemas.openxmlformats.org/officeDocument/2006/relationships/image" Target="../media/image16.emf" /><Relationship Id="rId6" Type="http://schemas.openxmlformats.org/officeDocument/2006/relationships/oleObject" Target="../embeddings/oleObject13.bin" TargetMode="Internal" /><Relationship Id="rId7" Type="http://schemas.openxmlformats.org/officeDocument/2006/relationships/image" Target="../media/image17.emf" /><Relationship Id="rId8" Type="http://schemas.openxmlformats.org/officeDocument/2006/relationships/oleObject" Target="../embeddings/oleObject14.bin" TargetMode="Internal" /><Relationship Id="rId9" Type="http://schemas.openxmlformats.org/officeDocument/2006/relationships/image" Target="../media/image18.emf"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wmf"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3.wmf"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oleObject" Target="../embeddings/oleObject22.bin" TargetMode="Internal" /><Relationship Id="rId11" Type="http://schemas.openxmlformats.org/officeDocument/2006/relationships/image" Target="../media/image28.emf" /><Relationship Id="rId12" Type="http://schemas.openxmlformats.org/officeDocument/2006/relationships/oleObject" Target="../embeddings/oleObject23.bin" TargetMode="Internal" /><Relationship Id="rId13" Type="http://schemas.openxmlformats.org/officeDocument/2006/relationships/image" Target="../media/image29.emf" /><Relationship Id="rId14" Type="http://schemas.openxmlformats.org/officeDocument/2006/relationships/oleObject" Target="../embeddings/oleObject24.bin" TargetMode="Internal" /><Relationship Id="rId15" Type="http://schemas.openxmlformats.org/officeDocument/2006/relationships/image" Target="../media/image30.emf" /><Relationship Id="rId16" Type="http://schemas.openxmlformats.org/officeDocument/2006/relationships/oleObject" Target="../embeddings/oleObject25.bin" TargetMode="Internal" /><Relationship Id="rId17" Type="http://schemas.openxmlformats.org/officeDocument/2006/relationships/image" Target="../media/image31.emf" /><Relationship Id="rId18" Type="http://schemas.openxmlformats.org/officeDocument/2006/relationships/oleObject" Target="../embeddings/oleObject26.bin" TargetMode="Internal" /><Relationship Id="rId19" Type="http://schemas.openxmlformats.org/officeDocument/2006/relationships/image" Target="../media/image32.emf" /><Relationship Id="rId2" Type="http://schemas.openxmlformats.org/officeDocument/2006/relationships/oleObject" Target="../embeddings/oleObject18.bin" TargetMode="Internal" /><Relationship Id="rId20" Type="http://schemas.openxmlformats.org/officeDocument/2006/relationships/oleObject" Target="../embeddings/oleObject27.bin" TargetMode="Internal" /><Relationship Id="rId21" Type="http://schemas.openxmlformats.org/officeDocument/2006/relationships/image" Target="../media/image33.emf" /><Relationship Id="rId22" Type="http://schemas.openxmlformats.org/officeDocument/2006/relationships/vmlDrawing" Target="../drawings/vmlDrawing4.vml" /><Relationship Id="rId3" Type="http://schemas.openxmlformats.org/officeDocument/2006/relationships/image" Target="../media/image24.emf" /><Relationship Id="rId4" Type="http://schemas.openxmlformats.org/officeDocument/2006/relationships/oleObject" Target="../embeddings/oleObject19.bin" TargetMode="Internal" /><Relationship Id="rId5" Type="http://schemas.openxmlformats.org/officeDocument/2006/relationships/image" Target="../media/image25.emf" /><Relationship Id="rId6" Type="http://schemas.openxmlformats.org/officeDocument/2006/relationships/oleObject" Target="../embeddings/oleObject20.bin" TargetMode="Internal" /><Relationship Id="rId7" Type="http://schemas.openxmlformats.org/officeDocument/2006/relationships/image" Target="../media/image26.emf" /><Relationship Id="rId8" Type="http://schemas.openxmlformats.org/officeDocument/2006/relationships/oleObject" Target="../embeddings/oleObject21.bin" TargetMode="Internal" /><Relationship Id="rId9" Type="http://schemas.openxmlformats.org/officeDocument/2006/relationships/image" Target="../media/image27.emf"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34.wmf" /><Relationship Id="rId3" Type="http://schemas.openxmlformats.org/officeDocument/2006/relationships/oleObject" Target="../embeddings/oleObject28.bin" TargetMode="Internal" /><Relationship Id="rId4" Type="http://schemas.openxmlformats.org/officeDocument/2006/relationships/image" Target="../media/image35.emf" /><Relationship Id="rId5" Type="http://schemas.openxmlformats.org/officeDocument/2006/relationships/vmlDrawing" Target="../drawings/vmlDrawing5.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oleObject" Target="../embeddings/oleObject33.bin" TargetMode="Internal" /><Relationship Id="rId11" Type="http://schemas.openxmlformats.org/officeDocument/2006/relationships/image" Target="../media/image40.emf" /><Relationship Id="rId12" Type="http://schemas.openxmlformats.org/officeDocument/2006/relationships/oleObject" Target="../embeddings/oleObject34.bin" TargetMode="Internal" /><Relationship Id="rId13" Type="http://schemas.openxmlformats.org/officeDocument/2006/relationships/image" Target="../media/image41.emf" /><Relationship Id="rId14" Type="http://schemas.openxmlformats.org/officeDocument/2006/relationships/oleObject" Target="../embeddings/oleObject35.bin" TargetMode="Internal" /><Relationship Id="rId15" Type="http://schemas.openxmlformats.org/officeDocument/2006/relationships/image" Target="../media/image42.emf" /><Relationship Id="rId16" Type="http://schemas.openxmlformats.org/officeDocument/2006/relationships/oleObject" Target="../embeddings/oleObject36.bin" TargetMode="Internal" /><Relationship Id="rId17" Type="http://schemas.openxmlformats.org/officeDocument/2006/relationships/image" Target="../media/image43.emf" /><Relationship Id="rId18" Type="http://schemas.openxmlformats.org/officeDocument/2006/relationships/oleObject" Target="../embeddings/oleObject37.bin" TargetMode="Internal" /><Relationship Id="rId19" Type="http://schemas.openxmlformats.org/officeDocument/2006/relationships/image" Target="../media/image44.emf" /><Relationship Id="rId2" Type="http://schemas.openxmlformats.org/officeDocument/2006/relationships/oleObject" Target="../embeddings/oleObject29.bin" TargetMode="Internal" /><Relationship Id="rId20" Type="http://schemas.openxmlformats.org/officeDocument/2006/relationships/vmlDrawing" Target="../drawings/vmlDrawing6.vml" /><Relationship Id="rId3" Type="http://schemas.openxmlformats.org/officeDocument/2006/relationships/image" Target="../media/image36.emf" /><Relationship Id="rId4" Type="http://schemas.openxmlformats.org/officeDocument/2006/relationships/oleObject" Target="../embeddings/oleObject30.bin" TargetMode="Internal" /><Relationship Id="rId5" Type="http://schemas.openxmlformats.org/officeDocument/2006/relationships/image" Target="../media/image37.emf" /><Relationship Id="rId6" Type="http://schemas.openxmlformats.org/officeDocument/2006/relationships/oleObject" Target="../embeddings/oleObject31.bin" TargetMode="Internal" /><Relationship Id="rId7" Type="http://schemas.openxmlformats.org/officeDocument/2006/relationships/image" Target="../media/image38.emf" /><Relationship Id="rId8" Type="http://schemas.openxmlformats.org/officeDocument/2006/relationships/oleObject" Target="../embeddings/oleObject32.bin" TargetMode="Internal" /><Relationship Id="rId9" Type="http://schemas.openxmlformats.org/officeDocument/2006/relationships/image" Target="../media/image39.emf"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38.bin" TargetMode="Internal" /><Relationship Id="rId3" Type="http://schemas.openxmlformats.org/officeDocument/2006/relationships/image" Target="../media/image45.emf" /><Relationship Id="rId4" Type="http://schemas.openxmlformats.org/officeDocument/2006/relationships/oleObject" Target="../embeddings/oleObject39.bin" TargetMode="Internal" /><Relationship Id="rId5" Type="http://schemas.openxmlformats.org/officeDocument/2006/relationships/image" Target="../media/image46.emf" /><Relationship Id="rId6" Type="http://schemas.openxmlformats.org/officeDocument/2006/relationships/vmlDrawing" Target="../drawings/vmlDrawing7.v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oleObject" Target="../embeddings/oleObject5.bin" TargetMode="Internal" /><Relationship Id="rId11" Type="http://schemas.openxmlformats.org/officeDocument/2006/relationships/image" Target="../media/image8.emf" /><Relationship Id="rId12" Type="http://schemas.openxmlformats.org/officeDocument/2006/relationships/oleObject" Target="../embeddings/oleObject6.bin" TargetMode="Internal" /><Relationship Id="rId13" Type="http://schemas.openxmlformats.org/officeDocument/2006/relationships/image" Target="../media/image9.emf" /><Relationship Id="rId14" Type="http://schemas.openxmlformats.org/officeDocument/2006/relationships/vmlDrawing" Target="../drawings/vmlDrawing1.vml" /><Relationship Id="rId2" Type="http://schemas.openxmlformats.org/officeDocument/2006/relationships/oleObject" Target="../embeddings/oleObject1.bin" TargetMode="Internal" /><Relationship Id="rId3" Type="http://schemas.openxmlformats.org/officeDocument/2006/relationships/image" Target="../media/image4.emf" /><Relationship Id="rId4" Type="http://schemas.openxmlformats.org/officeDocument/2006/relationships/oleObject" Target="../embeddings/oleObject2.bin" TargetMode="Internal" /><Relationship Id="rId5" Type="http://schemas.openxmlformats.org/officeDocument/2006/relationships/image" Target="../media/image5.emf" /><Relationship Id="rId6" Type="http://schemas.openxmlformats.org/officeDocument/2006/relationships/oleObject" Target="../embeddings/oleObject3.bin" TargetMode="Internal" /><Relationship Id="rId7" Type="http://schemas.openxmlformats.org/officeDocument/2006/relationships/image" Target="../media/image6.emf" /><Relationship Id="rId8" Type="http://schemas.openxmlformats.org/officeDocument/2006/relationships/oleObject" Target="../embeddings/oleObject4.bin" TargetMode="Internal" /><Relationship Id="rId9" Type="http://schemas.openxmlformats.org/officeDocument/2006/relationships/image" Target="../media/image7.emf"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vmlDrawing" Target="../drawings/vmlDrawing2.vml" /><Relationship Id="rId2" Type="http://schemas.openxmlformats.org/officeDocument/2006/relationships/oleObject" Target="../embeddings/oleObject7.bin" TargetMode="Internal" /><Relationship Id="rId3" Type="http://schemas.openxmlformats.org/officeDocument/2006/relationships/image" Target="../media/image10.emf" /><Relationship Id="rId4" Type="http://schemas.openxmlformats.org/officeDocument/2006/relationships/oleObject" Target="../embeddings/oleObject8.bin" TargetMode="Internal" /><Relationship Id="rId5" Type="http://schemas.openxmlformats.org/officeDocument/2006/relationships/image" Target="../media/image11.emf" /><Relationship Id="rId6" Type="http://schemas.openxmlformats.org/officeDocument/2006/relationships/oleObject" Target="../embeddings/oleObject9.bin" TargetMode="Internal" /><Relationship Id="rId7" Type="http://schemas.openxmlformats.org/officeDocument/2006/relationships/image" Target="../media/image12.emf" /><Relationship Id="rId8" Type="http://schemas.openxmlformats.org/officeDocument/2006/relationships/oleObject" Target="../embeddings/oleObject10.bin" TargetMode="Internal" /><Relationship Id="rId9" Type="http://schemas.openxmlformats.org/officeDocument/2006/relationships/image" Target="../media/image13.emf"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4.wmf"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p:cNvSpPr/>
          <p:nvPr>
            <p:custDataLst>
              <p:tags r:id="rId2"/>
            </p:custDataLst>
          </p:nvPr>
        </p:nvSpPr>
        <p:spPr>
          <a:xfrm>
            <a:off x="172720" y="635"/>
            <a:ext cx="12019915" cy="6759575"/>
          </a:xfrm>
          <a:prstGeom prst="roundRect">
            <a:avLst>
              <a:gd name="adj" fmla="val 6305"/>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itchFamily="34" charset="-122"/>
              <a:ea typeface="微软雅黑" pitchFamily="34" charset="-122"/>
            </a:endParaRPr>
          </a:p>
        </p:txBody>
      </p:sp>
      <p:sp>
        <p:nvSpPr>
          <p:cNvPr id="3" name="Title 6"/>
          <p:cNvSpPr txBox="1"/>
          <p:nvPr>
            <p:custDataLst>
              <p:tags r:id="rId3"/>
            </p:custDataLst>
          </p:nvPr>
        </p:nvSpPr>
        <p:spPr>
          <a:xfrm>
            <a:off x="172720" y="365760"/>
            <a:ext cx="7445375" cy="56597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en-US" sz="6600" spc="200">
                <a:ln w="3175">
                  <a:noFill/>
                  <a:prstDash val="dash"/>
                </a:ln>
                <a:solidFill>
                  <a:srgbClr val="FF0000"/>
                </a:solidFill>
                <a:latin typeface="方正粗黑宋简体" panose="02000000000000000000" charset="-122"/>
                <a:ea typeface="方正粗黑宋简体" panose="02000000000000000000" charset="-122"/>
                <a:cs typeface="方正粗黑宋简体" panose="02000000000000000000" charset="-122"/>
              </a:rPr>
              <a:t>2021届一轮复习</a:t>
            </a:r>
            <a:endParaRPr lang="en-US" sz="6600" spc="200">
              <a:ln w="3175">
                <a:noFill/>
                <a:prstDash val="dash"/>
              </a:ln>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lvl="0" indent="-285750" algn="r" fontAlgn="ctr">
              <a:lnSpc>
                <a:spcPct val="130000"/>
              </a:lnSpc>
              <a:spcBef>
                <a:spcPts val="1000"/>
              </a:spcBef>
              <a:spcAft>
                <a:spcPct val="0"/>
              </a:spcAft>
              <a:buSzTx/>
              <a:buFont typeface="Wingdings"/>
              <a:buNone/>
            </a:pPr>
            <a:r>
              <a:rPr lang="zh-CN" altLang="en-US" sz="6600" spc="200">
                <a:ln w="3175">
                  <a:noFill/>
                  <a:prstDash val="dash"/>
                </a:ln>
                <a:solidFill>
                  <a:srgbClr val="7030A0"/>
                </a:solidFill>
                <a:latin typeface="方正粗黑宋简体" panose="02000000000000000000" charset="-122"/>
                <a:ea typeface="方正粗黑宋简体" panose="02000000000000000000" charset="-122"/>
                <a:cs typeface="方正粗黑宋简体" panose="02000000000000000000" charset="-122"/>
              </a:rPr>
              <a:t>古诗词鉴赏</a:t>
            </a:r>
            <a:endParaRPr lang="zh-CN" altLang="en-US" sz="6600" spc="200">
              <a:ln w="3175">
                <a:noFill/>
                <a:prstDash val="dash"/>
              </a:ln>
              <a:solidFill>
                <a:srgbClr val="7030A0"/>
              </a:solidFill>
              <a:latin typeface="方正粗黑宋简体" panose="02000000000000000000" charset="-122"/>
              <a:ea typeface="方正粗黑宋简体" panose="02000000000000000000" charset="-122"/>
              <a:cs typeface="方正粗黑宋简体" panose="02000000000000000000" charset="-122"/>
            </a:endParaRPr>
          </a:p>
          <a:p>
            <a:pPr marL="0" lvl="0" indent="-285750" algn="r" fontAlgn="ctr">
              <a:lnSpc>
                <a:spcPct val="130000"/>
              </a:lnSpc>
              <a:spcBef>
                <a:spcPts val="1000"/>
              </a:spcBef>
              <a:spcAft>
                <a:spcPct val="0"/>
              </a:spcAft>
              <a:buSzTx/>
              <a:buFont typeface="Wingdings"/>
              <a:buNone/>
            </a:pPr>
            <a:endParaRPr lang="zh-CN" altLang="en-US" sz="6600" spc="200">
              <a:ln w="3175">
                <a:noFill/>
                <a:prstDash val="dash"/>
              </a:ln>
              <a:solidFill>
                <a:srgbClr val="7030A0"/>
              </a:solidFill>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3119120" y="4800600"/>
            <a:ext cx="2316480" cy="706755"/>
          </a:xfrm>
          <a:prstGeom prst="rect">
            <a:avLst/>
          </a:prstGeom>
          <a:noFill/>
        </p:spPr>
        <p:txBody>
          <a:bodyPr wrap="none" rtlCol="0" anchor="t">
            <a:spAutoFit/>
          </a:bodyPr>
          <a:lstStyle/>
          <a:p>
            <a:r>
              <a:rPr lang="zh-CN" altLang="en-US" sz="4000" spc="200">
                <a:ln w="3175">
                  <a:noFill/>
                  <a:prstDash val="dash"/>
                </a:ln>
                <a:solidFill>
                  <a:schemeClr val="tx2"/>
                </a:solidFill>
                <a:latin typeface="Aa语文老师的字" panose="02010600010101010101" charset="-122"/>
                <a:ea typeface="Aa语文老师的字" panose="02010600010101010101" charset="-122"/>
                <a:cs typeface="方正粗黑宋简体" panose="02000000000000000000" charset="-122"/>
                <a:sym typeface="+mn-ea"/>
              </a:rPr>
              <a:t>第六课时</a:t>
            </a:r>
            <a:endParaRPr lang="zh-CN" altLang="en-US" sz="4000" spc="200">
              <a:ln w="3175">
                <a:noFill/>
                <a:prstDash val="dash"/>
              </a:ln>
              <a:solidFill>
                <a:schemeClr val="tx2"/>
              </a:solidFill>
              <a:latin typeface="Aa语文老师的字" panose="02010600010101010101" charset="-122"/>
              <a:ea typeface="Aa语文老师的字" panose="02010600010101010101" charset="-122"/>
              <a:cs typeface="方正粗黑宋简体" panose="02000000000000000000" charset="-122"/>
              <a:sym typeface="+mn-ea"/>
            </a:endParaRPr>
          </a:p>
        </p:txBody>
      </p:sp>
      <p:pic>
        <p:nvPicPr>
          <p:cNvPr id="2" name="图片 1"/>
          <p:cNvPicPr>
            <a:picLocks noChangeAspect="1"/>
          </p:cNvPicPr>
          <p:nvPr>
            <p:custDataLst>
              <p:tags r:id="rId5"/>
            </p:custDataLst>
          </p:nvPr>
        </p:nvPicPr>
        <p:blipFill>
          <a:blip r:embed="rId4"/>
          <a:srcRect l="6672" r="6672"/>
          <a:stretch>
            <a:fillRect/>
          </a:stretch>
        </p:blipFill>
        <p:spPr>
          <a:xfrm>
            <a:off x="7801610" y="365760"/>
            <a:ext cx="4075430" cy="4852670"/>
          </a:xfrm>
          <a:custGeom>
            <a:cxnLst>
              <a:cxn ang="3">
                <a:pos x="hc" y="t"/>
              </a:cxn>
              <a:cxn ang="cd2">
                <a:pos x="l" y="vc"/>
              </a:cxn>
              <a:cxn ang="cd4">
                <a:pos x="hc" y="b"/>
              </a:cxn>
              <a:cxn ang="0">
                <a:pos x="r" y="vc"/>
              </a:cxn>
            </a:cxnLst>
            <a:rect l="l" t="t" r="r" b="b"/>
            <a:pathLst>
              <a:path w="11520" h="7920">
                <a:moveTo>
                  <a:pt x="0" y="0"/>
                </a:moveTo>
                <a:lnTo>
                  <a:pt x="11520" y="0"/>
                </a:lnTo>
                <a:lnTo>
                  <a:pt x="11520" y="7920"/>
                </a:lnTo>
                <a:lnTo>
                  <a:pt x="0" y="7920"/>
                </a:lnTo>
                <a:lnTo>
                  <a:pt x="0" y="0"/>
                </a:lnTo>
                <a:close/>
              </a:path>
            </a:pathLst>
          </a:custGeom>
        </p:spPr>
      </p:pic>
      <p:sp>
        <p:nvSpPr>
          <p:cNvPr id="5" name="矩形 4"/>
          <p:cNvSpPr/>
          <p:nvPr/>
        </p:nvSpPr>
        <p:spPr>
          <a:xfrm>
            <a:off x="7991475" y="5919470"/>
            <a:ext cx="3695700" cy="398780"/>
          </a:xfrm>
          <a:prstGeom prst="rect">
            <a:avLst/>
          </a:prstGeom>
        </p:spPr>
        <p:txBody>
          <a:bodyPr wrap="square">
            <a:spAutoFit/>
          </a:bodyPr>
          <a:lstStyle/>
          <a:p>
            <a:r>
              <a:rPr lang="zh-CN" altLang="en-US" sz="2000" b="1" spc="300">
                <a:solidFill>
                  <a:srgbClr val="FF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如何读懂诗歌第五课</a:t>
            </a: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矩形 1"/>
          <p:cNvSpPr/>
          <p:nvPr/>
        </p:nvSpPr>
        <p:spPr>
          <a:xfrm>
            <a:off x="598489" y="876233"/>
            <a:ext cx="6096000" cy="1815882"/>
          </a:xfrm>
          <a:prstGeom prst="rect">
            <a:avLst/>
          </a:prstGeom>
        </p:spPr>
        <p:txBody>
          <a:bodyPr>
            <a:spAutoFit/>
          </a:bodyPr>
          <a:lstStyle/>
          <a:p>
            <a:pPr algn="ctr"/>
            <a:r>
              <a:rPr lang="zh-CN" altLang="zh-CN" sz="2800" b="1"/>
              <a:t>咏　柳</a:t>
            </a:r>
            <a:endParaRPr lang="zh-CN" altLang="zh-CN" sz="2800"/>
          </a:p>
          <a:p>
            <a:pPr algn="ctr"/>
            <a:r>
              <a:rPr lang="zh-CN" altLang="zh-CN" sz="2800" b="1"/>
              <a:t>贺知章</a:t>
            </a:r>
            <a:endParaRPr lang="zh-CN" altLang="zh-CN" sz="2800"/>
          </a:p>
          <a:p>
            <a:pPr algn="ctr"/>
            <a:r>
              <a:rPr lang="zh-CN" altLang="zh-CN" sz="2800" b="1"/>
              <a:t>碧玉妆成一树高，万条垂下绿丝绦。</a:t>
            </a:r>
            <a:endParaRPr lang="zh-CN" altLang="zh-CN" sz="2800"/>
          </a:p>
          <a:p>
            <a:pPr algn="ctr"/>
            <a:r>
              <a:rPr lang="zh-CN" altLang="zh-CN" sz="2800" b="1"/>
              <a:t>不知细叶谁裁出，二月春风似剪刀。</a:t>
            </a:r>
            <a:endParaRPr lang="zh-CN" altLang="en-US" sz="2800"/>
          </a:p>
        </p:txBody>
      </p:sp>
      <p:sp>
        <p:nvSpPr>
          <p:cNvPr id="3" name="Rectangle 1"/>
          <p:cNvSpPr>
            <a:spLocks noChangeArrowheads="1"/>
          </p:cNvSpPr>
          <p:nvPr/>
        </p:nvSpPr>
        <p:spPr bwMode="auto">
          <a:xfrm rot="10800000" flipV="1">
            <a:off x="7129462" y="778116"/>
            <a:ext cx="5252509"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tabLst>
                <a:tab pos="2628900"/>
              </a:tabLst>
              <a:defRPr>
                <a:solidFill>
                  <a:schemeClr val="tx1"/>
                </a:solidFill>
                <a:latin typeface="Arial" pitchFamily="34" charset="0"/>
              </a:defRPr>
            </a:lvl1pPr>
            <a:lvl2pPr eaLnBrk="0" fontAlgn="base" hangingPunct="0">
              <a:spcBef>
                <a:spcPct val="0"/>
              </a:spcBef>
              <a:spcAft>
                <a:spcPct val="0"/>
              </a:spcAft>
              <a:tabLst>
                <a:tab pos="2628900"/>
              </a:tabLst>
              <a:defRPr>
                <a:solidFill>
                  <a:schemeClr val="tx1"/>
                </a:solidFill>
                <a:latin typeface="Arial" pitchFamily="34" charset="0"/>
              </a:defRPr>
            </a:lvl2pPr>
            <a:lvl3pPr eaLnBrk="0" fontAlgn="base" hangingPunct="0">
              <a:spcBef>
                <a:spcPct val="0"/>
              </a:spcBef>
              <a:spcAft>
                <a:spcPct val="0"/>
              </a:spcAft>
              <a:tabLst>
                <a:tab pos="2628900"/>
              </a:tabLst>
              <a:defRPr>
                <a:solidFill>
                  <a:schemeClr val="tx1"/>
                </a:solidFill>
                <a:latin typeface="Arial" pitchFamily="34" charset="0"/>
              </a:defRPr>
            </a:lvl3pPr>
            <a:lvl4pPr eaLnBrk="0" fontAlgn="base" hangingPunct="0">
              <a:spcBef>
                <a:spcPct val="0"/>
              </a:spcBef>
              <a:spcAft>
                <a:spcPct val="0"/>
              </a:spcAft>
              <a:tabLst>
                <a:tab pos="2628900"/>
              </a:tabLst>
              <a:defRPr>
                <a:solidFill>
                  <a:schemeClr val="tx1"/>
                </a:solidFill>
                <a:latin typeface="Arial" pitchFamily="34" charset="0"/>
              </a:defRPr>
            </a:lvl4pPr>
            <a:lvl5pPr eaLnBrk="0" fontAlgn="base" hangingPunct="0">
              <a:spcBef>
                <a:spcPct val="0"/>
              </a:spcBef>
              <a:spcAft>
                <a:spcPct val="0"/>
              </a:spcAft>
              <a:tabLst>
                <a:tab pos="2628900"/>
              </a:tabLst>
              <a:defRPr>
                <a:solidFill>
                  <a:schemeClr val="tx1"/>
                </a:solidFill>
                <a:latin typeface="Arial" pitchFamily="34" charset="0"/>
              </a:defRPr>
            </a:lvl5pPr>
            <a:lvl6pPr eaLnBrk="0" fontAlgn="base" hangingPunct="0">
              <a:spcBef>
                <a:spcPct val="0"/>
              </a:spcBef>
              <a:spcAft>
                <a:spcPct val="0"/>
              </a:spcAft>
              <a:tabLst>
                <a:tab pos="2628900"/>
              </a:tabLst>
              <a:defRPr>
                <a:solidFill>
                  <a:schemeClr val="tx1"/>
                </a:solidFill>
                <a:latin typeface="Arial" pitchFamily="34" charset="0"/>
              </a:defRPr>
            </a:lvl6pPr>
            <a:lvl7pPr eaLnBrk="0" fontAlgn="base" hangingPunct="0">
              <a:spcBef>
                <a:spcPct val="0"/>
              </a:spcBef>
              <a:spcAft>
                <a:spcPct val="0"/>
              </a:spcAft>
              <a:tabLst>
                <a:tab pos="2628900"/>
              </a:tabLst>
              <a:defRPr>
                <a:solidFill>
                  <a:schemeClr val="tx1"/>
                </a:solidFill>
                <a:latin typeface="Arial" pitchFamily="34" charset="0"/>
              </a:defRPr>
            </a:lvl7pPr>
            <a:lvl8pPr eaLnBrk="0" fontAlgn="base" hangingPunct="0">
              <a:spcBef>
                <a:spcPct val="0"/>
              </a:spcBef>
              <a:spcAft>
                <a:spcPct val="0"/>
              </a:spcAft>
              <a:tabLst>
                <a:tab pos="2628900"/>
              </a:tabLst>
              <a:defRPr>
                <a:solidFill>
                  <a:schemeClr val="tx1"/>
                </a:solidFill>
                <a:latin typeface="Arial" pitchFamily="34" charset="0"/>
              </a:defRPr>
            </a:lvl8pPr>
            <a:lvl9pPr eaLnBrk="0" fontAlgn="base" hangingPunct="0">
              <a:spcBef>
                <a:spcPct val="0"/>
              </a:spcBef>
              <a:spcAft>
                <a:spcPct val="0"/>
              </a:spcAft>
              <a:tabLst>
                <a:tab pos="2628900"/>
              </a:tabLst>
              <a:defRPr>
                <a:solidFill>
                  <a:schemeClr val="tx1"/>
                </a:solidFill>
                <a:latin typeface="Arial" pitchFamily="34" charset="0"/>
              </a:defRPr>
            </a:lvl9pPr>
          </a:lstStyle>
          <a:p>
            <a:pPr algn="ctr"/>
            <a:r>
              <a:rPr lang="zh-CN" altLang="zh-CN" sz="2800" b="1">
                <a:solidFill>
                  <a:srgbClr val="FF0000"/>
                </a:solidFill>
              </a:rPr>
              <a:t>咏 山 泉</a:t>
            </a:r>
            <a:r>
              <a:rPr lang="en-US" altLang="zh-CN" sz="2800" b="1">
                <a:solidFill>
                  <a:srgbClr val="FF0000"/>
                </a:solidFill>
              </a:rPr>
              <a:t>(2011·</a:t>
            </a:r>
            <a:r>
              <a:rPr lang="zh-CN" altLang="zh-CN" sz="2800" b="1">
                <a:solidFill>
                  <a:srgbClr val="FF0000"/>
                </a:solidFill>
              </a:rPr>
              <a:t>山东高考</a:t>
            </a:r>
            <a:r>
              <a:rPr lang="en-US" altLang="zh-CN" sz="2800" b="1">
                <a:solidFill>
                  <a:srgbClr val="FF0000"/>
                </a:solidFill>
              </a:rPr>
              <a:t>)</a:t>
            </a:r>
            <a:endParaRPr lang="zh-CN" altLang="zh-CN" sz="2800">
              <a:solidFill>
                <a:srgbClr val="FF0000"/>
              </a:solidFill>
            </a:endParaRPr>
          </a:p>
          <a:p>
            <a:pPr algn="ctr"/>
            <a:r>
              <a:rPr lang="zh-CN" altLang="zh-CN" sz="2800" b="1">
                <a:solidFill>
                  <a:srgbClr val="FF0000"/>
                </a:solidFill>
              </a:rPr>
              <a:t>储光羲</a:t>
            </a:r>
            <a:endParaRPr lang="zh-CN" altLang="zh-CN" sz="2800">
              <a:solidFill>
                <a:srgbClr val="FF0000"/>
              </a:solidFill>
            </a:endParaRPr>
          </a:p>
          <a:p>
            <a:pPr algn="ctr"/>
            <a:r>
              <a:rPr lang="zh-CN" altLang="zh-CN" sz="2800" b="1">
                <a:solidFill>
                  <a:srgbClr val="FF0000"/>
                </a:solidFill>
              </a:rPr>
              <a:t>山中有流水，借问不知名。</a:t>
            </a:r>
            <a:endParaRPr lang="zh-CN" altLang="zh-CN" sz="2800">
              <a:solidFill>
                <a:srgbClr val="FF0000"/>
              </a:solidFill>
            </a:endParaRPr>
          </a:p>
          <a:p>
            <a:pPr algn="ctr"/>
            <a:r>
              <a:rPr lang="zh-CN" altLang="zh-CN" sz="2800" b="1">
                <a:solidFill>
                  <a:srgbClr val="FF0000"/>
                </a:solidFill>
              </a:rPr>
              <a:t>映地为天色，飞空作雨声。</a:t>
            </a:r>
            <a:endParaRPr lang="zh-CN" altLang="zh-CN" sz="2800">
              <a:solidFill>
                <a:srgbClr val="FF0000"/>
              </a:solidFill>
            </a:endParaRPr>
          </a:p>
          <a:p>
            <a:pPr algn="ctr"/>
            <a:r>
              <a:rPr lang="zh-CN" altLang="zh-CN" sz="2800" b="1">
                <a:solidFill>
                  <a:srgbClr val="FF0000"/>
                </a:solidFill>
              </a:rPr>
              <a:t>转来深涧满，分出小池平。</a:t>
            </a:r>
            <a:endParaRPr lang="zh-CN" altLang="zh-CN" sz="2800">
              <a:solidFill>
                <a:srgbClr val="FF0000"/>
              </a:solidFill>
            </a:endParaRPr>
          </a:p>
          <a:p>
            <a:pPr algn="ctr"/>
            <a:r>
              <a:rPr lang="zh-CN" altLang="zh-CN" sz="2800" b="1">
                <a:solidFill>
                  <a:srgbClr val="FF0000"/>
                </a:solidFill>
              </a:rPr>
              <a:t>恬淡无人见，年年长自清。</a:t>
            </a:r>
            <a:endParaRPr kumimoji="0" lang="zh-CN" altLang="en-US" sz="1400" b="0" i="0" u="none" strike="noStrike" cap="none" normalizeH="0" baseline="0" smtClean="0">
              <a:ln>
                <a:noFill/>
              </a:ln>
              <a:solidFill>
                <a:srgbClr val="FF0000"/>
              </a:solidFill>
              <a:effectLst/>
              <a:latin typeface="楷体" panose="02010609060101010101" pitchFamily="49" charset="-122"/>
              <a:ea typeface="楷体" panose="02010609060101010101" pitchFamily="49" charset="-122"/>
            </a:endParaRPr>
          </a:p>
        </p:txBody>
      </p:sp>
      <p:grpSp>
        <p:nvGrpSpPr>
          <p:cNvPr id="19" name="组合 18"/>
          <p:cNvGrpSpPr/>
          <p:nvPr/>
        </p:nvGrpSpPr>
        <p:grpSpPr>
          <a:xfrm>
            <a:off x="753003" y="4318000"/>
            <a:ext cx="11205635" cy="2130425"/>
            <a:chOff x="1773238" y="4475163"/>
            <a:chExt cx="9002713" cy="2130425"/>
          </a:xfrm>
        </p:grpSpPr>
        <p:graphicFrame>
          <p:nvGraphicFramePr>
            <p:cNvPr id="20" name="Object 20"/>
            <p:cNvGraphicFramePr>
              <a:graphicFrameLocks noChangeAspect="1"/>
            </p:cNvGraphicFramePr>
            <p:nvPr/>
          </p:nvGraphicFramePr>
          <p:xfrm>
            <a:off x="2284413" y="4475163"/>
            <a:ext cx="7988300" cy="609600"/>
          </p:xfrm>
          <a:graphic>
            <a:graphicData uri="http://schemas.openxmlformats.org/presentationml/2006/ole">
              <mc:AlternateContent xmlns:mc="http://schemas.openxmlformats.org/markup-compatibility/2006">
                <mc:Choice xmlns:v="urn:schemas-microsoft-com:vml" Requires="v">
                  <p:oleObj spid="_x0000_s1048" name="文档" r:id="rId2" progId="Word.Document.8">
                    <p:embed/>
                  </p:oleObj>
                </mc:Choice>
                <mc:Fallback>
                  <p:oleObj name="文档" r:id="rId2" progId="Word.Document.8">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2284413" y="4475163"/>
                          <a:ext cx="7988300" cy="609600"/>
                        </a:xfrm>
                        <a:prstGeom prst="rect">
                          <a:avLst/>
                        </a:prstGeom>
                        <a:noFill/>
                        <a:ln>
                          <a:noFill/>
                        </a:ln>
                        <a:effectLst/>
                      </p:spPr>
                    </p:pic>
                  </p:oleObj>
                </mc:Fallback>
              </mc:AlternateContent>
            </a:graphicData>
          </a:graphic>
        </p:graphicFrame>
        <p:graphicFrame>
          <p:nvGraphicFramePr>
            <p:cNvPr id="21" name="Object 21"/>
            <p:cNvGraphicFramePr>
              <a:graphicFrameLocks noChangeAspect="1"/>
            </p:cNvGraphicFramePr>
            <p:nvPr/>
          </p:nvGraphicFramePr>
          <p:xfrm>
            <a:off x="1773238" y="4908551"/>
            <a:ext cx="8501062" cy="1692275"/>
          </p:xfrm>
          <a:graphic>
            <a:graphicData uri="http://schemas.openxmlformats.org/presentationml/2006/ole">
              <mc:AlternateContent xmlns:mc="http://schemas.openxmlformats.org/markup-compatibility/2006">
                <mc:Choice xmlns:v="urn:schemas-microsoft-com:vml" Requires="v">
                  <p:oleObj spid="_x0000_s1049" name="文档" r:id="rId4" progId="Word.Document.8">
                    <p:embed/>
                  </p:oleObj>
                </mc:Choice>
                <mc:Fallback>
                  <p:oleObj name="文档" r:id="rId4" progId="Word.Document.8">
                    <p:embed/>
                    <p:pic>
                      <p:nvPicPr>
                        <p:cNvPr id="0" name="OLE substitute image"/>
                        <p:cNvPicPr/>
                        <p:nvPr/>
                      </p:nvPicPr>
                      <p:blipFill>
                        <a:blip r:embed="rId5">
                          <a:extLst>
                            <a:ext uri="{28A0092B-C50C-407E-A947-70E740481C1C}">
                              <a14:useLocalDpi xmlns:a14="http://schemas.microsoft.com/office/drawing/2010/main" val="0"/>
                            </a:ext>
                          </a:extLst>
                        </a:blip>
                        <a:stretch>
                          <a:fillRect/>
                        </a:stretch>
                      </p:blipFill>
                      <p:spPr>
                        <a:xfrm>
                          <a:off x="1773238" y="4908551"/>
                          <a:ext cx="8501062" cy="1692275"/>
                        </a:xfrm>
                        <a:prstGeom prst="rect">
                          <a:avLst/>
                        </a:prstGeom>
                        <a:noFill/>
                        <a:ln>
                          <a:noFill/>
                        </a:ln>
                        <a:effectLst/>
                      </p:spPr>
                    </p:pic>
                  </p:oleObj>
                </mc:Fallback>
              </mc:AlternateContent>
            </a:graphicData>
          </a:graphic>
        </p:graphicFrame>
        <p:graphicFrame>
          <p:nvGraphicFramePr>
            <p:cNvPr id="22" name="Object 22"/>
            <p:cNvGraphicFramePr>
              <a:graphicFrameLocks noChangeAspect="1"/>
            </p:cNvGraphicFramePr>
            <p:nvPr/>
          </p:nvGraphicFramePr>
          <p:xfrm>
            <a:off x="4713289" y="4797426"/>
            <a:ext cx="2751137" cy="593725"/>
          </p:xfrm>
          <a:graphic>
            <a:graphicData uri="http://schemas.openxmlformats.org/presentationml/2006/ole">
              <mc:AlternateContent xmlns:mc="http://schemas.openxmlformats.org/markup-compatibility/2006">
                <mc:Choice xmlns:v="urn:schemas-microsoft-com:vml" Requires="v">
                  <p:oleObj spid="_x0000_s1050" name="文档" r:id="rId6" progId="Word.Document.8">
                    <p:embed/>
                  </p:oleObj>
                </mc:Choice>
                <mc:Fallback>
                  <p:oleObj name="文档" r:id="rId6" progId="Word.Document.8">
                    <p:embed/>
                    <p:pic>
                      <p:nvPicPr>
                        <p:cNvPr id="0" name="OLE substitute image"/>
                        <p:cNvPicPr/>
                        <p:nvPr/>
                      </p:nvPicPr>
                      <p:blipFill>
                        <a:blip r:embed="rId7">
                          <a:extLst>
                            <a:ext uri="{28A0092B-C50C-407E-A947-70E740481C1C}">
                              <a14:useLocalDpi xmlns:a14="http://schemas.microsoft.com/office/drawing/2010/main" val="0"/>
                            </a:ext>
                          </a:extLst>
                        </a:blip>
                        <a:stretch>
                          <a:fillRect/>
                        </a:stretch>
                      </p:blipFill>
                      <p:spPr>
                        <a:xfrm>
                          <a:off x="4713289" y="4797426"/>
                          <a:ext cx="2751137" cy="593725"/>
                        </a:xfrm>
                        <a:prstGeom prst="rect">
                          <a:avLst/>
                        </a:prstGeom>
                        <a:noFill/>
                        <a:ln>
                          <a:noFill/>
                        </a:ln>
                        <a:effectLst/>
                      </p:spPr>
                    </p:pic>
                  </p:oleObj>
                </mc:Fallback>
              </mc:AlternateContent>
            </a:graphicData>
          </a:graphic>
        </p:graphicFrame>
        <p:graphicFrame>
          <p:nvGraphicFramePr>
            <p:cNvPr id="23" name="Object 23"/>
            <p:cNvGraphicFramePr>
              <a:graphicFrameLocks noChangeAspect="1"/>
            </p:cNvGraphicFramePr>
            <p:nvPr/>
          </p:nvGraphicFramePr>
          <p:xfrm>
            <a:off x="2568575" y="5229225"/>
            <a:ext cx="2743200" cy="585788"/>
          </p:xfrm>
          <a:graphic>
            <a:graphicData uri="http://schemas.openxmlformats.org/presentationml/2006/ole">
              <mc:AlternateContent xmlns:mc="http://schemas.openxmlformats.org/markup-compatibility/2006">
                <mc:Choice xmlns:v="urn:schemas-microsoft-com:vml" Requires="v">
                  <p:oleObj spid="_x0000_s1051" name="文档" r:id="rId8" progId="Word.Document.8">
                    <p:embed/>
                  </p:oleObj>
                </mc:Choice>
                <mc:Fallback>
                  <p:oleObj name="文档" r:id="rId8" progId="Word.Document.8">
                    <p:embed/>
                    <p:pic>
                      <p:nvPicPr>
                        <p:cNvPr id="0" name="OLE substitute image"/>
                        <p:cNvPicPr/>
                        <p:nvPr/>
                      </p:nvPicPr>
                      <p:blipFill>
                        <a:blip r:embed="rId9">
                          <a:extLst>
                            <a:ext uri="{28A0092B-C50C-407E-A947-70E740481C1C}">
                              <a14:useLocalDpi xmlns:a14="http://schemas.microsoft.com/office/drawing/2010/main" val="0"/>
                            </a:ext>
                          </a:extLst>
                        </a:blip>
                        <a:stretch>
                          <a:fillRect/>
                        </a:stretch>
                      </p:blipFill>
                      <p:spPr>
                        <a:xfrm>
                          <a:off x="2568575" y="5229225"/>
                          <a:ext cx="2743200" cy="585788"/>
                        </a:xfrm>
                        <a:prstGeom prst="rect">
                          <a:avLst/>
                        </a:prstGeom>
                        <a:noFill/>
                        <a:ln>
                          <a:noFill/>
                        </a:ln>
                        <a:effectLst/>
                      </p:spPr>
                    </p:pic>
                  </p:oleObj>
                </mc:Fallback>
              </mc:AlternateContent>
            </a:graphicData>
          </a:graphic>
        </p:graphicFrame>
        <p:graphicFrame>
          <p:nvGraphicFramePr>
            <p:cNvPr id="24" name="Object 25"/>
            <p:cNvGraphicFramePr>
              <a:graphicFrameLocks noChangeAspect="1"/>
            </p:cNvGraphicFramePr>
            <p:nvPr/>
          </p:nvGraphicFramePr>
          <p:xfrm>
            <a:off x="8056564" y="5229225"/>
            <a:ext cx="2719387" cy="585788"/>
          </p:xfrm>
          <a:graphic>
            <a:graphicData uri="http://schemas.openxmlformats.org/presentationml/2006/ole">
              <mc:AlternateContent xmlns:mc="http://schemas.openxmlformats.org/markup-compatibility/2006">
                <mc:Choice xmlns:v="urn:schemas-microsoft-com:vml" Requires="v">
                  <p:oleObj spid="_x0000_s1052" name="文档" r:id="rId10" progId="Word.Document.8">
                    <p:embed/>
                  </p:oleObj>
                </mc:Choice>
                <mc:Fallback>
                  <p:oleObj name="文档" r:id="rId10" progId="Word.Document.8">
                    <p:embed/>
                    <p:pic>
                      <p:nvPicPr>
                        <p:cNvPr id="0" name="OLE substitute image"/>
                        <p:cNvPicPr/>
                        <p:nvPr/>
                      </p:nvPicPr>
                      <p:blipFill>
                        <a:blip r:embed="rId11">
                          <a:extLst>
                            <a:ext uri="{28A0092B-C50C-407E-A947-70E740481C1C}">
                              <a14:useLocalDpi xmlns:a14="http://schemas.microsoft.com/office/drawing/2010/main" val="0"/>
                            </a:ext>
                          </a:extLst>
                        </a:blip>
                        <a:stretch>
                          <a:fillRect/>
                        </a:stretch>
                      </p:blipFill>
                      <p:spPr>
                        <a:xfrm>
                          <a:off x="8056564" y="5229225"/>
                          <a:ext cx="2719387" cy="585788"/>
                        </a:xfrm>
                        <a:prstGeom prst="rect">
                          <a:avLst/>
                        </a:prstGeom>
                        <a:noFill/>
                        <a:ln>
                          <a:noFill/>
                        </a:ln>
                        <a:effectLst/>
                      </p:spPr>
                    </p:pic>
                  </p:oleObj>
                </mc:Fallback>
              </mc:AlternateContent>
            </a:graphicData>
          </a:graphic>
        </p:graphicFrame>
        <p:graphicFrame>
          <p:nvGraphicFramePr>
            <p:cNvPr id="25" name="Object 26"/>
            <p:cNvGraphicFramePr>
              <a:graphicFrameLocks noChangeAspect="1"/>
            </p:cNvGraphicFramePr>
            <p:nvPr/>
          </p:nvGraphicFramePr>
          <p:xfrm>
            <a:off x="3360739" y="6021388"/>
            <a:ext cx="2719387" cy="584200"/>
          </p:xfrm>
          <a:graphic>
            <a:graphicData uri="http://schemas.openxmlformats.org/presentationml/2006/ole">
              <mc:AlternateContent xmlns:mc="http://schemas.openxmlformats.org/markup-compatibility/2006">
                <mc:Choice xmlns:v="urn:schemas-microsoft-com:vml" Requires="v">
                  <p:oleObj spid="_x0000_s1053" name="文档" r:id="rId12" progId="Word.Document.8">
                    <p:embed/>
                  </p:oleObj>
                </mc:Choice>
                <mc:Fallback>
                  <p:oleObj name="文档" r:id="rId12" progId="Word.Document.8">
                    <p:embed/>
                    <p:pic>
                      <p:nvPicPr>
                        <p:cNvPr id="0" name="OLE substitute image"/>
                        <p:cNvPicPr/>
                        <p:nvPr/>
                      </p:nvPicPr>
                      <p:blipFill>
                        <a:blip r:embed="rId13">
                          <a:extLst>
                            <a:ext uri="{28A0092B-C50C-407E-A947-70E740481C1C}">
                              <a14:useLocalDpi xmlns:a14="http://schemas.microsoft.com/office/drawing/2010/main" val="0"/>
                            </a:ext>
                          </a:extLst>
                        </a:blip>
                        <a:stretch>
                          <a:fillRect/>
                        </a:stretch>
                      </p:blipFill>
                      <p:spPr>
                        <a:xfrm>
                          <a:off x="3360739" y="6021388"/>
                          <a:ext cx="2719387" cy="584200"/>
                        </a:xfrm>
                        <a:prstGeom prst="rect">
                          <a:avLst/>
                        </a:prstGeom>
                        <a:noFill/>
                        <a:ln>
                          <a:noFill/>
                        </a:ln>
                        <a:effectLst/>
                      </p:spPr>
                    </p:pic>
                  </p:oleObj>
                </mc:Fallback>
              </mc:AlternateContent>
            </a:graphicData>
          </a:graphic>
        </p:graphicFrame>
        <p:graphicFrame>
          <p:nvGraphicFramePr>
            <p:cNvPr id="26" name="Object 27"/>
            <p:cNvGraphicFramePr>
              <a:graphicFrameLocks noChangeAspect="1"/>
            </p:cNvGraphicFramePr>
            <p:nvPr/>
          </p:nvGraphicFramePr>
          <p:xfrm>
            <a:off x="7650164" y="6021388"/>
            <a:ext cx="2693987" cy="576262"/>
          </p:xfrm>
          <a:graphic>
            <a:graphicData uri="http://schemas.openxmlformats.org/presentationml/2006/ole">
              <mc:AlternateContent xmlns:mc="http://schemas.openxmlformats.org/markup-compatibility/2006">
                <mc:Choice xmlns:v="urn:schemas-microsoft-com:vml" Requires="v">
                  <p:oleObj spid="_x0000_s1054" name="文档" r:id="rId14" progId="Word.Document.8">
                    <p:embed/>
                  </p:oleObj>
                </mc:Choice>
                <mc:Fallback>
                  <p:oleObj name="文档" r:id="rId14" progId="Word.Document.8">
                    <p:embed/>
                    <p:pic>
                      <p:nvPicPr>
                        <p:cNvPr id="0" name="OLE substitute image"/>
                        <p:cNvPicPr/>
                        <p:nvPr/>
                      </p:nvPicPr>
                      <p:blipFill>
                        <a:blip r:embed="rId15">
                          <a:extLst>
                            <a:ext uri="{28A0092B-C50C-407E-A947-70E740481C1C}">
                              <a14:useLocalDpi xmlns:a14="http://schemas.microsoft.com/office/drawing/2010/main" val="0"/>
                            </a:ext>
                          </a:extLst>
                        </a:blip>
                        <a:stretch>
                          <a:fillRect/>
                        </a:stretch>
                      </p:blipFill>
                      <p:spPr>
                        <a:xfrm>
                          <a:off x="7650164" y="6021388"/>
                          <a:ext cx="2693987" cy="576262"/>
                        </a:xfrm>
                        <a:prstGeom prst="rect">
                          <a:avLst/>
                        </a:prstGeom>
                        <a:noFill/>
                        <a:ln>
                          <a:noFill/>
                        </a:ln>
                        <a:effectLst/>
                      </p:spPr>
                    </p:pic>
                  </p:oleObj>
                </mc:Fallback>
              </mc:AlternateContent>
            </a:graphicData>
          </a:graphic>
        </p:graphicFrame>
      </p:grpSp>
      <p:sp>
        <p:nvSpPr>
          <p:cNvPr id="13" name="矩形 12"/>
          <p:cNvSpPr/>
          <p:nvPr/>
        </p:nvSpPr>
        <p:spPr>
          <a:xfrm>
            <a:off x="-100691" y="-66868"/>
            <a:ext cx="7494359" cy="867930"/>
          </a:xfrm>
          <a:prstGeom prst="rect">
            <a:avLst/>
          </a:prstGeom>
        </p:spPr>
        <p:txBody>
          <a:bodyPr wrap="none">
            <a:spAutoFit/>
          </a:bodyPr>
          <a:lstStyle/>
          <a:p>
            <a:pPr indent="304800" algn="just">
              <a:lnSpc>
                <a:spcPct val="140000"/>
              </a:lnSpc>
              <a:spcAft>
                <a:spcPct val="0"/>
              </a:spcAft>
            </a:pP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六、</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咏物言志诗</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从课内到高考</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pic>
        <p:nvPicPr>
          <p:cNvPr id="3" name="图片 2"/>
          <p:cNvPicPr>
            <a:picLocks noChangeAspect="1"/>
          </p:cNvPicPr>
          <p:nvPr/>
        </p:nvPicPr>
        <p:blipFill>
          <a:blip r:embed="rId2"/>
          <a:srcRect t="8398"/>
          <a:stretch>
            <a:fillRect/>
          </a:stretch>
        </p:blipFill>
        <p:spPr>
          <a:xfrm>
            <a:off x="215265" y="3143250"/>
            <a:ext cx="11597005" cy="2933065"/>
          </a:xfrm>
          <a:prstGeom prst="rect">
            <a:avLst/>
          </a:prstGeom>
          <a:ln>
            <a:solidFill>
              <a:schemeClr val="accent6"/>
            </a:solidFill>
          </a:ln>
        </p:spPr>
      </p:pic>
      <p:sp>
        <p:nvSpPr>
          <p:cNvPr id="4" name="Rectangle 1"/>
          <p:cNvSpPr>
            <a:spLocks noChangeArrowheads="1"/>
          </p:cNvSpPr>
          <p:nvPr/>
        </p:nvSpPr>
        <p:spPr bwMode="auto">
          <a:xfrm>
            <a:off x="37465" y="59373"/>
            <a:ext cx="11558270" cy="2861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612775" eaLnBrk="0" fontAlgn="base" hangingPunct="0">
              <a:spcBef>
                <a:spcPct val="0"/>
              </a:spcBef>
              <a:spcAft>
                <a:spcPct val="0"/>
              </a:spcAft>
              <a:tabLst>
                <a:tab pos="2400300"/>
                <a:tab pos="2514600"/>
              </a:tabLst>
              <a:defRPr>
                <a:solidFill>
                  <a:schemeClr val="tx1"/>
                </a:solidFill>
                <a:latin typeface="Arial" pitchFamily="34" charset="0"/>
              </a:defRPr>
            </a:lvl1pPr>
            <a:lvl2pPr eaLnBrk="0" fontAlgn="base" hangingPunct="0">
              <a:spcBef>
                <a:spcPct val="0"/>
              </a:spcBef>
              <a:spcAft>
                <a:spcPct val="0"/>
              </a:spcAft>
              <a:tabLst>
                <a:tab pos="2400300"/>
                <a:tab pos="2514600"/>
              </a:tabLst>
              <a:defRPr>
                <a:solidFill>
                  <a:schemeClr val="tx1"/>
                </a:solidFill>
                <a:latin typeface="Arial" pitchFamily="34" charset="0"/>
              </a:defRPr>
            </a:lvl2pPr>
            <a:lvl3pPr eaLnBrk="0" fontAlgn="base" hangingPunct="0">
              <a:spcBef>
                <a:spcPct val="0"/>
              </a:spcBef>
              <a:spcAft>
                <a:spcPct val="0"/>
              </a:spcAft>
              <a:tabLst>
                <a:tab pos="2400300"/>
                <a:tab pos="2514600"/>
              </a:tabLst>
              <a:defRPr>
                <a:solidFill>
                  <a:schemeClr val="tx1"/>
                </a:solidFill>
                <a:latin typeface="Arial" pitchFamily="34" charset="0"/>
              </a:defRPr>
            </a:lvl3pPr>
            <a:lvl4pPr eaLnBrk="0" fontAlgn="base" hangingPunct="0">
              <a:spcBef>
                <a:spcPct val="0"/>
              </a:spcBef>
              <a:spcAft>
                <a:spcPct val="0"/>
              </a:spcAft>
              <a:tabLst>
                <a:tab pos="2400300"/>
                <a:tab pos="2514600"/>
              </a:tabLst>
              <a:defRPr>
                <a:solidFill>
                  <a:schemeClr val="tx1"/>
                </a:solidFill>
                <a:latin typeface="Arial" pitchFamily="34" charset="0"/>
              </a:defRPr>
            </a:lvl4pPr>
            <a:lvl5pPr eaLnBrk="0" fontAlgn="base" hangingPunct="0">
              <a:spcBef>
                <a:spcPct val="0"/>
              </a:spcBef>
              <a:spcAft>
                <a:spcPct val="0"/>
              </a:spcAft>
              <a:tabLst>
                <a:tab pos="2400300"/>
                <a:tab pos="2514600"/>
              </a:tabLst>
              <a:defRPr>
                <a:solidFill>
                  <a:schemeClr val="tx1"/>
                </a:solidFill>
                <a:latin typeface="Arial" pitchFamily="34" charset="0"/>
              </a:defRPr>
            </a:lvl5pPr>
            <a:lvl6pPr eaLnBrk="0" fontAlgn="base" hangingPunct="0">
              <a:spcBef>
                <a:spcPct val="0"/>
              </a:spcBef>
              <a:spcAft>
                <a:spcPct val="0"/>
              </a:spcAft>
              <a:tabLst>
                <a:tab pos="2400300"/>
                <a:tab pos="2514600"/>
              </a:tabLst>
              <a:defRPr>
                <a:solidFill>
                  <a:schemeClr val="tx1"/>
                </a:solidFill>
                <a:latin typeface="Arial" pitchFamily="34" charset="0"/>
              </a:defRPr>
            </a:lvl6pPr>
            <a:lvl7pPr eaLnBrk="0" fontAlgn="base" hangingPunct="0">
              <a:spcBef>
                <a:spcPct val="0"/>
              </a:spcBef>
              <a:spcAft>
                <a:spcPct val="0"/>
              </a:spcAft>
              <a:tabLst>
                <a:tab pos="2400300"/>
                <a:tab pos="2514600"/>
              </a:tabLst>
              <a:defRPr>
                <a:solidFill>
                  <a:schemeClr val="tx1"/>
                </a:solidFill>
                <a:latin typeface="Arial" pitchFamily="34" charset="0"/>
              </a:defRPr>
            </a:lvl7pPr>
            <a:lvl8pPr eaLnBrk="0" fontAlgn="base" hangingPunct="0">
              <a:spcBef>
                <a:spcPct val="0"/>
              </a:spcBef>
              <a:spcAft>
                <a:spcPct val="0"/>
              </a:spcAft>
              <a:tabLst>
                <a:tab pos="2400300"/>
                <a:tab pos="2514600"/>
              </a:tabLst>
              <a:defRPr>
                <a:solidFill>
                  <a:schemeClr val="tx1"/>
                </a:solidFill>
                <a:latin typeface="Arial" pitchFamily="34" charset="0"/>
              </a:defRPr>
            </a:lvl8pPr>
            <a:lvl9pPr eaLnBrk="0" fontAlgn="base" hangingPunct="0">
              <a:spcBef>
                <a:spcPct val="0"/>
              </a:spcBef>
              <a:spcAft>
                <a:spcPct val="0"/>
              </a:spcAft>
              <a:tabLst>
                <a:tab pos="2400300"/>
                <a:tab pos="2514600"/>
              </a:tabLst>
              <a:defRPr>
                <a:solidFill>
                  <a:schemeClr val="tx1"/>
                </a:solidFill>
                <a:latin typeface="Arial" pitchFamily="34" charset="0"/>
              </a:defRPr>
            </a:lvl9pPr>
          </a:lstStyle>
          <a:p>
            <a:pPr algn="ctr"/>
            <a:r>
              <a:rPr lang="zh-CN" altLang="zh-CN" sz="2400" b="1">
                <a:solidFill>
                  <a:srgbClr val="FF0000"/>
                </a:solidFill>
              </a:rPr>
              <a:t>汉宫春·梅</a:t>
            </a:r>
            <a:endParaRPr lang="zh-CN" altLang="zh-CN" sz="2400">
              <a:solidFill>
                <a:srgbClr val="FF0000"/>
              </a:solidFill>
            </a:endParaRPr>
          </a:p>
          <a:p>
            <a:pPr algn="ctr"/>
            <a:r>
              <a:rPr lang="zh-CN" altLang="zh-CN" sz="2400" b="1">
                <a:solidFill>
                  <a:srgbClr val="FF0000"/>
                </a:solidFill>
              </a:rPr>
              <a:t>晁冲之</a:t>
            </a:r>
            <a:r>
              <a:rPr lang="zh-CN" altLang="zh-CN" sz="2400" b="1" baseline="30000">
                <a:solidFill>
                  <a:srgbClr val="FF0000"/>
                </a:solidFill>
              </a:rPr>
              <a:t>①</a:t>
            </a:r>
            <a:endParaRPr lang="zh-CN" altLang="zh-CN" sz="2400">
              <a:solidFill>
                <a:srgbClr val="FF0000"/>
              </a:solidFill>
            </a:endParaRPr>
          </a:p>
          <a:p>
            <a:r>
              <a:rPr lang="zh-CN" altLang="zh-CN" sz="2400" b="1">
                <a:solidFill>
                  <a:srgbClr val="FF0000"/>
                </a:solidFill>
              </a:rPr>
              <a:t>潇洒</a:t>
            </a:r>
            <a:r>
              <a:rPr lang="en-US" altLang="zh-CN" sz="2400" b="1">
                <a:solidFill>
                  <a:srgbClr val="FF0000"/>
                </a:solidFill>
              </a:rPr>
              <a:t>/</a:t>
            </a:r>
            <a:r>
              <a:rPr lang="zh-CN" altLang="zh-CN" sz="2400" b="1">
                <a:solidFill>
                  <a:srgbClr val="FF0000"/>
                </a:solidFill>
              </a:rPr>
              <a:t>江梅，向</a:t>
            </a:r>
            <a:r>
              <a:rPr lang="en-US" altLang="zh-CN" sz="2400" b="1">
                <a:solidFill>
                  <a:srgbClr val="FF0000"/>
                </a:solidFill>
              </a:rPr>
              <a:t>/</a:t>
            </a:r>
            <a:r>
              <a:rPr lang="zh-CN" altLang="zh-CN" sz="2400" b="1">
                <a:solidFill>
                  <a:srgbClr val="FF0000"/>
                </a:solidFill>
              </a:rPr>
              <a:t>竹梢稀处，横</a:t>
            </a:r>
            <a:r>
              <a:rPr lang="en-US" altLang="zh-CN" sz="2400" b="1">
                <a:solidFill>
                  <a:srgbClr val="FF0000"/>
                </a:solidFill>
              </a:rPr>
              <a:t>/</a:t>
            </a:r>
            <a:r>
              <a:rPr lang="zh-CN" altLang="zh-CN" sz="2400" b="1">
                <a:solidFill>
                  <a:srgbClr val="FF0000"/>
                </a:solidFill>
              </a:rPr>
              <a:t>两三枝。东君</a:t>
            </a:r>
            <a:r>
              <a:rPr lang="zh-CN" altLang="zh-CN" sz="2400" b="1" baseline="30000">
                <a:solidFill>
                  <a:srgbClr val="FF0000"/>
                </a:solidFill>
              </a:rPr>
              <a:t>②</a:t>
            </a:r>
            <a:r>
              <a:rPr lang="en-US" altLang="zh-CN" sz="2400" b="1">
                <a:solidFill>
                  <a:srgbClr val="FF0000"/>
                </a:solidFill>
              </a:rPr>
              <a:t>/</a:t>
            </a:r>
            <a:r>
              <a:rPr lang="zh-CN" altLang="zh-CN" sz="2400" b="1">
                <a:solidFill>
                  <a:srgbClr val="FF0000"/>
                </a:solidFill>
              </a:rPr>
              <a:t>也不爱惜，雪压</a:t>
            </a:r>
            <a:r>
              <a:rPr lang="en-US" altLang="zh-CN" sz="2400" b="1">
                <a:solidFill>
                  <a:srgbClr val="FF0000"/>
                </a:solidFill>
              </a:rPr>
              <a:t>/</a:t>
            </a:r>
            <a:r>
              <a:rPr lang="zh-CN" altLang="zh-CN" sz="2400" b="1">
                <a:solidFill>
                  <a:srgbClr val="FF0000"/>
                </a:solidFill>
              </a:rPr>
              <a:t>风欺。无情燕子，怕春寒、轻失</a:t>
            </a:r>
            <a:r>
              <a:rPr lang="en-US" altLang="zh-CN" sz="2400" b="1">
                <a:solidFill>
                  <a:srgbClr val="FF0000"/>
                </a:solidFill>
              </a:rPr>
              <a:t>/</a:t>
            </a:r>
            <a:r>
              <a:rPr lang="zh-CN" altLang="zh-CN" sz="2400" b="1">
                <a:solidFill>
                  <a:srgbClr val="FF0000"/>
                </a:solidFill>
              </a:rPr>
              <a:t>花期。惟是有、南来归雁，年年</a:t>
            </a:r>
            <a:r>
              <a:rPr lang="en-US" altLang="zh-CN" sz="2400" b="1">
                <a:solidFill>
                  <a:srgbClr val="FF0000"/>
                </a:solidFill>
              </a:rPr>
              <a:t>/</a:t>
            </a:r>
            <a:r>
              <a:rPr lang="zh-CN" altLang="zh-CN" sz="2400" b="1">
                <a:solidFill>
                  <a:srgbClr val="FF0000"/>
                </a:solidFill>
              </a:rPr>
              <a:t>长见开时。</a:t>
            </a:r>
            <a:endParaRPr lang="zh-CN" altLang="zh-CN" sz="2400">
              <a:solidFill>
                <a:srgbClr val="FF0000"/>
              </a:solidFill>
            </a:endParaRPr>
          </a:p>
          <a:p>
            <a:r>
              <a:rPr lang="zh-CN" altLang="zh-CN" sz="2400" b="1">
                <a:solidFill>
                  <a:srgbClr val="FF0000"/>
                </a:solidFill>
              </a:rPr>
              <a:t>清浅小溪</a:t>
            </a:r>
            <a:r>
              <a:rPr lang="en-US" altLang="zh-CN" sz="2400" b="1">
                <a:solidFill>
                  <a:srgbClr val="FF0000"/>
                </a:solidFill>
              </a:rPr>
              <a:t>/</a:t>
            </a:r>
            <a:r>
              <a:rPr lang="zh-CN" altLang="zh-CN" sz="2400" b="1">
                <a:solidFill>
                  <a:srgbClr val="FF0000"/>
                </a:solidFill>
              </a:rPr>
              <a:t>如练，问</a:t>
            </a:r>
            <a:r>
              <a:rPr lang="en-US" altLang="zh-CN" sz="2400" b="1">
                <a:solidFill>
                  <a:srgbClr val="FF0000"/>
                </a:solidFill>
              </a:rPr>
              <a:t>/</a:t>
            </a:r>
            <a:r>
              <a:rPr lang="zh-CN" altLang="zh-CN" sz="2400" b="1">
                <a:solidFill>
                  <a:srgbClr val="FF0000"/>
                </a:solidFill>
              </a:rPr>
              <a:t>玉堂</a:t>
            </a:r>
            <a:r>
              <a:rPr lang="zh-CN" altLang="zh-CN" sz="2400" b="1" baseline="30000">
                <a:solidFill>
                  <a:srgbClr val="FF0000"/>
                </a:solidFill>
              </a:rPr>
              <a:t>③</a:t>
            </a:r>
            <a:r>
              <a:rPr lang="zh-CN" altLang="zh-CN" sz="2400" b="1">
                <a:solidFill>
                  <a:srgbClr val="FF0000"/>
                </a:solidFill>
              </a:rPr>
              <a:t>何似，茅舍疏篱？伤心</a:t>
            </a:r>
            <a:r>
              <a:rPr lang="en-US" altLang="zh-CN" sz="2400" b="1">
                <a:solidFill>
                  <a:srgbClr val="FF0000"/>
                </a:solidFill>
              </a:rPr>
              <a:t>/</a:t>
            </a:r>
            <a:r>
              <a:rPr lang="zh-CN" altLang="zh-CN" sz="2400" b="1">
                <a:solidFill>
                  <a:srgbClr val="FF0000"/>
                </a:solidFill>
              </a:rPr>
              <a:t>故人去后，冷落</a:t>
            </a:r>
            <a:r>
              <a:rPr lang="en-US" altLang="zh-CN" sz="2400" b="1">
                <a:solidFill>
                  <a:srgbClr val="FF0000"/>
                </a:solidFill>
              </a:rPr>
              <a:t>/</a:t>
            </a:r>
            <a:r>
              <a:rPr lang="zh-CN" altLang="zh-CN" sz="2400" b="1">
                <a:solidFill>
                  <a:srgbClr val="FF0000"/>
                </a:solidFill>
              </a:rPr>
              <a:t>新诗。微云</a:t>
            </a:r>
            <a:r>
              <a:rPr lang="en-US" altLang="zh-CN" sz="2400" b="1">
                <a:solidFill>
                  <a:srgbClr val="FF0000"/>
                </a:solidFill>
              </a:rPr>
              <a:t>/</a:t>
            </a:r>
            <a:r>
              <a:rPr lang="zh-CN" altLang="zh-CN" sz="2400" b="1">
                <a:solidFill>
                  <a:srgbClr val="FF0000"/>
                </a:solidFill>
              </a:rPr>
              <a:t>淡月，对</a:t>
            </a:r>
            <a:r>
              <a:rPr lang="en-US" altLang="zh-CN" sz="2400" b="1">
                <a:solidFill>
                  <a:srgbClr val="FF0000"/>
                </a:solidFill>
              </a:rPr>
              <a:t>/</a:t>
            </a:r>
            <a:r>
              <a:rPr lang="zh-CN" altLang="zh-CN" sz="2400" b="1">
                <a:solidFill>
                  <a:srgbClr val="FF0000"/>
                </a:solidFill>
              </a:rPr>
              <a:t>孤芳、分付</a:t>
            </a:r>
            <a:r>
              <a:rPr lang="en-US" altLang="zh-CN" sz="2400" b="1">
                <a:solidFill>
                  <a:srgbClr val="FF0000"/>
                </a:solidFill>
              </a:rPr>
              <a:t>/</a:t>
            </a:r>
            <a:r>
              <a:rPr lang="zh-CN" altLang="zh-CN" sz="2400" b="1">
                <a:solidFill>
                  <a:srgbClr val="FF0000"/>
                </a:solidFill>
              </a:rPr>
              <a:t>他谁。空</a:t>
            </a:r>
            <a:r>
              <a:rPr lang="en-US" altLang="zh-CN" sz="2400" b="1">
                <a:solidFill>
                  <a:srgbClr val="FF0000"/>
                </a:solidFill>
              </a:rPr>
              <a:t>/</a:t>
            </a:r>
            <a:r>
              <a:rPr lang="zh-CN" altLang="zh-CN" sz="2400" b="1">
                <a:solidFill>
                  <a:srgbClr val="FF0000"/>
                </a:solidFill>
              </a:rPr>
              <a:t>自倚、清香</a:t>
            </a:r>
            <a:r>
              <a:rPr lang="en-US" altLang="zh-CN" sz="2400" b="1">
                <a:solidFill>
                  <a:srgbClr val="FF0000"/>
                </a:solidFill>
              </a:rPr>
              <a:t>/</a:t>
            </a:r>
            <a:r>
              <a:rPr lang="zh-CN" altLang="zh-CN" sz="2400" b="1">
                <a:solidFill>
                  <a:srgbClr val="FF0000"/>
                </a:solidFill>
              </a:rPr>
              <a:t>未减，风流</a:t>
            </a:r>
            <a:r>
              <a:rPr lang="en-US" altLang="zh-CN" sz="2400" b="1">
                <a:solidFill>
                  <a:srgbClr val="FF0000"/>
                </a:solidFill>
              </a:rPr>
              <a:t>/</a:t>
            </a:r>
            <a:r>
              <a:rPr lang="zh-CN" altLang="zh-CN" sz="2400" b="1">
                <a:solidFill>
                  <a:srgbClr val="FF0000"/>
                </a:solidFill>
              </a:rPr>
              <a:t>不在人知。</a:t>
            </a:r>
            <a:endParaRPr lang="zh-CN" altLang="zh-CN" sz="2400">
              <a:solidFill>
                <a:srgbClr val="FF0000"/>
              </a:solidFill>
            </a:endParaRPr>
          </a:p>
          <a:p>
            <a:pPr marL="0" marR="0" lvl="0" indent="612775" defTabSz="914400" rtl="0" eaLnBrk="0" fontAlgn="base" latinLnBrk="0" hangingPunct="0">
              <a:lnSpc>
                <a:spcPct val="100000"/>
              </a:lnSpc>
              <a:spcBef>
                <a:spcPct val="0"/>
              </a:spcBef>
              <a:spcAft>
                <a:spcPct val="0"/>
              </a:spcAft>
              <a:buClrTx/>
              <a:buSzTx/>
              <a:buFontTx/>
              <a:buNone/>
              <a:tabLst>
                <a:tab pos="2400300"/>
                <a:tab pos="2514600"/>
              </a:tabLst>
            </a:pPr>
            <a:r>
              <a:rPr kumimoji="0" lang="en-US" altLang="zh-CN" b="1" i="0" u="none" strike="noStrike" cap="none" normalizeH="0" baseline="0" smtClean="0">
                <a:ln>
                  <a:noFill/>
                </a:ln>
                <a:solidFill>
                  <a:schemeClr val="tx1"/>
                </a:solidFill>
                <a:effectLst/>
                <a:latin typeface="宋体" pitchFamily="2" charset="-122"/>
                <a:ea typeface="IPAPANNEW"/>
                <a:cs typeface="宋体" panose="02010600030101010101" pitchFamily="2" charset="-122"/>
              </a:rPr>
              <a:t>[</a:t>
            </a:r>
            <a:r>
              <a:rPr kumimoji="0" lang="zh-CN" altLang="en-US"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注</a:t>
            </a:r>
            <a:r>
              <a:rPr kumimoji="0" lang="en-US" altLang="zh-CN" b="1" i="0" u="none" strike="noStrike" cap="none" normalizeH="0" baseline="0" smtClean="0">
                <a:ln>
                  <a:noFill/>
                </a:ln>
                <a:solidFill>
                  <a:schemeClr val="tx1"/>
                </a:solidFill>
                <a:effectLst/>
                <a:latin typeface="宋体" pitchFamily="2" charset="-122"/>
                <a:ea typeface="IPAPANNEW"/>
                <a:cs typeface="宋体" panose="02010600030101010101" pitchFamily="2" charset="-122"/>
              </a:rPr>
              <a:t>]</a:t>
            </a:r>
            <a:r>
              <a:rPr kumimoji="0" lang="zh-CN" altLang="en-US"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　</a:t>
            </a:r>
            <a:r>
              <a:rPr kumimoji="0" lang="zh-CN" altLang="en-US" b="1" i="0" u="none" strike="noStrike" cap="none" normalizeH="0" baseline="0" smtClean="0">
                <a:ln>
                  <a:noFill/>
                </a:ln>
                <a:solidFill>
                  <a:schemeClr val="tx1"/>
                </a:solidFill>
                <a:effectLst/>
                <a:latin typeface="宋体" pitchFamily="2" charset="-122"/>
                <a:ea typeface="仿宋_GB2312"/>
                <a:cs typeface="宋体" panose="02010600030101010101" pitchFamily="2" charset="-122"/>
              </a:rPr>
              <a:t>①晁冲之，北宋词人，因朝廷党争遭贬，后隐居阳翟</a:t>
            </a:r>
            <a:r>
              <a:rPr kumimoji="0" lang="en-US" altLang="zh-CN" b="1" i="0" u="none" strike="noStrike" cap="none" normalizeH="0" baseline="0" smtClean="0">
                <a:ln>
                  <a:noFill/>
                </a:ln>
                <a:solidFill>
                  <a:schemeClr val="tx1"/>
                </a:solidFill>
                <a:effectLst/>
                <a:latin typeface="宋体" pitchFamily="2" charset="-122"/>
                <a:ea typeface="仿宋_GB2312"/>
                <a:cs typeface="宋体" panose="02010600030101010101" pitchFamily="2" charset="-122"/>
              </a:rPr>
              <a:t>(</a:t>
            </a:r>
            <a:r>
              <a:rPr kumimoji="0" lang="zh-CN" altLang="en-US" b="1" i="0" u="none" strike="noStrike" cap="none" normalizeH="0" baseline="0" smtClean="0">
                <a:ln>
                  <a:noFill/>
                </a:ln>
                <a:solidFill>
                  <a:schemeClr val="tx1"/>
                </a:solidFill>
                <a:effectLst/>
                <a:latin typeface="宋体" pitchFamily="2" charset="-122"/>
                <a:ea typeface="仿宋_GB2312"/>
                <a:cs typeface="宋体" panose="02010600030101010101" pitchFamily="2" charset="-122"/>
              </a:rPr>
              <a:t>今河南禹县</a:t>
            </a:r>
            <a:r>
              <a:rPr kumimoji="0" lang="en-US" altLang="zh-CN" b="1" i="0" u="none" strike="noStrike" cap="none" normalizeH="0" baseline="0" smtClean="0">
                <a:ln>
                  <a:noFill/>
                </a:ln>
                <a:solidFill>
                  <a:schemeClr val="tx1"/>
                </a:solidFill>
                <a:effectLst/>
                <a:latin typeface="宋体" pitchFamily="2" charset="-122"/>
                <a:ea typeface="仿宋_GB2312"/>
                <a:cs typeface="宋体" panose="02010600030101010101" pitchFamily="2" charset="-122"/>
              </a:rPr>
              <a:t>)</a:t>
            </a:r>
            <a:r>
              <a:rPr kumimoji="0" lang="zh-CN" altLang="en-US" b="1" i="0" u="none" strike="noStrike" cap="none" normalizeH="0" baseline="0" smtClean="0">
                <a:ln>
                  <a:noFill/>
                </a:ln>
                <a:solidFill>
                  <a:schemeClr val="tx1"/>
                </a:solidFill>
                <a:effectLst/>
                <a:latin typeface="宋体" pitchFamily="2" charset="-122"/>
                <a:ea typeface="仿宋_GB2312"/>
                <a:cs typeface="宋体" panose="02010600030101010101" pitchFamily="2" charset="-122"/>
              </a:rPr>
              <a:t>具茨山。②东君：司春之神。③玉堂：指华贵的宫殿。④故人：此指林逋</a:t>
            </a:r>
            <a:r>
              <a:rPr kumimoji="0" lang="zh-CN" altLang="en-US"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a:t>
            </a:r>
            <a:endParaRPr kumimoji="0" lang="zh-CN" altLang="en-US" b="1" i="0" u="none" strike="noStrike" cap="none" normalizeH="0" baseline="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
        <p:nvSpPr>
          <p:cNvPr id="5" name="矩形 4"/>
          <p:cNvSpPr/>
          <p:nvPr/>
        </p:nvSpPr>
        <p:spPr>
          <a:xfrm>
            <a:off x="473392" y="6076021"/>
            <a:ext cx="11477943" cy="759632"/>
          </a:xfrm>
          <a:prstGeom prst="rect">
            <a:avLst/>
          </a:prstGeom>
        </p:spPr>
        <p:txBody>
          <a:bodyPr wrap="square">
            <a:spAutoFit/>
          </a:bodyPr>
          <a:lstStyle/>
          <a:p>
            <a:pPr algn="just">
              <a:lnSpc>
                <a:spcPts val="2800"/>
              </a:lnSpc>
              <a:spcAft>
                <a:spcPct val="0"/>
              </a:spcAft>
              <a:tabLst>
                <a:tab pos="2400300"/>
                <a:tab pos="2514600"/>
              </a:tabLst>
            </a:pPr>
            <a:r>
              <a:rPr lang="en-US" altLang="zh-CN" b="1" kern="100" smtClean="0">
                <a:latin typeface="楷体" panose="02010609060101010101" pitchFamily="49" charset="-122"/>
                <a:ea typeface="楷体" panose="02010609060101010101" pitchFamily="49" charset="-122"/>
                <a:cs typeface="宋体" panose="02010600030101010101" pitchFamily="2" charset="-122"/>
              </a:rPr>
              <a:t>4.</a:t>
            </a:r>
            <a:r>
              <a:rPr lang="zh-CN" altLang="en-US" b="1" kern="100" smtClean="0">
                <a:latin typeface="楷体" panose="02010609060101010101" pitchFamily="49" charset="-122"/>
                <a:ea typeface="楷体" panose="02010609060101010101" pitchFamily="49" charset="-122"/>
                <a:cs typeface="宋体" panose="02010600030101010101" pitchFamily="2" charset="-122"/>
              </a:rPr>
              <a:t>定情感：</a:t>
            </a:r>
            <a:r>
              <a:rPr lang="en-US" altLang="zh-CN" b="1" kern="100" smtClean="0">
                <a:latin typeface="楷体" panose="02010609060101010101" pitchFamily="49" charset="-122"/>
                <a:ea typeface="楷体" panose="02010609060101010101" pitchFamily="49" charset="-122"/>
                <a:cs typeface="宋体" panose="02010600030101010101" pitchFamily="2" charset="-122"/>
              </a:rPr>
              <a:t>①</a:t>
            </a:r>
            <a:r>
              <a:rPr lang="zh-CN" altLang="zh-CN" b="1" kern="100">
                <a:latin typeface="楷体" panose="02010609060101010101" pitchFamily="49" charset="-122"/>
                <a:ea typeface="楷体" panose="02010609060101010101" pitchFamily="49" charset="-122"/>
                <a:cs typeface="宋体" panose="02010600030101010101" pitchFamily="2" charset="-122"/>
              </a:rPr>
              <a:t>表达了对官场的厌倦以及对隐居生活的向往；</a:t>
            </a:r>
            <a:r>
              <a:rPr lang="en-US" altLang="zh-CN" b="1" kern="100">
                <a:latin typeface="楷体" panose="02010609060101010101" pitchFamily="49" charset="-122"/>
                <a:ea typeface="楷体" panose="02010609060101010101" pitchFamily="49" charset="-122"/>
                <a:cs typeface="宋体" panose="02010600030101010101" pitchFamily="2" charset="-122"/>
              </a:rPr>
              <a:t>②</a:t>
            </a:r>
            <a:r>
              <a:rPr lang="zh-CN" altLang="zh-CN" b="1" kern="100">
                <a:latin typeface="楷体" panose="02010609060101010101" pitchFamily="49" charset="-122"/>
                <a:ea typeface="楷体" panose="02010609060101010101" pitchFamily="49" charset="-122"/>
                <a:cs typeface="宋体" panose="02010600030101010101" pitchFamily="2" charset="-122"/>
              </a:rPr>
              <a:t>表达了对林逋的仰慕和追怀；</a:t>
            </a:r>
            <a:r>
              <a:rPr lang="en-US" altLang="zh-CN" b="1" kern="100">
                <a:latin typeface="楷体" panose="02010609060101010101" pitchFamily="49" charset="-122"/>
                <a:ea typeface="楷体" panose="02010609060101010101" pitchFamily="49" charset="-122"/>
                <a:cs typeface="宋体" panose="02010600030101010101" pitchFamily="2" charset="-122"/>
              </a:rPr>
              <a:t>③</a:t>
            </a:r>
            <a:r>
              <a:rPr lang="zh-CN" altLang="zh-CN" b="1" kern="100">
                <a:latin typeface="楷体" panose="02010609060101010101" pitchFamily="49" charset="-122"/>
                <a:ea typeface="楷体" panose="02010609060101010101" pitchFamily="49" charset="-122"/>
                <a:cs typeface="宋体" panose="02010600030101010101" pitchFamily="2" charset="-122"/>
              </a:rPr>
              <a:t>表达了对无人赏识自己的忧愤；</a:t>
            </a:r>
            <a:r>
              <a:rPr lang="en-US" altLang="zh-CN" b="1" kern="100">
                <a:latin typeface="楷体" panose="02010609060101010101" pitchFamily="49" charset="-122"/>
                <a:ea typeface="楷体" panose="02010609060101010101" pitchFamily="49" charset="-122"/>
                <a:cs typeface="宋体" panose="02010600030101010101" pitchFamily="2" charset="-122"/>
              </a:rPr>
              <a:t>④</a:t>
            </a:r>
            <a:r>
              <a:rPr lang="zh-CN" altLang="zh-CN" b="1" kern="100">
                <a:latin typeface="楷体" panose="02010609060101010101" pitchFamily="49" charset="-122"/>
                <a:ea typeface="楷体" panose="02010609060101010101" pitchFamily="49" charset="-122"/>
                <a:cs typeface="宋体" panose="02010600030101010101" pitchFamily="2" charset="-122"/>
              </a:rPr>
              <a:t>表达了坚守自己高洁品格的情怀。</a:t>
            </a:r>
            <a:endParaRPr lang="zh-CN" altLang="zh-CN" sz="900" kern="100">
              <a:effectLst/>
              <a:latin typeface="楷体" panose="02010609060101010101" pitchFamily="49" charset="-122"/>
              <a:ea typeface="楷体" panose="02010609060101010101" pitchFamily="49" charset="-122"/>
              <a:cs typeface="Courier New" panose="02070309020205020404" pitchFamily="49" charset="0"/>
            </a:endParaRPr>
          </a:p>
        </p:txBody>
      </p:sp>
      <p:sp>
        <p:nvSpPr>
          <p:cNvPr id="8" name="矩形 7"/>
          <p:cNvSpPr/>
          <p:nvPr/>
        </p:nvSpPr>
        <p:spPr>
          <a:xfrm>
            <a:off x="37366" y="59918"/>
            <a:ext cx="2947842" cy="707886"/>
          </a:xfrm>
          <a:prstGeom prst="rect">
            <a:avLst/>
          </a:prstGeom>
        </p:spPr>
        <p:txBody>
          <a:bodyPr wrap="square">
            <a:spAutoFit/>
          </a:bodyPr>
          <a:lstStyle/>
          <a:p>
            <a:r>
              <a:rPr lang="zh-CN" altLang="en-US" sz="4000" kern="0" spc="40" smtClean="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赏析示例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文本框 5"/>
          <p:cNvSpPr txBox="1"/>
          <p:nvPr/>
        </p:nvSpPr>
        <p:spPr>
          <a:xfrm>
            <a:off x="228600" y="598805"/>
            <a:ext cx="11723370" cy="1568450"/>
          </a:xfrm>
          <a:prstGeom prst="rect">
            <a:avLst/>
          </a:prstGeom>
          <a:noFill/>
          <a:ln>
            <a:solidFill>
              <a:srgbClr val="D26E00"/>
            </a:solidFill>
          </a:ln>
        </p:spPr>
        <p:txBody>
          <a:bodyPr wrap="square" rtlCol="0" anchor="t">
            <a:spAutoFit/>
          </a:bodyPr>
          <a:lstStyle/>
          <a:p>
            <a:r>
              <a:rPr lang="zh-CN" altLang="en-US" sz="3200" b="1">
                <a:solidFill>
                  <a:srgbClr val="FF0000"/>
                </a:solidFill>
                <a:latin typeface="微软雅黑" pitchFamily="34" charset="-122"/>
                <a:ea typeface="微软雅黑" pitchFamily="34" charset="-122"/>
              </a:rPr>
              <a:t>请你答题：</a:t>
            </a:r>
          </a:p>
          <a:p>
            <a:r>
              <a:rPr lang="zh-CN" altLang="en-US" sz="3200" b="1">
                <a:solidFill>
                  <a:schemeClr val="tx1"/>
                </a:solidFill>
              </a:rPr>
              <a:t>    这首词的下阕借梅花寄寓了词人怎样的思想感情？请结合词句作简要分析。</a:t>
            </a:r>
          </a:p>
        </p:txBody>
      </p:sp>
      <p:sp>
        <p:nvSpPr>
          <p:cNvPr id="7" name="文本框 6"/>
          <p:cNvSpPr txBox="1"/>
          <p:nvPr/>
        </p:nvSpPr>
        <p:spPr>
          <a:xfrm>
            <a:off x="88265" y="3561080"/>
            <a:ext cx="11932920" cy="2553335"/>
          </a:xfrm>
          <a:prstGeom prst="rect">
            <a:avLst/>
          </a:prstGeom>
          <a:noFill/>
          <a:ln>
            <a:solidFill>
              <a:srgbClr val="FF0000"/>
            </a:solidFill>
            <a:prstDash val="dash"/>
          </a:ln>
        </p:spPr>
        <p:txBody>
          <a:bodyPr wrap="square" rtlCol="0" anchor="t">
            <a:spAutoFit/>
          </a:bodyPr>
          <a:lstStyle/>
          <a:p>
            <a:r>
              <a:rPr lang="zh-CN" altLang="en-US" sz="3200" b="1">
                <a:solidFill>
                  <a:srgbClr val="FF0000"/>
                </a:solidFill>
                <a:latin typeface="黑体" panose="02010609060101010101" pitchFamily="49" charset="-122"/>
                <a:ea typeface="黑体" panose="02010609060101010101" pitchFamily="49" charset="-122"/>
              </a:rPr>
              <a:t>答案</a:t>
            </a:r>
            <a:r>
              <a:rPr lang="zh-CN" altLang="en-US" sz="3200" b="1">
                <a:solidFill>
                  <a:srgbClr val="FF0000"/>
                </a:solidFill>
              </a:rPr>
              <a:t>　</a:t>
            </a:r>
            <a:r>
              <a:rPr lang="zh-CN" altLang="en-US" sz="3200" b="1"/>
              <a:t>①“问玉堂何似，茅舍疏篱”表达了对官场的厌倦以及对隐居生活的向往；②“伤心故人去后，冷落新诗”表达了对林逋的仰慕和追思；③“对孤芳、分付他谁”借林逋去世后无人欣赏梅的孤芳，表达了对无人赏识自己的忧愤。④“空自倚，清香未减，风流不在人知”表达了坚守自己高洁品格的情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7" presetClass="entr" presetSubtype="4"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0" fill="hold"/>
                                        <p:tgtEl>
                                          <p:spTgt spid="7"/>
                                        </p:tgtEl>
                                        <p:attrNameLst>
                                          <p:attrName>ppt_x</p:attrName>
                                        </p:attrNameLst>
                                      </p:cBhvr>
                                      <p:tavLst>
                                        <p:tav tm="0">
                                          <p:val>
                                            <p:strVal val="#ppt_x"/>
                                          </p:val>
                                        </p:tav>
                                        <p:tav tm="100000">
                                          <p:val>
                                            <p:strVal val="#ppt_x"/>
                                          </p:val>
                                        </p:tav>
                                      </p:tavLst>
                                    </p:anim>
                                    <p:anim calcmode="lin" valueType="num">
                                      <p:cBhvr additive="base">
                                        <p:cTn id="13"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7" grpId="2"/>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矩形 1"/>
          <p:cNvSpPr/>
          <p:nvPr/>
        </p:nvSpPr>
        <p:spPr>
          <a:xfrm>
            <a:off x="172491" y="214312"/>
            <a:ext cx="14707389" cy="1200329"/>
          </a:xfrm>
          <a:prstGeom prst="rect">
            <a:avLst/>
          </a:prstGeom>
        </p:spPr>
        <p:txBody>
          <a:bodyPr wrap="square">
            <a:spAutoFit/>
          </a:bodyPr>
          <a:lstStyle/>
          <a:p>
            <a:pPr indent="609600">
              <a:spcAft>
                <a:spcPct val="0"/>
              </a:spcAft>
            </a:pP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托物言志诗</a:t>
            </a:r>
            <a:r>
              <a:rPr lang="zh-CN"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鉴</a:t>
            </a: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赏</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要</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点</a:t>
            </a:r>
            <a:endPar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a:p>
            <a:pPr indent="609600">
              <a:spcAft>
                <a:spcPct val="0"/>
              </a:spcAft>
            </a:pP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                                     </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3" name="矩形 2"/>
          <p:cNvSpPr/>
          <p:nvPr/>
        </p:nvSpPr>
        <p:spPr>
          <a:xfrm>
            <a:off x="172491" y="1910065"/>
            <a:ext cx="12154486" cy="2723823"/>
          </a:xfrm>
          <a:prstGeom prst="rect">
            <a:avLst/>
          </a:prstGeom>
        </p:spPr>
        <p:txBody>
          <a:bodyPr wrap="square">
            <a:spAutoFit/>
          </a:bodyPr>
          <a:lstStyle/>
          <a:p>
            <a:r>
              <a:rPr lang="en-US" altLang="zh-CN" sz="5400" b="1" smtClean="0">
                <a:solidFill>
                  <a:schemeClr val="bg2">
                    <a:lumMod val="25000"/>
                  </a:schemeClr>
                </a:solidFill>
                <a:latin typeface="楷体" panose="02010609060101010101" pitchFamily="49" charset="-122"/>
                <a:ea typeface="楷体" panose="02010609060101010101" pitchFamily="49" charset="-122"/>
              </a:rPr>
              <a:t>1</a:t>
            </a:r>
            <a:r>
              <a:rPr lang="zh-CN" altLang="zh-CN" sz="5400" b="1" smtClean="0">
                <a:solidFill>
                  <a:schemeClr val="bg2">
                    <a:lumMod val="25000"/>
                  </a:schemeClr>
                </a:solidFill>
                <a:latin typeface="楷体" panose="02010609060101010101" pitchFamily="49" charset="-122"/>
                <a:ea typeface="楷体" panose="02010609060101010101" pitchFamily="49" charset="-122"/>
              </a:rPr>
              <a:t>．</a:t>
            </a:r>
            <a:r>
              <a:rPr lang="zh-CN" altLang="en-US" sz="5400" b="1" smtClean="0">
                <a:solidFill>
                  <a:schemeClr val="bg2">
                    <a:lumMod val="25000"/>
                  </a:schemeClr>
                </a:solidFill>
                <a:latin typeface="楷体" panose="02010609060101010101" pitchFamily="49" charset="-122"/>
                <a:ea typeface="楷体" panose="02010609060101010101" pitchFamily="49" charset="-122"/>
              </a:rPr>
              <a:t>形神兼备 </a:t>
            </a:r>
            <a:r>
              <a:rPr lang="en-US" altLang="zh-CN" sz="5400" b="1" smtClean="0">
                <a:solidFill>
                  <a:schemeClr val="bg2">
                    <a:lumMod val="25000"/>
                  </a:schemeClr>
                </a:solidFill>
                <a:latin typeface="楷体" panose="02010609060101010101" pitchFamily="49" charset="-122"/>
                <a:ea typeface="楷体" panose="02010609060101010101" pitchFamily="49" charset="-122"/>
              </a:rPr>
              <a:t>(</a:t>
            </a:r>
            <a:r>
              <a:rPr lang="zh-CN" altLang="en-US" sz="5400" b="1" smtClean="0">
                <a:solidFill>
                  <a:schemeClr val="bg2">
                    <a:lumMod val="25000"/>
                  </a:schemeClr>
                </a:solidFill>
                <a:latin typeface="楷体" panose="02010609060101010101" pitchFamily="49" charset="-122"/>
                <a:ea typeface="楷体" panose="02010609060101010101" pitchFamily="49" charset="-122"/>
              </a:rPr>
              <a:t>曲尽</a:t>
            </a:r>
            <a:r>
              <a:rPr lang="zh-CN" altLang="en-US" sz="5400" b="1">
                <a:solidFill>
                  <a:schemeClr val="bg2">
                    <a:lumMod val="25000"/>
                  </a:schemeClr>
                </a:solidFill>
                <a:latin typeface="楷体" panose="02010609060101010101" pitchFamily="49" charset="-122"/>
                <a:ea typeface="楷体" panose="02010609060101010101" pitchFamily="49" charset="-122"/>
              </a:rPr>
              <a:t>其妙</a:t>
            </a:r>
            <a:r>
              <a:rPr lang="zh-CN" altLang="en-US" sz="5400" b="1" smtClean="0">
                <a:solidFill>
                  <a:schemeClr val="bg2">
                    <a:lumMod val="25000"/>
                  </a:schemeClr>
                </a:solidFill>
                <a:latin typeface="楷体" panose="02010609060101010101" pitchFamily="49" charset="-122"/>
                <a:ea typeface="楷体" panose="02010609060101010101" pitchFamily="49" charset="-122"/>
              </a:rPr>
              <a:t>）</a:t>
            </a:r>
            <a:endParaRPr lang="zh-CN" altLang="zh-CN" sz="5400" b="1">
              <a:solidFill>
                <a:schemeClr val="bg2">
                  <a:lumMod val="25000"/>
                </a:schemeClr>
              </a:solidFill>
              <a:latin typeface="楷体" panose="02010609060101010101" pitchFamily="49" charset="-122"/>
              <a:ea typeface="楷体" panose="02010609060101010101" pitchFamily="49" charset="-122"/>
            </a:endParaRPr>
          </a:p>
          <a:p>
            <a:r>
              <a:rPr lang="en-US" altLang="zh-CN" sz="5400" b="1">
                <a:solidFill>
                  <a:schemeClr val="bg2">
                    <a:lumMod val="25000"/>
                  </a:schemeClr>
                </a:solidFill>
                <a:latin typeface="楷体" panose="02010609060101010101" pitchFamily="49" charset="-122"/>
                <a:ea typeface="楷体" panose="02010609060101010101" pitchFamily="49" charset="-122"/>
              </a:rPr>
              <a:t>2</a:t>
            </a:r>
            <a:r>
              <a:rPr lang="zh-CN" altLang="zh-CN" sz="5400" b="1" smtClean="0">
                <a:solidFill>
                  <a:schemeClr val="bg2">
                    <a:lumMod val="25000"/>
                  </a:schemeClr>
                </a:solidFill>
                <a:latin typeface="楷体" panose="02010609060101010101" pitchFamily="49" charset="-122"/>
                <a:ea typeface="楷体" panose="02010609060101010101" pitchFamily="49" charset="-122"/>
              </a:rPr>
              <a:t>．</a:t>
            </a:r>
            <a:r>
              <a:rPr lang="zh-CN" altLang="en-US" sz="5400" b="1" smtClean="0">
                <a:solidFill>
                  <a:schemeClr val="bg2">
                    <a:lumMod val="25000"/>
                  </a:schemeClr>
                </a:solidFill>
                <a:latin typeface="楷体" panose="02010609060101010101" pitchFamily="49" charset="-122"/>
                <a:ea typeface="楷体" panose="02010609060101010101" pitchFamily="49" charset="-122"/>
              </a:rPr>
              <a:t>人物相通（不</a:t>
            </a:r>
            <a:r>
              <a:rPr lang="zh-CN" altLang="en-US" sz="5400" b="1">
                <a:solidFill>
                  <a:schemeClr val="bg2">
                    <a:lumMod val="25000"/>
                  </a:schemeClr>
                </a:solidFill>
                <a:latin typeface="楷体" panose="02010609060101010101" pitchFamily="49" charset="-122"/>
                <a:ea typeface="楷体" panose="02010609060101010101" pitchFamily="49" charset="-122"/>
              </a:rPr>
              <a:t>滞于</a:t>
            </a:r>
            <a:r>
              <a:rPr lang="zh-CN" altLang="en-US" sz="5400" b="1" smtClean="0">
                <a:solidFill>
                  <a:schemeClr val="bg2">
                    <a:lumMod val="25000"/>
                  </a:schemeClr>
                </a:solidFill>
                <a:latin typeface="楷体" panose="02010609060101010101" pitchFamily="49" charset="-122"/>
                <a:ea typeface="楷体" panose="02010609060101010101" pitchFamily="49" charset="-122"/>
              </a:rPr>
              <a:t>物</a:t>
            </a:r>
            <a:r>
              <a:rPr lang="zh-CN" altLang="en-US" sz="5400" b="1">
                <a:solidFill>
                  <a:schemeClr val="bg2">
                    <a:lumMod val="25000"/>
                  </a:schemeClr>
                </a:solidFill>
                <a:latin typeface="楷体" panose="02010609060101010101" pitchFamily="49" charset="-122"/>
                <a:ea typeface="楷体" panose="02010609060101010101" pitchFamily="49" charset="-122"/>
              </a:rPr>
              <a:t>）</a:t>
            </a:r>
            <a:endParaRPr lang="zh-CN" altLang="zh-CN" sz="5400" b="1">
              <a:solidFill>
                <a:schemeClr val="bg2">
                  <a:lumMod val="25000"/>
                </a:schemeClr>
              </a:solidFill>
              <a:latin typeface="楷体" panose="02010609060101010101" pitchFamily="49" charset="-122"/>
              <a:ea typeface="楷体" panose="02010609060101010101" pitchFamily="49" charset="-122"/>
            </a:endParaRPr>
          </a:p>
          <a:p>
            <a:r>
              <a:rPr lang="en-US" altLang="zh-CN" sz="5400" b="1">
                <a:solidFill>
                  <a:schemeClr val="bg2">
                    <a:lumMod val="25000"/>
                  </a:schemeClr>
                </a:solidFill>
                <a:latin typeface="楷体" panose="02010609060101010101" pitchFamily="49" charset="-122"/>
                <a:ea typeface="楷体" panose="02010609060101010101" pitchFamily="49" charset="-122"/>
              </a:rPr>
              <a:t>3</a:t>
            </a:r>
            <a:r>
              <a:rPr lang="zh-CN" altLang="zh-CN" sz="5400" b="1" smtClean="0">
                <a:solidFill>
                  <a:schemeClr val="bg2">
                    <a:lumMod val="25000"/>
                  </a:schemeClr>
                </a:solidFill>
                <a:latin typeface="楷体" panose="02010609060101010101" pitchFamily="49" charset="-122"/>
                <a:ea typeface="楷体" panose="02010609060101010101" pitchFamily="49" charset="-122"/>
              </a:rPr>
              <a:t>．</a:t>
            </a:r>
            <a:r>
              <a:rPr lang="zh-CN" altLang="en-US" sz="5400" b="1" smtClean="0">
                <a:solidFill>
                  <a:schemeClr val="bg2">
                    <a:lumMod val="25000"/>
                  </a:schemeClr>
                </a:solidFill>
                <a:latin typeface="楷体" panose="02010609060101010101" pitchFamily="49" charset="-122"/>
                <a:ea typeface="楷体" panose="02010609060101010101" pitchFamily="49" charset="-122"/>
              </a:rPr>
              <a:t>常用技巧</a:t>
            </a:r>
            <a:endParaRPr lang="zh-CN" altLang="zh-CN" sz="900" kern="100">
              <a:solidFill>
                <a:schemeClr val="bg2">
                  <a:lumMod val="25000"/>
                </a:schemeClr>
              </a:solidFill>
              <a:latin typeface="宋体" pitchFamily="2" charset="-122"/>
              <a:ea typeface="宋体" pitchFamily="2" charset="-122"/>
              <a:cs typeface="Courier New" panose="02070309020205020404" pitchFamily="49" charset="0"/>
            </a:endParaRPr>
          </a:p>
          <a:p>
            <a:pPr algn="just">
              <a:spcAft>
                <a:spcPct val="0"/>
              </a:spcAft>
            </a:pPr>
            <a:r>
              <a:rPr lang="en-US" altLang="zh-CN" sz="900" kern="100">
                <a:solidFill>
                  <a:schemeClr val="bg2">
                    <a:lumMod val="25000"/>
                  </a:schemeClr>
                </a:solidFill>
                <a:latin typeface="Times New Roman" panose="02020603050405020304" pitchFamily="18" charset="0"/>
                <a:ea typeface="宋体" pitchFamily="2" charset="-122"/>
              </a:rPr>
              <a:t> </a:t>
            </a:r>
            <a:endParaRPr lang="zh-CN" altLang="zh-CN" sz="900" kern="100">
              <a:solidFill>
                <a:schemeClr val="bg2">
                  <a:lumMod val="25000"/>
                </a:schemeClr>
              </a:solidFill>
              <a:effectLst/>
              <a:latin typeface="Times New Roman" panose="02020603050405020304" pitchFamily="18" charset="0"/>
              <a:ea typeface="宋体" pitchFamily="2"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pic>
        <p:nvPicPr>
          <p:cNvPr id="3" name="图片 2"/>
          <p:cNvPicPr>
            <a:picLocks noChangeAspect="1"/>
          </p:cNvPicPr>
          <p:nvPr/>
        </p:nvPicPr>
        <p:blipFill>
          <a:blip r:embed="rId2"/>
          <a:srcRect l="-600" t="-2649" r="14801"/>
          <a:stretch>
            <a:fillRect/>
          </a:stretch>
        </p:blipFill>
        <p:spPr>
          <a:xfrm>
            <a:off x="154745" y="801273"/>
            <a:ext cx="11882510" cy="5810542"/>
          </a:xfrm>
          <a:prstGeom prst="rect">
            <a:avLst/>
          </a:prstGeom>
        </p:spPr>
      </p:pic>
      <p:sp>
        <p:nvSpPr>
          <p:cNvPr id="4" name="矩形 3"/>
          <p:cNvSpPr/>
          <p:nvPr/>
        </p:nvSpPr>
        <p:spPr>
          <a:xfrm>
            <a:off x="354511" y="112739"/>
            <a:ext cx="10859063" cy="646331"/>
          </a:xfrm>
          <a:prstGeom prst="rect">
            <a:avLst/>
          </a:prstGeom>
        </p:spPr>
        <p:txBody>
          <a:bodyPr wrap="none">
            <a:spAutoFit/>
          </a:bodyPr>
          <a:lstStyle/>
          <a:p>
            <a:pPr algn="ct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七</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即事(景)抒怀诗一枝一叶一世界，亦喜亦悲亦啸吟</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useBgFill="1">
        <p:nvSpPr>
          <p:cNvPr id="2" name="矩形 1"/>
          <p:cNvSpPr/>
          <p:nvPr/>
        </p:nvSpPr>
        <p:spPr>
          <a:xfrm>
            <a:off x="216610" y="876233"/>
            <a:ext cx="6427078" cy="5693866"/>
          </a:xfrm>
          <a:prstGeom prst="rect">
            <a:avLst/>
          </a:prstGeom>
        </p:spPr>
        <p:txBody>
          <a:bodyPr wrap="square">
            <a:spAutoFit/>
          </a:bodyPr>
          <a:lstStyle/>
          <a:p>
            <a:pPr algn="ctr"/>
            <a:r>
              <a:rPr lang="zh-CN" altLang="zh-CN" sz="2800" b="1"/>
              <a:t>观 刈 麦</a:t>
            </a:r>
            <a:endParaRPr lang="zh-CN" altLang="zh-CN" sz="2800"/>
          </a:p>
          <a:p>
            <a:pPr algn="ctr"/>
            <a:r>
              <a:rPr lang="zh-CN" altLang="zh-CN" sz="2800" b="1"/>
              <a:t>白居易</a:t>
            </a:r>
            <a:endParaRPr lang="zh-CN" altLang="zh-CN" sz="2800"/>
          </a:p>
          <a:p>
            <a:r>
              <a:rPr lang="en-US" altLang="zh-CN" sz="2800" b="1"/>
              <a:t>①</a:t>
            </a:r>
            <a:r>
              <a:rPr lang="zh-CN" altLang="zh-CN" sz="2800" b="1"/>
              <a:t>田家少闲月，五月人倍忙。夜来南风起，小麦覆陇黄。</a:t>
            </a:r>
            <a:endParaRPr lang="zh-CN" altLang="zh-CN" sz="2800"/>
          </a:p>
          <a:p>
            <a:r>
              <a:rPr lang="en-US" altLang="zh-CN" sz="2800" b="1"/>
              <a:t>②</a:t>
            </a:r>
            <a:r>
              <a:rPr lang="zh-CN" altLang="zh-CN" sz="2800" b="1"/>
              <a:t>妇姑荷箪食，童稚携壶浆。相随饷田去，丁壮在南冈。足蒸暑土气，背灼炎天光。力尽不知热，但惜夏日长。</a:t>
            </a:r>
            <a:endParaRPr lang="zh-CN" altLang="zh-CN" sz="2800"/>
          </a:p>
          <a:p>
            <a:r>
              <a:rPr lang="en-US" altLang="zh-CN" sz="2800" b="1"/>
              <a:t>③</a:t>
            </a:r>
            <a:r>
              <a:rPr lang="zh-CN" altLang="zh-CN" sz="2800" b="1"/>
              <a:t>复有贫妇人，抱子在其旁。右手秉遗穗，左臂悬敝筐。听其相顾言，闻者为悲伤。家田输税尽，拾此充饥肠。</a:t>
            </a:r>
            <a:endParaRPr lang="zh-CN" altLang="zh-CN" sz="2800"/>
          </a:p>
          <a:p>
            <a:r>
              <a:rPr lang="en-US" altLang="zh-CN" sz="2800" b="1"/>
              <a:t>④</a:t>
            </a:r>
            <a:r>
              <a:rPr lang="zh-CN" altLang="zh-CN" sz="2800" b="1"/>
              <a:t>今我何功德，曾不事农桑。吏禄三百石，岁晏有余粮。念此私自愧，尽日不能忘。</a:t>
            </a:r>
            <a:endParaRPr lang="zh-CN" altLang="en-US" sz="4000"/>
          </a:p>
        </p:txBody>
      </p:sp>
      <p:sp>
        <p:nvSpPr>
          <p:cNvPr id="3" name="Rectangle 1"/>
          <p:cNvSpPr>
            <a:spLocks noChangeArrowheads="1"/>
          </p:cNvSpPr>
          <p:nvPr/>
        </p:nvSpPr>
        <p:spPr bwMode="auto">
          <a:xfrm rot="10800000" flipV="1">
            <a:off x="6800849" y="1599360"/>
            <a:ext cx="4658361"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tabLst>
                <a:tab pos="2628900"/>
              </a:tabLst>
              <a:defRPr>
                <a:solidFill>
                  <a:schemeClr val="tx1"/>
                </a:solidFill>
                <a:latin typeface="Arial" pitchFamily="34" charset="0"/>
              </a:defRPr>
            </a:lvl1pPr>
            <a:lvl2pPr eaLnBrk="0" fontAlgn="base" hangingPunct="0">
              <a:spcBef>
                <a:spcPct val="0"/>
              </a:spcBef>
              <a:spcAft>
                <a:spcPct val="0"/>
              </a:spcAft>
              <a:tabLst>
                <a:tab pos="2628900"/>
              </a:tabLst>
              <a:defRPr>
                <a:solidFill>
                  <a:schemeClr val="tx1"/>
                </a:solidFill>
                <a:latin typeface="Arial" pitchFamily="34" charset="0"/>
              </a:defRPr>
            </a:lvl2pPr>
            <a:lvl3pPr eaLnBrk="0" fontAlgn="base" hangingPunct="0">
              <a:spcBef>
                <a:spcPct val="0"/>
              </a:spcBef>
              <a:spcAft>
                <a:spcPct val="0"/>
              </a:spcAft>
              <a:tabLst>
                <a:tab pos="2628900"/>
              </a:tabLst>
              <a:defRPr>
                <a:solidFill>
                  <a:schemeClr val="tx1"/>
                </a:solidFill>
                <a:latin typeface="Arial" pitchFamily="34" charset="0"/>
              </a:defRPr>
            </a:lvl3pPr>
            <a:lvl4pPr eaLnBrk="0" fontAlgn="base" hangingPunct="0">
              <a:spcBef>
                <a:spcPct val="0"/>
              </a:spcBef>
              <a:spcAft>
                <a:spcPct val="0"/>
              </a:spcAft>
              <a:tabLst>
                <a:tab pos="2628900"/>
              </a:tabLst>
              <a:defRPr>
                <a:solidFill>
                  <a:schemeClr val="tx1"/>
                </a:solidFill>
                <a:latin typeface="Arial" pitchFamily="34" charset="0"/>
              </a:defRPr>
            </a:lvl4pPr>
            <a:lvl5pPr eaLnBrk="0" fontAlgn="base" hangingPunct="0">
              <a:spcBef>
                <a:spcPct val="0"/>
              </a:spcBef>
              <a:spcAft>
                <a:spcPct val="0"/>
              </a:spcAft>
              <a:tabLst>
                <a:tab pos="2628900"/>
              </a:tabLst>
              <a:defRPr>
                <a:solidFill>
                  <a:schemeClr val="tx1"/>
                </a:solidFill>
                <a:latin typeface="Arial" pitchFamily="34" charset="0"/>
              </a:defRPr>
            </a:lvl5pPr>
            <a:lvl6pPr eaLnBrk="0" fontAlgn="base" hangingPunct="0">
              <a:spcBef>
                <a:spcPct val="0"/>
              </a:spcBef>
              <a:spcAft>
                <a:spcPct val="0"/>
              </a:spcAft>
              <a:tabLst>
                <a:tab pos="2628900"/>
              </a:tabLst>
              <a:defRPr>
                <a:solidFill>
                  <a:schemeClr val="tx1"/>
                </a:solidFill>
                <a:latin typeface="Arial" pitchFamily="34" charset="0"/>
              </a:defRPr>
            </a:lvl6pPr>
            <a:lvl7pPr eaLnBrk="0" fontAlgn="base" hangingPunct="0">
              <a:spcBef>
                <a:spcPct val="0"/>
              </a:spcBef>
              <a:spcAft>
                <a:spcPct val="0"/>
              </a:spcAft>
              <a:tabLst>
                <a:tab pos="2628900"/>
              </a:tabLst>
              <a:defRPr>
                <a:solidFill>
                  <a:schemeClr val="tx1"/>
                </a:solidFill>
                <a:latin typeface="Arial" pitchFamily="34" charset="0"/>
              </a:defRPr>
            </a:lvl7pPr>
            <a:lvl8pPr eaLnBrk="0" fontAlgn="base" hangingPunct="0">
              <a:spcBef>
                <a:spcPct val="0"/>
              </a:spcBef>
              <a:spcAft>
                <a:spcPct val="0"/>
              </a:spcAft>
              <a:tabLst>
                <a:tab pos="2628900"/>
              </a:tabLst>
              <a:defRPr>
                <a:solidFill>
                  <a:schemeClr val="tx1"/>
                </a:solidFill>
                <a:latin typeface="Arial" pitchFamily="34" charset="0"/>
              </a:defRPr>
            </a:lvl8pPr>
            <a:lvl9pPr eaLnBrk="0" fontAlgn="base" hangingPunct="0">
              <a:spcBef>
                <a:spcPct val="0"/>
              </a:spcBef>
              <a:spcAft>
                <a:spcPct val="0"/>
              </a:spcAft>
              <a:tabLst>
                <a:tab pos="2628900"/>
              </a:tabLst>
              <a:defRPr>
                <a:solidFill>
                  <a:schemeClr val="tx1"/>
                </a:solidFill>
                <a:latin typeface="Arial" pitchFamily="34" charset="0"/>
              </a:defRPr>
            </a:lvl9pPr>
          </a:lstStyle>
          <a:p>
            <a:pPr algn="ctr"/>
            <a:r>
              <a:rPr lang="zh-CN" altLang="zh-CN" sz="2400" b="1">
                <a:solidFill>
                  <a:srgbClr val="FF0000"/>
                </a:solidFill>
              </a:rPr>
              <a:t>采地黄者</a:t>
            </a:r>
            <a:r>
              <a:rPr lang="en-US" altLang="zh-CN" sz="2400" b="1">
                <a:solidFill>
                  <a:srgbClr val="FF0000"/>
                </a:solidFill>
              </a:rPr>
              <a:t>(2017·</a:t>
            </a:r>
            <a:r>
              <a:rPr lang="zh-CN" altLang="zh-CN" sz="2400" b="1">
                <a:solidFill>
                  <a:srgbClr val="FF0000"/>
                </a:solidFill>
              </a:rPr>
              <a:t>浙江高考</a:t>
            </a:r>
            <a:r>
              <a:rPr lang="en-US" altLang="zh-CN" sz="2400" b="1">
                <a:solidFill>
                  <a:srgbClr val="FF0000"/>
                </a:solidFill>
              </a:rPr>
              <a:t>)</a:t>
            </a:r>
            <a:endParaRPr lang="zh-CN" altLang="zh-CN" sz="2400">
              <a:solidFill>
                <a:srgbClr val="FF0000"/>
              </a:solidFill>
            </a:endParaRPr>
          </a:p>
          <a:p>
            <a:pPr algn="ctr"/>
            <a:r>
              <a:rPr lang="zh-CN" altLang="zh-CN" sz="2400" b="1">
                <a:solidFill>
                  <a:srgbClr val="FF0000"/>
                </a:solidFill>
              </a:rPr>
              <a:t>白居易</a:t>
            </a:r>
            <a:endParaRPr lang="zh-CN" altLang="zh-CN" sz="2400">
              <a:solidFill>
                <a:srgbClr val="FF0000"/>
              </a:solidFill>
            </a:endParaRPr>
          </a:p>
          <a:p>
            <a:pPr algn="ctr"/>
            <a:r>
              <a:rPr lang="zh-CN" altLang="zh-CN" sz="2400" b="1">
                <a:solidFill>
                  <a:srgbClr val="FF0000"/>
                </a:solidFill>
              </a:rPr>
              <a:t>麦死春不雨，禾损秋早霜</a:t>
            </a:r>
            <a:r>
              <a:rPr lang="zh-CN" altLang="zh-CN" sz="2400" b="1" smtClean="0">
                <a:solidFill>
                  <a:srgbClr val="FF0000"/>
                </a:solidFill>
              </a:rPr>
              <a:t>。</a:t>
            </a:r>
            <a:endParaRPr lang="en-US" altLang="zh-CN" sz="2400" b="1" smtClean="0">
              <a:solidFill>
                <a:srgbClr val="FF0000"/>
              </a:solidFill>
            </a:endParaRPr>
          </a:p>
          <a:p>
            <a:pPr algn="ctr"/>
            <a:r>
              <a:rPr lang="zh-CN" altLang="zh-CN" sz="2400" b="1" smtClean="0">
                <a:solidFill>
                  <a:srgbClr val="FF0000"/>
                </a:solidFill>
              </a:rPr>
              <a:t>岁</a:t>
            </a:r>
            <a:r>
              <a:rPr lang="zh-CN" altLang="zh-CN" sz="2400" b="1">
                <a:solidFill>
                  <a:srgbClr val="FF0000"/>
                </a:solidFill>
              </a:rPr>
              <a:t>晏无口食，田中采地黄</a:t>
            </a:r>
            <a:r>
              <a:rPr lang="en-US" altLang="zh-CN" sz="2400" b="1" baseline="30000">
                <a:solidFill>
                  <a:srgbClr val="FF0000"/>
                </a:solidFill>
              </a:rPr>
              <a:t>①</a:t>
            </a:r>
            <a:r>
              <a:rPr lang="zh-CN" altLang="zh-CN" sz="2400" b="1" smtClean="0">
                <a:solidFill>
                  <a:srgbClr val="FF0000"/>
                </a:solidFill>
              </a:rPr>
              <a:t>。</a:t>
            </a:r>
            <a:endParaRPr lang="en-US" altLang="zh-CN" sz="2400" b="1" smtClean="0">
              <a:solidFill>
                <a:srgbClr val="FF0000"/>
              </a:solidFill>
            </a:endParaRPr>
          </a:p>
          <a:p>
            <a:pPr algn="ctr"/>
            <a:r>
              <a:rPr lang="zh-CN" altLang="zh-CN" sz="2400" b="1" smtClean="0">
                <a:solidFill>
                  <a:srgbClr val="FF0000"/>
                </a:solidFill>
              </a:rPr>
              <a:t>采</a:t>
            </a:r>
            <a:r>
              <a:rPr lang="zh-CN" altLang="zh-CN" sz="2400" b="1">
                <a:solidFill>
                  <a:srgbClr val="FF0000"/>
                </a:solidFill>
              </a:rPr>
              <a:t>之将何用？持以易糇粮</a:t>
            </a:r>
            <a:r>
              <a:rPr lang="zh-CN" altLang="zh-CN" sz="2400" b="1" smtClean="0">
                <a:solidFill>
                  <a:srgbClr val="FF0000"/>
                </a:solidFill>
              </a:rPr>
              <a:t>。</a:t>
            </a:r>
            <a:endParaRPr lang="en-US" altLang="zh-CN" sz="2400" b="1" smtClean="0">
              <a:solidFill>
                <a:srgbClr val="FF0000"/>
              </a:solidFill>
            </a:endParaRPr>
          </a:p>
          <a:p>
            <a:pPr algn="ctr"/>
            <a:r>
              <a:rPr lang="zh-CN" altLang="zh-CN" sz="2400" b="1" smtClean="0">
                <a:solidFill>
                  <a:srgbClr val="FF0000"/>
                </a:solidFill>
              </a:rPr>
              <a:t>凌</a:t>
            </a:r>
            <a:r>
              <a:rPr lang="zh-CN" altLang="zh-CN" sz="2400" b="1">
                <a:solidFill>
                  <a:srgbClr val="FF0000"/>
                </a:solidFill>
              </a:rPr>
              <a:t>晨荷插</a:t>
            </a:r>
            <a:r>
              <a:rPr lang="en-US" altLang="zh-CN" sz="2400" b="1" baseline="30000">
                <a:solidFill>
                  <a:srgbClr val="FF0000"/>
                </a:solidFill>
              </a:rPr>
              <a:t>②</a:t>
            </a:r>
            <a:r>
              <a:rPr lang="zh-CN" altLang="zh-CN" sz="2400" b="1">
                <a:solidFill>
                  <a:srgbClr val="FF0000"/>
                </a:solidFill>
              </a:rPr>
              <a:t>去，薄暮不盈筐</a:t>
            </a:r>
            <a:r>
              <a:rPr lang="zh-CN" altLang="zh-CN" sz="2400" b="1" smtClean="0">
                <a:solidFill>
                  <a:srgbClr val="FF0000"/>
                </a:solidFill>
              </a:rPr>
              <a:t>。</a:t>
            </a:r>
            <a:endParaRPr lang="en-US" altLang="zh-CN" sz="2400" b="1" smtClean="0">
              <a:solidFill>
                <a:srgbClr val="FF0000"/>
              </a:solidFill>
            </a:endParaRPr>
          </a:p>
          <a:p>
            <a:pPr algn="ctr"/>
            <a:r>
              <a:rPr lang="zh-CN" altLang="zh-CN" sz="2400" b="1" smtClean="0">
                <a:solidFill>
                  <a:srgbClr val="FF0000"/>
                </a:solidFill>
              </a:rPr>
              <a:t>携</a:t>
            </a:r>
            <a:r>
              <a:rPr lang="zh-CN" altLang="zh-CN" sz="2400" b="1">
                <a:solidFill>
                  <a:srgbClr val="FF0000"/>
                </a:solidFill>
              </a:rPr>
              <a:t>来朱门家，卖与白面郎</a:t>
            </a:r>
            <a:r>
              <a:rPr lang="zh-CN" altLang="zh-CN" sz="2400" b="1" smtClean="0">
                <a:solidFill>
                  <a:srgbClr val="FF0000"/>
                </a:solidFill>
              </a:rPr>
              <a:t>。</a:t>
            </a:r>
            <a:endParaRPr lang="en-US" altLang="zh-CN" sz="2400" b="1" smtClean="0">
              <a:solidFill>
                <a:srgbClr val="FF0000"/>
              </a:solidFill>
            </a:endParaRPr>
          </a:p>
          <a:p>
            <a:pPr algn="ctr"/>
            <a:r>
              <a:rPr lang="zh-CN" altLang="zh-CN" sz="2400" b="1" smtClean="0">
                <a:solidFill>
                  <a:srgbClr val="FF0000"/>
                </a:solidFill>
              </a:rPr>
              <a:t>与</a:t>
            </a:r>
            <a:r>
              <a:rPr lang="zh-CN" altLang="zh-CN" sz="2400" b="1">
                <a:solidFill>
                  <a:srgbClr val="FF0000"/>
                </a:solidFill>
              </a:rPr>
              <a:t>君啖肥马，可使照地光</a:t>
            </a:r>
            <a:r>
              <a:rPr lang="zh-CN" altLang="zh-CN" sz="2400" b="1" smtClean="0">
                <a:solidFill>
                  <a:srgbClr val="FF0000"/>
                </a:solidFill>
              </a:rPr>
              <a:t>。</a:t>
            </a:r>
            <a:endParaRPr lang="en-US" altLang="zh-CN" sz="2400" b="1" smtClean="0">
              <a:solidFill>
                <a:srgbClr val="FF0000"/>
              </a:solidFill>
            </a:endParaRPr>
          </a:p>
          <a:p>
            <a:pPr algn="ctr"/>
            <a:r>
              <a:rPr lang="zh-CN" altLang="zh-CN" sz="2400" b="1" smtClean="0">
                <a:solidFill>
                  <a:srgbClr val="FF0000"/>
                </a:solidFill>
              </a:rPr>
              <a:t>愿</a:t>
            </a:r>
            <a:r>
              <a:rPr lang="zh-CN" altLang="zh-CN" sz="2400" b="1">
                <a:solidFill>
                  <a:srgbClr val="FF0000"/>
                </a:solidFill>
              </a:rPr>
              <a:t>易马残粟，救此苦饥肠！</a:t>
            </a:r>
            <a:endParaRPr lang="zh-CN" altLang="zh-CN" sz="2400">
              <a:solidFill>
                <a:srgbClr val="FF0000"/>
              </a:solidFill>
            </a:endParaRPr>
          </a:p>
          <a:p>
            <a:r>
              <a:rPr lang="en-US" altLang="zh-CN" sz="2400" b="1"/>
              <a:t>[</a:t>
            </a:r>
            <a:r>
              <a:rPr lang="zh-CN" altLang="zh-CN" sz="1600" b="1"/>
              <a:t>注</a:t>
            </a:r>
            <a:r>
              <a:rPr lang="en-US" altLang="zh-CN" sz="1600" b="1"/>
              <a:t>]</a:t>
            </a:r>
            <a:r>
              <a:rPr lang="zh-CN" altLang="zh-CN" sz="1600" b="1"/>
              <a:t>　</a:t>
            </a:r>
            <a:r>
              <a:rPr lang="en-US" altLang="zh-CN" sz="1600" b="1"/>
              <a:t>①</a:t>
            </a:r>
            <a:r>
              <a:rPr lang="zh-CN" altLang="zh-CN" sz="1600" b="1"/>
              <a:t>地黄：玄参科植物名，其根可入药。</a:t>
            </a:r>
            <a:r>
              <a:rPr lang="en-US" altLang="zh-CN" sz="1600" b="1"/>
              <a:t>②</a:t>
            </a:r>
            <a:r>
              <a:rPr lang="zh-CN" altLang="zh-CN" sz="1600" b="1"/>
              <a:t>插：通</a:t>
            </a:r>
            <a:r>
              <a:rPr lang="en-US" altLang="zh-CN" sz="1600" b="1"/>
              <a:t>“</a:t>
            </a:r>
            <a:r>
              <a:rPr lang="zh-CN" altLang="zh-CN" sz="1600" b="1"/>
              <a:t>锸</a:t>
            </a:r>
            <a:r>
              <a:rPr lang="en-US" altLang="zh-CN" sz="1600" b="1"/>
              <a:t>”</a:t>
            </a:r>
            <a:r>
              <a:rPr lang="zh-CN" altLang="zh-CN" sz="1600" b="1"/>
              <a:t>。铁锹。</a:t>
            </a:r>
            <a:endParaRPr kumimoji="0" lang="zh-CN" altLang="en-US" b="0" i="0" u="none" strike="noStrike" cap="none" normalizeH="0" baseline="0" smtClean="0">
              <a:ln>
                <a:noFill/>
              </a:ln>
              <a:solidFill>
                <a:srgbClr val="FF0000"/>
              </a:solidFill>
              <a:effectLst/>
              <a:latin typeface="楷体" panose="02010609060101010101" pitchFamily="49" charset="-122"/>
              <a:ea typeface="楷体" panose="02010609060101010101" pitchFamily="49" charset="-122"/>
            </a:endParaRPr>
          </a:p>
        </p:txBody>
      </p:sp>
      <p:sp>
        <p:nvSpPr>
          <p:cNvPr id="5" name="矩形 4"/>
          <p:cNvSpPr/>
          <p:nvPr/>
        </p:nvSpPr>
        <p:spPr>
          <a:xfrm>
            <a:off x="216610" y="146775"/>
            <a:ext cx="7319632" cy="646331"/>
          </a:xfrm>
          <a:prstGeom prst="rect">
            <a:avLst/>
          </a:prstGeom>
        </p:spPr>
        <p:txBody>
          <a:bodyPr wrap="none">
            <a:spAutoFit/>
          </a:bodyPr>
          <a:lstStyle/>
          <a:p>
            <a:pPr algn="ct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七</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即事(景)抒怀</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诗</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从课内到高考</a:t>
            </a:r>
            <a:endPar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pSp>
        <p:nvGrpSpPr>
          <p:cNvPr id="13" name="组合 12"/>
          <p:cNvGrpSpPr/>
          <p:nvPr/>
        </p:nvGrpSpPr>
        <p:grpSpPr>
          <a:xfrm>
            <a:off x="0" y="450166"/>
            <a:ext cx="12192000" cy="6175717"/>
            <a:chOff x="1844675" y="122238"/>
            <a:chExt cx="8499476" cy="6664325"/>
          </a:xfrm>
        </p:grpSpPr>
        <p:graphicFrame>
          <p:nvGraphicFramePr>
            <p:cNvPr id="14" name="Object 4"/>
            <p:cNvGraphicFramePr>
              <a:graphicFrameLocks noChangeAspect="1"/>
            </p:cNvGraphicFramePr>
            <p:nvPr/>
          </p:nvGraphicFramePr>
          <p:xfrm>
            <a:off x="1844675" y="122238"/>
            <a:ext cx="8137525" cy="2849562"/>
          </p:xfrm>
          <a:graphic>
            <a:graphicData uri="http://schemas.openxmlformats.org/presentationml/2006/ole">
              <mc:AlternateContent xmlns:mc="http://schemas.openxmlformats.org/markup-compatibility/2006">
                <mc:Choice xmlns:v="urn:schemas-microsoft-com:vml" Requires="v">
                  <p:oleObj spid="_x0000_s1055" name="Document" r:id="rId2" progId="Word.Document.8">
                    <p:embed/>
                  </p:oleObj>
                </mc:Choice>
                <mc:Fallback>
                  <p:oleObj name="Document" r:id="rId2" progId="Word.Document.8">
                    <p:embed/>
                    <p:pic>
                      <p:nvPicPr>
                        <p:cNvPr id="0" name="OLE substitute image"/>
                        <p:cNvPicPr/>
                        <p:nvPr/>
                      </p:nvPicPr>
                      <p:blipFill>
                        <a:blip r:embed="rId3"/>
                        <a:stretch>
                          <a:fillRect/>
                        </a:stretch>
                      </p:blipFill>
                      <p:spPr>
                        <a:xfrm>
                          <a:off x="1844675" y="122238"/>
                          <a:ext cx="8137525" cy="2849562"/>
                        </a:xfrm>
                        <a:prstGeom prst="rect">
                          <a:avLst/>
                        </a:prstGeom>
                        <a:noFill/>
                        <a:ln>
                          <a:noFill/>
                        </a:ln>
                        <a:effectLst/>
                      </p:spPr>
                    </p:pic>
                  </p:oleObj>
                </mc:Fallback>
              </mc:AlternateContent>
            </a:graphicData>
          </a:graphic>
        </p:graphicFrame>
        <p:graphicFrame>
          <p:nvGraphicFramePr>
            <p:cNvPr id="15" name="Object 5"/>
            <p:cNvGraphicFramePr>
              <a:graphicFrameLocks noChangeAspect="1"/>
            </p:cNvGraphicFramePr>
            <p:nvPr/>
          </p:nvGraphicFramePr>
          <p:xfrm>
            <a:off x="2205039" y="1412876"/>
            <a:ext cx="8086725" cy="2830513"/>
          </p:xfrm>
          <a:graphic>
            <a:graphicData uri="http://schemas.openxmlformats.org/presentationml/2006/ole">
              <mc:AlternateContent xmlns:mc="http://schemas.openxmlformats.org/markup-compatibility/2006">
                <mc:Choice xmlns:v="urn:schemas-microsoft-com:vml" Requires="v">
                  <p:oleObj spid="_x0000_s1056" name="文档" r:id="rId4" progId="Word.Document.8">
                    <p:embed/>
                  </p:oleObj>
                </mc:Choice>
                <mc:Fallback>
                  <p:oleObj name="文档" r:id="rId4" progId="Word.Document.8">
                    <p:embed/>
                    <p:pic>
                      <p:nvPicPr>
                        <p:cNvPr id="0" name="OLE substitute image"/>
                        <p:cNvPicPr/>
                        <p:nvPr/>
                      </p:nvPicPr>
                      <p:blipFill>
                        <a:blip r:embed="rId5">
                          <a:extLst>
                            <a:ext uri="{28A0092B-C50C-407E-A947-70E740481C1C}">
                              <a14:useLocalDpi xmlns:a14="http://schemas.microsoft.com/office/drawing/2010/main" val="0"/>
                            </a:ext>
                          </a:extLst>
                        </a:blip>
                        <a:stretch>
                          <a:fillRect/>
                        </a:stretch>
                      </p:blipFill>
                      <p:spPr>
                        <a:xfrm>
                          <a:off x="2205039" y="1412876"/>
                          <a:ext cx="8086725" cy="2830513"/>
                        </a:xfrm>
                        <a:prstGeom prst="rect">
                          <a:avLst/>
                        </a:prstGeom>
                        <a:noFill/>
                        <a:ln>
                          <a:noFill/>
                        </a:ln>
                        <a:effectLst/>
                      </p:spPr>
                    </p:pic>
                  </p:oleObj>
                </mc:Fallback>
              </mc:AlternateContent>
            </a:graphicData>
          </a:graphic>
        </p:graphicFrame>
        <p:graphicFrame>
          <p:nvGraphicFramePr>
            <p:cNvPr id="16" name="Object 6"/>
            <p:cNvGraphicFramePr>
              <a:graphicFrameLocks noChangeAspect="1"/>
            </p:cNvGraphicFramePr>
            <p:nvPr/>
          </p:nvGraphicFramePr>
          <p:xfrm>
            <a:off x="2133601" y="4195763"/>
            <a:ext cx="7948613" cy="2590800"/>
          </p:xfrm>
          <a:graphic>
            <a:graphicData uri="http://schemas.openxmlformats.org/presentationml/2006/ole">
              <mc:AlternateContent xmlns:mc="http://schemas.openxmlformats.org/markup-compatibility/2006">
                <mc:Choice xmlns:v="urn:schemas-microsoft-com:vml" Requires="v">
                  <p:oleObj spid="_x0000_s1057" name="文档" r:id="rId6" progId="Word.Document.8">
                    <p:embed/>
                  </p:oleObj>
                </mc:Choice>
                <mc:Fallback>
                  <p:oleObj name="文档" r:id="rId6" progId="Word.Document.8">
                    <p:embed/>
                    <p:pic>
                      <p:nvPicPr>
                        <p:cNvPr id="0" name="OLE substitute image"/>
                        <p:cNvPicPr/>
                        <p:nvPr/>
                      </p:nvPicPr>
                      <p:blipFill>
                        <a:blip r:embed="rId7">
                          <a:extLst>
                            <a:ext uri="{28A0092B-C50C-407E-A947-70E740481C1C}">
                              <a14:useLocalDpi xmlns:a14="http://schemas.microsoft.com/office/drawing/2010/main" val="0"/>
                            </a:ext>
                          </a:extLst>
                        </a:blip>
                        <a:stretch>
                          <a:fillRect/>
                        </a:stretch>
                      </p:blipFill>
                      <p:spPr>
                        <a:xfrm>
                          <a:off x="2133601" y="4195763"/>
                          <a:ext cx="7948613" cy="2590800"/>
                        </a:xfrm>
                        <a:prstGeom prst="rect">
                          <a:avLst/>
                        </a:prstGeom>
                        <a:noFill/>
                        <a:ln>
                          <a:noFill/>
                        </a:ln>
                        <a:effectLst/>
                      </p:spPr>
                    </p:pic>
                  </p:oleObj>
                </mc:Fallback>
              </mc:AlternateContent>
            </a:graphicData>
          </a:graphic>
        </p:graphicFrame>
        <p:graphicFrame>
          <p:nvGraphicFramePr>
            <p:cNvPr id="17" name="Object 7"/>
            <p:cNvGraphicFramePr>
              <a:graphicFrameLocks noChangeAspect="1"/>
            </p:cNvGraphicFramePr>
            <p:nvPr/>
          </p:nvGraphicFramePr>
          <p:xfrm>
            <a:off x="9148764" y="2276475"/>
            <a:ext cx="1195387" cy="617538"/>
          </p:xfrm>
          <a:graphic>
            <a:graphicData uri="http://schemas.openxmlformats.org/presentationml/2006/ole">
              <mc:AlternateContent xmlns:mc="http://schemas.openxmlformats.org/markup-compatibility/2006">
                <mc:Choice xmlns:v="urn:schemas-microsoft-com:vml" Requires="v">
                  <p:oleObj spid="_x0000_s1058" name="文档" r:id="rId8" progId="Word.Document.8">
                    <p:embed/>
                  </p:oleObj>
                </mc:Choice>
                <mc:Fallback>
                  <p:oleObj name="文档" r:id="rId8" progId="Word.Document.8">
                    <p:embed/>
                    <p:pic>
                      <p:nvPicPr>
                        <p:cNvPr id="0" name="OLE substitute image"/>
                        <p:cNvPicPr/>
                        <p:nvPr/>
                      </p:nvPicPr>
                      <p:blipFill>
                        <a:blip r:embed="rId9">
                          <a:extLst>
                            <a:ext uri="{28A0092B-C50C-407E-A947-70E740481C1C}">
                              <a14:useLocalDpi xmlns:a14="http://schemas.microsoft.com/office/drawing/2010/main" val="0"/>
                            </a:ext>
                          </a:extLst>
                        </a:blip>
                        <a:stretch>
                          <a:fillRect/>
                        </a:stretch>
                      </p:blipFill>
                      <p:spPr>
                        <a:xfrm>
                          <a:off x="9148764" y="2276475"/>
                          <a:ext cx="1195387" cy="617538"/>
                        </a:xfrm>
                        <a:prstGeom prst="rect">
                          <a:avLst/>
                        </a:prstGeom>
                        <a:noFill/>
                        <a:ln>
                          <a:noFill/>
                        </a:ln>
                        <a:effectLst/>
                      </p:spPr>
                    </p:pic>
                  </p:oleObj>
                </mc:Fallback>
              </mc:AlternateContent>
            </a:graphicData>
          </a:graphic>
        </p:graphicFrame>
        <p:graphicFrame>
          <p:nvGraphicFramePr>
            <p:cNvPr id="18" name="Object 8"/>
            <p:cNvGraphicFramePr>
              <a:graphicFrameLocks noChangeAspect="1"/>
            </p:cNvGraphicFramePr>
            <p:nvPr/>
          </p:nvGraphicFramePr>
          <p:xfrm>
            <a:off x="2236789" y="2781300"/>
            <a:ext cx="1195387" cy="617538"/>
          </p:xfrm>
          <a:graphic>
            <a:graphicData uri="http://schemas.openxmlformats.org/presentationml/2006/ole">
              <mc:AlternateContent xmlns:mc="http://schemas.openxmlformats.org/markup-compatibility/2006">
                <mc:Choice xmlns:v="urn:schemas-microsoft-com:vml" Requires="v">
                  <p:oleObj spid="_x0000_s1059" name="文档" r:id="rId10" progId="Word.Document.8">
                    <p:embed/>
                  </p:oleObj>
                </mc:Choice>
                <mc:Fallback>
                  <p:oleObj name="文档" r:id="rId10" progId="Word.Document.8">
                    <p:embed/>
                    <p:pic>
                      <p:nvPicPr>
                        <p:cNvPr id="0" name="OLE substitute image"/>
                        <p:cNvPicPr/>
                        <p:nvPr/>
                      </p:nvPicPr>
                      <p:blipFill>
                        <a:blip r:embed="rId11">
                          <a:extLst>
                            <a:ext uri="{28A0092B-C50C-407E-A947-70E740481C1C}">
                              <a14:useLocalDpi xmlns:a14="http://schemas.microsoft.com/office/drawing/2010/main" val="0"/>
                            </a:ext>
                          </a:extLst>
                        </a:blip>
                        <a:stretch>
                          <a:fillRect/>
                        </a:stretch>
                      </p:blipFill>
                      <p:spPr>
                        <a:xfrm>
                          <a:off x="2236789" y="2781300"/>
                          <a:ext cx="1195387" cy="617538"/>
                        </a:xfrm>
                        <a:prstGeom prst="rect">
                          <a:avLst/>
                        </a:prstGeom>
                        <a:noFill/>
                        <a:ln>
                          <a:noFill/>
                        </a:ln>
                        <a:effectLst/>
                      </p:spPr>
                    </p:pic>
                  </p:oleObj>
                </mc:Fallback>
              </mc:AlternateContent>
            </a:graphicData>
          </a:graphic>
        </p:graphicFrame>
        <p:graphicFrame>
          <p:nvGraphicFramePr>
            <p:cNvPr id="19" name="Object 9"/>
            <p:cNvGraphicFramePr>
              <a:graphicFrameLocks noChangeAspect="1"/>
            </p:cNvGraphicFramePr>
            <p:nvPr/>
          </p:nvGraphicFramePr>
          <p:xfrm>
            <a:off x="2898776" y="3227388"/>
            <a:ext cx="1973263" cy="633412"/>
          </p:xfrm>
          <a:graphic>
            <a:graphicData uri="http://schemas.openxmlformats.org/presentationml/2006/ole">
              <mc:AlternateContent xmlns:mc="http://schemas.openxmlformats.org/markup-compatibility/2006">
                <mc:Choice xmlns:v="urn:schemas-microsoft-com:vml" Requires="v">
                  <p:oleObj spid="_x0000_s1060" name="文档" r:id="rId12" progId="Word.Document.8">
                    <p:embed/>
                  </p:oleObj>
                </mc:Choice>
                <mc:Fallback>
                  <p:oleObj name="文档" r:id="rId12" progId="Word.Document.8">
                    <p:embed/>
                    <p:pic>
                      <p:nvPicPr>
                        <p:cNvPr id="0" name="OLE substitute image"/>
                        <p:cNvPicPr/>
                        <p:nvPr/>
                      </p:nvPicPr>
                      <p:blipFill>
                        <a:blip r:embed="rId13">
                          <a:extLst>
                            <a:ext uri="{28A0092B-C50C-407E-A947-70E740481C1C}">
                              <a14:useLocalDpi xmlns:a14="http://schemas.microsoft.com/office/drawing/2010/main" val="0"/>
                            </a:ext>
                          </a:extLst>
                        </a:blip>
                        <a:stretch>
                          <a:fillRect/>
                        </a:stretch>
                      </p:blipFill>
                      <p:spPr>
                        <a:xfrm>
                          <a:off x="2898776" y="3227388"/>
                          <a:ext cx="1973263" cy="633412"/>
                        </a:xfrm>
                        <a:prstGeom prst="rect">
                          <a:avLst/>
                        </a:prstGeom>
                        <a:noFill/>
                        <a:ln>
                          <a:noFill/>
                        </a:ln>
                        <a:effectLst/>
                      </p:spPr>
                    </p:pic>
                  </p:oleObj>
                </mc:Fallback>
              </mc:AlternateContent>
            </a:graphicData>
          </a:graphic>
        </p:graphicFrame>
        <p:graphicFrame>
          <p:nvGraphicFramePr>
            <p:cNvPr id="20" name="Object 10"/>
            <p:cNvGraphicFramePr>
              <a:graphicFrameLocks noChangeAspect="1"/>
            </p:cNvGraphicFramePr>
            <p:nvPr/>
          </p:nvGraphicFramePr>
          <p:xfrm>
            <a:off x="4800601" y="4149726"/>
            <a:ext cx="1973263" cy="633413"/>
          </p:xfrm>
          <a:graphic>
            <a:graphicData uri="http://schemas.openxmlformats.org/presentationml/2006/ole">
              <mc:AlternateContent xmlns:mc="http://schemas.openxmlformats.org/markup-compatibility/2006">
                <mc:Choice xmlns:v="urn:schemas-microsoft-com:vml" Requires="v">
                  <p:oleObj spid="_x0000_s1061" name="文档" r:id="rId14" progId="Word.Document.8">
                    <p:embed/>
                  </p:oleObj>
                </mc:Choice>
                <mc:Fallback>
                  <p:oleObj name="文档" r:id="rId14" progId="Word.Document.8">
                    <p:embed/>
                    <p:pic>
                      <p:nvPicPr>
                        <p:cNvPr id="0" name="OLE substitute image"/>
                        <p:cNvPicPr/>
                        <p:nvPr/>
                      </p:nvPicPr>
                      <p:blipFill>
                        <a:blip r:embed="rId15">
                          <a:extLst>
                            <a:ext uri="{28A0092B-C50C-407E-A947-70E740481C1C}">
                              <a14:useLocalDpi xmlns:a14="http://schemas.microsoft.com/office/drawing/2010/main" val="0"/>
                            </a:ext>
                          </a:extLst>
                        </a:blip>
                        <a:stretch>
                          <a:fillRect/>
                        </a:stretch>
                      </p:blipFill>
                      <p:spPr>
                        <a:xfrm>
                          <a:off x="4800601" y="4149726"/>
                          <a:ext cx="1973263" cy="633413"/>
                        </a:xfrm>
                        <a:prstGeom prst="rect">
                          <a:avLst/>
                        </a:prstGeom>
                        <a:noFill/>
                        <a:ln>
                          <a:noFill/>
                        </a:ln>
                        <a:effectLst/>
                      </p:spPr>
                    </p:pic>
                  </p:oleObj>
                </mc:Fallback>
              </mc:AlternateContent>
            </a:graphicData>
          </a:graphic>
        </p:graphicFrame>
        <p:graphicFrame>
          <p:nvGraphicFramePr>
            <p:cNvPr id="21" name="Object 11"/>
            <p:cNvGraphicFramePr>
              <a:graphicFrameLocks noChangeAspect="1"/>
            </p:cNvGraphicFramePr>
            <p:nvPr/>
          </p:nvGraphicFramePr>
          <p:xfrm>
            <a:off x="2616201" y="4610100"/>
            <a:ext cx="3465513" cy="592138"/>
          </p:xfrm>
          <a:graphic>
            <a:graphicData uri="http://schemas.openxmlformats.org/presentationml/2006/ole">
              <mc:AlternateContent xmlns:mc="http://schemas.openxmlformats.org/markup-compatibility/2006">
                <mc:Choice xmlns:v="urn:schemas-microsoft-com:vml" Requires="v">
                  <p:oleObj spid="_x0000_s1062" name="文档" r:id="rId16" progId="Word.Document.8">
                    <p:embed/>
                  </p:oleObj>
                </mc:Choice>
                <mc:Fallback>
                  <p:oleObj name="文档" r:id="rId16" progId="Word.Document.8">
                    <p:embed/>
                    <p:pic>
                      <p:nvPicPr>
                        <p:cNvPr id="0" name="OLE substitute image"/>
                        <p:cNvPicPr/>
                        <p:nvPr/>
                      </p:nvPicPr>
                      <p:blipFill>
                        <a:blip r:embed="rId17">
                          <a:extLst>
                            <a:ext uri="{28A0092B-C50C-407E-A947-70E740481C1C}">
                              <a14:useLocalDpi xmlns:a14="http://schemas.microsoft.com/office/drawing/2010/main" val="0"/>
                            </a:ext>
                          </a:extLst>
                        </a:blip>
                        <a:stretch>
                          <a:fillRect/>
                        </a:stretch>
                      </p:blipFill>
                      <p:spPr>
                        <a:xfrm>
                          <a:off x="2616201" y="4610100"/>
                          <a:ext cx="3465513" cy="592138"/>
                        </a:xfrm>
                        <a:prstGeom prst="rect">
                          <a:avLst/>
                        </a:prstGeom>
                        <a:noFill/>
                        <a:ln>
                          <a:noFill/>
                        </a:ln>
                        <a:effectLst/>
                      </p:spPr>
                    </p:pic>
                  </p:oleObj>
                </mc:Fallback>
              </mc:AlternateContent>
            </a:graphicData>
          </a:graphic>
        </p:graphicFrame>
        <p:graphicFrame>
          <p:nvGraphicFramePr>
            <p:cNvPr id="22" name="Object 12"/>
            <p:cNvGraphicFramePr>
              <a:graphicFrameLocks noChangeAspect="1"/>
            </p:cNvGraphicFramePr>
            <p:nvPr/>
          </p:nvGraphicFramePr>
          <p:xfrm>
            <a:off x="5735638" y="5013325"/>
            <a:ext cx="3465512" cy="592138"/>
          </p:xfrm>
          <a:graphic>
            <a:graphicData uri="http://schemas.openxmlformats.org/presentationml/2006/ole">
              <mc:AlternateContent xmlns:mc="http://schemas.openxmlformats.org/markup-compatibility/2006">
                <mc:Choice xmlns:v="urn:schemas-microsoft-com:vml" Requires="v">
                  <p:oleObj spid="_x0000_s1063" name="文档" r:id="rId18" progId="Word.Document.8">
                    <p:embed/>
                  </p:oleObj>
                </mc:Choice>
                <mc:Fallback>
                  <p:oleObj name="文档" r:id="rId18" progId="Word.Document.8">
                    <p:embed/>
                    <p:pic>
                      <p:nvPicPr>
                        <p:cNvPr id="0" name="OLE substitute image"/>
                        <p:cNvPicPr/>
                        <p:nvPr/>
                      </p:nvPicPr>
                      <p:blipFill>
                        <a:blip r:embed="rId19">
                          <a:extLst>
                            <a:ext uri="{28A0092B-C50C-407E-A947-70E740481C1C}">
                              <a14:useLocalDpi xmlns:a14="http://schemas.microsoft.com/office/drawing/2010/main" val="0"/>
                            </a:ext>
                          </a:extLst>
                        </a:blip>
                        <a:stretch>
                          <a:fillRect/>
                        </a:stretch>
                      </p:blipFill>
                      <p:spPr>
                        <a:xfrm>
                          <a:off x="5735638" y="5013325"/>
                          <a:ext cx="3465512" cy="592138"/>
                        </a:xfrm>
                        <a:prstGeom prst="rect">
                          <a:avLst/>
                        </a:prstGeom>
                        <a:noFill/>
                        <a:ln>
                          <a:noFill/>
                        </a:ln>
                        <a:effectLst/>
                      </p:spPr>
                    </p:pic>
                  </p:oleObj>
                </mc:Fallback>
              </mc:AlternateContent>
            </a:graphicData>
          </a:graphic>
        </p:graphicFrame>
        <p:graphicFrame>
          <p:nvGraphicFramePr>
            <p:cNvPr id="23" name="Object 13"/>
            <p:cNvGraphicFramePr>
              <a:graphicFrameLocks noChangeAspect="1"/>
            </p:cNvGraphicFramePr>
            <p:nvPr/>
          </p:nvGraphicFramePr>
          <p:xfrm>
            <a:off x="5232401" y="5429250"/>
            <a:ext cx="3465513" cy="592138"/>
          </p:xfrm>
          <a:graphic>
            <a:graphicData uri="http://schemas.openxmlformats.org/presentationml/2006/ole">
              <mc:AlternateContent xmlns:mc="http://schemas.openxmlformats.org/markup-compatibility/2006">
                <mc:Choice xmlns:v="urn:schemas-microsoft-com:vml" Requires="v">
                  <p:oleObj spid="_x0000_s1064" name="文档" r:id="rId20" progId="Word.Document.8">
                    <p:embed/>
                  </p:oleObj>
                </mc:Choice>
                <mc:Fallback>
                  <p:oleObj name="文档" r:id="rId20" progId="Word.Document.8">
                    <p:embed/>
                    <p:pic>
                      <p:nvPicPr>
                        <p:cNvPr id="0" name="OLE substitute image"/>
                        <p:cNvPicPr/>
                        <p:nvPr/>
                      </p:nvPicPr>
                      <p:blipFill>
                        <a:blip r:embed="rId21">
                          <a:extLst>
                            <a:ext uri="{28A0092B-C50C-407E-A947-70E740481C1C}">
                              <a14:useLocalDpi xmlns:a14="http://schemas.microsoft.com/office/drawing/2010/main" val="0"/>
                            </a:ext>
                          </a:extLst>
                        </a:blip>
                        <a:stretch>
                          <a:fillRect/>
                        </a:stretch>
                      </p:blipFill>
                      <p:spPr>
                        <a:xfrm>
                          <a:off x="5232401" y="5429250"/>
                          <a:ext cx="3465513" cy="592138"/>
                        </a:xfrm>
                        <a:prstGeom prst="rect">
                          <a:avLst/>
                        </a:prstGeom>
                        <a:noFill/>
                        <a:ln>
                          <a:noFill/>
                        </a:ln>
                        <a:effectLst/>
                      </p:spPr>
                    </p:pic>
                  </p:oleObj>
                </mc:Fallback>
              </mc:AlternateContent>
            </a:graphicData>
          </a:graphic>
        </p:graphicFrame>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0">
  <p:cSld>
    <p:spTree>
      <p:nvGrpSpPr>
        <p:cNvPr id="1" name=""/>
        <p:cNvGrpSpPr/>
        <p:nvPr/>
      </p:nvGrpSpPr>
      <p:grpSpPr>
        <a:xfrm>
          <a:off x="0" y="0"/>
          <a:ext cx="0" cy="0"/>
        </a:xfrm>
      </p:grpSpPr>
      <p:sp>
        <p:nvSpPr>
          <p:cNvPr id="2" name="矩形 1"/>
          <p:cNvSpPr/>
          <p:nvPr/>
        </p:nvSpPr>
        <p:spPr>
          <a:xfrm>
            <a:off x="475664" y="867930"/>
            <a:ext cx="10888394" cy="6001643"/>
          </a:xfrm>
          <a:prstGeom prst="rect">
            <a:avLst/>
          </a:prstGeom>
        </p:spPr>
        <p:txBody>
          <a:bodyPr wrap="square">
            <a:spAutoFit/>
          </a:bodyPr>
          <a:lstStyle/>
          <a:p>
            <a:pPr indent="612140" algn="just">
              <a:lnSpc>
                <a:spcPct val="200000"/>
              </a:lnSpc>
              <a:spcAft>
                <a:spcPct val="0"/>
              </a:spcAft>
              <a:tabLst>
                <a:tab pos="2628900"/>
              </a:tabLst>
            </a:pPr>
            <a:r>
              <a:rPr lang="zh-CN" altLang="zh-CN" sz="3200" b="1" kern="100">
                <a:solidFill>
                  <a:srgbClr val="7030A0"/>
                </a:solidFill>
                <a:latin typeface="Times New Roman" panose="02020603050405020304" pitchFamily="18" charset="0"/>
                <a:ea typeface="仿宋_GB2312"/>
                <a:cs typeface="Times New Roman" panose="02020603050405020304" pitchFamily="18" charset="0"/>
              </a:rPr>
              <a:t>春天不下雨麦子都旱死了，秋天庄稼又遭早霜。挨到年底断了烟火，只好到田里采地黄。采来地黄做什么用？打算拿它换口粮。天刚刚亮就扛着铁锹出门，直到天黑还采不满一筐。拿到富贵人家，卖给富贵人家的公子。用地黄喂你的肥马，能使马匹的毛色发光。愿换些吃剩的马料，来填塞辘辘的饥肠！</a:t>
            </a:r>
            <a:endParaRPr lang="zh-CN" altLang="zh-CN" sz="900" kern="100">
              <a:solidFill>
                <a:srgbClr val="7030A0"/>
              </a:solidFill>
              <a:effectLst/>
              <a:latin typeface="宋体" pitchFamily="2" charset="-122"/>
              <a:ea typeface="宋体" pitchFamily="2" charset="-122"/>
              <a:cs typeface="Courier New" panose="02070309020205020404" pitchFamily="49" charset="0"/>
            </a:endParaRPr>
          </a:p>
        </p:txBody>
      </p:sp>
      <p:sp>
        <p:nvSpPr>
          <p:cNvPr id="3" name="矩形 2"/>
          <p:cNvSpPr/>
          <p:nvPr/>
        </p:nvSpPr>
        <p:spPr>
          <a:xfrm>
            <a:off x="191344" y="0"/>
            <a:ext cx="4226798" cy="867930"/>
          </a:xfrm>
          <a:prstGeom prst="rect">
            <a:avLst/>
          </a:prstGeom>
        </p:spPr>
        <p:txBody>
          <a:bodyPr wrap="none">
            <a:spAutoFit/>
          </a:bodyPr>
          <a:lstStyle/>
          <a:p>
            <a:pPr indent="304800">
              <a:lnSpc>
                <a:spcPct val="140000"/>
              </a:lnSpc>
            </a:pP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采地黄者</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翻译</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pic>
        <p:nvPicPr>
          <p:cNvPr id="5" name="图片 4"/>
          <p:cNvPicPr>
            <a:picLocks noChangeAspect="1"/>
          </p:cNvPicPr>
          <p:nvPr/>
        </p:nvPicPr>
        <p:blipFill>
          <a:blip r:embed="rId2"/>
          <a:srcRect t="10402"/>
          <a:stretch>
            <a:fillRect/>
          </a:stretch>
        </p:blipFill>
        <p:spPr>
          <a:xfrm>
            <a:off x="308610" y="3240405"/>
            <a:ext cx="11696065" cy="2261870"/>
          </a:xfrm>
          <a:prstGeom prst="rect">
            <a:avLst/>
          </a:prstGeom>
          <a:ln>
            <a:solidFill>
              <a:schemeClr val="accent6"/>
            </a:solidFill>
          </a:ln>
        </p:spPr>
      </p:pic>
      <p:sp>
        <p:nvSpPr>
          <p:cNvPr id="2" name="矩形 1"/>
          <p:cNvSpPr/>
          <p:nvPr/>
        </p:nvSpPr>
        <p:spPr>
          <a:xfrm>
            <a:off x="1219200" y="654685"/>
            <a:ext cx="10507345" cy="2306955"/>
          </a:xfrm>
          <a:prstGeom prst="rect">
            <a:avLst/>
          </a:prstGeom>
        </p:spPr>
        <p:txBody>
          <a:bodyPr wrap="square">
            <a:spAutoFit/>
          </a:bodyPr>
          <a:lstStyle/>
          <a:p>
            <a:pPr indent="612140" algn="ctr" defTabSz="914400" fontAlgn="auto">
              <a:lnSpc>
                <a:spcPct val="100000"/>
              </a:lnSpc>
              <a:spcAft>
                <a:spcPct val="0"/>
              </a:spcAft>
              <a:tabLst>
                <a:tab pos="2400300"/>
                <a:tab pos="2514600"/>
              </a:tabLst>
            </a:pPr>
            <a:r>
              <a:rPr lang="zh-CN" altLang="zh-CN" sz="2400" b="1" kern="100">
                <a:latin typeface="Times New Roman" panose="02020603050405020304" pitchFamily="18" charset="0"/>
                <a:ea typeface="黑体" panose="02010609060101010101" pitchFamily="49" charset="-122"/>
                <a:cs typeface="宋体" panose="02010600030101010101" pitchFamily="2" charset="-122"/>
              </a:rPr>
              <a:t>春日即事</a:t>
            </a:r>
            <a:endParaRPr lang="zh-CN" altLang="zh-CN" sz="1200" b="1" kern="100">
              <a:latin typeface="宋体" pitchFamily="2" charset="-122"/>
              <a:ea typeface="宋体" pitchFamily="2" charset="-122"/>
              <a:cs typeface="Courier New" panose="02070309020205020404" pitchFamily="49" charset="0"/>
            </a:endParaRPr>
          </a:p>
          <a:p>
            <a:pPr indent="612140" algn="ctr" defTabSz="914400" fontAlgn="auto">
              <a:lnSpc>
                <a:spcPct val="100000"/>
              </a:lnSpc>
              <a:spcAft>
                <a:spcPct val="0"/>
              </a:spcAft>
              <a:tabLst>
                <a:tab pos="2400300"/>
                <a:tab pos="2514600"/>
              </a:tabLst>
            </a:pPr>
            <a:r>
              <a:rPr lang="zh-CN" altLang="zh-CN" sz="2400" b="1" kern="100">
                <a:latin typeface="Times New Roman" panose="02020603050405020304" pitchFamily="18" charset="0"/>
                <a:ea typeface="仿宋_GB2312"/>
                <a:cs typeface="宋体" panose="02010600030101010101" pitchFamily="2" charset="-122"/>
              </a:rPr>
              <a:t>李弥逊</a:t>
            </a:r>
            <a:r>
              <a:rPr lang="en-US" altLang="zh-CN" sz="2400" b="1" kern="100" baseline="30000">
                <a:latin typeface="宋体" pitchFamily="2" charset="-122"/>
                <a:ea typeface="仿宋_GB2312"/>
                <a:cs typeface="宋体" panose="02010600030101010101" pitchFamily="2" charset="-122"/>
              </a:rPr>
              <a:t>①</a:t>
            </a:r>
            <a:endParaRPr lang="zh-CN" altLang="zh-CN" sz="1200" b="1" kern="100">
              <a:latin typeface="宋体" pitchFamily="2" charset="-122"/>
              <a:ea typeface="宋体" pitchFamily="2" charset="-122"/>
              <a:cs typeface="Courier New" panose="02070309020205020404" pitchFamily="49" charset="0"/>
            </a:endParaRPr>
          </a:p>
          <a:p>
            <a:pPr indent="612140" algn="ctr" defTabSz="914400" fontAlgn="auto">
              <a:lnSpc>
                <a:spcPct val="100000"/>
              </a:lnSpc>
              <a:spcAft>
                <a:spcPct val="0"/>
              </a:spcAft>
              <a:tabLst>
                <a:tab pos="2400300"/>
                <a:tab pos="2514600"/>
              </a:tabLst>
            </a:pPr>
            <a:r>
              <a:rPr lang="zh-CN" altLang="zh-CN" sz="2400" b="1" kern="100">
                <a:latin typeface="Times New Roman" panose="02020603050405020304" pitchFamily="18" charset="0"/>
                <a:ea typeface="楷体_GB2312"/>
                <a:cs typeface="宋体" panose="02010600030101010101" pitchFamily="2" charset="-122"/>
              </a:rPr>
              <a:t>小雨丝丝欲网春，落花狼藉近黄昏。</a:t>
            </a:r>
            <a:endParaRPr lang="zh-CN" altLang="zh-CN" sz="1200" b="1" kern="100">
              <a:latin typeface="宋体" pitchFamily="2" charset="-122"/>
              <a:ea typeface="宋体" pitchFamily="2" charset="-122"/>
              <a:cs typeface="Courier New" panose="02070309020205020404" pitchFamily="49" charset="0"/>
            </a:endParaRPr>
          </a:p>
          <a:p>
            <a:pPr indent="612140" algn="ctr" defTabSz="914400" fontAlgn="auto">
              <a:lnSpc>
                <a:spcPct val="100000"/>
              </a:lnSpc>
              <a:spcAft>
                <a:spcPct val="0"/>
              </a:spcAft>
              <a:tabLst>
                <a:tab pos="2400300"/>
                <a:tab pos="2514600"/>
              </a:tabLst>
            </a:pPr>
            <a:r>
              <a:rPr lang="zh-CN" altLang="zh-CN" sz="2400" b="1" kern="100">
                <a:latin typeface="Times New Roman" panose="02020603050405020304" pitchFamily="18" charset="0"/>
                <a:ea typeface="楷体_GB2312"/>
                <a:cs typeface="宋体" panose="02010600030101010101" pitchFamily="2" charset="-122"/>
              </a:rPr>
              <a:t>车尘不到张罗地</a:t>
            </a:r>
            <a:r>
              <a:rPr lang="en-US" altLang="zh-CN" sz="2400" b="1" kern="100" baseline="30000">
                <a:latin typeface="宋体" pitchFamily="2" charset="-122"/>
                <a:ea typeface="楷体_GB2312"/>
                <a:cs typeface="宋体" panose="02010600030101010101" pitchFamily="2" charset="-122"/>
              </a:rPr>
              <a:t>②</a:t>
            </a:r>
            <a:r>
              <a:rPr lang="zh-CN" altLang="zh-CN" sz="2400" b="1" kern="100">
                <a:latin typeface="Times New Roman" panose="02020603050405020304" pitchFamily="18" charset="0"/>
                <a:ea typeface="楷体_GB2312"/>
                <a:cs typeface="宋体" panose="02010600030101010101" pitchFamily="2" charset="-122"/>
              </a:rPr>
              <a:t>，宿鸟声中自掩门。</a:t>
            </a:r>
            <a:endParaRPr lang="zh-CN" altLang="zh-CN" sz="1200" b="1" kern="100">
              <a:latin typeface="宋体" pitchFamily="2" charset="-122"/>
              <a:ea typeface="宋体" pitchFamily="2" charset="-122"/>
              <a:cs typeface="Courier New" panose="02070309020205020404" pitchFamily="49" charset="0"/>
            </a:endParaRPr>
          </a:p>
          <a:p>
            <a:pPr indent="612140" algn="just" defTabSz="914400" fontAlgn="auto">
              <a:lnSpc>
                <a:spcPct val="100000"/>
              </a:lnSpc>
              <a:spcAft>
                <a:spcPct val="0"/>
              </a:spcAft>
              <a:tabLst>
                <a:tab pos="2400300"/>
                <a:tab pos="2514600"/>
              </a:tabLst>
            </a:pPr>
            <a:r>
              <a:rPr lang="en-US" altLang="zh-CN" sz="1600" b="1" kern="100">
                <a:latin typeface="楷体" panose="02010609060101010101" pitchFamily="49" charset="-122"/>
                <a:ea typeface="楷体" panose="02010609060101010101" pitchFamily="49" charset="-122"/>
                <a:cs typeface="宋体" panose="02010600030101010101" pitchFamily="2" charset="-122"/>
              </a:rPr>
              <a:t>[</a:t>
            </a:r>
            <a:r>
              <a:rPr lang="zh-CN" altLang="zh-CN" sz="1600" b="1" kern="100">
                <a:latin typeface="楷体" panose="02010609060101010101" pitchFamily="49" charset="-122"/>
                <a:ea typeface="楷体" panose="02010609060101010101" pitchFamily="49" charset="-122"/>
                <a:cs typeface="宋体" panose="02010600030101010101" pitchFamily="2" charset="-122"/>
              </a:rPr>
              <a:t>注</a:t>
            </a:r>
            <a:r>
              <a:rPr lang="en-US" altLang="zh-CN" sz="1600" b="1" kern="100">
                <a:latin typeface="楷体" panose="02010609060101010101" pitchFamily="49" charset="-122"/>
                <a:ea typeface="楷体" panose="02010609060101010101" pitchFamily="49" charset="-122"/>
                <a:cs typeface="宋体" panose="02010600030101010101" pitchFamily="2" charset="-122"/>
              </a:rPr>
              <a:t>]</a:t>
            </a:r>
            <a:r>
              <a:rPr lang="zh-CN" altLang="zh-CN" sz="1600" b="1" kern="100">
                <a:latin typeface="楷体" panose="02010609060101010101" pitchFamily="49" charset="-122"/>
                <a:ea typeface="楷体" panose="02010609060101010101" pitchFamily="49" charset="-122"/>
                <a:cs typeface="宋体" panose="02010600030101010101" pitchFamily="2" charset="-122"/>
              </a:rPr>
              <a:t>　</a:t>
            </a:r>
            <a:r>
              <a:rPr lang="en-US" altLang="zh-CN" sz="1600" b="1" kern="100">
                <a:latin typeface="楷体" panose="02010609060101010101" pitchFamily="49" charset="-122"/>
                <a:ea typeface="楷体" panose="02010609060101010101" pitchFamily="49" charset="-122"/>
                <a:cs typeface="宋体" panose="02010600030101010101" pitchFamily="2" charset="-122"/>
              </a:rPr>
              <a:t>①</a:t>
            </a:r>
            <a:r>
              <a:rPr lang="zh-CN" altLang="zh-CN" sz="1600" b="1" kern="100">
                <a:latin typeface="楷体" panose="02010609060101010101" pitchFamily="49" charset="-122"/>
                <a:ea typeface="楷体" panose="02010609060101010101" pitchFamily="49" charset="-122"/>
                <a:cs typeface="宋体" panose="02010600030101010101" pitchFamily="2" charset="-122"/>
              </a:rPr>
              <a:t>李弥逊</a:t>
            </a:r>
            <a:r>
              <a:rPr lang="en-US" altLang="zh-CN" sz="1600" b="1" kern="100">
                <a:latin typeface="楷体" panose="02010609060101010101" pitchFamily="49" charset="-122"/>
                <a:ea typeface="楷体" panose="02010609060101010101" pitchFamily="49" charset="-122"/>
                <a:cs typeface="宋体" panose="02010600030101010101" pitchFamily="2" charset="-122"/>
              </a:rPr>
              <a:t>(1085—1153)</a:t>
            </a:r>
            <a:r>
              <a:rPr lang="zh-CN" altLang="zh-CN" sz="1600" b="1" kern="100">
                <a:latin typeface="楷体" panose="02010609060101010101" pitchFamily="49" charset="-122"/>
                <a:ea typeface="楷体" panose="02010609060101010101" pitchFamily="49" charset="-122"/>
                <a:cs typeface="宋体" panose="02010600030101010101" pitchFamily="2" charset="-122"/>
              </a:rPr>
              <a:t>，字似之，吴县</a:t>
            </a:r>
            <a:r>
              <a:rPr lang="en-US" altLang="zh-CN" sz="1600" b="1" kern="100">
                <a:latin typeface="楷体" panose="02010609060101010101" pitchFamily="49" charset="-122"/>
                <a:ea typeface="楷体" panose="02010609060101010101" pitchFamily="49" charset="-122"/>
                <a:cs typeface="宋体" panose="02010600030101010101" pitchFamily="2" charset="-122"/>
              </a:rPr>
              <a:t>(</a:t>
            </a:r>
            <a:r>
              <a:rPr lang="zh-CN" altLang="zh-CN" sz="1600" b="1" kern="100">
                <a:latin typeface="楷体" panose="02010609060101010101" pitchFamily="49" charset="-122"/>
                <a:ea typeface="楷体" panose="02010609060101010101" pitchFamily="49" charset="-122"/>
                <a:cs typeface="宋体" panose="02010600030101010101" pitchFamily="2" charset="-122"/>
              </a:rPr>
              <a:t>今属江苏省苏州市</a:t>
            </a:r>
            <a:r>
              <a:rPr lang="en-US" altLang="zh-CN" sz="1600" b="1" kern="100">
                <a:latin typeface="楷体" panose="02010609060101010101" pitchFamily="49" charset="-122"/>
                <a:ea typeface="楷体" panose="02010609060101010101" pitchFamily="49" charset="-122"/>
                <a:cs typeface="宋体" panose="02010600030101010101" pitchFamily="2" charset="-122"/>
              </a:rPr>
              <a:t>)</a:t>
            </a:r>
            <a:r>
              <a:rPr lang="zh-CN" altLang="zh-CN" sz="1600" b="1" kern="100">
                <a:latin typeface="楷体" panose="02010609060101010101" pitchFamily="49" charset="-122"/>
                <a:ea typeface="楷体" panose="02010609060101010101" pitchFamily="49" charset="-122"/>
                <a:cs typeface="宋体" panose="02010600030101010101" pitchFamily="2" charset="-122"/>
              </a:rPr>
              <a:t>人，历任中书舍人、户部侍郎等职。因竭力反对秦桧的投降政策而被免职。</a:t>
            </a:r>
            <a:r>
              <a:rPr lang="en-US" altLang="zh-CN" sz="1600" b="1" kern="100">
                <a:latin typeface="楷体" panose="02010609060101010101" pitchFamily="49" charset="-122"/>
                <a:ea typeface="楷体" panose="02010609060101010101" pitchFamily="49" charset="-122"/>
                <a:cs typeface="宋体" panose="02010600030101010101" pitchFamily="2" charset="-122"/>
              </a:rPr>
              <a:t>②</a:t>
            </a:r>
            <a:r>
              <a:rPr lang="zh-CN" altLang="zh-CN" sz="1600" b="1" kern="100">
                <a:latin typeface="楷体" panose="02010609060101010101" pitchFamily="49" charset="-122"/>
                <a:ea typeface="楷体" panose="02010609060101010101" pitchFamily="49" charset="-122"/>
                <a:cs typeface="宋体" panose="02010600030101010101" pitchFamily="2" charset="-122"/>
              </a:rPr>
              <a:t>张罗地：西汉翟公做延尉时，宾客阗门；等到失势废官，宾客绝迹。此指门可罗雀、十分冷落的地方。</a:t>
            </a:r>
          </a:p>
        </p:txBody>
      </p:sp>
      <p:graphicFrame>
        <p:nvGraphicFramePr>
          <p:cNvPr id="8" name="Object 5"/>
          <p:cNvGraphicFramePr>
            <a:graphicFrameLocks noChangeAspect="1"/>
          </p:cNvGraphicFramePr>
          <p:nvPr/>
        </p:nvGraphicFramePr>
        <p:xfrm>
          <a:off x="308610" y="5715000"/>
          <a:ext cx="11696065" cy="473075"/>
        </p:xfrm>
        <a:graphic>
          <a:graphicData uri="http://schemas.openxmlformats.org/presentationml/2006/ole">
            <mc:AlternateContent xmlns:mc="http://schemas.openxmlformats.org/markup-compatibility/2006">
              <mc:Choice xmlns:v="urn:schemas-microsoft-com:vml" Requires="v">
                <p:oleObj spid="_x0000_s1065" name="Document" r:id="rId3" progId="Word.Document.8">
                  <p:embed/>
                </p:oleObj>
              </mc:Choice>
              <mc:Fallback>
                <p:oleObj name="Document" r:id="rId3" progId="Word.Document.8">
                  <p:embed/>
                  <p:pic>
                    <p:nvPicPr>
                      <p:cNvPr id="0" name="OLE substitute image"/>
                      <p:cNvPicPr/>
                      <p:nvPr/>
                    </p:nvPicPr>
                    <p:blipFill>
                      <a:blip r:embed="rId4"/>
                      <a:stretch>
                        <a:fillRect/>
                      </a:stretch>
                    </p:blipFill>
                    <p:spPr>
                      <a:xfrm>
                        <a:off x="308610" y="5715000"/>
                        <a:ext cx="11696065" cy="473075"/>
                      </a:xfrm>
                      <a:prstGeom prst="rect">
                        <a:avLst/>
                      </a:prstGeom>
                      <a:noFill/>
                      <a:ln>
                        <a:noFill/>
                      </a:ln>
                      <a:effectLst/>
                    </p:spPr>
                  </p:pic>
                </p:oleObj>
              </mc:Fallback>
            </mc:AlternateContent>
          </a:graphicData>
        </a:graphic>
      </p:graphicFrame>
      <p:sp>
        <p:nvSpPr>
          <p:cNvPr id="9" name="矩形 8"/>
          <p:cNvSpPr/>
          <p:nvPr/>
        </p:nvSpPr>
        <p:spPr>
          <a:xfrm>
            <a:off x="191344" y="0"/>
            <a:ext cx="2359620" cy="812530"/>
          </a:xfrm>
          <a:prstGeom prst="rect">
            <a:avLst/>
          </a:prstGeom>
        </p:spPr>
        <p:txBody>
          <a:bodyPr wrap="none">
            <a:spAutoFit/>
          </a:bodyPr>
          <a:lstStyle/>
          <a:p>
            <a:pPr indent="304800">
              <a:lnSpc>
                <a:spcPct val="140000"/>
              </a:lnSpc>
            </a:pP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赏析示例</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7"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0" fill="hold"/>
                                        <p:tgtEl>
                                          <p:spTgt spid="8"/>
                                        </p:tgtEl>
                                        <p:attrNameLst>
                                          <p:attrName>ppt_x</p:attrName>
                                        </p:attrNameLst>
                                      </p:cBhvr>
                                      <p:tavLst>
                                        <p:tav tm="0">
                                          <p:val>
                                            <p:strVal val="#ppt_x"/>
                                          </p:val>
                                        </p:tav>
                                        <p:tav tm="100000">
                                          <p:val>
                                            <p:strVal val="#ppt_x"/>
                                          </p:val>
                                        </p:tav>
                                      </p:tavLst>
                                    </p:anim>
                                    <p:anim calcmode="lin" valueType="num">
                                      <p:cBhvr additive="base">
                                        <p:cTn id="15"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文本框 5"/>
          <p:cNvSpPr txBox="1"/>
          <p:nvPr/>
        </p:nvSpPr>
        <p:spPr>
          <a:xfrm>
            <a:off x="97155" y="678815"/>
            <a:ext cx="11995785" cy="1322070"/>
          </a:xfrm>
          <a:prstGeom prst="rect">
            <a:avLst/>
          </a:prstGeom>
          <a:noFill/>
          <a:ln>
            <a:solidFill>
              <a:srgbClr val="D26E00"/>
            </a:solidFill>
          </a:ln>
        </p:spPr>
        <p:txBody>
          <a:bodyPr wrap="square" rtlCol="0" anchor="t">
            <a:spAutoFit/>
          </a:bodyPr>
          <a:lstStyle/>
          <a:p>
            <a:r>
              <a:rPr lang="zh-CN" altLang="en-US" sz="4000" b="1">
                <a:solidFill>
                  <a:srgbClr val="FF0000"/>
                </a:solidFill>
                <a:latin typeface="微软雅黑" pitchFamily="34" charset="-122"/>
                <a:ea typeface="微软雅黑" pitchFamily="34" charset="-122"/>
              </a:rPr>
              <a:t>请你答题：</a:t>
            </a:r>
          </a:p>
          <a:p>
            <a:r>
              <a:rPr lang="zh-CN" altLang="en-US" sz="4000" b="1">
                <a:solidFill>
                  <a:schemeClr val="tx1"/>
                </a:solidFill>
              </a:rPr>
              <a:t>   </a:t>
            </a:r>
            <a:r>
              <a:rPr lang="zh-CN" altLang="en-US" sz="4000" b="1">
                <a:solidFill>
                  <a:srgbClr val="7030A0"/>
                </a:solidFill>
                <a:effectLst>
                  <a:outerShdw blurRad="38100" dist="25400" dir="5400000" algn="ctr" rotWithShape="0">
                    <a:srgbClr val="6E747A">
                      <a:alpha val="43000"/>
                    </a:srgbClr>
                  </a:outerShdw>
                </a:effectLst>
              </a:rPr>
              <a:t> 这首诗表现作者什么样的情绪？请进行简要分析。</a:t>
            </a:r>
          </a:p>
        </p:txBody>
      </p:sp>
      <p:sp>
        <p:nvSpPr>
          <p:cNvPr id="7" name="文本框 6"/>
          <p:cNvSpPr txBox="1"/>
          <p:nvPr/>
        </p:nvSpPr>
        <p:spPr>
          <a:xfrm>
            <a:off x="0" y="2091055"/>
            <a:ext cx="12191365" cy="4831080"/>
          </a:xfrm>
          <a:prstGeom prst="rect">
            <a:avLst/>
          </a:prstGeom>
          <a:noFill/>
          <a:ln>
            <a:solidFill>
              <a:srgbClr val="FF0000"/>
            </a:solidFill>
            <a:prstDash val="dash"/>
          </a:ln>
        </p:spPr>
        <p:txBody>
          <a:bodyPr wrap="square" rtlCol="0" anchor="t">
            <a:spAutoFit/>
          </a:bodyPr>
          <a:lstStyle/>
          <a:p>
            <a:r>
              <a:rPr lang="zh-CN" altLang="en-US" sz="4400" b="1">
                <a:solidFill>
                  <a:srgbClr val="FF0000"/>
                </a:solidFill>
                <a:latin typeface="黑体" panose="02010609060101010101" pitchFamily="49" charset="-122"/>
                <a:ea typeface="黑体" panose="02010609060101010101" pitchFamily="49" charset="-122"/>
              </a:rPr>
              <a:t>答案</a:t>
            </a:r>
            <a:r>
              <a:rPr lang="zh-CN" altLang="en-US" sz="4400" b="1">
                <a:solidFill>
                  <a:srgbClr val="FF0000"/>
                </a:solidFill>
              </a:rPr>
              <a:t>　</a:t>
            </a:r>
            <a:r>
              <a:rPr lang="zh-CN" altLang="en-US" sz="4400" b="1"/>
              <a:t>表现了作者政治上失意后的寂寞以及感叹世态炎凉的情绪。 诗的一、二两句写了暮春黄昏，小雨霏霏、落花狼藉，从这些凄冷的景色可看出作者政治上失意的寂寞愁绪；三、四两句写了诗人家门前几可罗雀，他只得在归鸟的鸣叫声中，关上了自己的家门，从中可看出诗人对世态冷暖的感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ppt_x"/>
                                          </p:val>
                                        </p:tav>
                                        <p:tav tm="100000">
                                          <p:val>
                                            <p:strVal val="#ppt_x"/>
                                          </p:val>
                                        </p:tav>
                                      </p:tavLst>
                                    </p:anim>
                                    <p:anim calcmode="lin" valueType="num">
                                      <p:cBhvr additive="base">
                                        <p:cTn id="8"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7" presetClass="entr" presetSubtype="4" fill="hold" grpId="2"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0" fill="hold"/>
                                        <p:tgtEl>
                                          <p:spTgt spid="7"/>
                                        </p:tgtEl>
                                        <p:attrNameLst>
                                          <p:attrName>ppt_x</p:attrName>
                                        </p:attrNameLst>
                                      </p:cBhvr>
                                      <p:tavLst>
                                        <p:tav tm="0">
                                          <p:val>
                                            <p:strVal val="#ppt_x"/>
                                          </p:val>
                                        </p:tav>
                                        <p:tav tm="100000">
                                          <p:val>
                                            <p:strVal val="#ppt_x"/>
                                          </p:val>
                                        </p:tav>
                                      </p:tavLst>
                                    </p:anim>
                                    <p:anim calcmode="lin" valueType="num">
                                      <p:cBhvr additive="base">
                                        <p:cTn id="15"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2"/>
      <p:bldP spid="7" grpId="3"/>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79" name="形状"/>
          <p:cNvSpPr/>
          <p:nvPr/>
        </p:nvSpPr>
        <p:spPr>
          <a:xfrm>
            <a:off x="2649528" y="2495108"/>
            <a:ext cx="351176" cy="326509"/>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800" y="21600"/>
                </a:lnTo>
                <a:lnTo>
                  <a:pt x="750" y="7773"/>
                </a:lnTo>
                <a:lnTo>
                  <a:pt x="7586" y="7773"/>
                </a:lnTo>
                <a:lnTo>
                  <a:pt x="7586" y="0"/>
                </a:lnTo>
                <a:lnTo>
                  <a:pt x="0" y="0"/>
                </a:lnTo>
                <a:close/>
                <a:moveTo>
                  <a:pt x="10800" y="21600"/>
                </a:moveTo>
                <a:lnTo>
                  <a:pt x="21600" y="21600"/>
                </a:lnTo>
                <a:lnTo>
                  <a:pt x="21600" y="0"/>
                </a:lnTo>
                <a:lnTo>
                  <a:pt x="14014" y="0"/>
                </a:lnTo>
                <a:lnTo>
                  <a:pt x="14014" y="7773"/>
                </a:lnTo>
                <a:lnTo>
                  <a:pt x="20850" y="7773"/>
                </a:lnTo>
                <a:lnTo>
                  <a:pt x="10800" y="21600"/>
                </a:lnTo>
                <a:close/>
              </a:path>
            </a:pathLst>
          </a:custGeom>
          <a:solidFill>
            <a:srgbClr val="FFFFFF"/>
          </a:solidFill>
          <a:ln w="3175">
            <a:miter lim="400000"/>
          </a:ln>
          <a:effectLst>
            <a:outerShdw blurRad="127000" dist="38100" dir="5400000" rotWithShape="0">
              <a:srgbClr val="000000">
                <a:alpha val="39057"/>
              </a:srgbClr>
            </a:outerShdw>
          </a:effectLst>
        </p:spPr>
        <p:txBody>
          <a:bodyPr lIns="0" tIns="0" rIns="0" bIns="0" anchor="ctr"/>
          <a:lstStyle/>
          <a:p>
            <a:pPr algn="ctr">
              <a:defRPr b="0">
                <a:solidFill>
                  <a:srgbClr val="FFFFFF"/>
                </a:solidFill>
                <a:latin typeface="+mn-lt"/>
                <a:ea typeface="+mn-ea"/>
                <a:cs typeface="+mn-cs"/>
                <a:sym typeface="Helvetica Neue Medium"/>
              </a:defRPr>
            </a:pPr>
            <a:endParaRPr sz="1470"/>
          </a:p>
        </p:txBody>
      </p:sp>
      <p:sp>
        <p:nvSpPr>
          <p:cNvPr id="280" name="形状"/>
          <p:cNvSpPr/>
          <p:nvPr/>
        </p:nvSpPr>
        <p:spPr>
          <a:xfrm>
            <a:off x="2659053" y="3994164"/>
            <a:ext cx="351176" cy="326509"/>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800" y="21600"/>
                </a:lnTo>
                <a:lnTo>
                  <a:pt x="750" y="7773"/>
                </a:lnTo>
                <a:lnTo>
                  <a:pt x="7586" y="7773"/>
                </a:lnTo>
                <a:lnTo>
                  <a:pt x="7586" y="0"/>
                </a:lnTo>
                <a:lnTo>
                  <a:pt x="0" y="0"/>
                </a:lnTo>
                <a:close/>
                <a:moveTo>
                  <a:pt x="10800" y="21600"/>
                </a:moveTo>
                <a:lnTo>
                  <a:pt x="21600" y="21600"/>
                </a:lnTo>
                <a:lnTo>
                  <a:pt x="21600" y="0"/>
                </a:lnTo>
                <a:lnTo>
                  <a:pt x="14014" y="0"/>
                </a:lnTo>
                <a:lnTo>
                  <a:pt x="14014" y="7773"/>
                </a:lnTo>
                <a:lnTo>
                  <a:pt x="20850" y="7773"/>
                </a:lnTo>
                <a:lnTo>
                  <a:pt x="10800" y="21600"/>
                </a:lnTo>
                <a:close/>
              </a:path>
            </a:pathLst>
          </a:custGeom>
          <a:solidFill>
            <a:srgbClr val="FFFFFF"/>
          </a:solidFill>
          <a:ln w="3175">
            <a:miter lim="400000"/>
          </a:ln>
          <a:effectLst>
            <a:outerShdw blurRad="127000" dist="38100" dir="5400000" rotWithShape="0">
              <a:srgbClr val="000000">
                <a:alpha val="39057"/>
              </a:srgbClr>
            </a:outerShdw>
          </a:effectLst>
        </p:spPr>
        <p:txBody>
          <a:bodyPr lIns="0" tIns="0" rIns="0" bIns="0" anchor="ctr"/>
          <a:lstStyle/>
          <a:p>
            <a:pPr algn="ctr">
              <a:defRPr b="0">
                <a:solidFill>
                  <a:srgbClr val="FFFFFF"/>
                </a:solidFill>
                <a:latin typeface="+mn-lt"/>
                <a:ea typeface="+mn-ea"/>
                <a:cs typeface="+mn-cs"/>
                <a:sym typeface="Helvetica Neue Medium"/>
              </a:defRPr>
            </a:pPr>
            <a:endParaRPr sz="1470"/>
          </a:p>
        </p:txBody>
      </p:sp>
      <p:sp>
        <p:nvSpPr>
          <p:cNvPr id="281" name="形状"/>
          <p:cNvSpPr/>
          <p:nvPr/>
        </p:nvSpPr>
        <p:spPr>
          <a:xfrm rot="16200000">
            <a:off x="7412296" y="3337981"/>
            <a:ext cx="351176" cy="326509"/>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800" y="21600"/>
                </a:lnTo>
                <a:lnTo>
                  <a:pt x="750" y="7773"/>
                </a:lnTo>
                <a:lnTo>
                  <a:pt x="7586" y="7773"/>
                </a:lnTo>
                <a:lnTo>
                  <a:pt x="7586" y="0"/>
                </a:lnTo>
                <a:lnTo>
                  <a:pt x="0" y="0"/>
                </a:lnTo>
                <a:close/>
                <a:moveTo>
                  <a:pt x="10800" y="21600"/>
                </a:moveTo>
                <a:lnTo>
                  <a:pt x="21600" y="21600"/>
                </a:lnTo>
                <a:lnTo>
                  <a:pt x="21600" y="0"/>
                </a:lnTo>
                <a:lnTo>
                  <a:pt x="14014" y="0"/>
                </a:lnTo>
                <a:lnTo>
                  <a:pt x="14014" y="7773"/>
                </a:lnTo>
                <a:lnTo>
                  <a:pt x="20850" y="7773"/>
                </a:lnTo>
                <a:lnTo>
                  <a:pt x="10800" y="21600"/>
                </a:lnTo>
                <a:close/>
              </a:path>
            </a:pathLst>
          </a:custGeom>
          <a:solidFill>
            <a:srgbClr val="FFFFFF"/>
          </a:solidFill>
          <a:ln w="3175">
            <a:miter lim="400000"/>
          </a:ln>
          <a:effectLst>
            <a:outerShdw blurRad="127000" dist="38100" dir="5400000" rotWithShape="0">
              <a:srgbClr val="000000">
                <a:alpha val="39057"/>
              </a:srgbClr>
            </a:outerShdw>
          </a:effectLst>
        </p:spPr>
        <p:txBody>
          <a:bodyPr lIns="0" tIns="0" rIns="0" bIns="0" anchor="ctr"/>
          <a:lstStyle/>
          <a:p>
            <a:pPr algn="ctr">
              <a:defRPr b="0">
                <a:solidFill>
                  <a:srgbClr val="FFFFFF"/>
                </a:solidFill>
                <a:latin typeface="+mn-lt"/>
                <a:ea typeface="+mn-ea"/>
                <a:cs typeface="+mn-cs"/>
                <a:sym typeface="Helvetica Neue Medium"/>
              </a:defRPr>
            </a:pPr>
          </a:p>
        </p:txBody>
      </p:sp>
      <p:sp>
        <p:nvSpPr>
          <p:cNvPr id="283" name="形状"/>
          <p:cNvSpPr/>
          <p:nvPr/>
        </p:nvSpPr>
        <p:spPr>
          <a:xfrm>
            <a:off x="9104454" y="3966648"/>
            <a:ext cx="351176" cy="326509"/>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800" y="21600"/>
                </a:lnTo>
                <a:lnTo>
                  <a:pt x="750" y="7773"/>
                </a:lnTo>
                <a:lnTo>
                  <a:pt x="7586" y="7773"/>
                </a:lnTo>
                <a:lnTo>
                  <a:pt x="7586" y="0"/>
                </a:lnTo>
                <a:lnTo>
                  <a:pt x="0" y="0"/>
                </a:lnTo>
                <a:close/>
                <a:moveTo>
                  <a:pt x="10800" y="21600"/>
                </a:moveTo>
                <a:lnTo>
                  <a:pt x="21600" y="21600"/>
                </a:lnTo>
                <a:lnTo>
                  <a:pt x="21600" y="0"/>
                </a:lnTo>
                <a:lnTo>
                  <a:pt x="14014" y="0"/>
                </a:lnTo>
                <a:lnTo>
                  <a:pt x="14014" y="7773"/>
                </a:lnTo>
                <a:lnTo>
                  <a:pt x="20850" y="7773"/>
                </a:lnTo>
                <a:lnTo>
                  <a:pt x="10800" y="21600"/>
                </a:lnTo>
                <a:close/>
              </a:path>
            </a:pathLst>
          </a:custGeom>
          <a:solidFill>
            <a:srgbClr val="FFFFFF"/>
          </a:solidFill>
          <a:ln w="3175">
            <a:miter lim="400000"/>
          </a:ln>
          <a:effectLst>
            <a:outerShdw blurRad="127000" dist="38100" dir="5400000" rotWithShape="0">
              <a:srgbClr val="000000">
                <a:alpha val="39057"/>
              </a:srgbClr>
            </a:outerShdw>
          </a:effectLst>
        </p:spPr>
        <p:txBody>
          <a:bodyPr lIns="0" tIns="0" rIns="0" bIns="0" anchor="ctr"/>
          <a:lstStyle/>
          <a:p>
            <a:pPr algn="ctr">
              <a:defRPr b="0">
                <a:solidFill>
                  <a:srgbClr val="FFFFFF"/>
                </a:solidFill>
                <a:latin typeface="+mn-lt"/>
                <a:ea typeface="+mn-ea"/>
                <a:cs typeface="+mn-cs"/>
                <a:sym typeface="Helvetica Neue Medium"/>
              </a:defRPr>
            </a:pPr>
          </a:p>
        </p:txBody>
      </p:sp>
      <p:sp>
        <p:nvSpPr>
          <p:cNvPr id="284" name="形状"/>
          <p:cNvSpPr/>
          <p:nvPr/>
        </p:nvSpPr>
        <p:spPr>
          <a:xfrm rot="10800000" flipH="1">
            <a:off x="9115884" y="2583373"/>
            <a:ext cx="351176" cy="326509"/>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800" y="21600"/>
                </a:lnTo>
                <a:lnTo>
                  <a:pt x="750" y="7773"/>
                </a:lnTo>
                <a:lnTo>
                  <a:pt x="7586" y="7773"/>
                </a:lnTo>
                <a:lnTo>
                  <a:pt x="7586" y="0"/>
                </a:lnTo>
                <a:lnTo>
                  <a:pt x="0" y="0"/>
                </a:lnTo>
                <a:close/>
                <a:moveTo>
                  <a:pt x="10800" y="21600"/>
                </a:moveTo>
                <a:lnTo>
                  <a:pt x="21600" y="21600"/>
                </a:lnTo>
                <a:lnTo>
                  <a:pt x="21600" y="0"/>
                </a:lnTo>
                <a:lnTo>
                  <a:pt x="14014" y="0"/>
                </a:lnTo>
                <a:lnTo>
                  <a:pt x="14014" y="7773"/>
                </a:lnTo>
                <a:lnTo>
                  <a:pt x="20850" y="7773"/>
                </a:lnTo>
                <a:lnTo>
                  <a:pt x="10800" y="21600"/>
                </a:lnTo>
                <a:close/>
              </a:path>
            </a:pathLst>
          </a:custGeom>
          <a:solidFill>
            <a:srgbClr val="FFFFFF"/>
          </a:solidFill>
          <a:ln w="3175">
            <a:miter lim="400000"/>
          </a:ln>
          <a:effectLst>
            <a:outerShdw blurRad="127000" dist="38100" dir="5400000" rotWithShape="0">
              <a:srgbClr val="000000">
                <a:alpha val="39057"/>
              </a:srgbClr>
            </a:outerShdw>
          </a:effectLst>
        </p:spPr>
        <p:txBody>
          <a:bodyPr lIns="0" tIns="0" rIns="0" bIns="0" anchor="ctr"/>
          <a:lstStyle/>
          <a:p>
            <a:pPr algn="ctr">
              <a:defRPr b="0">
                <a:solidFill>
                  <a:srgbClr val="FFFFFF"/>
                </a:solidFill>
                <a:latin typeface="+mn-lt"/>
                <a:ea typeface="+mn-ea"/>
                <a:cs typeface="+mn-cs"/>
                <a:sym typeface="Helvetica Neue Medium"/>
              </a:defRPr>
            </a:pPr>
          </a:p>
        </p:txBody>
      </p:sp>
      <p:sp>
        <p:nvSpPr>
          <p:cNvPr id="286" name="形状"/>
          <p:cNvSpPr/>
          <p:nvPr/>
        </p:nvSpPr>
        <p:spPr>
          <a:xfrm>
            <a:off x="2651396" y="5371702"/>
            <a:ext cx="351176" cy="326509"/>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800" y="21600"/>
                </a:lnTo>
                <a:lnTo>
                  <a:pt x="750" y="7773"/>
                </a:lnTo>
                <a:lnTo>
                  <a:pt x="7586" y="7773"/>
                </a:lnTo>
                <a:lnTo>
                  <a:pt x="7586" y="0"/>
                </a:lnTo>
                <a:lnTo>
                  <a:pt x="0" y="0"/>
                </a:lnTo>
                <a:close/>
                <a:moveTo>
                  <a:pt x="10800" y="21600"/>
                </a:moveTo>
                <a:lnTo>
                  <a:pt x="21600" y="21600"/>
                </a:lnTo>
                <a:lnTo>
                  <a:pt x="21600" y="0"/>
                </a:lnTo>
                <a:lnTo>
                  <a:pt x="14014" y="0"/>
                </a:lnTo>
                <a:lnTo>
                  <a:pt x="14014" y="7773"/>
                </a:lnTo>
                <a:lnTo>
                  <a:pt x="20850" y="7773"/>
                </a:lnTo>
                <a:lnTo>
                  <a:pt x="10800" y="21600"/>
                </a:lnTo>
                <a:close/>
              </a:path>
            </a:pathLst>
          </a:custGeom>
          <a:solidFill>
            <a:srgbClr val="FFFFFF"/>
          </a:solidFill>
          <a:ln w="3175">
            <a:miter lim="400000"/>
          </a:ln>
          <a:effectLst>
            <a:outerShdw blurRad="127000" dist="38100" dir="5400000" rotWithShape="0">
              <a:srgbClr val="000000">
                <a:alpha val="39057"/>
              </a:srgbClr>
            </a:outerShdw>
          </a:effectLst>
        </p:spPr>
        <p:txBody>
          <a:bodyPr lIns="0" tIns="0" rIns="0" bIns="0" anchor="ctr"/>
          <a:lstStyle/>
          <a:p>
            <a:pPr algn="ctr">
              <a:defRPr b="0">
                <a:solidFill>
                  <a:srgbClr val="FFFFFF"/>
                </a:solidFill>
                <a:latin typeface="+mn-lt"/>
                <a:ea typeface="+mn-ea"/>
                <a:cs typeface="+mn-cs"/>
                <a:sym typeface="Helvetica Neue Medium"/>
              </a:defRPr>
            </a:pPr>
          </a:p>
        </p:txBody>
      </p:sp>
      <p:sp>
        <p:nvSpPr>
          <p:cNvPr id="289" name="爱情诗"/>
          <p:cNvSpPr txBox="1"/>
          <p:nvPr/>
        </p:nvSpPr>
        <p:spPr>
          <a:xfrm>
            <a:off x="6705798" y="6065623"/>
            <a:ext cx="810500" cy="298244"/>
          </a:xfrm>
          <a:prstGeom prst="rect">
            <a:avLst/>
          </a:prstGeom>
          <a:noFill/>
          <a:ln w="3175" cap="flat">
            <a:noFill/>
            <a:miter lim="400000"/>
          </a:ln>
          <a:effectLst/>
        </p:spPr>
        <p:txBody>
          <a:bodyPr wrap="non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爱情诗</a:t>
            </a:r>
          </a:p>
        </p:txBody>
      </p:sp>
      <p:sp>
        <p:nvSpPr>
          <p:cNvPr id="292" name="题画诗"/>
          <p:cNvSpPr txBox="1"/>
          <p:nvPr/>
        </p:nvSpPr>
        <p:spPr>
          <a:xfrm>
            <a:off x="3928110" y="3402330"/>
            <a:ext cx="861060" cy="297180"/>
          </a:xfrm>
          <a:prstGeom prst="rect">
            <a:avLst/>
          </a:prstGeom>
          <a:noFill/>
          <a:ln w="3175" cap="flat">
            <a:noFill/>
            <a:miter lim="400000"/>
          </a:ln>
          <a:effectLst/>
        </p:spPr>
        <p:txBody>
          <a:bodyPr wrap="squar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题画诗</a:t>
            </a:r>
          </a:p>
        </p:txBody>
      </p:sp>
      <p:sp>
        <p:nvSpPr>
          <p:cNvPr id="295" name="咏史诗"/>
          <p:cNvSpPr txBox="1"/>
          <p:nvPr/>
        </p:nvSpPr>
        <p:spPr>
          <a:xfrm>
            <a:off x="8784788" y="5478883"/>
            <a:ext cx="810500" cy="298244"/>
          </a:xfrm>
          <a:prstGeom prst="rect">
            <a:avLst/>
          </a:prstGeom>
          <a:noFill/>
          <a:ln w="3175" cap="flat">
            <a:noFill/>
            <a:miter lim="400000"/>
          </a:ln>
          <a:effectLst/>
        </p:spPr>
        <p:txBody>
          <a:bodyPr wrap="non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咏史诗</a:t>
            </a:r>
          </a:p>
        </p:txBody>
      </p:sp>
      <p:sp>
        <p:nvSpPr>
          <p:cNvPr id="298" name="遗民诗"/>
          <p:cNvSpPr txBox="1"/>
          <p:nvPr/>
        </p:nvSpPr>
        <p:spPr>
          <a:xfrm>
            <a:off x="8780978" y="5823688"/>
            <a:ext cx="810500" cy="298244"/>
          </a:xfrm>
          <a:prstGeom prst="rect">
            <a:avLst/>
          </a:prstGeom>
          <a:noFill/>
          <a:ln w="3175" cap="flat">
            <a:noFill/>
            <a:miter lim="400000"/>
          </a:ln>
          <a:effectLst/>
        </p:spPr>
        <p:txBody>
          <a:bodyPr wrap="non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遗民诗</a:t>
            </a:r>
          </a:p>
        </p:txBody>
      </p:sp>
      <p:sp>
        <p:nvSpPr>
          <p:cNvPr id="301" name="凭吊诗"/>
          <p:cNvSpPr txBox="1"/>
          <p:nvPr/>
        </p:nvSpPr>
        <p:spPr>
          <a:xfrm>
            <a:off x="8786058" y="6179288"/>
            <a:ext cx="810500" cy="298244"/>
          </a:xfrm>
          <a:prstGeom prst="rect">
            <a:avLst/>
          </a:prstGeom>
          <a:noFill/>
          <a:ln w="3175" cap="flat">
            <a:noFill/>
            <a:miter lim="400000"/>
          </a:ln>
          <a:effectLst/>
        </p:spPr>
        <p:txBody>
          <a:bodyPr wrap="non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凭吊诗</a:t>
            </a:r>
          </a:p>
        </p:txBody>
      </p:sp>
      <p:grpSp>
        <p:nvGrpSpPr>
          <p:cNvPr id="308" name="成组"/>
          <p:cNvGrpSpPr/>
          <p:nvPr/>
        </p:nvGrpSpPr>
        <p:grpSpPr>
          <a:xfrm>
            <a:off x="1507174" y="69216"/>
            <a:ext cx="2921635" cy="1042035"/>
            <a:chExt cx="3497288" cy="1552625"/>
          </a:xfrm>
        </p:grpSpPr>
        <p:sp>
          <p:nvSpPr>
            <p:cNvPr id="303" name="矩形"/>
            <p:cNvSpPr/>
            <p:nvPr/>
          </p:nvSpPr>
          <p:spPr>
            <a:xfrm>
              <a:off x="129562" y="0"/>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3200" b="1">
                <a:latin typeface="黑体" panose="02010609060101010101" pitchFamily="49" charset="-122"/>
                <a:ea typeface="黑体" panose="02010609060101010101" pitchFamily="49" charset="-122"/>
              </a:endParaRPr>
            </a:p>
          </p:txBody>
        </p:sp>
        <p:sp>
          <p:nvSpPr>
            <p:cNvPr id="304" name="山水诗"/>
            <p:cNvSpPr txBox="1"/>
            <p:nvPr/>
          </p:nvSpPr>
          <p:spPr>
            <a:xfrm>
              <a:off x="480821" y="132559"/>
              <a:ext cx="2352566" cy="947092"/>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000" b="1">
                  <a:latin typeface="黑体" panose="02010609060101010101" pitchFamily="49" charset="-122"/>
                  <a:ea typeface="黑体" panose="02010609060101010101" pitchFamily="49" charset="-122"/>
                </a:rPr>
                <a:t>山水诗</a:t>
              </a:r>
            </a:p>
          </p:txBody>
        </p:sp>
        <p:grpSp>
          <p:nvGrpSpPr>
            <p:cNvPr id="307" name="成组"/>
            <p:cNvGrpSpPr/>
            <p:nvPr/>
          </p:nvGrpSpPr>
          <p:grpSpPr>
            <a:xfrm>
              <a:off x="0" y="966088"/>
              <a:ext cx="3497288" cy="586537"/>
              <a:chExt cx="3497287" cy="586536"/>
            </a:xfrm>
          </p:grpSpPr>
          <p:sp>
            <p:nvSpPr>
              <p:cNvPr id="305"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3200" b="1">
                  <a:latin typeface="黑体" panose="02010609060101010101" pitchFamily="49" charset="-122"/>
                  <a:ea typeface="黑体" panose="02010609060101010101" pitchFamily="49" charset="-122"/>
                </a:endParaRPr>
              </a:p>
            </p:txBody>
          </p:sp>
          <p:sp>
            <p:nvSpPr>
              <p:cNvPr id="306" name="仁者乐山 智者乐水"/>
              <p:cNvSpPr txBox="1"/>
              <p:nvPr/>
            </p:nvSpPr>
            <p:spPr>
              <a:xfrm>
                <a:off x="0" y="0"/>
                <a:ext cx="3497288" cy="586537"/>
              </a:xfrm>
              <a:prstGeom prst="rect">
                <a:avLst/>
              </a:prstGeom>
              <a:noFill/>
              <a:ln w="3175" cap="flat">
                <a:noFill/>
                <a:miter lim="400000"/>
              </a:ln>
              <a:effectLst/>
            </p:spPr>
            <p:txBody>
              <a:bodyPr wrap="square" lIns="10520" tIns="10520" rIns="10520" bIns="10520" numCol="1" anchor="ctr">
                <a:noAutofit/>
              </a:bodyPr>
              <a:lstStyle>
                <a:lvl1pPr>
                  <a:defRPr sz="2200" b="0">
                    <a:latin typeface="Baoli SC Regular"/>
                    <a:ea typeface="Baoli SC Regular"/>
                    <a:cs typeface="Baoli SC Regular"/>
                    <a:sym typeface="Baoli SC Regular"/>
                  </a:defRPr>
                </a:lvl1pPr>
              </a:lstStyle>
              <a:p>
                <a:pPr algn="ctr"/>
                <a:r>
                  <a:rPr sz="1600" b="1">
                    <a:solidFill>
                      <a:srgbClr val="FF0000"/>
                    </a:solidFill>
                    <a:latin typeface="黑体" panose="02010609060101010101" pitchFamily="49" charset="-122"/>
                    <a:ea typeface="黑体" panose="02010609060101010101" pitchFamily="49" charset="-122"/>
                    <a:cs typeface="黑体" panose="02010609060101010101" pitchFamily="49" charset="-122"/>
                  </a:rPr>
                  <a:t>仁者乐山 智者乐水</a:t>
                </a:r>
              </a:p>
            </p:txBody>
          </p:sp>
        </p:grpSp>
      </p:grpSp>
      <p:grpSp>
        <p:nvGrpSpPr>
          <p:cNvPr id="314" name="成组"/>
          <p:cNvGrpSpPr/>
          <p:nvPr/>
        </p:nvGrpSpPr>
        <p:grpSpPr>
          <a:xfrm>
            <a:off x="1605281" y="1555736"/>
            <a:ext cx="2592705" cy="918224"/>
            <a:chExt cx="3497288" cy="1514135"/>
          </a:xfrm>
        </p:grpSpPr>
        <p:sp>
          <p:nvSpPr>
            <p:cNvPr id="309" name="矩形"/>
            <p:cNvSpPr/>
            <p:nvPr/>
          </p:nvSpPr>
          <p:spPr>
            <a:xfrm>
              <a:off x="221102" y="0"/>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3600" b="1">
                <a:latin typeface="黑体" panose="02010609060101010101" pitchFamily="49" charset="-122"/>
                <a:ea typeface="黑体" panose="02010609060101010101" pitchFamily="49" charset="-122"/>
              </a:endParaRPr>
            </a:p>
          </p:txBody>
        </p:sp>
        <p:sp>
          <p:nvSpPr>
            <p:cNvPr id="310" name="求仕诗"/>
            <p:cNvSpPr txBox="1"/>
            <p:nvPr/>
          </p:nvSpPr>
          <p:spPr>
            <a:xfrm>
              <a:off x="572361" y="36214"/>
              <a:ext cx="2352566" cy="1048151"/>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000" b="1">
                  <a:latin typeface="黑体" panose="02010609060101010101" pitchFamily="49" charset="-122"/>
                  <a:ea typeface="黑体" panose="02010609060101010101" pitchFamily="49" charset="-122"/>
                </a:rPr>
                <a:t>求仕诗</a:t>
              </a:r>
            </a:p>
          </p:txBody>
        </p:sp>
        <p:grpSp>
          <p:nvGrpSpPr>
            <p:cNvPr id="313" name="成组"/>
            <p:cNvGrpSpPr/>
            <p:nvPr/>
          </p:nvGrpSpPr>
          <p:grpSpPr>
            <a:xfrm>
              <a:off x="0" y="927598"/>
              <a:ext cx="3497288" cy="586537"/>
              <a:chExt cx="3497287" cy="586536"/>
            </a:xfrm>
          </p:grpSpPr>
          <p:sp>
            <p:nvSpPr>
              <p:cNvPr id="311"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3600" b="1">
                  <a:latin typeface="黑体" panose="02010609060101010101" pitchFamily="49" charset="-122"/>
                  <a:ea typeface="黑体" panose="02010609060101010101" pitchFamily="49" charset="-122"/>
                </a:endParaRPr>
              </a:p>
            </p:txBody>
          </p:sp>
          <p:sp>
            <p:nvSpPr>
              <p:cNvPr id="312" name="学而优则仕"/>
              <p:cNvSpPr txBox="1"/>
              <p:nvPr/>
            </p:nvSpPr>
            <p:spPr>
              <a:xfrm>
                <a:off x="0" y="0"/>
                <a:ext cx="3497288" cy="586537"/>
              </a:xfrm>
              <a:prstGeom prst="rect">
                <a:avLst/>
              </a:prstGeom>
              <a:noFill/>
              <a:ln w="3175" cap="flat">
                <a:noFill/>
                <a:miter lim="400000"/>
              </a:ln>
              <a:effectLst/>
            </p:spPr>
            <p:txBody>
              <a:bodyPr wrap="square" lIns="10520" tIns="10520" rIns="10520" bIns="10520" numCol="1" anchor="ctr">
                <a:noAutofit/>
              </a:bodyPr>
              <a:lstStyle>
                <a:lvl1pPr>
                  <a:defRPr sz="2200" b="0" spc="440">
                    <a:latin typeface="Baoli SC Regular"/>
                    <a:ea typeface="Baoli SC Regular"/>
                    <a:cs typeface="Baoli SC Regular"/>
                    <a:sym typeface="Baoli SC Regular"/>
                  </a:defRPr>
                </a:lvl1pPr>
              </a:lstStyle>
              <a:p>
                <a:pPr algn="ctr"/>
                <a:r>
                  <a:rPr sz="1800" b="1">
                    <a:solidFill>
                      <a:srgbClr val="FF0000"/>
                    </a:solidFill>
                    <a:latin typeface="黑体" panose="02010609060101010101" pitchFamily="49" charset="-122"/>
                    <a:ea typeface="黑体" panose="02010609060101010101" pitchFamily="49" charset="-122"/>
                  </a:rPr>
                  <a:t>学而优则仕</a:t>
                </a:r>
              </a:p>
            </p:txBody>
          </p:sp>
        </p:grpSp>
      </p:grpSp>
      <p:sp>
        <p:nvSpPr>
          <p:cNvPr id="316" name="干谒诗"/>
          <p:cNvSpPr txBox="1"/>
          <p:nvPr/>
        </p:nvSpPr>
        <p:spPr>
          <a:xfrm>
            <a:off x="3823970" y="1824990"/>
            <a:ext cx="925830" cy="297180"/>
          </a:xfrm>
          <a:prstGeom prst="rect">
            <a:avLst/>
          </a:prstGeom>
          <a:noFill/>
          <a:ln w="3175" cap="flat">
            <a:noFill/>
            <a:miter lim="400000"/>
          </a:ln>
          <a:effectLst/>
        </p:spPr>
        <p:txBody>
          <a:bodyPr wrap="squar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干谒诗</a:t>
            </a:r>
          </a:p>
        </p:txBody>
      </p:sp>
      <p:sp>
        <p:nvSpPr>
          <p:cNvPr id="318" name="形状"/>
          <p:cNvSpPr/>
          <p:nvPr/>
        </p:nvSpPr>
        <p:spPr>
          <a:xfrm rot="16200000">
            <a:off x="4856655" y="3283565"/>
            <a:ext cx="351176" cy="326509"/>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800" y="21600"/>
                </a:lnTo>
                <a:lnTo>
                  <a:pt x="750" y="7773"/>
                </a:lnTo>
                <a:lnTo>
                  <a:pt x="7586" y="7773"/>
                </a:lnTo>
                <a:lnTo>
                  <a:pt x="7586" y="0"/>
                </a:lnTo>
                <a:lnTo>
                  <a:pt x="0" y="0"/>
                </a:lnTo>
                <a:close/>
                <a:moveTo>
                  <a:pt x="10800" y="21600"/>
                </a:moveTo>
                <a:lnTo>
                  <a:pt x="21600" y="21600"/>
                </a:lnTo>
                <a:lnTo>
                  <a:pt x="21600" y="0"/>
                </a:lnTo>
                <a:lnTo>
                  <a:pt x="14014" y="0"/>
                </a:lnTo>
                <a:lnTo>
                  <a:pt x="14014" y="7773"/>
                </a:lnTo>
                <a:lnTo>
                  <a:pt x="20850" y="7773"/>
                </a:lnTo>
                <a:lnTo>
                  <a:pt x="10800" y="21600"/>
                </a:lnTo>
                <a:close/>
              </a:path>
            </a:pathLst>
          </a:custGeom>
          <a:solidFill>
            <a:srgbClr val="FFFFFF"/>
          </a:solidFill>
          <a:ln w="3175">
            <a:miter lim="400000"/>
          </a:ln>
          <a:effectLst>
            <a:outerShdw blurRad="127000" dist="38100" dir="5400000" rotWithShape="0">
              <a:srgbClr val="000000">
                <a:alpha val="39057"/>
              </a:srgbClr>
            </a:outerShdw>
          </a:effectLst>
        </p:spPr>
        <p:txBody>
          <a:bodyPr lIns="0" tIns="0" rIns="0" bIns="0" anchor="ctr"/>
          <a:lstStyle/>
          <a:p>
            <a:pPr algn="ctr">
              <a:defRPr b="0">
                <a:solidFill>
                  <a:srgbClr val="FFFFFF"/>
                </a:solidFill>
                <a:latin typeface="+mn-lt"/>
                <a:ea typeface="+mn-ea"/>
                <a:cs typeface="+mn-cs"/>
                <a:sym typeface="Helvetica Neue Medium"/>
              </a:defRPr>
            </a:pPr>
          </a:p>
        </p:txBody>
      </p:sp>
      <p:grpSp>
        <p:nvGrpSpPr>
          <p:cNvPr id="324" name="成组"/>
          <p:cNvGrpSpPr/>
          <p:nvPr/>
        </p:nvGrpSpPr>
        <p:grpSpPr>
          <a:xfrm>
            <a:off x="4993005" y="3075743"/>
            <a:ext cx="2303780" cy="917773"/>
            <a:chOff x="-781806" y="-39478"/>
            <a:chExt cx="5100392" cy="1538082"/>
          </a:xfrm>
        </p:grpSpPr>
        <p:sp>
          <p:nvSpPr>
            <p:cNvPr id="319" name="矩形"/>
            <p:cNvSpPr/>
            <p:nvPr/>
          </p:nvSpPr>
          <p:spPr>
            <a:xfrm>
              <a:off x="240849" y="0"/>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20" name="抒怀诗"/>
            <p:cNvSpPr txBox="1"/>
            <p:nvPr/>
          </p:nvSpPr>
          <p:spPr>
            <a:xfrm>
              <a:off x="-781806" y="-39478"/>
              <a:ext cx="5100392" cy="1168477"/>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400" b="1">
                  <a:latin typeface="黑体" panose="02010609060101010101" pitchFamily="49" charset="-122"/>
                  <a:ea typeface="黑体" panose="02010609060101010101" pitchFamily="49" charset="-122"/>
                </a:rPr>
                <a:t>抒怀诗</a:t>
              </a:r>
            </a:p>
          </p:txBody>
        </p:sp>
        <p:grpSp>
          <p:nvGrpSpPr>
            <p:cNvPr id="323" name="成组"/>
            <p:cNvGrpSpPr/>
            <p:nvPr/>
          </p:nvGrpSpPr>
          <p:grpSpPr>
            <a:xfrm>
              <a:off x="0" y="912067"/>
              <a:ext cx="3497288" cy="586537"/>
              <a:chExt cx="3497287" cy="586536"/>
            </a:xfrm>
          </p:grpSpPr>
          <p:sp>
            <p:nvSpPr>
              <p:cNvPr id="321"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22" name="一吐胸中块垒"/>
              <p:cNvSpPr txBox="1"/>
              <p:nvPr/>
            </p:nvSpPr>
            <p:spPr>
              <a:xfrm>
                <a:off x="0" y="0"/>
                <a:ext cx="3497288" cy="586537"/>
              </a:xfrm>
              <a:prstGeom prst="rect">
                <a:avLst/>
              </a:prstGeom>
              <a:noFill/>
              <a:ln w="3175" cap="flat">
                <a:noFill/>
                <a:miter lim="400000"/>
              </a:ln>
              <a:effectLst/>
            </p:spPr>
            <p:txBody>
              <a:bodyPr wrap="square" lIns="10520" tIns="10520" rIns="10520" bIns="10520" numCol="1" anchor="ctr">
                <a:noAutofit/>
              </a:bodyPr>
              <a:lstStyle>
                <a:lvl1pPr>
                  <a:defRPr sz="2200" b="0" spc="220">
                    <a:latin typeface="Baoli SC Regular"/>
                    <a:ea typeface="Baoli SC Regular"/>
                    <a:cs typeface="Baoli SC Regular"/>
                    <a:sym typeface="Baoli SC Regular"/>
                  </a:defRPr>
                </a:lvl1pPr>
              </a:lstStyle>
              <a:p>
                <a:pPr algn="ctr"/>
                <a:r>
                  <a:rPr sz="1400" b="1" spc="440">
                    <a:solidFill>
                      <a:srgbClr val="FF0000"/>
                    </a:solidFill>
                    <a:latin typeface="黑体" panose="02010609060101010101" pitchFamily="49" charset="-122"/>
                    <a:ea typeface="黑体" panose="02010609060101010101" pitchFamily="49" charset="-122"/>
                    <a:cs typeface="黑体" panose="02010609060101010101" pitchFamily="49" charset="-122"/>
                  </a:rPr>
                  <a:t>一吐胸中块垒</a:t>
                </a:r>
              </a:p>
            </p:txBody>
          </p:sp>
        </p:grpSp>
      </p:grpSp>
      <p:grpSp>
        <p:nvGrpSpPr>
          <p:cNvPr id="330" name="成组"/>
          <p:cNvGrpSpPr/>
          <p:nvPr/>
        </p:nvGrpSpPr>
        <p:grpSpPr>
          <a:xfrm>
            <a:off x="1542734" y="3077210"/>
            <a:ext cx="2583815" cy="828040"/>
            <a:chExt cx="3497288" cy="1548427"/>
          </a:xfrm>
        </p:grpSpPr>
        <p:sp>
          <p:nvSpPr>
            <p:cNvPr id="325" name="矩形"/>
            <p:cNvSpPr/>
            <p:nvPr/>
          </p:nvSpPr>
          <p:spPr>
            <a:xfrm>
              <a:off x="221102" y="0"/>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3200" b="1">
                <a:latin typeface="黑体" panose="02010609060101010101" pitchFamily="49" charset="-122"/>
                <a:ea typeface="黑体" panose="02010609060101010101" pitchFamily="49" charset="-122"/>
              </a:endParaRPr>
            </a:p>
          </p:txBody>
        </p:sp>
        <p:sp>
          <p:nvSpPr>
            <p:cNvPr id="326" name="送别诗"/>
            <p:cNvSpPr txBox="1"/>
            <p:nvPr/>
          </p:nvSpPr>
          <p:spPr>
            <a:xfrm>
              <a:off x="367864" y="11874"/>
              <a:ext cx="2750386" cy="1188631"/>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000" b="1">
                  <a:latin typeface="黑体" panose="02010609060101010101" pitchFamily="49" charset="-122"/>
                  <a:ea typeface="黑体" panose="02010609060101010101" pitchFamily="49" charset="-122"/>
                </a:rPr>
                <a:t>送别诗</a:t>
              </a:r>
            </a:p>
          </p:txBody>
        </p:sp>
        <p:grpSp>
          <p:nvGrpSpPr>
            <p:cNvPr id="329" name="成组"/>
            <p:cNvGrpSpPr/>
            <p:nvPr/>
          </p:nvGrpSpPr>
          <p:grpSpPr>
            <a:xfrm>
              <a:off x="0" y="961890"/>
              <a:ext cx="3497288" cy="586537"/>
              <a:chExt cx="3497287" cy="586536"/>
            </a:xfrm>
          </p:grpSpPr>
          <p:sp>
            <p:nvSpPr>
              <p:cNvPr id="327"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3200" b="1">
                  <a:latin typeface="黑体" panose="02010609060101010101" pitchFamily="49" charset="-122"/>
                  <a:ea typeface="黑体" panose="02010609060101010101" pitchFamily="49" charset="-122"/>
                </a:endParaRPr>
              </a:p>
            </p:txBody>
          </p:sp>
          <p:sp>
            <p:nvSpPr>
              <p:cNvPr id="328" name="依别，揖别"/>
              <p:cNvSpPr txBox="1"/>
              <p:nvPr/>
            </p:nvSpPr>
            <p:spPr>
              <a:xfrm>
                <a:off x="0" y="0"/>
                <a:ext cx="3497288" cy="586537"/>
              </a:xfrm>
              <a:prstGeom prst="rect">
                <a:avLst/>
              </a:prstGeom>
              <a:noFill/>
              <a:ln w="3175" cap="flat">
                <a:noFill/>
                <a:miter lim="400000"/>
              </a:ln>
              <a:effectLst/>
            </p:spPr>
            <p:txBody>
              <a:bodyPr wrap="square" lIns="10520" tIns="10520" rIns="10520" bIns="10520" numCol="1" anchor="ctr">
                <a:noAutofit/>
              </a:bodyPr>
              <a:lstStyle>
                <a:lvl1pPr>
                  <a:defRPr sz="2200" b="0" spc="440">
                    <a:latin typeface="Baoli SC Regular"/>
                    <a:ea typeface="Baoli SC Regular"/>
                    <a:cs typeface="Baoli SC Regular"/>
                    <a:sym typeface="Baoli SC Regular"/>
                  </a:defRPr>
                </a:lvl1pPr>
              </a:lstStyle>
              <a:p>
                <a:pPr algn="ctr"/>
                <a:r>
                  <a:rPr sz="1600" b="1">
                    <a:solidFill>
                      <a:srgbClr val="FF0000"/>
                    </a:solidFill>
                    <a:latin typeface="黑体" panose="02010609060101010101" pitchFamily="49" charset="-122"/>
                    <a:ea typeface="黑体" panose="02010609060101010101" pitchFamily="49" charset="-122"/>
                  </a:rPr>
                  <a:t>依别，揖别</a:t>
                </a:r>
              </a:p>
            </p:txBody>
          </p:sp>
        </p:grpSp>
      </p:grpSp>
      <p:sp>
        <p:nvSpPr>
          <p:cNvPr id="332" name="赠友诗"/>
          <p:cNvSpPr txBox="1"/>
          <p:nvPr/>
        </p:nvSpPr>
        <p:spPr>
          <a:xfrm>
            <a:off x="3928110" y="3033395"/>
            <a:ext cx="861060" cy="297180"/>
          </a:xfrm>
          <a:prstGeom prst="rect">
            <a:avLst/>
          </a:prstGeom>
          <a:noFill/>
          <a:ln w="3175" cap="flat">
            <a:noFill/>
            <a:miter lim="400000"/>
          </a:ln>
          <a:effectLst/>
        </p:spPr>
        <p:txBody>
          <a:bodyPr wrap="squar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赠友诗</a:t>
            </a:r>
          </a:p>
        </p:txBody>
      </p:sp>
      <p:sp>
        <p:nvSpPr>
          <p:cNvPr id="334" name="形状"/>
          <p:cNvSpPr/>
          <p:nvPr/>
        </p:nvSpPr>
        <p:spPr>
          <a:xfrm rot="16200000">
            <a:off x="4856655" y="1822415"/>
            <a:ext cx="351176" cy="326509"/>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800" y="21600"/>
                </a:lnTo>
                <a:lnTo>
                  <a:pt x="750" y="7773"/>
                </a:lnTo>
                <a:lnTo>
                  <a:pt x="7586" y="7773"/>
                </a:lnTo>
                <a:lnTo>
                  <a:pt x="7586" y="0"/>
                </a:lnTo>
                <a:lnTo>
                  <a:pt x="0" y="0"/>
                </a:lnTo>
                <a:close/>
                <a:moveTo>
                  <a:pt x="10800" y="21600"/>
                </a:moveTo>
                <a:lnTo>
                  <a:pt x="21600" y="21600"/>
                </a:lnTo>
                <a:lnTo>
                  <a:pt x="21600" y="0"/>
                </a:lnTo>
                <a:lnTo>
                  <a:pt x="14014" y="0"/>
                </a:lnTo>
                <a:lnTo>
                  <a:pt x="14014" y="7773"/>
                </a:lnTo>
                <a:lnTo>
                  <a:pt x="20850" y="7773"/>
                </a:lnTo>
                <a:lnTo>
                  <a:pt x="10800" y="21600"/>
                </a:lnTo>
                <a:close/>
              </a:path>
            </a:pathLst>
          </a:custGeom>
          <a:solidFill>
            <a:srgbClr val="FFFFFF"/>
          </a:solidFill>
          <a:ln w="3175">
            <a:miter lim="400000"/>
          </a:ln>
          <a:effectLst>
            <a:outerShdw blurRad="127000" dist="38100" dir="5400000" rotWithShape="0">
              <a:srgbClr val="000000">
                <a:alpha val="39057"/>
              </a:srgbClr>
            </a:outerShdw>
          </a:effectLst>
        </p:spPr>
        <p:txBody>
          <a:bodyPr lIns="0" tIns="0" rIns="0" bIns="0" anchor="ctr"/>
          <a:lstStyle/>
          <a:p>
            <a:pPr algn="ctr">
              <a:defRPr b="0">
                <a:solidFill>
                  <a:srgbClr val="FFFFFF"/>
                </a:solidFill>
                <a:latin typeface="+mn-lt"/>
                <a:ea typeface="+mn-ea"/>
                <a:cs typeface="+mn-cs"/>
                <a:sym typeface="Helvetica Neue Medium"/>
              </a:defRPr>
            </a:pPr>
          </a:p>
        </p:txBody>
      </p:sp>
      <p:sp>
        <p:nvSpPr>
          <p:cNvPr id="336" name="闲适诗"/>
          <p:cNvSpPr txBox="1"/>
          <p:nvPr/>
        </p:nvSpPr>
        <p:spPr>
          <a:xfrm>
            <a:off x="7166808" y="1782548"/>
            <a:ext cx="810500" cy="298244"/>
          </a:xfrm>
          <a:prstGeom prst="rect">
            <a:avLst/>
          </a:prstGeom>
          <a:noFill/>
          <a:ln w="3175" cap="flat">
            <a:noFill/>
            <a:miter lim="400000"/>
          </a:ln>
          <a:effectLst/>
        </p:spPr>
        <p:txBody>
          <a:bodyPr wrap="non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闲适诗</a:t>
            </a:r>
          </a:p>
        </p:txBody>
      </p:sp>
      <p:sp>
        <p:nvSpPr>
          <p:cNvPr id="339" name="隐逸诗"/>
          <p:cNvSpPr txBox="1"/>
          <p:nvPr/>
        </p:nvSpPr>
        <p:spPr>
          <a:xfrm>
            <a:off x="7166808" y="2090523"/>
            <a:ext cx="810500" cy="298244"/>
          </a:xfrm>
          <a:prstGeom prst="rect">
            <a:avLst/>
          </a:prstGeom>
          <a:noFill/>
          <a:ln w="3175" cap="flat">
            <a:noFill/>
            <a:miter lim="400000"/>
          </a:ln>
          <a:effectLst/>
        </p:spPr>
        <p:txBody>
          <a:bodyPr wrap="non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隐逸诗</a:t>
            </a:r>
          </a:p>
        </p:txBody>
      </p:sp>
      <p:grpSp>
        <p:nvGrpSpPr>
          <p:cNvPr id="346" name="成组"/>
          <p:cNvGrpSpPr/>
          <p:nvPr/>
        </p:nvGrpSpPr>
        <p:grpSpPr>
          <a:xfrm>
            <a:off x="5009625" y="1581009"/>
            <a:ext cx="2067450" cy="1021986"/>
            <a:chOff x="-1955163" y="-281110"/>
            <a:chExt cx="5278339" cy="1747321"/>
          </a:xfrm>
        </p:grpSpPr>
        <p:sp>
          <p:nvSpPr>
            <p:cNvPr id="341" name="矩形"/>
            <p:cNvSpPr/>
            <p:nvPr/>
          </p:nvSpPr>
          <p:spPr>
            <a:xfrm>
              <a:off x="216197" y="0"/>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42" name="田园诗"/>
            <p:cNvSpPr txBox="1"/>
            <p:nvPr/>
          </p:nvSpPr>
          <p:spPr>
            <a:xfrm>
              <a:off x="-1754414" y="-281110"/>
              <a:ext cx="5077590" cy="1192075"/>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400" b="1">
                  <a:latin typeface="黑体" panose="02010609060101010101" pitchFamily="49" charset="-122"/>
                  <a:ea typeface="黑体" panose="02010609060101010101" pitchFamily="49" charset="-122"/>
                </a:rPr>
                <a:t>田园诗</a:t>
              </a:r>
            </a:p>
          </p:txBody>
        </p:sp>
        <p:grpSp>
          <p:nvGrpSpPr>
            <p:cNvPr id="345" name="成组"/>
            <p:cNvGrpSpPr/>
            <p:nvPr/>
          </p:nvGrpSpPr>
          <p:grpSpPr>
            <a:xfrm>
              <a:off x="-1955163" y="694886"/>
              <a:ext cx="5074347" cy="586538"/>
              <a:chOff x="-1955162" y="-245364"/>
              <a:chExt cx="5074346" cy="586537"/>
            </a:xfrm>
          </p:grpSpPr>
          <p:sp>
            <p:nvSpPr>
              <p:cNvPr id="343" name="矩形"/>
              <p:cNvSpPr/>
              <p:nvPr/>
            </p:nvSpPr>
            <p:spPr>
              <a:xfrm flipV="1">
                <a:off x="-1955162" y="65140"/>
                <a:ext cx="5074346" cy="130281"/>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44" name="仕不就则隐"/>
              <p:cNvSpPr txBox="1"/>
              <p:nvPr/>
            </p:nvSpPr>
            <p:spPr>
              <a:xfrm>
                <a:off x="-1099170" y="-245364"/>
                <a:ext cx="3497288" cy="586537"/>
              </a:xfrm>
              <a:prstGeom prst="rect">
                <a:avLst/>
              </a:prstGeom>
              <a:noFill/>
              <a:ln w="3175" cap="flat">
                <a:noFill/>
                <a:miter lim="400000"/>
              </a:ln>
              <a:effectLst/>
            </p:spPr>
            <p:txBody>
              <a:bodyPr wrap="square" lIns="10520" tIns="10520" rIns="10520" bIns="10520" numCol="1" anchor="ctr">
                <a:noAutofit/>
              </a:bodyPr>
              <a:lstStyle>
                <a:lvl1pPr>
                  <a:defRPr sz="2200" b="0" spc="220">
                    <a:latin typeface="Baoli SC Regular"/>
                    <a:ea typeface="Baoli SC Regular"/>
                    <a:cs typeface="Baoli SC Regular"/>
                    <a:sym typeface="Baoli SC Regular"/>
                  </a:defRPr>
                </a:lvl1pPr>
              </a:lstStyle>
              <a:p>
                <a:pPr algn="ctr"/>
                <a:r>
                  <a:rPr sz="1400" b="1" spc="440">
                    <a:solidFill>
                      <a:srgbClr val="FF0000"/>
                    </a:solidFill>
                    <a:latin typeface="黑体" panose="02010609060101010101" pitchFamily="49" charset="-122"/>
                    <a:ea typeface="黑体" panose="02010609060101010101" pitchFamily="49" charset="-122"/>
                    <a:cs typeface="黑体" panose="02010609060101010101" pitchFamily="49" charset="-122"/>
                  </a:rPr>
                  <a:t>仕不就则隐</a:t>
                </a:r>
                <a:endParaRPr sz="1800" b="1">
                  <a:solidFill>
                    <a:srgbClr val="FF0000"/>
                  </a:solidFill>
                  <a:latin typeface="黑体" panose="02010609060101010101" pitchFamily="49" charset="-122"/>
                  <a:ea typeface="黑体" panose="02010609060101010101" pitchFamily="49" charset="-122"/>
                </a:endParaRPr>
              </a:p>
            </p:txBody>
          </p:sp>
        </p:grpSp>
      </p:grpSp>
      <p:grpSp>
        <p:nvGrpSpPr>
          <p:cNvPr id="352" name="成组"/>
          <p:cNvGrpSpPr/>
          <p:nvPr/>
        </p:nvGrpSpPr>
        <p:grpSpPr>
          <a:xfrm>
            <a:off x="1440181" y="4385946"/>
            <a:ext cx="2788921" cy="889001"/>
            <a:chOff x="-179960" y="0"/>
            <a:chExt cx="3497289" cy="1508829"/>
          </a:xfrm>
        </p:grpSpPr>
        <p:sp>
          <p:nvSpPr>
            <p:cNvPr id="347" name="矩形"/>
            <p:cNvSpPr/>
            <p:nvPr/>
          </p:nvSpPr>
          <p:spPr>
            <a:xfrm>
              <a:off x="221102" y="0"/>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2800" b="1">
                <a:latin typeface="黑体" panose="02010609060101010101" pitchFamily="49" charset="-122"/>
                <a:ea typeface="黑体" panose="02010609060101010101" pitchFamily="49" charset="-122"/>
              </a:endParaRPr>
            </a:p>
          </p:txBody>
        </p:sp>
        <p:sp>
          <p:nvSpPr>
            <p:cNvPr id="348" name="羁旅诗"/>
            <p:cNvSpPr txBox="1"/>
            <p:nvPr/>
          </p:nvSpPr>
          <p:spPr>
            <a:xfrm>
              <a:off x="392401" y="66700"/>
              <a:ext cx="2352566" cy="1078812"/>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000" b="1">
                  <a:latin typeface="黑体" panose="02010609060101010101" pitchFamily="49" charset="-122"/>
                  <a:ea typeface="黑体" panose="02010609060101010101" pitchFamily="49" charset="-122"/>
                </a:rPr>
                <a:t>羁旅诗</a:t>
              </a:r>
            </a:p>
          </p:txBody>
        </p:sp>
        <p:grpSp>
          <p:nvGrpSpPr>
            <p:cNvPr id="351" name="成组"/>
            <p:cNvGrpSpPr/>
            <p:nvPr/>
          </p:nvGrpSpPr>
          <p:grpSpPr>
            <a:xfrm>
              <a:off x="-179960" y="922290"/>
              <a:ext cx="3497289" cy="586539"/>
              <a:chOff x="-179960" y="0"/>
              <a:chExt cx="3497288" cy="586537"/>
            </a:xfrm>
          </p:grpSpPr>
          <p:sp>
            <p:nvSpPr>
              <p:cNvPr id="349"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2800" b="1">
                  <a:latin typeface="黑体" panose="02010609060101010101" pitchFamily="49" charset="-122"/>
                  <a:ea typeface="黑体" panose="02010609060101010101" pitchFamily="49" charset="-122"/>
                </a:endParaRPr>
              </a:p>
            </p:txBody>
          </p:sp>
          <p:sp>
            <p:nvSpPr>
              <p:cNvPr id="350" name="山一程 水一程"/>
              <p:cNvSpPr txBox="1"/>
              <p:nvPr/>
            </p:nvSpPr>
            <p:spPr>
              <a:xfrm>
                <a:off x="-179960" y="0"/>
                <a:ext cx="3497288" cy="586537"/>
              </a:xfrm>
              <a:prstGeom prst="rect">
                <a:avLst/>
              </a:prstGeom>
              <a:noFill/>
              <a:ln w="3175" cap="flat">
                <a:noFill/>
                <a:miter lim="400000"/>
              </a:ln>
              <a:effectLst/>
            </p:spPr>
            <p:txBody>
              <a:bodyPr wrap="square" lIns="10520" tIns="10520" rIns="10520" bIns="10520" numCol="1" anchor="ctr">
                <a:noAutofit/>
              </a:bodyPr>
              <a:lstStyle>
                <a:lvl1pPr>
                  <a:defRPr sz="2200" b="0" spc="440">
                    <a:latin typeface="Baoli SC Regular"/>
                    <a:ea typeface="Baoli SC Regular"/>
                    <a:cs typeface="Baoli SC Regular"/>
                    <a:sym typeface="Baoli SC Regular"/>
                  </a:defRPr>
                </a:lvl1pPr>
              </a:lstStyle>
              <a:p>
                <a:pPr algn="ctr"/>
                <a:r>
                  <a:rPr sz="1400" b="1">
                    <a:solidFill>
                      <a:srgbClr val="FF0000"/>
                    </a:solidFill>
                    <a:latin typeface="黑体" panose="02010609060101010101" pitchFamily="49" charset="-122"/>
                    <a:ea typeface="黑体" panose="02010609060101010101" pitchFamily="49" charset="-122"/>
                    <a:cs typeface="黑体" panose="02010609060101010101" pitchFamily="49" charset="-122"/>
                  </a:rPr>
                  <a:t>山一程 水一程</a:t>
                </a:r>
              </a:p>
            </p:txBody>
          </p:sp>
        </p:grpSp>
      </p:grpSp>
      <p:sp>
        <p:nvSpPr>
          <p:cNvPr id="354" name="思乡诗"/>
          <p:cNvSpPr txBox="1"/>
          <p:nvPr/>
        </p:nvSpPr>
        <p:spPr>
          <a:xfrm>
            <a:off x="3953510" y="4682490"/>
            <a:ext cx="806450" cy="297180"/>
          </a:xfrm>
          <a:prstGeom prst="rect">
            <a:avLst/>
          </a:prstGeom>
          <a:noFill/>
          <a:ln w="3175" cap="flat">
            <a:noFill/>
            <a:miter lim="400000"/>
          </a:ln>
          <a:effectLst/>
        </p:spPr>
        <p:txBody>
          <a:bodyPr wrap="squar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思乡诗</a:t>
            </a:r>
          </a:p>
        </p:txBody>
      </p:sp>
      <p:sp>
        <p:nvSpPr>
          <p:cNvPr id="357" name="怀人诗"/>
          <p:cNvSpPr txBox="1"/>
          <p:nvPr/>
        </p:nvSpPr>
        <p:spPr>
          <a:xfrm>
            <a:off x="3505200" y="5000625"/>
            <a:ext cx="1706880" cy="297180"/>
          </a:xfrm>
          <a:prstGeom prst="rect">
            <a:avLst/>
          </a:prstGeom>
          <a:noFill/>
          <a:ln w="3175" cap="flat">
            <a:noFill/>
            <a:miter lim="400000"/>
          </a:ln>
          <a:effectLst/>
        </p:spPr>
        <p:txBody>
          <a:bodyPr wrap="squar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怀人诗</a:t>
            </a:r>
          </a:p>
        </p:txBody>
      </p:sp>
      <p:grpSp>
        <p:nvGrpSpPr>
          <p:cNvPr id="364" name="成组"/>
          <p:cNvGrpSpPr/>
          <p:nvPr/>
        </p:nvGrpSpPr>
        <p:grpSpPr>
          <a:xfrm>
            <a:off x="1677671" y="5614609"/>
            <a:ext cx="2314575" cy="947420"/>
            <a:chOff x="0" y="-127757"/>
            <a:chExt cx="3497288" cy="1686842"/>
          </a:xfrm>
        </p:grpSpPr>
        <p:sp>
          <p:nvSpPr>
            <p:cNvPr id="359" name="矩形"/>
            <p:cNvSpPr/>
            <p:nvPr/>
          </p:nvSpPr>
          <p:spPr>
            <a:xfrm>
              <a:off x="206258" y="-127757"/>
              <a:ext cx="3055085"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1470"/>
            </a:p>
          </p:txBody>
        </p:sp>
        <p:sp>
          <p:nvSpPr>
            <p:cNvPr id="360" name="边塞诗"/>
            <p:cNvSpPr txBox="1"/>
            <p:nvPr/>
          </p:nvSpPr>
          <p:spPr>
            <a:xfrm>
              <a:off x="557517" y="40244"/>
              <a:ext cx="2352566" cy="1131721"/>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000" b="1">
                  <a:latin typeface="黑体" panose="02010609060101010101" pitchFamily="49" charset="-122"/>
                  <a:ea typeface="黑体" panose="02010609060101010101" pitchFamily="49" charset="-122"/>
                </a:rPr>
                <a:t>边塞诗</a:t>
              </a:r>
            </a:p>
          </p:txBody>
        </p:sp>
        <p:grpSp>
          <p:nvGrpSpPr>
            <p:cNvPr id="363" name="成组"/>
            <p:cNvGrpSpPr/>
            <p:nvPr/>
          </p:nvGrpSpPr>
          <p:grpSpPr>
            <a:xfrm>
              <a:off x="0" y="972548"/>
              <a:ext cx="3497288" cy="586537"/>
              <a:chExt cx="3497287" cy="586536"/>
            </a:xfrm>
          </p:grpSpPr>
          <p:sp>
            <p:nvSpPr>
              <p:cNvPr id="361"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endParaRPr sz="1470"/>
              </a:p>
            </p:txBody>
          </p:sp>
          <p:sp>
            <p:nvSpPr>
              <p:cNvPr id="362" name="开边，戍守"/>
              <p:cNvSpPr txBox="1"/>
              <p:nvPr/>
            </p:nvSpPr>
            <p:spPr>
              <a:xfrm>
                <a:off x="0" y="0"/>
                <a:ext cx="3497288" cy="586537"/>
              </a:xfrm>
              <a:prstGeom prst="rect">
                <a:avLst/>
              </a:prstGeom>
              <a:noFill/>
              <a:ln w="3175" cap="flat">
                <a:noFill/>
                <a:miter lim="400000"/>
              </a:ln>
              <a:effectLst/>
            </p:spPr>
            <p:txBody>
              <a:bodyPr wrap="square" lIns="10520" tIns="10520" rIns="10520" bIns="10520" numCol="1" anchor="ctr">
                <a:noAutofit/>
              </a:bodyPr>
              <a:lstStyle>
                <a:lvl1pPr>
                  <a:defRPr sz="2200" b="0" spc="440">
                    <a:latin typeface="Baoli SC Regular"/>
                    <a:ea typeface="Baoli SC Regular"/>
                    <a:cs typeface="Baoli SC Regular"/>
                    <a:sym typeface="Baoli SC Regular"/>
                  </a:defRPr>
                </a:lvl1pPr>
              </a:lstStyle>
              <a:p>
                <a:pPr algn="ctr"/>
                <a:r>
                  <a:rPr sz="1400" b="1">
                    <a:solidFill>
                      <a:srgbClr val="FF0000"/>
                    </a:solidFill>
                    <a:latin typeface="黑体" panose="02010609060101010101" pitchFamily="49" charset="-122"/>
                    <a:ea typeface="黑体" panose="02010609060101010101" pitchFamily="49" charset="-122"/>
                  </a:rPr>
                  <a:t>开边，戍守</a:t>
                </a:r>
              </a:p>
            </p:txBody>
          </p:sp>
        </p:grpSp>
      </p:grpSp>
      <p:sp>
        <p:nvSpPr>
          <p:cNvPr id="366" name="征战诗"/>
          <p:cNvSpPr txBox="1"/>
          <p:nvPr/>
        </p:nvSpPr>
        <p:spPr>
          <a:xfrm>
            <a:off x="3798570" y="5976620"/>
            <a:ext cx="993140" cy="297180"/>
          </a:xfrm>
          <a:prstGeom prst="rect">
            <a:avLst/>
          </a:prstGeom>
          <a:noFill/>
          <a:ln w="3175" cap="flat">
            <a:noFill/>
            <a:miter lim="400000"/>
          </a:ln>
          <a:effectLst/>
        </p:spPr>
        <p:txBody>
          <a:bodyPr wrap="squar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征战诗</a:t>
            </a:r>
          </a:p>
        </p:txBody>
      </p:sp>
      <p:grpSp>
        <p:nvGrpSpPr>
          <p:cNvPr id="373" name="成组"/>
          <p:cNvGrpSpPr/>
          <p:nvPr/>
        </p:nvGrpSpPr>
        <p:grpSpPr>
          <a:xfrm>
            <a:off x="7936866" y="4438651"/>
            <a:ext cx="2446655" cy="940435"/>
            <a:chOff x="-150988" y="-1295444"/>
            <a:chExt cx="3648276" cy="2813128"/>
          </a:xfrm>
        </p:grpSpPr>
        <p:sp>
          <p:nvSpPr>
            <p:cNvPr id="368" name="矩形"/>
            <p:cNvSpPr/>
            <p:nvPr/>
          </p:nvSpPr>
          <p:spPr>
            <a:xfrm>
              <a:off x="221101" y="0"/>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69" name="怀古诗"/>
            <p:cNvSpPr txBox="1"/>
            <p:nvPr/>
          </p:nvSpPr>
          <p:spPr>
            <a:xfrm>
              <a:off x="-150988" y="-1295444"/>
              <a:ext cx="3340842" cy="2085628"/>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400" b="1">
                  <a:latin typeface="黑体" panose="02010609060101010101" pitchFamily="49" charset="-122"/>
                  <a:ea typeface="黑体" panose="02010609060101010101" pitchFamily="49" charset="-122"/>
                </a:rPr>
                <a:t>怀古诗</a:t>
              </a:r>
              <a:endParaRPr sz="1800"/>
            </a:p>
          </p:txBody>
        </p:sp>
        <p:grpSp>
          <p:nvGrpSpPr>
            <p:cNvPr id="372" name="成组"/>
            <p:cNvGrpSpPr/>
            <p:nvPr/>
          </p:nvGrpSpPr>
          <p:grpSpPr>
            <a:xfrm>
              <a:off x="0" y="931147"/>
              <a:ext cx="3497288" cy="586537"/>
              <a:chExt cx="3497287" cy="586536"/>
            </a:xfrm>
          </p:grpSpPr>
          <p:sp>
            <p:nvSpPr>
              <p:cNvPr id="370"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71" name="见贤思齐，兴亡慨叹"/>
              <p:cNvSpPr txBox="1"/>
              <p:nvPr/>
            </p:nvSpPr>
            <p:spPr>
              <a:xfrm>
                <a:off x="0" y="0"/>
                <a:ext cx="3497288" cy="586537"/>
              </a:xfrm>
              <a:prstGeom prst="rect">
                <a:avLst/>
              </a:prstGeom>
              <a:noFill/>
              <a:ln w="3175" cap="flat">
                <a:noFill/>
                <a:miter lim="400000"/>
              </a:ln>
              <a:effectLst/>
            </p:spPr>
            <p:txBody>
              <a:bodyPr wrap="square" lIns="10520" tIns="10520" rIns="10520" bIns="10520" numCol="1" anchor="ctr">
                <a:noAutofit/>
              </a:bodyPr>
              <a:lstStyle>
                <a:lvl1pPr>
                  <a:defRPr sz="2200" b="0" spc="220">
                    <a:latin typeface="Baoli SC Regular"/>
                    <a:ea typeface="Baoli SC Regular"/>
                    <a:cs typeface="Baoli SC Regular"/>
                    <a:sym typeface="Baoli SC Regular"/>
                  </a:defRPr>
                </a:lvl1pPr>
              </a:lstStyle>
              <a:p>
                <a:pPr algn="ctr"/>
                <a:r>
                  <a:rPr sz="1400" b="1" spc="440">
                    <a:solidFill>
                      <a:srgbClr val="FF0000"/>
                    </a:solidFill>
                    <a:latin typeface="黑体" panose="02010609060101010101" pitchFamily="49" charset="-122"/>
                    <a:ea typeface="黑体" panose="02010609060101010101" pitchFamily="49" charset="-122"/>
                    <a:cs typeface="黑体" panose="02010609060101010101" pitchFamily="49" charset="-122"/>
                  </a:rPr>
                  <a:t>见贤思齐，兴亡慨叹</a:t>
                </a:r>
              </a:p>
            </p:txBody>
          </p:sp>
        </p:grpSp>
      </p:grpSp>
      <p:grpSp>
        <p:nvGrpSpPr>
          <p:cNvPr id="379" name="成组"/>
          <p:cNvGrpSpPr/>
          <p:nvPr/>
        </p:nvGrpSpPr>
        <p:grpSpPr>
          <a:xfrm>
            <a:off x="7894320" y="2997835"/>
            <a:ext cx="2651760" cy="972354"/>
            <a:chOff x="-707598" y="-437171"/>
            <a:chExt cx="4358303" cy="2910543"/>
          </a:xfrm>
        </p:grpSpPr>
        <p:sp>
          <p:nvSpPr>
            <p:cNvPr id="374" name="矩形"/>
            <p:cNvSpPr/>
            <p:nvPr/>
          </p:nvSpPr>
          <p:spPr>
            <a:xfrm>
              <a:off x="221101" y="0"/>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75" name="咏物诗"/>
            <p:cNvSpPr txBox="1"/>
            <p:nvPr/>
          </p:nvSpPr>
          <p:spPr>
            <a:xfrm>
              <a:off x="-707598" y="-437171"/>
              <a:ext cx="4132874" cy="2087016"/>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400" b="1">
                  <a:latin typeface="黑体" panose="02010609060101010101" pitchFamily="49" charset="-122"/>
                  <a:ea typeface="黑体" panose="02010609060101010101" pitchFamily="49" charset="-122"/>
                </a:rPr>
                <a:t>咏物诗</a:t>
              </a:r>
              <a:endParaRPr sz="1800"/>
            </a:p>
          </p:txBody>
        </p:sp>
        <p:grpSp>
          <p:nvGrpSpPr>
            <p:cNvPr id="378" name="成组"/>
            <p:cNvGrpSpPr/>
            <p:nvPr/>
          </p:nvGrpSpPr>
          <p:grpSpPr>
            <a:xfrm>
              <a:off x="-707598" y="1072525"/>
              <a:ext cx="4358303" cy="1400847"/>
              <a:chOff x="-707598" y="144171"/>
              <a:chExt cx="4358302" cy="1400842"/>
            </a:xfrm>
          </p:grpSpPr>
          <p:sp>
            <p:nvSpPr>
              <p:cNvPr id="376"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77" name="香草   美人"/>
              <p:cNvSpPr txBox="1"/>
              <p:nvPr/>
            </p:nvSpPr>
            <p:spPr>
              <a:xfrm>
                <a:off x="-707598" y="429281"/>
                <a:ext cx="4358302" cy="1115732"/>
              </a:xfrm>
              <a:prstGeom prst="rect">
                <a:avLst/>
              </a:prstGeom>
              <a:noFill/>
              <a:ln w="3175" cap="flat">
                <a:noFill/>
                <a:miter lim="400000"/>
              </a:ln>
              <a:effectLst/>
            </p:spPr>
            <p:txBody>
              <a:bodyPr wrap="square" lIns="10520" tIns="10520" rIns="10520" bIns="10520" numCol="1" anchor="ctr">
                <a:noAutofit/>
              </a:bodyPr>
              <a:lstStyle>
                <a:lvl1pPr>
                  <a:defRPr sz="2200" b="0" spc="220">
                    <a:latin typeface="Baoli SC Regular"/>
                    <a:ea typeface="Baoli SC Regular"/>
                    <a:cs typeface="Baoli SC Regular"/>
                    <a:sym typeface="Baoli SC Regular"/>
                  </a:defRPr>
                </a:lvl1pPr>
              </a:lstStyle>
              <a:p>
                <a:pPr algn="ctr"/>
                <a:r>
                  <a:rPr sz="1400" b="1" spc="440">
                    <a:solidFill>
                      <a:srgbClr val="FF0000"/>
                    </a:solidFill>
                    <a:latin typeface="黑体" panose="02010609060101010101" pitchFamily="49" charset="-122"/>
                    <a:ea typeface="黑体" panose="02010609060101010101" pitchFamily="49" charset="-122"/>
                    <a:cs typeface="黑体" panose="02010609060101010101" pitchFamily="49" charset="-122"/>
                  </a:rPr>
                  <a:t>香草   美人</a:t>
                </a:r>
              </a:p>
            </p:txBody>
          </p:sp>
        </p:grpSp>
      </p:grpSp>
      <p:grpSp>
        <p:nvGrpSpPr>
          <p:cNvPr id="385" name="成组"/>
          <p:cNvGrpSpPr/>
          <p:nvPr/>
        </p:nvGrpSpPr>
        <p:grpSpPr>
          <a:xfrm>
            <a:off x="7853681" y="1560830"/>
            <a:ext cx="2455545" cy="840972"/>
            <a:chOff x="0" y="-2205003"/>
            <a:chExt cx="3497288" cy="3719210"/>
          </a:xfrm>
        </p:grpSpPr>
        <p:sp>
          <p:nvSpPr>
            <p:cNvPr id="380" name="矩形"/>
            <p:cNvSpPr/>
            <p:nvPr/>
          </p:nvSpPr>
          <p:spPr>
            <a:xfrm>
              <a:off x="221102" y="0"/>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81" name="禅理诗"/>
            <p:cNvSpPr txBox="1"/>
            <p:nvPr/>
          </p:nvSpPr>
          <p:spPr>
            <a:xfrm>
              <a:off x="220672" y="-2205003"/>
              <a:ext cx="3276616" cy="3083510"/>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400" b="1">
                  <a:latin typeface="黑体" panose="02010609060101010101" pitchFamily="49" charset="-122"/>
                  <a:ea typeface="黑体" panose="02010609060101010101" pitchFamily="49" charset="-122"/>
                </a:rPr>
                <a:t>禅理诗</a:t>
              </a:r>
              <a:endParaRPr sz="1800"/>
            </a:p>
          </p:txBody>
        </p:sp>
        <p:grpSp>
          <p:nvGrpSpPr>
            <p:cNvPr id="384" name="成组"/>
            <p:cNvGrpSpPr/>
            <p:nvPr/>
          </p:nvGrpSpPr>
          <p:grpSpPr>
            <a:xfrm>
              <a:off x="0" y="927670"/>
              <a:ext cx="3497288" cy="586537"/>
              <a:chExt cx="3497287" cy="586536"/>
            </a:xfrm>
          </p:grpSpPr>
          <p:sp>
            <p:nvSpPr>
              <p:cNvPr id="382"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83" name="入世，出世"/>
              <p:cNvSpPr txBox="1"/>
              <p:nvPr/>
            </p:nvSpPr>
            <p:spPr>
              <a:xfrm>
                <a:off x="0" y="0"/>
                <a:ext cx="3497288" cy="586537"/>
              </a:xfrm>
              <a:prstGeom prst="rect">
                <a:avLst/>
              </a:prstGeom>
              <a:noFill/>
              <a:ln w="3175" cap="flat">
                <a:noFill/>
                <a:miter lim="400000"/>
              </a:ln>
              <a:effectLst/>
            </p:spPr>
            <p:txBody>
              <a:bodyPr wrap="square" lIns="10520" tIns="10520" rIns="10520" bIns="10520" numCol="1" anchor="ctr">
                <a:noAutofit/>
              </a:bodyPr>
              <a:lstStyle>
                <a:lvl1pPr>
                  <a:defRPr sz="2200" b="0" spc="220">
                    <a:latin typeface="Baoli SC Regular"/>
                    <a:ea typeface="Baoli SC Regular"/>
                    <a:cs typeface="Baoli SC Regular"/>
                    <a:sym typeface="Baoli SC Regular"/>
                  </a:defRPr>
                </a:lvl1pPr>
              </a:lstStyle>
              <a:p>
                <a:pPr algn="ctr"/>
                <a:r>
                  <a:rPr sz="1400" b="1" spc="440">
                    <a:solidFill>
                      <a:srgbClr val="FF0000"/>
                    </a:solidFill>
                    <a:latin typeface="黑体" panose="02010609060101010101" pitchFamily="49" charset="-122"/>
                    <a:ea typeface="黑体" panose="02010609060101010101" pitchFamily="49" charset="-122"/>
                    <a:cs typeface="黑体" panose="02010609060101010101" pitchFamily="49" charset="-122"/>
                  </a:rPr>
                  <a:t>入世，出世</a:t>
                </a:r>
              </a:p>
            </p:txBody>
          </p:sp>
        </p:grpSp>
      </p:grpSp>
      <p:grpSp>
        <p:nvGrpSpPr>
          <p:cNvPr id="393" name="成组"/>
          <p:cNvGrpSpPr/>
          <p:nvPr/>
        </p:nvGrpSpPr>
        <p:grpSpPr>
          <a:xfrm>
            <a:off x="4626611" y="5595620"/>
            <a:ext cx="2241251" cy="1046153"/>
            <a:chOff x="0" y="-11064"/>
            <a:chExt cx="3580029" cy="1657141"/>
          </a:xfrm>
        </p:grpSpPr>
        <p:sp>
          <p:nvSpPr>
            <p:cNvPr id="388" name="矩形"/>
            <p:cNvSpPr/>
            <p:nvPr/>
          </p:nvSpPr>
          <p:spPr>
            <a:xfrm>
              <a:off x="221102" y="113662"/>
              <a:ext cx="3055084" cy="1466211"/>
            </a:xfrm>
            <a:prstGeom prst="rect">
              <a:avLst/>
            </a:prstGeom>
            <a:gradFill flip="none" rotWithShape="1">
              <a:gsLst>
                <a:gs pos="0">
                  <a:srgbClr val="73BFE0"/>
                </a:gs>
                <a:gs pos="100000">
                  <a:srgbClr val="FFFFFF"/>
                </a:gs>
              </a:gsLst>
              <a:path path="shape">
                <a:fillToRect l="48495" t="91200" r="51504" b="879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89" name="闺怨诗"/>
            <p:cNvSpPr txBox="1"/>
            <p:nvPr/>
          </p:nvSpPr>
          <p:spPr>
            <a:xfrm>
              <a:off x="0" y="-11064"/>
              <a:ext cx="3406045" cy="1006867"/>
            </a:xfrm>
            <a:prstGeom prst="rect">
              <a:avLst/>
            </a:prstGeom>
            <a:noFill/>
            <a:ln w="3175" cap="flat">
              <a:noFill/>
              <a:miter lim="400000"/>
            </a:ln>
            <a:effectLst/>
          </p:spPr>
          <p:txBody>
            <a:bodyPr wrap="square" lIns="10520" tIns="10520" rIns="10520" bIns="10520" numCol="1" anchor="ctr">
              <a:spAutoFit/>
            </a:bodyPr>
            <a:lstStyle>
              <a:lvl1pPr>
                <a:defRPr sz="6000" b="0">
                  <a:latin typeface="HYXuJingXingKai"/>
                  <a:ea typeface="HYXuJingXingKai"/>
                  <a:cs typeface="HYXuJingXingKai"/>
                  <a:sym typeface="HYXuJingXingKai"/>
                </a:defRPr>
              </a:lvl1pPr>
            </a:lstStyle>
            <a:p>
              <a:pPr algn="ctr"/>
              <a:r>
                <a:rPr sz="4000" b="1">
                  <a:latin typeface="黑体" panose="02010609060101010101" pitchFamily="49" charset="-122"/>
                  <a:ea typeface="黑体" panose="02010609060101010101" pitchFamily="49" charset="-122"/>
                </a:rPr>
                <a:t>闺怨诗</a:t>
              </a:r>
            </a:p>
          </p:txBody>
        </p:sp>
        <p:grpSp>
          <p:nvGrpSpPr>
            <p:cNvPr id="392" name="成组"/>
            <p:cNvGrpSpPr/>
            <p:nvPr/>
          </p:nvGrpSpPr>
          <p:grpSpPr>
            <a:xfrm>
              <a:off x="63422" y="1059538"/>
              <a:ext cx="3516607" cy="586539"/>
              <a:chOff x="63422" y="86990"/>
              <a:chExt cx="3516606" cy="586538"/>
            </a:xfrm>
          </p:grpSpPr>
          <p:sp>
            <p:nvSpPr>
              <p:cNvPr id="390" name="矩形"/>
              <p:cNvSpPr/>
              <p:nvPr/>
            </p:nvSpPr>
            <p:spPr>
              <a:xfrm>
                <a:off x="116507" y="144171"/>
                <a:ext cx="3002826" cy="301400"/>
              </a:xfrm>
              <a:prstGeom prst="rect">
                <a:avLst/>
              </a:prstGeom>
              <a:gradFill flip="none" rotWithShape="1">
                <a:gsLst>
                  <a:gs pos="8953">
                    <a:srgbClr val="FCD1EA"/>
                  </a:gs>
                  <a:gs pos="31825">
                    <a:srgbClr val="FCE7F7"/>
                  </a:gs>
                  <a:gs pos="45109">
                    <a:srgbClr val="FDF3FB">
                      <a:alpha val="50000"/>
                    </a:srgbClr>
                  </a:gs>
                  <a:gs pos="100000">
                    <a:srgbClr val="FFFFFF">
                      <a:alpha val="0"/>
                    </a:srgbClr>
                  </a:gs>
                </a:gsLst>
                <a:path path="shape">
                  <a:fillToRect l="118478" t="-110179" r="-18478" b="210179"/>
                </a:path>
              </a:gradFill>
              <a:ln w="3175" cap="flat">
                <a:noFill/>
                <a:miter lim="400000"/>
              </a:ln>
              <a:effectLst/>
            </p:spPr>
            <p:txBody>
              <a:bodyPr wrap="square" lIns="0" tIns="0" rIns="0" bIns="0" numCol="1" anchor="ctr">
                <a:noAutofit/>
              </a:bodyPr>
              <a:lstStyle/>
              <a:p>
                <a:pPr algn="ctr">
                  <a:defRPr b="0">
                    <a:solidFill>
                      <a:srgbClr val="FFFFFF"/>
                    </a:solidFill>
                    <a:latin typeface="+mn-lt"/>
                    <a:ea typeface="+mn-ea"/>
                    <a:cs typeface="+mn-cs"/>
                    <a:sym typeface="Helvetica Neue Medium"/>
                  </a:defRPr>
                </a:pPr>
              </a:p>
            </p:txBody>
          </p:sp>
          <p:sp>
            <p:nvSpPr>
              <p:cNvPr id="391" name="放臣弃妇，今古同情"/>
              <p:cNvSpPr txBox="1"/>
              <p:nvPr/>
            </p:nvSpPr>
            <p:spPr>
              <a:xfrm>
                <a:off x="63422" y="86990"/>
                <a:ext cx="3516606" cy="586538"/>
              </a:xfrm>
              <a:prstGeom prst="rect">
                <a:avLst/>
              </a:prstGeom>
              <a:noFill/>
              <a:ln w="3175" cap="flat">
                <a:noFill/>
                <a:miter lim="400000"/>
              </a:ln>
              <a:effectLst/>
            </p:spPr>
            <p:txBody>
              <a:bodyPr wrap="square" lIns="10520" tIns="10520" rIns="10520" bIns="10520" numCol="1" anchor="ctr">
                <a:noAutofit/>
              </a:bodyPr>
              <a:lstStyle>
                <a:lvl1pPr>
                  <a:defRPr sz="2200" b="0">
                    <a:latin typeface="Baoli SC Regular"/>
                    <a:ea typeface="Baoli SC Regular"/>
                    <a:cs typeface="Baoli SC Regular"/>
                    <a:sym typeface="Baoli SC Regular"/>
                  </a:defRPr>
                </a:lvl1pPr>
              </a:lstStyle>
              <a:p>
                <a:pPr algn="ctr">
                  <a:defRPr sz="4000"/>
                </a:pPr>
                <a:r>
                  <a:rPr sz="1400" b="1" spc="440">
                    <a:solidFill>
                      <a:srgbClr val="FF0000"/>
                    </a:solidFill>
                    <a:latin typeface="黑体" panose="02010609060101010101" pitchFamily="49" charset="-122"/>
                    <a:ea typeface="黑体" panose="02010609060101010101" pitchFamily="49" charset="-122"/>
                    <a:cs typeface="黑体" panose="02010609060101010101" pitchFamily="49" charset="-122"/>
                  </a:rPr>
                  <a:t>放臣弃妇，今古同情</a:t>
                </a:r>
              </a:p>
            </p:txBody>
          </p:sp>
        </p:grpSp>
      </p:grpSp>
      <p:sp>
        <p:nvSpPr>
          <p:cNvPr id="396" name="讽喻诗"/>
          <p:cNvSpPr txBox="1"/>
          <p:nvPr/>
        </p:nvSpPr>
        <p:spPr>
          <a:xfrm>
            <a:off x="8784788" y="6546318"/>
            <a:ext cx="810500" cy="298244"/>
          </a:xfrm>
          <a:prstGeom prst="rect">
            <a:avLst/>
          </a:prstGeom>
          <a:noFill/>
          <a:ln w="3175" cap="flat">
            <a:noFill/>
            <a:miter lim="400000"/>
          </a:ln>
          <a:effectLst/>
        </p:spPr>
        <p:txBody>
          <a:bodyPr wrap="non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讽喻诗</a:t>
            </a:r>
          </a:p>
        </p:txBody>
      </p:sp>
      <p:sp>
        <p:nvSpPr>
          <p:cNvPr id="398" name="什么是题材"/>
          <p:cNvSpPr txBox="1"/>
          <p:nvPr/>
        </p:nvSpPr>
        <p:spPr>
          <a:xfrm>
            <a:off x="4521200" y="232729"/>
            <a:ext cx="3111500" cy="635635"/>
          </a:xfrm>
          <a:prstGeom prst="rect">
            <a:avLst/>
          </a:prstGeom>
          <a:ln w="3175">
            <a:miter lim="400000"/>
          </a:ln>
        </p:spPr>
        <p:txBody>
          <a:bodyPr wrap="square" lIns="10520" tIns="10520" rIns="10520" bIns="10520" anchor="ctr">
            <a:spAutoFit/>
          </a:bodyPr>
          <a:lstStyle>
            <a:lvl1pPr>
              <a:defRPr b="0">
                <a:latin typeface="汉仪尚巍手书W" panose="00020600040101010101" charset="-122"/>
                <a:ea typeface="汉仪尚巍手书W" panose="00020600040101010101" charset="-122"/>
                <a:cs typeface="汉仪尚巍手书W" panose="00020600040101010101" charset="-122"/>
                <a:sym typeface="汉仪尚巍手书W" panose="00020600040101010101" charset="-122"/>
              </a:defRPr>
            </a:lvl1pPr>
          </a:lstStyle>
          <a:p>
            <a:pPr algn="ctr"/>
            <a:r>
              <a:rPr sz="4000" b="1">
                <a:solidFill>
                  <a:srgbClr val="FF0000"/>
                </a:solidFill>
                <a:latin typeface="微软雅黑" pitchFamily="34" charset="-122"/>
                <a:ea typeface="微软雅黑" pitchFamily="34" charset="-122"/>
              </a:rPr>
              <a:t>什么是题材</a:t>
            </a:r>
          </a:p>
        </p:txBody>
      </p:sp>
      <p:sp>
        <p:nvSpPr>
          <p:cNvPr id="401" name="行役诗"/>
          <p:cNvSpPr txBox="1"/>
          <p:nvPr/>
        </p:nvSpPr>
        <p:spPr>
          <a:xfrm>
            <a:off x="3869690" y="4382135"/>
            <a:ext cx="977900" cy="297180"/>
          </a:xfrm>
          <a:prstGeom prst="rect">
            <a:avLst/>
          </a:prstGeom>
          <a:noFill/>
          <a:ln w="3175" cap="flat">
            <a:noFill/>
            <a:miter lim="400000"/>
          </a:ln>
          <a:effectLst/>
        </p:spPr>
        <p:txBody>
          <a:bodyPr wrap="squar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行役诗</a:t>
            </a:r>
          </a:p>
        </p:txBody>
      </p:sp>
      <p:sp>
        <p:nvSpPr>
          <p:cNvPr id="404" name="悼亡诗"/>
          <p:cNvSpPr txBox="1"/>
          <p:nvPr/>
        </p:nvSpPr>
        <p:spPr>
          <a:xfrm>
            <a:off x="6705798" y="5705578"/>
            <a:ext cx="810500" cy="298244"/>
          </a:xfrm>
          <a:prstGeom prst="rect">
            <a:avLst/>
          </a:prstGeom>
          <a:noFill/>
          <a:ln w="3175" cap="flat">
            <a:noFill/>
            <a:miter lim="400000"/>
          </a:ln>
          <a:effectLst/>
        </p:spPr>
        <p:txBody>
          <a:bodyPr wrap="non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悼亡诗</a:t>
            </a:r>
          </a:p>
        </p:txBody>
      </p:sp>
      <p:sp>
        <p:nvSpPr>
          <p:cNvPr id="407" name="农乐诗"/>
          <p:cNvSpPr txBox="1"/>
          <p:nvPr/>
        </p:nvSpPr>
        <p:spPr>
          <a:xfrm>
            <a:off x="7166808" y="1433933"/>
            <a:ext cx="810500" cy="298244"/>
          </a:xfrm>
          <a:prstGeom prst="rect">
            <a:avLst/>
          </a:prstGeom>
          <a:noFill/>
          <a:ln w="3175" cap="flat">
            <a:noFill/>
            <a:miter lim="400000"/>
          </a:ln>
          <a:effectLst/>
        </p:spPr>
        <p:txBody>
          <a:bodyPr wrap="none" lIns="10520" tIns="10520" rIns="10520" bIns="10520" numCol="1" anchor="ctr">
            <a:spAutoFit/>
          </a:bodyPr>
          <a:lstStyle>
            <a:lvl1pPr>
              <a:defRPr sz="2400" b="0" spc="239">
                <a:latin typeface="方正小标宋简体" panose="02000000000000000000" charset="-122"/>
                <a:ea typeface="方正小标宋简体" panose="02000000000000000000" charset="-122"/>
                <a:cs typeface="方正小标宋简体" panose="02000000000000000000" charset="-122"/>
                <a:sym typeface="方正小标宋简体" panose="02000000000000000000" charset="-122"/>
              </a:defRPr>
            </a:lvl1pPr>
          </a:lstStyle>
          <a:p>
            <a:pPr algn="ctr"/>
            <a:r>
              <a:rPr sz="1800" b="1">
                <a:solidFill>
                  <a:srgbClr val="FF0000"/>
                </a:solidFill>
                <a:latin typeface="黑体" panose="02010609060101010101" pitchFamily="49" charset="-122"/>
                <a:ea typeface="黑体" panose="02010609060101010101" pitchFamily="49" charset="-122"/>
              </a:rPr>
              <a:t>农乐诗</a:t>
            </a:r>
          </a:p>
        </p:txBody>
      </p:sp>
      <p:sp>
        <p:nvSpPr>
          <p:cNvPr id="432" name="相近主旨诗歌的集合"/>
          <p:cNvSpPr txBox="1"/>
          <p:nvPr/>
        </p:nvSpPr>
        <p:spPr>
          <a:xfrm>
            <a:off x="4818261" y="898721"/>
            <a:ext cx="2616829" cy="236689"/>
          </a:xfrm>
          <a:prstGeom prst="rect">
            <a:avLst/>
          </a:prstGeom>
          <a:ln w="3175">
            <a:miter lim="400000"/>
          </a:ln>
        </p:spPr>
        <p:txBody>
          <a:bodyPr wrap="none" lIns="10520" tIns="10520" rIns="10520" bIns="10520" anchor="ctr">
            <a:spAutoFit/>
          </a:bodyPr>
          <a:lstStyle>
            <a:lvl1pPr>
              <a:defRPr sz="3200" b="0">
                <a:latin typeface="HYQuanTangShiJ"/>
                <a:ea typeface="HYQuanTangShiJ"/>
                <a:cs typeface="HYQuanTangShiJ"/>
                <a:sym typeface="HYQuanTangShiJ"/>
              </a:defRPr>
            </a:lvl1pPr>
          </a:lstStyle>
          <a:p>
            <a:pPr algn="ctr"/>
            <a:r>
              <a:rPr sz="1400" b="1" spc="440" smtClean="0">
                <a:solidFill>
                  <a:srgbClr val="FF0000"/>
                </a:solidFill>
                <a:latin typeface="黑体" panose="02010609060101010101" pitchFamily="49" charset="-122"/>
                <a:ea typeface="黑体" panose="02010609060101010101" pitchFamily="49" charset="-122"/>
                <a:cs typeface="黑体" panose="02010609060101010101" pitchFamily="49" charset="-122"/>
              </a:rPr>
              <a:t>相近</a:t>
            </a:r>
            <a:r>
              <a:rPr lang="zh-CN" altLang="en-US" sz="1400" b="1" spc="440" smtClean="0">
                <a:solidFill>
                  <a:srgbClr val="FF0000"/>
                </a:solidFill>
                <a:latin typeface="黑体" panose="02010609060101010101" pitchFamily="49" charset="-122"/>
                <a:ea typeface="黑体" panose="02010609060101010101" pitchFamily="49" charset="-122"/>
                <a:cs typeface="黑体" panose="02010609060101010101" pitchFamily="49" charset="-122"/>
              </a:rPr>
              <a:t>内容</a:t>
            </a:r>
            <a:r>
              <a:rPr sz="1400" b="1" spc="440" smtClean="0">
                <a:solidFill>
                  <a:srgbClr val="FF0000"/>
                </a:solidFill>
                <a:latin typeface="黑体" panose="02010609060101010101" pitchFamily="49" charset="-122"/>
                <a:ea typeface="黑体" panose="02010609060101010101" pitchFamily="49" charset="-122"/>
                <a:cs typeface="黑体" panose="02010609060101010101" pitchFamily="49" charset="-122"/>
              </a:rPr>
              <a:t>主旨诗歌的集合</a:t>
            </a:r>
            <a:endParaRPr sz="1400" b="1" spc="44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5" name="形状"/>
          <p:cNvSpPr/>
          <p:nvPr/>
        </p:nvSpPr>
        <p:spPr>
          <a:xfrm>
            <a:off x="2659053" y="1110987"/>
            <a:ext cx="351176" cy="326509"/>
          </a:xfrm>
          <a:custGeom>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800" y="21600"/>
                </a:lnTo>
                <a:lnTo>
                  <a:pt x="750" y="7773"/>
                </a:lnTo>
                <a:lnTo>
                  <a:pt x="7586" y="7773"/>
                </a:lnTo>
                <a:lnTo>
                  <a:pt x="7586" y="0"/>
                </a:lnTo>
                <a:lnTo>
                  <a:pt x="0" y="0"/>
                </a:lnTo>
                <a:close/>
                <a:moveTo>
                  <a:pt x="10800" y="21600"/>
                </a:moveTo>
                <a:lnTo>
                  <a:pt x="21600" y="21600"/>
                </a:lnTo>
                <a:lnTo>
                  <a:pt x="21600" y="0"/>
                </a:lnTo>
                <a:lnTo>
                  <a:pt x="14014" y="0"/>
                </a:lnTo>
                <a:lnTo>
                  <a:pt x="14014" y="7773"/>
                </a:lnTo>
                <a:lnTo>
                  <a:pt x="20850" y="7773"/>
                </a:lnTo>
                <a:lnTo>
                  <a:pt x="10800" y="21600"/>
                </a:lnTo>
                <a:close/>
              </a:path>
            </a:pathLst>
          </a:custGeom>
          <a:solidFill>
            <a:srgbClr val="FFFFFF"/>
          </a:solidFill>
          <a:ln w="3175">
            <a:miter lim="400000"/>
          </a:ln>
          <a:effectLst>
            <a:outerShdw blurRad="127000" dist="38100" dir="5400000" rotWithShape="0">
              <a:srgbClr val="000000">
                <a:alpha val="39057"/>
              </a:srgbClr>
            </a:outerShdw>
          </a:effectLst>
        </p:spPr>
        <p:txBody>
          <a:bodyPr lIns="0" tIns="0" rIns="0" bIns="0" anchor="ctr"/>
          <a:lstStyle/>
          <a:p>
            <a:pPr algn="ctr">
              <a:defRPr b="0">
                <a:solidFill>
                  <a:srgbClr val="FFFFFF"/>
                </a:solidFill>
                <a:latin typeface="+mn-lt"/>
                <a:ea typeface="+mn-ea"/>
                <a:cs typeface="+mn-cs"/>
                <a:sym typeface="Helvetica Neue Medium"/>
              </a:defRPr>
            </a:pPr>
            <a:endParaRPr sz="1470"/>
          </a:p>
        </p:txBody>
      </p:sp>
      <p:sp>
        <p:nvSpPr>
          <p:cNvPr id="95" name="矩形 94"/>
          <p:cNvSpPr/>
          <p:nvPr/>
        </p:nvSpPr>
        <p:spPr>
          <a:xfrm>
            <a:off x="187346" y="1793780"/>
            <a:ext cx="891462" cy="2554545"/>
          </a:xfrm>
          <a:prstGeom prst="rect">
            <a:avLst/>
          </a:prstGeom>
        </p:spPr>
        <p:txBody>
          <a:bodyPr wrap="square">
            <a:spAutoFit/>
          </a:bodyPr>
          <a:lstStyle/>
          <a:p>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知</a:t>
            </a:r>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识回顾</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8"/>
                                        </p:tgtEl>
                                        <p:attrNameLst>
                                          <p:attrName>style.visibility</p:attrName>
                                        </p:attrNameLst>
                                      </p:cBhvr>
                                      <p:to>
                                        <p:strVal val="visible"/>
                                      </p:to>
                                    </p:set>
                                    <p:animEffect transition="in" filter="blinds(horizontal)">
                                      <p:cBhvr>
                                        <p:cTn id="7" dur="500"/>
                                        <p:tgtEl>
                                          <p:spTgt spid="30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43"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blinds(horizontal)">
                                      <p:cBhvr>
                                        <p:cTn id="19" dur="500"/>
                                        <p:tgtEl>
                                          <p:spTgt spid="31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19" nodeType="clickEffect">
                                  <p:stCondLst>
                                    <p:cond delay="0"/>
                                  </p:stCondLst>
                                  <p:childTnLst>
                                    <p:set>
                                      <p:cBhvr>
                                        <p:cTn id="24" dur="1" fill="hold">
                                          <p:stCondLst>
                                            <p:cond delay="0"/>
                                          </p:stCondLst>
                                        </p:cTn>
                                        <p:tgtEl>
                                          <p:spTgt spid="316"/>
                                        </p:tgtEl>
                                        <p:attrNameLst>
                                          <p:attrName>style.visibility</p:attrName>
                                        </p:attrNameLst>
                                      </p:cBhvr>
                                      <p:to>
                                        <p:strVal val="visible"/>
                                      </p:to>
                                    </p:set>
                                    <p:animEffect transition="in" filter="blinds(horizontal)">
                                      <p:cBhvr>
                                        <p:cTn id="25" dur="500"/>
                                        <p:tgtEl>
                                          <p:spTgt spid="31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26" nodeType="clickEffect">
                                  <p:stCondLst>
                                    <p:cond delay="0"/>
                                  </p:stCondLst>
                                  <p:childTnLst>
                                    <p:set>
                                      <p:cBhvr>
                                        <p:cTn id="30" dur="1" fill="hold">
                                          <p:stCondLst>
                                            <p:cond delay="0"/>
                                          </p:stCondLst>
                                        </p:cTn>
                                        <p:tgtEl>
                                          <p:spTgt spid="334"/>
                                        </p:tgtEl>
                                        <p:attrNameLst>
                                          <p:attrName>style.visibility</p:attrName>
                                        </p:attrNameLst>
                                      </p:cBhvr>
                                      <p:to>
                                        <p:strVal val="visible"/>
                                      </p:to>
                                    </p:set>
                                    <p:animEffect transition="in" filter="blinds(horizontal)">
                                      <p:cBhvr>
                                        <p:cTn id="31" dur="500"/>
                                        <p:tgtEl>
                                          <p:spTgt spid="334"/>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46"/>
                                        </p:tgtEl>
                                        <p:attrNameLst>
                                          <p:attrName>style.visibility</p:attrName>
                                        </p:attrNameLst>
                                      </p:cBhvr>
                                      <p:to>
                                        <p:strVal val="visible"/>
                                      </p:to>
                                    </p:set>
                                    <p:animEffect transition="in" filter="blinds(horizontal)">
                                      <p:cBhvr>
                                        <p:cTn id="37" dur="500"/>
                                        <p:tgtEl>
                                          <p:spTgt spid="346"/>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41" nodeType="clickEffect">
                                  <p:stCondLst>
                                    <p:cond delay="0"/>
                                  </p:stCondLst>
                                  <p:childTnLst>
                                    <p:set>
                                      <p:cBhvr>
                                        <p:cTn id="42" dur="1" fill="hold">
                                          <p:stCondLst>
                                            <p:cond delay="0"/>
                                          </p:stCondLst>
                                        </p:cTn>
                                        <p:tgtEl>
                                          <p:spTgt spid="407"/>
                                        </p:tgtEl>
                                        <p:attrNameLst>
                                          <p:attrName>style.visibility</p:attrName>
                                        </p:attrNameLst>
                                      </p:cBhvr>
                                      <p:to>
                                        <p:strVal val="visible"/>
                                      </p:to>
                                    </p:set>
                                    <p:animEffect transition="in" filter="blinds(horizontal)">
                                      <p:cBhvr>
                                        <p:cTn id="43" dur="500"/>
                                        <p:tgtEl>
                                          <p:spTgt spid="407"/>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ntr" presetSubtype="10" fill="hold" grpId="27" nodeType="clickEffect">
                                  <p:stCondLst>
                                    <p:cond delay="0"/>
                                  </p:stCondLst>
                                  <p:childTnLst>
                                    <p:set>
                                      <p:cBhvr>
                                        <p:cTn id="48" dur="1" fill="hold">
                                          <p:stCondLst>
                                            <p:cond delay="0"/>
                                          </p:stCondLst>
                                        </p:cTn>
                                        <p:tgtEl>
                                          <p:spTgt spid="336"/>
                                        </p:tgtEl>
                                        <p:attrNameLst>
                                          <p:attrName>style.visibility</p:attrName>
                                        </p:attrNameLst>
                                      </p:cBhvr>
                                      <p:to>
                                        <p:strVal val="visible"/>
                                      </p:to>
                                    </p:set>
                                    <p:animEffect transition="in" filter="blinds(horizontal)">
                                      <p:cBhvr>
                                        <p:cTn id="49" dur="500"/>
                                        <p:tgtEl>
                                          <p:spTgt spid="336"/>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3" presetClass="entr" presetSubtype="10" fill="hold" grpId="28" nodeType="clickEffect">
                                  <p:stCondLst>
                                    <p:cond delay="0"/>
                                  </p:stCondLst>
                                  <p:childTnLst>
                                    <p:set>
                                      <p:cBhvr>
                                        <p:cTn id="54" dur="1" fill="hold">
                                          <p:stCondLst>
                                            <p:cond delay="0"/>
                                          </p:stCondLst>
                                        </p:cTn>
                                        <p:tgtEl>
                                          <p:spTgt spid="339"/>
                                        </p:tgtEl>
                                        <p:attrNameLst>
                                          <p:attrName>style.visibility</p:attrName>
                                        </p:attrNameLst>
                                      </p:cBhvr>
                                      <p:to>
                                        <p:strVal val="visible"/>
                                      </p:to>
                                    </p:set>
                                    <p:animEffect transition="in" filter="blinds(horizontal)">
                                      <p:cBhvr>
                                        <p:cTn id="55" dur="500"/>
                                        <p:tgtEl>
                                          <p:spTgt spid="339"/>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3" presetClass="entr" presetSubtype="10" fill="hold" grpId="1" nodeType="clickEffect">
                                  <p:stCondLst>
                                    <p:cond delay="0"/>
                                  </p:stCondLst>
                                  <p:childTnLst>
                                    <p:set>
                                      <p:cBhvr>
                                        <p:cTn id="60" dur="1" fill="hold">
                                          <p:stCondLst>
                                            <p:cond delay="0"/>
                                          </p:stCondLst>
                                        </p:cTn>
                                        <p:tgtEl>
                                          <p:spTgt spid="279"/>
                                        </p:tgtEl>
                                        <p:attrNameLst>
                                          <p:attrName>style.visibility</p:attrName>
                                        </p:attrNameLst>
                                      </p:cBhvr>
                                      <p:to>
                                        <p:strVal val="visible"/>
                                      </p:to>
                                    </p:set>
                                    <p:animEffect transition="in" filter="blinds(horizontal)">
                                      <p:cBhvr>
                                        <p:cTn id="61" dur="500"/>
                                        <p:tgtEl>
                                          <p:spTgt spid="279"/>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330"/>
                                        </p:tgtEl>
                                        <p:attrNameLst>
                                          <p:attrName>style.visibility</p:attrName>
                                        </p:attrNameLst>
                                      </p:cBhvr>
                                      <p:to>
                                        <p:strVal val="visible"/>
                                      </p:to>
                                    </p:set>
                                    <p:animEffect transition="in" filter="blinds(horizontal)">
                                      <p:cBhvr>
                                        <p:cTn id="67" dur="500"/>
                                        <p:tgtEl>
                                          <p:spTgt spid="330"/>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3" presetClass="entr" presetSubtype="10" fill="hold" grpId="24" nodeType="clickEffect">
                                  <p:stCondLst>
                                    <p:cond delay="0"/>
                                  </p:stCondLst>
                                  <p:childTnLst>
                                    <p:set>
                                      <p:cBhvr>
                                        <p:cTn id="72" dur="1" fill="hold">
                                          <p:stCondLst>
                                            <p:cond delay="0"/>
                                          </p:stCondLst>
                                        </p:cTn>
                                        <p:tgtEl>
                                          <p:spTgt spid="332"/>
                                        </p:tgtEl>
                                        <p:attrNameLst>
                                          <p:attrName>style.visibility</p:attrName>
                                        </p:attrNameLst>
                                      </p:cBhvr>
                                      <p:to>
                                        <p:strVal val="visible"/>
                                      </p:to>
                                    </p:set>
                                    <p:animEffect transition="in" filter="blinds(horizontal)">
                                      <p:cBhvr>
                                        <p:cTn id="73" dur="500"/>
                                        <p:tgtEl>
                                          <p:spTgt spid="332"/>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3" presetClass="entr" presetSubtype="10" fill="hold" grpId="13" nodeType="clickEffect">
                                  <p:stCondLst>
                                    <p:cond delay="0"/>
                                  </p:stCondLst>
                                  <p:childTnLst>
                                    <p:set>
                                      <p:cBhvr>
                                        <p:cTn id="78" dur="1" fill="hold">
                                          <p:stCondLst>
                                            <p:cond delay="0"/>
                                          </p:stCondLst>
                                        </p:cTn>
                                        <p:tgtEl>
                                          <p:spTgt spid="292"/>
                                        </p:tgtEl>
                                        <p:attrNameLst>
                                          <p:attrName>style.visibility</p:attrName>
                                        </p:attrNameLst>
                                      </p:cBhvr>
                                      <p:to>
                                        <p:strVal val="visible"/>
                                      </p:to>
                                    </p:set>
                                    <p:animEffect transition="in" filter="blinds(horizontal)">
                                      <p:cBhvr>
                                        <p:cTn id="79" dur="500"/>
                                        <p:tgtEl>
                                          <p:spTgt spid="292"/>
                                        </p:tgtEl>
                                      </p:cBhvr>
                                    </p:animEffect>
                                  </p:childTnLst>
                                </p:cTn>
                              </p:par>
                            </p:childTnLst>
                          </p:cTn>
                        </p:par>
                      </p:childTnLst>
                    </p:cTn>
                  </p:par>
                  <p:par>
                    <p:cTn id="80" fill="hold" nodeType="clickPar">
                      <p:stCondLst>
                        <p:cond delay="indefinite"/>
                      </p:stCondLst>
                      <p:childTnLst>
                        <p:par>
                          <p:cTn id="81" fill="hold" nodeType="withGroup">
                            <p:stCondLst>
                              <p:cond delay="indefinite"/>
                            </p:stCondLst>
                          </p:cTn>
                        </p:par>
                        <p:par>
                          <p:cTn id="82" fill="hold" nodeType="afterGroup">
                            <p:stCondLst>
                              <p:cond delay="0"/>
                            </p:stCondLst>
                            <p:childTnLst>
                              <p:par>
                                <p:cTn id="83" presetID="3" presetClass="entr" presetSubtype="10" fill="hold" grpId="21" nodeType="clickEffect">
                                  <p:stCondLst>
                                    <p:cond delay="0"/>
                                  </p:stCondLst>
                                  <p:childTnLst>
                                    <p:set>
                                      <p:cBhvr>
                                        <p:cTn id="84" dur="1" fill="hold">
                                          <p:stCondLst>
                                            <p:cond delay="0"/>
                                          </p:stCondLst>
                                        </p:cTn>
                                        <p:tgtEl>
                                          <p:spTgt spid="318"/>
                                        </p:tgtEl>
                                        <p:attrNameLst>
                                          <p:attrName>style.visibility</p:attrName>
                                        </p:attrNameLst>
                                      </p:cBhvr>
                                      <p:to>
                                        <p:strVal val="visible"/>
                                      </p:to>
                                    </p:set>
                                    <p:animEffect transition="in" filter="blinds(horizontal)">
                                      <p:cBhvr>
                                        <p:cTn id="85" dur="500"/>
                                        <p:tgtEl>
                                          <p:spTgt spid="318"/>
                                        </p:tgtEl>
                                      </p:cBhvr>
                                    </p:animEffect>
                                  </p:child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3" presetClass="entr" presetSubtype="10" fill="hold" nodeType="clickEffect">
                                  <p:stCondLst>
                                    <p:cond delay="0"/>
                                  </p:stCondLst>
                                  <p:childTnLst>
                                    <p:set>
                                      <p:cBhvr>
                                        <p:cTn id="90" dur="1" fill="hold">
                                          <p:stCondLst>
                                            <p:cond delay="0"/>
                                          </p:stCondLst>
                                        </p:cTn>
                                        <p:tgtEl>
                                          <p:spTgt spid="324"/>
                                        </p:tgtEl>
                                        <p:attrNameLst>
                                          <p:attrName>style.visibility</p:attrName>
                                        </p:attrNameLst>
                                      </p:cBhvr>
                                      <p:to>
                                        <p:strVal val="visible"/>
                                      </p:to>
                                    </p:set>
                                    <p:animEffect transition="in" filter="blinds(horizontal)">
                                      <p:cBhvr>
                                        <p:cTn id="91" dur="500"/>
                                        <p:tgtEl>
                                          <p:spTgt spid="324"/>
                                        </p:tgtEl>
                                      </p:cBhvr>
                                    </p:animEffect>
                                  </p:childTnLst>
                                </p:cTn>
                              </p:par>
                            </p:childTnLst>
                          </p:cTn>
                        </p:par>
                      </p:childTnLst>
                    </p:cTn>
                  </p:par>
                  <p:par>
                    <p:cTn id="92" fill="hold" nodeType="clickPar">
                      <p:stCondLst>
                        <p:cond delay="indefinite"/>
                      </p:stCondLst>
                      <p:childTnLst>
                        <p:par>
                          <p:cTn id="93" fill="hold" nodeType="withGroup">
                            <p:stCondLst>
                              <p:cond delay="indefinite"/>
                            </p:stCondLst>
                          </p:cTn>
                        </p:par>
                        <p:par>
                          <p:cTn id="94" fill="hold" nodeType="afterGroup">
                            <p:stCondLst>
                              <p:cond delay="0"/>
                            </p:stCondLst>
                            <p:childTnLst>
                              <p:par>
                                <p:cTn id="95" presetID="3" presetClass="entr" presetSubtype="10" fill="hold" grpId="5" nodeType="clickEffect">
                                  <p:stCondLst>
                                    <p:cond delay="0"/>
                                  </p:stCondLst>
                                  <p:childTnLst>
                                    <p:set>
                                      <p:cBhvr>
                                        <p:cTn id="96" dur="1" fill="hold">
                                          <p:stCondLst>
                                            <p:cond delay="0"/>
                                          </p:stCondLst>
                                        </p:cTn>
                                        <p:tgtEl>
                                          <p:spTgt spid="281"/>
                                        </p:tgtEl>
                                        <p:attrNameLst>
                                          <p:attrName>style.visibility</p:attrName>
                                        </p:attrNameLst>
                                      </p:cBhvr>
                                      <p:to>
                                        <p:strVal val="visible"/>
                                      </p:to>
                                    </p:set>
                                    <p:animEffect transition="in" filter="blinds(horizontal)">
                                      <p:cBhvr>
                                        <p:cTn id="97" dur="500"/>
                                        <p:tgtEl>
                                          <p:spTgt spid="281"/>
                                        </p:tgtEl>
                                      </p:cBhvr>
                                    </p:animEffect>
                                  </p:childTnLst>
                                </p:cTn>
                              </p:par>
                            </p:childTnLst>
                          </p:cTn>
                        </p:par>
                      </p:childTnLst>
                    </p:cTn>
                  </p:par>
                  <p:par>
                    <p:cTn id="98" fill="hold" nodeType="clickPar">
                      <p:stCondLst>
                        <p:cond delay="indefinite"/>
                      </p:stCondLst>
                      <p:childTnLst>
                        <p:par>
                          <p:cTn id="99" fill="hold" nodeType="withGroup">
                            <p:stCondLst>
                              <p:cond delay="indefinite"/>
                            </p:stCondLst>
                          </p:cTn>
                        </p:par>
                        <p:par>
                          <p:cTn id="100" fill="hold" nodeType="afterGroup">
                            <p:stCondLst>
                              <p:cond delay="0"/>
                            </p:stCondLst>
                            <p:childTnLst>
                              <p:par>
                                <p:cTn id="101" presetID="3" presetClass="entr" presetSubtype="10" fill="hold" nodeType="clickEffect">
                                  <p:stCondLst>
                                    <p:cond delay="0"/>
                                  </p:stCondLst>
                                  <p:childTnLst>
                                    <p:set>
                                      <p:cBhvr>
                                        <p:cTn id="102" dur="1" fill="hold">
                                          <p:stCondLst>
                                            <p:cond delay="0"/>
                                          </p:stCondLst>
                                        </p:cTn>
                                        <p:tgtEl>
                                          <p:spTgt spid="379"/>
                                        </p:tgtEl>
                                        <p:attrNameLst>
                                          <p:attrName>style.visibility</p:attrName>
                                        </p:attrNameLst>
                                      </p:cBhvr>
                                      <p:to>
                                        <p:strVal val="visible"/>
                                      </p:to>
                                    </p:set>
                                    <p:animEffect transition="in" filter="blinds(horizontal)">
                                      <p:cBhvr>
                                        <p:cTn id="103" dur="500"/>
                                        <p:tgtEl>
                                          <p:spTgt spid="379"/>
                                        </p:tgtEl>
                                      </p:cBhvr>
                                    </p:animEffect>
                                  </p:childTnLst>
                                </p:cTn>
                              </p:par>
                            </p:childTnLst>
                          </p:cTn>
                        </p:par>
                      </p:childTnLst>
                    </p:cTn>
                  </p:par>
                  <p:par>
                    <p:cTn id="104" fill="hold" nodeType="clickPar">
                      <p:stCondLst>
                        <p:cond delay="indefinite"/>
                      </p:stCondLst>
                      <p:childTnLst>
                        <p:par>
                          <p:cTn id="105" fill="hold" nodeType="withGroup">
                            <p:stCondLst>
                              <p:cond delay="indefinite"/>
                            </p:stCondLst>
                          </p:cTn>
                        </p:par>
                        <p:par>
                          <p:cTn id="106" fill="hold" nodeType="afterGroup">
                            <p:stCondLst>
                              <p:cond delay="0"/>
                            </p:stCondLst>
                            <p:childTnLst>
                              <p:par>
                                <p:cTn id="107" presetID="3" presetClass="entr" presetSubtype="10" fill="hold" grpId="9" nodeType="clickEffect">
                                  <p:stCondLst>
                                    <p:cond delay="0"/>
                                  </p:stCondLst>
                                  <p:childTnLst>
                                    <p:set>
                                      <p:cBhvr>
                                        <p:cTn id="108" dur="1" fill="hold">
                                          <p:stCondLst>
                                            <p:cond delay="0"/>
                                          </p:stCondLst>
                                        </p:cTn>
                                        <p:tgtEl>
                                          <p:spTgt spid="284"/>
                                        </p:tgtEl>
                                        <p:attrNameLst>
                                          <p:attrName>style.visibility</p:attrName>
                                        </p:attrNameLst>
                                      </p:cBhvr>
                                      <p:to>
                                        <p:strVal val="visible"/>
                                      </p:to>
                                    </p:set>
                                    <p:animEffect transition="in" filter="blinds(horizontal)">
                                      <p:cBhvr>
                                        <p:cTn id="109" dur="500"/>
                                        <p:tgtEl>
                                          <p:spTgt spid="284"/>
                                        </p:tgtEl>
                                      </p:cBhvr>
                                    </p:animEffect>
                                  </p:childTnLst>
                                </p:cTn>
                              </p:par>
                            </p:childTnLst>
                          </p:cTn>
                        </p:par>
                      </p:childTnLst>
                    </p:cTn>
                  </p:par>
                  <p:par>
                    <p:cTn id="110" fill="hold" nodeType="clickPar">
                      <p:stCondLst>
                        <p:cond delay="indefinite"/>
                      </p:stCondLst>
                      <p:childTnLst>
                        <p:par>
                          <p:cTn id="111" fill="hold" nodeType="withGroup">
                            <p:stCondLst>
                              <p:cond delay="indefinite"/>
                            </p:stCondLst>
                          </p:cTn>
                        </p:par>
                        <p:par>
                          <p:cTn id="112" fill="hold" nodeType="afterGroup">
                            <p:stCondLst>
                              <p:cond delay="0"/>
                            </p:stCondLst>
                            <p:childTnLst>
                              <p:par>
                                <p:cTn id="113" presetID="3" presetClass="entr" presetSubtype="10" fill="hold" nodeType="clickEffect">
                                  <p:stCondLst>
                                    <p:cond delay="0"/>
                                  </p:stCondLst>
                                  <p:childTnLst>
                                    <p:set>
                                      <p:cBhvr>
                                        <p:cTn id="114" dur="1" fill="hold">
                                          <p:stCondLst>
                                            <p:cond delay="0"/>
                                          </p:stCondLst>
                                        </p:cTn>
                                        <p:tgtEl>
                                          <p:spTgt spid="385"/>
                                        </p:tgtEl>
                                        <p:attrNameLst>
                                          <p:attrName>style.visibility</p:attrName>
                                        </p:attrNameLst>
                                      </p:cBhvr>
                                      <p:to>
                                        <p:strVal val="visible"/>
                                      </p:to>
                                    </p:set>
                                    <p:animEffect transition="in" filter="blinds(horizontal)">
                                      <p:cBhvr>
                                        <p:cTn id="115" dur="500"/>
                                        <p:tgtEl>
                                          <p:spTgt spid="385"/>
                                        </p:tgtEl>
                                      </p:cBhvr>
                                    </p:animEffect>
                                  </p:childTnLst>
                                </p:cTn>
                              </p:par>
                            </p:childTnLst>
                          </p:cTn>
                        </p:par>
                      </p:childTnLst>
                    </p:cTn>
                  </p:par>
                  <p:par>
                    <p:cTn id="116" fill="hold" nodeType="clickPar">
                      <p:stCondLst>
                        <p:cond delay="indefinite"/>
                      </p:stCondLst>
                      <p:childTnLst>
                        <p:par>
                          <p:cTn id="117" fill="hold" nodeType="withGroup">
                            <p:stCondLst>
                              <p:cond delay="indefinite"/>
                            </p:stCondLst>
                          </p:cTn>
                        </p:par>
                        <p:par>
                          <p:cTn id="118" fill="hold" nodeType="afterGroup">
                            <p:stCondLst>
                              <p:cond delay="0"/>
                            </p:stCondLst>
                            <p:childTnLst>
                              <p:par>
                                <p:cTn id="119" presetID="3" presetClass="entr" presetSubtype="10" fill="hold" grpId="7" nodeType="clickEffect">
                                  <p:stCondLst>
                                    <p:cond delay="0"/>
                                  </p:stCondLst>
                                  <p:childTnLst>
                                    <p:set>
                                      <p:cBhvr>
                                        <p:cTn id="120" dur="1" fill="hold">
                                          <p:stCondLst>
                                            <p:cond delay="0"/>
                                          </p:stCondLst>
                                        </p:cTn>
                                        <p:tgtEl>
                                          <p:spTgt spid="283"/>
                                        </p:tgtEl>
                                        <p:attrNameLst>
                                          <p:attrName>style.visibility</p:attrName>
                                        </p:attrNameLst>
                                      </p:cBhvr>
                                      <p:to>
                                        <p:strVal val="visible"/>
                                      </p:to>
                                    </p:set>
                                    <p:animEffect transition="in" filter="blinds(horizontal)">
                                      <p:cBhvr>
                                        <p:cTn id="121" dur="500"/>
                                        <p:tgtEl>
                                          <p:spTgt spid="283"/>
                                        </p:tgtEl>
                                      </p:cBhvr>
                                    </p:animEffect>
                                  </p:childTnLst>
                                </p:cTn>
                              </p:par>
                            </p:childTnLst>
                          </p:cTn>
                        </p:par>
                      </p:childTnLst>
                    </p:cTn>
                  </p:par>
                  <p:par>
                    <p:cTn id="122" fill="hold" nodeType="clickPar">
                      <p:stCondLst>
                        <p:cond delay="indefinite"/>
                      </p:stCondLst>
                      <p:childTnLst>
                        <p:par>
                          <p:cTn id="123" fill="hold" nodeType="withGroup">
                            <p:stCondLst>
                              <p:cond delay="indefinite"/>
                            </p:stCondLst>
                          </p:cTn>
                        </p:par>
                        <p:par>
                          <p:cTn id="124" fill="hold" nodeType="afterGroup">
                            <p:stCondLst>
                              <p:cond delay="0"/>
                            </p:stCondLst>
                            <p:childTnLst>
                              <p:par>
                                <p:cTn id="125" presetID="3" presetClass="entr" presetSubtype="10" fill="hold" nodeType="clickEffect">
                                  <p:stCondLst>
                                    <p:cond delay="0"/>
                                  </p:stCondLst>
                                  <p:childTnLst>
                                    <p:set>
                                      <p:cBhvr>
                                        <p:cTn id="126" dur="1" fill="hold">
                                          <p:stCondLst>
                                            <p:cond delay="0"/>
                                          </p:stCondLst>
                                        </p:cTn>
                                        <p:tgtEl>
                                          <p:spTgt spid="373"/>
                                        </p:tgtEl>
                                        <p:attrNameLst>
                                          <p:attrName>style.visibility</p:attrName>
                                        </p:attrNameLst>
                                      </p:cBhvr>
                                      <p:to>
                                        <p:strVal val="visible"/>
                                      </p:to>
                                    </p:set>
                                    <p:animEffect transition="in" filter="blinds(horizontal)">
                                      <p:cBhvr>
                                        <p:cTn id="127" dur="500"/>
                                        <p:tgtEl>
                                          <p:spTgt spid="373"/>
                                        </p:tgtEl>
                                      </p:cBhvr>
                                    </p:animEffect>
                                  </p:childTnLst>
                                </p:cTn>
                              </p:par>
                            </p:childTnLst>
                          </p:cTn>
                        </p:par>
                      </p:childTnLst>
                    </p:cTn>
                  </p:par>
                  <p:par>
                    <p:cTn id="128" fill="hold" nodeType="clickPar">
                      <p:stCondLst>
                        <p:cond delay="indefinite"/>
                      </p:stCondLst>
                      <p:childTnLst>
                        <p:par>
                          <p:cTn id="129" fill="hold" nodeType="withGroup">
                            <p:stCondLst>
                              <p:cond delay="indefinite"/>
                            </p:stCondLst>
                          </p:cTn>
                        </p:par>
                        <p:par>
                          <p:cTn id="130" fill="hold" nodeType="afterGroup">
                            <p:stCondLst>
                              <p:cond delay="0"/>
                            </p:stCondLst>
                            <p:childTnLst>
                              <p:par>
                                <p:cTn id="131" presetID="3" presetClass="entr" presetSubtype="10" fill="hold" grpId="14" nodeType="clickEffect">
                                  <p:stCondLst>
                                    <p:cond delay="0"/>
                                  </p:stCondLst>
                                  <p:childTnLst>
                                    <p:set>
                                      <p:cBhvr>
                                        <p:cTn id="132" dur="1" fill="hold">
                                          <p:stCondLst>
                                            <p:cond delay="0"/>
                                          </p:stCondLst>
                                        </p:cTn>
                                        <p:tgtEl>
                                          <p:spTgt spid="295"/>
                                        </p:tgtEl>
                                        <p:attrNameLst>
                                          <p:attrName>style.visibility</p:attrName>
                                        </p:attrNameLst>
                                      </p:cBhvr>
                                      <p:to>
                                        <p:strVal val="visible"/>
                                      </p:to>
                                    </p:set>
                                    <p:animEffect transition="in" filter="blinds(horizontal)">
                                      <p:cBhvr>
                                        <p:cTn id="133" dur="500"/>
                                        <p:tgtEl>
                                          <p:spTgt spid="295"/>
                                        </p:tgtEl>
                                      </p:cBhvr>
                                    </p:animEffect>
                                  </p:childTnLst>
                                </p:cTn>
                              </p:par>
                            </p:childTnLst>
                          </p:cTn>
                        </p:par>
                      </p:childTnLst>
                    </p:cTn>
                  </p:par>
                  <p:par>
                    <p:cTn id="134" fill="hold" nodeType="clickPar">
                      <p:stCondLst>
                        <p:cond delay="indefinite"/>
                      </p:stCondLst>
                      <p:childTnLst>
                        <p:par>
                          <p:cTn id="135" fill="hold" nodeType="withGroup">
                            <p:stCondLst>
                              <p:cond delay="indefinite"/>
                            </p:stCondLst>
                          </p:cTn>
                        </p:par>
                        <p:par>
                          <p:cTn id="136" fill="hold" nodeType="afterGroup">
                            <p:stCondLst>
                              <p:cond delay="0"/>
                            </p:stCondLst>
                            <p:childTnLst>
                              <p:par>
                                <p:cTn id="137" presetID="3" presetClass="entr" presetSubtype="10" fill="hold" grpId="15" nodeType="clickEffect">
                                  <p:stCondLst>
                                    <p:cond delay="0"/>
                                  </p:stCondLst>
                                  <p:childTnLst>
                                    <p:set>
                                      <p:cBhvr>
                                        <p:cTn id="138" dur="1" fill="hold">
                                          <p:stCondLst>
                                            <p:cond delay="0"/>
                                          </p:stCondLst>
                                        </p:cTn>
                                        <p:tgtEl>
                                          <p:spTgt spid="298"/>
                                        </p:tgtEl>
                                        <p:attrNameLst>
                                          <p:attrName>style.visibility</p:attrName>
                                        </p:attrNameLst>
                                      </p:cBhvr>
                                      <p:to>
                                        <p:strVal val="visible"/>
                                      </p:to>
                                    </p:set>
                                    <p:animEffect transition="in" filter="blinds(horizontal)">
                                      <p:cBhvr>
                                        <p:cTn id="139" dur="500"/>
                                        <p:tgtEl>
                                          <p:spTgt spid="298"/>
                                        </p:tgtEl>
                                      </p:cBhvr>
                                    </p:animEffect>
                                  </p:childTnLst>
                                </p:cTn>
                              </p:par>
                            </p:childTnLst>
                          </p:cTn>
                        </p:par>
                      </p:childTnLst>
                    </p:cTn>
                  </p:par>
                  <p:par>
                    <p:cTn id="140" fill="hold" nodeType="clickPar">
                      <p:stCondLst>
                        <p:cond delay="indefinite"/>
                      </p:stCondLst>
                      <p:childTnLst>
                        <p:par>
                          <p:cTn id="141" fill="hold" nodeType="withGroup">
                            <p:stCondLst>
                              <p:cond delay="indefinite"/>
                            </p:stCondLst>
                          </p:cTn>
                        </p:par>
                        <p:par>
                          <p:cTn id="142" fill="hold" nodeType="afterGroup">
                            <p:stCondLst>
                              <p:cond delay="0"/>
                            </p:stCondLst>
                            <p:childTnLst>
                              <p:par>
                                <p:cTn id="143" presetID="3" presetClass="entr" presetSubtype="10" fill="hold" grpId="16" nodeType="clickEffect">
                                  <p:stCondLst>
                                    <p:cond delay="0"/>
                                  </p:stCondLst>
                                  <p:childTnLst>
                                    <p:set>
                                      <p:cBhvr>
                                        <p:cTn id="144" dur="1" fill="hold">
                                          <p:stCondLst>
                                            <p:cond delay="0"/>
                                          </p:stCondLst>
                                        </p:cTn>
                                        <p:tgtEl>
                                          <p:spTgt spid="301"/>
                                        </p:tgtEl>
                                        <p:attrNameLst>
                                          <p:attrName>style.visibility</p:attrName>
                                        </p:attrNameLst>
                                      </p:cBhvr>
                                      <p:to>
                                        <p:strVal val="visible"/>
                                      </p:to>
                                    </p:set>
                                    <p:animEffect transition="in" filter="blinds(horizontal)">
                                      <p:cBhvr>
                                        <p:cTn id="145" dur="500"/>
                                        <p:tgtEl>
                                          <p:spTgt spid="301"/>
                                        </p:tgtEl>
                                      </p:cBhvr>
                                    </p:animEffect>
                                  </p:childTnLst>
                                </p:cTn>
                              </p:par>
                            </p:childTnLst>
                          </p:cTn>
                        </p:par>
                      </p:childTnLst>
                    </p:cTn>
                  </p:par>
                  <p:par>
                    <p:cTn id="146" fill="hold" nodeType="clickPar">
                      <p:stCondLst>
                        <p:cond delay="indefinite"/>
                      </p:stCondLst>
                      <p:childTnLst>
                        <p:par>
                          <p:cTn id="147" fill="hold" nodeType="withGroup">
                            <p:stCondLst>
                              <p:cond delay="indefinite"/>
                            </p:stCondLst>
                          </p:cTn>
                        </p:par>
                        <p:par>
                          <p:cTn id="148" fill="hold" nodeType="afterGroup">
                            <p:stCondLst>
                              <p:cond delay="0"/>
                            </p:stCondLst>
                            <p:childTnLst>
                              <p:par>
                                <p:cTn id="149" presetID="3" presetClass="entr" presetSubtype="10" fill="hold" grpId="38" nodeType="clickEffect">
                                  <p:stCondLst>
                                    <p:cond delay="0"/>
                                  </p:stCondLst>
                                  <p:childTnLst>
                                    <p:set>
                                      <p:cBhvr>
                                        <p:cTn id="150" dur="1" fill="hold">
                                          <p:stCondLst>
                                            <p:cond delay="0"/>
                                          </p:stCondLst>
                                        </p:cTn>
                                        <p:tgtEl>
                                          <p:spTgt spid="396"/>
                                        </p:tgtEl>
                                        <p:attrNameLst>
                                          <p:attrName>style.visibility</p:attrName>
                                        </p:attrNameLst>
                                      </p:cBhvr>
                                      <p:to>
                                        <p:strVal val="visible"/>
                                      </p:to>
                                    </p:set>
                                    <p:animEffect transition="in" filter="blinds(horizontal)">
                                      <p:cBhvr>
                                        <p:cTn id="151" dur="500"/>
                                        <p:tgtEl>
                                          <p:spTgt spid="396"/>
                                        </p:tgtEl>
                                      </p:cBhvr>
                                    </p:animEffect>
                                  </p:childTnLst>
                                </p:cTn>
                              </p:par>
                            </p:childTnLst>
                          </p:cTn>
                        </p:par>
                      </p:childTnLst>
                    </p:cTn>
                  </p:par>
                  <p:par>
                    <p:cTn id="152" fill="hold" nodeType="clickPar">
                      <p:stCondLst>
                        <p:cond delay="indefinite"/>
                      </p:stCondLst>
                      <p:childTnLst>
                        <p:par>
                          <p:cTn id="153" fill="hold" nodeType="withGroup">
                            <p:stCondLst>
                              <p:cond delay="indefinite"/>
                            </p:stCondLst>
                          </p:cTn>
                        </p:par>
                        <p:par>
                          <p:cTn id="154" fill="hold" nodeType="afterGroup">
                            <p:stCondLst>
                              <p:cond delay="0"/>
                            </p:stCondLst>
                            <p:childTnLst>
                              <p:par>
                                <p:cTn id="155" presetID="3" presetClass="entr" presetSubtype="10" fill="hold" grpId="3" nodeType="clickEffect">
                                  <p:stCondLst>
                                    <p:cond delay="0"/>
                                  </p:stCondLst>
                                  <p:childTnLst>
                                    <p:set>
                                      <p:cBhvr>
                                        <p:cTn id="156" dur="1" fill="hold">
                                          <p:stCondLst>
                                            <p:cond delay="0"/>
                                          </p:stCondLst>
                                        </p:cTn>
                                        <p:tgtEl>
                                          <p:spTgt spid="280"/>
                                        </p:tgtEl>
                                        <p:attrNameLst>
                                          <p:attrName>style.visibility</p:attrName>
                                        </p:attrNameLst>
                                      </p:cBhvr>
                                      <p:to>
                                        <p:strVal val="visible"/>
                                      </p:to>
                                    </p:set>
                                    <p:animEffect transition="in" filter="blinds(horizontal)">
                                      <p:cBhvr>
                                        <p:cTn id="157" dur="500"/>
                                        <p:tgtEl>
                                          <p:spTgt spid="280"/>
                                        </p:tgtEl>
                                      </p:cBhvr>
                                    </p:animEffect>
                                  </p:childTnLst>
                                </p:cTn>
                              </p:par>
                            </p:childTnLst>
                          </p:cTn>
                        </p:par>
                      </p:childTnLst>
                    </p:cTn>
                  </p:par>
                  <p:par>
                    <p:cTn id="158" fill="hold" nodeType="clickPar">
                      <p:stCondLst>
                        <p:cond delay="indefinite"/>
                      </p:stCondLst>
                      <p:childTnLst>
                        <p:par>
                          <p:cTn id="159" fill="hold" nodeType="withGroup">
                            <p:stCondLst>
                              <p:cond delay="indefinite"/>
                            </p:stCondLst>
                          </p:cTn>
                        </p:par>
                        <p:par>
                          <p:cTn id="160" fill="hold" nodeType="afterGroup">
                            <p:stCondLst>
                              <p:cond delay="0"/>
                            </p:stCondLst>
                            <p:childTnLst>
                              <p:par>
                                <p:cTn id="161" presetID="3" presetClass="entr" presetSubtype="10" fill="hold" nodeType="clickEffect">
                                  <p:stCondLst>
                                    <p:cond delay="0"/>
                                  </p:stCondLst>
                                  <p:childTnLst>
                                    <p:set>
                                      <p:cBhvr>
                                        <p:cTn id="162" dur="1" fill="hold">
                                          <p:stCondLst>
                                            <p:cond delay="0"/>
                                          </p:stCondLst>
                                        </p:cTn>
                                        <p:tgtEl>
                                          <p:spTgt spid="352"/>
                                        </p:tgtEl>
                                        <p:attrNameLst>
                                          <p:attrName>style.visibility</p:attrName>
                                        </p:attrNameLst>
                                      </p:cBhvr>
                                      <p:to>
                                        <p:strVal val="visible"/>
                                      </p:to>
                                    </p:set>
                                    <p:animEffect transition="in" filter="blinds(horizontal)">
                                      <p:cBhvr>
                                        <p:cTn id="163" dur="500"/>
                                        <p:tgtEl>
                                          <p:spTgt spid="352"/>
                                        </p:tgtEl>
                                      </p:cBhvr>
                                    </p:animEffect>
                                  </p:childTnLst>
                                </p:cTn>
                              </p:par>
                            </p:childTnLst>
                          </p:cTn>
                        </p:par>
                      </p:childTnLst>
                    </p:cTn>
                  </p:par>
                  <p:par>
                    <p:cTn id="164" fill="hold" nodeType="clickPar">
                      <p:stCondLst>
                        <p:cond delay="indefinite"/>
                      </p:stCondLst>
                      <p:childTnLst>
                        <p:par>
                          <p:cTn id="165" fill="hold" nodeType="withGroup">
                            <p:stCondLst>
                              <p:cond delay="indefinite"/>
                            </p:stCondLst>
                          </p:cTn>
                        </p:par>
                        <p:par>
                          <p:cTn id="166" fill="hold" nodeType="afterGroup">
                            <p:stCondLst>
                              <p:cond delay="0"/>
                            </p:stCondLst>
                            <p:childTnLst>
                              <p:par>
                                <p:cTn id="167" presetID="3" presetClass="entr" presetSubtype="10" fill="hold" grpId="39" nodeType="clickEffect">
                                  <p:stCondLst>
                                    <p:cond delay="0"/>
                                  </p:stCondLst>
                                  <p:childTnLst>
                                    <p:set>
                                      <p:cBhvr>
                                        <p:cTn id="168" dur="1" fill="hold">
                                          <p:stCondLst>
                                            <p:cond delay="0"/>
                                          </p:stCondLst>
                                        </p:cTn>
                                        <p:tgtEl>
                                          <p:spTgt spid="401"/>
                                        </p:tgtEl>
                                        <p:attrNameLst>
                                          <p:attrName>style.visibility</p:attrName>
                                        </p:attrNameLst>
                                      </p:cBhvr>
                                      <p:to>
                                        <p:strVal val="visible"/>
                                      </p:to>
                                    </p:set>
                                    <p:animEffect transition="in" filter="blinds(horizontal)">
                                      <p:cBhvr>
                                        <p:cTn id="169" dur="500"/>
                                        <p:tgtEl>
                                          <p:spTgt spid="401"/>
                                        </p:tgtEl>
                                      </p:cBhvr>
                                    </p:animEffect>
                                  </p:childTnLst>
                                </p:cTn>
                              </p:par>
                            </p:childTnLst>
                          </p:cTn>
                        </p:par>
                      </p:childTnLst>
                    </p:cTn>
                  </p:par>
                  <p:par>
                    <p:cTn id="170" fill="hold" nodeType="clickPar">
                      <p:stCondLst>
                        <p:cond delay="indefinite"/>
                      </p:stCondLst>
                      <p:childTnLst>
                        <p:par>
                          <p:cTn id="171" fill="hold" nodeType="withGroup">
                            <p:stCondLst>
                              <p:cond delay="indefinite"/>
                            </p:stCondLst>
                          </p:cTn>
                        </p:par>
                        <p:par>
                          <p:cTn id="172" fill="hold" nodeType="afterGroup">
                            <p:stCondLst>
                              <p:cond delay="0"/>
                            </p:stCondLst>
                            <p:childTnLst>
                              <p:par>
                                <p:cTn id="173" presetID="3" presetClass="entr" presetSubtype="10" fill="hold" grpId="31" nodeType="clickEffect">
                                  <p:stCondLst>
                                    <p:cond delay="0"/>
                                  </p:stCondLst>
                                  <p:childTnLst>
                                    <p:set>
                                      <p:cBhvr>
                                        <p:cTn id="174" dur="1" fill="hold">
                                          <p:stCondLst>
                                            <p:cond delay="0"/>
                                          </p:stCondLst>
                                        </p:cTn>
                                        <p:tgtEl>
                                          <p:spTgt spid="354"/>
                                        </p:tgtEl>
                                        <p:attrNameLst>
                                          <p:attrName>style.visibility</p:attrName>
                                        </p:attrNameLst>
                                      </p:cBhvr>
                                      <p:to>
                                        <p:strVal val="visible"/>
                                      </p:to>
                                    </p:set>
                                    <p:animEffect transition="in" filter="blinds(horizontal)">
                                      <p:cBhvr>
                                        <p:cTn id="175" dur="500"/>
                                        <p:tgtEl>
                                          <p:spTgt spid="354"/>
                                        </p:tgtEl>
                                      </p:cBhvr>
                                    </p:animEffect>
                                  </p:childTnLst>
                                </p:cTn>
                              </p:par>
                            </p:childTnLst>
                          </p:cTn>
                        </p:par>
                      </p:childTnLst>
                    </p:cTn>
                  </p:par>
                  <p:par>
                    <p:cTn id="176" fill="hold" nodeType="clickPar">
                      <p:stCondLst>
                        <p:cond delay="indefinite"/>
                      </p:stCondLst>
                      <p:childTnLst>
                        <p:par>
                          <p:cTn id="177" fill="hold" nodeType="withGroup">
                            <p:stCondLst>
                              <p:cond delay="indefinite"/>
                            </p:stCondLst>
                          </p:cTn>
                        </p:par>
                        <p:par>
                          <p:cTn id="178" fill="hold" nodeType="afterGroup">
                            <p:stCondLst>
                              <p:cond delay="0"/>
                            </p:stCondLst>
                            <p:childTnLst>
                              <p:par>
                                <p:cTn id="179" presetID="3" presetClass="entr" presetSubtype="10" fill="hold" grpId="32" nodeType="clickEffect">
                                  <p:stCondLst>
                                    <p:cond delay="0"/>
                                  </p:stCondLst>
                                  <p:childTnLst>
                                    <p:set>
                                      <p:cBhvr>
                                        <p:cTn id="180" dur="1" fill="hold">
                                          <p:stCondLst>
                                            <p:cond delay="0"/>
                                          </p:stCondLst>
                                        </p:cTn>
                                        <p:tgtEl>
                                          <p:spTgt spid="357"/>
                                        </p:tgtEl>
                                        <p:attrNameLst>
                                          <p:attrName>style.visibility</p:attrName>
                                        </p:attrNameLst>
                                      </p:cBhvr>
                                      <p:to>
                                        <p:strVal val="visible"/>
                                      </p:to>
                                    </p:set>
                                    <p:animEffect transition="in" filter="blinds(horizontal)">
                                      <p:cBhvr>
                                        <p:cTn id="181" dur="500"/>
                                        <p:tgtEl>
                                          <p:spTgt spid="357"/>
                                        </p:tgtEl>
                                      </p:cBhvr>
                                    </p:animEffect>
                                  </p:childTnLst>
                                </p:cTn>
                              </p:par>
                            </p:childTnLst>
                          </p:cTn>
                        </p:par>
                      </p:childTnLst>
                    </p:cTn>
                  </p:par>
                  <p:par>
                    <p:cTn id="182" fill="hold" nodeType="clickPar">
                      <p:stCondLst>
                        <p:cond delay="indefinite"/>
                      </p:stCondLst>
                      <p:childTnLst>
                        <p:par>
                          <p:cTn id="183" fill="hold" nodeType="withGroup">
                            <p:stCondLst>
                              <p:cond delay="indefinite"/>
                            </p:stCondLst>
                          </p:cTn>
                        </p:par>
                        <p:par>
                          <p:cTn id="184" fill="hold" nodeType="afterGroup">
                            <p:stCondLst>
                              <p:cond delay="0"/>
                            </p:stCondLst>
                            <p:childTnLst>
                              <p:par>
                                <p:cTn id="185" presetID="3" presetClass="entr" presetSubtype="10" fill="hold" grpId="11" nodeType="clickEffect">
                                  <p:stCondLst>
                                    <p:cond delay="0"/>
                                  </p:stCondLst>
                                  <p:childTnLst>
                                    <p:set>
                                      <p:cBhvr>
                                        <p:cTn id="186" dur="1" fill="hold">
                                          <p:stCondLst>
                                            <p:cond delay="0"/>
                                          </p:stCondLst>
                                        </p:cTn>
                                        <p:tgtEl>
                                          <p:spTgt spid="286"/>
                                        </p:tgtEl>
                                        <p:attrNameLst>
                                          <p:attrName>style.visibility</p:attrName>
                                        </p:attrNameLst>
                                      </p:cBhvr>
                                      <p:to>
                                        <p:strVal val="visible"/>
                                      </p:to>
                                    </p:set>
                                    <p:animEffect transition="in" filter="blinds(horizontal)">
                                      <p:cBhvr>
                                        <p:cTn id="187" dur="500"/>
                                        <p:tgtEl>
                                          <p:spTgt spid="286"/>
                                        </p:tgtEl>
                                      </p:cBhvr>
                                    </p:animEffect>
                                  </p:childTnLst>
                                </p:cTn>
                              </p:par>
                            </p:childTnLst>
                          </p:cTn>
                        </p:par>
                      </p:childTnLst>
                    </p:cTn>
                  </p:par>
                  <p:par>
                    <p:cTn id="188" fill="hold" nodeType="clickPar">
                      <p:stCondLst>
                        <p:cond delay="indefinite"/>
                      </p:stCondLst>
                      <p:childTnLst>
                        <p:par>
                          <p:cTn id="189" fill="hold" nodeType="withGroup">
                            <p:stCondLst>
                              <p:cond delay="indefinite"/>
                            </p:stCondLst>
                          </p:cTn>
                        </p:par>
                        <p:par>
                          <p:cTn id="190" fill="hold" nodeType="afterGroup">
                            <p:stCondLst>
                              <p:cond delay="0"/>
                            </p:stCondLst>
                            <p:childTnLst>
                              <p:par>
                                <p:cTn id="191" presetID="3" presetClass="entr" presetSubtype="10" fill="hold" nodeType="clickEffect">
                                  <p:stCondLst>
                                    <p:cond delay="0"/>
                                  </p:stCondLst>
                                  <p:childTnLst>
                                    <p:set>
                                      <p:cBhvr>
                                        <p:cTn id="192" dur="1" fill="hold">
                                          <p:stCondLst>
                                            <p:cond delay="0"/>
                                          </p:stCondLst>
                                        </p:cTn>
                                        <p:tgtEl>
                                          <p:spTgt spid="364"/>
                                        </p:tgtEl>
                                        <p:attrNameLst>
                                          <p:attrName>style.visibility</p:attrName>
                                        </p:attrNameLst>
                                      </p:cBhvr>
                                      <p:to>
                                        <p:strVal val="visible"/>
                                      </p:to>
                                    </p:set>
                                    <p:animEffect transition="in" filter="blinds(horizontal)">
                                      <p:cBhvr>
                                        <p:cTn id="193" dur="500"/>
                                        <p:tgtEl>
                                          <p:spTgt spid="364"/>
                                        </p:tgtEl>
                                      </p:cBhvr>
                                    </p:animEffect>
                                  </p:childTnLst>
                                </p:cTn>
                              </p:par>
                            </p:childTnLst>
                          </p:cTn>
                        </p:par>
                      </p:childTnLst>
                    </p:cTn>
                  </p:par>
                  <p:par>
                    <p:cTn id="194" fill="hold" nodeType="clickPar">
                      <p:stCondLst>
                        <p:cond delay="indefinite"/>
                      </p:stCondLst>
                      <p:childTnLst>
                        <p:par>
                          <p:cTn id="195" fill="hold" nodeType="withGroup">
                            <p:stCondLst>
                              <p:cond delay="indefinite"/>
                            </p:stCondLst>
                          </p:cTn>
                        </p:par>
                        <p:par>
                          <p:cTn id="196" fill="hold" nodeType="afterGroup">
                            <p:stCondLst>
                              <p:cond delay="0"/>
                            </p:stCondLst>
                            <p:childTnLst>
                              <p:par>
                                <p:cTn id="197" presetID="3" presetClass="entr" presetSubtype="10" fill="hold" grpId="34" nodeType="clickEffect">
                                  <p:stCondLst>
                                    <p:cond delay="0"/>
                                  </p:stCondLst>
                                  <p:childTnLst>
                                    <p:set>
                                      <p:cBhvr>
                                        <p:cTn id="198" dur="1" fill="hold">
                                          <p:stCondLst>
                                            <p:cond delay="0"/>
                                          </p:stCondLst>
                                        </p:cTn>
                                        <p:tgtEl>
                                          <p:spTgt spid="366"/>
                                        </p:tgtEl>
                                        <p:attrNameLst>
                                          <p:attrName>style.visibility</p:attrName>
                                        </p:attrNameLst>
                                      </p:cBhvr>
                                      <p:to>
                                        <p:strVal val="visible"/>
                                      </p:to>
                                    </p:set>
                                    <p:animEffect transition="in" filter="blinds(horizontal)">
                                      <p:cBhvr>
                                        <p:cTn id="199" dur="500"/>
                                        <p:tgtEl>
                                          <p:spTgt spid="366"/>
                                        </p:tgtEl>
                                      </p:cBhvr>
                                    </p:animEffect>
                                  </p:childTnLst>
                                </p:cTn>
                              </p:par>
                            </p:childTnLst>
                          </p:cTn>
                        </p:par>
                      </p:childTnLst>
                    </p:cTn>
                  </p:par>
                  <p:par>
                    <p:cTn id="200" fill="hold" nodeType="clickPar">
                      <p:stCondLst>
                        <p:cond delay="indefinite"/>
                      </p:stCondLst>
                      <p:childTnLst>
                        <p:par>
                          <p:cTn id="201" fill="hold" nodeType="withGroup">
                            <p:stCondLst>
                              <p:cond delay="indefinite"/>
                            </p:stCondLst>
                          </p:cTn>
                        </p:par>
                        <p:par>
                          <p:cTn id="202" fill="hold" nodeType="afterGroup">
                            <p:stCondLst>
                              <p:cond delay="0"/>
                            </p:stCondLst>
                            <p:childTnLst>
                              <p:par>
                                <p:cTn id="203" presetID="3" presetClass="entr" presetSubtype="10" fill="hold" nodeType="clickEffect">
                                  <p:stCondLst>
                                    <p:cond delay="0"/>
                                  </p:stCondLst>
                                  <p:childTnLst>
                                    <p:set>
                                      <p:cBhvr>
                                        <p:cTn id="204" dur="1" fill="hold">
                                          <p:stCondLst>
                                            <p:cond delay="0"/>
                                          </p:stCondLst>
                                        </p:cTn>
                                        <p:tgtEl>
                                          <p:spTgt spid="393"/>
                                        </p:tgtEl>
                                        <p:attrNameLst>
                                          <p:attrName>style.visibility</p:attrName>
                                        </p:attrNameLst>
                                      </p:cBhvr>
                                      <p:to>
                                        <p:strVal val="visible"/>
                                      </p:to>
                                    </p:set>
                                    <p:animEffect transition="in" filter="blinds(horizontal)">
                                      <p:cBhvr>
                                        <p:cTn id="205" dur="500"/>
                                        <p:tgtEl>
                                          <p:spTgt spid="393"/>
                                        </p:tgtEl>
                                      </p:cBhvr>
                                    </p:animEffect>
                                  </p:childTnLst>
                                </p:cTn>
                              </p:par>
                            </p:childTnLst>
                          </p:cTn>
                        </p:par>
                      </p:childTnLst>
                    </p:cTn>
                  </p:par>
                  <p:par>
                    <p:cTn id="206" fill="hold" nodeType="clickPar">
                      <p:stCondLst>
                        <p:cond delay="indefinite"/>
                      </p:stCondLst>
                      <p:childTnLst>
                        <p:par>
                          <p:cTn id="207" fill="hold" nodeType="withGroup">
                            <p:stCondLst>
                              <p:cond delay="indefinite"/>
                            </p:stCondLst>
                          </p:cTn>
                        </p:par>
                        <p:par>
                          <p:cTn id="208" fill="hold" nodeType="afterGroup">
                            <p:stCondLst>
                              <p:cond delay="0"/>
                            </p:stCondLst>
                            <p:childTnLst>
                              <p:par>
                                <p:cTn id="209" presetID="3" presetClass="entr" presetSubtype="10" fill="hold" grpId="40" nodeType="clickEffect">
                                  <p:stCondLst>
                                    <p:cond delay="0"/>
                                  </p:stCondLst>
                                  <p:childTnLst>
                                    <p:set>
                                      <p:cBhvr>
                                        <p:cTn id="210" dur="1" fill="hold">
                                          <p:stCondLst>
                                            <p:cond delay="0"/>
                                          </p:stCondLst>
                                        </p:cTn>
                                        <p:tgtEl>
                                          <p:spTgt spid="404"/>
                                        </p:tgtEl>
                                        <p:attrNameLst>
                                          <p:attrName>style.visibility</p:attrName>
                                        </p:attrNameLst>
                                      </p:cBhvr>
                                      <p:to>
                                        <p:strVal val="visible"/>
                                      </p:to>
                                    </p:set>
                                    <p:animEffect transition="in" filter="blinds(horizontal)">
                                      <p:cBhvr>
                                        <p:cTn id="211" dur="500"/>
                                        <p:tgtEl>
                                          <p:spTgt spid="404"/>
                                        </p:tgtEl>
                                      </p:cBhvr>
                                    </p:animEffect>
                                  </p:childTnLst>
                                </p:cTn>
                              </p:par>
                            </p:childTnLst>
                          </p:cTn>
                        </p:par>
                      </p:childTnLst>
                    </p:cTn>
                  </p:par>
                  <p:par>
                    <p:cTn id="212" fill="hold" nodeType="clickPar">
                      <p:stCondLst>
                        <p:cond delay="indefinite"/>
                      </p:stCondLst>
                      <p:childTnLst>
                        <p:par>
                          <p:cTn id="213" fill="hold" nodeType="withGroup">
                            <p:stCondLst>
                              <p:cond delay="indefinite"/>
                            </p:stCondLst>
                          </p:cTn>
                        </p:par>
                        <p:par>
                          <p:cTn id="214" fill="hold" nodeType="afterGroup">
                            <p:stCondLst>
                              <p:cond delay="0"/>
                            </p:stCondLst>
                            <p:childTnLst>
                              <p:par>
                                <p:cTn id="215" presetID="3" presetClass="entr" presetSubtype="10" fill="hold" grpId="12" nodeType="clickEffect">
                                  <p:stCondLst>
                                    <p:cond delay="0"/>
                                  </p:stCondLst>
                                  <p:childTnLst>
                                    <p:set>
                                      <p:cBhvr>
                                        <p:cTn id="216" dur="1" fill="hold">
                                          <p:stCondLst>
                                            <p:cond delay="0"/>
                                          </p:stCondLst>
                                        </p:cTn>
                                        <p:tgtEl>
                                          <p:spTgt spid="289"/>
                                        </p:tgtEl>
                                        <p:attrNameLst>
                                          <p:attrName>style.visibility</p:attrName>
                                        </p:attrNameLst>
                                      </p:cBhvr>
                                      <p:to>
                                        <p:strVal val="visible"/>
                                      </p:to>
                                    </p:set>
                                    <p:animEffect transition="in" filter="blinds(horizontal)">
                                      <p:cBhvr>
                                        <p:cTn id="217" dur="500"/>
                                        <p:tgtEl>
                                          <p:spTgt spid="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 grpId="0" advAuto="0"/>
      <p:bldP spid="279" grpId="1"/>
      <p:bldP spid="280" grpId="2" advAuto="0"/>
      <p:bldP spid="280" grpId="3"/>
      <p:bldP spid="281" grpId="4" advAuto="0"/>
      <p:bldP spid="281" grpId="5"/>
      <p:bldP spid="283" grpId="6" advAuto="0"/>
      <p:bldP spid="283" grpId="7"/>
      <p:bldP spid="284" grpId="8" advAuto="0"/>
      <p:bldP spid="284" grpId="9"/>
      <p:bldP spid="286" grpId="10" advAuto="0"/>
      <p:bldP spid="286" grpId="11"/>
      <p:bldP spid="289" grpId="12"/>
      <p:bldP spid="292" grpId="13"/>
      <p:bldP spid="295" grpId="14"/>
      <p:bldP spid="298" grpId="15"/>
      <p:bldP spid="301" grpId="16"/>
      <p:bldP spid="308" grpId="17" advAuto="0"/>
      <p:bldP spid="314" grpId="18" advAuto="0"/>
      <p:bldP spid="316" grpId="19"/>
      <p:bldP spid="318" grpId="20" advAuto="0"/>
      <p:bldP spid="318" grpId="21"/>
      <p:bldP spid="324" grpId="22" advAuto="0"/>
      <p:bldP spid="330" grpId="23" advAuto="0"/>
      <p:bldP spid="332" grpId="24"/>
      <p:bldP spid="334" grpId="25" advAuto="0"/>
      <p:bldP spid="334" grpId="26"/>
      <p:bldP spid="336" grpId="27"/>
      <p:bldP spid="339" grpId="28"/>
      <p:bldP spid="346" grpId="29" advAuto="0"/>
      <p:bldP spid="352" grpId="30" advAuto="0"/>
      <p:bldP spid="354" grpId="31"/>
      <p:bldP spid="357" grpId="32"/>
      <p:bldP spid="364" grpId="33" advAuto="0"/>
      <p:bldP spid="366" grpId="34"/>
      <p:bldP spid="373" grpId="35" advAuto="0"/>
      <p:bldP spid="379" grpId="36" advAuto="0"/>
      <p:bldP spid="385" grpId="37" advAuto="0"/>
      <p:bldP spid="396" grpId="38"/>
      <p:bldP spid="401" grpId="39"/>
      <p:bldP spid="404" grpId="40"/>
      <p:bldP spid="407" grpId="41"/>
      <p:bldP spid="5" grpId="42" advAuto="0"/>
      <p:bldP spid="5" grpId="43"/>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矩形 1"/>
          <p:cNvSpPr/>
          <p:nvPr/>
        </p:nvSpPr>
        <p:spPr>
          <a:xfrm>
            <a:off x="295422" y="1645921"/>
            <a:ext cx="11896578" cy="3736407"/>
          </a:xfrm>
          <a:prstGeom prst="rect">
            <a:avLst/>
          </a:prstGeom>
        </p:spPr>
        <p:txBody>
          <a:bodyPr wrap="square">
            <a:spAutoFit/>
          </a:bodyPr>
          <a:lstStyle/>
          <a:p>
            <a:pPr>
              <a:spcBef>
                <a:spcPct val="20000"/>
              </a:spcBef>
            </a:pPr>
            <a:r>
              <a:rPr lang="zh-CN" altLang="en-US" sz="3200" b="1" smtClean="0">
                <a:solidFill>
                  <a:srgbClr val="FF0000"/>
                </a:solidFill>
                <a:latin typeface="Times New Roman" panose="02020603050405020304" pitchFamily="18" charset="0"/>
              </a:rPr>
              <a:t>①</a:t>
            </a:r>
            <a:r>
              <a:rPr lang="zh-CN" altLang="en-US" sz="3200" b="1">
                <a:solidFill>
                  <a:srgbClr val="FF0000"/>
                </a:solidFill>
                <a:latin typeface="Times New Roman" panose="02020603050405020304" pitchFamily="18" charset="0"/>
              </a:rPr>
              <a:t>弄清诗人感慨的事由。</a:t>
            </a:r>
            <a:r>
              <a:rPr lang="zh-CN" altLang="en-US" sz="3200" b="1">
                <a:solidFill>
                  <a:srgbClr val="000000"/>
                </a:solidFill>
                <a:latin typeface="Times New Roman" panose="02020603050405020304" pitchFamily="18" charset="0"/>
              </a:rPr>
              <a:t>这类诗往往因一点事由而引发感慨，所以鉴赏这类作品，必须了解诗人感慨的事由。</a:t>
            </a:r>
          </a:p>
          <a:p>
            <a:pPr>
              <a:spcBef>
                <a:spcPct val="20000"/>
              </a:spcBef>
            </a:pPr>
            <a:r>
              <a:rPr lang="zh-CN" altLang="en-US" sz="3200" b="1">
                <a:solidFill>
                  <a:srgbClr val="FF0000"/>
                </a:solidFill>
                <a:latin typeface="Times New Roman" panose="02020603050405020304" pitchFamily="18" charset="0"/>
              </a:rPr>
              <a:t>②赏析“事”与“怀”的结合。</a:t>
            </a:r>
            <a:r>
              <a:rPr lang="zh-CN" altLang="en-US" sz="3200" b="1">
                <a:solidFill>
                  <a:srgbClr val="000000"/>
                </a:solidFill>
                <a:latin typeface="Times New Roman" panose="02020603050405020304" pitchFamily="18" charset="0"/>
              </a:rPr>
              <a:t>李白的</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春夜洛城闻笛</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：“谁家玉笛暗飞声？”诗人的故园情思是由一曲</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折杨柳</a:t>
            </a:r>
            <a:r>
              <a:rPr lang="en-US" altLang="zh-CN" sz="3200" b="1">
                <a:solidFill>
                  <a:srgbClr val="000000"/>
                </a:solidFill>
                <a:latin typeface="Times New Roman" panose="02020603050405020304" pitchFamily="18" charset="0"/>
              </a:rPr>
              <a:t>》</a:t>
            </a:r>
            <a:r>
              <a:rPr lang="zh-CN" altLang="en-US" sz="3200" b="1">
                <a:solidFill>
                  <a:srgbClr val="000000"/>
                </a:solidFill>
                <a:latin typeface="Times New Roman" panose="02020603050405020304" pitchFamily="18" charset="0"/>
              </a:rPr>
              <a:t>引发的，先写笛声满城飞扬，再写故园之思深浓，“事”与“怀”结合紧密、自然熨帖。</a:t>
            </a:r>
          </a:p>
          <a:p>
            <a:pPr>
              <a:spcBef>
                <a:spcPct val="20000"/>
              </a:spcBef>
            </a:pPr>
            <a:r>
              <a:rPr lang="zh-CN" altLang="en-US" sz="3200" b="1">
                <a:solidFill>
                  <a:srgbClr val="FF0000"/>
                </a:solidFill>
                <a:latin typeface="Times New Roman" panose="02020603050405020304" pitchFamily="18" charset="0"/>
              </a:rPr>
              <a:t>③体味诗人所抒之“怀”的深挚感人。</a:t>
            </a:r>
            <a:r>
              <a:rPr lang="zh-CN" altLang="en-US" sz="3200" b="1">
                <a:solidFill>
                  <a:srgbClr val="000000"/>
                </a:solidFill>
                <a:latin typeface="Times New Roman" panose="02020603050405020304" pitchFamily="18" charset="0"/>
              </a:rPr>
              <a:t>特别是思乡、念亲、怀友、离别之佳作，其情必感人至深，绝不矫情造作。</a:t>
            </a:r>
          </a:p>
        </p:txBody>
      </p:sp>
      <p:sp>
        <p:nvSpPr>
          <p:cNvPr id="3" name="矩形 2"/>
          <p:cNvSpPr/>
          <p:nvPr/>
        </p:nvSpPr>
        <p:spPr>
          <a:xfrm>
            <a:off x="703385" y="151958"/>
            <a:ext cx="4852610" cy="646331"/>
          </a:xfrm>
          <a:prstGeom prst="rect">
            <a:avLst/>
          </a:prstGeom>
        </p:spPr>
        <p:txBody>
          <a:bodyPr wrap="none">
            <a:spAutoFit/>
          </a:bodyPr>
          <a:lstStyle/>
          <a:p>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即事感怀诗鉴赏要点：</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263352" y="764704"/>
          <a:ext cx="11629292" cy="5486400"/>
        </p:xfrm>
        <a:graphic>
          <a:graphicData uri="http://schemas.openxmlformats.org/drawingml/2006/table">
            <a:tbl>
              <a:tblPr>
                <a:tableStyleId>{ED083AE6-46FA-4A59-8FB0-9F97EB10719F}</a:tableStyleId>
              </a:tblPr>
              <a:tblGrid>
                <a:gridCol w="468052"/>
                <a:gridCol w="3987800"/>
                <a:gridCol w="512700"/>
                <a:gridCol w="3463312"/>
                <a:gridCol w="3197428"/>
              </a:tblGrid>
              <a:tr h="0">
                <a:tc gridSpan="5">
                  <a:txBody>
                    <a:bodyPr/>
                    <a:lstStyle/>
                    <a:p>
                      <a:pPr algn="ctr">
                        <a:lnSpc>
                          <a:spcPct val="100000"/>
                        </a:lnSpc>
                        <a:spcAft>
                          <a:spcPct val="0"/>
                        </a:spcAft>
                      </a:pPr>
                      <a:r>
                        <a:rPr lang="zh-CN" sz="2000" kern="100">
                          <a:effectLst/>
                          <a:latin typeface="黑体" panose="02010609060101010101" pitchFamily="49" charset="-122"/>
                          <a:ea typeface="黑体" panose="02010609060101010101" pitchFamily="49" charset="-122"/>
                        </a:rPr>
                        <a:t>对接教材篇目：《无题》</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李商隐</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、《涉江采芙蓉》</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佚名</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、《一剪梅》</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李清照</a:t>
                      </a:r>
                      <a:r>
                        <a:rPr lang="en-US" sz="2000" kern="100">
                          <a:effectLst/>
                          <a:latin typeface="黑体" panose="02010609060101010101" pitchFamily="49" charset="-122"/>
                          <a:ea typeface="黑体" panose="02010609060101010101" pitchFamily="49" charset="-122"/>
                        </a:rPr>
                        <a:t>)</a:t>
                      </a:r>
                      <a:endParaRPr lang="zh-CN" sz="20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hMerge="1">
                  <a:txBody>
                    <a:bodyPr/>
                    <a:lstStyle/>
                    <a:p/>
                  </a:txBody>
                  <a:tcPr/>
                </a:tc>
                <a:tc hMerge="1">
                  <a:txBody>
                    <a:bodyPr/>
                    <a:lstStyle/>
                    <a:p/>
                  </a:txBody>
                  <a:tcPr/>
                </a:tc>
                <a:tc hMerge="1">
                  <a:txBody>
                    <a:bodyPr/>
                    <a:lstStyle/>
                    <a:p/>
                  </a:txBody>
                  <a:tcPr/>
                </a:tc>
                <a:tc hMerge="1">
                  <a:txBody>
                    <a:bodyPr/>
                    <a:lstStyle/>
                    <a:p/>
                  </a:txBody>
                  <a:tcPr/>
                </a:tc>
              </a:tr>
              <a:tr h="0">
                <a:tc gridSpan="2">
                  <a:txBody>
                    <a:bodyPr/>
                    <a:lstStyle/>
                    <a:p>
                      <a:pPr algn="ctr">
                        <a:lnSpc>
                          <a:spcPct val="100000"/>
                        </a:lnSpc>
                        <a:spcAft>
                          <a:spcPct val="0"/>
                        </a:spcAft>
                      </a:pPr>
                      <a:r>
                        <a:rPr lang="zh-CN"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题材特征</a:t>
                      </a:r>
                      <a:endParaRPr lang="zh-CN"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hMerge="1">
                  <a:txBody>
                    <a:bodyPr/>
                    <a:lstStyle/>
                    <a:p/>
                  </a:txBody>
                  <a:tcPr/>
                </a:tc>
                <a:tc gridSpan="2">
                  <a:txBody>
                    <a:bodyPr/>
                    <a:lstStyle/>
                    <a:p>
                      <a:pPr algn="ctr">
                        <a:lnSpc>
                          <a:spcPct val="100000"/>
                        </a:lnSpc>
                        <a:spcAft>
                          <a:spcPct val="0"/>
                        </a:spcAft>
                      </a:pPr>
                      <a:r>
                        <a:rPr lang="zh-CN"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内容情感</a:t>
                      </a:r>
                      <a:endParaRPr lang="zh-CN"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hMerge="1">
                  <a:txBody>
                    <a:bodyPr/>
                    <a:lstStyle/>
                    <a:p/>
                  </a:txBody>
                  <a:tcPr/>
                </a:tc>
                <a:tc>
                  <a:txBody>
                    <a:bodyPr/>
                    <a:lstStyle/>
                    <a:p>
                      <a:pPr algn="ctr">
                        <a:lnSpc>
                          <a:spcPct val="100000"/>
                        </a:lnSpc>
                        <a:spcAft>
                          <a:spcPct val="0"/>
                        </a:spcAft>
                      </a:pPr>
                      <a:r>
                        <a:rPr lang="zh-CN"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常用技法</a:t>
                      </a:r>
                      <a:endParaRPr lang="zh-CN"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r>
              <a:tr h="0">
                <a:tc>
                  <a:txBody>
                    <a:bodyPr/>
                    <a:lstStyle/>
                    <a:p>
                      <a:pPr marL="0" algn="ctr" defTabSz="914400" rtl="0" eaLnBrk="1" latinLnBrk="0" hangingPunct="1">
                        <a:lnSpc>
                          <a:spcPct val="100000"/>
                        </a:lnSpc>
                        <a:spcAft>
                          <a:spcPct val="0"/>
                        </a:spcAft>
                      </a:pPr>
                      <a:r>
                        <a:rPr lang="zh-CN" altLang="en-US"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内涵</a:t>
                      </a:r>
                    </a:p>
                  </a:txBody>
                  <a:tcPr marL="68580" marR="68580" marT="0" marB="0" anchor="ctr"/>
                </a:tc>
                <a:tc>
                  <a:txBody>
                    <a:bodyPr/>
                    <a:lstStyle/>
                    <a:p>
                      <a:pPr algn="l">
                        <a:lnSpc>
                          <a:spcPct val="100000"/>
                        </a:lnSpc>
                        <a:spcAft>
                          <a:spcPct val="0"/>
                        </a:spcAft>
                      </a:pPr>
                      <a:r>
                        <a:rPr lang="zh-CN" sz="2000" kern="100">
                          <a:effectLst/>
                          <a:latin typeface="黑体" panose="02010609060101010101" pitchFamily="49" charset="-122"/>
                          <a:ea typeface="黑体" panose="02010609060101010101" pitchFamily="49" charset="-122"/>
                        </a:rPr>
                        <a:t>爱情闺怨诗主要描写男女爱慕之情和爱情生活，或抒发离别相思之苦。</a:t>
                      </a:r>
                      <a:endParaRPr lang="zh-CN" sz="20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marL="0" algn="ctr" defTabSz="914400" rtl="0" eaLnBrk="1" latinLnBrk="0" hangingPunct="1">
                        <a:lnSpc>
                          <a:spcPct val="100000"/>
                        </a:lnSpc>
                        <a:spcAft>
                          <a:spcPct val="0"/>
                        </a:spcAft>
                      </a:pPr>
                      <a:r>
                        <a:rPr lang="zh-CN" altLang="en-US"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内容</a:t>
                      </a:r>
                    </a:p>
                  </a:txBody>
                  <a:tcPr marL="68580" marR="68580" marT="0" marB="0" anchor="ctr"/>
                </a:tc>
                <a:tc>
                  <a:txBody>
                    <a:bodyPr/>
                    <a:lstStyle/>
                    <a:p>
                      <a:pPr algn="l">
                        <a:lnSpc>
                          <a:spcPct val="100000"/>
                        </a:lnSpc>
                        <a:spcAft>
                          <a:spcPct val="0"/>
                        </a:spcAft>
                      </a:pPr>
                      <a:r>
                        <a:rPr lang="en-US" sz="2000" kern="100">
                          <a:effectLst/>
                          <a:latin typeface="黑体" panose="02010609060101010101" pitchFamily="49" charset="-122"/>
                          <a:ea typeface="黑体" panose="02010609060101010101" pitchFamily="49" charset="-122"/>
                        </a:rPr>
                        <a:t>(1)</a:t>
                      </a:r>
                      <a:r>
                        <a:rPr lang="zh-CN" sz="2000" kern="100">
                          <a:effectLst/>
                          <a:latin typeface="黑体" panose="02010609060101010101" pitchFamily="49" charset="-122"/>
                          <a:ea typeface="黑体" panose="02010609060101010101" pitchFamily="49" charset="-122"/>
                        </a:rPr>
                        <a:t>表现诗人对妻子的真挚感情的作品，主要包括赠内诗和悼亡诗两类。</a:t>
                      </a:r>
                    </a:p>
                    <a:p>
                      <a:pPr algn="l">
                        <a:lnSpc>
                          <a:spcPct val="100000"/>
                        </a:lnSpc>
                        <a:spcAft>
                          <a:spcPct val="0"/>
                        </a:spcAft>
                      </a:pPr>
                      <a:r>
                        <a:rPr lang="en-US" sz="2000" kern="100">
                          <a:effectLst/>
                          <a:latin typeface="黑体" panose="02010609060101010101" pitchFamily="49" charset="-122"/>
                          <a:ea typeface="黑体" panose="02010609060101010101" pitchFamily="49" charset="-122"/>
                        </a:rPr>
                        <a:t>(2)</a:t>
                      </a:r>
                      <a:r>
                        <a:rPr lang="zh-CN" sz="2000" kern="100">
                          <a:effectLst/>
                          <a:latin typeface="黑体" panose="02010609060101010101" pitchFamily="49" charset="-122"/>
                          <a:ea typeface="黑体" panose="02010609060101010101" pitchFamily="49" charset="-122"/>
                        </a:rPr>
                        <a:t>以妇女角度写的闺怨诗，它包括宫怨诗、离妇诗、弃妇诗、别离相思诗。</a:t>
                      </a:r>
                      <a:endParaRPr lang="zh-CN" sz="20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rowSpan="2">
                  <a:txBody>
                    <a:bodyPr/>
                    <a:lstStyle/>
                    <a:p>
                      <a:pPr algn="l">
                        <a:lnSpc>
                          <a:spcPct val="100000"/>
                        </a:lnSpc>
                        <a:spcAft>
                          <a:spcPct val="0"/>
                        </a:spcAft>
                      </a:pPr>
                      <a:r>
                        <a:rPr lang="en-US" sz="2000" kern="100">
                          <a:effectLst/>
                          <a:latin typeface="黑体" panose="02010609060101010101" pitchFamily="49" charset="-122"/>
                          <a:ea typeface="黑体" panose="02010609060101010101" pitchFamily="49" charset="-122"/>
                        </a:rPr>
                        <a:t>(1)</a:t>
                      </a:r>
                      <a:r>
                        <a:rPr lang="zh-CN" sz="2000" kern="100">
                          <a:effectLst/>
                          <a:latin typeface="黑体" panose="02010609060101010101" pitchFamily="49" charset="-122"/>
                          <a:ea typeface="黑体" panose="02010609060101010101" pitchFamily="49" charset="-122"/>
                        </a:rPr>
                        <a:t>比兴</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托物起兴</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。先从自然之物写起，然后用比喻、象征等手法引出所要表达的事情或情感，物的描写起烘托感情、渲染气氛的作用。</a:t>
                      </a:r>
                    </a:p>
                    <a:p>
                      <a:pPr algn="l">
                        <a:lnSpc>
                          <a:spcPct val="100000"/>
                        </a:lnSpc>
                        <a:spcAft>
                          <a:spcPct val="0"/>
                        </a:spcAft>
                      </a:pPr>
                      <a:r>
                        <a:rPr lang="en-US" sz="2000" kern="100">
                          <a:effectLst/>
                          <a:latin typeface="黑体" panose="02010609060101010101" pitchFamily="49" charset="-122"/>
                          <a:ea typeface="黑体" panose="02010609060101010101" pitchFamily="49" charset="-122"/>
                        </a:rPr>
                        <a:t>(2)</a:t>
                      </a:r>
                      <a:r>
                        <a:rPr lang="zh-CN" sz="2000" kern="100">
                          <a:effectLst/>
                          <a:latin typeface="黑体" panose="02010609060101010101" pitchFamily="49" charset="-122"/>
                          <a:ea typeface="黑体" panose="02010609060101010101" pitchFamily="49" charset="-122"/>
                        </a:rPr>
                        <a:t>衬托</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正衬和反衬</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。寒月孤灯、冷衾泪枕、月落星稀、凄风苦雨、漏声雁影等凄凉之景往往衬托主人公的孤寂与幽怨，青青杨柳、斜燕双飞、春风浩荡等充满活力生机之景更能反衬闺中思妇的悲伤与幽怨。</a:t>
                      </a:r>
                    </a:p>
                    <a:p>
                      <a:pPr algn="l">
                        <a:lnSpc>
                          <a:spcPct val="100000"/>
                        </a:lnSpc>
                        <a:spcAft>
                          <a:spcPct val="0"/>
                        </a:spcAft>
                      </a:pPr>
                      <a:r>
                        <a:rPr lang="en-US" sz="2000" kern="100">
                          <a:effectLst/>
                          <a:latin typeface="黑体" panose="02010609060101010101" pitchFamily="49" charset="-122"/>
                          <a:ea typeface="黑体" panose="02010609060101010101" pitchFamily="49" charset="-122"/>
                        </a:rPr>
                        <a:t>(3)</a:t>
                      </a:r>
                      <a:r>
                        <a:rPr lang="zh-CN" sz="2000" kern="100">
                          <a:effectLst/>
                          <a:latin typeface="黑体" panose="02010609060101010101" pitchFamily="49" charset="-122"/>
                          <a:ea typeface="黑体" panose="02010609060101010101" pitchFamily="49" charset="-122"/>
                        </a:rPr>
                        <a:t>抑扬结合</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先扬后抑和欲扬先抑</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a:t>
                      </a:r>
                      <a:endParaRPr lang="zh-CN" sz="20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r>
              <a:tr h="0">
                <a:tc>
                  <a:txBody>
                    <a:bodyPr/>
                    <a:lstStyle/>
                    <a:p>
                      <a:pPr marL="0" algn="ctr" defTabSz="914400" rtl="0" eaLnBrk="1" latinLnBrk="0" hangingPunct="1">
                        <a:lnSpc>
                          <a:spcPct val="100000"/>
                        </a:lnSpc>
                        <a:spcAft>
                          <a:spcPct val="0"/>
                        </a:spcAft>
                      </a:pPr>
                      <a:r>
                        <a:rPr lang="zh-CN" altLang="en-US"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标志</a:t>
                      </a:r>
                    </a:p>
                  </a:txBody>
                  <a:tcPr marL="68580" marR="68580" marT="0" marB="0" anchor="ctr"/>
                </a:tc>
                <a:tc>
                  <a:txBody>
                    <a:bodyPr/>
                    <a:lstStyle/>
                    <a:p>
                      <a:pPr algn="l" fontAlgn="auto">
                        <a:lnSpc>
                          <a:spcPct val="100000"/>
                        </a:lnSpc>
                        <a:spcAft>
                          <a:spcPct val="0"/>
                        </a:spcAft>
                      </a:pPr>
                      <a:r>
                        <a:rPr lang="en-US" sz="2000" kern="100">
                          <a:effectLst/>
                          <a:latin typeface="黑体" panose="02010609060101010101" pitchFamily="49" charset="-122"/>
                          <a:ea typeface="黑体" panose="02010609060101010101" pitchFamily="49" charset="-122"/>
                        </a:rPr>
                        <a:t>(1)</a:t>
                      </a:r>
                      <a:r>
                        <a:rPr lang="zh-CN" sz="2000" kern="100">
                          <a:effectLst/>
                          <a:latin typeface="黑体" panose="02010609060101010101" pitchFamily="49" charset="-122"/>
                          <a:ea typeface="黑体" panose="02010609060101010101" pitchFamily="49" charset="-122"/>
                        </a:rPr>
                        <a:t>标题中多含“怨“怀”“思”“别”“忆”“望夫”“妇叹”“闺怨”“幽恨”或直接用“无题”等字眼。</a:t>
                      </a:r>
                    </a:p>
                    <a:p>
                      <a:pPr algn="l" fontAlgn="auto">
                        <a:lnSpc>
                          <a:spcPct val="100000"/>
                        </a:lnSpc>
                        <a:spcAft>
                          <a:spcPct val="0"/>
                        </a:spcAft>
                      </a:pPr>
                      <a:r>
                        <a:rPr lang="en-US" sz="2000" kern="100">
                          <a:effectLst/>
                          <a:latin typeface="黑体" panose="02010609060101010101" pitchFamily="49" charset="-122"/>
                          <a:ea typeface="黑体" panose="02010609060101010101" pitchFamily="49" charset="-122"/>
                        </a:rPr>
                        <a:t>(2)</a:t>
                      </a:r>
                      <a:r>
                        <a:rPr lang="zh-CN" sz="2000" kern="100">
                          <a:effectLst/>
                          <a:latin typeface="黑体" panose="02010609060101010101" pitchFamily="49" charset="-122"/>
                          <a:ea typeface="黑体" panose="02010609060101010101" pitchFamily="49" charset="-122"/>
                        </a:rPr>
                        <a:t>常见意象：</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眉锁</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翠楼</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碧纱</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白发</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秋风</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夜雨</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寒月</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寒衣</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残梦</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泪如雨</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春风杨柳</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雁声月明</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红妆对镜</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喜鹊报枝</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雨燕双飞</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临笺泪长</a:t>
                      </a:r>
                      <a:r>
                        <a:rPr lang="en-US" sz="2000" kern="100">
                          <a:effectLst/>
                          <a:latin typeface="黑体" panose="02010609060101010101" pitchFamily="49" charset="-122"/>
                          <a:ea typeface="黑体" panose="02010609060101010101" pitchFamily="49" charset="-122"/>
                        </a:rPr>
                        <a:t>”</a:t>
                      </a:r>
                      <a:r>
                        <a:rPr lang="zh-CN" sz="2000" kern="100">
                          <a:effectLst/>
                          <a:latin typeface="黑体" panose="02010609060101010101" pitchFamily="49" charset="-122"/>
                          <a:ea typeface="黑体" panose="02010609060101010101" pitchFamily="49" charset="-122"/>
                        </a:rPr>
                        <a:t>等。</a:t>
                      </a:r>
                      <a:endParaRPr lang="zh-CN" sz="20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marL="0" algn="ctr" defTabSz="914400" rtl="0" eaLnBrk="1" latinLnBrk="0" hangingPunct="1">
                        <a:lnSpc>
                          <a:spcPct val="100000"/>
                        </a:lnSpc>
                        <a:spcAft>
                          <a:spcPct val="0"/>
                        </a:spcAft>
                      </a:pPr>
                      <a:r>
                        <a:rPr lang="zh-CN" altLang="en-US" sz="20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情感</a:t>
                      </a:r>
                    </a:p>
                  </a:txBody>
                  <a:tcPr marL="68580" marR="68580" marT="0" marB="0" anchor="ctr"/>
                </a:tc>
                <a:tc>
                  <a:txBody>
                    <a:bodyPr/>
                    <a:lstStyle/>
                    <a:p>
                      <a:pPr algn="l">
                        <a:lnSpc>
                          <a:spcPct val="100000"/>
                        </a:lnSpc>
                        <a:spcAft>
                          <a:spcPct val="0"/>
                        </a:spcAft>
                      </a:pPr>
                      <a:r>
                        <a:rPr lang="en-US" sz="2000" kern="100">
                          <a:effectLst/>
                          <a:latin typeface="黑体" panose="02010609060101010101" pitchFamily="49" charset="-122"/>
                          <a:ea typeface="黑体" panose="02010609060101010101" pitchFamily="49" charset="-122"/>
                        </a:rPr>
                        <a:t>(1)</a:t>
                      </a:r>
                      <a:r>
                        <a:rPr lang="zh-CN" sz="2000" kern="100">
                          <a:effectLst/>
                          <a:latin typeface="黑体" panose="02010609060101010101" pitchFamily="49" charset="-122"/>
                          <a:ea typeface="黑体" panose="02010609060101010101" pitchFamily="49" charset="-122"/>
                        </a:rPr>
                        <a:t>表现夫妻之间相濡以沫的深厚感情。</a:t>
                      </a:r>
                    </a:p>
                    <a:p>
                      <a:pPr algn="l">
                        <a:lnSpc>
                          <a:spcPct val="100000"/>
                        </a:lnSpc>
                        <a:spcAft>
                          <a:spcPct val="0"/>
                        </a:spcAft>
                      </a:pPr>
                      <a:r>
                        <a:rPr lang="en-US" sz="2000" kern="100">
                          <a:effectLst/>
                          <a:latin typeface="黑体" panose="02010609060101010101" pitchFamily="49" charset="-122"/>
                          <a:ea typeface="黑体" panose="02010609060101010101" pitchFamily="49" charset="-122"/>
                        </a:rPr>
                        <a:t>(2)</a:t>
                      </a:r>
                      <a:r>
                        <a:rPr lang="zh-CN" sz="2000" kern="100">
                          <a:effectLst/>
                          <a:latin typeface="黑体" panose="02010609060101010101" pitchFamily="49" charset="-122"/>
                          <a:ea typeface="黑体" panose="02010609060101010101" pitchFamily="49" charset="-122"/>
                        </a:rPr>
                        <a:t>孤苦幽寂的命运之悲。此类情感主要体现在宫怨诗中。</a:t>
                      </a:r>
                    </a:p>
                    <a:p>
                      <a:pPr algn="l">
                        <a:lnSpc>
                          <a:spcPct val="100000"/>
                        </a:lnSpc>
                        <a:spcAft>
                          <a:spcPct val="0"/>
                        </a:spcAft>
                      </a:pPr>
                      <a:r>
                        <a:rPr lang="en-US" sz="2000" kern="100">
                          <a:effectLst/>
                          <a:latin typeface="黑体" panose="02010609060101010101" pitchFamily="49" charset="-122"/>
                          <a:ea typeface="黑体" panose="02010609060101010101" pitchFamily="49" charset="-122"/>
                        </a:rPr>
                        <a:t>(3)</a:t>
                      </a:r>
                      <a:r>
                        <a:rPr lang="zh-CN" sz="2000" kern="100">
                          <a:effectLst/>
                          <a:latin typeface="黑体" panose="02010609060101010101" pitchFamily="49" charset="-122"/>
                          <a:ea typeface="黑体" panose="02010609060101010101" pitchFamily="49" charset="-122"/>
                        </a:rPr>
                        <a:t>思妇空闺、思念亲人、盼夫早归、渴望团聚的哀伤之情。</a:t>
                      </a:r>
                    </a:p>
                    <a:p>
                      <a:pPr algn="l">
                        <a:lnSpc>
                          <a:spcPct val="100000"/>
                        </a:lnSpc>
                        <a:spcAft>
                          <a:spcPct val="0"/>
                        </a:spcAft>
                      </a:pPr>
                      <a:r>
                        <a:rPr lang="en-US" sz="2000" kern="100">
                          <a:effectLst/>
                          <a:latin typeface="黑体" panose="02010609060101010101" pitchFamily="49" charset="-122"/>
                          <a:ea typeface="黑体" panose="02010609060101010101" pitchFamily="49" charset="-122"/>
                        </a:rPr>
                        <a:t>(4)</a:t>
                      </a:r>
                      <a:r>
                        <a:rPr lang="zh-CN" sz="2000" kern="100">
                          <a:effectLst/>
                          <a:latin typeface="黑体" panose="02010609060101010101" pitchFamily="49" charset="-122"/>
                          <a:ea typeface="黑体" panose="02010609060101010101" pitchFamily="49" charset="-122"/>
                        </a:rPr>
                        <a:t>情梦难圆的遗憾与怅惘之情。</a:t>
                      </a:r>
                    </a:p>
                    <a:p>
                      <a:pPr algn="l">
                        <a:lnSpc>
                          <a:spcPct val="100000"/>
                        </a:lnSpc>
                        <a:spcAft>
                          <a:spcPct val="0"/>
                        </a:spcAft>
                      </a:pPr>
                      <a:r>
                        <a:rPr lang="en-US" sz="2000" kern="100">
                          <a:effectLst/>
                          <a:latin typeface="黑体" panose="02010609060101010101" pitchFamily="49" charset="-122"/>
                          <a:ea typeface="黑体" panose="02010609060101010101" pitchFamily="49" charset="-122"/>
                        </a:rPr>
                        <a:t>(5)</a:t>
                      </a:r>
                      <a:r>
                        <a:rPr lang="zh-CN" sz="2000" kern="100">
                          <a:effectLst/>
                          <a:latin typeface="黑体" panose="02010609060101010101" pitchFamily="49" charset="-122"/>
                          <a:ea typeface="黑体" panose="02010609060101010101" pitchFamily="49" charset="-122"/>
                        </a:rPr>
                        <a:t>阴阳两隔的悼亡之痛。</a:t>
                      </a:r>
                      <a:endParaRPr lang="zh-CN" sz="20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vMerge="1">
                  <a:txBody>
                    <a:bodyPr/>
                    <a:lstStyle/>
                    <a:p/>
                  </a:txBody>
                  <a:tcPr/>
                </a:tc>
              </a:tr>
            </a:tbl>
          </a:graphicData>
        </a:graphic>
      </p:graphicFrame>
      <p:sp>
        <p:nvSpPr>
          <p:cNvPr id="3" name="矩形 2"/>
          <p:cNvSpPr/>
          <p:nvPr/>
        </p:nvSpPr>
        <p:spPr>
          <a:xfrm>
            <a:off x="-499643" y="-131361"/>
            <a:ext cx="11936676" cy="867930"/>
          </a:xfrm>
          <a:prstGeom prst="rect">
            <a:avLst/>
          </a:prstGeom>
        </p:spPr>
        <p:txBody>
          <a:bodyPr wrap="square">
            <a:spAutoFit/>
          </a:bodyPr>
          <a:lstStyle/>
          <a:p>
            <a:pPr indent="304800" algn="ctr">
              <a:lnSpc>
                <a:spcPct val="140000"/>
              </a:lnSpc>
              <a:spcAft>
                <a:spcPct val="0"/>
              </a:spcAft>
            </a:pP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八、</a:t>
            </a: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爱情闺怨诗</a:t>
            </a:r>
            <a:r>
              <a:rPr lang="en-US"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心有灵犀情无限，明月孤灯梦难圆</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矩形 1"/>
          <p:cNvSpPr/>
          <p:nvPr/>
        </p:nvSpPr>
        <p:spPr>
          <a:xfrm>
            <a:off x="216609" y="790507"/>
            <a:ext cx="6273800" cy="6247864"/>
          </a:xfrm>
          <a:prstGeom prst="rect">
            <a:avLst/>
          </a:prstGeom>
        </p:spPr>
        <p:txBody>
          <a:bodyPr wrap="square">
            <a:spAutoFit/>
          </a:bodyPr>
          <a:lstStyle/>
          <a:p>
            <a:pPr algn="ctr"/>
            <a:r>
              <a:rPr lang="zh-CN" altLang="zh-CN" sz="4000" b="1"/>
              <a:t>一 剪 梅</a:t>
            </a:r>
            <a:endParaRPr lang="zh-CN" altLang="zh-CN" sz="4000"/>
          </a:p>
          <a:p>
            <a:pPr algn="ctr"/>
            <a:r>
              <a:rPr lang="zh-CN" altLang="zh-CN" sz="4000" b="1"/>
              <a:t>李清照</a:t>
            </a:r>
            <a:endParaRPr lang="zh-CN" altLang="zh-CN" sz="4000"/>
          </a:p>
          <a:p>
            <a:r>
              <a:rPr lang="zh-CN" altLang="zh-CN" sz="4000" b="1"/>
              <a:t>红藕香残玉簟秋。轻解罗裳，独上兰舟。云中谁寄锦书来？雁字回时，月满西楼。</a:t>
            </a:r>
            <a:endParaRPr lang="zh-CN" altLang="zh-CN" sz="4000"/>
          </a:p>
          <a:p>
            <a:r>
              <a:rPr lang="zh-CN" altLang="zh-CN" sz="4000" b="1"/>
              <a:t>花自飘零水自流。一种相思，两处闲愁。此情无计可消除，才下眉头，却上心头。</a:t>
            </a:r>
            <a:endParaRPr lang="zh-CN" altLang="en-US" sz="4000"/>
          </a:p>
        </p:txBody>
      </p:sp>
      <p:sp>
        <p:nvSpPr>
          <p:cNvPr id="3" name="Rectangle 1"/>
          <p:cNvSpPr>
            <a:spLocks noChangeArrowheads="1"/>
          </p:cNvSpPr>
          <p:nvPr/>
        </p:nvSpPr>
        <p:spPr bwMode="auto">
          <a:xfrm rot="10800000" flipV="1">
            <a:off x="6340743" y="1165679"/>
            <a:ext cx="5851257" cy="51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tabLst>
                <a:tab pos="2628900"/>
              </a:tabLst>
              <a:defRPr>
                <a:solidFill>
                  <a:schemeClr val="tx1"/>
                </a:solidFill>
                <a:latin typeface="Arial" pitchFamily="34" charset="0"/>
              </a:defRPr>
            </a:lvl1pPr>
            <a:lvl2pPr eaLnBrk="0" fontAlgn="base" hangingPunct="0">
              <a:spcBef>
                <a:spcPct val="0"/>
              </a:spcBef>
              <a:spcAft>
                <a:spcPct val="0"/>
              </a:spcAft>
              <a:tabLst>
                <a:tab pos="2628900"/>
              </a:tabLst>
              <a:defRPr>
                <a:solidFill>
                  <a:schemeClr val="tx1"/>
                </a:solidFill>
                <a:latin typeface="Arial" pitchFamily="34" charset="0"/>
              </a:defRPr>
            </a:lvl2pPr>
            <a:lvl3pPr eaLnBrk="0" fontAlgn="base" hangingPunct="0">
              <a:spcBef>
                <a:spcPct val="0"/>
              </a:spcBef>
              <a:spcAft>
                <a:spcPct val="0"/>
              </a:spcAft>
              <a:tabLst>
                <a:tab pos="2628900"/>
              </a:tabLst>
              <a:defRPr>
                <a:solidFill>
                  <a:schemeClr val="tx1"/>
                </a:solidFill>
                <a:latin typeface="Arial" pitchFamily="34" charset="0"/>
              </a:defRPr>
            </a:lvl3pPr>
            <a:lvl4pPr eaLnBrk="0" fontAlgn="base" hangingPunct="0">
              <a:spcBef>
                <a:spcPct val="0"/>
              </a:spcBef>
              <a:spcAft>
                <a:spcPct val="0"/>
              </a:spcAft>
              <a:tabLst>
                <a:tab pos="2628900"/>
              </a:tabLst>
              <a:defRPr>
                <a:solidFill>
                  <a:schemeClr val="tx1"/>
                </a:solidFill>
                <a:latin typeface="Arial" pitchFamily="34" charset="0"/>
              </a:defRPr>
            </a:lvl4pPr>
            <a:lvl5pPr eaLnBrk="0" fontAlgn="base" hangingPunct="0">
              <a:spcBef>
                <a:spcPct val="0"/>
              </a:spcBef>
              <a:spcAft>
                <a:spcPct val="0"/>
              </a:spcAft>
              <a:tabLst>
                <a:tab pos="2628900"/>
              </a:tabLst>
              <a:defRPr>
                <a:solidFill>
                  <a:schemeClr val="tx1"/>
                </a:solidFill>
                <a:latin typeface="Arial" pitchFamily="34" charset="0"/>
              </a:defRPr>
            </a:lvl5pPr>
            <a:lvl6pPr eaLnBrk="0" fontAlgn="base" hangingPunct="0">
              <a:spcBef>
                <a:spcPct val="0"/>
              </a:spcBef>
              <a:spcAft>
                <a:spcPct val="0"/>
              </a:spcAft>
              <a:tabLst>
                <a:tab pos="2628900"/>
              </a:tabLst>
              <a:defRPr>
                <a:solidFill>
                  <a:schemeClr val="tx1"/>
                </a:solidFill>
                <a:latin typeface="Arial" pitchFamily="34" charset="0"/>
              </a:defRPr>
            </a:lvl6pPr>
            <a:lvl7pPr eaLnBrk="0" fontAlgn="base" hangingPunct="0">
              <a:spcBef>
                <a:spcPct val="0"/>
              </a:spcBef>
              <a:spcAft>
                <a:spcPct val="0"/>
              </a:spcAft>
              <a:tabLst>
                <a:tab pos="2628900"/>
              </a:tabLst>
              <a:defRPr>
                <a:solidFill>
                  <a:schemeClr val="tx1"/>
                </a:solidFill>
                <a:latin typeface="Arial" pitchFamily="34" charset="0"/>
              </a:defRPr>
            </a:lvl7pPr>
            <a:lvl8pPr eaLnBrk="0" fontAlgn="base" hangingPunct="0">
              <a:spcBef>
                <a:spcPct val="0"/>
              </a:spcBef>
              <a:spcAft>
                <a:spcPct val="0"/>
              </a:spcAft>
              <a:tabLst>
                <a:tab pos="2628900"/>
              </a:tabLst>
              <a:defRPr>
                <a:solidFill>
                  <a:schemeClr val="tx1"/>
                </a:solidFill>
                <a:latin typeface="Arial" pitchFamily="34" charset="0"/>
              </a:defRPr>
            </a:lvl8pPr>
            <a:lvl9pPr eaLnBrk="0" fontAlgn="base" hangingPunct="0">
              <a:spcBef>
                <a:spcPct val="0"/>
              </a:spcBef>
              <a:spcAft>
                <a:spcPct val="0"/>
              </a:spcAft>
              <a:tabLst>
                <a:tab pos="2628900"/>
              </a:tabLst>
              <a:defRPr>
                <a:solidFill>
                  <a:schemeClr val="tx1"/>
                </a:solidFill>
                <a:latin typeface="Arial" pitchFamily="34" charset="0"/>
              </a:defRPr>
            </a:lvl9pPr>
          </a:lstStyle>
          <a:p>
            <a:pPr algn="ctr"/>
            <a:r>
              <a:rPr lang="zh-CN" altLang="zh-CN" sz="3600" b="1"/>
              <a:t>阮 郎 归</a:t>
            </a:r>
            <a:r>
              <a:rPr lang="en-US" altLang="zh-CN" sz="3600" b="1"/>
              <a:t>(2014·</a:t>
            </a:r>
            <a:r>
              <a:rPr lang="zh-CN" altLang="zh-CN" sz="3600" b="1"/>
              <a:t>全国卷</a:t>
            </a:r>
            <a:r>
              <a:rPr lang="en-US" altLang="zh-CN" sz="3600" b="1"/>
              <a:t>Ⅰ)</a:t>
            </a:r>
            <a:endParaRPr lang="zh-CN" altLang="zh-CN" sz="3600"/>
          </a:p>
          <a:p>
            <a:pPr algn="ctr"/>
            <a:r>
              <a:rPr lang="zh-CN" altLang="zh-CN" sz="3600" b="1"/>
              <a:t>无名氏</a:t>
            </a:r>
            <a:r>
              <a:rPr lang="en-US" altLang="zh-CN" sz="3600" b="1" baseline="30000"/>
              <a:t>①</a:t>
            </a:r>
            <a:endParaRPr lang="zh-CN" altLang="zh-CN" sz="3600"/>
          </a:p>
          <a:p>
            <a:r>
              <a:rPr lang="en-US" altLang="zh-CN" sz="3600" b="1"/>
              <a:t>    </a:t>
            </a:r>
            <a:r>
              <a:rPr lang="zh-CN" altLang="zh-CN" sz="3600" b="1">
                <a:solidFill>
                  <a:srgbClr val="FF0000"/>
                </a:solidFill>
              </a:rPr>
              <a:t>春风吹雨绕残枝，落花无可飞。小池寒渌欲生漪，雨晴还日西。</a:t>
            </a:r>
            <a:endParaRPr lang="zh-CN" altLang="zh-CN" sz="3600">
              <a:solidFill>
                <a:srgbClr val="FF0000"/>
              </a:solidFill>
            </a:endParaRPr>
          </a:p>
          <a:p>
            <a:r>
              <a:rPr lang="en-US" altLang="zh-CN" sz="3600" b="1" smtClean="0">
                <a:solidFill>
                  <a:srgbClr val="FF0000"/>
                </a:solidFill>
              </a:rPr>
              <a:t>     </a:t>
            </a:r>
            <a:r>
              <a:rPr lang="zh-CN" altLang="zh-CN" sz="3600" b="1" smtClean="0">
                <a:solidFill>
                  <a:srgbClr val="FF0000"/>
                </a:solidFill>
              </a:rPr>
              <a:t>帘</a:t>
            </a:r>
            <a:r>
              <a:rPr lang="zh-CN" altLang="zh-CN" sz="3600" b="1">
                <a:solidFill>
                  <a:srgbClr val="FF0000"/>
                </a:solidFill>
              </a:rPr>
              <a:t>半卷，燕双归。讳愁</a:t>
            </a:r>
            <a:r>
              <a:rPr lang="en-US" altLang="zh-CN" sz="3600" b="1" baseline="30000">
                <a:solidFill>
                  <a:srgbClr val="FF0000"/>
                </a:solidFill>
              </a:rPr>
              <a:t>②</a:t>
            </a:r>
            <a:r>
              <a:rPr lang="zh-CN" altLang="zh-CN" sz="3600" b="1">
                <a:solidFill>
                  <a:srgbClr val="FF0000"/>
                </a:solidFill>
              </a:rPr>
              <a:t>无奈眉。翻身整顿着残棋，沉吟应劫</a:t>
            </a:r>
            <a:r>
              <a:rPr lang="en-US" altLang="zh-CN" sz="3600" b="1" baseline="30000">
                <a:solidFill>
                  <a:srgbClr val="FF0000"/>
                </a:solidFill>
              </a:rPr>
              <a:t>③</a:t>
            </a:r>
            <a:r>
              <a:rPr lang="zh-CN" altLang="zh-CN" sz="3600" b="1">
                <a:solidFill>
                  <a:srgbClr val="FF0000"/>
                </a:solidFill>
              </a:rPr>
              <a:t>迟。</a:t>
            </a:r>
            <a:endParaRPr lang="zh-CN" altLang="zh-CN" sz="3600">
              <a:solidFill>
                <a:srgbClr val="FF0000"/>
              </a:solidFill>
            </a:endParaRPr>
          </a:p>
          <a:p>
            <a:r>
              <a:rPr lang="en-US" altLang="zh-CN" sz="2000" b="1">
                <a:latin typeface="楷体" panose="02010609060101010101" pitchFamily="49" charset="-122"/>
                <a:ea typeface="楷体" panose="02010609060101010101" pitchFamily="49" charset="-122"/>
              </a:rPr>
              <a:t>[</a:t>
            </a:r>
            <a:r>
              <a:rPr lang="zh-CN" altLang="zh-CN" sz="2000" b="1">
                <a:latin typeface="楷体" panose="02010609060101010101" pitchFamily="49" charset="-122"/>
                <a:ea typeface="楷体" panose="02010609060101010101" pitchFamily="49" charset="-122"/>
              </a:rPr>
              <a:t>注</a:t>
            </a:r>
            <a:r>
              <a:rPr lang="en-US" altLang="zh-CN" sz="2000" b="1">
                <a:latin typeface="楷体" panose="02010609060101010101" pitchFamily="49" charset="-122"/>
                <a:ea typeface="楷体" panose="02010609060101010101" pitchFamily="49" charset="-122"/>
              </a:rPr>
              <a:t>]</a:t>
            </a:r>
            <a:r>
              <a:rPr lang="zh-CN" altLang="zh-CN" sz="2000" b="1">
                <a:latin typeface="楷体" panose="02010609060101010101" pitchFamily="49" charset="-122"/>
                <a:ea typeface="楷体" panose="02010609060101010101" pitchFamily="49" charset="-122"/>
              </a:rPr>
              <a:t>　</a:t>
            </a:r>
            <a:r>
              <a:rPr lang="en-US" altLang="zh-CN" sz="2000" b="1">
                <a:latin typeface="楷体" panose="02010609060101010101" pitchFamily="49" charset="-122"/>
                <a:ea typeface="楷体" panose="02010609060101010101" pitchFamily="49" charset="-122"/>
              </a:rPr>
              <a:t>①</a:t>
            </a:r>
            <a:r>
              <a:rPr lang="zh-CN" altLang="zh-CN" sz="2000" b="1">
                <a:latin typeface="楷体" panose="02010609060101010101" pitchFamily="49" charset="-122"/>
                <a:ea typeface="楷体" panose="02010609060101010101" pitchFamily="49" charset="-122"/>
              </a:rPr>
              <a:t>作者一作秦观。</a:t>
            </a:r>
            <a:r>
              <a:rPr lang="en-US" altLang="zh-CN" sz="2000" b="1">
                <a:latin typeface="楷体" panose="02010609060101010101" pitchFamily="49" charset="-122"/>
                <a:ea typeface="楷体" panose="02010609060101010101" pitchFamily="49" charset="-122"/>
              </a:rPr>
              <a:t>②</a:t>
            </a:r>
            <a:r>
              <a:rPr lang="zh-CN" altLang="zh-CN" sz="2000" b="1">
                <a:latin typeface="楷体" panose="02010609060101010101" pitchFamily="49" charset="-122"/>
                <a:ea typeface="楷体" panose="02010609060101010101" pitchFamily="49" charset="-122"/>
              </a:rPr>
              <a:t>讳愁：隐瞒内心的痛苦。</a:t>
            </a:r>
            <a:r>
              <a:rPr lang="en-US" altLang="zh-CN" sz="2000" b="1">
                <a:latin typeface="楷体" panose="02010609060101010101" pitchFamily="49" charset="-122"/>
                <a:ea typeface="楷体" panose="02010609060101010101" pitchFamily="49" charset="-122"/>
              </a:rPr>
              <a:t>③</a:t>
            </a:r>
            <a:r>
              <a:rPr lang="zh-CN" altLang="zh-CN" sz="2000" b="1">
                <a:latin typeface="楷体" panose="02010609060101010101" pitchFamily="49" charset="-122"/>
                <a:ea typeface="楷体" panose="02010609060101010101" pitchFamily="49" charset="-122"/>
              </a:rPr>
              <a:t>劫：围棋术语。</a:t>
            </a:r>
            <a:endParaRPr kumimoji="0" lang="zh-CN" altLang="en-US" sz="11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p:txBody>
      </p:sp>
      <p:sp>
        <p:nvSpPr>
          <p:cNvPr id="5" name="矩形 4"/>
          <p:cNvSpPr/>
          <p:nvPr/>
        </p:nvSpPr>
        <p:spPr>
          <a:xfrm>
            <a:off x="-499643" y="-131361"/>
            <a:ext cx="11936676" cy="867930"/>
          </a:xfrm>
          <a:prstGeom prst="rect">
            <a:avLst/>
          </a:prstGeom>
        </p:spPr>
        <p:txBody>
          <a:bodyPr wrap="square">
            <a:spAutoFit/>
          </a:bodyPr>
          <a:lstStyle/>
          <a:p>
            <a:pPr indent="304800" algn="ctr">
              <a:lnSpc>
                <a:spcPct val="140000"/>
              </a:lnSpc>
              <a:spcAft>
                <a:spcPct val="0"/>
              </a:spcAft>
            </a:pP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八、</a:t>
            </a: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爱情闺怨诗</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从课内到高考</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aphicFrame>
        <p:nvGraphicFramePr>
          <p:cNvPr id="2" name="Object 4"/>
          <p:cNvGraphicFramePr>
            <a:graphicFrameLocks noChangeAspect="1"/>
          </p:cNvGraphicFramePr>
          <p:nvPr/>
        </p:nvGraphicFramePr>
        <p:xfrm>
          <a:off x="127463" y="117475"/>
          <a:ext cx="11862100" cy="2101850"/>
        </p:xfrm>
        <a:graphic>
          <a:graphicData uri="http://schemas.openxmlformats.org/presentationml/2006/ole">
            <mc:AlternateContent xmlns:mc="http://schemas.openxmlformats.org/markup-compatibility/2006">
              <mc:Choice xmlns:v="urn:schemas-microsoft-com:vml" Requires="v">
                <p:oleObj spid="_x0000_s1066" name="文档" r:id="rId2" progId="Word.Document.8">
                  <p:embed/>
                </p:oleObj>
              </mc:Choice>
              <mc:Fallback>
                <p:oleObj name="文档" r:id="rId2" progId="Word.Document.8">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127463" y="117475"/>
                        <a:ext cx="11862100" cy="2101850"/>
                      </a:xfrm>
                      <a:prstGeom prst="rect">
                        <a:avLst/>
                      </a:prstGeom>
                      <a:noFill/>
                      <a:ln>
                        <a:noFill/>
                      </a:ln>
                      <a:effectLst/>
                    </p:spPr>
                  </p:pic>
                </p:oleObj>
              </mc:Fallback>
            </mc:AlternateContent>
          </a:graphicData>
        </a:graphic>
      </p:graphicFrame>
      <p:graphicFrame>
        <p:nvGraphicFramePr>
          <p:cNvPr id="3" name="Object 5"/>
          <p:cNvGraphicFramePr>
            <a:graphicFrameLocks noChangeAspect="1"/>
          </p:cNvGraphicFramePr>
          <p:nvPr/>
        </p:nvGraphicFramePr>
        <p:xfrm>
          <a:off x="171450" y="1203325"/>
          <a:ext cx="12020549" cy="5310188"/>
        </p:xfrm>
        <a:graphic>
          <a:graphicData uri="http://schemas.openxmlformats.org/presentationml/2006/ole">
            <mc:AlternateContent xmlns:mc="http://schemas.openxmlformats.org/markup-compatibility/2006">
              <mc:Choice xmlns:v="urn:schemas-microsoft-com:vml" Requires="v">
                <p:oleObj spid="_x0000_s1067" name="文档" r:id="rId4" progId="Word.Document.8">
                  <p:embed/>
                </p:oleObj>
              </mc:Choice>
              <mc:Fallback>
                <p:oleObj name="文档" r:id="rId4" progId="Word.Document.8">
                  <p:embed/>
                  <p:pic>
                    <p:nvPicPr>
                      <p:cNvPr id="0" name="OLE substitute image"/>
                      <p:cNvPicPr/>
                      <p:nvPr/>
                    </p:nvPicPr>
                    <p:blipFill>
                      <a:blip r:embed="rId5">
                        <a:extLst>
                          <a:ext uri="{28A0092B-C50C-407E-A947-70E740481C1C}">
                            <a14:useLocalDpi xmlns:a14="http://schemas.microsoft.com/office/drawing/2010/main" val="0"/>
                          </a:ext>
                        </a:extLst>
                      </a:blip>
                      <a:stretch>
                        <a:fillRect/>
                      </a:stretch>
                    </p:blipFill>
                    <p:spPr>
                      <a:xfrm>
                        <a:off x="171450" y="1203325"/>
                        <a:ext cx="12020549" cy="5310188"/>
                      </a:xfrm>
                      <a:prstGeom prst="rect">
                        <a:avLst/>
                      </a:prstGeom>
                      <a:noFill/>
                      <a:ln>
                        <a:noFill/>
                      </a:ln>
                      <a:effectLst/>
                    </p:spPr>
                  </p:pic>
                </p:oleObj>
              </mc:Fallback>
            </mc:AlternateContent>
          </a:graphicData>
        </a:graphic>
      </p:graphicFrame>
      <p:graphicFrame>
        <p:nvGraphicFramePr>
          <p:cNvPr id="4" name="Object 6"/>
          <p:cNvGraphicFramePr>
            <a:graphicFrameLocks noChangeAspect="1"/>
          </p:cNvGraphicFramePr>
          <p:nvPr/>
        </p:nvGraphicFramePr>
        <p:xfrm>
          <a:off x="3232467" y="1114427"/>
          <a:ext cx="7593567" cy="785812"/>
        </p:xfrm>
        <a:graphic>
          <a:graphicData uri="http://schemas.openxmlformats.org/presentationml/2006/ole">
            <mc:AlternateContent xmlns:mc="http://schemas.openxmlformats.org/markup-compatibility/2006">
              <mc:Choice xmlns:v="urn:schemas-microsoft-com:vml" Requires="v">
                <p:oleObj spid="_x0000_s1068" name="文档" r:id="rId6" progId="Word.Document.8">
                  <p:embed/>
                </p:oleObj>
              </mc:Choice>
              <mc:Fallback>
                <p:oleObj name="文档" r:id="rId6" progId="Word.Document.8">
                  <p:embed/>
                  <p:pic>
                    <p:nvPicPr>
                      <p:cNvPr id="0" name="OLE substitute image"/>
                      <p:cNvPicPr/>
                      <p:nvPr/>
                    </p:nvPicPr>
                    <p:blipFill>
                      <a:blip r:embed="rId7">
                        <a:extLst>
                          <a:ext uri="{28A0092B-C50C-407E-A947-70E740481C1C}">
                            <a14:useLocalDpi xmlns:a14="http://schemas.microsoft.com/office/drawing/2010/main" val="0"/>
                          </a:ext>
                        </a:extLst>
                      </a:blip>
                      <a:stretch>
                        <a:fillRect/>
                      </a:stretch>
                    </p:blipFill>
                    <p:spPr>
                      <a:xfrm>
                        <a:off x="3232467" y="1114427"/>
                        <a:ext cx="7593567" cy="785812"/>
                      </a:xfrm>
                      <a:prstGeom prst="rect">
                        <a:avLst/>
                      </a:prstGeom>
                      <a:noFill/>
                      <a:ln>
                        <a:noFill/>
                      </a:ln>
                      <a:effectLst/>
                    </p:spPr>
                  </p:pic>
                </p:oleObj>
              </mc:Fallback>
            </mc:AlternateContent>
          </a:graphicData>
        </a:graphic>
      </p:graphicFrame>
      <p:graphicFrame>
        <p:nvGraphicFramePr>
          <p:cNvPr id="5" name="Object 7"/>
          <p:cNvGraphicFramePr>
            <a:graphicFrameLocks noChangeAspect="1"/>
          </p:cNvGraphicFramePr>
          <p:nvPr/>
        </p:nvGraphicFramePr>
        <p:xfrm>
          <a:off x="1229489" y="1670845"/>
          <a:ext cx="3178591" cy="777875"/>
        </p:xfrm>
        <a:graphic>
          <a:graphicData uri="http://schemas.openxmlformats.org/presentationml/2006/ole">
            <mc:AlternateContent xmlns:mc="http://schemas.openxmlformats.org/markup-compatibility/2006">
              <mc:Choice xmlns:v="urn:schemas-microsoft-com:vml" Requires="v">
                <p:oleObj spid="_x0000_s1069" name="文档" r:id="rId8" progId="Word.Document.8">
                  <p:embed/>
                </p:oleObj>
              </mc:Choice>
              <mc:Fallback>
                <p:oleObj name="文档" r:id="rId8" progId="Word.Document.8">
                  <p:embed/>
                  <p:pic>
                    <p:nvPicPr>
                      <p:cNvPr id="0" name="OLE substitute image"/>
                      <p:cNvPicPr/>
                      <p:nvPr/>
                    </p:nvPicPr>
                    <p:blipFill>
                      <a:blip r:embed="rId9">
                        <a:extLst>
                          <a:ext uri="{28A0092B-C50C-407E-A947-70E740481C1C}">
                            <a14:useLocalDpi xmlns:a14="http://schemas.microsoft.com/office/drawing/2010/main" val="0"/>
                          </a:ext>
                        </a:extLst>
                      </a:blip>
                      <a:stretch>
                        <a:fillRect/>
                      </a:stretch>
                    </p:blipFill>
                    <p:spPr>
                      <a:xfrm>
                        <a:off x="1229489" y="1670845"/>
                        <a:ext cx="3178591" cy="777875"/>
                      </a:xfrm>
                      <a:prstGeom prst="rect">
                        <a:avLst/>
                      </a:prstGeom>
                      <a:noFill/>
                      <a:ln>
                        <a:noFill/>
                      </a:ln>
                      <a:effectLst/>
                    </p:spPr>
                  </p:pic>
                </p:oleObj>
              </mc:Fallback>
            </mc:AlternateContent>
          </a:graphicData>
        </a:graphic>
      </p:graphicFrame>
      <p:graphicFrame>
        <p:nvGraphicFramePr>
          <p:cNvPr id="6" name="Object 8"/>
          <p:cNvGraphicFramePr>
            <a:graphicFrameLocks noChangeAspect="1"/>
          </p:cNvGraphicFramePr>
          <p:nvPr/>
        </p:nvGraphicFramePr>
        <p:xfrm>
          <a:off x="5533677" y="1698625"/>
          <a:ext cx="2122261" cy="577850"/>
        </p:xfrm>
        <a:graphic>
          <a:graphicData uri="http://schemas.openxmlformats.org/presentationml/2006/ole">
            <mc:AlternateContent xmlns:mc="http://schemas.openxmlformats.org/markup-compatibility/2006">
              <mc:Choice xmlns:v="urn:schemas-microsoft-com:vml" Requires="v">
                <p:oleObj spid="_x0000_s1070" name="文档" r:id="rId10" progId="Word.Document.8">
                  <p:embed/>
                </p:oleObj>
              </mc:Choice>
              <mc:Fallback>
                <p:oleObj name="文档" r:id="rId10" progId="Word.Document.8">
                  <p:embed/>
                  <p:pic>
                    <p:nvPicPr>
                      <p:cNvPr id="0" name="OLE substitute image"/>
                      <p:cNvPicPr/>
                      <p:nvPr/>
                    </p:nvPicPr>
                    <p:blipFill>
                      <a:blip r:embed="rId11">
                        <a:extLst>
                          <a:ext uri="{28A0092B-C50C-407E-A947-70E740481C1C}">
                            <a14:useLocalDpi xmlns:a14="http://schemas.microsoft.com/office/drawing/2010/main" val="0"/>
                          </a:ext>
                        </a:extLst>
                      </a:blip>
                      <a:stretch>
                        <a:fillRect/>
                      </a:stretch>
                    </p:blipFill>
                    <p:spPr>
                      <a:xfrm>
                        <a:off x="5533677" y="1698625"/>
                        <a:ext cx="2122261" cy="577850"/>
                      </a:xfrm>
                      <a:prstGeom prst="rect">
                        <a:avLst/>
                      </a:prstGeom>
                      <a:noFill/>
                      <a:ln>
                        <a:noFill/>
                      </a:ln>
                      <a:effectLst/>
                    </p:spPr>
                  </p:pic>
                </p:oleObj>
              </mc:Fallback>
            </mc:AlternateContent>
          </a:graphicData>
        </a:graphic>
      </p:graphicFrame>
      <p:graphicFrame>
        <p:nvGraphicFramePr>
          <p:cNvPr id="7" name="Object 9"/>
          <p:cNvGraphicFramePr>
            <a:graphicFrameLocks noChangeAspect="1"/>
          </p:cNvGraphicFramePr>
          <p:nvPr/>
        </p:nvGraphicFramePr>
        <p:xfrm>
          <a:off x="8242410" y="1704977"/>
          <a:ext cx="2110259" cy="569913"/>
        </p:xfrm>
        <a:graphic>
          <a:graphicData uri="http://schemas.openxmlformats.org/presentationml/2006/ole">
            <mc:AlternateContent xmlns:mc="http://schemas.openxmlformats.org/markup-compatibility/2006">
              <mc:Choice xmlns:v="urn:schemas-microsoft-com:vml" Requires="v">
                <p:oleObj spid="_x0000_s1071" name="文档" r:id="rId12" progId="Word.Document.8">
                  <p:embed/>
                </p:oleObj>
              </mc:Choice>
              <mc:Fallback>
                <p:oleObj name="文档" r:id="rId12" progId="Word.Document.8">
                  <p:embed/>
                  <p:pic>
                    <p:nvPicPr>
                      <p:cNvPr id="0" name="OLE substitute image"/>
                      <p:cNvPicPr/>
                      <p:nvPr/>
                    </p:nvPicPr>
                    <p:blipFill>
                      <a:blip r:embed="rId13">
                        <a:extLst>
                          <a:ext uri="{28A0092B-C50C-407E-A947-70E740481C1C}">
                            <a14:useLocalDpi xmlns:a14="http://schemas.microsoft.com/office/drawing/2010/main" val="0"/>
                          </a:ext>
                        </a:extLst>
                      </a:blip>
                      <a:stretch>
                        <a:fillRect/>
                      </a:stretch>
                    </p:blipFill>
                    <p:spPr>
                      <a:xfrm>
                        <a:off x="8242410" y="1704977"/>
                        <a:ext cx="2110259" cy="569913"/>
                      </a:xfrm>
                      <a:prstGeom prst="rect">
                        <a:avLst/>
                      </a:prstGeom>
                      <a:noFill/>
                      <a:ln>
                        <a:noFill/>
                      </a:ln>
                      <a:effectLst/>
                    </p:spPr>
                  </p:pic>
                </p:oleObj>
              </mc:Fallback>
            </mc:AlternateContent>
          </a:graphicData>
        </a:graphic>
      </p:graphicFrame>
      <p:graphicFrame>
        <p:nvGraphicFramePr>
          <p:cNvPr id="8" name="Object 10"/>
          <p:cNvGraphicFramePr>
            <a:graphicFrameLocks noChangeAspect="1"/>
          </p:cNvGraphicFramePr>
          <p:nvPr/>
        </p:nvGraphicFramePr>
        <p:xfrm>
          <a:off x="3883161" y="2714541"/>
          <a:ext cx="7545554" cy="777875"/>
        </p:xfrm>
        <a:graphic>
          <a:graphicData uri="http://schemas.openxmlformats.org/presentationml/2006/ole">
            <mc:AlternateContent xmlns:mc="http://schemas.openxmlformats.org/markup-compatibility/2006">
              <mc:Choice xmlns:v="urn:schemas-microsoft-com:vml" Requires="v">
                <p:oleObj spid="_x0000_s1072" name="文档" r:id="rId14" progId="Word.Document.8">
                  <p:embed/>
                </p:oleObj>
              </mc:Choice>
              <mc:Fallback>
                <p:oleObj name="文档" r:id="rId14" progId="Word.Document.8">
                  <p:embed/>
                  <p:pic>
                    <p:nvPicPr>
                      <p:cNvPr id="0" name="OLE substitute image"/>
                      <p:cNvPicPr/>
                      <p:nvPr/>
                    </p:nvPicPr>
                    <p:blipFill>
                      <a:blip r:embed="rId15">
                        <a:extLst>
                          <a:ext uri="{28A0092B-C50C-407E-A947-70E740481C1C}">
                            <a14:useLocalDpi xmlns:a14="http://schemas.microsoft.com/office/drawing/2010/main" val="0"/>
                          </a:ext>
                        </a:extLst>
                      </a:blip>
                      <a:stretch>
                        <a:fillRect/>
                      </a:stretch>
                    </p:blipFill>
                    <p:spPr>
                      <a:xfrm>
                        <a:off x="3883161" y="2714541"/>
                        <a:ext cx="7545554" cy="777875"/>
                      </a:xfrm>
                      <a:prstGeom prst="rect">
                        <a:avLst/>
                      </a:prstGeom>
                      <a:noFill/>
                      <a:ln>
                        <a:noFill/>
                      </a:ln>
                      <a:effectLst/>
                    </p:spPr>
                  </p:pic>
                </p:oleObj>
              </mc:Fallback>
            </mc:AlternateContent>
          </a:graphicData>
        </a:graphic>
      </p:graphicFrame>
      <p:graphicFrame>
        <p:nvGraphicFramePr>
          <p:cNvPr id="9" name="Object 11"/>
          <p:cNvGraphicFramePr>
            <a:graphicFrameLocks noChangeAspect="1"/>
          </p:cNvGraphicFramePr>
          <p:nvPr/>
        </p:nvGraphicFramePr>
        <p:xfrm>
          <a:off x="1335540" y="3228242"/>
          <a:ext cx="2110258" cy="569913"/>
        </p:xfrm>
        <a:graphic>
          <a:graphicData uri="http://schemas.openxmlformats.org/presentationml/2006/ole">
            <mc:AlternateContent xmlns:mc="http://schemas.openxmlformats.org/markup-compatibility/2006">
              <mc:Choice xmlns:v="urn:schemas-microsoft-com:vml" Requires="v">
                <p:oleObj spid="_x0000_s1073" name="文档" r:id="rId16" progId="Word.Document.8">
                  <p:embed/>
                </p:oleObj>
              </mc:Choice>
              <mc:Fallback>
                <p:oleObj name="文档" r:id="rId16" progId="Word.Document.8">
                  <p:embed/>
                  <p:pic>
                    <p:nvPicPr>
                      <p:cNvPr id="0" name="OLE substitute image"/>
                      <p:cNvPicPr/>
                      <p:nvPr/>
                    </p:nvPicPr>
                    <p:blipFill>
                      <a:blip r:embed="rId17">
                        <a:extLst>
                          <a:ext uri="{28A0092B-C50C-407E-A947-70E740481C1C}">
                            <a14:useLocalDpi xmlns:a14="http://schemas.microsoft.com/office/drawing/2010/main" val="0"/>
                          </a:ext>
                        </a:extLst>
                      </a:blip>
                      <a:stretch>
                        <a:fillRect/>
                      </a:stretch>
                    </p:blipFill>
                    <p:spPr>
                      <a:xfrm>
                        <a:off x="1335540" y="3228242"/>
                        <a:ext cx="2110258" cy="569913"/>
                      </a:xfrm>
                      <a:prstGeom prst="rect">
                        <a:avLst/>
                      </a:prstGeom>
                      <a:noFill/>
                      <a:ln>
                        <a:noFill/>
                      </a:ln>
                      <a:effectLst/>
                    </p:spPr>
                  </p:pic>
                </p:oleObj>
              </mc:Fallback>
            </mc:AlternateContent>
          </a:graphicData>
        </a:graphic>
      </p:graphicFrame>
      <p:graphicFrame>
        <p:nvGraphicFramePr>
          <p:cNvPr id="10" name="Object 12"/>
          <p:cNvGraphicFramePr>
            <a:graphicFrameLocks noChangeAspect="1"/>
          </p:cNvGraphicFramePr>
          <p:nvPr/>
        </p:nvGraphicFramePr>
        <p:xfrm>
          <a:off x="3104656" y="4870011"/>
          <a:ext cx="3797985" cy="546100"/>
        </p:xfrm>
        <a:graphic>
          <a:graphicData uri="http://schemas.openxmlformats.org/presentationml/2006/ole">
            <mc:AlternateContent xmlns:mc="http://schemas.openxmlformats.org/markup-compatibility/2006">
              <mc:Choice xmlns:v="urn:schemas-microsoft-com:vml" Requires="v">
                <p:oleObj spid="_x0000_s1074" name="文档" r:id="rId18" progId="Word.Document.8">
                  <p:embed/>
                </p:oleObj>
              </mc:Choice>
              <mc:Fallback>
                <p:oleObj name="文档" r:id="rId18" progId="Word.Document.8">
                  <p:embed/>
                  <p:pic>
                    <p:nvPicPr>
                      <p:cNvPr id="0" name="OLE substitute image"/>
                      <p:cNvPicPr/>
                      <p:nvPr/>
                    </p:nvPicPr>
                    <p:blipFill>
                      <a:blip r:embed="rId19">
                        <a:extLst>
                          <a:ext uri="{28A0092B-C50C-407E-A947-70E740481C1C}">
                            <a14:useLocalDpi xmlns:a14="http://schemas.microsoft.com/office/drawing/2010/main" val="0"/>
                          </a:ext>
                        </a:extLst>
                      </a:blip>
                      <a:stretch>
                        <a:fillRect/>
                      </a:stretch>
                    </p:blipFill>
                    <p:spPr>
                      <a:xfrm>
                        <a:off x="3104656" y="4870011"/>
                        <a:ext cx="3797985" cy="546100"/>
                      </a:xfrm>
                      <a:prstGeom prst="rect">
                        <a:avLst/>
                      </a:prstGeom>
                      <a:noFill/>
                      <a:ln>
                        <a:noFill/>
                      </a:ln>
                      <a:effec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linds(horizontal)">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0">
  <p:cSld>
    <p:spTree>
      <p:nvGrpSpPr>
        <p:cNvPr id="1" name=""/>
        <p:cNvGrpSpPr/>
        <p:nvPr/>
      </p:nvGrpSpPr>
      <p:grpSpPr>
        <a:xfrm>
          <a:off x="0" y="0"/>
          <a:ext cx="0" cy="0"/>
        </a:xfrm>
      </p:grpSpPr>
      <p:graphicFrame>
        <p:nvGraphicFramePr>
          <p:cNvPr id="1273859" name="Object 3"/>
          <p:cNvGraphicFramePr>
            <a:graphicFrameLocks noChangeAspect="1"/>
          </p:cNvGraphicFramePr>
          <p:nvPr/>
        </p:nvGraphicFramePr>
        <p:xfrm>
          <a:off x="970671" y="1365250"/>
          <a:ext cx="10227212" cy="2495550"/>
        </p:xfrm>
        <a:graphic>
          <a:graphicData uri="http://schemas.openxmlformats.org/presentationml/2006/ole">
            <mc:AlternateContent xmlns:mc="http://schemas.openxmlformats.org/markup-compatibility/2006">
              <mc:Choice xmlns:v="urn:schemas-microsoft-com:vml" Requires="v">
                <p:oleObj spid="_x0000_s1075" name="文档" r:id="rId2" progId="Word.Document.8">
                  <p:embed/>
                </p:oleObj>
              </mc:Choice>
              <mc:Fallback>
                <p:oleObj name="文档" r:id="rId2" progId="Word.Document.8">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970671" y="1365250"/>
                        <a:ext cx="10227212" cy="2495550"/>
                      </a:xfrm>
                      <a:prstGeom prst="rect">
                        <a:avLst/>
                      </a:prstGeom>
                      <a:noFill/>
                      <a:ln>
                        <a:noFill/>
                      </a:ln>
                      <a:effectLst/>
                    </p:spPr>
                  </p:pic>
                </p:oleObj>
              </mc:Fallback>
            </mc:AlternateContent>
          </a:graphicData>
        </a:graphic>
      </p:graphicFrame>
      <p:graphicFrame>
        <p:nvGraphicFramePr>
          <p:cNvPr id="1273860" name="Object 4"/>
          <p:cNvGraphicFramePr>
            <a:graphicFrameLocks noChangeAspect="1"/>
          </p:cNvGraphicFramePr>
          <p:nvPr/>
        </p:nvGraphicFramePr>
        <p:xfrm>
          <a:off x="970672" y="3641725"/>
          <a:ext cx="10438226" cy="2349500"/>
        </p:xfrm>
        <a:graphic>
          <a:graphicData uri="http://schemas.openxmlformats.org/presentationml/2006/ole">
            <mc:AlternateContent xmlns:mc="http://schemas.openxmlformats.org/markup-compatibility/2006">
              <mc:Choice xmlns:v="urn:schemas-microsoft-com:vml" Requires="v">
                <p:oleObj spid="_x0000_s1076" name="文档" r:id="rId4" progId="Word.Document.8">
                  <p:embed/>
                </p:oleObj>
              </mc:Choice>
              <mc:Fallback>
                <p:oleObj name="文档" r:id="rId4" progId="Word.Document.8">
                  <p:embed/>
                  <p:pic>
                    <p:nvPicPr>
                      <p:cNvPr id="0" name="OLE substitute image"/>
                      <p:cNvPicPr/>
                      <p:nvPr/>
                    </p:nvPicPr>
                    <p:blipFill>
                      <a:blip r:embed="rId5">
                        <a:extLst>
                          <a:ext uri="{28A0092B-C50C-407E-A947-70E740481C1C}">
                            <a14:useLocalDpi xmlns:a14="http://schemas.microsoft.com/office/drawing/2010/main" val="0"/>
                          </a:ext>
                        </a:extLst>
                      </a:blip>
                      <a:stretch>
                        <a:fillRect/>
                      </a:stretch>
                    </p:blipFill>
                    <p:spPr>
                      <a:xfrm>
                        <a:off x="970672" y="3641725"/>
                        <a:ext cx="10438226" cy="2349500"/>
                      </a:xfrm>
                      <a:prstGeom prst="rect">
                        <a:avLst/>
                      </a:prstGeom>
                      <a:noFill/>
                      <a:ln>
                        <a:noFill/>
                      </a:ln>
                      <a:effectLst/>
                    </p:spPr>
                  </p:pic>
                </p:oleObj>
              </mc:Fallback>
            </mc:AlternateContent>
          </a:graphicData>
        </a:graphic>
      </p:graphicFrame>
      <p:sp>
        <p:nvSpPr>
          <p:cNvPr id="3" name="矩形 2"/>
          <p:cNvSpPr/>
          <p:nvPr/>
        </p:nvSpPr>
        <p:spPr>
          <a:xfrm>
            <a:off x="781870" y="203324"/>
            <a:ext cx="3638817" cy="646331"/>
          </a:xfrm>
          <a:prstGeom prst="rect">
            <a:avLst/>
          </a:prstGeom>
        </p:spPr>
        <p:txBody>
          <a:bodyPr wrap="none">
            <a:spAutoFit/>
          </a:bodyPr>
          <a:lstStyle/>
          <a:p>
            <a:pPr algn="ctr"/>
            <a:r>
              <a:rPr lang="en-US"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阮 郎 归</a:t>
            </a:r>
            <a:r>
              <a:rPr lang="en-US"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翻译</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73860"/>
                                        </p:tgtEl>
                                        <p:attrNameLst>
                                          <p:attrName>style.visibility</p:attrName>
                                        </p:attrNameLst>
                                      </p:cBhvr>
                                      <p:to>
                                        <p:strVal val="visible"/>
                                      </p:to>
                                    </p:set>
                                    <p:animEffect transition="in" filter="blinds(horizontal)">
                                      <p:cBhvr>
                                        <p:cTn id="7" dur="500"/>
                                        <p:tgtEl>
                                          <p:spTgt spid="1273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56322" name="Rectangle 2"/>
          <p:cNvSpPr>
            <a:spLocks noGrp="1" noChangeArrowheads="1"/>
          </p:cNvSpPr>
          <p:nvPr>
            <p:ph type="title"/>
          </p:nvPr>
        </p:nvSpPr>
        <p:spPr/>
        <p:txBody>
          <a:bodyPr>
            <a:normAutofit/>
          </a:bodyPr>
          <a:lstStyle/>
          <a:p>
            <a:pPr algn="ct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其他题材</a:t>
            </a:r>
            <a:r>
              <a:rPr lang="en-US"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哲理诗</a:t>
            </a:r>
          </a:p>
        </p:txBody>
      </p:sp>
      <p:sp>
        <p:nvSpPr>
          <p:cNvPr id="56323" name="Rectangle 3"/>
          <p:cNvSpPr>
            <a:spLocks noGrp="1" noChangeArrowheads="1"/>
          </p:cNvSpPr>
          <p:nvPr>
            <p:ph type="body" idx="1"/>
          </p:nvPr>
        </p:nvSpPr>
        <p:spPr>
          <a:xfrm>
            <a:off x="0" y="1844676"/>
            <a:ext cx="12191999" cy="4176713"/>
          </a:xfrm>
        </p:spPr>
        <p:txBody>
          <a:bodyPr/>
          <a:lstStyle/>
          <a:p>
            <a:pPr>
              <a:lnSpc>
                <a:spcPct val="90000"/>
              </a:lnSpc>
              <a:buFontTx/>
              <a:buNone/>
            </a:pPr>
            <a:r>
              <a:rPr lang="zh-CN" altLang="en-US" b="1">
                <a:latin typeface="黑体" panose="02010609060101010101" pitchFamily="49" charset="-122"/>
                <a:ea typeface="黑体" panose="02010609060101010101" pitchFamily="49" charset="-122"/>
              </a:rPr>
              <a:t>   哲理诗：哲理诗是表现诗人的哲学观点、反映哲学道理的诗。宋诗义理较多。</a:t>
            </a:r>
            <a:r>
              <a:rPr lang="zh-CN" altLang="en-US" b="1">
                <a:solidFill>
                  <a:srgbClr val="0000FF"/>
                </a:solidFill>
                <a:latin typeface="黑体" panose="02010609060101010101" pitchFamily="49" charset="-122"/>
                <a:ea typeface="黑体" panose="02010609060101010101" pitchFamily="49" charset="-122"/>
              </a:rPr>
              <a:t>诗人把自己类似禅宗的顿悟或事理的体察诉之于诗句中，反映一定的人生哲理。</a:t>
            </a:r>
          </a:p>
          <a:p>
            <a:pPr>
              <a:lnSpc>
                <a:spcPct val="90000"/>
              </a:lnSpc>
              <a:buFontTx/>
              <a:buNone/>
            </a:pP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题西林壁</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（宋苏轼）（横看成岭侧成峰，远近高低各不同。不识庐山真面目，只缘身在此山中。）</a:t>
            </a:r>
          </a:p>
          <a:p>
            <a:pPr>
              <a:lnSpc>
                <a:spcPct val="90000"/>
              </a:lnSpc>
              <a:buFontTx/>
              <a:buNone/>
            </a:pP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观书有感</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（宋朱熹）（半亩方塘一鉴开，天光云影共徘徊。问渠那得清如许？为有源头活水来。）</a:t>
            </a:r>
          </a:p>
          <a:p>
            <a:pPr>
              <a:lnSpc>
                <a:spcPct val="90000"/>
              </a:lnSpc>
              <a:buFontTx/>
              <a:buNone/>
            </a:pP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登鹳雀楼</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（王之涣）（白日依山尽，黄河入海流。欲穷千里目，更上一层楼）</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anim calcmode="lin" valueType="num">
                                      <p:cBhvr>
                                        <p:cTn id="7" dur="1000" fill="hold"/>
                                        <p:tgtEl>
                                          <p:spTgt spid="56323">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56323">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56323">
                                            <p:txEl>
                                              <p:pRg st="1" end="1"/>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56323">
                                            <p:txEl>
                                              <p:pRg st="2" end="2"/>
                                            </p:txEl>
                                          </p:spTgt>
                                        </p:tgtEl>
                                        <p:attrNameLst>
                                          <p:attrName>style.visibility</p:attrName>
                                        </p:attrNameLst>
                                      </p:cBhvr>
                                      <p:to>
                                        <p:strVal val="visible"/>
                                      </p:to>
                                    </p:set>
                                    <p:anim calcmode="lin" valueType="num">
                                      <p:cBhvr>
                                        <p:cTn id="12" dur="1000" fill="hold"/>
                                        <p:tgtEl>
                                          <p:spTgt spid="56323">
                                            <p:txEl>
                                              <p:pRg st="2" end="2"/>
                                            </p:txEl>
                                          </p:spTgt>
                                        </p:tgtEl>
                                        <p:attrNameLst>
                                          <p:attrName>ppt_w</p:attrName>
                                        </p:attrNameLst>
                                      </p:cBhvr>
                                      <p:tavLst>
                                        <p:tav tm="0">
                                          <p:val>
                                            <p:strVal val="#ppt_w*0.70"/>
                                          </p:val>
                                        </p:tav>
                                        <p:tav tm="100000">
                                          <p:val>
                                            <p:strVal val="#ppt_w"/>
                                          </p:val>
                                        </p:tav>
                                      </p:tavLst>
                                    </p:anim>
                                    <p:anim calcmode="lin" valueType="num">
                                      <p:cBhvr>
                                        <p:cTn id="13" dur="1000" fill="hold"/>
                                        <p:tgtEl>
                                          <p:spTgt spid="56323">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56323">
                                            <p:txEl>
                                              <p:pRg st="2" end="2"/>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56323">
                                            <p:txEl>
                                              <p:pRg st="3" end="3"/>
                                            </p:txEl>
                                          </p:spTgt>
                                        </p:tgtEl>
                                        <p:attrNameLst>
                                          <p:attrName>style.visibility</p:attrName>
                                        </p:attrNameLst>
                                      </p:cBhvr>
                                      <p:to>
                                        <p:strVal val="visible"/>
                                      </p:to>
                                    </p:set>
                                    <p:anim calcmode="lin" valueType="num">
                                      <p:cBhvr>
                                        <p:cTn id="17" dur="1000" fill="hold"/>
                                        <p:tgtEl>
                                          <p:spTgt spid="56323">
                                            <p:txEl>
                                              <p:pRg st="3" end="3"/>
                                            </p:txEl>
                                          </p:spTgt>
                                        </p:tgtEl>
                                        <p:attrNameLst>
                                          <p:attrName>ppt_w</p:attrName>
                                        </p:attrNameLst>
                                      </p:cBhvr>
                                      <p:tavLst>
                                        <p:tav tm="0">
                                          <p:val>
                                            <p:strVal val="#ppt_w*0.70"/>
                                          </p:val>
                                        </p:tav>
                                        <p:tav tm="100000">
                                          <p:val>
                                            <p:strVal val="#ppt_w"/>
                                          </p:val>
                                        </p:tav>
                                      </p:tavLst>
                                    </p:anim>
                                    <p:anim calcmode="lin" valueType="num">
                                      <p:cBhvr>
                                        <p:cTn id="18" dur="1000" fill="hold"/>
                                        <p:tgtEl>
                                          <p:spTgt spid="56323">
                                            <p:txEl>
                                              <p:pRg st="3" end="3"/>
                                            </p:txEl>
                                          </p:spTgt>
                                        </p:tgtEl>
                                        <p:attrNameLst>
                                          <p:attrName>ppt_h</p:attrName>
                                        </p:attrNameLst>
                                      </p:cBhvr>
                                      <p:tavLst>
                                        <p:tav tm="0">
                                          <p:val>
                                            <p:strVal val="#ppt_h"/>
                                          </p:val>
                                        </p:tav>
                                        <p:tav tm="100000">
                                          <p:val>
                                            <p:strVal val="#ppt_h"/>
                                          </p:val>
                                        </p:tav>
                                      </p:tavLst>
                                    </p:anim>
                                    <p:animEffect transition="in" filter="fade">
                                      <p:cBhvr>
                                        <p:cTn id="19" dur="1000"/>
                                        <p:tgtEl>
                                          <p:spTgt spid="563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69634" name="Text Box 7"/>
          <p:cNvSpPr txBox="1"/>
          <p:nvPr/>
        </p:nvSpPr>
        <p:spPr>
          <a:xfrm>
            <a:off x="0" y="60416"/>
            <a:ext cx="4267200" cy="762000"/>
          </a:xfrm>
          <a:prstGeom prst="rect">
            <a:avLst/>
          </a:prstGeom>
          <a:noFill/>
          <a:ln w="12700">
            <a:noFill/>
          </a:ln>
        </p:spPr>
        <p:txBody>
          <a:bodyPr anchor="t">
            <a:spAutoFit/>
          </a:bodyPr>
          <a:lstStyle/>
          <a:p>
            <a:pPr>
              <a:spcBef>
                <a:spcPct val="50000"/>
              </a:spcBef>
            </a:pPr>
            <a:r>
              <a:rPr lang="zh-CN" altLang="en-US" sz="4400" b="1">
                <a:solidFill>
                  <a:srgbClr val="4F271C"/>
                </a:solidFill>
                <a:latin typeface="Times New Roman" panose="02020603050405020304" pitchFamily="18" charset="0"/>
                <a:ea typeface="华文行楷" pitchFamily="2" charset="-122"/>
              </a:rPr>
              <a:t>哲理诗鉴赏要点</a:t>
            </a:r>
          </a:p>
        </p:txBody>
      </p:sp>
      <p:sp>
        <p:nvSpPr>
          <p:cNvPr id="13" name="Rectangle 9"/>
          <p:cNvSpPr/>
          <p:nvPr/>
        </p:nvSpPr>
        <p:spPr>
          <a:xfrm>
            <a:off x="0" y="964820"/>
            <a:ext cx="12192000" cy="2062103"/>
          </a:xfrm>
          <a:prstGeom prst="rect">
            <a:avLst/>
          </a:prstGeom>
          <a:solidFill>
            <a:srgbClr val="FFFFFF"/>
          </a:solidFill>
          <a:ln w="38100" cap="flat" cmpd="sng">
            <a:noFill/>
            <a:prstDash val="solid"/>
            <a:miter/>
            <a:headEnd type="none" w="med" len="med"/>
            <a:tailEnd type="none" w="med" len="med"/>
          </a:ln>
        </p:spPr>
        <p:txBody>
          <a:bodyPr wrap="square" anchor="t">
            <a:spAutoFit/>
          </a:bodyPr>
          <a:lstStyle/>
          <a:p>
            <a:r>
              <a:rPr lang="zh-CN" altLang="en-US" sz="3200" b="1">
                <a:solidFill>
                  <a:srgbClr val="FF0000"/>
                </a:solidFill>
                <a:latin typeface="Times New Roman" panose="02020603050405020304" pitchFamily="18" charset="0"/>
                <a:ea typeface="宋体" pitchFamily="2" charset="-122"/>
              </a:rPr>
              <a:t>第一要注意形与神。</a:t>
            </a:r>
            <a:r>
              <a:rPr lang="zh-CN" altLang="en-US" sz="3200" b="1">
                <a:solidFill>
                  <a:srgbClr val="000000"/>
                </a:solidFill>
                <a:latin typeface="Times New Roman" panose="02020603050405020304" pitchFamily="18" charset="0"/>
                <a:ea typeface="宋体" pitchFamily="2" charset="-122"/>
              </a:rPr>
              <a:t>哲理诗中形与神的关系，就是艺术形象与哲理的关系。哲理是艺术形象的灵魂，而艺术形象则是哲理的躯壳。哲理总是因形而生，借形以寓，因此，我们应由形悟神，探求诗中的意蕴，理解诗的哲理美。</a:t>
            </a:r>
          </a:p>
        </p:txBody>
      </p:sp>
      <p:sp>
        <p:nvSpPr>
          <p:cNvPr id="6" name="Rectangle 9"/>
          <p:cNvSpPr/>
          <p:nvPr/>
        </p:nvSpPr>
        <p:spPr>
          <a:xfrm>
            <a:off x="0" y="3140752"/>
            <a:ext cx="12192000" cy="1569660"/>
          </a:xfrm>
          <a:prstGeom prst="rect">
            <a:avLst/>
          </a:prstGeom>
          <a:solidFill>
            <a:srgbClr val="FFFFFF"/>
          </a:solidFill>
          <a:ln w="38100" cap="flat" cmpd="sng">
            <a:noFill/>
            <a:prstDash val="solid"/>
            <a:miter/>
            <a:headEnd type="none" w="med" len="med"/>
            <a:tailEnd type="none" w="med" len="med"/>
          </a:ln>
        </p:spPr>
        <p:txBody>
          <a:bodyPr wrap="square" anchor="t">
            <a:spAutoFit/>
          </a:bodyPr>
          <a:lstStyle/>
          <a:p>
            <a:r>
              <a:rPr lang="zh-CN" altLang="en-US" sz="3200" b="1">
                <a:solidFill>
                  <a:srgbClr val="FF0000"/>
                </a:solidFill>
                <a:latin typeface="Times New Roman" panose="02020603050405020304" pitchFamily="18" charset="0"/>
                <a:ea typeface="宋体" pitchFamily="2" charset="-122"/>
              </a:rPr>
              <a:t>第二要注意情与理。</a:t>
            </a:r>
            <a:r>
              <a:rPr lang="zh-CN" altLang="en-US" sz="3200" b="1">
                <a:solidFill>
                  <a:srgbClr val="000000"/>
                </a:solidFill>
                <a:latin typeface="Times New Roman" panose="02020603050405020304" pitchFamily="18" charset="0"/>
                <a:ea typeface="宋体" pitchFamily="2" charset="-122"/>
              </a:rPr>
              <a:t>哲理诗中的“情”与“理”，是诗人的情感与理性观念的对立统一关系。不少古诗往往通过抒情而言志，情中有理，理中含情。 </a:t>
            </a:r>
          </a:p>
        </p:txBody>
      </p:sp>
      <p:sp>
        <p:nvSpPr>
          <p:cNvPr id="7" name="Rectangle 9"/>
          <p:cNvSpPr/>
          <p:nvPr/>
        </p:nvSpPr>
        <p:spPr>
          <a:xfrm>
            <a:off x="0" y="4885445"/>
            <a:ext cx="11858624" cy="1815882"/>
          </a:xfrm>
          <a:prstGeom prst="rect">
            <a:avLst/>
          </a:prstGeom>
          <a:solidFill>
            <a:srgbClr val="FFFFFF"/>
          </a:solidFill>
          <a:ln w="38100" cap="flat" cmpd="sng">
            <a:noFill/>
            <a:prstDash val="solid"/>
            <a:miter/>
            <a:headEnd type="none" w="med" len="med"/>
            <a:tailEnd type="none" w="med" len="med"/>
          </a:ln>
        </p:spPr>
        <p:txBody>
          <a:bodyPr wrap="square" anchor="t">
            <a:spAutoFit/>
          </a:bodyPr>
          <a:lstStyle/>
          <a:p>
            <a:r>
              <a:rPr lang="zh-CN" altLang="en-US" sz="2800" b="1">
                <a:solidFill>
                  <a:srgbClr val="FF0000"/>
                </a:solidFill>
                <a:latin typeface="楷体_GB2312" charset="-122"/>
                <a:ea typeface="楷体_GB2312"/>
              </a:rPr>
              <a:t>第三要注意理与趣。</a:t>
            </a:r>
            <a:r>
              <a:rPr lang="zh-CN" altLang="en-US" sz="2800" b="1">
                <a:solidFill>
                  <a:srgbClr val="000000"/>
                </a:solidFill>
                <a:latin typeface="楷体_GB2312" charset="-122"/>
                <a:ea typeface="楷体_GB2312"/>
              </a:rPr>
              <a:t>理与趣的关系，是诗中的理性内容与审美特征关系的一种特殊表现。优秀的哲理诗都具有</a:t>
            </a:r>
            <a:r>
              <a:rPr lang="zh-CN" altLang="en-US" sz="2800" b="1">
                <a:solidFill>
                  <a:srgbClr val="000000"/>
                </a:solidFill>
                <a:latin typeface="Times New Roman" panose="02020603050405020304" pitchFamily="18" charset="0"/>
                <a:ea typeface="楷体_GB2312"/>
              </a:rPr>
              <a:t>“</a:t>
            </a:r>
            <a:r>
              <a:rPr lang="zh-CN" altLang="en-US" sz="2800" b="1">
                <a:solidFill>
                  <a:srgbClr val="000000"/>
                </a:solidFill>
                <a:latin typeface="楷体_GB2312" charset="-122"/>
                <a:ea typeface="楷体_GB2312"/>
              </a:rPr>
              <a:t>理趣</a:t>
            </a:r>
            <a:r>
              <a:rPr lang="zh-CN" altLang="en-US" sz="2800" b="1">
                <a:solidFill>
                  <a:srgbClr val="000000"/>
                </a:solidFill>
                <a:latin typeface="Times New Roman" panose="02020603050405020304" pitchFamily="18" charset="0"/>
                <a:ea typeface="楷体_GB2312"/>
              </a:rPr>
              <a:t>”</a:t>
            </a:r>
            <a:r>
              <a:rPr lang="zh-CN" altLang="en-US" sz="2800" b="1">
                <a:solidFill>
                  <a:srgbClr val="000000"/>
                </a:solidFill>
                <a:latin typeface="楷体_GB2312" charset="-122"/>
                <a:ea typeface="楷体_GB2312"/>
              </a:rPr>
              <a:t>，既富于哲理性，又富于艺术趣味性。因此，我们应在生动形象、理趣盎然的艺术趣味中理解古诗的哲理美。</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9" presetClass="entr" presetSubtype="0" accel="100000" fill="hold" grpId="1"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edge">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1"/>
      <p:bldP spid="7" grpId="2"/>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58370" name="Rectangle 2"/>
          <p:cNvSpPr>
            <a:spLocks noGrp="1" noChangeArrowheads="1"/>
          </p:cNvSpPr>
          <p:nvPr>
            <p:ph type="body" idx="1"/>
          </p:nvPr>
        </p:nvSpPr>
        <p:spPr>
          <a:xfrm>
            <a:off x="134939" y="1933575"/>
            <a:ext cx="12301538" cy="4178300"/>
          </a:xfrm>
        </p:spPr>
        <p:txBody>
          <a:bodyPr/>
          <a:lstStyle/>
          <a:p>
            <a:pPr marL="0" indent="0">
              <a:buNone/>
            </a:pPr>
            <a:r>
              <a:rPr lang="zh-CN" altLang="en-US" sz="2400" b="1">
                <a:solidFill>
                  <a:schemeClr val="accent5">
                    <a:lumMod val="75000"/>
                  </a:schemeClr>
                </a:solidFill>
                <a:latin typeface="宋体" pitchFamily="2" charset="-122"/>
                <a:ea typeface="宋体" pitchFamily="2" charset="-122"/>
              </a:rPr>
              <a:t>悼亡诗多是通过作者追忆往昔，回忆妻殁之前彼此相濡以沫、同甘共苦或其他具体生活情境，或以“记梦”的形式，来表达对亡妻的悼伤与思念。</a:t>
            </a:r>
          </a:p>
          <a:p>
            <a:pPr marL="0" indent="0" algn="ctr">
              <a:buNone/>
            </a:pPr>
            <a:r>
              <a:rPr lang="zh-CN" altLang="en-US" sz="2400">
                <a:solidFill>
                  <a:srgbClr val="FF0000"/>
                </a:solidFill>
                <a:latin typeface="宋体" pitchFamily="2" charset="-122"/>
                <a:ea typeface="宋体" pitchFamily="2" charset="-122"/>
              </a:rPr>
              <a:t>江城子·乙卯正月二十日夜记梦</a:t>
            </a:r>
          </a:p>
          <a:p>
            <a:pPr marL="0" indent="0" algn="ctr">
              <a:buNone/>
            </a:pPr>
            <a:r>
              <a:rPr lang="zh-CN" altLang="en-US" sz="2400">
                <a:solidFill>
                  <a:srgbClr val="FF0000"/>
                </a:solidFill>
                <a:latin typeface="宋体" pitchFamily="2" charset="-122"/>
                <a:ea typeface="宋体" pitchFamily="2" charset="-122"/>
              </a:rPr>
              <a:t>江城子</a:t>
            </a:r>
          </a:p>
          <a:p>
            <a:pPr marL="0" indent="0" algn="ctr">
              <a:buNone/>
            </a:pPr>
            <a:r>
              <a:rPr lang="zh-CN" altLang="en-US" sz="2400">
                <a:solidFill>
                  <a:srgbClr val="FF0000"/>
                </a:solidFill>
                <a:latin typeface="宋体" pitchFamily="2" charset="-122"/>
                <a:ea typeface="宋体" pitchFamily="2" charset="-122"/>
              </a:rPr>
              <a:t>苏轼  </a:t>
            </a:r>
          </a:p>
          <a:p>
            <a:pPr marL="0" indent="0">
              <a:buNone/>
            </a:pPr>
            <a:r>
              <a:rPr lang="zh-CN" altLang="en-US" sz="2400">
                <a:solidFill>
                  <a:srgbClr val="FF0000"/>
                </a:solidFill>
                <a:latin typeface="宋体" pitchFamily="2" charset="-122"/>
                <a:ea typeface="宋体" pitchFamily="2" charset="-122"/>
              </a:rPr>
              <a:t>　　十年生死两茫茫，不思量，自难忘。千里孤坟，无处话凄凉。纵使相逢应不识，尘满面，鬓如霜。　　</a:t>
            </a:r>
          </a:p>
          <a:p>
            <a:pPr marL="0" indent="0">
              <a:buNone/>
            </a:pPr>
            <a:r>
              <a:rPr lang="zh-CN" altLang="en-US" sz="2400">
                <a:solidFill>
                  <a:srgbClr val="FF0000"/>
                </a:solidFill>
                <a:latin typeface="宋体" pitchFamily="2" charset="-122"/>
                <a:ea typeface="宋体" pitchFamily="2" charset="-122"/>
              </a:rPr>
              <a:t>　　夜来幽梦忽还乡，小轩窗，正梳妆。相顾无言，惟有泪千行。料得年年肠断处，明月夜，短松冈。</a:t>
            </a:r>
          </a:p>
        </p:txBody>
      </p:sp>
      <p:sp>
        <p:nvSpPr>
          <p:cNvPr id="58371" name="Rectangle 3"/>
          <p:cNvSpPr>
            <a:spLocks noGrp="1" noChangeArrowheads="1"/>
          </p:cNvSpPr>
          <p:nvPr/>
        </p:nvSpPr>
        <p:spPr bwMode="auto">
          <a:xfrm>
            <a:off x="134939" y="0"/>
            <a:ext cx="5694361" cy="108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3600" b="1">
                <a:solidFill>
                  <a:schemeClr val="tx2"/>
                </a:solidFill>
                <a:latin typeface="微软雅黑" pitchFamily="34" charset="-122"/>
                <a:ea typeface="微软雅黑" pitchFamily="34" charset="-122"/>
              </a:defRPr>
            </a:lvl1pPr>
            <a:lvl2pPr algn="ctr">
              <a:defRPr sz="3600" b="1">
                <a:solidFill>
                  <a:schemeClr val="tx2"/>
                </a:solidFill>
                <a:latin typeface="微软雅黑" pitchFamily="34" charset="-122"/>
                <a:ea typeface="微软雅黑" pitchFamily="34" charset="-122"/>
              </a:defRPr>
            </a:lvl2pPr>
            <a:lvl3pPr algn="ctr">
              <a:defRPr sz="3600" b="1">
                <a:solidFill>
                  <a:schemeClr val="tx2"/>
                </a:solidFill>
                <a:latin typeface="微软雅黑" pitchFamily="34" charset="-122"/>
                <a:ea typeface="微软雅黑" pitchFamily="34" charset="-122"/>
              </a:defRPr>
            </a:lvl3pPr>
            <a:lvl4pPr algn="ctr">
              <a:defRPr sz="3600" b="1">
                <a:solidFill>
                  <a:schemeClr val="tx2"/>
                </a:solidFill>
                <a:latin typeface="微软雅黑" pitchFamily="34" charset="-122"/>
                <a:ea typeface="微软雅黑" pitchFamily="34" charset="-122"/>
              </a:defRPr>
            </a:lvl4pPr>
            <a:lvl5pPr algn="ctr">
              <a:defRPr sz="3600" b="1">
                <a:solidFill>
                  <a:schemeClr val="tx2"/>
                </a:solidFill>
                <a:latin typeface="微软雅黑" pitchFamily="34" charset="-122"/>
                <a:ea typeface="微软雅黑" pitchFamily="34" charset="-122"/>
              </a:defRPr>
            </a:lvl5pPr>
            <a:lvl6pPr marL="457200" algn="ctr" fontAlgn="base">
              <a:spcBef>
                <a:spcPct val="0"/>
              </a:spcBef>
              <a:spcAft>
                <a:spcPct val="0"/>
              </a:spcAft>
              <a:defRPr sz="3600" b="1">
                <a:solidFill>
                  <a:schemeClr val="tx2"/>
                </a:solidFill>
                <a:latin typeface="微软雅黑" pitchFamily="34" charset="-122"/>
                <a:ea typeface="微软雅黑" pitchFamily="34" charset="-122"/>
              </a:defRPr>
            </a:lvl6pPr>
            <a:lvl7pPr marL="914400" algn="ctr" fontAlgn="base">
              <a:spcBef>
                <a:spcPct val="0"/>
              </a:spcBef>
              <a:spcAft>
                <a:spcPct val="0"/>
              </a:spcAft>
              <a:defRPr sz="3600" b="1">
                <a:solidFill>
                  <a:schemeClr val="tx2"/>
                </a:solidFill>
                <a:latin typeface="微软雅黑" pitchFamily="34" charset="-122"/>
                <a:ea typeface="微软雅黑" pitchFamily="34" charset="-122"/>
              </a:defRPr>
            </a:lvl7pPr>
            <a:lvl8pPr marL="1371600" algn="ctr" fontAlgn="base">
              <a:spcBef>
                <a:spcPct val="0"/>
              </a:spcBef>
              <a:spcAft>
                <a:spcPct val="0"/>
              </a:spcAft>
              <a:defRPr sz="3600" b="1">
                <a:solidFill>
                  <a:schemeClr val="tx2"/>
                </a:solidFill>
                <a:latin typeface="微软雅黑" pitchFamily="34" charset="-122"/>
                <a:ea typeface="微软雅黑" pitchFamily="34" charset="-122"/>
              </a:defRPr>
            </a:lvl8pPr>
            <a:lvl9pPr marL="1828800" algn="ctr" fontAlgn="base">
              <a:spcBef>
                <a:spcPct val="0"/>
              </a:spcBef>
              <a:spcAft>
                <a:spcPct val="0"/>
              </a:spcAft>
              <a:defRPr sz="3600" b="1">
                <a:solidFill>
                  <a:schemeClr val="tx2"/>
                </a:solidFill>
                <a:latin typeface="微软雅黑" pitchFamily="34" charset="-122"/>
                <a:ea typeface="微软雅黑" pitchFamily="34" charset="-122"/>
              </a:defRPr>
            </a:lvl9pPr>
          </a:lstStyle>
          <a:p>
            <a:pPr>
              <a:buFontTx/>
              <a:buNone/>
            </a:pPr>
            <a:r>
              <a:rPr lang="zh-CN" altLang="en-US" sz="4000">
                <a:solidFill>
                  <a:srgbClr val="FF0000"/>
                </a:solidFill>
                <a:latin typeface="黑体" panose="02010609060101010101" pitchFamily="49" charset="-122"/>
                <a:ea typeface="黑体" panose="02010609060101010101" pitchFamily="49" charset="-122"/>
              </a:rPr>
              <a:t>其他题材</a:t>
            </a:r>
            <a:r>
              <a:rPr lang="en-US" altLang="zh-CN" sz="4000">
                <a:solidFill>
                  <a:srgbClr val="FF0000"/>
                </a:solidFill>
                <a:ea typeface="黑体" panose="02010609060101010101" pitchFamily="49" charset="-122"/>
              </a:rPr>
              <a:t>——</a:t>
            </a:r>
            <a:r>
              <a:rPr lang="zh-CN" altLang="en-US" sz="4000">
                <a:solidFill>
                  <a:srgbClr val="FF0000"/>
                </a:solidFill>
                <a:latin typeface="黑体" panose="02010609060101010101" pitchFamily="49" charset="-122"/>
                <a:ea typeface="黑体" panose="02010609060101010101" pitchFamily="49" charset="-122"/>
              </a:rPr>
              <a:t>悼亡诗</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childTnLst>
                                    <p:set>
                                      <p:cBhvr>
                                        <p:cTn id="6" dur="1" fill="hold">
                                          <p:stCondLst>
                                            <p:cond delay="0"/>
                                          </p:stCondLst>
                                        </p:cTn>
                                        <p:tgtEl>
                                          <p:spTgt spid="58370">
                                            <p:txEl>
                                              <p:pRg st="1" end="1"/>
                                            </p:txEl>
                                          </p:spTgt>
                                        </p:tgtEl>
                                        <p:attrNameLst>
                                          <p:attrName>style.visibility</p:attrName>
                                        </p:attrNameLst>
                                      </p:cBhvr>
                                      <p:to>
                                        <p:strVal val="visible"/>
                                      </p:to>
                                    </p:set>
                                    <p:anim calcmode="lin" valueType="num">
                                      <p:cBhvr>
                                        <p:cTn id="7" dur="1000" fill="hold"/>
                                        <p:tgtEl>
                                          <p:spTgt spid="58370">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58370">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58370">
                                            <p:txEl>
                                              <p:pRg st="1" end="1"/>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58370">
                                            <p:txEl>
                                              <p:pRg st="2" end="2"/>
                                            </p:txEl>
                                          </p:spTgt>
                                        </p:tgtEl>
                                        <p:attrNameLst>
                                          <p:attrName>style.visibility</p:attrName>
                                        </p:attrNameLst>
                                      </p:cBhvr>
                                      <p:to>
                                        <p:strVal val="visible"/>
                                      </p:to>
                                    </p:set>
                                    <p:anim calcmode="lin" valueType="num">
                                      <p:cBhvr>
                                        <p:cTn id="12" dur="1000" fill="hold"/>
                                        <p:tgtEl>
                                          <p:spTgt spid="58370">
                                            <p:txEl>
                                              <p:pRg st="2" end="2"/>
                                            </p:txEl>
                                          </p:spTgt>
                                        </p:tgtEl>
                                        <p:attrNameLst>
                                          <p:attrName>ppt_w</p:attrName>
                                        </p:attrNameLst>
                                      </p:cBhvr>
                                      <p:tavLst>
                                        <p:tav tm="0">
                                          <p:val>
                                            <p:strVal val="#ppt_w*0.70"/>
                                          </p:val>
                                        </p:tav>
                                        <p:tav tm="100000">
                                          <p:val>
                                            <p:strVal val="#ppt_w"/>
                                          </p:val>
                                        </p:tav>
                                      </p:tavLst>
                                    </p:anim>
                                    <p:anim calcmode="lin" valueType="num">
                                      <p:cBhvr>
                                        <p:cTn id="13" dur="1000" fill="hold"/>
                                        <p:tgtEl>
                                          <p:spTgt spid="58370">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58370">
                                            <p:txEl>
                                              <p:pRg st="2" end="2"/>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58370">
                                            <p:txEl>
                                              <p:pRg st="3" end="3"/>
                                            </p:txEl>
                                          </p:spTgt>
                                        </p:tgtEl>
                                        <p:attrNameLst>
                                          <p:attrName>style.visibility</p:attrName>
                                        </p:attrNameLst>
                                      </p:cBhvr>
                                      <p:to>
                                        <p:strVal val="visible"/>
                                      </p:to>
                                    </p:set>
                                    <p:anim calcmode="lin" valueType="num">
                                      <p:cBhvr>
                                        <p:cTn id="17" dur="1000" fill="hold"/>
                                        <p:tgtEl>
                                          <p:spTgt spid="58370">
                                            <p:txEl>
                                              <p:pRg st="3" end="3"/>
                                            </p:txEl>
                                          </p:spTgt>
                                        </p:tgtEl>
                                        <p:attrNameLst>
                                          <p:attrName>ppt_w</p:attrName>
                                        </p:attrNameLst>
                                      </p:cBhvr>
                                      <p:tavLst>
                                        <p:tav tm="0">
                                          <p:val>
                                            <p:strVal val="#ppt_w*0.70"/>
                                          </p:val>
                                        </p:tav>
                                        <p:tav tm="100000">
                                          <p:val>
                                            <p:strVal val="#ppt_w"/>
                                          </p:val>
                                        </p:tav>
                                      </p:tavLst>
                                    </p:anim>
                                    <p:anim calcmode="lin" valueType="num">
                                      <p:cBhvr>
                                        <p:cTn id="18" dur="1000" fill="hold"/>
                                        <p:tgtEl>
                                          <p:spTgt spid="58370">
                                            <p:txEl>
                                              <p:pRg st="3" end="3"/>
                                            </p:txEl>
                                          </p:spTgt>
                                        </p:tgtEl>
                                        <p:attrNameLst>
                                          <p:attrName>ppt_h</p:attrName>
                                        </p:attrNameLst>
                                      </p:cBhvr>
                                      <p:tavLst>
                                        <p:tav tm="0">
                                          <p:val>
                                            <p:strVal val="#ppt_h"/>
                                          </p:val>
                                        </p:tav>
                                        <p:tav tm="100000">
                                          <p:val>
                                            <p:strVal val="#ppt_h"/>
                                          </p:val>
                                        </p:tav>
                                      </p:tavLst>
                                    </p:anim>
                                    <p:animEffect transition="in" filter="fade">
                                      <p:cBhvr>
                                        <p:cTn id="19" dur="1000"/>
                                        <p:tgtEl>
                                          <p:spTgt spid="58370">
                                            <p:txEl>
                                              <p:pRg st="3" end="3"/>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58370">
                                            <p:txEl>
                                              <p:pRg st="4" end="4"/>
                                            </p:txEl>
                                          </p:spTgt>
                                        </p:tgtEl>
                                        <p:attrNameLst>
                                          <p:attrName>style.visibility</p:attrName>
                                        </p:attrNameLst>
                                      </p:cBhvr>
                                      <p:to>
                                        <p:strVal val="visible"/>
                                      </p:to>
                                    </p:set>
                                    <p:anim calcmode="lin" valueType="num">
                                      <p:cBhvr>
                                        <p:cTn id="22" dur="1000" fill="hold"/>
                                        <p:tgtEl>
                                          <p:spTgt spid="58370">
                                            <p:txEl>
                                              <p:pRg st="4" end="4"/>
                                            </p:txEl>
                                          </p:spTgt>
                                        </p:tgtEl>
                                        <p:attrNameLst>
                                          <p:attrName>ppt_w</p:attrName>
                                        </p:attrNameLst>
                                      </p:cBhvr>
                                      <p:tavLst>
                                        <p:tav tm="0">
                                          <p:val>
                                            <p:strVal val="#ppt_w*0.70"/>
                                          </p:val>
                                        </p:tav>
                                        <p:tav tm="100000">
                                          <p:val>
                                            <p:strVal val="#ppt_w"/>
                                          </p:val>
                                        </p:tav>
                                      </p:tavLst>
                                    </p:anim>
                                    <p:anim calcmode="lin" valueType="num">
                                      <p:cBhvr>
                                        <p:cTn id="23" dur="1000" fill="hold"/>
                                        <p:tgtEl>
                                          <p:spTgt spid="58370">
                                            <p:txEl>
                                              <p:pRg st="4" end="4"/>
                                            </p:txEl>
                                          </p:spTgt>
                                        </p:tgtEl>
                                        <p:attrNameLst>
                                          <p:attrName>ppt_h</p:attrName>
                                        </p:attrNameLst>
                                      </p:cBhvr>
                                      <p:tavLst>
                                        <p:tav tm="0">
                                          <p:val>
                                            <p:strVal val="#ppt_h"/>
                                          </p:val>
                                        </p:tav>
                                        <p:tav tm="100000">
                                          <p:val>
                                            <p:strVal val="#ppt_h"/>
                                          </p:val>
                                        </p:tav>
                                      </p:tavLst>
                                    </p:anim>
                                    <p:animEffect transition="in" filter="fade">
                                      <p:cBhvr>
                                        <p:cTn id="24" dur="1000"/>
                                        <p:tgtEl>
                                          <p:spTgt spid="58370">
                                            <p:txEl>
                                              <p:pRg st="4" end="4"/>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58370">
                                            <p:txEl>
                                              <p:pRg st="5" end="5"/>
                                            </p:txEl>
                                          </p:spTgt>
                                        </p:tgtEl>
                                        <p:attrNameLst>
                                          <p:attrName>style.visibility</p:attrName>
                                        </p:attrNameLst>
                                      </p:cBhvr>
                                      <p:to>
                                        <p:strVal val="visible"/>
                                      </p:to>
                                    </p:set>
                                    <p:anim calcmode="lin" valueType="num">
                                      <p:cBhvr>
                                        <p:cTn id="27" dur="1000" fill="hold"/>
                                        <p:tgtEl>
                                          <p:spTgt spid="58370">
                                            <p:txEl>
                                              <p:pRg st="5" end="5"/>
                                            </p:txEl>
                                          </p:spTgt>
                                        </p:tgtEl>
                                        <p:attrNameLst>
                                          <p:attrName>ppt_w</p:attrName>
                                        </p:attrNameLst>
                                      </p:cBhvr>
                                      <p:tavLst>
                                        <p:tav tm="0">
                                          <p:val>
                                            <p:strVal val="#ppt_w*0.70"/>
                                          </p:val>
                                        </p:tav>
                                        <p:tav tm="100000">
                                          <p:val>
                                            <p:strVal val="#ppt_w"/>
                                          </p:val>
                                        </p:tav>
                                      </p:tavLst>
                                    </p:anim>
                                    <p:anim calcmode="lin" valueType="num">
                                      <p:cBhvr>
                                        <p:cTn id="28" dur="1000" fill="hold"/>
                                        <p:tgtEl>
                                          <p:spTgt spid="58370">
                                            <p:txEl>
                                              <p:pRg st="5" end="5"/>
                                            </p:txEl>
                                          </p:spTgt>
                                        </p:tgtEl>
                                        <p:attrNameLst>
                                          <p:attrName>ppt_h</p:attrName>
                                        </p:attrNameLst>
                                      </p:cBhvr>
                                      <p:tavLst>
                                        <p:tav tm="0">
                                          <p:val>
                                            <p:strVal val="#ppt_h"/>
                                          </p:val>
                                        </p:tav>
                                        <p:tav tm="100000">
                                          <p:val>
                                            <p:strVal val="#ppt_h"/>
                                          </p:val>
                                        </p:tav>
                                      </p:tavLst>
                                    </p:anim>
                                    <p:animEffect transition="in" filter="fade">
                                      <p:cBhvr>
                                        <p:cTn id="29" dur="1000"/>
                                        <p:tgtEl>
                                          <p:spTgt spid="5837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59394" name="Rectangle 2"/>
          <p:cNvSpPr>
            <a:spLocks noGrp="1" noChangeArrowheads="1"/>
          </p:cNvSpPr>
          <p:nvPr>
            <p:ph type="body" idx="1"/>
          </p:nvPr>
        </p:nvSpPr>
        <p:spPr>
          <a:xfrm>
            <a:off x="0" y="2470232"/>
            <a:ext cx="3069432" cy="2627174"/>
          </a:xfrm>
        </p:spPr>
        <p:txBody>
          <a:bodyPr>
            <a:normAutofit/>
          </a:bodyPr>
          <a:lstStyle/>
          <a:p>
            <a:pPr marL="0" indent="0">
              <a:buNone/>
            </a:pPr>
            <a:r>
              <a:rPr lang="zh-CN" altLang="en-US" sz="2400" b="1" smtClean="0">
                <a:solidFill>
                  <a:srgbClr val="FF0000"/>
                </a:solidFill>
                <a:latin typeface="宋体" pitchFamily="2" charset="-122"/>
                <a:ea typeface="宋体" pitchFamily="2" charset="-122"/>
              </a:rPr>
              <a:t>例</a:t>
            </a:r>
            <a:endParaRPr lang="en-US" altLang="zh-CN" sz="2400" b="1" smtClean="0">
              <a:solidFill>
                <a:srgbClr val="FF0000"/>
              </a:solidFill>
              <a:latin typeface="宋体" pitchFamily="2" charset="-122"/>
              <a:ea typeface="宋体" pitchFamily="2" charset="-122"/>
            </a:endParaRPr>
          </a:p>
          <a:p>
            <a:pPr marL="0" indent="0" algn="ctr">
              <a:buNone/>
            </a:pPr>
            <a:r>
              <a:rPr lang="zh-CN" altLang="zh-CN" sz="2400" b="1" smtClean="0">
                <a:solidFill>
                  <a:schemeClr val="accent1">
                    <a:lumMod val="75000"/>
                  </a:schemeClr>
                </a:solidFill>
                <a:latin typeface="宋体" pitchFamily="2" charset="-122"/>
                <a:ea typeface="宋体" pitchFamily="2" charset="-122"/>
              </a:rPr>
              <a:t>近</a:t>
            </a:r>
            <a:r>
              <a:rPr lang="zh-CN" altLang="zh-CN" sz="2400" b="1">
                <a:solidFill>
                  <a:schemeClr val="accent1">
                    <a:lumMod val="75000"/>
                  </a:schemeClr>
                </a:solidFill>
                <a:latin typeface="宋体" pitchFamily="2" charset="-122"/>
                <a:ea typeface="宋体" pitchFamily="2" charset="-122"/>
              </a:rPr>
              <a:t>试上张水部 </a:t>
            </a:r>
          </a:p>
          <a:p>
            <a:pPr marL="0" indent="0" algn="ctr">
              <a:buNone/>
            </a:pPr>
            <a:r>
              <a:rPr lang="zh-CN" altLang="zh-CN" sz="2400" b="1">
                <a:solidFill>
                  <a:schemeClr val="accent1">
                    <a:lumMod val="75000"/>
                  </a:schemeClr>
                </a:solidFill>
                <a:latin typeface="宋体" pitchFamily="2" charset="-122"/>
                <a:ea typeface="宋体" pitchFamily="2" charset="-122"/>
              </a:rPr>
              <a:t>洞房昨夜停红烛，</a:t>
            </a:r>
            <a:br>
              <a:rPr lang="zh-CN" altLang="zh-CN" sz="2400" b="1">
                <a:solidFill>
                  <a:schemeClr val="accent1">
                    <a:lumMod val="75000"/>
                  </a:schemeClr>
                </a:solidFill>
                <a:latin typeface="宋体" pitchFamily="2" charset="-122"/>
                <a:ea typeface="宋体" pitchFamily="2" charset="-122"/>
              </a:rPr>
            </a:br>
            <a:r>
              <a:rPr lang="zh-CN" altLang="zh-CN" sz="2400" b="1">
                <a:solidFill>
                  <a:schemeClr val="accent1">
                    <a:lumMod val="75000"/>
                  </a:schemeClr>
                </a:solidFill>
                <a:latin typeface="宋体" pitchFamily="2" charset="-122"/>
                <a:ea typeface="宋体" pitchFamily="2" charset="-122"/>
              </a:rPr>
              <a:t>待晓堂前拜舅姑。</a:t>
            </a:r>
            <a:br>
              <a:rPr lang="zh-CN" altLang="zh-CN" sz="2400" b="1">
                <a:solidFill>
                  <a:schemeClr val="accent1">
                    <a:lumMod val="75000"/>
                  </a:schemeClr>
                </a:solidFill>
                <a:latin typeface="宋体" pitchFamily="2" charset="-122"/>
                <a:ea typeface="宋体" pitchFamily="2" charset="-122"/>
              </a:rPr>
            </a:br>
            <a:r>
              <a:rPr lang="zh-CN" altLang="zh-CN" sz="2400" b="1">
                <a:solidFill>
                  <a:schemeClr val="accent1">
                    <a:lumMod val="75000"/>
                  </a:schemeClr>
                </a:solidFill>
                <a:latin typeface="宋体" pitchFamily="2" charset="-122"/>
                <a:ea typeface="宋体" pitchFamily="2" charset="-122"/>
              </a:rPr>
              <a:t>妆罢低声问夫婿：</a:t>
            </a:r>
            <a:br>
              <a:rPr lang="zh-CN" altLang="zh-CN" sz="2400" b="1">
                <a:solidFill>
                  <a:schemeClr val="accent1">
                    <a:lumMod val="75000"/>
                  </a:schemeClr>
                </a:solidFill>
                <a:latin typeface="宋体" pitchFamily="2" charset="-122"/>
                <a:ea typeface="宋体" pitchFamily="2" charset="-122"/>
              </a:rPr>
            </a:br>
            <a:r>
              <a:rPr lang="zh-CN" altLang="zh-CN" sz="2400" b="1">
                <a:solidFill>
                  <a:schemeClr val="accent1">
                    <a:lumMod val="75000"/>
                  </a:schemeClr>
                </a:solidFill>
                <a:latin typeface="宋体" pitchFamily="2" charset="-122"/>
                <a:ea typeface="宋体" pitchFamily="2" charset="-122"/>
              </a:rPr>
              <a:t>画眉深浅入时无</a:t>
            </a:r>
            <a:r>
              <a:rPr lang="zh-CN" altLang="zh-CN" sz="2400" b="1" smtClean="0">
                <a:solidFill>
                  <a:schemeClr val="accent1">
                    <a:lumMod val="75000"/>
                  </a:schemeClr>
                </a:solidFill>
                <a:latin typeface="宋体" pitchFamily="2" charset="-122"/>
                <a:ea typeface="宋体" pitchFamily="2" charset="-122"/>
              </a:rPr>
              <a:t>？</a:t>
            </a:r>
            <a:endParaRPr lang="zh-CN" altLang="zh-CN" sz="2400" b="1">
              <a:solidFill>
                <a:schemeClr val="accent1">
                  <a:lumMod val="75000"/>
                </a:schemeClr>
              </a:solidFill>
              <a:latin typeface="宋体" pitchFamily="2" charset="-122"/>
              <a:ea typeface="宋体" pitchFamily="2" charset="-122"/>
            </a:endParaRPr>
          </a:p>
        </p:txBody>
      </p:sp>
      <p:sp>
        <p:nvSpPr>
          <p:cNvPr id="59395" name="Rectangle 3"/>
          <p:cNvSpPr>
            <a:spLocks noGrp="1" noChangeArrowheads="1"/>
          </p:cNvSpPr>
          <p:nvPr/>
        </p:nvSpPr>
        <p:spPr bwMode="auto">
          <a:xfrm>
            <a:off x="421121" y="48440"/>
            <a:ext cx="7993063" cy="108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3600" b="1">
                <a:solidFill>
                  <a:schemeClr val="tx2"/>
                </a:solidFill>
                <a:latin typeface="微软雅黑" pitchFamily="34" charset="-122"/>
                <a:ea typeface="微软雅黑" pitchFamily="34" charset="-122"/>
              </a:defRPr>
            </a:lvl1pPr>
            <a:lvl2pPr algn="ctr">
              <a:defRPr sz="3600" b="1">
                <a:solidFill>
                  <a:schemeClr val="tx2"/>
                </a:solidFill>
                <a:latin typeface="微软雅黑" pitchFamily="34" charset="-122"/>
                <a:ea typeface="微软雅黑" pitchFamily="34" charset="-122"/>
              </a:defRPr>
            </a:lvl2pPr>
            <a:lvl3pPr algn="ctr">
              <a:defRPr sz="3600" b="1">
                <a:solidFill>
                  <a:schemeClr val="tx2"/>
                </a:solidFill>
                <a:latin typeface="微软雅黑" pitchFamily="34" charset="-122"/>
                <a:ea typeface="微软雅黑" pitchFamily="34" charset="-122"/>
              </a:defRPr>
            </a:lvl3pPr>
            <a:lvl4pPr algn="ctr">
              <a:defRPr sz="3600" b="1">
                <a:solidFill>
                  <a:schemeClr val="tx2"/>
                </a:solidFill>
                <a:latin typeface="微软雅黑" pitchFamily="34" charset="-122"/>
                <a:ea typeface="微软雅黑" pitchFamily="34" charset="-122"/>
              </a:defRPr>
            </a:lvl4pPr>
            <a:lvl5pPr algn="ctr">
              <a:defRPr sz="3600" b="1">
                <a:solidFill>
                  <a:schemeClr val="tx2"/>
                </a:solidFill>
                <a:latin typeface="微软雅黑" pitchFamily="34" charset="-122"/>
                <a:ea typeface="微软雅黑" pitchFamily="34" charset="-122"/>
              </a:defRPr>
            </a:lvl5pPr>
            <a:lvl6pPr marL="457200" algn="ctr" fontAlgn="base">
              <a:spcBef>
                <a:spcPct val="0"/>
              </a:spcBef>
              <a:spcAft>
                <a:spcPct val="0"/>
              </a:spcAft>
              <a:defRPr sz="3600" b="1">
                <a:solidFill>
                  <a:schemeClr val="tx2"/>
                </a:solidFill>
                <a:latin typeface="微软雅黑" pitchFamily="34" charset="-122"/>
                <a:ea typeface="微软雅黑" pitchFamily="34" charset="-122"/>
              </a:defRPr>
            </a:lvl6pPr>
            <a:lvl7pPr marL="914400" algn="ctr" fontAlgn="base">
              <a:spcBef>
                <a:spcPct val="0"/>
              </a:spcBef>
              <a:spcAft>
                <a:spcPct val="0"/>
              </a:spcAft>
              <a:defRPr sz="3600" b="1">
                <a:solidFill>
                  <a:schemeClr val="tx2"/>
                </a:solidFill>
                <a:latin typeface="微软雅黑" pitchFamily="34" charset="-122"/>
                <a:ea typeface="微软雅黑" pitchFamily="34" charset="-122"/>
              </a:defRPr>
            </a:lvl7pPr>
            <a:lvl8pPr marL="1371600" algn="ctr" fontAlgn="base">
              <a:spcBef>
                <a:spcPct val="0"/>
              </a:spcBef>
              <a:spcAft>
                <a:spcPct val="0"/>
              </a:spcAft>
              <a:defRPr sz="3600" b="1">
                <a:solidFill>
                  <a:schemeClr val="tx2"/>
                </a:solidFill>
                <a:latin typeface="微软雅黑" pitchFamily="34" charset="-122"/>
                <a:ea typeface="微软雅黑" pitchFamily="34" charset="-122"/>
              </a:defRPr>
            </a:lvl8pPr>
            <a:lvl9pPr marL="1828800" algn="ctr" fontAlgn="base">
              <a:spcBef>
                <a:spcPct val="0"/>
              </a:spcBef>
              <a:spcAft>
                <a:spcPct val="0"/>
              </a:spcAft>
              <a:defRPr sz="3600" b="1">
                <a:solidFill>
                  <a:schemeClr val="tx2"/>
                </a:solidFill>
                <a:latin typeface="微软雅黑" pitchFamily="34" charset="-122"/>
                <a:ea typeface="微软雅黑" pitchFamily="34" charset="-122"/>
              </a:defRPr>
            </a:lvl9pPr>
          </a:lstStyle>
          <a:p>
            <a:pPr>
              <a:lnSpc>
                <a:spcPct val="90000"/>
              </a:lnSpc>
              <a:spcBef>
                <a:spcPct val="0"/>
              </a:spcBef>
            </a:pPr>
            <a:r>
              <a:rPr lang="zh-CN" altLang="en-US"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其他题材</a:t>
            </a:r>
            <a:r>
              <a:rPr lang="en-US" altLang="zh-CN"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干谒诗</a:t>
            </a:r>
          </a:p>
        </p:txBody>
      </p:sp>
      <p:sp>
        <p:nvSpPr>
          <p:cNvPr id="4" name="Rectangle 3"/>
          <p:cNvSpPr>
            <a:spLocks noChangeArrowheads="1"/>
          </p:cNvSpPr>
          <p:nvPr/>
        </p:nvSpPr>
        <p:spPr bwMode="auto">
          <a:xfrm>
            <a:off x="1987897" y="2368411"/>
            <a:ext cx="5813078" cy="2477601"/>
          </a:xfrm>
          <a:prstGeom prst="rect">
            <a:avLst/>
          </a:prstGeom>
          <a:noFill/>
          <a:ln w="9525">
            <a:noFill/>
            <a:miter lim="800000"/>
          </a:ln>
          <a:effectLst/>
        </p:spPr>
        <p:txBody>
          <a:bodyPr vert="horz" wrap="square" lIns="91440" tIns="45720" rIns="91440" bIns="45720" numCol="1" anchor="ctr" anchorCtr="0" compatLnSpc="1">
            <a:spAutoFit/>
          </a:bodyPr>
          <a:lstStyle/>
          <a:p>
            <a:pPr indent="382905" algn="ctr" fontAlgn="base">
              <a:spcBef>
                <a:spcPct val="0"/>
              </a:spcBef>
              <a:spcAft>
                <a:spcPct val="0"/>
              </a:spcAft>
            </a:pPr>
            <a:r>
              <a:rPr lang="zh-CN" altLang="en-US" sz="32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临</a:t>
            </a:r>
            <a:r>
              <a:rPr lang="zh-CN" altLang="en-US" sz="3200" b="1">
                <a:solidFill>
                  <a:srgbClr val="FF0000"/>
                </a:solidFill>
                <a:latin typeface="楷体" panose="02010609060101010101" pitchFamily="49" charset="-122"/>
                <a:ea typeface="楷体" panose="02010609060101010101" pitchFamily="49" charset="-122"/>
                <a:cs typeface="Times New Roman" panose="02020603050405020304" pitchFamily="18" charset="0"/>
              </a:rPr>
              <a:t>洞庭湖赠张丞相</a:t>
            </a:r>
            <a:r>
              <a:rPr lang="en-US" altLang="zh-CN"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400" b="1">
                <a:solidFill>
                  <a:srgbClr val="FF0000"/>
                </a:solidFill>
                <a:latin typeface="楷体" panose="02010609060101010101" pitchFamily="49" charset="-122"/>
                <a:ea typeface="楷体" panose="02010609060101010101" pitchFamily="49" charset="-122"/>
                <a:cs typeface="Times New Roman" panose="02020603050405020304" pitchFamily="18" charset="0"/>
              </a:rPr>
              <a:t>孟浩然</a:t>
            </a:r>
            <a:endParaRPr lang="en-US" altLang="zh-CN" sz="2400" b="1">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indent="382905" algn="ctr" fontAlgn="base">
              <a:spcBef>
                <a:spcPct val="0"/>
              </a:spcBef>
              <a:spcAft>
                <a:spcPct val="0"/>
              </a:spcAft>
            </a:pPr>
            <a:endParaRPr lang="zh-CN" altLang="en-US" sz="1100">
              <a:solidFill>
                <a:srgbClr val="FF0000"/>
              </a:solidFill>
              <a:latin typeface="Arial" pitchFamily="34" charset="0"/>
              <a:ea typeface="宋体" pitchFamily="2" charset="-122"/>
              <a:cs typeface="宋体" panose="02010600030101010101" pitchFamily="2" charset="-122"/>
            </a:endParaRPr>
          </a:p>
          <a:p>
            <a:pPr indent="382905" algn="ctr" eaLnBrk="0" fontAlgn="base" hangingPunct="0">
              <a:spcBef>
                <a:spcPct val="0"/>
              </a:spcBef>
              <a:spcAft>
                <a:spcPct val="0"/>
              </a:spcAft>
            </a:pP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八月湖水平，涵虚混太清。  </a:t>
            </a:r>
            <a:endParaRPr lang="en-US"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indent="382905" algn="ctr" eaLnBrk="0" fontAlgn="base" hangingPunct="0">
              <a:spcBef>
                <a:spcPct val="0"/>
              </a:spcBef>
              <a:spcAft>
                <a:spcPct val="0"/>
              </a:spcAft>
            </a:pP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气蒸云梦泽，波撼岳阳城。</a:t>
            </a:r>
          </a:p>
          <a:p>
            <a:pPr indent="382905" algn="ctr" eaLnBrk="0" fontAlgn="base" hangingPunct="0">
              <a:spcBef>
                <a:spcPct val="0"/>
              </a:spcBef>
              <a:spcAft>
                <a:spcPct val="0"/>
              </a:spcAft>
            </a:pP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欲济无舟楫，端居耻圣明。  </a:t>
            </a:r>
            <a:endParaRPr lang="en-US" altLang="zh-CN" sz="280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indent="382905" algn="ctr" eaLnBrk="0" fontAlgn="base" hangingPunct="0">
              <a:spcBef>
                <a:spcPct val="0"/>
              </a:spcBef>
              <a:spcAft>
                <a:spcPct val="0"/>
              </a:spcAft>
            </a:pPr>
            <a:r>
              <a:rPr lang="zh-CN" altLang="en-US" sz="2800">
                <a:solidFill>
                  <a:srgbClr val="FF0000"/>
                </a:solidFill>
                <a:latin typeface="楷体" panose="02010609060101010101" pitchFamily="49" charset="-122"/>
                <a:ea typeface="楷体" panose="02010609060101010101" pitchFamily="49" charset="-122"/>
                <a:cs typeface="Times New Roman" panose="02020603050405020304" pitchFamily="18" charset="0"/>
              </a:rPr>
              <a:t>坐观垂钓者，徒有羡鱼情。</a:t>
            </a:r>
          </a:p>
        </p:txBody>
      </p:sp>
      <p:sp>
        <p:nvSpPr>
          <p:cNvPr id="2" name="矩形 1"/>
          <p:cNvSpPr/>
          <p:nvPr/>
        </p:nvSpPr>
        <p:spPr>
          <a:xfrm>
            <a:off x="171450" y="1385969"/>
            <a:ext cx="11880503" cy="830997"/>
          </a:xfrm>
          <a:prstGeom prst="rect">
            <a:avLst/>
          </a:prstGeom>
        </p:spPr>
        <p:txBody>
          <a:bodyPr wrap="square">
            <a:spAutoFit/>
          </a:bodyPr>
          <a:lstStyle/>
          <a:p>
            <a:r>
              <a:rPr lang="zh-CN" altLang="zh-CN" sz="2400" b="1" smtClean="0">
                <a:latin typeface="宋体" pitchFamily="2" charset="-122"/>
                <a:ea typeface="宋体" pitchFamily="2" charset="-122"/>
              </a:rPr>
              <a:t>古</a:t>
            </a:r>
            <a:r>
              <a:rPr lang="zh-CN" altLang="zh-CN" sz="2400" b="1">
                <a:latin typeface="宋体" pitchFamily="2" charset="-122"/>
                <a:ea typeface="宋体" pitchFamily="2" charset="-122"/>
              </a:rPr>
              <a:t>代文人为推销自己而写的一种诗歌，类似于现代的自荐信。一些文人为了求得进身的机会，往往十分含蓄地写一些干谒诗，曲折地表露自己的心迹。</a:t>
            </a:r>
          </a:p>
        </p:txBody>
      </p:sp>
      <p:sp>
        <p:nvSpPr>
          <p:cNvPr id="6" name="Rectangle 4"/>
          <p:cNvSpPr>
            <a:spLocks noChangeArrowheads="1"/>
          </p:cNvSpPr>
          <p:nvPr/>
        </p:nvSpPr>
        <p:spPr bwMode="auto">
          <a:xfrm>
            <a:off x="6902066" y="2683882"/>
            <a:ext cx="5773612" cy="2162130"/>
          </a:xfrm>
          <a:prstGeom prst="rect">
            <a:avLst/>
          </a:prstGeom>
          <a:noFill/>
          <a:ln w="9525">
            <a:noFill/>
            <a:miter lim="800000"/>
          </a:ln>
          <a:effectLst/>
        </p:spPr>
        <p:txBody>
          <a:bodyPr vert="horz" wrap="square" lIns="91440" tIns="45720" rIns="91440" bIns="45720" numCol="1" anchor="ctr" anchorCtr="0" compatLnSpc="1">
            <a:spAutoFit/>
          </a:bodyPr>
          <a:lstStyle/>
          <a:p>
            <a:pPr indent="459105" algn="ctr" fontAlgn="base">
              <a:spcBef>
                <a:spcPct val="0"/>
              </a:spcBef>
              <a:spcAft>
                <a:spcPct val="0"/>
              </a:spcAft>
            </a:pPr>
            <a:r>
              <a:rPr lang="zh-CN" altLang="en-US" sz="2800" b="1" smtClean="0">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rPr>
              <a:t>上</a:t>
            </a:r>
            <a:r>
              <a:rPr lang="zh-CN" altLang="en-US" sz="28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rPr>
              <a:t>李邕</a:t>
            </a:r>
            <a:r>
              <a:rPr lang="en-US" altLang="zh-CN" sz="24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rPr>
              <a:t>李白</a:t>
            </a:r>
            <a:endParaRPr lang="en-US" altLang="zh-CN" sz="20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endParaRPr>
          </a:p>
          <a:p>
            <a:pPr indent="459105" algn="ctr" fontAlgn="base">
              <a:spcBef>
                <a:spcPct val="0"/>
              </a:spcBef>
              <a:spcAft>
                <a:spcPct val="0"/>
              </a:spcAft>
            </a:pPr>
            <a:endParaRPr lang="zh-CN" altLang="en-US" sz="1050" b="1">
              <a:solidFill>
                <a:schemeClr val="tx2">
                  <a:lumMod val="75000"/>
                </a:schemeClr>
              </a:solidFill>
              <a:latin typeface="Arial" pitchFamily="34" charset="0"/>
              <a:ea typeface="宋体" pitchFamily="2" charset="-122"/>
              <a:cs typeface="宋体" panose="02010600030101010101" pitchFamily="2" charset="-122"/>
            </a:endParaRPr>
          </a:p>
          <a:p>
            <a:pPr indent="382905" algn="ctr" eaLnBrk="0" fontAlgn="base" hangingPunct="0">
              <a:spcBef>
                <a:spcPct val="0"/>
              </a:spcBef>
              <a:spcAft>
                <a:spcPct val="0"/>
              </a:spcAft>
            </a:pPr>
            <a:r>
              <a:rPr lang="zh-CN" altLang="en-US" sz="24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rPr>
              <a:t>大鹏一日同风起，抟摇直上九万里。</a:t>
            </a:r>
            <a:endParaRPr lang="en-US" altLang="zh-CN" sz="24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endParaRPr>
          </a:p>
          <a:p>
            <a:pPr indent="382905" algn="ctr" eaLnBrk="0" fontAlgn="base" hangingPunct="0">
              <a:spcBef>
                <a:spcPct val="0"/>
              </a:spcBef>
              <a:spcAft>
                <a:spcPct val="0"/>
              </a:spcAft>
            </a:pPr>
            <a:r>
              <a:rPr lang="zh-CN" altLang="en-US" sz="24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rPr>
              <a:t>假令风歇时下来，犹能簸却沧溟水。</a:t>
            </a:r>
          </a:p>
          <a:p>
            <a:pPr indent="382905" algn="ctr" eaLnBrk="0" fontAlgn="base" hangingPunct="0">
              <a:spcBef>
                <a:spcPct val="0"/>
              </a:spcBef>
              <a:spcAft>
                <a:spcPct val="0"/>
              </a:spcAft>
            </a:pPr>
            <a:r>
              <a:rPr lang="zh-CN" altLang="en-US" sz="24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rPr>
              <a:t>时人见我恒殊调，见余大言皆冷笑。</a:t>
            </a:r>
            <a:endParaRPr lang="en-US" altLang="zh-CN" sz="24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endParaRPr>
          </a:p>
          <a:p>
            <a:pPr indent="382905" algn="ctr" eaLnBrk="0" fontAlgn="base" hangingPunct="0">
              <a:spcBef>
                <a:spcPct val="0"/>
              </a:spcBef>
              <a:spcAft>
                <a:spcPct val="0"/>
              </a:spcAft>
            </a:pPr>
            <a:r>
              <a:rPr lang="zh-CN" altLang="en-US" sz="2400" b="1">
                <a:solidFill>
                  <a:schemeClr val="tx2">
                    <a:lumMod val="75000"/>
                  </a:schemeClr>
                </a:solidFill>
                <a:latin typeface="楷体" panose="02010609060101010101" pitchFamily="49" charset="-122"/>
                <a:ea typeface="楷体" panose="02010609060101010101" pitchFamily="49" charset="-122"/>
                <a:cs typeface="Times New Roman" panose="02020603050405020304" pitchFamily="18" charset="0"/>
              </a:rPr>
              <a:t>宣父犹能畏后生，丈夫未可轻年少。</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5362" name="Rectangle 2"/>
          <p:cNvSpPr>
            <a:spLocks noChangeArrowheads="1"/>
          </p:cNvSpPr>
          <p:nvPr/>
        </p:nvSpPr>
        <p:spPr bwMode="auto">
          <a:xfrm>
            <a:off x="0" y="592365"/>
            <a:ext cx="12070080" cy="5509200"/>
          </a:xfrm>
          <a:prstGeom prst="rect">
            <a:avLst/>
          </a:prstGeom>
          <a:noFill/>
          <a:ln w="9525">
            <a:noFill/>
            <a:miter lim="800000"/>
          </a:ln>
          <a:effectLst/>
        </p:spPr>
        <p:txBody>
          <a:bodyPr vert="horz" wrap="square" lIns="91440" tIns="45720" rIns="91440" bIns="45720" numCol="1" anchor="ctr" anchorCtr="0" compatLnSpc="1">
            <a:spAutoFit/>
          </a:bodyPr>
          <a:lstStyle/>
          <a:p>
            <a:pPr indent="382905" fontAlgn="base">
              <a:spcBef>
                <a:spcPct val="0"/>
              </a:spcBef>
              <a:spcAft>
                <a:spcPct val="0"/>
              </a:spcAft>
            </a:pPr>
            <a:r>
              <a:rPr lang="zh-CN" altLang="en-US" sz="3200" b="1">
                <a:latin typeface="楷体" panose="02010609060101010101" pitchFamily="49" charset="-122"/>
                <a:ea typeface="楷体" panose="02010609060101010101" pitchFamily="49" charset="-122"/>
                <a:cs typeface="Times New Roman" panose="02020603050405020304" pitchFamily="18" charset="0"/>
              </a:rPr>
              <a:t>唐人干谒诗是时代和历史相互作用的产物，一方面，</a:t>
            </a:r>
            <a:r>
              <a:rPr lang="zh-CN" altLang="en-US" sz="3200">
                <a:latin typeface="楷体" panose="02010609060101010101" pitchFamily="49" charset="-122"/>
                <a:ea typeface="楷体" panose="02010609060101010101" pitchFamily="49" charset="-122"/>
                <a:cs typeface="Times New Roman" panose="02020603050405020304" pitchFamily="18" charset="0"/>
              </a:rPr>
              <a:t>士子们以之铺垫进身的台阶，因而言词颇多限制，作起来往往竭尽才思，</a:t>
            </a:r>
            <a:r>
              <a:rPr lang="zh-CN" altLang="en-US" sz="3200" b="1">
                <a:latin typeface="楷体" panose="02010609060101010101" pitchFamily="49" charset="-122"/>
                <a:ea typeface="楷体" panose="02010609060101010101" pitchFamily="49" charset="-122"/>
                <a:cs typeface="Times New Roman" panose="02020603050405020304" pitchFamily="18" charset="0"/>
              </a:rPr>
              <a:t>另一方面，</a:t>
            </a:r>
            <a:r>
              <a:rPr lang="zh-CN" altLang="en-US" sz="3200">
                <a:latin typeface="楷体" panose="02010609060101010101" pitchFamily="49" charset="-122"/>
                <a:ea typeface="楷体" panose="02010609060101010101" pitchFamily="49" charset="-122"/>
                <a:cs typeface="Times New Roman" panose="02020603050405020304" pitchFamily="18" charset="0"/>
              </a:rPr>
              <a:t>由于阅读对象或为高官显贵、或为社会贤达，干谒诗大多表现出含蓄的美学特征，作者也常以</a:t>
            </a:r>
            <a:r>
              <a:rPr lang="zh-CN" altLang="en-US" sz="3200" b="1">
                <a:solidFill>
                  <a:srgbClr val="FF0000"/>
                </a:solidFill>
                <a:latin typeface="楷体" panose="02010609060101010101" pitchFamily="49" charset="-122"/>
                <a:ea typeface="楷体" panose="02010609060101010101" pitchFamily="49" charset="-122"/>
                <a:cs typeface="Times New Roman" panose="02020603050405020304" pitchFamily="18" charset="0"/>
              </a:rPr>
              <a:t>比体</a:t>
            </a:r>
            <a:r>
              <a:rPr lang="zh-CN" altLang="en-US" sz="3200">
                <a:latin typeface="楷体" panose="02010609060101010101" pitchFamily="49" charset="-122"/>
                <a:ea typeface="楷体" panose="02010609060101010101" pitchFamily="49" charset="-122"/>
                <a:cs typeface="Times New Roman" panose="02020603050405020304" pitchFamily="18" charset="0"/>
              </a:rPr>
              <a:t>为之。</a:t>
            </a:r>
            <a:r>
              <a:rPr lang="zh-CN" altLang="en-US" sz="3200" b="1">
                <a:solidFill>
                  <a:srgbClr val="FF0000"/>
                </a:solidFill>
                <a:latin typeface="楷体" panose="02010609060101010101" pitchFamily="49" charset="-122"/>
                <a:ea typeface="楷体" panose="02010609060101010101" pitchFamily="49" charset="-122"/>
                <a:cs typeface="Times New Roman" panose="02020603050405020304" pitchFamily="18" charset="0"/>
              </a:rPr>
              <a:t>行卷</a:t>
            </a:r>
            <a:r>
              <a:rPr lang="zh-CN" altLang="en-US" sz="3200">
                <a:latin typeface="楷体" panose="02010609060101010101" pitchFamily="49" charset="-122"/>
                <a:ea typeface="楷体" panose="02010609060101010101" pitchFamily="49" charset="-122"/>
                <a:cs typeface="Times New Roman" panose="02020603050405020304" pitchFamily="18" charset="0"/>
              </a:rPr>
              <a:t>其实就是一种干谒行为，行卷之诗，从宽泛的意义上说，都可以视为干谒诗。 </a:t>
            </a:r>
            <a:r>
              <a:rPr lang="zh-CN" altLang="en-US" sz="3200">
                <a:solidFill>
                  <a:srgbClr val="FF0000"/>
                </a:solidFill>
                <a:latin typeface="楷体" panose="02010609060101010101" pitchFamily="49" charset="-122"/>
                <a:ea typeface="楷体" panose="02010609060101010101" pitchFamily="49" charset="-122"/>
                <a:cs typeface="Times New Roman" panose="02020603050405020304" pitchFamily="18" charset="0"/>
              </a:rPr>
              <a:t>（唐</a:t>
            </a:r>
            <a:r>
              <a:rPr lang="zh-CN" altLang="zh-CN" sz="3200">
                <a:solidFill>
                  <a:srgbClr val="FF0000"/>
                </a:solidFill>
                <a:latin typeface="楷体" panose="02010609060101010101" pitchFamily="49" charset="-122"/>
                <a:ea typeface="楷体" panose="02010609060101010101" pitchFamily="49" charset="-122"/>
              </a:rPr>
              <a:t>时，应试举子在考试前将自己平日所作诗文呈送给主考官或社会名流，以期在主考官心中预留一个好印象或得到社会名流褒扬于主考官从而对正式科举有所帮助，这已蔚为风尚，时人称之为</a:t>
            </a:r>
            <a:r>
              <a:rPr lang="zh-CN" altLang="zh-CN" sz="3200" b="1">
                <a:solidFill>
                  <a:srgbClr val="FF0000"/>
                </a:solidFill>
                <a:latin typeface="楷体" panose="02010609060101010101" pitchFamily="49" charset="-122"/>
                <a:ea typeface="楷体" panose="02010609060101010101" pitchFamily="49" charset="-122"/>
              </a:rPr>
              <a:t>“温卷”或“行卷”。 </a:t>
            </a:r>
            <a:r>
              <a:rPr lang="zh-CN" altLang="en-US" sz="3200">
                <a:solidFill>
                  <a:srgbClr val="FF0000"/>
                </a:solidFill>
                <a:latin typeface="楷体" panose="02010609060101010101" pitchFamily="49" charset="-122"/>
                <a:ea typeface="楷体" panose="02010609060101010101" pitchFamily="49" charset="-122"/>
                <a:cs typeface="Times New Roman" panose="02020603050405020304" pitchFamily="18" charset="0"/>
              </a:rPr>
              <a:t>） </a:t>
            </a:r>
            <a:r>
              <a:rPr lang="zh-CN" altLang="en-US" sz="3200">
                <a:solidFill>
                  <a:srgbClr val="FF0000"/>
                </a:solidFill>
                <a:latin typeface="楷体" panose="02010609060101010101" pitchFamily="49" charset="-122"/>
                <a:ea typeface="楷体" panose="02010609060101010101" pitchFamily="49" charset="-122"/>
                <a:cs typeface="宋体" panose="02010600030101010101" pitchFamily="2" charset="-122"/>
              </a:rPr>
              <a:t> </a:t>
            </a:r>
            <a:r>
              <a:rPr lang="zh-CN" altLang="en-US" sz="3200" b="1">
                <a:latin typeface="楷体" panose="02010609060101010101" pitchFamily="49" charset="-122"/>
                <a:ea typeface="楷体" panose="02010609060101010101" pitchFamily="49" charset="-122"/>
                <a:cs typeface="Times New Roman" panose="02020603050405020304" pitchFamily="18" charset="0"/>
              </a:rPr>
              <a:t>同为干谒诗，</a:t>
            </a:r>
            <a:r>
              <a:rPr lang="zh-CN" altLang="en-US" sz="3200" b="1">
                <a:solidFill>
                  <a:srgbClr val="FF0000"/>
                </a:solidFill>
                <a:latin typeface="楷体" panose="02010609060101010101" pitchFamily="49" charset="-122"/>
                <a:ea typeface="楷体" panose="02010609060101010101" pitchFamily="49" charset="-122"/>
                <a:cs typeface="Times New Roman" panose="02020603050405020304" pitchFamily="18" charset="0"/>
              </a:rPr>
              <a:t>朱庆馀温婉，孟浩然恳切，而李白竟能出之于豪迈</a:t>
            </a:r>
            <a:r>
              <a:rPr lang="zh-CN" altLang="en-US" sz="3200" b="1">
                <a:latin typeface="楷体" panose="02010609060101010101" pitchFamily="49" charset="-122"/>
                <a:ea typeface="楷体" panose="02010609060101010101" pitchFamily="49" charset="-122"/>
                <a:cs typeface="Times New Roman" panose="02020603050405020304" pitchFamily="18" charset="0"/>
              </a:rPr>
              <a:t>，优秀的作家即使是戴上脚镣舞蹈，也总能创造典范、展现风格。</a:t>
            </a:r>
            <a:r>
              <a:rPr lang="zh-CN" altLang="en-US" sz="3200">
                <a:latin typeface="楷体" panose="02010609060101010101" pitchFamily="49" charset="-122"/>
                <a:ea typeface="楷体" panose="02010609060101010101" pitchFamily="49" charset="-122"/>
                <a:cs typeface="Times New Roman" panose="02020603050405020304" pitchFamily="18" charset="0"/>
              </a:rPr>
              <a:t>  </a:t>
            </a:r>
            <a:r>
              <a:rPr lang="zh-CN" altLang="en-US" sz="3200">
                <a:latin typeface="Calibri"/>
                <a:ea typeface="宋体" pitchFamily="2" charset="-122"/>
                <a:cs typeface="宋体" panose="02010600030101010101" pitchFamily="2" charset="-122"/>
              </a:rPr>
              <a:t> </a:t>
            </a:r>
            <a:r>
              <a:rPr lang="zh-CN" altLang="en-US" sz="2400">
                <a:latin typeface="楷体" panose="02010609060101010101" pitchFamily="49" charset="-122"/>
                <a:ea typeface="楷体" panose="02010609060101010101" pitchFamily="49" charset="-122"/>
                <a:cs typeface="Times New Roman" panose="02020603050405020304" pitchFamily="18" charset="0"/>
              </a:rPr>
              <a:t> </a:t>
            </a:r>
            <a:endParaRPr lang="zh-CN" altLang="en-US" sz="2400">
              <a:latin typeface="Arial" pitchFamily="34" charset="0"/>
              <a:ea typeface="宋体" pitchFamily="2" charset="-122"/>
              <a:cs typeface="宋体" panose="02010600030101010101" pitchFamily="2"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10160" y="734694"/>
          <a:ext cx="12191999" cy="6194426"/>
        </p:xfrm>
        <a:graphic>
          <a:graphicData uri="http://schemas.openxmlformats.org/drawingml/2006/table">
            <a:tbl>
              <a:tblPr>
                <a:tableStyleId>{ED083AE6-46FA-4A59-8FB0-9F97EB10719F}</a:tableStyleId>
              </a:tblPr>
              <a:tblGrid>
                <a:gridCol w="916838"/>
                <a:gridCol w="3147974"/>
                <a:gridCol w="929030"/>
                <a:gridCol w="3967277"/>
                <a:gridCol w="3230880"/>
              </a:tblGrid>
              <a:tr h="1238885">
                <a:tc gridSpan="5">
                  <a:txBody>
                    <a:bodyPr/>
                    <a:lstStyle/>
                    <a:p>
                      <a:pPr algn="ctr">
                        <a:lnSpc>
                          <a:spcPct val="140000"/>
                        </a:lnSpc>
                        <a:spcAft>
                          <a:spcPct val="0"/>
                        </a:spcAft>
                      </a:pPr>
                      <a:r>
                        <a:rPr lang="zh-CN" sz="1800" kern="100">
                          <a:solidFill>
                            <a:srgbClr val="FF0000"/>
                          </a:solidFill>
                          <a:effectLst/>
                          <a:latin typeface="黑体" panose="02010609060101010101" pitchFamily="49" charset="-122"/>
                          <a:ea typeface="黑体" panose="02010609060101010101" pitchFamily="49" charset="-122"/>
                        </a:rPr>
                        <a:t>对接教材</a:t>
                      </a:r>
                      <a:r>
                        <a:rPr lang="zh-CN" sz="1800" kern="100">
                          <a:effectLst/>
                          <a:latin typeface="黑体" panose="02010609060101010101" pitchFamily="49" charset="-122"/>
                          <a:ea typeface="黑体" panose="02010609060101010101" pitchFamily="49" charset="-122"/>
                        </a:rPr>
                        <a:t>篇目：《念奴娇</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赤壁怀古》</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苏轼</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、《永遇乐</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京口北固亭怀古》</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辛弃疾</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、《山坡羊</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潼关怀古》</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张养浩</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《赤壁》</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杜牧</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、《咏怀古迹》</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杜甫</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、《登幽州台歌》</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陈子昂</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、《南乡子·登京口北固亭有怀》</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辛弃疾</a:t>
                      </a:r>
                      <a:r>
                        <a:rPr lang="en-US" sz="1800" kern="100">
                          <a:effectLst/>
                          <a:latin typeface="黑体" panose="02010609060101010101" pitchFamily="49" charset="-122"/>
                          <a:ea typeface="黑体" panose="02010609060101010101" pitchFamily="49" charset="-122"/>
                        </a:rPr>
                        <a:t>)</a:t>
                      </a:r>
                      <a:endParaRPr lang="zh-CN" sz="18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hMerge="1">
                  <a:txBody>
                    <a:bodyPr/>
                    <a:lstStyle/>
                    <a:p/>
                  </a:txBody>
                  <a:tcPr/>
                </a:tc>
                <a:tc hMerge="1">
                  <a:txBody>
                    <a:bodyPr/>
                    <a:lstStyle/>
                    <a:p/>
                  </a:txBody>
                  <a:tcPr/>
                </a:tc>
                <a:tc hMerge="1">
                  <a:txBody>
                    <a:bodyPr/>
                    <a:lstStyle/>
                    <a:p/>
                  </a:txBody>
                  <a:tcPr/>
                </a:tc>
                <a:tc hMerge="1">
                  <a:txBody>
                    <a:bodyPr/>
                    <a:lstStyle/>
                    <a:p/>
                  </a:txBody>
                  <a:tcPr/>
                </a:tc>
              </a:tr>
              <a:tr h="412962">
                <a:tc gridSpan="2">
                  <a:txBody>
                    <a:bodyPr/>
                    <a:lstStyle/>
                    <a:p>
                      <a:pPr algn="ctr">
                        <a:lnSpc>
                          <a:spcPct val="140000"/>
                        </a:lnSpc>
                        <a:spcAft>
                          <a:spcPct val="0"/>
                        </a:spcAft>
                      </a:pPr>
                      <a:r>
                        <a:rPr lang="zh-CN"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题材特征</a:t>
                      </a:r>
                      <a:endParaRPr lang="zh-CN"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hMerge="1">
                  <a:txBody>
                    <a:bodyPr/>
                    <a:lstStyle/>
                    <a:p/>
                  </a:txBody>
                  <a:tcPr/>
                </a:tc>
                <a:tc gridSpan="2">
                  <a:txBody>
                    <a:bodyPr/>
                    <a:lstStyle/>
                    <a:p>
                      <a:pPr algn="ctr">
                        <a:lnSpc>
                          <a:spcPct val="140000"/>
                        </a:lnSpc>
                        <a:spcAft>
                          <a:spcPct val="0"/>
                        </a:spcAft>
                      </a:pPr>
                      <a:r>
                        <a:rPr lang="zh-CN"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内容情感</a:t>
                      </a:r>
                      <a:endParaRPr lang="zh-CN"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hMerge="1">
                  <a:txBody>
                    <a:bodyPr/>
                    <a:lstStyle/>
                    <a:p/>
                  </a:txBody>
                  <a:tcPr/>
                </a:tc>
                <a:tc>
                  <a:txBody>
                    <a:bodyPr/>
                    <a:lstStyle/>
                    <a:p>
                      <a:pPr algn="ctr">
                        <a:lnSpc>
                          <a:spcPct val="140000"/>
                        </a:lnSpc>
                        <a:spcAft>
                          <a:spcPct val="0"/>
                        </a:spcAft>
                      </a:pPr>
                      <a:r>
                        <a:rPr lang="zh-CN"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常用技法</a:t>
                      </a:r>
                      <a:endParaRPr lang="zh-CN"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r>
              <a:tr h="2064809">
                <a:tc>
                  <a:txBody>
                    <a:bodyPr/>
                    <a:lstStyle/>
                    <a:p>
                      <a:pPr marL="0" algn="ctr" defTabSz="914400" rtl="0" eaLnBrk="1" latinLnBrk="0" hangingPunct="1">
                        <a:lnSpc>
                          <a:spcPct val="140000"/>
                        </a:lnSpc>
                        <a:spcAft>
                          <a:spcPct val="0"/>
                        </a:spcAft>
                      </a:pPr>
                      <a:r>
                        <a:rPr lang="zh-CN" altLang="en-US"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内涵</a:t>
                      </a:r>
                    </a:p>
                  </a:txBody>
                  <a:tcPr marL="68580" marR="68580" marT="0" marB="0" anchor="ctr"/>
                </a:tc>
                <a:tc>
                  <a:txBody>
                    <a:bodyPr/>
                    <a:lstStyle/>
                    <a:p>
                      <a:pPr algn="ctr">
                        <a:lnSpc>
                          <a:spcPct val="140000"/>
                        </a:lnSpc>
                        <a:spcAft>
                          <a:spcPct val="0"/>
                        </a:spcAft>
                      </a:pPr>
                      <a:r>
                        <a:rPr lang="zh-CN" sz="1800" kern="100">
                          <a:effectLst/>
                          <a:latin typeface="黑体" panose="02010609060101010101" pitchFamily="49" charset="-122"/>
                          <a:ea typeface="黑体" panose="02010609060101010101" pitchFamily="49" charset="-122"/>
                        </a:rPr>
                        <a:t>以历史事件、历史人物、历史陈迹等为题材。借咏叹史实、描写古迹来抒发诗人的兴衰之感，以寄托哀思、借古讽今。</a:t>
                      </a:r>
                      <a:endParaRPr lang="zh-CN" sz="18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marL="0" algn="ctr" defTabSz="914400" rtl="0" eaLnBrk="1" latinLnBrk="0" hangingPunct="1">
                        <a:lnSpc>
                          <a:spcPct val="140000"/>
                        </a:lnSpc>
                        <a:spcAft>
                          <a:spcPct val="0"/>
                        </a:spcAft>
                      </a:pPr>
                      <a:r>
                        <a:rPr lang="zh-CN" altLang="en-US"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内容</a:t>
                      </a:r>
                    </a:p>
                  </a:txBody>
                  <a:tcPr marL="68580" marR="68580" marT="0" marB="0" anchor="ctr"/>
                </a:tc>
                <a:tc>
                  <a:txBody>
                    <a:bodyPr/>
                    <a:lstStyle/>
                    <a:p>
                      <a:pPr algn="ctr">
                        <a:lnSpc>
                          <a:spcPct val="140000"/>
                        </a:lnSpc>
                        <a:spcAft>
                          <a:spcPct val="0"/>
                        </a:spcAft>
                      </a:pPr>
                      <a:r>
                        <a:rPr lang="zh-CN" sz="1800" kern="100">
                          <a:effectLst/>
                          <a:latin typeface="黑体" panose="02010609060101010101" pitchFamily="49" charset="-122"/>
                          <a:ea typeface="黑体" panose="02010609060101010101" pitchFamily="49" charset="-122"/>
                        </a:rPr>
                        <a:t>借怀古叹今叹个人命运的坎坷。</a:t>
                      </a:r>
                      <a:endParaRPr lang="zh-CN" sz="18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rowSpan="2">
                  <a:txBody>
                    <a:bodyPr/>
                    <a:lstStyle/>
                    <a:p>
                      <a:pPr algn="ctr">
                        <a:lnSpc>
                          <a:spcPct val="140000"/>
                        </a:lnSpc>
                        <a:spcAft>
                          <a:spcPct val="0"/>
                        </a:spcAft>
                      </a:pPr>
                      <a:r>
                        <a:rPr lang="en-US" sz="1800" kern="100">
                          <a:effectLst/>
                          <a:latin typeface="黑体" panose="02010609060101010101" pitchFamily="49" charset="-122"/>
                          <a:ea typeface="黑体" panose="02010609060101010101" pitchFamily="49" charset="-122"/>
                        </a:rPr>
                        <a:t>(1)</a:t>
                      </a:r>
                      <a:r>
                        <a:rPr lang="zh-CN" sz="1800" kern="100">
                          <a:effectLst/>
                          <a:latin typeface="黑体" panose="02010609060101010101" pitchFamily="49" charset="-122"/>
                          <a:ea typeface="黑体" panose="02010609060101010101" pitchFamily="49" charset="-122"/>
                        </a:rPr>
                        <a:t>借景抒情</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寓情于景</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a:t>
                      </a:r>
                    </a:p>
                    <a:p>
                      <a:pPr algn="ctr">
                        <a:lnSpc>
                          <a:spcPct val="140000"/>
                        </a:lnSpc>
                        <a:spcAft>
                          <a:spcPct val="0"/>
                        </a:spcAft>
                      </a:pPr>
                      <a:r>
                        <a:rPr lang="en-US" sz="1800" kern="100">
                          <a:effectLst/>
                          <a:latin typeface="黑体" panose="02010609060101010101" pitchFamily="49" charset="-122"/>
                          <a:ea typeface="黑体" panose="02010609060101010101" pitchFamily="49" charset="-122"/>
                        </a:rPr>
                        <a:t>(2)</a:t>
                      </a:r>
                      <a:r>
                        <a:rPr lang="zh-CN" sz="1800" kern="100">
                          <a:effectLst/>
                          <a:latin typeface="黑体" panose="02010609060101010101" pitchFamily="49" charset="-122"/>
                          <a:ea typeface="黑体" panose="02010609060101010101" pitchFamily="49" charset="-122"/>
                        </a:rPr>
                        <a:t>对比手法，描写眼前衰败、荒凉的景象，与历史上的繁华兴盛形成鲜明的对比。</a:t>
                      </a:r>
                    </a:p>
                    <a:p>
                      <a:pPr algn="ctr">
                        <a:lnSpc>
                          <a:spcPct val="140000"/>
                        </a:lnSpc>
                        <a:spcAft>
                          <a:spcPct val="0"/>
                        </a:spcAft>
                      </a:pPr>
                      <a:r>
                        <a:rPr lang="en-US" sz="1800" kern="100">
                          <a:effectLst/>
                          <a:latin typeface="黑体" panose="02010609060101010101" pitchFamily="49" charset="-122"/>
                          <a:ea typeface="黑体" panose="02010609060101010101" pitchFamily="49" charset="-122"/>
                        </a:rPr>
                        <a:t>(3)</a:t>
                      </a:r>
                      <a:r>
                        <a:rPr lang="zh-CN" sz="1800" kern="100">
                          <a:effectLst/>
                          <a:latin typeface="黑体" panose="02010609060101010101" pitchFamily="49" charset="-122"/>
                          <a:ea typeface="黑体" panose="02010609060101010101" pitchFamily="49" charset="-122"/>
                        </a:rPr>
                        <a:t>化用典故，借典故寄托自己的感伤或对国事的讽喻。</a:t>
                      </a:r>
                    </a:p>
                    <a:p>
                      <a:pPr algn="ctr">
                        <a:lnSpc>
                          <a:spcPct val="140000"/>
                        </a:lnSpc>
                        <a:spcAft>
                          <a:spcPct val="0"/>
                        </a:spcAft>
                      </a:pPr>
                      <a:r>
                        <a:rPr lang="en-US" sz="1800" kern="100">
                          <a:effectLst/>
                          <a:latin typeface="黑体" panose="02010609060101010101" pitchFamily="49" charset="-122"/>
                          <a:ea typeface="黑体" panose="02010609060101010101" pitchFamily="49" charset="-122"/>
                        </a:rPr>
                        <a:t>(4)</a:t>
                      </a:r>
                      <a:r>
                        <a:rPr lang="zh-CN" sz="1800" kern="100">
                          <a:effectLst/>
                          <a:latin typeface="黑体" panose="02010609060101010101" pitchFamily="49" charset="-122"/>
                          <a:ea typeface="黑体" panose="02010609060101010101" pitchFamily="49" charset="-122"/>
                        </a:rPr>
                        <a:t>衬托，诗人往往临古迹而抒怀，以悲景衬悲情。</a:t>
                      </a:r>
                      <a:endParaRPr lang="zh-CN" sz="18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r>
              <a:tr h="2477770">
                <a:tc>
                  <a:txBody>
                    <a:bodyPr/>
                    <a:lstStyle/>
                    <a:p>
                      <a:pPr marL="0" algn="ctr" defTabSz="914400" rtl="0" eaLnBrk="1" latinLnBrk="0" hangingPunct="1">
                        <a:lnSpc>
                          <a:spcPct val="140000"/>
                        </a:lnSpc>
                        <a:spcAft>
                          <a:spcPct val="0"/>
                        </a:spcAft>
                      </a:pPr>
                      <a:r>
                        <a:rPr lang="zh-CN" altLang="en-US"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标志</a:t>
                      </a:r>
                    </a:p>
                  </a:txBody>
                  <a:tcPr marL="68580" marR="68580" marT="0" marB="0" anchor="ctr"/>
                </a:tc>
                <a:tc>
                  <a:txBody>
                    <a:bodyPr/>
                    <a:lstStyle/>
                    <a:p>
                      <a:pPr algn="ctr">
                        <a:lnSpc>
                          <a:spcPct val="140000"/>
                        </a:lnSpc>
                        <a:spcAft>
                          <a:spcPct val="0"/>
                        </a:spcAft>
                      </a:pPr>
                      <a:r>
                        <a:rPr lang="zh-CN" sz="1800" kern="100">
                          <a:effectLst/>
                          <a:latin typeface="黑体" panose="02010609060101010101" pitchFamily="49" charset="-122"/>
                          <a:ea typeface="黑体" panose="02010609060101010101" pitchFamily="49" charset="-122"/>
                        </a:rPr>
                        <a:t>标题中有</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史</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怀古</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登某古迹有怀</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古迹</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古人名</a:t>
                      </a:r>
                      <a:r>
                        <a:rPr lang="en-US" sz="1800" kern="100">
                          <a:effectLst/>
                          <a:latin typeface="黑体" panose="02010609060101010101" pitchFamily="49" charset="-122"/>
                          <a:ea typeface="黑体" panose="02010609060101010101" pitchFamily="49" charset="-122"/>
                        </a:rPr>
                        <a:t>”</a:t>
                      </a:r>
                      <a:r>
                        <a:rPr lang="zh-CN" sz="1800" kern="100">
                          <a:effectLst/>
                          <a:latin typeface="黑体" panose="02010609060101010101" pitchFamily="49" charset="-122"/>
                          <a:ea typeface="黑体" panose="02010609060101010101" pitchFamily="49" charset="-122"/>
                        </a:rPr>
                        <a:t>等。</a:t>
                      </a:r>
                      <a:endParaRPr lang="zh-CN" sz="18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marL="0" algn="ctr" defTabSz="914400" rtl="0" eaLnBrk="1" latinLnBrk="0" hangingPunct="1">
                        <a:lnSpc>
                          <a:spcPct val="140000"/>
                        </a:lnSpc>
                        <a:spcAft>
                          <a:spcPct val="0"/>
                        </a:spcAft>
                      </a:pPr>
                      <a:r>
                        <a:rPr lang="zh-CN" altLang="en-US" sz="1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情感</a:t>
                      </a:r>
                    </a:p>
                  </a:txBody>
                  <a:tcPr marL="68580" marR="68580" marT="0" marB="0" anchor="ctr"/>
                </a:tc>
                <a:tc>
                  <a:txBody>
                    <a:bodyPr/>
                    <a:lstStyle/>
                    <a:p>
                      <a:pPr algn="l">
                        <a:lnSpc>
                          <a:spcPct val="140000"/>
                        </a:lnSpc>
                        <a:spcAft>
                          <a:spcPct val="0"/>
                        </a:spcAft>
                      </a:pPr>
                      <a:r>
                        <a:rPr lang="en-US" sz="1800" kern="100">
                          <a:effectLst/>
                          <a:latin typeface="黑体" panose="02010609060101010101" pitchFamily="49" charset="-122"/>
                          <a:ea typeface="黑体" panose="02010609060101010101" pitchFamily="49" charset="-122"/>
                        </a:rPr>
                        <a:t>(1)</a:t>
                      </a:r>
                      <a:r>
                        <a:rPr lang="zh-CN" sz="1800" kern="100">
                          <a:effectLst/>
                          <a:latin typeface="黑体" panose="02010609060101010101" pitchFamily="49" charset="-122"/>
                          <a:ea typeface="黑体" panose="02010609060101010101" pitchFamily="49" charset="-122"/>
                        </a:rPr>
                        <a:t>针对历史人物或事件，发表自己的观点或看法。</a:t>
                      </a:r>
                    </a:p>
                    <a:p>
                      <a:pPr algn="l">
                        <a:lnSpc>
                          <a:spcPct val="140000"/>
                        </a:lnSpc>
                        <a:spcAft>
                          <a:spcPct val="0"/>
                        </a:spcAft>
                      </a:pPr>
                      <a:r>
                        <a:rPr lang="en-US" sz="1800" kern="100">
                          <a:effectLst/>
                          <a:latin typeface="黑体" panose="02010609060101010101" pitchFamily="49" charset="-122"/>
                          <a:ea typeface="黑体" panose="02010609060101010101" pitchFamily="49" charset="-122"/>
                        </a:rPr>
                        <a:t>(2)</a:t>
                      </a:r>
                      <a:r>
                        <a:rPr lang="zh-CN" sz="1800" kern="100">
                          <a:effectLst/>
                          <a:latin typeface="黑体" panose="02010609060101010101" pitchFamily="49" charset="-122"/>
                          <a:ea typeface="黑体" panose="02010609060101010101" pitchFamily="49" charset="-122"/>
                        </a:rPr>
                        <a:t>缅怀前贤，表达敬仰或惋惜；类比古人，寄托伤感或哀思。</a:t>
                      </a:r>
                    </a:p>
                    <a:p>
                      <a:pPr algn="l">
                        <a:lnSpc>
                          <a:spcPct val="140000"/>
                        </a:lnSpc>
                        <a:spcAft>
                          <a:spcPct val="0"/>
                        </a:spcAft>
                      </a:pPr>
                      <a:r>
                        <a:rPr lang="en-US" sz="1800" kern="100">
                          <a:effectLst/>
                          <a:latin typeface="黑体" panose="02010609060101010101" pitchFamily="49" charset="-122"/>
                          <a:ea typeface="黑体" panose="02010609060101010101" pitchFamily="49" charset="-122"/>
                        </a:rPr>
                        <a:t>(3)</a:t>
                      </a:r>
                      <a:r>
                        <a:rPr lang="zh-CN" sz="1800" kern="100">
                          <a:effectLst/>
                          <a:latin typeface="黑体" panose="02010609060101010101" pitchFamily="49" charset="-122"/>
                          <a:ea typeface="黑体" panose="02010609060101010101" pitchFamily="49" charset="-122"/>
                        </a:rPr>
                        <a:t>借论古之得失，托古讽今，忧国忧民。</a:t>
                      </a:r>
                      <a:r>
                        <a:rPr lang="en-US" sz="1800" kern="100">
                          <a:effectLst/>
                          <a:latin typeface="黑体" panose="02010609060101010101" pitchFamily="49" charset="-122"/>
                          <a:ea typeface="黑体" panose="02010609060101010101" pitchFamily="49" charset="-122"/>
                        </a:rPr>
                        <a:t> </a:t>
                      </a:r>
                      <a:endParaRPr lang="zh-CN" sz="18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vMerge="1">
                  <a:txBody>
                    <a:bodyPr/>
                    <a:lstStyle/>
                    <a:p/>
                  </a:txBody>
                  <a:tcPr/>
                </a:tc>
              </a:tr>
            </a:tbl>
          </a:graphicData>
        </a:graphic>
      </p:graphicFrame>
      <p:sp>
        <p:nvSpPr>
          <p:cNvPr id="3" name="矩形 2"/>
          <p:cNvSpPr/>
          <p:nvPr/>
        </p:nvSpPr>
        <p:spPr>
          <a:xfrm>
            <a:off x="248112" y="-230"/>
            <a:ext cx="11695509" cy="867930"/>
          </a:xfrm>
          <a:prstGeom prst="rect">
            <a:avLst/>
          </a:prstGeom>
        </p:spPr>
        <p:txBody>
          <a:bodyPr wrap="none">
            <a:spAutoFit/>
          </a:bodyPr>
          <a:lstStyle/>
          <a:p>
            <a:pPr indent="304800">
              <a:lnSpc>
                <a:spcPct val="140000"/>
              </a:lnSpc>
            </a:pP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五、</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咏史怀古诗</a:t>
            </a:r>
            <a:r>
              <a:rPr lang="en-US"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历览古今通得失，观景知人论兴衰</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577" name="Rectangle 1"/>
          <p:cNvSpPr>
            <a:spLocks noChangeArrowheads="1"/>
          </p:cNvSpPr>
          <p:nvPr/>
        </p:nvSpPr>
        <p:spPr bwMode="auto">
          <a:xfrm>
            <a:off x="152399" y="1081817"/>
            <a:ext cx="11873345" cy="3785652"/>
          </a:xfrm>
          <a:prstGeom prst="rect">
            <a:avLst/>
          </a:prstGeom>
          <a:noFill/>
          <a:ln w="9525">
            <a:noFill/>
            <a:miter lim="800000"/>
          </a:ln>
          <a:effectLst/>
        </p:spPr>
        <p:txBody>
          <a:bodyPr vert="horz" wrap="square" lIns="91440" tIns="45720" rIns="91440" bIns="45720" numCol="1" anchor="ctr" anchorCtr="0" compatLnSpc="1">
            <a:spAutoFit/>
          </a:bodyPr>
          <a:lstStyle/>
          <a:p>
            <a:pPr indent="381000" algn="ctr" fontAlgn="base">
              <a:lnSpc>
                <a:spcPct val="90000"/>
              </a:lnSpc>
              <a:spcBef>
                <a:spcPct val="0"/>
              </a:spcBef>
              <a:spcAft>
                <a:spcPct val="0"/>
              </a:spcAft>
            </a:pPr>
            <a:r>
              <a:rPr lang="zh-CN" altLang="zh-CN" sz="3600" b="1"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【扩展阅读】</a:t>
            </a:r>
            <a:r>
              <a:rPr lang="en-US" altLang="zh-CN" sz="3600" b="1"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 </a:t>
            </a:r>
          </a:p>
          <a:p>
            <a:pPr indent="381000" fontAlgn="base">
              <a:spcBef>
                <a:spcPct val="0"/>
              </a:spcBef>
              <a:spcAft>
                <a:spcPct val="0"/>
              </a:spcAft>
            </a:pPr>
            <a:endParaRPr lang="en-US" altLang="zh-CN" sz="1600">
              <a:latin typeface="楷体" panose="02010609060101010101" pitchFamily="49" charset="-122"/>
              <a:ea typeface="楷体" panose="02010609060101010101" pitchFamily="49" charset="-122"/>
              <a:cs typeface="Times New Roman" panose="02020603050405020304" pitchFamily="18" charset="0"/>
            </a:endParaRPr>
          </a:p>
          <a:p>
            <a:pPr indent="381000" fontAlgn="base">
              <a:spcBef>
                <a:spcPct val="0"/>
              </a:spcBef>
              <a:spcAft>
                <a:spcPct val="0"/>
              </a:spcAft>
            </a:pPr>
            <a:r>
              <a:rPr lang="zh-CN" altLang="en-US" sz="2400" smtClean="0">
                <a:latin typeface="楷体" panose="02010609060101010101" pitchFamily="49" charset="-122"/>
                <a:ea typeface="楷体" panose="02010609060101010101" pitchFamily="49" charset="-122"/>
                <a:cs typeface="Times New Roman" panose="02020603050405020304" pitchFamily="18" charset="0"/>
              </a:rPr>
              <a:t>唐</a:t>
            </a:r>
            <a:r>
              <a:rPr lang="zh-CN" altLang="en-US" sz="2400">
                <a:latin typeface="楷体" panose="02010609060101010101" pitchFamily="49" charset="-122"/>
                <a:ea typeface="楷体" panose="02010609060101010101" pitchFamily="49" charset="-122"/>
                <a:cs typeface="Times New Roman" panose="02020603050405020304" pitchFamily="18" charset="0"/>
              </a:rPr>
              <a:t>代诗人</a:t>
            </a:r>
            <a:r>
              <a:rPr lang="zh-CN" altLang="en-US" sz="2400" b="1">
                <a:latin typeface="楷体" panose="02010609060101010101" pitchFamily="49" charset="-122"/>
                <a:ea typeface="楷体" panose="02010609060101010101" pitchFamily="49" charset="-122"/>
                <a:cs typeface="Times New Roman" panose="02020603050405020304" pitchFamily="18" charset="0"/>
              </a:rPr>
              <a:t>朱庆余</a:t>
            </a:r>
            <a:r>
              <a:rPr lang="zh-CN" altLang="en-US" sz="2400">
                <a:latin typeface="楷体" panose="02010609060101010101" pitchFamily="49" charset="-122"/>
                <a:ea typeface="楷体" panose="02010609060101010101" pitchFamily="49" charset="-122"/>
                <a:cs typeface="Times New Roman" panose="02020603050405020304" pitchFamily="18" charset="0"/>
              </a:rPr>
              <a:t>，在临考前给水部员外郎张籍写了一首七言绝句</a:t>
            </a:r>
            <a:r>
              <a:rPr lang="zh-CN" altLang="zh-CN" sz="2400" b="1">
                <a:latin typeface="楷体" panose="02010609060101010101" pitchFamily="49" charset="-122"/>
                <a:ea typeface="楷体" panose="02010609060101010101" pitchFamily="49" charset="-122"/>
                <a:cs typeface="Times New Roman" panose="02020603050405020304" pitchFamily="18" charset="0"/>
              </a:rPr>
              <a:t>《</a:t>
            </a:r>
            <a:r>
              <a:rPr lang="zh-CN" altLang="en-US" sz="2400" b="1">
                <a:latin typeface="楷体" panose="02010609060101010101" pitchFamily="49" charset="-122"/>
                <a:ea typeface="楷体" panose="02010609060101010101" pitchFamily="49" charset="-122"/>
                <a:cs typeface="Times New Roman" panose="02020603050405020304" pitchFamily="18" charset="0"/>
              </a:rPr>
              <a:t>近试上张水部</a:t>
            </a:r>
            <a:r>
              <a:rPr lang="zh-CN" altLang="zh-CN" sz="2400" b="1">
                <a:latin typeface="楷体" panose="02010609060101010101" pitchFamily="49" charset="-122"/>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探听虚实</a:t>
            </a:r>
            <a:r>
              <a:rPr lang="zh-CN" altLang="en-US" sz="2400" b="1">
                <a:latin typeface="楷体" panose="02010609060101010101" pitchFamily="49" charset="-122"/>
                <a:ea typeface="楷体" panose="02010609060101010101" pitchFamily="49" charset="-122"/>
                <a:cs typeface="Times New Roman" panose="02020603050405020304" pitchFamily="18" charset="0"/>
              </a:rPr>
              <a:t>：</a:t>
            </a:r>
            <a:r>
              <a:rPr lang="zh-CN" altLang="en-US" sz="2400" b="1">
                <a:latin typeface="Calibri"/>
                <a:ea typeface="楷体" panose="02010609060101010101" pitchFamily="49" charset="-122"/>
                <a:cs typeface="Times New Roman" panose="02020603050405020304" pitchFamily="18" charset="0"/>
              </a:rPr>
              <a:t>“</a:t>
            </a:r>
            <a:r>
              <a:rPr lang="zh-CN" altLang="en-US" sz="2400" b="1">
                <a:latin typeface="楷体" panose="02010609060101010101" pitchFamily="49" charset="-122"/>
                <a:ea typeface="楷体" panose="02010609060101010101" pitchFamily="49" charset="-122"/>
                <a:cs typeface="Times New Roman" panose="02020603050405020304" pitchFamily="18" charset="0"/>
              </a:rPr>
              <a:t>洞房昨夜停红烛，待晓堂前拜舅姑。妆罢低眉问夫婿，画眉深浅入时无？</a:t>
            </a:r>
            <a:r>
              <a:rPr lang="zh-CN" altLang="en-US" sz="2400" b="1">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洞房花烛夜后，早晨要拜见公婆，精心梳妆，羞问夫婿，眉毛画得深浅合不合时宜？此诗借新婚之后的脉脉情事，把自己比喻成即将拜见公婆的新媳妇，把张水部比喻成舅姑（公婆），探听虚实。比喻通俗贴切，别出心裁。  　</a:t>
            </a:r>
          </a:p>
          <a:p>
            <a:pPr indent="381000" eaLnBrk="0" fontAlgn="base" hangingPunct="0">
              <a:spcBef>
                <a:spcPct val="0"/>
              </a:spcBef>
              <a:spcAft>
                <a:spcPct val="0"/>
              </a:spcAft>
            </a:pPr>
            <a:r>
              <a:rPr lang="zh-CN" altLang="en-US" sz="2400">
                <a:latin typeface="楷体" panose="02010609060101010101" pitchFamily="49" charset="-122"/>
                <a:ea typeface="楷体" panose="02010609060101010101" pitchFamily="49" charset="-122"/>
                <a:cs typeface="Times New Roman" panose="02020603050405020304" pitchFamily="18" charset="0"/>
              </a:rPr>
              <a:t>　</a:t>
            </a:r>
            <a:r>
              <a:rPr lang="zh-CN" altLang="en-US" sz="2400" b="1">
                <a:latin typeface="楷体" panose="02010609060101010101" pitchFamily="49" charset="-122"/>
                <a:ea typeface="楷体" panose="02010609060101010101" pitchFamily="49" charset="-122"/>
                <a:cs typeface="Times New Roman" panose="02020603050405020304" pitchFamily="18" charset="0"/>
              </a:rPr>
              <a:t>张籍</a:t>
            </a:r>
            <a:r>
              <a:rPr lang="zh-CN" altLang="en-US" sz="2400">
                <a:latin typeface="楷体" panose="02010609060101010101" pitchFamily="49" charset="-122"/>
                <a:ea typeface="楷体" panose="02010609060101010101" pitchFamily="49" charset="-122"/>
                <a:cs typeface="Times New Roman" panose="02020603050405020304" pitchFamily="18" charset="0"/>
              </a:rPr>
              <a:t>看过，大为赏识，回诗一首</a:t>
            </a:r>
            <a:r>
              <a:rPr lang="en-US" altLang="zh-CN" sz="2400" b="1">
                <a:latin typeface="楷体" panose="02010609060101010101" pitchFamily="49" charset="-122"/>
                <a:ea typeface="楷体" panose="02010609060101010101" pitchFamily="49" charset="-122"/>
                <a:cs typeface="Times New Roman" panose="02020603050405020304" pitchFamily="18" charset="0"/>
              </a:rPr>
              <a:t>《</a:t>
            </a:r>
            <a:r>
              <a:rPr lang="zh-CN" altLang="en-US" sz="2400" b="1">
                <a:latin typeface="楷体" panose="02010609060101010101" pitchFamily="49" charset="-122"/>
                <a:ea typeface="楷体" panose="02010609060101010101" pitchFamily="49" charset="-122"/>
                <a:cs typeface="Times New Roman" panose="02020603050405020304" pitchFamily="18" charset="0"/>
              </a:rPr>
              <a:t>酬朱庆余</a:t>
            </a:r>
            <a:r>
              <a:rPr lang="en-US" altLang="zh-CN" sz="2400" b="1">
                <a:latin typeface="楷体" panose="02010609060101010101" pitchFamily="49" charset="-122"/>
                <a:ea typeface="楷体" panose="02010609060101010101" pitchFamily="49" charset="-122"/>
                <a:cs typeface="Times New Roman" panose="02020603050405020304" pitchFamily="18" charset="0"/>
              </a:rPr>
              <a:t>》</a:t>
            </a:r>
            <a:r>
              <a:rPr lang="zh-CN" altLang="en-US" sz="2400" b="1">
                <a:latin typeface="楷体" panose="02010609060101010101" pitchFamily="49" charset="-122"/>
                <a:ea typeface="楷体" panose="02010609060101010101" pitchFamily="49" charset="-122"/>
                <a:cs typeface="Times New Roman" panose="02020603050405020304" pitchFamily="18" charset="0"/>
              </a:rPr>
              <a:t>：</a:t>
            </a:r>
            <a:r>
              <a:rPr lang="zh-CN" altLang="en-US" sz="2400" b="1">
                <a:latin typeface="Arial"/>
                <a:ea typeface="楷体" panose="02010609060101010101" pitchFamily="49" charset="-122"/>
                <a:cs typeface="Times New Roman" panose="02020603050405020304" pitchFamily="18" charset="0"/>
              </a:rPr>
              <a:t>“</a:t>
            </a:r>
            <a:r>
              <a:rPr lang="zh-CN" altLang="en-US" sz="2400" b="1">
                <a:latin typeface="楷体" panose="02010609060101010101" pitchFamily="49" charset="-122"/>
                <a:ea typeface="楷体" panose="02010609060101010101" pitchFamily="49" charset="-122"/>
                <a:cs typeface="Times New Roman" panose="02020603050405020304" pitchFamily="18" charset="0"/>
              </a:rPr>
              <a:t>越女新妆出镜心，自知明艳更沉吟。齐纨未是人间贵，一曲菱歌敌万金。</a:t>
            </a:r>
            <a:r>
              <a:rPr lang="zh-CN" altLang="en-US" sz="2400" b="1">
                <a:latin typeface="Arial"/>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诗歌仍以比喻作答，把朱庆余比作</a:t>
            </a:r>
            <a:r>
              <a:rPr lang="zh-CN" altLang="en-US" sz="2400">
                <a:latin typeface="Arial"/>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越女</a:t>
            </a:r>
            <a:r>
              <a:rPr lang="zh-CN" altLang="en-US" sz="2400">
                <a:latin typeface="Arial"/>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，把他的诗比作</a:t>
            </a:r>
            <a:r>
              <a:rPr lang="zh-CN" altLang="en-US" sz="2400">
                <a:latin typeface="Arial"/>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菱歌</a:t>
            </a:r>
            <a:r>
              <a:rPr lang="zh-CN" altLang="en-US" sz="2400">
                <a:latin typeface="Arial"/>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，用</a:t>
            </a:r>
            <a:r>
              <a:rPr lang="zh-CN" altLang="en-US" sz="2400">
                <a:latin typeface="Arial"/>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一曲菱歌敌万金</a:t>
            </a:r>
            <a:r>
              <a:rPr lang="zh-CN" altLang="en-US" sz="2400">
                <a:latin typeface="Arial"/>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表明对其才华的赏识。  　　</a:t>
            </a:r>
            <a:r>
              <a:rPr lang="zh-CN" altLang="en-US" sz="2400">
                <a:latin typeface="Arial" pitchFamily="34" charset="0"/>
                <a:ea typeface="宋体" pitchFamily="2" charset="-122"/>
                <a:cs typeface="宋体" panose="02010600030101010101" pitchFamily="2" charset="-122"/>
              </a:rPr>
              <a:t> </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8673" name="Rectangle 1"/>
          <p:cNvSpPr>
            <a:spLocks noChangeArrowheads="1"/>
          </p:cNvSpPr>
          <p:nvPr/>
        </p:nvSpPr>
        <p:spPr bwMode="auto">
          <a:xfrm>
            <a:off x="20127" y="1057319"/>
            <a:ext cx="12081164" cy="5262979"/>
          </a:xfrm>
          <a:prstGeom prst="rect">
            <a:avLst/>
          </a:prstGeom>
          <a:noFill/>
          <a:ln w="9525">
            <a:noFill/>
            <a:miter lim="800000"/>
          </a:ln>
          <a:effectLst/>
        </p:spPr>
        <p:txBody>
          <a:bodyPr vert="horz" wrap="square" lIns="91440" tIns="45720" rIns="91440" bIns="45720" numCol="1" anchor="ctr" anchorCtr="0" compatLnSpc="1">
            <a:spAutoFit/>
          </a:bodyPr>
          <a:lstStyle/>
          <a:p>
            <a:pPr indent="459105" algn="ctr" fontAlgn="base">
              <a:spcBef>
                <a:spcPct val="0"/>
              </a:spcBef>
              <a:spcAft>
                <a:spcPct val="0"/>
              </a:spcAft>
            </a:pPr>
            <a:r>
              <a:rPr lang="zh-CN" altLang="en-US" sz="2400" b="1">
                <a:latin typeface="楷体" panose="02010609060101010101" pitchFamily="49" charset="-122"/>
                <a:ea typeface="楷体" panose="02010609060101010101" pitchFamily="49" charset="-122"/>
                <a:cs typeface="Times New Roman" panose="02020603050405020304" pitchFamily="18" charset="0"/>
              </a:rPr>
              <a:t>上李邕</a:t>
            </a:r>
            <a:r>
              <a:rPr lang="en-US" altLang="zh-CN" sz="2400" b="1">
                <a:latin typeface="楷体" panose="02010609060101010101" pitchFamily="49" charset="-122"/>
                <a:ea typeface="楷体" panose="02010609060101010101" pitchFamily="49" charset="-122"/>
                <a:cs typeface="Times New Roman" panose="02020603050405020304" pitchFamily="18" charset="0"/>
              </a:rPr>
              <a:t>  </a:t>
            </a:r>
            <a:r>
              <a:rPr lang="zh-CN" altLang="en-US" sz="2000" b="1">
                <a:latin typeface="楷体" panose="02010609060101010101" pitchFamily="49" charset="-122"/>
                <a:ea typeface="楷体" panose="02010609060101010101" pitchFamily="49" charset="-122"/>
                <a:cs typeface="Times New Roman" panose="02020603050405020304" pitchFamily="18" charset="0"/>
              </a:rPr>
              <a:t>李白</a:t>
            </a:r>
            <a:endParaRPr lang="zh-CN" altLang="en-US" sz="2400">
              <a:latin typeface="Arial" pitchFamily="34" charset="0"/>
              <a:ea typeface="宋体" pitchFamily="2" charset="-122"/>
              <a:cs typeface="宋体" panose="02010600030101010101" pitchFamily="2" charset="-122"/>
            </a:endParaRPr>
          </a:p>
          <a:p>
            <a:pPr indent="382905" algn="ctr" eaLnBrk="0" fontAlgn="base" hangingPunct="0">
              <a:spcBef>
                <a:spcPct val="0"/>
              </a:spcBef>
              <a:spcAft>
                <a:spcPct val="0"/>
              </a:spcAft>
            </a:pPr>
            <a:r>
              <a:rPr lang="zh-CN" altLang="en-US" sz="2400">
                <a:latin typeface="楷体" panose="02010609060101010101" pitchFamily="49" charset="-122"/>
                <a:ea typeface="楷体" panose="02010609060101010101" pitchFamily="49" charset="-122"/>
                <a:cs typeface="Times New Roman" panose="02020603050405020304" pitchFamily="18" charset="0"/>
              </a:rPr>
              <a:t>大鹏一日同风起，抟摇直上九万里。</a:t>
            </a:r>
            <a:endParaRPr lang="en-US" altLang="zh-CN" sz="2400">
              <a:latin typeface="楷体" panose="02010609060101010101" pitchFamily="49" charset="-122"/>
              <a:ea typeface="楷体" panose="02010609060101010101" pitchFamily="49" charset="-122"/>
              <a:cs typeface="Times New Roman" panose="02020603050405020304" pitchFamily="18" charset="0"/>
            </a:endParaRPr>
          </a:p>
          <a:p>
            <a:pPr indent="382905" algn="ctr" eaLnBrk="0" fontAlgn="base" hangingPunct="0">
              <a:spcBef>
                <a:spcPct val="0"/>
              </a:spcBef>
              <a:spcAft>
                <a:spcPct val="0"/>
              </a:spcAft>
            </a:pPr>
            <a:r>
              <a:rPr lang="zh-CN" altLang="en-US" sz="2400">
                <a:latin typeface="楷体" panose="02010609060101010101" pitchFamily="49" charset="-122"/>
                <a:ea typeface="楷体" panose="02010609060101010101" pitchFamily="49" charset="-122"/>
                <a:cs typeface="Times New Roman" panose="02020603050405020304" pitchFamily="18" charset="0"/>
              </a:rPr>
              <a:t>假令风歇时下来，犹能簸却沧溟水。</a:t>
            </a:r>
            <a:endParaRPr lang="zh-CN" altLang="en-US" sz="2400">
              <a:latin typeface="Arial" pitchFamily="34" charset="0"/>
              <a:ea typeface="宋体" pitchFamily="2" charset="-122"/>
              <a:cs typeface="宋体" panose="02010600030101010101" pitchFamily="2" charset="-122"/>
            </a:endParaRPr>
          </a:p>
          <a:p>
            <a:pPr indent="382905" algn="ctr" eaLnBrk="0" fontAlgn="base" hangingPunct="0">
              <a:spcBef>
                <a:spcPct val="0"/>
              </a:spcBef>
              <a:spcAft>
                <a:spcPct val="0"/>
              </a:spcAft>
            </a:pPr>
            <a:r>
              <a:rPr lang="zh-CN" altLang="en-US" sz="2400">
                <a:latin typeface="楷体" panose="02010609060101010101" pitchFamily="49" charset="-122"/>
                <a:ea typeface="楷体" panose="02010609060101010101" pitchFamily="49" charset="-122"/>
                <a:cs typeface="Times New Roman" panose="02020603050405020304" pitchFamily="18" charset="0"/>
              </a:rPr>
              <a:t>时人见我恒殊调，见余大言皆冷笑。</a:t>
            </a:r>
            <a:endParaRPr lang="en-US" altLang="zh-CN" sz="2400">
              <a:latin typeface="楷体" panose="02010609060101010101" pitchFamily="49" charset="-122"/>
              <a:ea typeface="楷体" panose="02010609060101010101" pitchFamily="49" charset="-122"/>
              <a:cs typeface="Times New Roman" panose="02020603050405020304" pitchFamily="18" charset="0"/>
            </a:endParaRPr>
          </a:p>
          <a:p>
            <a:pPr indent="382905" algn="ctr" eaLnBrk="0" fontAlgn="base" hangingPunct="0">
              <a:spcBef>
                <a:spcPct val="0"/>
              </a:spcBef>
              <a:spcAft>
                <a:spcPct val="0"/>
              </a:spcAft>
            </a:pPr>
            <a:r>
              <a:rPr lang="zh-CN" altLang="en-US" sz="2400">
                <a:latin typeface="楷体" panose="02010609060101010101" pitchFamily="49" charset="-122"/>
                <a:ea typeface="楷体" panose="02010609060101010101" pitchFamily="49" charset="-122"/>
                <a:cs typeface="Times New Roman" panose="02020603050405020304" pitchFamily="18" charset="0"/>
              </a:rPr>
              <a:t>宣父犹能畏后生，丈夫未可轻年少。</a:t>
            </a:r>
            <a:endParaRPr lang="zh-CN" altLang="en-US" sz="2400">
              <a:latin typeface="Arial" pitchFamily="34" charset="0"/>
              <a:ea typeface="宋体" pitchFamily="2" charset="-122"/>
              <a:cs typeface="宋体" panose="02010600030101010101" pitchFamily="2" charset="-122"/>
            </a:endParaRPr>
          </a:p>
          <a:p>
            <a:pPr indent="382905" eaLnBrk="0" fontAlgn="base" hangingPunct="0">
              <a:spcBef>
                <a:spcPct val="0"/>
              </a:spcBef>
              <a:spcAft>
                <a:spcPct val="0"/>
              </a:spcAft>
            </a:pPr>
            <a:r>
              <a:rPr lang="zh-CN" altLang="en-US" sz="2400" b="1">
                <a:latin typeface="楷体" panose="02010609060101010101" pitchFamily="49" charset="-122"/>
                <a:ea typeface="楷体" panose="02010609060101010101" pitchFamily="49" charset="-122"/>
                <a:cs typeface="Times New Roman" panose="02020603050405020304" pitchFamily="18" charset="0"/>
              </a:rPr>
              <a:t>这首诗是李白在天宝四年游北海郡时写给北海太守李邕的。头四句</a:t>
            </a:r>
            <a:r>
              <a:rPr lang="zh-CN" altLang="en-US" sz="2400">
                <a:latin typeface="楷体" panose="02010609060101010101" pitchFamily="49" charset="-122"/>
                <a:ea typeface="楷体" panose="02010609060101010101" pitchFamily="49" charset="-122"/>
                <a:cs typeface="Times New Roman" panose="02020603050405020304" pitchFamily="18" charset="0"/>
              </a:rPr>
              <a:t>用</a:t>
            </a:r>
            <a:r>
              <a:rPr lang="en-US" altLang="zh-CN" sz="2400">
                <a:latin typeface="楷体" panose="02010609060101010101" pitchFamily="49" charset="-122"/>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庄子</a:t>
            </a:r>
            <a:r>
              <a:rPr lang="en-US" altLang="zh-CN"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逍遥游</a:t>
            </a:r>
            <a:r>
              <a:rPr lang="en-US" altLang="zh-CN" sz="2400">
                <a:latin typeface="楷体" panose="02010609060101010101" pitchFamily="49" charset="-122"/>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鹏之徙于南冥也，水击三千里，抟扶摇而上者九万里。</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诗人自比大鹏，字里行间豪气激荡。五六句表现凡俗之人不理解自己，意在讽刺，也饱含着世无伯乐的感慨。宣父即孔子，唐贞观年间下诏尊称孔子为宣父。</a:t>
            </a:r>
            <a:r>
              <a:rPr lang="en-US" altLang="zh-CN" sz="2400">
                <a:latin typeface="楷体" panose="02010609060101010101" pitchFamily="49" charset="-122"/>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论语</a:t>
            </a:r>
            <a:r>
              <a:rPr lang="en-US" altLang="zh-CN"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子罕</a:t>
            </a:r>
            <a:r>
              <a:rPr lang="en-US" altLang="zh-CN" sz="2400">
                <a:latin typeface="楷体" panose="02010609060101010101" pitchFamily="49" charset="-122"/>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后生可畏，焉知来者之不如今也。</a:t>
            </a:r>
            <a:r>
              <a:rPr lang="zh-CN" altLang="en-US" sz="2400">
                <a:latin typeface="Calibri"/>
                <a:ea typeface="楷体" panose="02010609060101010101" pitchFamily="49" charset="-122"/>
                <a:cs typeface="Times New Roman" panose="02020603050405020304" pitchFamily="18" charset="0"/>
              </a:rPr>
              <a:t>”</a:t>
            </a:r>
            <a:r>
              <a:rPr lang="zh-CN" altLang="en-US" sz="2400" b="1">
                <a:latin typeface="楷体" panose="02010609060101010101" pitchFamily="49" charset="-122"/>
                <a:ea typeface="楷体" panose="02010609060101010101" pitchFamily="49" charset="-122"/>
                <a:cs typeface="Times New Roman" panose="02020603050405020304" pitchFamily="18" charset="0"/>
              </a:rPr>
              <a:t>末二句</a:t>
            </a:r>
            <a:r>
              <a:rPr lang="zh-CN" altLang="en-US" sz="2400">
                <a:latin typeface="楷体" panose="02010609060101010101" pitchFamily="49" charset="-122"/>
                <a:ea typeface="楷体" panose="02010609060101010101" pitchFamily="49" charset="-122"/>
                <a:cs typeface="Times New Roman" panose="02020603050405020304" pitchFamily="18" charset="0"/>
              </a:rPr>
              <a:t>借此典劝李邕重视自己。此诗言辞颇为自负，乍一看犯了干谒诗之忌，却通过</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时人</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和</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丈夫</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宣父</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和</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丈夫</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两两对照，巧妙地恭维李邕超越</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时人</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，有</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宣父</a:t>
            </a:r>
            <a:r>
              <a:rPr lang="zh-CN" altLang="en-US" sz="2400">
                <a:latin typeface="Calibri"/>
                <a:ea typeface="楷体" panose="02010609060101010101" pitchFamily="49" charset="-122"/>
                <a:cs typeface="Times New Roman" panose="02020603050405020304" pitchFamily="18" charset="0"/>
              </a:rPr>
              <a:t>”</a:t>
            </a:r>
            <a:r>
              <a:rPr lang="zh-CN" altLang="en-US" sz="2400">
                <a:latin typeface="楷体" panose="02010609060101010101" pitchFamily="49" charset="-122"/>
                <a:ea typeface="楷体" panose="02010609060101010101" pitchFamily="49" charset="-122"/>
                <a:cs typeface="Times New Roman" panose="02020603050405020304" pitchFamily="18" charset="0"/>
              </a:rPr>
              <a:t>之雅量。这样既无碍于干谒之体，也保持了自己略无拘束的个性，这也正是李白之所以为李白的地方。此外，这首诗前七句纯是大言，第八句仍是大言，竟能扭转大言之害，当是作者有意弄险逆挽，籍以展现高超的技巧，暗示大言不是空言。  </a:t>
            </a:r>
            <a:endParaRPr lang="zh-CN" altLang="en-US" sz="2400">
              <a:latin typeface="Arial" pitchFamily="34" charset="0"/>
              <a:ea typeface="宋体" pitchFamily="2" charset="-122"/>
              <a:cs typeface="宋体" panose="02010600030101010101" pitchFamily="2" charset="-122"/>
            </a:endParaRPr>
          </a:p>
        </p:txBody>
      </p:sp>
      <p:sp>
        <p:nvSpPr>
          <p:cNvPr id="3" name="矩形 2"/>
          <p:cNvSpPr/>
          <p:nvPr/>
        </p:nvSpPr>
        <p:spPr>
          <a:xfrm>
            <a:off x="1155791" y="1"/>
            <a:ext cx="3485891" cy="604781"/>
          </a:xfrm>
          <a:prstGeom prst="rect">
            <a:avLst/>
          </a:prstGeom>
        </p:spPr>
        <p:txBody>
          <a:bodyPr wrap="none">
            <a:spAutoFit/>
          </a:bodyPr>
          <a:lstStyle/>
          <a:p>
            <a:pPr indent="381000" algn="ctr" fontAlgn="base">
              <a:lnSpc>
                <a:spcPct val="90000"/>
              </a:lnSpc>
              <a:spcBef>
                <a:spcPct val="0"/>
              </a:spcBef>
              <a:spcAft>
                <a:spcPct val="0"/>
              </a:spcAft>
            </a:pPr>
            <a:r>
              <a:rPr lang="zh-CN" altLang="zh-CN" sz="3600" b="1"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【扩展阅读】</a:t>
            </a:r>
            <a:r>
              <a:rPr lang="en-US" altLang="zh-CN" sz="3600" b="1"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 </a:t>
            </a:r>
            <a:endParaRPr lang="zh-CN" altLang="en-US" sz="3600" b="1"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 name="内容占位符 3"/>
          <p:cNvGraphicFramePr>
            <a:graphicFrameLocks noGrp="1"/>
          </p:cNvGraphicFramePr>
          <p:nvPr/>
        </p:nvGraphicFramePr>
        <p:xfrm>
          <a:off x="0" y="548640"/>
          <a:ext cx="12192000" cy="5964676"/>
        </p:xfrm>
        <a:graphic>
          <a:graphicData uri="http://schemas.openxmlformats.org/drawingml/2006/table">
            <a:tbl>
              <a:tblPr firstRow="1" bandRow="1">
                <a:tableStyleId>{F2DE63D5-997A-4646-A377-4702673A728D}</a:tableStyleId>
              </a:tblPr>
              <a:tblGrid>
                <a:gridCol w="1726302"/>
                <a:gridCol w="6401698"/>
                <a:gridCol w="4064000"/>
              </a:tblGrid>
              <a:tr h="407963">
                <a:tc>
                  <a:txBody>
                    <a:bodyPr/>
                    <a:lstStyle/>
                    <a:p>
                      <a:pPr algn="ctr"/>
                      <a:r>
                        <a:rPr lang="zh-CN" altLang="en-US" smtClean="0"/>
                        <a:t>题材</a:t>
                      </a:r>
                      <a:endParaRPr lang="zh-CN" altLang="en-US"/>
                    </a:p>
                  </a:txBody>
                  <a:tcPr/>
                </a:tc>
                <a:tc>
                  <a:txBody>
                    <a:bodyPr/>
                    <a:lstStyle/>
                    <a:p>
                      <a:pPr algn="ctr"/>
                      <a:r>
                        <a:rPr lang="zh-CN" altLang="en-US" smtClean="0"/>
                        <a:t>情感</a:t>
                      </a:r>
                      <a:endParaRPr lang="zh-CN" altLang="en-US"/>
                    </a:p>
                  </a:txBody>
                  <a:tcPr/>
                </a:tc>
                <a:tc>
                  <a:txBody>
                    <a:bodyPr/>
                    <a:lstStyle/>
                    <a:p>
                      <a:pPr algn="ctr"/>
                      <a:r>
                        <a:rPr lang="zh-CN" altLang="en-US" smtClean="0"/>
                        <a:t>技巧</a:t>
                      </a:r>
                      <a:endParaRPr lang="zh-CN" altLang="en-US"/>
                    </a:p>
                  </a:txBody>
                  <a:tcPr/>
                </a:tc>
              </a:tr>
              <a:tr h="1195957">
                <a:tc>
                  <a:txBody>
                    <a:bodyPr/>
                    <a:lstStyle/>
                    <a:p>
                      <a:pPr algn="ctr"/>
                      <a:r>
                        <a:rPr lang="zh-CN" altLang="en-US" sz="2000" b="1" smtClean="0"/>
                        <a:t>怀人思乡</a:t>
                      </a:r>
                      <a:endParaRPr lang="zh-CN" altLang="en-US" sz="2000" b="1">
                        <a:latin typeface="华文琥珀" pitchFamily="2" charset="-122"/>
                        <a:ea typeface="华文琥珀" pitchFamily="2" charset="-122"/>
                      </a:endParaRPr>
                    </a:p>
                  </a:txBody>
                  <a:tcPr/>
                </a:tc>
                <a:tc>
                  <a:txBody>
                    <a:bodyPr/>
                    <a:lstStyle/>
                    <a:p>
                      <a:pPr algn="ctr"/>
                      <a:r>
                        <a:rPr lang="zh-CN" altLang="en-US" sz="2000" smtClean="0"/>
                        <a:t>①对家乡及亲人的思念</a:t>
                      </a:r>
                      <a:endParaRPr lang="en-US" altLang="zh-CN" sz="2000" smtClean="0"/>
                    </a:p>
                    <a:p>
                      <a:pPr algn="ctr"/>
                      <a:r>
                        <a:rPr lang="zh-CN" altLang="en-US" sz="2000" smtClean="0"/>
                        <a:t>②客居他乡的羁旅之思</a:t>
                      </a:r>
                      <a:endParaRPr lang="en-US" altLang="zh-CN" sz="2000" smtClean="0"/>
                    </a:p>
                    <a:p>
                      <a:pPr algn="ctr"/>
                      <a:r>
                        <a:rPr lang="zh-CN" altLang="en-US" sz="2000" smtClean="0"/>
                        <a:t>③对现实生活的茫然怅惘</a:t>
                      </a:r>
                      <a:endParaRPr lang="zh-CN" altLang="en-US" sz="2000"/>
                    </a:p>
                  </a:txBody>
                  <a:tcPr/>
                </a:tc>
                <a:tc>
                  <a:txBody>
                    <a:bodyPr/>
                    <a:lstStyle/>
                    <a:p>
                      <a:pPr algn="ctr"/>
                      <a:r>
                        <a:rPr lang="zh-CN" altLang="en-US" sz="2000" smtClean="0"/>
                        <a:t>①虚实结合</a:t>
                      </a:r>
                      <a:endParaRPr lang="en-US" altLang="zh-CN" sz="2000" smtClean="0"/>
                    </a:p>
                    <a:p>
                      <a:pPr algn="ctr"/>
                      <a:r>
                        <a:rPr lang="zh-CN" altLang="en-US" sz="2000" smtClean="0"/>
                        <a:t>②细节描写</a:t>
                      </a:r>
                      <a:endParaRPr lang="en-US" altLang="zh-CN" sz="2000" smtClean="0"/>
                    </a:p>
                    <a:p>
                      <a:pPr algn="ctr"/>
                      <a:r>
                        <a:rPr lang="zh-CN" altLang="en-US" sz="2000" smtClean="0"/>
                        <a:t>③借景抒情</a:t>
                      </a:r>
                      <a:endParaRPr lang="en-US" altLang="zh-CN" sz="2000" smtClean="0">
                        <a:latin typeface="华文新魏" pitchFamily="2" charset="-122"/>
                        <a:ea typeface="华文新魏" pitchFamily="2" charset="-122"/>
                      </a:endParaRPr>
                    </a:p>
                  </a:txBody>
                  <a:tcPr/>
                </a:tc>
              </a:tr>
              <a:tr h="1195957">
                <a:tc>
                  <a:txBody>
                    <a:bodyPr/>
                    <a:lstStyle/>
                    <a:p>
                      <a:pPr algn="ctr"/>
                      <a:r>
                        <a:rPr lang="zh-CN" altLang="en-US" sz="2000" b="1" smtClean="0"/>
                        <a:t>爱国</a:t>
                      </a:r>
                      <a:endParaRPr lang="zh-CN" altLang="en-US" sz="2000" b="1">
                        <a:latin typeface="华文琥珀" pitchFamily="2" charset="-122"/>
                        <a:ea typeface="华文琥珀" pitchFamily="2" charset="-122"/>
                      </a:endParaRPr>
                    </a:p>
                  </a:txBody>
                  <a:tcPr/>
                </a:tc>
                <a:tc>
                  <a:txBody>
                    <a:bodyPr/>
                    <a:lstStyle/>
                    <a:p>
                      <a:pPr algn="ctr"/>
                      <a:r>
                        <a:rPr lang="zh-CN" altLang="en-US" sz="2000" smtClean="0"/>
                        <a:t>①对国家和民族的热爱</a:t>
                      </a:r>
                      <a:endParaRPr lang="en-US" altLang="zh-CN" sz="2000" smtClean="0"/>
                    </a:p>
                    <a:p>
                      <a:pPr algn="ctr"/>
                      <a:r>
                        <a:rPr lang="zh-CN" altLang="en-US" sz="2000" smtClean="0"/>
                        <a:t>②对君主的忠诚</a:t>
                      </a:r>
                      <a:endParaRPr lang="en-US" altLang="zh-CN" sz="2000" smtClean="0"/>
                    </a:p>
                    <a:p>
                      <a:pPr algn="ctr"/>
                      <a:r>
                        <a:rPr lang="zh-CN" altLang="en-US" sz="2000" smtClean="0"/>
                        <a:t>③对百姓的体恤</a:t>
                      </a:r>
                      <a:endParaRPr lang="zh-CN" altLang="en-US" sz="2000"/>
                    </a:p>
                  </a:txBody>
                  <a:tcPr/>
                </a:tc>
                <a:tc>
                  <a:txBody>
                    <a:bodyPr/>
                    <a:lstStyle/>
                    <a:p>
                      <a:pPr algn="ctr"/>
                      <a:r>
                        <a:rPr lang="zh-CN" altLang="en-US" sz="2000" smtClean="0"/>
                        <a:t>①托物言志</a:t>
                      </a:r>
                      <a:endParaRPr lang="en-US" altLang="zh-CN" sz="2000" smtClean="0"/>
                    </a:p>
                    <a:p>
                      <a:pPr algn="ctr"/>
                      <a:r>
                        <a:rPr lang="zh-CN" altLang="en-US" sz="2000" smtClean="0"/>
                        <a:t>②借景抒情</a:t>
                      </a:r>
                      <a:endParaRPr lang="en-US" altLang="zh-CN" sz="2000" smtClean="0"/>
                    </a:p>
                    <a:p>
                      <a:pPr algn="ctr"/>
                      <a:r>
                        <a:rPr lang="zh-CN" altLang="en-US" sz="2000" smtClean="0"/>
                        <a:t>③对比</a:t>
                      </a:r>
                      <a:endParaRPr lang="zh-CN" altLang="en-US" sz="2000"/>
                    </a:p>
                  </a:txBody>
                  <a:tcPr/>
                </a:tc>
              </a:tr>
              <a:tr h="995624">
                <a:tc>
                  <a:txBody>
                    <a:bodyPr/>
                    <a:lstStyle/>
                    <a:p>
                      <a:pPr algn="ctr"/>
                      <a:r>
                        <a:rPr lang="zh-CN" altLang="en-US" sz="2000" b="1" smtClean="0"/>
                        <a:t>边塞</a:t>
                      </a:r>
                      <a:endParaRPr lang="zh-CN" altLang="en-US" sz="2000" b="1">
                        <a:latin typeface="华文琥珀" pitchFamily="2" charset="-122"/>
                        <a:ea typeface="华文琥珀" pitchFamily="2" charset="-122"/>
                      </a:endParaRPr>
                    </a:p>
                  </a:txBody>
                  <a:tcPr/>
                </a:tc>
                <a:tc>
                  <a:txBody>
                    <a:bodyPr/>
                    <a:lstStyle/>
                    <a:p>
                      <a:pPr algn="ctr"/>
                      <a:r>
                        <a:rPr lang="zh-CN" altLang="en-US" sz="2000" smtClean="0"/>
                        <a:t>①对战争的厌恶，对和平的向往</a:t>
                      </a:r>
                      <a:endParaRPr lang="en-US" altLang="zh-CN" sz="2000" smtClean="0"/>
                    </a:p>
                    <a:p>
                      <a:pPr algn="ctr"/>
                      <a:r>
                        <a:rPr lang="zh-CN" altLang="en-US" sz="2000" smtClean="0"/>
                        <a:t>②战士思乡，思念亲人的感情</a:t>
                      </a:r>
                      <a:endParaRPr lang="zh-CN" altLang="en-US" sz="2000"/>
                    </a:p>
                  </a:txBody>
                  <a:tcPr/>
                </a:tc>
                <a:tc>
                  <a:txBody>
                    <a:bodyPr/>
                    <a:lstStyle/>
                    <a:p>
                      <a:pPr algn="ctr"/>
                      <a:r>
                        <a:rPr lang="zh-CN" altLang="en-US" sz="2000" smtClean="0"/>
                        <a:t>①借景抒情②衬托</a:t>
                      </a:r>
                      <a:endParaRPr lang="en-US" altLang="zh-CN" sz="2000" smtClean="0"/>
                    </a:p>
                    <a:p>
                      <a:pPr algn="ctr"/>
                      <a:r>
                        <a:rPr lang="zh-CN" altLang="en-US" sz="2000" smtClean="0"/>
                        <a:t>③视听觉结合④侧面描写⑤用典</a:t>
                      </a:r>
                      <a:endParaRPr lang="zh-CN" altLang="en-US" sz="2000"/>
                    </a:p>
                  </a:txBody>
                  <a:tcPr/>
                </a:tc>
              </a:tr>
              <a:tr h="973218">
                <a:tc>
                  <a:txBody>
                    <a:bodyPr/>
                    <a:lstStyle/>
                    <a:p>
                      <a:pPr algn="ctr"/>
                      <a:r>
                        <a:rPr lang="zh-CN" altLang="en-US" sz="2000" b="1" smtClean="0"/>
                        <a:t>送别</a:t>
                      </a:r>
                      <a:endParaRPr lang="zh-CN" altLang="en-US" sz="2000" b="1">
                        <a:latin typeface="华文琥珀" pitchFamily="2" charset="-122"/>
                        <a:ea typeface="华文琥珀" pitchFamily="2" charset="-122"/>
                      </a:endParaRPr>
                    </a:p>
                  </a:txBody>
                  <a:tcPr/>
                </a:tc>
                <a:tc>
                  <a:txBody>
                    <a:bodyPr/>
                    <a:lstStyle/>
                    <a:p>
                      <a:pPr algn="ctr"/>
                      <a:r>
                        <a:rPr lang="zh-CN" altLang="en-US" sz="2000" smtClean="0"/>
                        <a:t>①留恋与不舍</a:t>
                      </a:r>
                      <a:endParaRPr lang="en-US" altLang="zh-CN" sz="2000" smtClean="0"/>
                    </a:p>
                    <a:p>
                      <a:pPr algn="ctr"/>
                      <a:r>
                        <a:rPr lang="zh-CN" altLang="en-US" sz="2000" smtClean="0"/>
                        <a:t>②勉励和祝福③茫然及担忧</a:t>
                      </a:r>
                      <a:endParaRPr lang="zh-CN" altLang="en-US" sz="2000"/>
                    </a:p>
                  </a:txBody>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000" smtClean="0"/>
                        <a:t>①寄情于物</a:t>
                      </a:r>
                      <a:endParaRPr lang="en-US" altLang="zh-CN" sz="2000" smtClean="0"/>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smtClean="0"/>
                        <a:t>②虚实结合③衬托</a:t>
                      </a:r>
                    </a:p>
                  </a:txBody>
                  <a:tcPr/>
                </a:tc>
              </a:tr>
              <a:tr h="1195957">
                <a:tc>
                  <a:txBody>
                    <a:bodyPr/>
                    <a:lstStyle/>
                    <a:p>
                      <a:pPr algn="ctr"/>
                      <a:r>
                        <a:rPr lang="zh-CN" altLang="en-US" sz="2000" b="1" smtClean="0"/>
                        <a:t>田园</a:t>
                      </a:r>
                      <a:endParaRPr lang="zh-CN" altLang="en-US" sz="2000" b="1">
                        <a:latin typeface="华文琥珀" pitchFamily="2" charset="-122"/>
                        <a:ea typeface="华文琥珀" pitchFamily="2" charset="-122"/>
                      </a:endParaRPr>
                    </a:p>
                  </a:txBody>
                  <a:tcPr/>
                </a:tc>
                <a:tc>
                  <a:txBody>
                    <a:bodyPr/>
                    <a:lstStyle/>
                    <a:p>
                      <a:pPr algn="ctr"/>
                      <a:r>
                        <a:rPr lang="zh-CN" altLang="en-US" sz="2000" smtClean="0"/>
                        <a:t>①对大自然的热爱与向往</a:t>
                      </a:r>
                      <a:endParaRPr lang="en-US" altLang="zh-CN" sz="2000" smtClean="0"/>
                    </a:p>
                    <a:p>
                      <a:pPr algn="ctr"/>
                      <a:r>
                        <a:rPr lang="zh-CN" altLang="en-US" sz="2000" smtClean="0"/>
                        <a:t>②远离官场与尘世的乐观豁达</a:t>
                      </a:r>
                      <a:endParaRPr lang="en-US" altLang="zh-CN" sz="2000" smtClean="0"/>
                    </a:p>
                    <a:p>
                      <a:pPr algn="ctr"/>
                      <a:r>
                        <a:rPr lang="zh-CN" altLang="en-US" sz="2000" smtClean="0"/>
                        <a:t>③隐居的怡然自得</a:t>
                      </a:r>
                      <a:endParaRPr lang="zh-CN" altLang="en-US" sz="2000"/>
                    </a:p>
                  </a:txBody>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000" smtClean="0"/>
                        <a:t>①借景抒情</a:t>
                      </a:r>
                      <a:endParaRPr lang="en-US" altLang="zh-CN" sz="2000" smtClean="0"/>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smtClean="0"/>
                        <a:t>②动静结合</a:t>
                      </a:r>
                      <a:endParaRPr lang="en-US" altLang="zh-CN" sz="2000" smtClean="0"/>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smtClean="0"/>
                        <a:t>③视听觉结合</a:t>
                      </a:r>
                    </a:p>
                  </a:txBody>
                  <a:tcPr/>
                </a:tc>
              </a:tr>
            </a:tbl>
          </a:graphicData>
        </a:graphic>
      </p:graphicFrame>
      <p:sp>
        <p:nvSpPr>
          <p:cNvPr id="3" name="矩形 2"/>
          <p:cNvSpPr/>
          <p:nvPr/>
        </p:nvSpPr>
        <p:spPr>
          <a:xfrm>
            <a:off x="1624189" y="1"/>
            <a:ext cx="2549096" cy="590931"/>
          </a:xfrm>
          <a:prstGeom prst="rect">
            <a:avLst/>
          </a:prstGeom>
        </p:spPr>
        <p:txBody>
          <a:bodyPr wrap="none">
            <a:spAutoFit/>
          </a:bodyPr>
          <a:lstStyle/>
          <a:p>
            <a:pPr indent="381000" algn="ctr" fontAlgn="base">
              <a:lnSpc>
                <a:spcPct val="90000"/>
              </a:lnSpc>
              <a:spcBef>
                <a:spcPct val="0"/>
              </a:spcBef>
              <a:spcAft>
                <a:spcPct val="0"/>
              </a:spcAft>
            </a:pPr>
            <a:r>
              <a:rPr lang="zh-CN" altLang="en-US" sz="3600" b="1"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课堂总结</a:t>
            </a:r>
            <a:r>
              <a:rPr lang="en-US" altLang="zh-CN" sz="3600" b="1"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 </a:t>
            </a:r>
            <a:endParaRPr lang="zh-CN" altLang="en-US" sz="3600" b="1"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1" y="-13854"/>
          <a:ext cx="12191999" cy="6658495"/>
        </p:xfrm>
        <a:graphic>
          <a:graphicData uri="http://schemas.openxmlformats.org/drawingml/2006/table">
            <a:tbl>
              <a:tblPr firstRow="1" bandRow="1">
                <a:tableStyleId>{F2DE63D5-997A-4646-A377-4702673A728D}</a:tableStyleId>
              </a:tblPr>
              <a:tblGrid>
                <a:gridCol w="1549830"/>
                <a:gridCol w="6578170"/>
                <a:gridCol w="4063999"/>
              </a:tblGrid>
              <a:tr h="410095">
                <a:tc>
                  <a:txBody>
                    <a:bodyPr/>
                    <a:lstStyle/>
                    <a:p>
                      <a:pPr algn="ctr"/>
                      <a:r>
                        <a:rPr lang="zh-CN" altLang="en-US" sz="2000" smtClean="0">
                          <a:solidFill>
                            <a:srgbClr val="FF0000"/>
                          </a:solidFill>
                        </a:rPr>
                        <a:t>题材</a:t>
                      </a:r>
                      <a:endParaRPr lang="zh-CN" altLang="en-US" sz="2000">
                        <a:solidFill>
                          <a:srgbClr val="FF0000"/>
                        </a:solidFill>
                      </a:endParaRPr>
                    </a:p>
                  </a:txBody>
                  <a:tcPr/>
                </a:tc>
                <a:tc>
                  <a:txBody>
                    <a:bodyPr/>
                    <a:lstStyle/>
                    <a:p>
                      <a:pPr algn="ctr"/>
                      <a:r>
                        <a:rPr lang="zh-CN" altLang="en-US" sz="2000" b="1" smtClean="0">
                          <a:solidFill>
                            <a:schemeClr val="tx1"/>
                          </a:solidFill>
                        </a:rPr>
                        <a:t>情感</a:t>
                      </a:r>
                      <a:endParaRPr lang="zh-CN" altLang="en-US" sz="2000" b="1">
                        <a:solidFill>
                          <a:schemeClr val="tx1"/>
                        </a:solidFill>
                      </a:endParaRPr>
                    </a:p>
                  </a:txBody>
                  <a:tcPr/>
                </a:tc>
                <a:tc>
                  <a:txBody>
                    <a:bodyPr/>
                    <a:lstStyle/>
                    <a:p>
                      <a:pPr algn="ctr"/>
                      <a:r>
                        <a:rPr lang="zh-CN" altLang="en-US" sz="2000" b="1" smtClean="0">
                          <a:solidFill>
                            <a:schemeClr val="tx1"/>
                          </a:solidFill>
                        </a:rPr>
                        <a:t>技巧</a:t>
                      </a:r>
                      <a:endParaRPr lang="zh-CN" altLang="en-US" sz="2000" b="1">
                        <a:solidFill>
                          <a:schemeClr val="tx1"/>
                        </a:solidFill>
                      </a:endParaRPr>
                    </a:p>
                  </a:txBody>
                  <a:tcPr/>
                </a:tc>
              </a:tr>
              <a:tr h="634423">
                <a:tc>
                  <a:txBody>
                    <a:bodyPr/>
                    <a:lstStyle/>
                    <a:p>
                      <a:pPr algn="ctr"/>
                      <a:r>
                        <a:rPr lang="zh-CN" altLang="en-US" sz="2000" b="1" smtClean="0">
                          <a:solidFill>
                            <a:srgbClr val="FF0000"/>
                          </a:solidFill>
                        </a:rPr>
                        <a:t>咏物</a:t>
                      </a:r>
                      <a:endParaRPr lang="zh-CN" altLang="en-US" sz="2000" b="1">
                        <a:solidFill>
                          <a:srgbClr val="FF0000"/>
                        </a:solidFill>
                        <a:latin typeface="+mn-ea"/>
                        <a:ea typeface="+mn-ea"/>
                      </a:endParaRPr>
                    </a:p>
                  </a:txBody>
                  <a:tcPr/>
                </a:tc>
                <a:tc>
                  <a:txBody>
                    <a:bodyPr/>
                    <a:lstStyle/>
                    <a:p>
                      <a:pPr algn="l"/>
                      <a:r>
                        <a:rPr lang="zh-CN" altLang="en-US" sz="2000" b="1" smtClean="0">
                          <a:solidFill>
                            <a:schemeClr val="tx1"/>
                          </a:solidFill>
                        </a:rPr>
                        <a:t>①对事物的赞美和向往</a:t>
                      </a:r>
                      <a:endParaRPr lang="en-US" altLang="zh-CN" sz="2000" b="1" smtClean="0">
                        <a:solidFill>
                          <a:schemeClr val="tx1"/>
                        </a:solidFill>
                      </a:endParaRPr>
                    </a:p>
                    <a:p>
                      <a:pPr algn="l"/>
                      <a:r>
                        <a:rPr lang="zh-CN" altLang="en-US" sz="2000" b="1" smtClean="0">
                          <a:solidFill>
                            <a:schemeClr val="tx1"/>
                          </a:solidFill>
                        </a:rPr>
                        <a:t>②对自己的勉励和鞭策</a:t>
                      </a:r>
                      <a:endParaRPr lang="en-US" altLang="zh-CN" sz="2000" b="1" smtClean="0">
                        <a:solidFill>
                          <a:schemeClr val="tx1"/>
                        </a:solidFill>
                      </a:endParaRPr>
                    </a:p>
                    <a:p>
                      <a:pPr algn="l"/>
                      <a:r>
                        <a:rPr lang="zh-CN" altLang="en-US" sz="2000" b="1" smtClean="0">
                          <a:solidFill>
                            <a:schemeClr val="tx1"/>
                          </a:solidFill>
                        </a:rPr>
                        <a:t>③表达自己的志向和情操</a:t>
                      </a:r>
                      <a:endParaRPr lang="zh-CN" altLang="en-US" sz="2000" b="1">
                        <a:solidFill>
                          <a:schemeClr val="tx1"/>
                        </a:solidFill>
                      </a:endParaRPr>
                    </a:p>
                  </a:txBody>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①托物言志</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②对比</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③衬托</a:t>
                      </a:r>
                    </a:p>
                    <a:p>
                      <a:pPr algn="ctr"/>
                      <a:endParaRPr lang="zh-CN" altLang="en-US" sz="2000" b="1">
                        <a:solidFill>
                          <a:schemeClr val="tx1"/>
                        </a:solidFill>
                      </a:endParaRPr>
                    </a:p>
                  </a:txBody>
                  <a:tcPr/>
                </a:tc>
              </a:tr>
              <a:tr h="634423">
                <a:tc>
                  <a:txBody>
                    <a:bodyPr/>
                    <a:lstStyle/>
                    <a:p>
                      <a:pPr algn="ctr"/>
                      <a:r>
                        <a:rPr lang="zh-CN" altLang="en-US" sz="2000" b="1" smtClean="0">
                          <a:solidFill>
                            <a:srgbClr val="FF0000"/>
                          </a:solidFill>
                        </a:rPr>
                        <a:t>政治</a:t>
                      </a:r>
                      <a:endParaRPr lang="zh-CN" altLang="en-US" sz="2000" b="1">
                        <a:solidFill>
                          <a:srgbClr val="FF0000"/>
                        </a:solidFill>
                        <a:latin typeface="+mn-ea"/>
                        <a:ea typeface="+mn-ea"/>
                      </a:endParaRPr>
                    </a:p>
                  </a:txBody>
                  <a:tcPr/>
                </a:tc>
                <a:tc>
                  <a:txBody>
                    <a:bodyPr/>
                    <a:lstStyle/>
                    <a:p>
                      <a:pPr algn="l"/>
                      <a:r>
                        <a:rPr lang="zh-CN" altLang="en-US" sz="2000" b="1" smtClean="0">
                          <a:solidFill>
                            <a:schemeClr val="tx1"/>
                          </a:solidFill>
                        </a:rPr>
                        <a:t>①怀才不遇的苦闷②壮志难酬的悲愤</a:t>
                      </a:r>
                      <a:endParaRPr lang="en-US" altLang="zh-CN" sz="2000" b="1" smtClean="0">
                        <a:solidFill>
                          <a:schemeClr val="tx1"/>
                        </a:solidFill>
                      </a:endParaRPr>
                    </a:p>
                    <a:p>
                      <a:pPr algn="l"/>
                      <a:r>
                        <a:rPr lang="zh-CN" altLang="en-US" sz="2000" b="1" smtClean="0">
                          <a:solidFill>
                            <a:schemeClr val="tx1"/>
                          </a:solidFill>
                        </a:rPr>
                        <a:t>③遭到贬谪的不平与郁闷</a:t>
                      </a:r>
                      <a:endParaRPr lang="en-US" altLang="zh-CN" sz="2000" b="1" smtClean="0">
                        <a:solidFill>
                          <a:schemeClr val="tx1"/>
                        </a:solidFill>
                      </a:endParaRPr>
                    </a:p>
                    <a:p>
                      <a:pPr algn="l"/>
                      <a:r>
                        <a:rPr lang="zh-CN" altLang="en-US" sz="2000" b="1" smtClean="0">
                          <a:solidFill>
                            <a:schemeClr val="tx1"/>
                          </a:solidFill>
                        </a:rPr>
                        <a:t>④渴望被重用，希望能实现自我价值和抱负</a:t>
                      </a:r>
                      <a:endParaRPr lang="zh-CN" altLang="en-US" sz="2000" b="1">
                        <a:solidFill>
                          <a:schemeClr val="tx1"/>
                        </a:solidFill>
                      </a:endParaRPr>
                    </a:p>
                  </a:txBody>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①托物言志</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②用典</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③夸张</a:t>
                      </a:r>
                    </a:p>
                    <a:p>
                      <a:pPr algn="ctr"/>
                      <a:endParaRPr lang="zh-CN" altLang="en-US" sz="2000" b="1">
                        <a:solidFill>
                          <a:schemeClr val="tx1"/>
                        </a:solidFill>
                      </a:endParaRPr>
                    </a:p>
                  </a:txBody>
                  <a:tcPr/>
                </a:tc>
              </a:tr>
              <a:tr h="634423">
                <a:tc>
                  <a:txBody>
                    <a:bodyPr/>
                    <a:lstStyle/>
                    <a:p>
                      <a:pPr algn="ctr"/>
                      <a:r>
                        <a:rPr lang="zh-CN" altLang="en-US" sz="2000" b="1" smtClean="0">
                          <a:solidFill>
                            <a:srgbClr val="FF0000"/>
                          </a:solidFill>
                        </a:rPr>
                        <a:t>怀古</a:t>
                      </a:r>
                      <a:endParaRPr lang="zh-CN" altLang="en-US" sz="2000" b="1">
                        <a:solidFill>
                          <a:srgbClr val="FF0000"/>
                        </a:solidFill>
                        <a:latin typeface="+mn-ea"/>
                        <a:ea typeface="+mn-ea"/>
                      </a:endParaRPr>
                    </a:p>
                  </a:txBody>
                  <a:tcPr/>
                </a:tc>
                <a:tc>
                  <a:txBody>
                    <a:bodyPr/>
                    <a:lstStyle/>
                    <a:p>
                      <a:pPr algn="l"/>
                      <a:r>
                        <a:rPr lang="zh-CN" altLang="en-US" sz="2000" b="1" smtClean="0">
                          <a:solidFill>
                            <a:schemeClr val="tx1"/>
                          </a:solidFill>
                        </a:rPr>
                        <a:t>①借古讽今，对现实的不满</a:t>
                      </a:r>
                      <a:endParaRPr lang="en-US" altLang="zh-CN" sz="2000" b="1" smtClean="0">
                        <a:solidFill>
                          <a:schemeClr val="tx1"/>
                        </a:solidFill>
                      </a:endParaRPr>
                    </a:p>
                    <a:p>
                      <a:pPr algn="l"/>
                      <a:r>
                        <a:rPr lang="zh-CN" altLang="en-US" sz="2000" b="1" smtClean="0">
                          <a:solidFill>
                            <a:schemeClr val="tx1"/>
                          </a:solidFill>
                        </a:rPr>
                        <a:t>②对古人丰功伟绩的崇敬③国破家亡的悲痛④家国之恨，苍凉悲壮之感</a:t>
                      </a:r>
                      <a:endParaRPr lang="en-US" altLang="zh-CN" sz="2000" b="1" smtClean="0">
                        <a:solidFill>
                          <a:schemeClr val="tx1"/>
                        </a:solidFill>
                      </a:endParaRPr>
                    </a:p>
                    <a:p>
                      <a:pPr algn="l"/>
                      <a:r>
                        <a:rPr lang="zh-CN" altLang="en-US" sz="2000" b="1" smtClean="0">
                          <a:solidFill>
                            <a:schemeClr val="tx1"/>
                          </a:solidFill>
                        </a:rPr>
                        <a:t>⑤对当代君主的失望或希望</a:t>
                      </a:r>
                      <a:endParaRPr lang="zh-CN" altLang="en-US" sz="2000" b="1">
                        <a:solidFill>
                          <a:schemeClr val="tx1"/>
                        </a:solidFill>
                      </a:endParaRPr>
                    </a:p>
                  </a:txBody>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①虚实结合</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②用典</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③借景抒情</a:t>
                      </a:r>
                    </a:p>
                    <a:p>
                      <a:pPr algn="ctr"/>
                      <a:endParaRPr lang="zh-CN" altLang="en-US" sz="2000" b="1">
                        <a:solidFill>
                          <a:schemeClr val="tx1"/>
                        </a:solidFill>
                      </a:endParaRPr>
                    </a:p>
                  </a:txBody>
                  <a:tcPr/>
                </a:tc>
              </a:tr>
              <a:tr h="493440">
                <a:tc>
                  <a:txBody>
                    <a:bodyPr/>
                    <a:lstStyle/>
                    <a:p>
                      <a:pPr algn="ctr"/>
                      <a:r>
                        <a:rPr lang="zh-CN" altLang="en-US" sz="2000" b="1" smtClean="0">
                          <a:solidFill>
                            <a:srgbClr val="FF0000"/>
                          </a:solidFill>
                        </a:rPr>
                        <a:t>爱情</a:t>
                      </a:r>
                      <a:endParaRPr lang="zh-CN" altLang="en-US" sz="2000" b="1">
                        <a:solidFill>
                          <a:srgbClr val="FF0000"/>
                        </a:solidFill>
                        <a:latin typeface="+mn-ea"/>
                        <a:ea typeface="+mn-ea"/>
                      </a:endParaRPr>
                    </a:p>
                  </a:txBody>
                  <a:tcPr/>
                </a:tc>
                <a:tc>
                  <a:txBody>
                    <a:bodyPr/>
                    <a:lstStyle/>
                    <a:p>
                      <a:pPr algn="l"/>
                      <a:r>
                        <a:rPr lang="zh-CN" altLang="en-US" sz="2000" b="1" smtClean="0">
                          <a:solidFill>
                            <a:schemeClr val="tx1"/>
                          </a:solidFill>
                        </a:rPr>
                        <a:t>①对爱情的向往（少女）</a:t>
                      </a:r>
                      <a:endParaRPr lang="en-US" altLang="zh-CN" sz="2000" b="1" smtClean="0">
                        <a:solidFill>
                          <a:schemeClr val="tx1"/>
                        </a:solidFill>
                      </a:endParaRPr>
                    </a:p>
                    <a:p>
                      <a:pPr algn="l"/>
                      <a:r>
                        <a:rPr lang="zh-CN" altLang="en-US" sz="2000" b="1" smtClean="0">
                          <a:solidFill>
                            <a:schemeClr val="tx1"/>
                          </a:solidFill>
                        </a:rPr>
                        <a:t>②被抛弃的悲伤（弃妇、怨妇）</a:t>
                      </a:r>
                      <a:endParaRPr lang="en-US" altLang="zh-CN" sz="2000" b="1" smtClean="0">
                        <a:solidFill>
                          <a:schemeClr val="tx1"/>
                        </a:solidFill>
                      </a:endParaRPr>
                    </a:p>
                    <a:p>
                      <a:pPr algn="l"/>
                      <a:r>
                        <a:rPr lang="zh-CN" altLang="en-US" sz="2000" b="1" smtClean="0">
                          <a:solidFill>
                            <a:schemeClr val="tx1"/>
                          </a:solidFill>
                        </a:rPr>
                        <a:t>③对丈夫的思念（思妇）</a:t>
                      </a:r>
                      <a:endParaRPr lang="zh-CN" altLang="en-US" sz="2000" b="1">
                        <a:solidFill>
                          <a:schemeClr val="tx1"/>
                        </a:solidFill>
                      </a:endParaRPr>
                    </a:p>
                  </a:txBody>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①用典</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②对比</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③借景抒情</a:t>
                      </a:r>
                    </a:p>
                  </a:txBody>
                  <a:tcPr/>
                </a:tc>
              </a:tr>
              <a:tr h="634423">
                <a:tc>
                  <a:txBody>
                    <a:bodyPr/>
                    <a:lstStyle/>
                    <a:p>
                      <a:pPr algn="ctr"/>
                      <a:r>
                        <a:rPr lang="zh-CN" altLang="en-US" sz="2000" b="1" smtClean="0">
                          <a:solidFill>
                            <a:srgbClr val="FF0000"/>
                          </a:solidFill>
                        </a:rPr>
                        <a:t>惜时</a:t>
                      </a:r>
                      <a:endParaRPr lang="zh-CN" altLang="en-US" sz="2000" b="1">
                        <a:solidFill>
                          <a:srgbClr val="FF0000"/>
                        </a:solidFill>
                        <a:latin typeface="+mn-ea"/>
                        <a:ea typeface="+mn-ea"/>
                      </a:endParaRPr>
                    </a:p>
                  </a:txBody>
                  <a:tcPr/>
                </a:tc>
                <a:tc>
                  <a:txBody>
                    <a:bodyPr/>
                    <a:lstStyle/>
                    <a:p>
                      <a:pPr algn="l"/>
                      <a:r>
                        <a:rPr lang="zh-CN" altLang="en-US" sz="2000" b="1" smtClean="0">
                          <a:solidFill>
                            <a:schemeClr val="tx1"/>
                          </a:solidFill>
                        </a:rPr>
                        <a:t>①体现春愁、秋愁</a:t>
                      </a:r>
                      <a:endParaRPr lang="en-US" altLang="zh-CN" sz="2000" b="1" smtClean="0">
                        <a:solidFill>
                          <a:schemeClr val="tx1"/>
                        </a:solidFill>
                      </a:endParaRPr>
                    </a:p>
                    <a:p>
                      <a:pPr algn="l"/>
                      <a:r>
                        <a:rPr lang="zh-CN" altLang="en-US" sz="2000" b="1" smtClean="0">
                          <a:solidFill>
                            <a:schemeClr val="tx1"/>
                          </a:solidFill>
                        </a:rPr>
                        <a:t>②对时间或青春易逝的惋惜与感慨</a:t>
                      </a:r>
                      <a:endParaRPr lang="en-US" altLang="zh-CN" sz="2000" b="1" smtClean="0">
                        <a:solidFill>
                          <a:schemeClr val="tx1"/>
                        </a:solidFill>
                      </a:endParaRPr>
                    </a:p>
                    <a:p>
                      <a:pPr algn="l"/>
                      <a:r>
                        <a:rPr lang="zh-CN" altLang="en-US" sz="2000" b="1" smtClean="0">
                          <a:solidFill>
                            <a:schemeClr val="tx1"/>
                          </a:solidFill>
                        </a:rPr>
                        <a:t>③珍惜时间，把握现在</a:t>
                      </a:r>
                      <a:endParaRPr lang="zh-CN" altLang="en-US" sz="2000" b="1">
                        <a:solidFill>
                          <a:schemeClr val="tx1"/>
                        </a:solidFill>
                      </a:endParaRPr>
                    </a:p>
                  </a:txBody>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①借景抒情</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②对比</a:t>
                      </a:r>
                      <a:endParaRPr lang="en-US" altLang="zh-CN" sz="2000" b="1" smtClean="0">
                        <a:solidFill>
                          <a:schemeClr val="tx1"/>
                        </a:solidFill>
                      </a:endParaRPr>
                    </a:p>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smtClean="0">
                          <a:solidFill>
                            <a:schemeClr val="tx1"/>
                          </a:solidFill>
                        </a:rPr>
                        <a:t>③视听觉结合</a:t>
                      </a:r>
                    </a:p>
                    <a:p>
                      <a:pPr algn="ctr"/>
                      <a:endParaRPr lang="zh-CN" altLang="en-US" sz="2000" b="1">
                        <a:solidFill>
                          <a:schemeClr val="tx1"/>
                        </a:solidFill>
                      </a:endParaRPr>
                    </a:p>
                  </a:txBody>
                  <a:tcPr/>
                </a:tc>
              </a:tr>
            </a:tbl>
          </a:graphicData>
        </a:graphic>
      </p:graphicFrame>
    </p:spTree>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481" name="标题 1"/>
          <p:cNvSpPr>
            <a:spLocks noGrp="1"/>
          </p:cNvSpPr>
          <p:nvPr>
            <p:ph type="title"/>
          </p:nvPr>
        </p:nvSpPr>
        <p:spPr>
          <a:xfrm>
            <a:off x="387522" y="690250"/>
            <a:ext cx="11029950" cy="1443450"/>
          </a:xfrm>
        </p:spPr>
        <p:txBody>
          <a:bodyPr anchor="b">
            <a:normAutofit/>
          </a:bodyPr>
          <a:lstStyle/>
          <a:p>
            <a:pPr defTabSz="685800"/>
            <a:r>
              <a:rPr lang="zh-CN" altLang="en-US" sz="4400" smtClean="0">
                <a:solidFill>
                  <a:srgbClr val="000000"/>
                </a:solidFill>
              </a:rPr>
              <a:t>结合所学内容，</a:t>
            </a:r>
            <a:r>
              <a:rPr lang="zh-CN" altLang="en-US" sz="4400" smtClean="0">
                <a:solidFill>
                  <a:srgbClr val="FF0000"/>
                </a:solidFill>
              </a:rPr>
              <a:t>读</a:t>
            </a:r>
            <a:r>
              <a:rPr lang="zh-CN" altLang="en-US" sz="4400">
                <a:solidFill>
                  <a:srgbClr val="FF0000"/>
                </a:solidFill>
              </a:rPr>
              <a:t>懂</a:t>
            </a:r>
            <a:r>
              <a:rPr lang="zh-CN" altLang="en-US" sz="4400">
                <a:solidFill>
                  <a:srgbClr val="000000"/>
                </a:solidFill>
              </a:rPr>
              <a:t>《送韩十四江东觐省</a:t>
            </a:r>
            <a:r>
              <a:rPr lang="zh-CN" altLang="en-US" sz="4400" smtClean="0">
                <a:solidFill>
                  <a:srgbClr val="000000"/>
                </a:solidFill>
              </a:rPr>
              <a:t>》。</a:t>
            </a:r>
            <a:br>
              <a:rPr lang="zh-CN" altLang="en-US" sz="4400">
                <a:solidFill>
                  <a:srgbClr val="000000"/>
                </a:solidFill>
              </a:rPr>
            </a:br>
            <a:endParaRPr lang="zh-CN" altLang="en-US" sz="5400">
              <a:latin typeface="楷体" panose="02010609060101010101" pitchFamily="49" charset="-122"/>
              <a:ea typeface="楷体" panose="02010609060101010101" pitchFamily="49" charset="-122"/>
            </a:endParaRPr>
          </a:p>
        </p:txBody>
      </p:sp>
      <p:sp>
        <p:nvSpPr>
          <p:cNvPr id="2" name="矩形 1"/>
          <p:cNvSpPr/>
          <p:nvPr/>
        </p:nvSpPr>
        <p:spPr>
          <a:xfrm>
            <a:off x="143013" y="101084"/>
            <a:ext cx="2058256" cy="646331"/>
          </a:xfrm>
          <a:prstGeom prst="rect">
            <a:avLst/>
          </a:prstGeom>
        </p:spPr>
        <p:txBody>
          <a:bodyPr wrap="none">
            <a:spAutoFit/>
          </a:bodyPr>
          <a:lstStyle/>
          <a:p>
            <a:r>
              <a:rPr lang="zh-CN" altLang="en-US" sz="3600" b="1"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课外作业</a:t>
            </a:r>
          </a:p>
        </p:txBody>
      </p:sp>
      <p:sp>
        <p:nvSpPr>
          <p:cNvPr id="4" name="内容占位符 2"/>
          <p:cNvSpPr txBox="1"/>
          <p:nvPr/>
        </p:nvSpPr>
        <p:spPr>
          <a:xfrm>
            <a:off x="143013" y="2043112"/>
            <a:ext cx="12048987" cy="550386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9pPr>
          </a:lstStyle>
          <a:p>
            <a:pPr algn="ctr"/>
            <a:r>
              <a:rPr lang="zh-CN" altLang="en-US" sz="3200" b="1" smtClean="0">
                <a:solidFill>
                  <a:srgbClr val="FF0000"/>
                </a:solidFill>
              </a:rPr>
              <a:t>送韩十四江东觐省</a:t>
            </a:r>
            <a:r>
              <a:rPr lang="zh-CN" altLang="en-US" sz="3200" b="1" smtClean="0">
                <a:solidFill>
                  <a:srgbClr val="FF0000"/>
                </a:solidFill>
                <a:latin typeface="Calibri"/>
              </a:rPr>
              <a:t>①     </a:t>
            </a:r>
            <a:r>
              <a:rPr lang="zh-CN" altLang="en-US" sz="3200" b="1" smtClean="0">
                <a:solidFill>
                  <a:srgbClr val="FF0000"/>
                </a:solidFill>
                <a:latin typeface="楷体" panose="02010609060101010101" pitchFamily="49" charset="-122"/>
                <a:ea typeface="楷体" panose="02010609060101010101" pitchFamily="49" charset="-122"/>
              </a:rPr>
              <a:t> 杜甫</a:t>
            </a:r>
          </a:p>
          <a:p>
            <a:pPr algn="ctr"/>
            <a:r>
              <a:rPr lang="zh-CN" altLang="en-US" sz="3200" b="1" smtClean="0">
                <a:solidFill>
                  <a:srgbClr val="FF0000"/>
                </a:solidFill>
              </a:rPr>
              <a:t>兵戈不见老莱衣</a:t>
            </a:r>
            <a:r>
              <a:rPr lang="zh-CN" altLang="en-US" sz="3200" b="1" smtClean="0">
                <a:solidFill>
                  <a:srgbClr val="FF0000"/>
                </a:solidFill>
                <a:latin typeface="Calibri"/>
              </a:rPr>
              <a:t>②</a:t>
            </a:r>
            <a:r>
              <a:rPr lang="zh-CN" altLang="en-US" sz="3200" b="1" smtClean="0">
                <a:solidFill>
                  <a:srgbClr val="FF0000"/>
                </a:solidFill>
              </a:rPr>
              <a:t>，叹息人间万事非。</a:t>
            </a:r>
          </a:p>
          <a:p>
            <a:pPr algn="ctr"/>
            <a:r>
              <a:rPr lang="zh-CN" altLang="en-US" sz="3200" b="1" smtClean="0">
                <a:solidFill>
                  <a:srgbClr val="FF0000"/>
                </a:solidFill>
              </a:rPr>
              <a:t>我已无家寻弟妹，君今何处访庭闱</a:t>
            </a:r>
            <a:r>
              <a:rPr lang="zh-CN" altLang="en-US" sz="3200" b="1" smtClean="0">
                <a:solidFill>
                  <a:srgbClr val="FF0000"/>
                </a:solidFill>
                <a:latin typeface="Calibri"/>
              </a:rPr>
              <a:t>③</a:t>
            </a:r>
            <a:r>
              <a:rPr lang="zh-CN" altLang="en-US" sz="3200" b="1" smtClean="0">
                <a:solidFill>
                  <a:srgbClr val="FF0000"/>
                </a:solidFill>
              </a:rPr>
              <a:t>？</a:t>
            </a:r>
          </a:p>
          <a:p>
            <a:pPr algn="ctr"/>
            <a:r>
              <a:rPr lang="zh-CN" altLang="en-US" sz="3200" b="1" smtClean="0">
                <a:solidFill>
                  <a:srgbClr val="FF0000"/>
                </a:solidFill>
              </a:rPr>
              <a:t>黄牛峡静滩声转，白马江寒树影稀。</a:t>
            </a:r>
          </a:p>
          <a:p>
            <a:pPr algn="ctr"/>
            <a:r>
              <a:rPr lang="zh-CN" altLang="en-US" sz="3200" b="1" smtClean="0">
                <a:solidFill>
                  <a:srgbClr val="FF0000"/>
                </a:solidFill>
              </a:rPr>
              <a:t>此别应须各努力，故乡犹恐未同归。</a:t>
            </a:r>
          </a:p>
          <a:p>
            <a:r>
              <a:rPr lang="zh-CN" altLang="en-US" b="1" smtClean="0">
                <a:solidFill>
                  <a:srgbClr val="000000"/>
                </a:solidFill>
              </a:rPr>
              <a:t>注释</a:t>
            </a:r>
            <a:r>
              <a:rPr lang="en-US" altLang="zh-CN" b="1" smtClean="0">
                <a:solidFill>
                  <a:srgbClr val="000000"/>
                </a:solidFill>
              </a:rPr>
              <a:t>:</a:t>
            </a:r>
            <a:r>
              <a:rPr lang="zh-CN" altLang="en-US" b="1" smtClean="0">
                <a:solidFill>
                  <a:srgbClr val="000000"/>
                </a:solidFill>
                <a:latin typeface="楷体" panose="02010609060101010101" pitchFamily="49" charset="-122"/>
                <a:ea typeface="楷体" panose="02010609060101010101" pitchFamily="49" charset="-122"/>
              </a:rPr>
              <a:t>①韩十四：作者友人，名不详。觐省：探望双亲。②老莱衣：老莱子相传为春秋时隐士，七十岁还常常穿上彩衣，模仿儿童，使双亲欢娱。③庭闱（wéi）：内舍。多指父母居住处。因用以称父母。</a:t>
            </a:r>
            <a:endParaRPr lang="zh-CN" altLang="en-US" b="1">
              <a:solidFill>
                <a:srgbClr val="000000"/>
              </a:solidFill>
              <a:latin typeface="楷体" panose="02010609060101010101" pitchFamily="49" charset="-122"/>
              <a:ea typeface="楷体" panose="02010609060101010101" pitchFamily="49" charset="-122"/>
            </a:endParaRPr>
          </a:p>
        </p:txBody>
      </p:sp>
      <p:pic>
        <p:nvPicPr>
          <p:cNvPr id="20482" name="New picture"/>
          <p:cNvPicPr/>
          <p:nvPr/>
        </p:nvPicPr>
        <p:blipFill>
          <a:blip r:embed="rId2"/>
          <a:stretch>
            <a:fillRect/>
          </a:stretch>
        </p:blipFill>
        <p:spPr>
          <a:xfrm>
            <a:off x="10426700" y="10274300"/>
            <a:ext cx="330200" cy="2413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additive="base">
                                        <p:cTn id="7" dur="500" fill="hold"/>
                                        <p:tgtEl>
                                          <p:spTgt spid="20481"/>
                                        </p:tgtEl>
                                        <p:attrNameLst>
                                          <p:attrName>ppt_x</p:attrName>
                                        </p:attrNameLst>
                                      </p:cBhvr>
                                      <p:tavLst>
                                        <p:tav tm="0">
                                          <p:val>
                                            <p:strVal val="#ppt_x"/>
                                          </p:val>
                                        </p:tav>
                                        <p:tav tm="100000">
                                          <p:val>
                                            <p:strVal val="#ppt_x"/>
                                          </p:val>
                                        </p:tav>
                                      </p:tavLst>
                                    </p:anim>
                                    <p:anim calcmode="lin" valueType="num">
                                      <p:cBhvr additive="base">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 calcmode="lin" valueType="num">
                                      <p:cBhvr additive="base">
                                        <p:cTn id="22"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 calcmode="lin" valueType="num">
                                      <p:cBhvr additive="base">
                                        <p:cTn id="26"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 calcmode="lin" valueType="num">
                                      <p:cBhvr additive="base">
                                        <p:cTn id="30"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20481" grpId="1"/>
      <p:bldP spid="20481" grpId="2"/>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矩形 1"/>
          <p:cNvSpPr/>
          <p:nvPr/>
        </p:nvSpPr>
        <p:spPr>
          <a:xfrm>
            <a:off x="598489" y="876233"/>
            <a:ext cx="6096000" cy="2308324"/>
          </a:xfrm>
          <a:prstGeom prst="rect">
            <a:avLst/>
          </a:prstGeom>
        </p:spPr>
        <p:txBody>
          <a:bodyPr>
            <a:spAutoFit/>
          </a:bodyPr>
          <a:lstStyle/>
          <a:p>
            <a:pPr algn="ctr"/>
            <a:r>
              <a:rPr lang="zh-CN" altLang="zh-CN" b="1"/>
              <a:t>永遇乐　京口北固亭怀古</a:t>
            </a:r>
            <a:endParaRPr lang="zh-CN" altLang="zh-CN"/>
          </a:p>
          <a:p>
            <a:pPr algn="ctr"/>
            <a:r>
              <a:rPr lang="zh-CN" altLang="zh-CN" b="1"/>
              <a:t>辛弃疾</a:t>
            </a:r>
            <a:endParaRPr lang="zh-CN" altLang="zh-CN"/>
          </a:p>
          <a:p>
            <a:r>
              <a:rPr lang="zh-CN" altLang="zh-CN" b="1"/>
              <a:t>千古江山，英雄无觅孙仲谋处。舞榭歌台，风流总被雨打风吹去。斜阳草树，寻常巷陌，人道寄奴曾住。想当年，金戈铁马，气吞万里如虎。</a:t>
            </a:r>
            <a:endParaRPr lang="zh-CN" altLang="zh-CN"/>
          </a:p>
          <a:p>
            <a:r>
              <a:rPr lang="en-US" altLang="zh-CN" b="1"/>
              <a:t>    </a:t>
            </a:r>
            <a:r>
              <a:rPr lang="zh-CN" altLang="zh-CN" b="1"/>
              <a:t>元嘉草草，封狼居胥，赢得仓皇北顾。四十三年，望中犹记，烽火扬州路。可堪回首，佛狸祠下，一片神鸦社鼓。凭谁问：廉颇老矣，尚能饭否？</a:t>
            </a:r>
            <a:endParaRPr lang="zh-CN" altLang="en-US"/>
          </a:p>
        </p:txBody>
      </p:sp>
      <p:sp>
        <p:nvSpPr>
          <p:cNvPr id="3" name="Rectangle 1"/>
          <p:cNvSpPr>
            <a:spLocks noChangeArrowheads="1"/>
          </p:cNvSpPr>
          <p:nvPr/>
        </p:nvSpPr>
        <p:spPr bwMode="auto">
          <a:xfrm rot="10800000" flipV="1">
            <a:off x="7129462" y="855059"/>
            <a:ext cx="5252509" cy="252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tabLst>
                <a:tab pos="2628900"/>
              </a:tabLst>
              <a:defRPr>
                <a:solidFill>
                  <a:schemeClr val="tx1"/>
                </a:solidFill>
                <a:latin typeface="Arial" pitchFamily="34" charset="0"/>
              </a:defRPr>
            </a:lvl1pPr>
            <a:lvl2pPr eaLnBrk="0" fontAlgn="base" hangingPunct="0">
              <a:spcBef>
                <a:spcPct val="0"/>
              </a:spcBef>
              <a:spcAft>
                <a:spcPct val="0"/>
              </a:spcAft>
              <a:tabLst>
                <a:tab pos="2628900"/>
              </a:tabLst>
              <a:defRPr>
                <a:solidFill>
                  <a:schemeClr val="tx1"/>
                </a:solidFill>
                <a:latin typeface="Arial" pitchFamily="34" charset="0"/>
              </a:defRPr>
            </a:lvl2pPr>
            <a:lvl3pPr eaLnBrk="0" fontAlgn="base" hangingPunct="0">
              <a:spcBef>
                <a:spcPct val="0"/>
              </a:spcBef>
              <a:spcAft>
                <a:spcPct val="0"/>
              </a:spcAft>
              <a:tabLst>
                <a:tab pos="2628900"/>
              </a:tabLst>
              <a:defRPr>
                <a:solidFill>
                  <a:schemeClr val="tx1"/>
                </a:solidFill>
                <a:latin typeface="Arial" pitchFamily="34" charset="0"/>
              </a:defRPr>
            </a:lvl3pPr>
            <a:lvl4pPr eaLnBrk="0" fontAlgn="base" hangingPunct="0">
              <a:spcBef>
                <a:spcPct val="0"/>
              </a:spcBef>
              <a:spcAft>
                <a:spcPct val="0"/>
              </a:spcAft>
              <a:tabLst>
                <a:tab pos="2628900"/>
              </a:tabLst>
              <a:defRPr>
                <a:solidFill>
                  <a:schemeClr val="tx1"/>
                </a:solidFill>
                <a:latin typeface="Arial" pitchFamily="34" charset="0"/>
              </a:defRPr>
            </a:lvl4pPr>
            <a:lvl5pPr eaLnBrk="0" fontAlgn="base" hangingPunct="0">
              <a:spcBef>
                <a:spcPct val="0"/>
              </a:spcBef>
              <a:spcAft>
                <a:spcPct val="0"/>
              </a:spcAft>
              <a:tabLst>
                <a:tab pos="2628900"/>
              </a:tabLst>
              <a:defRPr>
                <a:solidFill>
                  <a:schemeClr val="tx1"/>
                </a:solidFill>
                <a:latin typeface="Arial" pitchFamily="34" charset="0"/>
              </a:defRPr>
            </a:lvl5pPr>
            <a:lvl6pPr eaLnBrk="0" fontAlgn="base" hangingPunct="0">
              <a:spcBef>
                <a:spcPct val="0"/>
              </a:spcBef>
              <a:spcAft>
                <a:spcPct val="0"/>
              </a:spcAft>
              <a:tabLst>
                <a:tab pos="2628900"/>
              </a:tabLst>
              <a:defRPr>
                <a:solidFill>
                  <a:schemeClr val="tx1"/>
                </a:solidFill>
                <a:latin typeface="Arial" pitchFamily="34" charset="0"/>
              </a:defRPr>
            </a:lvl6pPr>
            <a:lvl7pPr eaLnBrk="0" fontAlgn="base" hangingPunct="0">
              <a:spcBef>
                <a:spcPct val="0"/>
              </a:spcBef>
              <a:spcAft>
                <a:spcPct val="0"/>
              </a:spcAft>
              <a:tabLst>
                <a:tab pos="2628900"/>
              </a:tabLst>
              <a:defRPr>
                <a:solidFill>
                  <a:schemeClr val="tx1"/>
                </a:solidFill>
                <a:latin typeface="Arial" pitchFamily="34" charset="0"/>
              </a:defRPr>
            </a:lvl7pPr>
            <a:lvl8pPr eaLnBrk="0" fontAlgn="base" hangingPunct="0">
              <a:spcBef>
                <a:spcPct val="0"/>
              </a:spcBef>
              <a:spcAft>
                <a:spcPct val="0"/>
              </a:spcAft>
              <a:tabLst>
                <a:tab pos="2628900"/>
              </a:tabLst>
              <a:defRPr>
                <a:solidFill>
                  <a:schemeClr val="tx1"/>
                </a:solidFill>
                <a:latin typeface="Arial" pitchFamily="34" charset="0"/>
              </a:defRPr>
            </a:lvl8pPr>
            <a:lvl9pPr eaLnBrk="0" fontAlgn="base" hangingPunct="0">
              <a:spcBef>
                <a:spcPct val="0"/>
              </a:spcBef>
              <a:spcAft>
                <a:spcPct val="0"/>
              </a:spcAft>
              <a:tabLst>
                <a:tab pos="2628900"/>
              </a:tabLst>
              <a:defRPr>
                <a:solidFill>
                  <a:schemeClr val="tx1"/>
                </a:solidFill>
                <a:latin typeface="Arial" pitchFamily="34" charset="0"/>
              </a:defRPr>
            </a:lvl9pPr>
          </a:lstStyle>
          <a:p>
            <a:pPr algn="ctr"/>
            <a:r>
              <a:rPr lang="zh-CN" altLang="zh-CN" b="1"/>
              <a:t>春日秦国怀古</a:t>
            </a:r>
            <a:r>
              <a:rPr lang="en-US" altLang="zh-CN" b="1"/>
              <a:t>(2011·</a:t>
            </a:r>
            <a:r>
              <a:rPr lang="zh-CN" altLang="zh-CN" b="1"/>
              <a:t>全国卷</a:t>
            </a:r>
            <a:r>
              <a:rPr lang="en-US" altLang="zh-CN" b="1"/>
              <a:t>)</a:t>
            </a:r>
            <a:endParaRPr lang="zh-CN" altLang="zh-CN"/>
          </a:p>
          <a:p>
            <a:pPr algn="ctr"/>
            <a:r>
              <a:rPr lang="zh-CN" altLang="zh-CN" b="1"/>
              <a:t>周　朴</a:t>
            </a:r>
            <a:r>
              <a:rPr lang="en-US" altLang="zh-CN" b="1" baseline="30000"/>
              <a:t>①</a:t>
            </a:r>
            <a:endParaRPr lang="zh-CN" altLang="zh-CN"/>
          </a:p>
          <a:p>
            <a:pPr algn="ctr"/>
            <a:r>
              <a:rPr lang="zh-CN" altLang="zh-CN" b="1">
                <a:solidFill>
                  <a:srgbClr val="FF0000"/>
                </a:solidFill>
              </a:rPr>
              <a:t>荒郊一望欲消魂</a:t>
            </a:r>
            <a:r>
              <a:rPr lang="en-US" altLang="zh-CN" b="1" baseline="30000">
                <a:solidFill>
                  <a:srgbClr val="FF0000"/>
                </a:solidFill>
              </a:rPr>
              <a:t>②</a:t>
            </a:r>
            <a:r>
              <a:rPr lang="zh-CN" altLang="zh-CN" b="1">
                <a:solidFill>
                  <a:srgbClr val="FF0000"/>
                </a:solidFill>
              </a:rPr>
              <a:t>，泾水萦纡</a:t>
            </a:r>
            <a:r>
              <a:rPr lang="en-US" altLang="zh-CN" b="1" baseline="30000">
                <a:solidFill>
                  <a:srgbClr val="FF0000"/>
                </a:solidFill>
              </a:rPr>
              <a:t>③</a:t>
            </a:r>
            <a:r>
              <a:rPr lang="zh-CN" altLang="zh-CN" b="1">
                <a:solidFill>
                  <a:srgbClr val="FF0000"/>
                </a:solidFill>
              </a:rPr>
              <a:t>傍远村。</a:t>
            </a:r>
            <a:endParaRPr lang="zh-CN" altLang="zh-CN">
              <a:solidFill>
                <a:srgbClr val="FF0000"/>
              </a:solidFill>
            </a:endParaRPr>
          </a:p>
          <a:p>
            <a:pPr algn="ctr"/>
            <a:r>
              <a:rPr lang="zh-CN" altLang="zh-CN" b="1">
                <a:solidFill>
                  <a:srgbClr val="FF0000"/>
                </a:solidFill>
              </a:rPr>
              <a:t>牛马放多春草尽，原田耕破古碑存。</a:t>
            </a:r>
            <a:endParaRPr lang="zh-CN" altLang="zh-CN">
              <a:solidFill>
                <a:srgbClr val="FF0000"/>
              </a:solidFill>
            </a:endParaRPr>
          </a:p>
          <a:p>
            <a:pPr algn="ctr"/>
            <a:r>
              <a:rPr lang="zh-CN" altLang="zh-CN" b="1">
                <a:solidFill>
                  <a:srgbClr val="FF0000"/>
                </a:solidFill>
              </a:rPr>
              <a:t>云和积雪苍山晚，烟伴残阳绿树昏。</a:t>
            </a:r>
            <a:endParaRPr lang="zh-CN" altLang="zh-CN">
              <a:solidFill>
                <a:srgbClr val="FF0000"/>
              </a:solidFill>
            </a:endParaRPr>
          </a:p>
          <a:p>
            <a:pPr algn="ctr"/>
            <a:r>
              <a:rPr lang="zh-CN" altLang="zh-CN" b="1">
                <a:solidFill>
                  <a:srgbClr val="FF0000"/>
                </a:solidFill>
              </a:rPr>
              <a:t>数里黄沙行客路，不堪回首思秦原。</a:t>
            </a:r>
            <a:endParaRPr lang="zh-CN" altLang="zh-CN">
              <a:solidFill>
                <a:srgbClr val="FF0000"/>
              </a:solidFill>
            </a:endParaRPr>
          </a:p>
          <a:p>
            <a:pPr algn="ctr"/>
            <a:r>
              <a:rPr lang="en-US" altLang="zh-CN" b="1"/>
              <a:t>[</a:t>
            </a:r>
            <a:r>
              <a:rPr lang="zh-CN" altLang="zh-CN" sz="1400" b="1"/>
              <a:t>注</a:t>
            </a:r>
            <a:r>
              <a:rPr lang="en-US" altLang="zh-CN" sz="1400" b="1"/>
              <a:t>]</a:t>
            </a:r>
            <a:r>
              <a:rPr lang="zh-CN" altLang="zh-CN" sz="1400" b="1"/>
              <a:t>　</a:t>
            </a:r>
            <a:r>
              <a:rPr lang="en-US" altLang="zh-CN" sz="1400" b="1"/>
              <a:t>①</a:t>
            </a:r>
            <a:r>
              <a:rPr lang="zh-CN" altLang="zh-CN" sz="1400" b="1"/>
              <a:t>周朴</a:t>
            </a:r>
            <a:r>
              <a:rPr lang="en-US" altLang="zh-CN" sz="1400" b="1"/>
              <a:t>(</a:t>
            </a:r>
            <a:r>
              <a:rPr lang="zh-CN" altLang="zh-CN" sz="1400" b="1"/>
              <a:t>？</a:t>
            </a:r>
            <a:r>
              <a:rPr lang="en-US" altLang="zh-CN" sz="1400" b="1"/>
              <a:t>—878)</a:t>
            </a:r>
            <a:r>
              <a:rPr lang="zh-CN" altLang="zh-CN" sz="1400" b="1"/>
              <a:t>：字太朴，吴兴</a:t>
            </a:r>
            <a:r>
              <a:rPr lang="en-US" altLang="zh-CN" sz="1400" b="1"/>
              <a:t>(</a:t>
            </a:r>
            <a:r>
              <a:rPr lang="zh-CN" altLang="zh-CN" sz="1400" b="1"/>
              <a:t>今属浙江</a:t>
            </a:r>
            <a:r>
              <a:rPr lang="en-US" altLang="zh-CN" sz="1400" b="1"/>
              <a:t>)</a:t>
            </a:r>
            <a:r>
              <a:rPr lang="zh-CN" altLang="zh-CN" sz="1400" b="1"/>
              <a:t>人，晚唐诗人。</a:t>
            </a:r>
            <a:r>
              <a:rPr lang="en-US" altLang="zh-CN" sz="1400" b="1"/>
              <a:t>②</a:t>
            </a:r>
            <a:r>
              <a:rPr lang="zh-CN" altLang="zh-CN" sz="1400" b="1"/>
              <a:t>消魂：这里形容极其哀愁。</a:t>
            </a:r>
            <a:r>
              <a:rPr lang="en-US" altLang="zh-CN" sz="1400" b="1"/>
              <a:t>③</a:t>
            </a:r>
            <a:r>
              <a:rPr lang="zh-CN" altLang="zh-CN" sz="1400" b="1"/>
              <a:t>泾水：渭水支流，在今陕西省中部，古属秦国。萦纡：旋绕曲折。</a:t>
            </a:r>
            <a:endParaRPr kumimoji="0" lang="zh-CN" altLang="en-US" sz="105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endParaRPr>
          </a:p>
        </p:txBody>
      </p:sp>
      <p:grpSp>
        <p:nvGrpSpPr>
          <p:cNvPr id="12" name="组合 11"/>
          <p:cNvGrpSpPr/>
          <p:nvPr/>
        </p:nvGrpSpPr>
        <p:grpSpPr>
          <a:xfrm>
            <a:off x="431800" y="3630614"/>
            <a:ext cx="11356023" cy="3108324"/>
            <a:chOff x="1989138" y="3644901"/>
            <a:chExt cx="8683625" cy="3108324"/>
          </a:xfrm>
        </p:grpSpPr>
        <p:graphicFrame>
          <p:nvGraphicFramePr>
            <p:cNvPr id="13" name="Object 19"/>
            <p:cNvGraphicFramePr>
              <a:graphicFrameLocks noChangeAspect="1"/>
            </p:cNvGraphicFramePr>
            <p:nvPr/>
          </p:nvGraphicFramePr>
          <p:xfrm>
            <a:off x="2019300" y="3644901"/>
            <a:ext cx="8180388" cy="746125"/>
          </p:xfrm>
          <a:graphic>
            <a:graphicData uri="http://schemas.openxmlformats.org/presentationml/2006/ole">
              <mc:AlternateContent xmlns:mc="http://schemas.openxmlformats.org/markup-compatibility/2006">
                <mc:Choice xmlns:v="urn:schemas-microsoft-com:vml" Requires="v">
                  <p:oleObj spid="_x0000_s1038" name="文档" r:id="rId2" progId="Word.Document.8">
                    <p:embed/>
                  </p:oleObj>
                </mc:Choice>
                <mc:Fallback>
                  <p:oleObj name="文档" r:id="rId2" progId="Word.Document.8">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2019300" y="3644901"/>
                          <a:ext cx="8180388" cy="746125"/>
                        </a:xfrm>
                        <a:prstGeom prst="rect">
                          <a:avLst/>
                        </a:prstGeom>
                        <a:noFill/>
                        <a:ln>
                          <a:noFill/>
                        </a:ln>
                        <a:effectLst/>
                      </p:spPr>
                    </p:pic>
                  </p:oleObj>
                </mc:Fallback>
              </mc:AlternateContent>
            </a:graphicData>
          </a:graphic>
        </p:graphicFrame>
        <p:graphicFrame>
          <p:nvGraphicFramePr>
            <p:cNvPr id="14" name="Object 20"/>
            <p:cNvGraphicFramePr>
              <a:graphicFrameLocks noChangeAspect="1"/>
            </p:cNvGraphicFramePr>
            <p:nvPr/>
          </p:nvGraphicFramePr>
          <p:xfrm>
            <a:off x="1989138" y="4075113"/>
            <a:ext cx="8158162" cy="2678112"/>
          </p:xfrm>
          <a:graphic>
            <a:graphicData uri="http://schemas.openxmlformats.org/presentationml/2006/ole">
              <mc:AlternateContent xmlns:mc="http://schemas.openxmlformats.org/markup-compatibility/2006">
                <mc:Choice xmlns:v="urn:schemas-microsoft-com:vml" Requires="v">
                  <p:oleObj spid="_x0000_s1039" name="文档" r:id="rId4" progId="Word.Document.8">
                    <p:embed/>
                  </p:oleObj>
                </mc:Choice>
                <mc:Fallback>
                  <p:oleObj name="文档" r:id="rId4" progId="Word.Document.8">
                    <p:embed/>
                    <p:pic>
                      <p:nvPicPr>
                        <p:cNvPr id="0" name="OLE substitute image"/>
                        <p:cNvPicPr/>
                        <p:nvPr/>
                      </p:nvPicPr>
                      <p:blipFill>
                        <a:blip r:embed="rId5">
                          <a:extLst>
                            <a:ext uri="{28A0092B-C50C-407E-A947-70E740481C1C}">
                              <a14:useLocalDpi xmlns:a14="http://schemas.microsoft.com/office/drawing/2010/main" val="0"/>
                            </a:ext>
                          </a:extLst>
                        </a:blip>
                        <a:stretch>
                          <a:fillRect/>
                        </a:stretch>
                      </p:blipFill>
                      <p:spPr>
                        <a:xfrm>
                          <a:off x="1989138" y="4075113"/>
                          <a:ext cx="8158162" cy="2678112"/>
                        </a:xfrm>
                        <a:prstGeom prst="rect">
                          <a:avLst/>
                        </a:prstGeom>
                        <a:noFill/>
                        <a:ln>
                          <a:noFill/>
                        </a:ln>
                        <a:effectLst/>
                      </p:spPr>
                    </p:pic>
                  </p:oleObj>
                </mc:Fallback>
              </mc:AlternateContent>
            </a:graphicData>
          </a:graphic>
        </p:graphicFrame>
        <p:graphicFrame>
          <p:nvGraphicFramePr>
            <p:cNvPr id="15" name="Object 21"/>
            <p:cNvGraphicFramePr>
              <a:graphicFrameLocks noChangeAspect="1"/>
            </p:cNvGraphicFramePr>
            <p:nvPr/>
          </p:nvGraphicFramePr>
          <p:xfrm>
            <a:off x="7535863" y="4005264"/>
            <a:ext cx="3136900" cy="738187"/>
          </p:xfrm>
          <a:graphic>
            <a:graphicData uri="http://schemas.openxmlformats.org/presentationml/2006/ole">
              <mc:AlternateContent xmlns:mc="http://schemas.openxmlformats.org/markup-compatibility/2006">
                <mc:Choice xmlns:v="urn:schemas-microsoft-com:vml" Requires="v">
                  <p:oleObj spid="_x0000_s1040" name="文档" r:id="rId6" progId="Word.Document.8">
                    <p:embed/>
                  </p:oleObj>
                </mc:Choice>
                <mc:Fallback>
                  <p:oleObj name="文档" r:id="rId6" progId="Word.Document.8">
                    <p:embed/>
                    <p:pic>
                      <p:nvPicPr>
                        <p:cNvPr id="0" name="OLE substitute image"/>
                        <p:cNvPicPr/>
                        <p:nvPr/>
                      </p:nvPicPr>
                      <p:blipFill>
                        <a:blip r:embed="rId7">
                          <a:extLst>
                            <a:ext uri="{28A0092B-C50C-407E-A947-70E740481C1C}">
                              <a14:useLocalDpi xmlns:a14="http://schemas.microsoft.com/office/drawing/2010/main" val="0"/>
                            </a:ext>
                          </a:extLst>
                        </a:blip>
                        <a:stretch>
                          <a:fillRect/>
                        </a:stretch>
                      </p:blipFill>
                      <p:spPr>
                        <a:xfrm>
                          <a:off x="7535863" y="4005264"/>
                          <a:ext cx="3136900" cy="738187"/>
                        </a:xfrm>
                        <a:prstGeom prst="rect">
                          <a:avLst/>
                        </a:prstGeom>
                        <a:noFill/>
                        <a:ln>
                          <a:noFill/>
                        </a:ln>
                        <a:effectLst/>
                      </p:spPr>
                    </p:pic>
                  </p:oleObj>
                </mc:Fallback>
              </mc:AlternateContent>
            </a:graphicData>
          </a:graphic>
        </p:graphicFrame>
        <p:graphicFrame>
          <p:nvGraphicFramePr>
            <p:cNvPr id="16" name="Object 22"/>
            <p:cNvGraphicFramePr>
              <a:graphicFrameLocks noChangeAspect="1"/>
            </p:cNvGraphicFramePr>
            <p:nvPr/>
          </p:nvGraphicFramePr>
          <p:xfrm>
            <a:off x="2063751" y="4437063"/>
            <a:ext cx="3128963" cy="728662"/>
          </p:xfrm>
          <a:graphic>
            <a:graphicData uri="http://schemas.openxmlformats.org/presentationml/2006/ole">
              <mc:AlternateContent xmlns:mc="http://schemas.openxmlformats.org/markup-compatibility/2006">
                <mc:Choice xmlns:v="urn:schemas-microsoft-com:vml" Requires="v">
                  <p:oleObj spid="_x0000_s1041" name="文档" r:id="rId8" progId="Word.Document.8">
                    <p:embed/>
                  </p:oleObj>
                </mc:Choice>
                <mc:Fallback>
                  <p:oleObj name="文档" r:id="rId8" progId="Word.Document.8">
                    <p:embed/>
                    <p:pic>
                      <p:nvPicPr>
                        <p:cNvPr id="0" name="OLE substitute image"/>
                        <p:cNvPicPr/>
                        <p:nvPr/>
                      </p:nvPicPr>
                      <p:blipFill>
                        <a:blip r:embed="rId9">
                          <a:extLst>
                            <a:ext uri="{28A0092B-C50C-407E-A947-70E740481C1C}">
                              <a14:useLocalDpi xmlns:a14="http://schemas.microsoft.com/office/drawing/2010/main" val="0"/>
                            </a:ext>
                          </a:extLst>
                        </a:blip>
                        <a:stretch>
                          <a:fillRect/>
                        </a:stretch>
                      </p:blipFill>
                      <p:spPr>
                        <a:xfrm>
                          <a:off x="2063751" y="4437063"/>
                          <a:ext cx="3128963" cy="728662"/>
                        </a:xfrm>
                        <a:prstGeom prst="rect">
                          <a:avLst/>
                        </a:prstGeom>
                        <a:noFill/>
                        <a:ln>
                          <a:noFill/>
                        </a:ln>
                        <a:effectLst/>
                      </p:spPr>
                    </p:pic>
                  </p:oleObj>
                </mc:Fallback>
              </mc:AlternateContent>
            </a:graphicData>
          </a:graphic>
        </p:graphicFrame>
        <p:graphicFrame>
          <p:nvGraphicFramePr>
            <p:cNvPr id="17" name="Object 23"/>
            <p:cNvGraphicFramePr>
              <a:graphicFrameLocks noChangeAspect="1"/>
            </p:cNvGraphicFramePr>
            <p:nvPr/>
          </p:nvGraphicFramePr>
          <p:xfrm>
            <a:off x="8458200" y="5356225"/>
            <a:ext cx="1957388" cy="520700"/>
          </p:xfrm>
          <a:graphic>
            <a:graphicData uri="http://schemas.openxmlformats.org/presentationml/2006/ole">
              <mc:AlternateContent xmlns:mc="http://schemas.openxmlformats.org/markup-compatibility/2006">
                <mc:Choice xmlns:v="urn:schemas-microsoft-com:vml" Requires="v">
                  <p:oleObj spid="_x0000_s1042" name="文档" r:id="rId10" progId="Word.Document.8">
                    <p:embed/>
                  </p:oleObj>
                </mc:Choice>
                <mc:Fallback>
                  <p:oleObj name="文档" r:id="rId10" progId="Word.Document.8">
                    <p:embed/>
                    <p:pic>
                      <p:nvPicPr>
                        <p:cNvPr id="0" name="OLE substitute image"/>
                        <p:cNvPicPr/>
                        <p:nvPr/>
                      </p:nvPicPr>
                      <p:blipFill>
                        <a:blip r:embed="rId11">
                          <a:extLst>
                            <a:ext uri="{28A0092B-C50C-407E-A947-70E740481C1C}">
                              <a14:useLocalDpi xmlns:a14="http://schemas.microsoft.com/office/drawing/2010/main" val="0"/>
                            </a:ext>
                          </a:extLst>
                        </a:blip>
                        <a:stretch>
                          <a:fillRect/>
                        </a:stretch>
                      </p:blipFill>
                      <p:spPr>
                        <a:xfrm>
                          <a:off x="8458200" y="5356225"/>
                          <a:ext cx="1957388" cy="520700"/>
                        </a:xfrm>
                        <a:prstGeom prst="rect">
                          <a:avLst/>
                        </a:prstGeom>
                        <a:noFill/>
                        <a:ln>
                          <a:noFill/>
                        </a:ln>
                        <a:effectLst/>
                      </p:spPr>
                    </p:pic>
                  </p:oleObj>
                </mc:Fallback>
              </mc:AlternateContent>
            </a:graphicData>
          </a:graphic>
        </p:graphicFrame>
        <p:graphicFrame>
          <p:nvGraphicFramePr>
            <p:cNvPr id="18" name="Object 24"/>
            <p:cNvGraphicFramePr>
              <a:graphicFrameLocks noChangeAspect="1"/>
            </p:cNvGraphicFramePr>
            <p:nvPr/>
          </p:nvGraphicFramePr>
          <p:xfrm>
            <a:off x="2068514" y="5805488"/>
            <a:ext cx="4459287" cy="544512"/>
          </p:xfrm>
          <a:graphic>
            <a:graphicData uri="http://schemas.openxmlformats.org/presentationml/2006/ole">
              <mc:AlternateContent xmlns:mc="http://schemas.openxmlformats.org/markup-compatibility/2006">
                <mc:Choice xmlns:v="urn:schemas-microsoft-com:vml" Requires="v">
                  <p:oleObj spid="_x0000_s1043" name="文档" r:id="rId12" progId="Word.Document.8">
                    <p:embed/>
                  </p:oleObj>
                </mc:Choice>
                <mc:Fallback>
                  <p:oleObj name="文档" r:id="rId12" progId="Word.Document.8">
                    <p:embed/>
                    <p:pic>
                      <p:nvPicPr>
                        <p:cNvPr id="0" name="OLE substitute image"/>
                        <p:cNvPicPr/>
                        <p:nvPr/>
                      </p:nvPicPr>
                      <p:blipFill>
                        <a:blip r:embed="rId13">
                          <a:extLst>
                            <a:ext uri="{28A0092B-C50C-407E-A947-70E740481C1C}">
                              <a14:useLocalDpi xmlns:a14="http://schemas.microsoft.com/office/drawing/2010/main" val="0"/>
                            </a:ext>
                          </a:extLst>
                        </a:blip>
                        <a:stretch>
                          <a:fillRect/>
                        </a:stretch>
                      </p:blipFill>
                      <p:spPr>
                        <a:xfrm>
                          <a:off x="2068514" y="5805488"/>
                          <a:ext cx="4459287" cy="544512"/>
                        </a:xfrm>
                        <a:prstGeom prst="rect">
                          <a:avLst/>
                        </a:prstGeom>
                        <a:noFill/>
                        <a:ln>
                          <a:noFill/>
                        </a:ln>
                        <a:effectLst/>
                      </p:spPr>
                    </p:pic>
                  </p:oleObj>
                </mc:Fallback>
              </mc:AlternateContent>
            </a:graphicData>
          </a:graphic>
        </p:graphicFrame>
      </p:grpSp>
      <p:sp>
        <p:nvSpPr>
          <p:cNvPr id="19" name="矩形 18"/>
          <p:cNvSpPr/>
          <p:nvPr/>
        </p:nvSpPr>
        <p:spPr>
          <a:xfrm>
            <a:off x="190962" y="-12930"/>
            <a:ext cx="7494359" cy="867930"/>
          </a:xfrm>
          <a:prstGeom prst="rect">
            <a:avLst/>
          </a:prstGeom>
        </p:spPr>
        <p:txBody>
          <a:bodyPr wrap="none">
            <a:spAutoFit/>
          </a:bodyPr>
          <a:lstStyle/>
          <a:p>
            <a:pPr indent="304800">
              <a:lnSpc>
                <a:spcPct val="140000"/>
              </a:lnSpc>
            </a:pP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五、</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咏史怀古诗</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从课内到高考</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show="0">
  <p:cSld>
    <p:spTree>
      <p:nvGrpSpPr>
        <p:cNvPr id="1" name=""/>
        <p:cNvGrpSpPr/>
        <p:nvPr/>
      </p:nvGrpSpPr>
      <p:grpSpPr>
        <a:xfrm>
          <a:off x="0" y="0"/>
          <a:ext cx="0" cy="0"/>
        </a:xfrm>
      </p:grpSpPr>
      <p:grpSp>
        <p:nvGrpSpPr>
          <p:cNvPr id="2" name="组合 1"/>
          <p:cNvGrpSpPr/>
          <p:nvPr/>
        </p:nvGrpSpPr>
        <p:grpSpPr>
          <a:xfrm>
            <a:off x="133350" y="1820863"/>
            <a:ext cx="12058650" cy="5389562"/>
            <a:chOff x="2062164" y="1063626"/>
            <a:chExt cx="7993062" cy="5389562"/>
          </a:xfrm>
        </p:grpSpPr>
        <p:graphicFrame>
          <p:nvGraphicFramePr>
            <p:cNvPr id="1234947" name="Object 3"/>
            <p:cNvGraphicFramePr>
              <a:graphicFrameLocks noChangeAspect="1"/>
            </p:cNvGraphicFramePr>
            <p:nvPr/>
          </p:nvGraphicFramePr>
          <p:xfrm>
            <a:off x="2122489" y="1063626"/>
            <a:ext cx="7932737" cy="1717675"/>
          </p:xfrm>
          <a:graphic>
            <a:graphicData uri="http://schemas.openxmlformats.org/presentationml/2006/ole">
              <mc:AlternateContent xmlns:mc="http://schemas.openxmlformats.org/markup-compatibility/2006">
                <mc:Choice xmlns:v="urn:schemas-microsoft-com:vml" Requires="v">
                  <p:oleObj spid="_x0000_s1044" name="文档" r:id="rId2" progId="Word.Document.8">
                    <p:embed/>
                  </p:oleObj>
                </mc:Choice>
                <mc:Fallback>
                  <p:oleObj name="文档" r:id="rId2" progId="Word.Document.8">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2122489" y="1063626"/>
                          <a:ext cx="7932737" cy="1717675"/>
                        </a:xfrm>
                        <a:prstGeom prst="rect">
                          <a:avLst/>
                        </a:prstGeom>
                        <a:noFill/>
                        <a:ln>
                          <a:noFill/>
                        </a:ln>
                        <a:effectLst/>
                      </p:spPr>
                    </p:pic>
                  </p:oleObj>
                </mc:Fallback>
              </mc:AlternateContent>
            </a:graphicData>
          </a:graphic>
        </p:graphicFrame>
        <p:graphicFrame>
          <p:nvGraphicFramePr>
            <p:cNvPr id="1234951" name="Object 7"/>
            <p:cNvGraphicFramePr>
              <a:graphicFrameLocks noChangeAspect="1"/>
            </p:cNvGraphicFramePr>
            <p:nvPr/>
          </p:nvGraphicFramePr>
          <p:xfrm>
            <a:off x="2063750" y="2276476"/>
            <a:ext cx="7932738" cy="1717675"/>
          </p:xfrm>
          <a:graphic>
            <a:graphicData uri="http://schemas.openxmlformats.org/presentationml/2006/ole">
              <mc:AlternateContent xmlns:mc="http://schemas.openxmlformats.org/markup-compatibility/2006">
                <mc:Choice xmlns:v="urn:schemas-microsoft-com:vml" Requires="v">
                  <p:oleObj spid="_x0000_s1045" name="文档" r:id="rId4" progId="Word.Document.8">
                    <p:embed/>
                  </p:oleObj>
                </mc:Choice>
                <mc:Fallback>
                  <p:oleObj name="文档" r:id="rId4" progId="Word.Document.8">
                    <p:embed/>
                    <p:pic>
                      <p:nvPicPr>
                        <p:cNvPr id="0" name="OLE substitute image"/>
                        <p:cNvPicPr/>
                        <p:nvPr/>
                      </p:nvPicPr>
                      <p:blipFill>
                        <a:blip r:embed="rId5">
                          <a:extLst>
                            <a:ext uri="{28A0092B-C50C-407E-A947-70E740481C1C}">
                              <a14:useLocalDpi xmlns:a14="http://schemas.microsoft.com/office/drawing/2010/main" val="0"/>
                            </a:ext>
                          </a:extLst>
                        </a:blip>
                        <a:stretch>
                          <a:fillRect/>
                        </a:stretch>
                      </p:blipFill>
                      <p:spPr>
                        <a:xfrm>
                          <a:off x="2063750" y="2276476"/>
                          <a:ext cx="7932738" cy="1717675"/>
                        </a:xfrm>
                        <a:prstGeom prst="rect">
                          <a:avLst/>
                        </a:prstGeom>
                        <a:noFill/>
                        <a:ln>
                          <a:noFill/>
                        </a:ln>
                        <a:effectLst/>
                      </p:spPr>
                    </p:pic>
                  </p:oleObj>
                </mc:Fallback>
              </mc:AlternateContent>
            </a:graphicData>
          </a:graphic>
        </p:graphicFrame>
        <p:graphicFrame>
          <p:nvGraphicFramePr>
            <p:cNvPr id="1234952" name="Object 8"/>
            <p:cNvGraphicFramePr>
              <a:graphicFrameLocks noChangeAspect="1"/>
            </p:cNvGraphicFramePr>
            <p:nvPr/>
          </p:nvGraphicFramePr>
          <p:xfrm>
            <a:off x="2062164" y="3513139"/>
            <a:ext cx="7932737" cy="1716087"/>
          </p:xfrm>
          <a:graphic>
            <a:graphicData uri="http://schemas.openxmlformats.org/presentationml/2006/ole">
              <mc:AlternateContent xmlns:mc="http://schemas.openxmlformats.org/markup-compatibility/2006">
                <mc:Choice xmlns:v="urn:schemas-microsoft-com:vml" Requires="v">
                  <p:oleObj spid="_x0000_s1046" name="文档" r:id="rId6" progId="Word.Document.8">
                    <p:embed/>
                  </p:oleObj>
                </mc:Choice>
                <mc:Fallback>
                  <p:oleObj name="文档" r:id="rId6" progId="Word.Document.8">
                    <p:embed/>
                    <p:pic>
                      <p:nvPicPr>
                        <p:cNvPr id="0" name="OLE substitute image"/>
                        <p:cNvPicPr/>
                        <p:nvPr/>
                      </p:nvPicPr>
                      <p:blipFill>
                        <a:blip r:embed="rId7">
                          <a:extLst>
                            <a:ext uri="{28A0092B-C50C-407E-A947-70E740481C1C}">
                              <a14:useLocalDpi xmlns:a14="http://schemas.microsoft.com/office/drawing/2010/main" val="0"/>
                            </a:ext>
                          </a:extLst>
                        </a:blip>
                        <a:stretch>
                          <a:fillRect/>
                        </a:stretch>
                      </p:blipFill>
                      <p:spPr>
                        <a:xfrm>
                          <a:off x="2062164" y="3513139"/>
                          <a:ext cx="7932737" cy="1716087"/>
                        </a:xfrm>
                        <a:prstGeom prst="rect">
                          <a:avLst/>
                        </a:prstGeom>
                        <a:noFill/>
                        <a:ln>
                          <a:noFill/>
                        </a:ln>
                        <a:effectLst/>
                      </p:spPr>
                    </p:pic>
                  </p:oleObj>
                </mc:Fallback>
              </mc:AlternateContent>
            </a:graphicData>
          </a:graphic>
        </p:graphicFrame>
        <p:graphicFrame>
          <p:nvGraphicFramePr>
            <p:cNvPr id="1234953" name="Object 9"/>
            <p:cNvGraphicFramePr>
              <a:graphicFrameLocks noChangeAspect="1"/>
            </p:cNvGraphicFramePr>
            <p:nvPr/>
          </p:nvGraphicFramePr>
          <p:xfrm>
            <a:off x="2063750" y="4737100"/>
            <a:ext cx="7932738" cy="1716088"/>
          </p:xfrm>
          <a:graphic>
            <a:graphicData uri="http://schemas.openxmlformats.org/presentationml/2006/ole">
              <mc:AlternateContent xmlns:mc="http://schemas.openxmlformats.org/markup-compatibility/2006">
                <mc:Choice xmlns:v="urn:schemas-microsoft-com:vml" Requires="v">
                  <p:oleObj spid="_x0000_s1047" name="文档" r:id="rId8" progId="Word.Document.8">
                    <p:embed/>
                  </p:oleObj>
                </mc:Choice>
                <mc:Fallback>
                  <p:oleObj name="文档" r:id="rId8" progId="Word.Document.8">
                    <p:embed/>
                    <p:pic>
                      <p:nvPicPr>
                        <p:cNvPr id="0" name="OLE substitute image"/>
                        <p:cNvPicPr/>
                        <p:nvPr/>
                      </p:nvPicPr>
                      <p:blipFill>
                        <a:blip r:embed="rId9">
                          <a:extLst>
                            <a:ext uri="{28A0092B-C50C-407E-A947-70E740481C1C}">
                              <a14:useLocalDpi xmlns:a14="http://schemas.microsoft.com/office/drawing/2010/main" val="0"/>
                            </a:ext>
                          </a:extLst>
                        </a:blip>
                        <a:stretch>
                          <a:fillRect/>
                        </a:stretch>
                      </p:blipFill>
                      <p:spPr>
                        <a:xfrm>
                          <a:off x="2063750" y="4737100"/>
                          <a:ext cx="7932738" cy="1716088"/>
                        </a:xfrm>
                        <a:prstGeom prst="rect">
                          <a:avLst/>
                        </a:prstGeom>
                        <a:noFill/>
                        <a:ln>
                          <a:noFill/>
                        </a:ln>
                        <a:effectLst/>
                      </p:spPr>
                    </p:pic>
                  </p:oleObj>
                </mc:Fallback>
              </mc:AlternateContent>
            </a:graphicData>
          </a:graphic>
        </p:graphicFrame>
      </p:grpSp>
      <p:sp>
        <p:nvSpPr>
          <p:cNvPr id="8" name="矩形 7"/>
          <p:cNvSpPr/>
          <p:nvPr/>
        </p:nvSpPr>
        <p:spPr>
          <a:xfrm>
            <a:off x="191344" y="0"/>
            <a:ext cx="5160387" cy="867930"/>
          </a:xfrm>
          <a:prstGeom prst="rect">
            <a:avLst/>
          </a:prstGeom>
        </p:spPr>
        <p:txBody>
          <a:bodyPr wrap="none">
            <a:spAutoFit/>
          </a:bodyPr>
          <a:lstStyle/>
          <a:p>
            <a:pPr indent="304800">
              <a:lnSpc>
                <a:spcPct val="140000"/>
              </a:lnSpc>
            </a:pP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春日秦国怀古</a:t>
            </a:r>
            <a:r>
              <a:rPr lang="en-US"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翻译</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6" name="文本框 5"/>
          <p:cNvSpPr txBox="1"/>
          <p:nvPr/>
        </p:nvSpPr>
        <p:spPr>
          <a:xfrm>
            <a:off x="8667750" y="648335"/>
            <a:ext cx="3222625" cy="1322070"/>
          </a:xfrm>
          <a:prstGeom prst="rect">
            <a:avLst/>
          </a:prstGeom>
          <a:noFill/>
          <a:ln>
            <a:solidFill>
              <a:srgbClr val="D26E00"/>
            </a:solidFill>
          </a:ln>
        </p:spPr>
        <p:txBody>
          <a:bodyPr wrap="square" rtlCol="0" anchor="t">
            <a:spAutoFit/>
          </a:bodyPr>
          <a:lstStyle/>
          <a:p>
            <a:r>
              <a:rPr lang="zh-CN" altLang="en-US" sz="2000" b="1">
                <a:solidFill>
                  <a:srgbClr val="FF0000"/>
                </a:solidFill>
                <a:latin typeface="微软雅黑" pitchFamily="34" charset="-122"/>
                <a:ea typeface="微软雅黑" pitchFamily="34" charset="-122"/>
              </a:rPr>
              <a:t>请你答题：</a:t>
            </a:r>
          </a:p>
          <a:p>
            <a:r>
              <a:rPr lang="zh-CN" altLang="en-US" sz="2000" b="1">
                <a:solidFill>
                  <a:schemeClr val="tx1"/>
                </a:solidFill>
              </a:rPr>
              <a:t>    本诗的尾联运用了什么表现手法？表达了诗人怎样的情感？请简要分析。</a:t>
            </a:r>
          </a:p>
        </p:txBody>
      </p:sp>
      <p:sp>
        <p:nvSpPr>
          <p:cNvPr id="7" name="文本框 6"/>
          <p:cNvSpPr txBox="1"/>
          <p:nvPr/>
        </p:nvSpPr>
        <p:spPr>
          <a:xfrm>
            <a:off x="8728710" y="2161540"/>
            <a:ext cx="3222625" cy="4092575"/>
          </a:xfrm>
          <a:prstGeom prst="rect">
            <a:avLst/>
          </a:prstGeom>
          <a:noFill/>
          <a:ln>
            <a:solidFill>
              <a:srgbClr val="FF0000"/>
            </a:solidFill>
            <a:prstDash val="dash"/>
          </a:ln>
        </p:spPr>
        <p:txBody>
          <a:bodyPr wrap="square" rtlCol="0" anchor="t">
            <a:spAutoFit/>
          </a:bodyPr>
          <a:lstStyle/>
          <a:p>
            <a:r>
              <a:rPr lang="zh-CN" altLang="en-US" sz="2000" b="1">
                <a:solidFill>
                  <a:srgbClr val="FF0000"/>
                </a:solidFill>
                <a:latin typeface="黑体" panose="02010609060101010101" pitchFamily="49" charset="-122"/>
                <a:ea typeface="黑体" panose="02010609060101010101" pitchFamily="49" charset="-122"/>
              </a:rPr>
              <a:t>答案</a:t>
            </a:r>
            <a:r>
              <a:rPr lang="zh-CN" altLang="en-US" sz="2000" b="1">
                <a:solidFill>
                  <a:srgbClr val="FF0000"/>
                </a:solidFill>
              </a:rPr>
              <a:t>　</a:t>
            </a:r>
            <a:r>
              <a:rPr lang="zh-CN" altLang="en-US" sz="2000" b="1"/>
              <a:t>用典。借庾信思归的典故，庾信枉费了思归之心，如今的“旧帝畿”已经破败不堪了，没有什么值得留恋之处了。(或双关，明写庾信思念江陵，暗喻诗人牵挂长安)表达诗人对宋齐梁陈几个朝代的灭亡的惋惜(或南国昔盛今衰的感慨)和革新政治的抱负不得施展的悲愤，更表达了诗人对唐王朝的岌岌可危的政治局势的忧虑。</a:t>
            </a:r>
          </a:p>
        </p:txBody>
      </p:sp>
      <p:pic>
        <p:nvPicPr>
          <p:cNvPr id="5" name="图片 4"/>
          <p:cNvPicPr>
            <a:picLocks noChangeAspect="1"/>
          </p:cNvPicPr>
          <p:nvPr/>
        </p:nvPicPr>
        <p:blipFill>
          <a:blip r:embed="rId2"/>
          <a:srcRect t="9695"/>
          <a:stretch>
            <a:fillRect/>
          </a:stretch>
        </p:blipFill>
        <p:spPr>
          <a:xfrm>
            <a:off x="132178" y="3573194"/>
            <a:ext cx="8324850" cy="2270223"/>
          </a:xfrm>
          <a:prstGeom prst="rect">
            <a:avLst/>
          </a:prstGeom>
          <a:ln>
            <a:solidFill>
              <a:schemeClr val="accent6"/>
            </a:solidFill>
          </a:ln>
        </p:spPr>
      </p:pic>
      <p:sp>
        <p:nvSpPr>
          <p:cNvPr id="2" name="矩形 1"/>
          <p:cNvSpPr/>
          <p:nvPr/>
        </p:nvSpPr>
        <p:spPr>
          <a:xfrm>
            <a:off x="486947" y="648335"/>
            <a:ext cx="7615311" cy="2862322"/>
          </a:xfrm>
          <a:prstGeom prst="rect">
            <a:avLst/>
          </a:prstGeom>
        </p:spPr>
        <p:txBody>
          <a:bodyPr wrap="square">
            <a:spAutoFit/>
          </a:bodyPr>
          <a:lstStyle/>
          <a:p>
            <a:pPr indent="612140" algn="ctr">
              <a:lnSpc>
                <a:spcPct val="120000"/>
              </a:lnSpc>
              <a:spcAft>
                <a:spcPct val="0"/>
              </a:spcAft>
              <a:tabLst>
                <a:tab pos="2400300"/>
                <a:tab pos="2514600"/>
              </a:tabLst>
            </a:pPr>
            <a:r>
              <a:rPr lang="zh-CN" altLang="zh-CN" b="1" kern="100" smtClean="0">
                <a:latin typeface="Times New Roman" panose="02020603050405020304" pitchFamily="18" charset="0"/>
                <a:ea typeface="黑体" panose="02010609060101010101" pitchFamily="49" charset="-122"/>
                <a:cs typeface="宋体" panose="02010600030101010101" pitchFamily="2" charset="-122"/>
              </a:rPr>
              <a:t>荆</a:t>
            </a:r>
            <a:r>
              <a:rPr lang="zh-CN" altLang="zh-CN" b="1" kern="100">
                <a:latin typeface="Times New Roman" panose="02020603050405020304" pitchFamily="18" charset="0"/>
                <a:ea typeface="黑体" panose="02010609060101010101" pitchFamily="49" charset="-122"/>
                <a:cs typeface="宋体" panose="02010600030101010101" pitchFamily="2" charset="-122"/>
              </a:rPr>
              <a:t>门道怀古</a:t>
            </a:r>
            <a:r>
              <a:rPr lang="en-US" altLang="zh-CN" b="1" kern="100" baseline="30000">
                <a:latin typeface="宋体" pitchFamily="2" charset="-122"/>
                <a:ea typeface="黑体" panose="02010609060101010101" pitchFamily="49" charset="-122"/>
                <a:cs typeface="宋体" panose="02010600030101010101" pitchFamily="2" charset="-122"/>
              </a:rPr>
              <a:t>①</a:t>
            </a:r>
            <a:endParaRPr lang="zh-CN" altLang="zh-CN" sz="900" kern="100">
              <a:latin typeface="宋体" pitchFamily="2" charset="-122"/>
              <a:ea typeface="宋体" pitchFamily="2" charset="-122"/>
              <a:cs typeface="Times New Roman" panose="02020603050405020304" pitchFamily="18" charset="0"/>
            </a:endParaRPr>
          </a:p>
          <a:p>
            <a:pPr indent="612140" algn="ctr">
              <a:lnSpc>
                <a:spcPct val="120000"/>
              </a:lnSpc>
              <a:spcAft>
                <a:spcPct val="0"/>
              </a:spcAft>
              <a:tabLst>
                <a:tab pos="2400300"/>
                <a:tab pos="2514600"/>
              </a:tabLst>
            </a:pPr>
            <a:r>
              <a:rPr lang="zh-CN" altLang="zh-CN" b="1" kern="100">
                <a:latin typeface="Times New Roman" panose="02020603050405020304" pitchFamily="18" charset="0"/>
                <a:ea typeface="仿宋_GB2312"/>
                <a:cs typeface="宋体" panose="02010600030101010101" pitchFamily="2" charset="-122"/>
              </a:rPr>
              <a:t>刘禹锡</a:t>
            </a:r>
            <a:endParaRPr lang="zh-CN" altLang="zh-CN" sz="900" kern="100">
              <a:latin typeface="宋体" pitchFamily="2" charset="-122"/>
              <a:ea typeface="宋体" pitchFamily="2" charset="-122"/>
              <a:cs typeface="Times New Roman" panose="02020603050405020304" pitchFamily="18" charset="0"/>
            </a:endParaRPr>
          </a:p>
          <a:p>
            <a:pPr indent="612140" algn="ctr">
              <a:lnSpc>
                <a:spcPct val="120000"/>
              </a:lnSpc>
              <a:spcAft>
                <a:spcPct val="0"/>
              </a:spcAft>
              <a:tabLst>
                <a:tab pos="2400300"/>
                <a:tab pos="2514600"/>
              </a:tabLst>
            </a:pPr>
            <a:r>
              <a:rPr lang="zh-CN" altLang="zh-CN" b="1" kern="100">
                <a:solidFill>
                  <a:srgbClr val="FF0000"/>
                </a:solidFill>
                <a:latin typeface="Times New Roman" panose="02020603050405020304" pitchFamily="18" charset="0"/>
                <a:ea typeface="楷体_GB2312"/>
                <a:cs typeface="宋体" panose="02010600030101010101" pitchFamily="2" charset="-122"/>
              </a:rPr>
              <a:t>南国山川旧帝畿，宋台梁馆尚依稀。</a:t>
            </a:r>
            <a:endParaRPr lang="zh-CN" altLang="zh-CN" sz="900" kern="100">
              <a:solidFill>
                <a:srgbClr val="FF0000"/>
              </a:solidFill>
              <a:latin typeface="宋体" pitchFamily="2" charset="-122"/>
              <a:ea typeface="宋体" pitchFamily="2" charset="-122"/>
              <a:cs typeface="Times New Roman" panose="02020603050405020304" pitchFamily="18" charset="0"/>
            </a:endParaRPr>
          </a:p>
          <a:p>
            <a:pPr indent="612140" algn="ctr">
              <a:lnSpc>
                <a:spcPct val="120000"/>
              </a:lnSpc>
              <a:spcAft>
                <a:spcPct val="0"/>
              </a:spcAft>
              <a:tabLst>
                <a:tab pos="2400300"/>
                <a:tab pos="2514600"/>
              </a:tabLst>
            </a:pPr>
            <a:r>
              <a:rPr lang="zh-CN" altLang="zh-CN" b="1" kern="100">
                <a:solidFill>
                  <a:srgbClr val="FF0000"/>
                </a:solidFill>
                <a:latin typeface="Times New Roman" panose="02020603050405020304" pitchFamily="18" charset="0"/>
                <a:ea typeface="楷体_GB2312"/>
                <a:cs typeface="宋体" panose="02010600030101010101" pitchFamily="2" charset="-122"/>
              </a:rPr>
              <a:t>马嘶古树行人歇，麦秀空城野雉飞。</a:t>
            </a:r>
            <a:endParaRPr lang="zh-CN" altLang="zh-CN" sz="900" kern="100">
              <a:solidFill>
                <a:srgbClr val="FF0000"/>
              </a:solidFill>
              <a:latin typeface="宋体" pitchFamily="2" charset="-122"/>
              <a:ea typeface="宋体" pitchFamily="2" charset="-122"/>
              <a:cs typeface="Times New Roman" panose="02020603050405020304" pitchFamily="18" charset="0"/>
            </a:endParaRPr>
          </a:p>
          <a:p>
            <a:pPr indent="612140" algn="ctr">
              <a:lnSpc>
                <a:spcPct val="120000"/>
              </a:lnSpc>
              <a:spcAft>
                <a:spcPct val="0"/>
              </a:spcAft>
              <a:tabLst>
                <a:tab pos="2400300"/>
                <a:tab pos="2514600"/>
              </a:tabLst>
            </a:pPr>
            <a:r>
              <a:rPr lang="zh-CN" altLang="zh-CN" b="1" kern="100">
                <a:solidFill>
                  <a:srgbClr val="FF0000"/>
                </a:solidFill>
                <a:latin typeface="Times New Roman" panose="02020603050405020304" pitchFamily="18" charset="0"/>
                <a:ea typeface="楷体_GB2312"/>
                <a:cs typeface="宋体" panose="02010600030101010101" pitchFamily="2" charset="-122"/>
              </a:rPr>
              <a:t>风吹落叶填宫井，火入荒陵化宝衣。</a:t>
            </a:r>
            <a:endParaRPr lang="zh-CN" altLang="zh-CN" sz="900" kern="100">
              <a:solidFill>
                <a:srgbClr val="FF0000"/>
              </a:solidFill>
              <a:latin typeface="宋体" pitchFamily="2" charset="-122"/>
              <a:ea typeface="宋体" pitchFamily="2" charset="-122"/>
              <a:cs typeface="Times New Roman" panose="02020603050405020304" pitchFamily="18" charset="0"/>
            </a:endParaRPr>
          </a:p>
          <a:p>
            <a:pPr indent="612140" algn="ctr">
              <a:lnSpc>
                <a:spcPct val="120000"/>
              </a:lnSpc>
              <a:spcAft>
                <a:spcPct val="0"/>
              </a:spcAft>
              <a:tabLst>
                <a:tab pos="2400300"/>
                <a:tab pos="2514600"/>
              </a:tabLst>
            </a:pPr>
            <a:r>
              <a:rPr lang="zh-CN" altLang="zh-CN" b="1" kern="100">
                <a:solidFill>
                  <a:srgbClr val="FF0000"/>
                </a:solidFill>
                <a:latin typeface="Times New Roman" panose="02020603050405020304" pitchFamily="18" charset="0"/>
                <a:ea typeface="楷体_GB2312"/>
                <a:cs typeface="宋体" panose="02010600030101010101" pitchFamily="2" charset="-122"/>
              </a:rPr>
              <a:t>徒使词臣庾开府</a:t>
            </a:r>
            <a:r>
              <a:rPr lang="en-US" altLang="zh-CN" b="1" kern="100" baseline="30000">
                <a:solidFill>
                  <a:srgbClr val="FF0000"/>
                </a:solidFill>
                <a:latin typeface="宋体" pitchFamily="2" charset="-122"/>
                <a:ea typeface="楷体_GB2312"/>
                <a:cs typeface="宋体" panose="02010600030101010101" pitchFamily="2" charset="-122"/>
              </a:rPr>
              <a:t>②</a:t>
            </a:r>
            <a:r>
              <a:rPr lang="zh-CN" altLang="zh-CN" b="1" kern="100">
                <a:solidFill>
                  <a:srgbClr val="FF0000"/>
                </a:solidFill>
                <a:latin typeface="Times New Roman" panose="02020603050405020304" pitchFamily="18" charset="0"/>
                <a:ea typeface="楷体_GB2312"/>
                <a:cs typeface="宋体" panose="02010600030101010101" pitchFamily="2" charset="-122"/>
              </a:rPr>
              <a:t>，咸阳终日苦思归。</a:t>
            </a:r>
            <a:endParaRPr lang="zh-CN" altLang="zh-CN" sz="900" kern="100">
              <a:solidFill>
                <a:srgbClr val="FF0000"/>
              </a:solidFill>
              <a:latin typeface="宋体" pitchFamily="2" charset="-122"/>
              <a:ea typeface="宋体" pitchFamily="2" charset="-122"/>
              <a:cs typeface="Times New Roman" panose="02020603050405020304" pitchFamily="18" charset="0"/>
            </a:endParaRPr>
          </a:p>
          <a:p>
            <a:pPr indent="612140" algn="just">
              <a:lnSpc>
                <a:spcPct val="120000"/>
              </a:lnSpc>
              <a:spcAft>
                <a:spcPct val="0"/>
              </a:spcAft>
              <a:tabLst>
                <a:tab pos="2400300"/>
                <a:tab pos="2514600"/>
              </a:tabLst>
            </a:pPr>
            <a:r>
              <a:rPr lang="en-US" altLang="zh-CN" sz="1400" b="1" kern="100">
                <a:latin typeface="楷体" panose="02010609060101010101" pitchFamily="49" charset="-122"/>
                <a:ea typeface="楷体" panose="02010609060101010101" pitchFamily="49" charset="-122"/>
                <a:cs typeface="宋体" panose="02010600030101010101" pitchFamily="2" charset="-122"/>
              </a:rPr>
              <a:t>[</a:t>
            </a:r>
            <a:r>
              <a:rPr lang="zh-CN" altLang="zh-CN" sz="1400" b="1" kern="100">
                <a:latin typeface="楷体" panose="02010609060101010101" pitchFamily="49" charset="-122"/>
                <a:ea typeface="楷体" panose="02010609060101010101" pitchFamily="49" charset="-122"/>
                <a:cs typeface="宋体" panose="02010600030101010101" pitchFamily="2" charset="-122"/>
              </a:rPr>
              <a:t>注</a:t>
            </a:r>
            <a:r>
              <a:rPr lang="en-US" altLang="zh-CN" sz="1400" b="1" kern="100">
                <a:latin typeface="楷体" panose="02010609060101010101" pitchFamily="49" charset="-122"/>
                <a:ea typeface="楷体" panose="02010609060101010101" pitchFamily="49" charset="-122"/>
                <a:cs typeface="宋体" panose="02010600030101010101" pitchFamily="2" charset="-122"/>
              </a:rPr>
              <a:t>]</a:t>
            </a:r>
            <a:r>
              <a:rPr lang="zh-CN" altLang="zh-CN" sz="1400" b="1" kern="100">
                <a:latin typeface="楷体" panose="02010609060101010101" pitchFamily="49" charset="-122"/>
                <a:ea typeface="楷体" panose="02010609060101010101" pitchFamily="49" charset="-122"/>
                <a:cs typeface="宋体" panose="02010600030101010101" pitchFamily="2" charset="-122"/>
              </a:rPr>
              <a:t>　</a:t>
            </a:r>
            <a:r>
              <a:rPr lang="en-US" altLang="zh-CN" sz="1400" b="1" kern="100">
                <a:latin typeface="楷体" panose="02010609060101010101" pitchFamily="49" charset="-122"/>
                <a:ea typeface="楷体" panose="02010609060101010101" pitchFamily="49" charset="-122"/>
                <a:cs typeface="宋体" panose="02010600030101010101" pitchFamily="2" charset="-122"/>
              </a:rPr>
              <a:t>①</a:t>
            </a:r>
            <a:r>
              <a:rPr lang="zh-CN" altLang="zh-CN" sz="1400" b="1" kern="100">
                <a:latin typeface="楷体" panose="02010609060101010101" pitchFamily="49" charset="-122"/>
                <a:ea typeface="楷体" panose="02010609060101010101" pitchFamily="49" charset="-122"/>
                <a:cs typeface="宋体" panose="02010600030101010101" pitchFamily="2" charset="-122"/>
              </a:rPr>
              <a:t>这首诗作于中唐诗人刘禹锡因</a:t>
            </a:r>
            <a:r>
              <a:rPr lang="en-US" altLang="zh-CN" sz="1400" b="1" kern="100">
                <a:latin typeface="楷体" panose="02010609060101010101" pitchFamily="49" charset="-122"/>
                <a:ea typeface="楷体" panose="02010609060101010101" pitchFamily="49" charset="-122"/>
                <a:cs typeface="宋体" panose="02010600030101010101" pitchFamily="2" charset="-122"/>
              </a:rPr>
              <a:t>“</a:t>
            </a:r>
            <a:r>
              <a:rPr lang="zh-CN" altLang="zh-CN" sz="1400" b="1" kern="100">
                <a:latin typeface="楷体" panose="02010609060101010101" pitchFamily="49" charset="-122"/>
                <a:ea typeface="楷体" panose="02010609060101010101" pitchFamily="49" charset="-122"/>
                <a:cs typeface="宋体" panose="02010600030101010101" pitchFamily="2" charset="-122"/>
              </a:rPr>
              <a:t>永贞革新</a:t>
            </a:r>
            <a:r>
              <a:rPr lang="en-US" altLang="zh-CN" sz="1400" b="1" kern="100">
                <a:latin typeface="楷体" panose="02010609060101010101" pitchFamily="49" charset="-122"/>
                <a:ea typeface="楷体" panose="02010609060101010101" pitchFamily="49" charset="-122"/>
                <a:cs typeface="宋体" panose="02010600030101010101" pitchFamily="2" charset="-122"/>
              </a:rPr>
              <a:t>”</a:t>
            </a:r>
            <a:r>
              <a:rPr lang="zh-CN" altLang="zh-CN" sz="1400" b="1" kern="100">
                <a:latin typeface="楷体" panose="02010609060101010101" pitchFamily="49" charset="-122"/>
                <a:ea typeface="楷体" panose="02010609060101010101" pitchFamily="49" charset="-122"/>
                <a:cs typeface="宋体" panose="02010600030101010101" pitchFamily="2" charset="-122"/>
              </a:rPr>
              <a:t>失败被贬，赴连州</a:t>
            </a:r>
            <a:r>
              <a:rPr lang="en-US" altLang="zh-CN" sz="1400" b="1" kern="100">
                <a:latin typeface="楷体" panose="02010609060101010101" pitchFamily="49" charset="-122"/>
                <a:ea typeface="楷体" panose="02010609060101010101" pitchFamily="49" charset="-122"/>
                <a:cs typeface="宋体" panose="02010600030101010101" pitchFamily="2" charset="-122"/>
              </a:rPr>
              <a:t>(</a:t>
            </a:r>
            <a:r>
              <a:rPr lang="zh-CN" altLang="zh-CN" sz="1400" b="1" kern="100">
                <a:latin typeface="楷体" panose="02010609060101010101" pitchFamily="49" charset="-122"/>
                <a:ea typeface="楷体" panose="02010609060101010101" pitchFamily="49" charset="-122"/>
                <a:cs typeface="宋体" panose="02010600030101010101" pitchFamily="2" charset="-122"/>
              </a:rPr>
              <a:t>今属广州</a:t>
            </a:r>
            <a:r>
              <a:rPr lang="en-US" altLang="zh-CN" sz="1400" b="1" kern="100">
                <a:latin typeface="楷体" panose="02010609060101010101" pitchFamily="49" charset="-122"/>
                <a:ea typeface="楷体" panose="02010609060101010101" pitchFamily="49" charset="-122"/>
                <a:cs typeface="宋体" panose="02010600030101010101" pitchFamily="2" charset="-122"/>
              </a:rPr>
              <a:t>)</a:t>
            </a:r>
            <a:r>
              <a:rPr lang="zh-CN" altLang="zh-CN" sz="1400" b="1" kern="100">
                <a:latin typeface="楷体" panose="02010609060101010101" pitchFamily="49" charset="-122"/>
                <a:ea typeface="楷体" panose="02010609060101010101" pitchFamily="49" charset="-122"/>
                <a:cs typeface="宋体" panose="02010600030101010101" pitchFamily="2" charset="-122"/>
              </a:rPr>
              <a:t>刺史之任时。</a:t>
            </a:r>
            <a:r>
              <a:rPr lang="en-US" altLang="zh-CN" sz="1400" b="1" kern="100">
                <a:latin typeface="楷体" panose="02010609060101010101" pitchFamily="49" charset="-122"/>
                <a:ea typeface="楷体" panose="02010609060101010101" pitchFamily="49" charset="-122"/>
                <a:cs typeface="宋体" panose="02010600030101010101" pitchFamily="2" charset="-122"/>
              </a:rPr>
              <a:t>②</a:t>
            </a:r>
            <a:r>
              <a:rPr lang="zh-CN" altLang="zh-CN" sz="1400" b="1" kern="100">
                <a:latin typeface="楷体" panose="02010609060101010101" pitchFamily="49" charset="-122"/>
                <a:ea typeface="楷体" panose="02010609060101010101" pitchFamily="49" charset="-122"/>
                <a:cs typeface="宋体" panose="02010600030101010101" pitchFamily="2" charset="-122"/>
              </a:rPr>
              <a:t>庾开府：即庾信，一开始在梁朝为官，后奉命出使西魏，被强留在北方，历仕西魏、北周二朝，官至骠骑大将军、开府仪同三司，所以世称</a:t>
            </a:r>
            <a:r>
              <a:rPr lang="en-US" altLang="zh-CN" sz="1400" b="1" kern="100">
                <a:latin typeface="楷体" panose="02010609060101010101" pitchFamily="49" charset="-122"/>
                <a:ea typeface="楷体" panose="02010609060101010101" pitchFamily="49" charset="-122"/>
                <a:cs typeface="宋体" panose="02010600030101010101" pitchFamily="2" charset="-122"/>
              </a:rPr>
              <a:t>“</a:t>
            </a:r>
            <a:r>
              <a:rPr lang="zh-CN" altLang="zh-CN" sz="1400" b="1" kern="100">
                <a:latin typeface="楷体" panose="02010609060101010101" pitchFamily="49" charset="-122"/>
                <a:ea typeface="楷体" panose="02010609060101010101" pitchFamily="49" charset="-122"/>
                <a:cs typeface="宋体" panose="02010600030101010101" pitchFamily="2" charset="-122"/>
              </a:rPr>
              <a:t>庾开府</a:t>
            </a:r>
            <a:r>
              <a:rPr lang="en-US" altLang="zh-CN" sz="1400" b="1" kern="100">
                <a:latin typeface="楷体" panose="02010609060101010101" pitchFamily="49" charset="-122"/>
                <a:ea typeface="楷体" panose="02010609060101010101" pitchFamily="49" charset="-122"/>
                <a:cs typeface="宋体" panose="02010600030101010101" pitchFamily="2" charset="-122"/>
              </a:rPr>
              <a:t>”</a:t>
            </a:r>
            <a:r>
              <a:rPr lang="zh-CN" altLang="zh-CN" sz="1400" b="1" kern="100">
                <a:latin typeface="楷体" panose="02010609060101010101" pitchFamily="49" charset="-122"/>
                <a:ea typeface="楷体" panose="02010609060101010101" pitchFamily="49" charset="-122"/>
                <a:cs typeface="宋体" panose="02010600030101010101" pitchFamily="2" charset="-122"/>
              </a:rPr>
              <a:t>。</a:t>
            </a:r>
            <a:endParaRPr lang="zh-CN" altLang="zh-CN" sz="700" kern="10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3" name="矩形 2"/>
          <p:cNvSpPr/>
          <p:nvPr/>
        </p:nvSpPr>
        <p:spPr>
          <a:xfrm>
            <a:off x="0" y="5843417"/>
            <a:ext cx="8667750" cy="819455"/>
          </a:xfrm>
          <a:prstGeom prst="rect">
            <a:avLst/>
          </a:prstGeom>
          <a:ln>
            <a:noFill/>
          </a:ln>
        </p:spPr>
        <p:txBody>
          <a:bodyPr wrap="square">
            <a:spAutoFit/>
          </a:bodyPr>
          <a:lstStyle/>
          <a:p>
            <a:pPr algn="just">
              <a:lnSpc>
                <a:spcPct val="150000"/>
              </a:lnSpc>
              <a:spcAft>
                <a:spcPct val="0"/>
              </a:spcAft>
              <a:tabLst>
                <a:tab pos="2400300"/>
                <a:tab pos="2514600"/>
              </a:tabLst>
            </a:pPr>
            <a:r>
              <a:rPr lang="en-US" altLang="zh-CN" b="1" kern="100" smtClean="0">
                <a:solidFill>
                  <a:srgbClr val="FF0000"/>
                </a:solidFill>
                <a:latin typeface="Times New Roman" panose="02020603050405020304" pitchFamily="18" charset="0"/>
                <a:ea typeface="宋体" pitchFamily="2" charset="-122"/>
                <a:cs typeface="宋体" panose="02010600030101010101" pitchFamily="2" charset="-122"/>
              </a:rPr>
              <a:t>        </a:t>
            </a:r>
            <a:r>
              <a:rPr lang="en-US" altLang="zh-CN" sz="1600" b="1" kern="100" smtClean="0">
                <a:solidFill>
                  <a:srgbClr val="FF0000"/>
                </a:solidFill>
                <a:latin typeface="Times New Roman" panose="02020603050405020304" pitchFamily="18" charset="0"/>
                <a:ea typeface="宋体" pitchFamily="2" charset="-122"/>
                <a:cs typeface="宋体" panose="02010600030101010101" pitchFamily="2" charset="-122"/>
              </a:rPr>
              <a:t>4.</a:t>
            </a:r>
            <a:r>
              <a:rPr lang="zh-CN" altLang="en-US" sz="1600" b="1" kern="100" smtClean="0">
                <a:solidFill>
                  <a:srgbClr val="FF0000"/>
                </a:solidFill>
                <a:latin typeface="Times New Roman" panose="02020603050405020304" pitchFamily="18" charset="0"/>
                <a:ea typeface="宋体" pitchFamily="2" charset="-122"/>
                <a:cs typeface="宋体" panose="02010600030101010101" pitchFamily="2" charset="-122"/>
              </a:rPr>
              <a:t>定情感：</a:t>
            </a:r>
            <a:r>
              <a:rPr lang="zh-CN" altLang="zh-CN" sz="1600" b="1" kern="100" smtClean="0">
                <a:latin typeface="Times New Roman" panose="02020603050405020304" pitchFamily="18" charset="0"/>
                <a:ea typeface="宋体" pitchFamily="2" charset="-122"/>
                <a:cs typeface="宋体" panose="02010600030101010101" pitchFamily="2" charset="-122"/>
              </a:rPr>
              <a:t>表</a:t>
            </a:r>
            <a:r>
              <a:rPr lang="zh-CN" altLang="zh-CN" sz="1600" b="1" kern="100">
                <a:latin typeface="Times New Roman" panose="02020603050405020304" pitchFamily="18" charset="0"/>
                <a:ea typeface="宋体" pitchFamily="2" charset="-122"/>
                <a:cs typeface="宋体" panose="02010600030101010101" pitchFamily="2" charset="-122"/>
              </a:rPr>
              <a:t>达诗人对南国昔盛今衰的感慨和革新政治的抱负不得施展的悲愤，更表达了诗人对唐王朝的岌岌可危的政治局势的忧虑。</a:t>
            </a:r>
            <a:endParaRPr lang="zh-CN" altLang="zh-CN" sz="800" kern="100">
              <a:effectLst/>
              <a:latin typeface="宋体" pitchFamily="2" charset="-122"/>
              <a:ea typeface="宋体" pitchFamily="2" charset="-122"/>
              <a:cs typeface="Courier New" panose="02070309020205020404" pitchFamily="49" charset="0"/>
            </a:endParaRPr>
          </a:p>
        </p:txBody>
      </p:sp>
      <p:sp>
        <p:nvSpPr>
          <p:cNvPr id="8" name="矩形 7"/>
          <p:cNvSpPr/>
          <p:nvPr/>
        </p:nvSpPr>
        <p:spPr>
          <a:xfrm>
            <a:off x="132178" y="121055"/>
            <a:ext cx="2947842" cy="707886"/>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赏析示例</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矩形 1"/>
          <p:cNvSpPr/>
          <p:nvPr/>
        </p:nvSpPr>
        <p:spPr>
          <a:xfrm>
            <a:off x="4046586" y="0"/>
            <a:ext cx="6033794" cy="3323987"/>
          </a:xfrm>
          <a:prstGeom prst="rect">
            <a:avLst/>
          </a:prstGeom>
        </p:spPr>
        <p:txBody>
          <a:bodyPr wrap="square">
            <a:spAutoFit/>
          </a:bodyPr>
          <a:lstStyle/>
          <a:p>
            <a:endParaRPr lang="zh-CN" altLang="zh-CN"/>
          </a:p>
          <a:p>
            <a:pPr algn="ctr"/>
            <a:r>
              <a:rPr lang="zh-CN" altLang="zh-CN" sz="2400" b="1"/>
              <a:t>金陵</a:t>
            </a:r>
            <a:r>
              <a:rPr lang="en-US" altLang="zh-CN" sz="2400" b="1"/>
              <a:t>/</a:t>
            </a:r>
            <a:r>
              <a:rPr lang="zh-CN" altLang="zh-CN" sz="2400" b="1"/>
              <a:t>晚望</a:t>
            </a:r>
            <a:endParaRPr lang="zh-CN" altLang="zh-CN" sz="2400"/>
          </a:p>
          <a:p>
            <a:pPr algn="ctr"/>
            <a:r>
              <a:rPr lang="en-US" altLang="zh-CN" sz="2400" b="1"/>
              <a:t>[</a:t>
            </a:r>
            <a:r>
              <a:rPr lang="zh-CN" altLang="zh-CN" sz="2400" b="1"/>
              <a:t>唐</a:t>
            </a:r>
            <a:r>
              <a:rPr lang="en-US" altLang="zh-CN" sz="2400" b="1"/>
              <a:t>]</a:t>
            </a:r>
            <a:r>
              <a:rPr lang="zh-CN" altLang="zh-CN" sz="2400" b="1"/>
              <a:t>高蟾</a:t>
            </a:r>
            <a:endParaRPr lang="zh-CN" altLang="zh-CN" sz="2400"/>
          </a:p>
          <a:p>
            <a:pPr algn="ctr"/>
            <a:r>
              <a:rPr lang="zh-CN" altLang="zh-CN" sz="2400" b="1"/>
              <a:t>曾伴</a:t>
            </a:r>
            <a:r>
              <a:rPr lang="en-US" altLang="zh-CN" sz="2400" b="1"/>
              <a:t>/</a:t>
            </a:r>
            <a:r>
              <a:rPr lang="zh-CN" altLang="zh-CN" sz="2400" b="1"/>
              <a:t>浮云归晚翠，犹陪</a:t>
            </a:r>
            <a:r>
              <a:rPr lang="en-US" altLang="zh-CN" sz="2400" b="1"/>
              <a:t>/</a:t>
            </a:r>
            <a:r>
              <a:rPr lang="zh-CN" altLang="zh-CN" sz="2400" b="1"/>
              <a:t>落日泛秋声。</a:t>
            </a:r>
            <a:endParaRPr lang="zh-CN" altLang="zh-CN" sz="2400"/>
          </a:p>
          <a:p>
            <a:pPr algn="ctr"/>
            <a:r>
              <a:rPr lang="zh-CN" altLang="zh-CN" sz="2400" b="1"/>
              <a:t>世间无限</a:t>
            </a:r>
            <a:r>
              <a:rPr lang="en-US" altLang="zh-CN" sz="2400" b="1"/>
              <a:t>/</a:t>
            </a:r>
            <a:r>
              <a:rPr lang="zh-CN" altLang="zh-CN" sz="2400" b="1"/>
              <a:t>丹青手，一片伤心</a:t>
            </a:r>
            <a:r>
              <a:rPr lang="en-US" altLang="zh-CN" sz="2400" b="1"/>
              <a:t>/</a:t>
            </a:r>
            <a:r>
              <a:rPr lang="zh-CN" altLang="zh-CN" sz="2400" b="1"/>
              <a:t>画不成。</a:t>
            </a:r>
            <a:endParaRPr lang="zh-CN" altLang="zh-CN" sz="2400"/>
          </a:p>
          <a:p>
            <a:pPr algn="ctr"/>
            <a:r>
              <a:rPr lang="zh-CN" altLang="zh-CN" sz="2400" b="1"/>
              <a:t>金陵</a:t>
            </a:r>
            <a:r>
              <a:rPr lang="en-US" altLang="zh-CN" sz="2400" b="1"/>
              <a:t>/</a:t>
            </a:r>
            <a:r>
              <a:rPr lang="zh-CN" altLang="zh-CN" sz="2400" b="1"/>
              <a:t>图</a:t>
            </a:r>
            <a:r>
              <a:rPr lang="en-US" altLang="zh-CN" sz="2400" b="1" baseline="30000"/>
              <a:t>[</a:t>
            </a:r>
            <a:r>
              <a:rPr lang="zh-CN" altLang="zh-CN" sz="2400" b="1" baseline="30000"/>
              <a:t>注</a:t>
            </a:r>
            <a:r>
              <a:rPr lang="en-US" altLang="zh-CN" sz="2400" b="1" baseline="30000"/>
              <a:t>]</a:t>
            </a:r>
            <a:endParaRPr lang="zh-CN" altLang="zh-CN" sz="2400"/>
          </a:p>
          <a:p>
            <a:pPr algn="ctr"/>
            <a:r>
              <a:rPr lang="en-US" altLang="zh-CN" sz="2400" b="1"/>
              <a:t>[</a:t>
            </a:r>
            <a:r>
              <a:rPr lang="zh-CN" altLang="zh-CN" sz="2400" b="1"/>
              <a:t>唐</a:t>
            </a:r>
            <a:r>
              <a:rPr lang="en-US" altLang="zh-CN" sz="2400" b="1"/>
              <a:t>]</a:t>
            </a:r>
            <a:r>
              <a:rPr lang="zh-CN" altLang="zh-CN" sz="2400" b="1"/>
              <a:t>韦庄</a:t>
            </a:r>
            <a:endParaRPr lang="zh-CN" altLang="zh-CN" sz="2400"/>
          </a:p>
          <a:p>
            <a:pPr algn="ctr"/>
            <a:r>
              <a:rPr lang="zh-CN" altLang="zh-CN" sz="2400" b="1"/>
              <a:t>谁谓</a:t>
            </a:r>
            <a:r>
              <a:rPr lang="en-US" altLang="zh-CN" sz="2400" b="1"/>
              <a:t>/</a:t>
            </a:r>
            <a:r>
              <a:rPr lang="zh-CN" altLang="zh-CN" sz="2400" b="1"/>
              <a:t>伤心</a:t>
            </a:r>
            <a:r>
              <a:rPr lang="en-US" altLang="zh-CN" sz="2400" b="1"/>
              <a:t>/</a:t>
            </a:r>
            <a:r>
              <a:rPr lang="zh-CN" altLang="zh-CN" sz="2400" b="1"/>
              <a:t>画不成？画人</a:t>
            </a:r>
            <a:r>
              <a:rPr lang="en-US" altLang="zh-CN" sz="2400" b="1"/>
              <a:t>/</a:t>
            </a:r>
            <a:r>
              <a:rPr lang="zh-CN" altLang="zh-CN" sz="2400" b="1"/>
              <a:t>心逐世人情。</a:t>
            </a:r>
            <a:endParaRPr lang="zh-CN" altLang="zh-CN" sz="2400"/>
          </a:p>
          <a:p>
            <a:pPr algn="ctr"/>
            <a:r>
              <a:rPr lang="zh-CN" altLang="zh-CN" sz="2400" b="1"/>
              <a:t>君看</a:t>
            </a:r>
            <a:r>
              <a:rPr lang="en-US" altLang="zh-CN" sz="2400" b="1"/>
              <a:t>/</a:t>
            </a:r>
            <a:r>
              <a:rPr lang="zh-CN" altLang="zh-CN" sz="2400" b="1"/>
              <a:t>六幅南朝事，老木寒云</a:t>
            </a:r>
            <a:r>
              <a:rPr lang="en-US" altLang="zh-CN" sz="2400" b="1"/>
              <a:t>/</a:t>
            </a:r>
            <a:r>
              <a:rPr lang="zh-CN" altLang="zh-CN" sz="2400" b="1"/>
              <a:t>满故城。</a:t>
            </a:r>
            <a:endParaRPr lang="zh-CN" altLang="zh-CN" sz="2400"/>
          </a:p>
        </p:txBody>
      </p:sp>
      <p:sp>
        <p:nvSpPr>
          <p:cNvPr id="7" name="矩形 6"/>
          <p:cNvSpPr/>
          <p:nvPr/>
        </p:nvSpPr>
        <p:spPr>
          <a:xfrm>
            <a:off x="205995" y="223984"/>
            <a:ext cx="2947842" cy="707886"/>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赏析示例</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5" name="矩形 4"/>
          <p:cNvSpPr/>
          <p:nvPr/>
        </p:nvSpPr>
        <p:spPr>
          <a:xfrm>
            <a:off x="98474" y="3323987"/>
            <a:ext cx="11915335" cy="3281924"/>
          </a:xfrm>
          <a:prstGeom prst="rect">
            <a:avLst/>
          </a:prstGeom>
        </p:spPr>
        <p:txBody>
          <a:bodyPr wrap="square">
            <a:spAutoFit/>
          </a:bodyPr>
          <a:lstStyle/>
          <a:p>
            <a:pPr algn="just">
              <a:lnSpc>
                <a:spcPct val="115000"/>
              </a:lnSpc>
              <a:spcAft>
                <a:spcPts val="1000"/>
              </a:spcAft>
            </a:pPr>
            <a:r>
              <a:rPr lang="en-US" altLang="zh-CN" b="1" kern="100">
                <a:solidFill>
                  <a:srgbClr val="FF0000"/>
                </a:solidFill>
                <a:latin typeface="宋体" pitchFamily="2" charset="-122"/>
                <a:ea typeface="宋体" pitchFamily="2" charset="-122"/>
                <a:cs typeface="宋体" panose="02010600030101010101" pitchFamily="2" charset="-122"/>
              </a:rPr>
              <a:t>(1)</a:t>
            </a:r>
            <a:r>
              <a:rPr lang="zh-CN" altLang="zh-CN" b="1" kern="100">
                <a:solidFill>
                  <a:srgbClr val="FF0000"/>
                </a:solidFill>
                <a:latin typeface="宋体" pitchFamily="2" charset="-122"/>
                <a:ea typeface="宋体" pitchFamily="2" charset="-122"/>
                <a:cs typeface="宋体" panose="02010600030101010101" pitchFamily="2" charset="-122"/>
              </a:rPr>
              <a:t>高诗前两句写景，试分析其表现手法和作用。</a:t>
            </a:r>
            <a:endParaRPr lang="zh-CN" altLang="zh-CN" kern="100">
              <a:latin typeface="宋体" pitchFamily="2" charset="-122"/>
              <a:ea typeface="宋体" pitchFamily="2" charset="-122"/>
              <a:cs typeface="Courier New" panose="02070309020205020404" pitchFamily="49" charset="0"/>
            </a:endParaRPr>
          </a:p>
          <a:p>
            <a:pPr algn="just">
              <a:lnSpc>
                <a:spcPct val="115000"/>
              </a:lnSpc>
              <a:spcAft>
                <a:spcPts val="1000"/>
              </a:spcAft>
            </a:pPr>
            <a:r>
              <a:rPr lang="zh-CN" altLang="zh-CN" b="1" kern="100">
                <a:latin typeface="宋体" pitchFamily="2" charset="-122"/>
                <a:ea typeface="宋体" pitchFamily="2" charset="-122"/>
                <a:cs typeface="宋体" panose="02010600030101010101" pitchFamily="2" charset="-122"/>
              </a:rPr>
              <a:t>答案：采用拟人手法，情景交融，生动形象地写出了秋天傍晚浮云落日映照金陵古城的景象，抒发了诗人的沧桑凄凉之感。</a:t>
            </a:r>
            <a:endParaRPr lang="zh-CN" altLang="zh-CN" kern="100">
              <a:latin typeface="宋体" pitchFamily="2" charset="-122"/>
              <a:ea typeface="宋体" pitchFamily="2" charset="-122"/>
              <a:cs typeface="Courier New" panose="02070309020205020404" pitchFamily="49" charset="0"/>
            </a:endParaRPr>
          </a:p>
          <a:p>
            <a:pPr algn="just">
              <a:lnSpc>
                <a:spcPct val="115000"/>
              </a:lnSpc>
              <a:spcAft>
                <a:spcPts val="1000"/>
              </a:spcAft>
            </a:pPr>
            <a:r>
              <a:rPr lang="en-US" altLang="zh-CN" b="1" kern="100">
                <a:solidFill>
                  <a:srgbClr val="FF0000"/>
                </a:solidFill>
                <a:latin typeface="宋体" pitchFamily="2" charset="-122"/>
                <a:ea typeface="宋体" pitchFamily="2" charset="-122"/>
                <a:cs typeface="宋体" panose="02010600030101010101" pitchFamily="2" charset="-122"/>
              </a:rPr>
              <a:t>(2)</a:t>
            </a:r>
            <a:r>
              <a:rPr lang="zh-CN" altLang="zh-CN" b="1" kern="100">
                <a:solidFill>
                  <a:srgbClr val="FF0000"/>
                </a:solidFill>
                <a:latin typeface="宋体" pitchFamily="2" charset="-122"/>
                <a:ea typeface="宋体" pitchFamily="2" charset="-122"/>
                <a:cs typeface="宋体" panose="02010600030101010101" pitchFamily="2" charset="-122"/>
              </a:rPr>
              <a:t>高诗说“一片伤心画不成”，韦诗却说“谁谓伤心画不成”，各有何道理？</a:t>
            </a:r>
            <a:endParaRPr lang="zh-CN" altLang="zh-CN" kern="100">
              <a:latin typeface="宋体" pitchFamily="2" charset="-122"/>
              <a:ea typeface="宋体" pitchFamily="2" charset="-122"/>
              <a:cs typeface="Courier New" panose="02070309020205020404" pitchFamily="49" charset="0"/>
            </a:endParaRPr>
          </a:p>
          <a:p>
            <a:pPr algn="just">
              <a:lnSpc>
                <a:spcPct val="115000"/>
              </a:lnSpc>
              <a:spcAft>
                <a:spcPts val="1000"/>
              </a:spcAft>
            </a:pPr>
            <a:r>
              <a:rPr lang="zh-CN" altLang="zh-CN" b="1" kern="100">
                <a:latin typeface="宋体" pitchFamily="2" charset="-122"/>
                <a:ea typeface="宋体" pitchFamily="2" charset="-122"/>
                <a:cs typeface="宋体" panose="02010600030101010101" pitchFamily="2" charset="-122"/>
              </a:rPr>
              <a:t>答案：“一片伤心”是抽象的情感，纵有丹青妙手，也难以描写；但是这六幅图通过老木寒云表现了深沉的历史感慨和现实忧思，“画”出了伤心之情。</a:t>
            </a:r>
            <a:endParaRPr lang="zh-CN" altLang="zh-CN" kern="100">
              <a:latin typeface="宋体" pitchFamily="2" charset="-122"/>
              <a:ea typeface="宋体" pitchFamily="2" charset="-122"/>
              <a:cs typeface="Courier New" panose="02070309020205020404" pitchFamily="49" charset="0"/>
            </a:endParaRPr>
          </a:p>
          <a:p>
            <a:pPr algn="just">
              <a:lnSpc>
                <a:spcPct val="115000"/>
              </a:lnSpc>
              <a:spcAft>
                <a:spcPts val="1000"/>
              </a:spcAft>
            </a:pPr>
            <a:r>
              <a:rPr lang="en-US" altLang="zh-CN" b="1" kern="100">
                <a:solidFill>
                  <a:srgbClr val="FF0000"/>
                </a:solidFill>
                <a:latin typeface="宋体" pitchFamily="2" charset="-122"/>
                <a:ea typeface="宋体" pitchFamily="2" charset="-122"/>
                <a:cs typeface="宋体" panose="02010600030101010101" pitchFamily="2" charset="-122"/>
              </a:rPr>
              <a:t>(3)</a:t>
            </a:r>
            <a:r>
              <a:rPr lang="zh-CN" altLang="zh-CN" b="1" kern="100">
                <a:solidFill>
                  <a:srgbClr val="FF0000"/>
                </a:solidFill>
                <a:latin typeface="宋体" pitchFamily="2" charset="-122"/>
                <a:ea typeface="宋体" pitchFamily="2" charset="-122"/>
                <a:cs typeface="宋体" panose="02010600030101010101" pitchFamily="2" charset="-122"/>
              </a:rPr>
              <a:t>两首诗都是怀古咏史诗，表达了怎样的共同主题？</a:t>
            </a:r>
            <a:endParaRPr lang="zh-CN" altLang="zh-CN" kern="100">
              <a:latin typeface="宋体" pitchFamily="2" charset="-122"/>
              <a:ea typeface="宋体" pitchFamily="2" charset="-122"/>
              <a:cs typeface="Courier New" panose="02070309020205020404" pitchFamily="49" charset="0"/>
            </a:endParaRPr>
          </a:p>
          <a:p>
            <a:pPr algn="just">
              <a:lnSpc>
                <a:spcPct val="115000"/>
              </a:lnSpc>
              <a:spcAft>
                <a:spcPts val="1000"/>
              </a:spcAft>
            </a:pPr>
            <a:r>
              <a:rPr lang="zh-CN" altLang="zh-CN" b="1" kern="100">
                <a:latin typeface="宋体" pitchFamily="2" charset="-122"/>
                <a:ea typeface="宋体" pitchFamily="2" charset="-122"/>
                <a:cs typeface="宋体" panose="02010600030101010101" pitchFamily="2" charset="-122"/>
              </a:rPr>
              <a:t>答案：两首诗都借六朝旧事，抒发了对晚唐现实的深忧。</a:t>
            </a:r>
            <a:endParaRPr lang="zh-CN" altLang="zh-CN" kern="100">
              <a:latin typeface="宋体" pitchFamily="2" charset="-122"/>
              <a:ea typeface="宋体" pitchFamily="2" charset="-122"/>
              <a:cs typeface="Courier New" panose="02070309020205020404" pitchFamily="49" charset="0"/>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矩形 1"/>
          <p:cNvSpPr/>
          <p:nvPr/>
        </p:nvSpPr>
        <p:spPr>
          <a:xfrm>
            <a:off x="498764" y="2339556"/>
            <a:ext cx="11430000" cy="3692525"/>
          </a:xfrm>
          <a:prstGeom prst="rect">
            <a:avLst/>
          </a:prstGeom>
        </p:spPr>
        <p:txBody>
          <a:bodyPr wrap="square">
            <a:spAutoFit/>
          </a:bodyPr>
          <a:lstStyle/>
          <a:p>
            <a:r>
              <a:rPr lang="en-US" altLang="zh-CN" sz="5400" b="1" smtClean="0">
                <a:solidFill>
                  <a:schemeClr val="bg2">
                    <a:lumMod val="25000"/>
                  </a:schemeClr>
                </a:solidFill>
                <a:latin typeface="楷体" panose="02010609060101010101" pitchFamily="49" charset="-122"/>
                <a:ea typeface="楷体" panose="02010609060101010101" pitchFamily="49" charset="-122"/>
              </a:rPr>
              <a:t>1</a:t>
            </a:r>
            <a:r>
              <a:rPr lang="zh-CN" altLang="zh-CN" sz="5400" b="1" smtClean="0">
                <a:solidFill>
                  <a:schemeClr val="bg2">
                    <a:lumMod val="25000"/>
                  </a:schemeClr>
                </a:solidFill>
                <a:latin typeface="楷体" panose="02010609060101010101" pitchFamily="49" charset="-122"/>
                <a:ea typeface="楷体" panose="02010609060101010101" pitchFamily="49" charset="-122"/>
              </a:rPr>
              <a:t>．弄</a:t>
            </a:r>
            <a:r>
              <a:rPr lang="zh-CN" altLang="zh-CN" sz="5400" b="1">
                <a:solidFill>
                  <a:schemeClr val="bg2">
                    <a:lumMod val="25000"/>
                  </a:schemeClr>
                </a:solidFill>
                <a:latin typeface="楷体" panose="02010609060101010101" pitchFamily="49" charset="-122"/>
                <a:ea typeface="楷体" panose="02010609060101010101" pitchFamily="49" charset="-122"/>
              </a:rPr>
              <a:t>清史</a:t>
            </a:r>
            <a:r>
              <a:rPr lang="zh-CN" altLang="zh-CN" sz="5400" b="1" smtClean="0">
                <a:solidFill>
                  <a:schemeClr val="bg2">
                    <a:lumMod val="25000"/>
                  </a:schemeClr>
                </a:solidFill>
                <a:latin typeface="楷体" panose="02010609060101010101" pitchFamily="49" charset="-122"/>
                <a:ea typeface="楷体" panose="02010609060101010101" pitchFamily="49" charset="-122"/>
              </a:rPr>
              <a:t>实</a:t>
            </a:r>
            <a:r>
              <a:rPr lang="zh-CN" altLang="en-US" sz="2000" b="1" smtClean="0"/>
              <a:t>（</a:t>
            </a:r>
            <a:r>
              <a:rPr lang="zh-CN" altLang="en-US" sz="2000" b="1"/>
              <a:t>识记相关常识</a:t>
            </a:r>
            <a:r>
              <a:rPr lang="zh-CN" altLang="en-US" sz="2000" b="1" smtClean="0"/>
              <a:t>）</a:t>
            </a:r>
            <a:r>
              <a:rPr lang="zh-CN" altLang="en-US" sz="2000" b="1">
                <a:solidFill>
                  <a:schemeClr val="bg2">
                    <a:lumMod val="25000"/>
                  </a:schemeClr>
                </a:solidFill>
                <a:latin typeface="楷体" panose="02010609060101010101" pitchFamily="49" charset="-122"/>
                <a:ea typeface="楷体" panose="02010609060101010101" pitchFamily="49" charset="-122"/>
              </a:rPr>
              <a:t>。</a:t>
            </a:r>
            <a:endParaRPr lang="zh-CN" altLang="zh-CN" sz="2000" b="1"/>
          </a:p>
          <a:p>
            <a:r>
              <a:rPr lang="en-US" altLang="zh-CN" sz="5400" b="1">
                <a:solidFill>
                  <a:schemeClr val="bg2">
                    <a:lumMod val="25000"/>
                  </a:schemeClr>
                </a:solidFill>
                <a:latin typeface="楷体" panose="02010609060101010101" pitchFamily="49" charset="-122"/>
                <a:ea typeface="楷体" panose="02010609060101010101" pitchFamily="49" charset="-122"/>
              </a:rPr>
              <a:t>2</a:t>
            </a:r>
            <a:r>
              <a:rPr lang="zh-CN" altLang="zh-CN" sz="5400" b="1" smtClean="0">
                <a:solidFill>
                  <a:schemeClr val="bg2">
                    <a:lumMod val="25000"/>
                  </a:schemeClr>
                </a:solidFill>
                <a:latin typeface="楷体" panose="02010609060101010101" pitchFamily="49" charset="-122"/>
                <a:ea typeface="楷体" panose="02010609060101010101" pitchFamily="49" charset="-122"/>
              </a:rPr>
              <a:t>．分</a:t>
            </a:r>
            <a:r>
              <a:rPr lang="zh-CN" altLang="zh-CN" sz="5400" b="1">
                <a:solidFill>
                  <a:schemeClr val="bg2">
                    <a:lumMod val="25000"/>
                  </a:schemeClr>
                </a:solidFill>
                <a:latin typeface="楷体" panose="02010609060101010101" pitchFamily="49" charset="-122"/>
                <a:ea typeface="楷体" panose="02010609060101010101" pitchFamily="49" charset="-122"/>
              </a:rPr>
              <a:t>析写</a:t>
            </a:r>
            <a:r>
              <a:rPr lang="zh-CN" altLang="zh-CN" sz="5400" b="1" smtClean="0">
                <a:solidFill>
                  <a:schemeClr val="bg2">
                    <a:lumMod val="25000"/>
                  </a:schemeClr>
                </a:solidFill>
                <a:latin typeface="楷体" panose="02010609060101010101" pitchFamily="49" charset="-122"/>
                <a:ea typeface="楷体" panose="02010609060101010101" pitchFamily="49" charset="-122"/>
              </a:rPr>
              <a:t>法</a:t>
            </a:r>
            <a:r>
              <a:rPr lang="zh-CN" altLang="en-US" sz="2000" b="1" smtClean="0"/>
              <a:t>（</a:t>
            </a:r>
            <a:r>
              <a:rPr lang="zh-CN" altLang="zh-CN" sz="2000" b="1"/>
              <a:t>怀古伤今、借古伤己、借古讽</a:t>
            </a:r>
            <a:r>
              <a:rPr lang="zh-CN" altLang="zh-CN" sz="2000" b="1" smtClean="0"/>
              <a:t>今</a:t>
            </a:r>
            <a:r>
              <a:rPr lang="zh-CN" altLang="en-US" sz="2000" b="1" smtClean="0">
                <a:solidFill>
                  <a:schemeClr val="bg2">
                    <a:lumMod val="25000"/>
                  </a:schemeClr>
                </a:solidFill>
                <a:latin typeface="楷体" panose="02010609060101010101" pitchFamily="49" charset="-122"/>
                <a:ea typeface="楷体" panose="02010609060101010101" pitchFamily="49" charset="-122"/>
              </a:rPr>
              <a:t>）</a:t>
            </a:r>
            <a:endParaRPr lang="en-US" altLang="zh-CN" sz="5400" b="1" smtClean="0">
              <a:solidFill>
                <a:schemeClr val="bg2">
                  <a:lumMod val="25000"/>
                </a:schemeClr>
              </a:solidFill>
              <a:latin typeface="楷体" panose="02010609060101010101" pitchFamily="49" charset="-122"/>
              <a:ea typeface="楷体" panose="02010609060101010101" pitchFamily="49" charset="-122"/>
            </a:endParaRPr>
          </a:p>
          <a:p>
            <a:r>
              <a:rPr lang="en-US" altLang="zh-CN" sz="5400" b="1" smtClean="0">
                <a:solidFill>
                  <a:schemeClr val="bg2">
                    <a:lumMod val="25000"/>
                  </a:schemeClr>
                </a:solidFill>
                <a:latin typeface="楷体" panose="02010609060101010101" pitchFamily="49" charset="-122"/>
                <a:ea typeface="楷体" panose="02010609060101010101" pitchFamily="49" charset="-122"/>
              </a:rPr>
              <a:t>3</a:t>
            </a:r>
            <a:r>
              <a:rPr lang="zh-CN" altLang="zh-CN" sz="5400" b="1" smtClean="0">
                <a:solidFill>
                  <a:schemeClr val="bg2">
                    <a:lumMod val="25000"/>
                  </a:schemeClr>
                </a:solidFill>
                <a:latin typeface="楷体" panose="02010609060101010101" pitchFamily="49" charset="-122"/>
                <a:ea typeface="楷体" panose="02010609060101010101" pitchFamily="49" charset="-122"/>
              </a:rPr>
              <a:t>．体</a:t>
            </a:r>
            <a:r>
              <a:rPr lang="zh-CN" altLang="zh-CN" sz="5400" b="1">
                <a:solidFill>
                  <a:schemeClr val="bg2">
                    <a:lumMod val="25000"/>
                  </a:schemeClr>
                </a:solidFill>
                <a:latin typeface="楷体" panose="02010609060101010101" pitchFamily="49" charset="-122"/>
                <a:ea typeface="楷体" panose="02010609060101010101" pitchFamily="49" charset="-122"/>
              </a:rPr>
              <a:t>会意图</a:t>
            </a:r>
            <a:r>
              <a:rPr lang="zh-CN" altLang="zh-CN" sz="5400" b="1" smtClean="0">
                <a:solidFill>
                  <a:schemeClr val="bg2">
                    <a:lumMod val="25000"/>
                  </a:schemeClr>
                </a:solidFill>
                <a:latin typeface="楷体" panose="02010609060101010101" pitchFamily="49" charset="-122"/>
                <a:ea typeface="楷体" panose="02010609060101010101" pitchFamily="49" charset="-122"/>
              </a:rPr>
              <a:t>。</a:t>
            </a:r>
            <a:endParaRPr lang="en-US" altLang="zh-CN" sz="5400" b="1" smtClean="0">
              <a:solidFill>
                <a:schemeClr val="bg2">
                  <a:lumMod val="25000"/>
                </a:schemeClr>
              </a:solidFill>
              <a:latin typeface="楷体" panose="02010609060101010101" pitchFamily="49" charset="-122"/>
              <a:ea typeface="楷体" panose="02010609060101010101" pitchFamily="49" charset="-122"/>
            </a:endParaRPr>
          </a:p>
          <a:p>
            <a:r>
              <a:rPr lang="en-US" altLang="zh-CN" sz="5400" b="1" smtClean="0">
                <a:solidFill>
                  <a:schemeClr val="bg2">
                    <a:lumMod val="25000"/>
                  </a:schemeClr>
                </a:solidFill>
                <a:latin typeface="楷体" panose="02010609060101010101" pitchFamily="49" charset="-122"/>
                <a:ea typeface="楷体" panose="02010609060101010101" pitchFamily="49" charset="-122"/>
              </a:rPr>
              <a:t>4</a:t>
            </a:r>
            <a:r>
              <a:rPr lang="zh-CN" altLang="zh-CN" sz="5400" b="1" smtClean="0">
                <a:solidFill>
                  <a:schemeClr val="bg2">
                    <a:lumMod val="25000"/>
                  </a:schemeClr>
                </a:solidFill>
                <a:latin typeface="楷体" panose="02010609060101010101" pitchFamily="49" charset="-122"/>
                <a:ea typeface="楷体" panose="02010609060101010101" pitchFamily="49" charset="-122"/>
              </a:rPr>
              <a:t>．领</a:t>
            </a:r>
            <a:r>
              <a:rPr lang="zh-CN" altLang="zh-CN" sz="5400" b="1">
                <a:solidFill>
                  <a:schemeClr val="bg2">
                    <a:lumMod val="25000"/>
                  </a:schemeClr>
                </a:solidFill>
                <a:latin typeface="楷体" panose="02010609060101010101" pitchFamily="49" charset="-122"/>
                <a:ea typeface="楷体" panose="02010609060101010101" pitchFamily="49" charset="-122"/>
              </a:rPr>
              <a:t>悟感情。</a:t>
            </a:r>
            <a:endParaRPr lang="en-US" altLang="zh-CN" sz="5400" b="1">
              <a:solidFill>
                <a:schemeClr val="bg2">
                  <a:lumMod val="25000"/>
                </a:schemeClr>
              </a:solidFill>
              <a:latin typeface="楷体" panose="02010609060101010101" pitchFamily="49" charset="-122"/>
              <a:ea typeface="楷体" panose="02010609060101010101" pitchFamily="49" charset="-122"/>
            </a:endParaRPr>
          </a:p>
          <a:p>
            <a:endParaRPr lang="zh-CN" altLang="zh-CN" sz="900" kern="100">
              <a:solidFill>
                <a:schemeClr val="bg2">
                  <a:lumMod val="25000"/>
                </a:schemeClr>
              </a:solidFill>
              <a:latin typeface="宋体" pitchFamily="2" charset="-122"/>
              <a:ea typeface="宋体" pitchFamily="2" charset="-122"/>
              <a:cs typeface="Courier New" panose="02070309020205020404" pitchFamily="49" charset="0"/>
            </a:endParaRPr>
          </a:p>
          <a:p>
            <a:pPr algn="just">
              <a:spcAft>
                <a:spcPct val="0"/>
              </a:spcAft>
            </a:pPr>
            <a:r>
              <a:rPr lang="en-US" altLang="zh-CN" sz="900" kern="100">
                <a:solidFill>
                  <a:schemeClr val="bg2">
                    <a:lumMod val="25000"/>
                  </a:schemeClr>
                </a:solidFill>
                <a:latin typeface="Times New Roman" panose="02020603050405020304" pitchFamily="18" charset="0"/>
                <a:ea typeface="宋体" pitchFamily="2" charset="-122"/>
              </a:rPr>
              <a:t> </a:t>
            </a:r>
            <a:endParaRPr lang="zh-CN" altLang="zh-CN" sz="900" kern="100">
              <a:solidFill>
                <a:schemeClr val="bg2">
                  <a:lumMod val="25000"/>
                </a:schemeClr>
              </a:solidFill>
              <a:effectLst/>
              <a:latin typeface="Times New Roman" panose="02020603050405020304" pitchFamily="18" charset="0"/>
              <a:ea typeface="宋体" pitchFamily="2" charset="-122"/>
            </a:endParaRPr>
          </a:p>
        </p:txBody>
      </p:sp>
      <p:sp>
        <p:nvSpPr>
          <p:cNvPr id="3" name="矩形 2"/>
          <p:cNvSpPr/>
          <p:nvPr/>
        </p:nvSpPr>
        <p:spPr>
          <a:xfrm>
            <a:off x="397282" y="205142"/>
            <a:ext cx="14707389" cy="1753235"/>
          </a:xfrm>
          <a:prstGeom prst="rect">
            <a:avLst/>
          </a:prstGeom>
        </p:spPr>
        <p:txBody>
          <a:bodyPr wrap="square">
            <a:spAutoFit/>
          </a:bodyPr>
          <a:lstStyle/>
          <a:p>
            <a:pPr indent="609600">
              <a:spcAft>
                <a:spcPct val="0"/>
              </a:spcAft>
            </a:pP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咏史怀古诗鉴赏</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要</a:t>
            </a: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点</a:t>
            </a:r>
            <a:endPar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a:p>
            <a:pPr indent="609600">
              <a:spcAft>
                <a:spcPct val="0"/>
              </a:spcAft>
            </a:pP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                                     </a:t>
            </a:r>
          </a:p>
          <a:p>
            <a:pPr indent="609600">
              <a:spcAft>
                <a:spcPct val="0"/>
              </a:spcAft>
            </a:pPr>
            <a:r>
              <a:rPr lang="zh-CN"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临</a:t>
            </a: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古</a:t>
            </a:r>
            <a:r>
              <a:rPr lang="zh-CN"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地</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       </a:t>
            </a:r>
            <a:r>
              <a:rPr lang="zh-CN"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思</a:t>
            </a: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古</a:t>
            </a:r>
            <a:r>
              <a:rPr lang="zh-CN"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人</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      </a:t>
            </a:r>
            <a:r>
              <a:rPr lang="zh-CN"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忆</a:t>
            </a: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其</a:t>
            </a:r>
            <a:r>
              <a:rPr lang="zh-CN"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事</a:t>
            </a:r>
            <a:r>
              <a:rPr lang="en-US"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       </a:t>
            </a:r>
            <a:r>
              <a:rPr lang="zh-CN" altLang="zh-CN"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抒</a:t>
            </a:r>
            <a:r>
              <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己志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0" fill="hold"/>
                                        <p:tgtEl>
                                          <p:spTgt spid="2"/>
                                        </p:tgtEl>
                                        <p:attrNameLst>
                                          <p:attrName>ppt_x</p:attrName>
                                        </p:attrNameLst>
                                      </p:cBhvr>
                                      <p:tavLst>
                                        <p:tav tm="0">
                                          <p:val>
                                            <p:strVal val="#ppt_x"/>
                                          </p:val>
                                        </p:tav>
                                        <p:tav tm="100000">
                                          <p:val>
                                            <p:strVal val="#ppt_x"/>
                                          </p:val>
                                        </p:tav>
                                      </p:tavLst>
                                    </p:anim>
                                    <p:anim calcmode="lin" valueType="num">
                                      <p:cBhvr additive="base">
                                        <p:cTn id="13"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矩形 1"/>
          <p:cNvSpPr/>
          <p:nvPr/>
        </p:nvSpPr>
        <p:spPr>
          <a:xfrm>
            <a:off x="0" y="14288"/>
            <a:ext cx="11695509" cy="867930"/>
          </a:xfrm>
          <a:prstGeom prst="rect">
            <a:avLst/>
          </a:prstGeom>
        </p:spPr>
        <p:txBody>
          <a:bodyPr wrap="none">
            <a:spAutoFit/>
          </a:bodyPr>
          <a:lstStyle/>
          <a:p>
            <a:pPr indent="304800" algn="just">
              <a:lnSpc>
                <a:spcPct val="140000"/>
              </a:lnSpc>
              <a:spcAft>
                <a:spcPct val="0"/>
              </a:spcAft>
            </a:pPr>
            <a:r>
              <a:rPr lang="zh-CN" altLang="en-US" sz="36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六、</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咏物言志诗</a:t>
            </a:r>
            <a:r>
              <a:rPr lang="en-US"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绘尽天下万物态，寄寓世间感慨情</a:t>
            </a:r>
            <a:endParaRPr lang="zh-CN" altLang="zh-CN" sz="36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graphicFrame>
        <p:nvGraphicFramePr>
          <p:cNvPr id="3" name="表格 2"/>
          <p:cNvGraphicFramePr>
            <a:graphicFrameLocks noGrp="1"/>
          </p:cNvGraphicFramePr>
          <p:nvPr/>
        </p:nvGraphicFramePr>
        <p:xfrm>
          <a:off x="166253" y="882218"/>
          <a:ext cx="11734800" cy="5657128"/>
        </p:xfrm>
        <a:graphic>
          <a:graphicData uri="http://schemas.openxmlformats.org/drawingml/2006/table">
            <a:tbl>
              <a:tblPr>
                <a:tableStyleId>{ED083AE6-46FA-4A59-8FB0-9F97EB10719F}</a:tableStyleId>
              </a:tblPr>
              <a:tblGrid>
                <a:gridCol w="590430"/>
                <a:gridCol w="4059208"/>
                <a:gridCol w="590430"/>
                <a:gridCol w="4206815"/>
                <a:gridCol w="2287917"/>
              </a:tblGrid>
              <a:tr h="754284">
                <a:tc gridSpan="5">
                  <a:txBody>
                    <a:bodyPr/>
                    <a:lstStyle/>
                    <a:p>
                      <a:pPr algn="l">
                        <a:lnSpc>
                          <a:spcPct val="100000"/>
                        </a:lnSpc>
                        <a:spcAft>
                          <a:spcPct val="0"/>
                        </a:spcAft>
                      </a:pPr>
                      <a:r>
                        <a:rPr lang="zh-CN" sz="2400" kern="100">
                          <a:effectLst/>
                          <a:latin typeface="黑体" panose="02010609060101010101" pitchFamily="49" charset="-122"/>
                          <a:ea typeface="黑体" panose="02010609060101010101" pitchFamily="49" charset="-122"/>
                        </a:rPr>
                        <a:t>对接教材篇目：《咏柳》</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贺知章</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、《卜算子</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咏梅》</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陆游</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、《石灰吟》</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于谦</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、《望岳》</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杜甫</a:t>
                      </a:r>
                      <a:r>
                        <a:rPr lang="en-US" sz="2400" kern="100">
                          <a:effectLst/>
                          <a:latin typeface="黑体" panose="02010609060101010101" pitchFamily="49" charset="-122"/>
                          <a:ea typeface="黑体" panose="02010609060101010101" pitchFamily="49" charset="-122"/>
                        </a:rPr>
                        <a:t>)</a:t>
                      </a:r>
                      <a:endParaRPr lang="zh-CN" sz="24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hMerge="1">
                  <a:txBody>
                    <a:bodyPr/>
                    <a:lstStyle/>
                    <a:p/>
                  </a:txBody>
                  <a:tcPr/>
                </a:tc>
                <a:tc hMerge="1">
                  <a:txBody>
                    <a:bodyPr/>
                    <a:lstStyle/>
                    <a:p/>
                  </a:txBody>
                  <a:tcPr/>
                </a:tc>
                <a:tc hMerge="1">
                  <a:txBody>
                    <a:bodyPr/>
                    <a:lstStyle/>
                    <a:p/>
                  </a:txBody>
                  <a:tcPr/>
                </a:tc>
                <a:tc hMerge="1">
                  <a:txBody>
                    <a:bodyPr/>
                    <a:lstStyle/>
                    <a:p/>
                  </a:txBody>
                  <a:tcPr/>
                </a:tc>
              </a:tr>
              <a:tr h="377142">
                <a:tc gridSpan="2">
                  <a:txBody>
                    <a:bodyPr/>
                    <a:lstStyle/>
                    <a:p>
                      <a:pPr algn="ctr">
                        <a:lnSpc>
                          <a:spcPct val="100000"/>
                        </a:lnSpc>
                        <a:spcAft>
                          <a:spcPct val="0"/>
                        </a:spcAft>
                      </a:pPr>
                      <a:r>
                        <a:rPr lang="zh-CN" sz="2400" kern="100">
                          <a:solidFill>
                            <a:srgbClr val="FF0000"/>
                          </a:solidFill>
                          <a:effectLst/>
                          <a:latin typeface="黑体" panose="02010609060101010101" pitchFamily="49" charset="-122"/>
                          <a:ea typeface="黑体" panose="02010609060101010101" pitchFamily="49" charset="-122"/>
                        </a:rPr>
                        <a:t>题材特征</a:t>
                      </a:r>
                      <a:endParaRPr lang="zh-CN" sz="2400" kern="100">
                        <a:solidFill>
                          <a:srgbClr val="FF0000"/>
                        </a:solidFill>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hMerge="1">
                  <a:txBody>
                    <a:bodyPr/>
                    <a:lstStyle/>
                    <a:p/>
                  </a:txBody>
                  <a:tcPr/>
                </a:tc>
                <a:tc gridSpan="2">
                  <a:txBody>
                    <a:bodyPr/>
                    <a:lstStyle/>
                    <a:p>
                      <a:pPr algn="ctr">
                        <a:lnSpc>
                          <a:spcPct val="100000"/>
                        </a:lnSpc>
                        <a:spcAft>
                          <a:spcPct val="0"/>
                        </a:spcAft>
                      </a:pPr>
                      <a:r>
                        <a:rPr lang="zh-CN" sz="2400" kern="100">
                          <a:solidFill>
                            <a:srgbClr val="FF0000"/>
                          </a:solidFill>
                          <a:effectLst/>
                          <a:latin typeface="黑体" panose="02010609060101010101" pitchFamily="49" charset="-122"/>
                          <a:ea typeface="黑体" panose="02010609060101010101" pitchFamily="49" charset="-122"/>
                        </a:rPr>
                        <a:t>内容情感</a:t>
                      </a:r>
                      <a:endParaRPr lang="zh-CN" sz="2400" kern="100">
                        <a:solidFill>
                          <a:srgbClr val="FF0000"/>
                        </a:solidFill>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hMerge="1">
                  <a:txBody>
                    <a:bodyPr/>
                    <a:lstStyle/>
                    <a:p/>
                  </a:txBody>
                  <a:tcPr/>
                </a:tc>
                <a:tc>
                  <a:txBody>
                    <a:bodyPr/>
                    <a:lstStyle/>
                    <a:p>
                      <a:pPr algn="ctr">
                        <a:lnSpc>
                          <a:spcPct val="100000"/>
                        </a:lnSpc>
                        <a:spcAft>
                          <a:spcPct val="0"/>
                        </a:spcAft>
                      </a:pPr>
                      <a:r>
                        <a:rPr lang="zh-CN" sz="2400" kern="100">
                          <a:solidFill>
                            <a:srgbClr val="FF0000"/>
                          </a:solidFill>
                          <a:effectLst/>
                          <a:latin typeface="黑体" panose="02010609060101010101" pitchFamily="49" charset="-122"/>
                          <a:ea typeface="黑体" panose="02010609060101010101" pitchFamily="49" charset="-122"/>
                        </a:rPr>
                        <a:t>常用技法</a:t>
                      </a:r>
                      <a:endParaRPr lang="zh-CN" sz="2400" kern="100">
                        <a:solidFill>
                          <a:srgbClr val="FF0000"/>
                        </a:solidFill>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r>
              <a:tr h="754284">
                <a:tc>
                  <a:txBody>
                    <a:bodyPr/>
                    <a:lstStyle/>
                    <a:p>
                      <a:pPr algn="ctr">
                        <a:lnSpc>
                          <a:spcPct val="100000"/>
                        </a:lnSpc>
                        <a:spcAft>
                          <a:spcPct val="0"/>
                        </a:spcAft>
                      </a:pPr>
                      <a:r>
                        <a:rPr lang="zh-CN" sz="2400" kern="100">
                          <a:solidFill>
                            <a:srgbClr val="FF0000"/>
                          </a:solidFill>
                          <a:effectLst/>
                          <a:latin typeface="黑体" panose="02010609060101010101" pitchFamily="49" charset="-122"/>
                          <a:ea typeface="黑体" panose="02010609060101010101" pitchFamily="49" charset="-122"/>
                        </a:rPr>
                        <a:t>内涵</a:t>
                      </a:r>
                      <a:endParaRPr lang="zh-CN" sz="2400" kern="100">
                        <a:solidFill>
                          <a:srgbClr val="FF0000"/>
                        </a:solidFill>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algn="l">
                        <a:lnSpc>
                          <a:spcPct val="100000"/>
                        </a:lnSpc>
                        <a:spcAft>
                          <a:spcPct val="0"/>
                        </a:spcAft>
                      </a:pPr>
                      <a:r>
                        <a:rPr lang="zh-CN" sz="2400" kern="100">
                          <a:effectLst/>
                          <a:latin typeface="黑体" panose="02010609060101010101" pitchFamily="49" charset="-122"/>
                          <a:ea typeface="黑体" panose="02010609060101010101" pitchFamily="49" charset="-122"/>
                        </a:rPr>
                        <a:t>借助吟咏自然或社会事物来表达诗人的思想感情。</a:t>
                      </a:r>
                      <a:endParaRPr lang="zh-CN" sz="24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algn="l">
                        <a:lnSpc>
                          <a:spcPct val="100000"/>
                        </a:lnSpc>
                        <a:spcAft>
                          <a:spcPct val="0"/>
                        </a:spcAft>
                      </a:pPr>
                      <a:r>
                        <a:rPr lang="zh-CN" sz="2400" kern="100">
                          <a:solidFill>
                            <a:srgbClr val="FF0000"/>
                          </a:solidFill>
                          <a:effectLst/>
                          <a:latin typeface="黑体" panose="02010609060101010101" pitchFamily="49" charset="-122"/>
                          <a:ea typeface="黑体" panose="02010609060101010101" pitchFamily="49" charset="-122"/>
                        </a:rPr>
                        <a:t>内容</a:t>
                      </a:r>
                      <a:endParaRPr lang="zh-CN" sz="2400" kern="100">
                        <a:solidFill>
                          <a:srgbClr val="FF0000"/>
                        </a:solidFill>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algn="l">
                        <a:lnSpc>
                          <a:spcPct val="100000"/>
                        </a:lnSpc>
                        <a:spcAft>
                          <a:spcPct val="0"/>
                        </a:spcAft>
                      </a:pPr>
                      <a:r>
                        <a:rPr lang="zh-CN" sz="2400" kern="100">
                          <a:effectLst/>
                          <a:latin typeface="黑体" panose="02010609060101010101" pitchFamily="49" charset="-122"/>
                          <a:ea typeface="黑体" panose="02010609060101010101" pitchFamily="49" charset="-122"/>
                        </a:rPr>
                        <a:t>单纯咏物、托物言志</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寓意</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、托物喻理、托物讽世。</a:t>
                      </a:r>
                      <a:endParaRPr lang="zh-CN" sz="24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rowSpan="2">
                  <a:txBody>
                    <a:bodyPr/>
                    <a:lstStyle/>
                    <a:p>
                      <a:pPr algn="l">
                        <a:lnSpc>
                          <a:spcPct val="100000"/>
                        </a:lnSpc>
                        <a:spcAft>
                          <a:spcPct val="0"/>
                        </a:spcAft>
                      </a:pPr>
                      <a:r>
                        <a:rPr lang="en-US" sz="2400" kern="100">
                          <a:effectLst/>
                          <a:latin typeface="黑体" panose="02010609060101010101" pitchFamily="49" charset="-122"/>
                          <a:ea typeface="黑体" panose="02010609060101010101" pitchFamily="49" charset="-122"/>
                        </a:rPr>
                        <a:t>(1)</a:t>
                      </a:r>
                      <a:r>
                        <a:rPr lang="zh-CN" sz="2400" kern="100">
                          <a:effectLst/>
                          <a:latin typeface="黑体" panose="02010609060101010101" pitchFamily="49" charset="-122"/>
                          <a:ea typeface="黑体" panose="02010609060101010101" pitchFamily="49" charset="-122"/>
                        </a:rPr>
                        <a:t>从具体描写的方法看，主要是正面描写</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绘形绘色</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与侧面烘托。</a:t>
                      </a:r>
                    </a:p>
                    <a:p>
                      <a:pPr algn="l">
                        <a:lnSpc>
                          <a:spcPct val="100000"/>
                        </a:lnSpc>
                        <a:spcAft>
                          <a:spcPct val="0"/>
                        </a:spcAft>
                      </a:pPr>
                      <a:r>
                        <a:rPr lang="en-US" sz="2400" kern="100">
                          <a:effectLst/>
                          <a:latin typeface="黑体" panose="02010609060101010101" pitchFamily="49" charset="-122"/>
                          <a:ea typeface="黑体" panose="02010609060101010101" pitchFamily="49" charset="-122"/>
                        </a:rPr>
                        <a:t>(2)</a:t>
                      </a:r>
                      <a:r>
                        <a:rPr lang="zh-CN" sz="2400" kern="100">
                          <a:effectLst/>
                          <a:latin typeface="黑体" panose="02010609060101010101" pitchFamily="49" charset="-122"/>
                          <a:ea typeface="黑体" panose="02010609060101010101" pitchFamily="49" charset="-122"/>
                        </a:rPr>
                        <a:t>从修辞手法看，主要是比喻、象征、拟人和对比。</a:t>
                      </a:r>
                    </a:p>
                    <a:p>
                      <a:pPr algn="l">
                        <a:lnSpc>
                          <a:spcPct val="100000"/>
                        </a:lnSpc>
                        <a:spcAft>
                          <a:spcPct val="0"/>
                        </a:spcAft>
                      </a:pPr>
                      <a:r>
                        <a:rPr lang="en-US" sz="2400" kern="100">
                          <a:effectLst/>
                          <a:latin typeface="黑体" panose="02010609060101010101" pitchFamily="49" charset="-122"/>
                          <a:ea typeface="黑体" panose="02010609060101010101" pitchFamily="49" charset="-122"/>
                        </a:rPr>
                        <a:t>(3)</a:t>
                      </a:r>
                      <a:r>
                        <a:rPr lang="zh-CN" sz="2400" kern="100">
                          <a:effectLst/>
                          <a:latin typeface="黑体" panose="02010609060101010101" pitchFamily="49" charset="-122"/>
                          <a:ea typeface="黑体" panose="02010609060101010101" pitchFamily="49" charset="-122"/>
                        </a:rPr>
                        <a:t>从抒情方法看，主要是托物言志。</a:t>
                      </a:r>
                      <a:endParaRPr lang="zh-CN" sz="24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r>
              <a:tr h="3771418">
                <a:tc>
                  <a:txBody>
                    <a:bodyPr/>
                    <a:lstStyle/>
                    <a:p>
                      <a:pPr algn="ctr">
                        <a:lnSpc>
                          <a:spcPct val="100000"/>
                        </a:lnSpc>
                        <a:spcAft>
                          <a:spcPct val="0"/>
                        </a:spcAft>
                      </a:pPr>
                      <a:r>
                        <a:rPr lang="zh-CN" sz="2400" kern="100">
                          <a:solidFill>
                            <a:srgbClr val="FF0000"/>
                          </a:solidFill>
                          <a:effectLst/>
                          <a:latin typeface="黑体" panose="02010609060101010101" pitchFamily="49" charset="-122"/>
                          <a:ea typeface="黑体" panose="02010609060101010101" pitchFamily="49" charset="-122"/>
                        </a:rPr>
                        <a:t>标志</a:t>
                      </a:r>
                      <a:endParaRPr lang="zh-CN" sz="2400" kern="100">
                        <a:solidFill>
                          <a:srgbClr val="FF0000"/>
                        </a:solidFill>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algn="l">
                        <a:lnSpc>
                          <a:spcPct val="100000"/>
                        </a:lnSpc>
                        <a:spcAft>
                          <a:spcPct val="0"/>
                        </a:spcAft>
                      </a:pPr>
                      <a:r>
                        <a:rPr lang="en-US" sz="2400" kern="100">
                          <a:effectLst/>
                          <a:latin typeface="黑体" panose="02010609060101010101" pitchFamily="49" charset="-122"/>
                          <a:ea typeface="黑体" panose="02010609060101010101" pitchFamily="49" charset="-122"/>
                        </a:rPr>
                        <a:t>(1)</a:t>
                      </a:r>
                      <a:r>
                        <a:rPr lang="zh-CN" sz="2400" kern="100">
                          <a:effectLst/>
                          <a:latin typeface="黑体" panose="02010609060101010101" pitchFamily="49" charset="-122"/>
                          <a:ea typeface="黑体" panose="02010609060101010101" pitchFamily="49" charset="-122"/>
                        </a:rPr>
                        <a:t>从对象上来看，咏物诗的对象是单纯的某个物。着重对所咏之物的特征、功能进行刻画，或者着重对所咏之物的某一内蕴、精神进行吟咏。</a:t>
                      </a:r>
                    </a:p>
                    <a:p>
                      <a:pPr algn="l">
                        <a:lnSpc>
                          <a:spcPct val="100000"/>
                        </a:lnSpc>
                        <a:spcAft>
                          <a:spcPct val="0"/>
                        </a:spcAft>
                      </a:pPr>
                      <a:r>
                        <a:rPr lang="en-US" sz="2400" kern="100">
                          <a:effectLst/>
                          <a:latin typeface="黑体" panose="02010609060101010101" pitchFamily="49" charset="-122"/>
                          <a:ea typeface="黑体" panose="02010609060101010101" pitchFamily="49" charset="-122"/>
                        </a:rPr>
                        <a:t>(2)</a:t>
                      </a:r>
                      <a:r>
                        <a:rPr lang="zh-CN" sz="2400" kern="100">
                          <a:effectLst/>
                          <a:latin typeface="黑体" panose="02010609060101010101" pitchFamily="49" charset="-122"/>
                          <a:ea typeface="黑体" panose="02010609060101010101" pitchFamily="49" charset="-122"/>
                        </a:rPr>
                        <a:t>从题目上来看，或以所咏之物为诗名或以</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咏某物</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题某物</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某物吟</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等为题目形式。</a:t>
                      </a:r>
                      <a:endParaRPr lang="zh-CN" sz="24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algn="l">
                        <a:lnSpc>
                          <a:spcPct val="100000"/>
                        </a:lnSpc>
                        <a:spcAft>
                          <a:spcPct val="0"/>
                        </a:spcAft>
                      </a:pPr>
                      <a:r>
                        <a:rPr lang="zh-CN" sz="2400" kern="100">
                          <a:solidFill>
                            <a:srgbClr val="FF0000"/>
                          </a:solidFill>
                          <a:effectLst/>
                          <a:latin typeface="黑体" panose="02010609060101010101" pitchFamily="49" charset="-122"/>
                          <a:ea typeface="黑体" panose="02010609060101010101" pitchFamily="49" charset="-122"/>
                        </a:rPr>
                        <a:t>情感</a:t>
                      </a:r>
                      <a:endParaRPr lang="zh-CN" sz="2400" kern="100">
                        <a:solidFill>
                          <a:srgbClr val="FF0000"/>
                        </a:solidFill>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a:txBody>
                    <a:bodyPr/>
                    <a:lstStyle/>
                    <a:p>
                      <a:pPr algn="l">
                        <a:lnSpc>
                          <a:spcPct val="100000"/>
                        </a:lnSpc>
                        <a:spcAft>
                          <a:spcPct val="0"/>
                        </a:spcAft>
                      </a:pPr>
                      <a:r>
                        <a:rPr lang="en-US" sz="2400" kern="100">
                          <a:effectLst/>
                          <a:latin typeface="黑体" panose="02010609060101010101" pitchFamily="49" charset="-122"/>
                          <a:ea typeface="黑体" panose="02010609060101010101" pitchFamily="49" charset="-122"/>
                        </a:rPr>
                        <a:t>(1)</a:t>
                      </a:r>
                      <a:r>
                        <a:rPr lang="zh-CN" sz="2400" kern="100">
                          <a:effectLst/>
                          <a:latin typeface="黑体" panose="02010609060101010101" pitchFamily="49" charset="-122"/>
                          <a:ea typeface="黑体" panose="02010609060101010101" pitchFamily="49" charset="-122"/>
                        </a:rPr>
                        <a:t>寄寓作者的理想抱负，或实现个人理想，或报效国家。</a:t>
                      </a:r>
                    </a:p>
                    <a:p>
                      <a:pPr algn="l">
                        <a:lnSpc>
                          <a:spcPct val="100000"/>
                        </a:lnSpc>
                        <a:spcAft>
                          <a:spcPct val="0"/>
                        </a:spcAft>
                      </a:pPr>
                      <a:r>
                        <a:rPr lang="en-US" sz="2400" kern="100">
                          <a:effectLst/>
                          <a:latin typeface="黑体" panose="02010609060101010101" pitchFamily="49" charset="-122"/>
                          <a:ea typeface="黑体" panose="02010609060101010101" pitchFamily="49" charset="-122"/>
                        </a:rPr>
                        <a:t>(2)</a:t>
                      </a:r>
                      <a:r>
                        <a:rPr lang="zh-CN" sz="2400" kern="100">
                          <a:effectLst/>
                          <a:latin typeface="黑体" panose="02010609060101010101" pitchFamily="49" charset="-122"/>
                          <a:ea typeface="黑体" panose="02010609060101010101" pitchFamily="49" charset="-122"/>
                        </a:rPr>
                        <a:t>寄寓高尚的节操，或表达怀才不遇与命途多舛的伤感，或抒发年华易逝与理想破灭的哀愁。</a:t>
                      </a:r>
                    </a:p>
                    <a:p>
                      <a:pPr algn="l">
                        <a:lnSpc>
                          <a:spcPct val="100000"/>
                        </a:lnSpc>
                        <a:spcAft>
                          <a:spcPct val="0"/>
                        </a:spcAft>
                      </a:pPr>
                      <a:r>
                        <a:rPr lang="en-US" sz="2400" kern="100">
                          <a:effectLst/>
                          <a:latin typeface="黑体" panose="02010609060101010101" pitchFamily="49" charset="-122"/>
                          <a:ea typeface="黑体" panose="02010609060101010101" pitchFamily="49" charset="-122"/>
                        </a:rPr>
                        <a:t>(3)</a:t>
                      </a:r>
                      <a:r>
                        <a:rPr lang="zh-CN" sz="2400" kern="100">
                          <a:effectLst/>
                          <a:latin typeface="黑体" panose="02010609060101010101" pitchFamily="49" charset="-122"/>
                          <a:ea typeface="黑体" panose="02010609060101010101" pitchFamily="49" charset="-122"/>
                        </a:rPr>
                        <a:t>托物讽世，或忧国忧民，或感时伤世，或愤世嫉俗，或针砭时弊，或冷嘲热讽。</a:t>
                      </a:r>
                      <a:endParaRPr lang="zh-CN" sz="2400" kern="100">
                        <a:effectLst/>
                        <a:latin typeface="黑体" panose="02010609060101010101" pitchFamily="49" charset="-122"/>
                        <a:ea typeface="黑体" panose="02010609060101010101" pitchFamily="49" charset="-122"/>
                        <a:cs typeface="Courier New" panose="02070309020205020404" pitchFamily="49" charset="0"/>
                      </a:endParaRPr>
                    </a:p>
                  </a:txBody>
                  <a:tcPr marL="68580" marR="68580" marT="0" marB="0" anchor="ctr"/>
                </a:tc>
                <a:tc vMerge="1">
                  <a:txBody>
                    <a:bodyPr/>
                    <a:lstStyle/>
                    <a:p/>
                  </a:txBody>
                  <a:tcPr/>
                </a:tc>
              </a:tr>
            </a:tbl>
          </a:graphicData>
        </a:graphic>
      </p:graphicFrame>
    </p:spTree>
  </p:cSld>
  <p:clrMapOvr>
    <a:masterClrMapping/>
  </p:clrMapOvr>
  <p:transition/>
  <p:timing/>
</p:sld>
</file>

<file path=ppt/tags/tag1.xml><?xml version="1.0" encoding="utf-8"?>
<p:tagLst xmlns:p="http://schemas.openxmlformats.org/presentationml/2006/main">
  <p:tag name="KSO_WM_BEAUTIFY_FLAG" val="#wm#"/>
  <p:tag name="KSO_WM_CHIP_GROUPID" val="5f22a7a4dda340fd2c9b58ef"/>
  <p:tag name="KSO_WM_CHIP_XID" val="5f22a7a4dda340fd2c9b58f0"/>
  <p:tag name="KSO_WM_TAG_VERSION" val="1.0"/>
  <p:tag name="KSO_WM_TEMPLATE_ASSEMBLE_GROUPID" val="5f48a2c2f3f92eac73830e73"/>
  <p:tag name="KSO_WM_TEMPLATE_ASSEMBLE_XID" val="5f48a2c2f3f92eac73830e73"/>
  <p:tag name="KSO_WM_TEMPLATE_CATEGORY" val="diagram"/>
  <p:tag name="KSO_WM_TEMPLATE_INDEX" val="20210162"/>
  <p:tag name="KSO_WM_UNIT_BLOCK" val="0"/>
  <p:tag name="KSO_WM_UNIT_COMPATIBLE" val="0"/>
  <p:tag name="KSO_WM_UNIT_DEC_AREA_ID" val="ea095481d0d64115a605da437295c8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0162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20"/>
</p:tagLst>
</file>

<file path=ppt/tags/tag2.xml><?xml version="1.0" encoding="utf-8"?>
<p:tagLst xmlns:p="http://schemas.openxmlformats.org/presentationml/2006/main">
  <p:tag name="KSO_WM_ASSEMBLE_CHIP_INDEX" val="17b151c3f3e54eaa88dff6dc58335899"/>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73"/>
  <p:tag name="KSO_WM_TEMPLATE_ASSEMBLE_XID" val="5f48a2c2f3f92eac73830e73"/>
  <p:tag name="KSO_WM_TEMPLATE_CATEGORY" val="diagram"/>
  <p:tag name="KSO_WM_TEMPLATE_INDEX" val="20210162"/>
  <p:tag name="KSO_WM_UNIT_BLOCK" val="0"/>
  <p:tag name="KSO_WM_UNIT_COMPATIBLE" val="0"/>
  <p:tag name="KSO_WM_UNIT_DEC_AREA_ID" val="9c16df55387c44e08277ed6f655f95f3"/>
  <p:tag name="KSO_WM_UNIT_DEFAULT_FONT" val="14;20;2"/>
  <p:tag name="KSO_WM_UNIT_DIAGRAM_ISNUMVISUAL" val="0"/>
  <p:tag name="KSO_WM_UNIT_DIAGRAM_ISREFERUNIT" val="0"/>
  <p:tag name="KSO_WM_UNIT_HIGHLIGHT" val="0"/>
  <p:tag name="KSO_WM_UNIT_ID" val="diagram20210162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8"/>
</p:tagLst>
</file>

<file path=ppt/tags/tag3.xml><?xml version="1.0" encoding="utf-8"?>
<p:tagLst xmlns:p="http://schemas.openxmlformats.org/presentationml/2006/main">
  <p:tag name="KSO_WM_ASSEMBLE_CHIP_INDEX" val="c7b7bbc417544027b7f7d2295aca3785"/>
  <p:tag name="KSO_WM_BEAUTIFY_FLAG" val="#wm#"/>
  <p:tag name="KSO_WM_CHIP_FILLAREA_FILL_RULE" val="{&quot;fill_align&quot;:&quot;cm&quot;,&quot;fill_mode&quot;:&quot;full&quot;}"/>
  <p:tag name="KSO_WM_CHIP_GROUPID" val="5e7310da9a230a26b9e88a19"/>
  <p:tag name="KSO_WM_CHIP_XID" val="5e7310da9a230a26b9e88a1a"/>
  <p:tag name="KSO_WM_TAG_VERSION" val="1.0"/>
  <p:tag name="KSO_WM_TEMPLATE_ASSEMBLE_GROUPID" val="5f48a2c2f3f92eac73830e73"/>
  <p:tag name="KSO_WM_TEMPLATE_ASSEMBLE_XID" val="5f48a2c2f3f92eac73830e73"/>
  <p:tag name="KSO_WM_TEMPLATE_CATEGORY" val="diagram"/>
  <p:tag name="KSO_WM_TEMPLATE_INDEX" val="20210162"/>
  <p:tag name="KSO_WM_UNIT_COMPATIBLE" val="1"/>
  <p:tag name="KSO_WM_UNIT_DEC_AREA_ID" val="5dc6b3ea56b5411e97415c7eb3b1b5fc"/>
  <p:tag name="KSO_WM_UNIT_DIAGRAM_ISNUMVISUAL" val="0"/>
  <p:tag name="KSO_WM_UNIT_DIAGRAM_ISREFERUNIT" val="0"/>
  <p:tag name="KSO_WM_UNIT_HIGHLIGHT" val="0"/>
  <p:tag name="KSO_WM_UNIT_ID" val="diagram20210162_1*d*1"/>
  <p:tag name="KSO_WM_UNIT_INDEX" val="1"/>
  <p:tag name="KSO_WM_UNIT_LAYERLEVEL" val="1"/>
  <p:tag name="KSO_WM_UNIT_PICTURE_CLIP_FLAG" val="0"/>
  <p:tag name="KSO_WM_UNIT_PLACING_PICTURE" val="c7b7bbc417544027b7f7d2295aca3785"/>
  <p:tag name="KSO_WM_UNIT_TYPE" val="d"/>
  <p:tag name="KSO_WM_UNIT_VALUE" val="1396*2030"/>
</p:tagLst>
</file>

<file path=ppt/tags/tag4.xml><?xml version="1.0" encoding="utf-8"?>
<p:tagLst xmlns:p="http://schemas.openxmlformats.org/presentationml/2006/main">
  <p:tag name="KSO_WM_BEAUTIFY_FLAG" val="#wm#"/>
  <p:tag name="KSO_WM_CHIP_FILLPROP" val="[[{&quot;fill_id&quot;:&quot;576dc001ee534062abfa84077d565965&quot;,&quot;fill_align&quot;:&quot;cm&quot;,&quot;text_align&quot;:&quot;cm&quot;,&quot;text_direction&quot;:&quot;horizontal&quot;,&quot;chip_types&quot;:[&quot;picture&quot;]},{&quot;fill_id&quot;:&quot;9cfa3c7c874e4cdb955fe51b0c9a9e86&quot;,&quot;fill_align&quot;:&quot;cm&quot;,&quot;text_align&quot;:&quot;lm&quot;,&quot;text_direction&quot;:&quot;horizontal&quot;,&quot;chip_types&quot;:[&quot;text&quot;]}]]"/>
  <p:tag name="KSO_WM_CHIP_GROUPID" val="5f22a7a4dda340fd2c9b58ef"/>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a7a4dda340fd2c9b58f0"/>
  <p:tag name="KSO_WM_SLIDE_BACKGROUND" val="[&quot;general&quot;]"/>
  <p:tag name="KSO_WM_SLIDE_BACKGROUND_TYPE" val="general"/>
  <p:tag name="KSO_WM_SLIDE_BK_DARK_LIGHT" val="2"/>
  <p:tag name="KSO_WM_SLIDE_ID" val="diagram20210162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28T14:23:33&quot;,&quot;maxSize&quot;:{&quot;size1&quot;:47.600000000000001},&quot;minSize&quot;:{&quot;size1&quot;:47.600000000000001},&quot;normalSize&quot;:{&quot;size1&quot;:47.600000000000001},&quot;subLayout&quot;:[{&quot;id&quot;:&quot;2020-08-28T14:23:33&quot;,&quot;margin&quot;:{&quot;bottom&quot;:6.7729997634887695,&quot;left&quot;:4.2329998016357422,&quot;right&quot;:1.2699999809265137,&quot;top&quot;:6.7729997634887695},&quot;type&quot;:0},{&quot;id&quot;:&quot;2020-08-28T14:23:33&quot;,&quot;type&quot;:0}],&quot;type&quot;:0}"/>
  <p:tag name="KSO_WM_SLIDE_POSITION" val="84*71"/>
  <p:tag name="KSO_WM_SLIDE_RATIO" val="1.777778"/>
  <p:tag name="KSO_WM_SLIDE_SIZE" val="876*396"/>
  <p:tag name="KSO_WM_SLIDE_SUBTYPE" val="picTxt"/>
  <p:tag name="KSO_WM_SLIDE_SUPPORT_FEATURE_TYPE" val="0"/>
  <p:tag name="KSO_WM_SLIDE_TYPE" val="text"/>
  <p:tag name="KSO_WM_TAG_VERSION" val="1.0"/>
  <p:tag name="KSO_WM_TEMPLATE_ASSEMBLE_GROUPID" val="5f48a2c2f3f92eac73830e73"/>
  <p:tag name="KSO_WM_TEMPLATE_ASSEMBLE_XID" val="5f48a2c2f3f92eac73830e73"/>
  <p:tag name="KSO_WM_TEMPLATE_CATEGORY" val="diagram"/>
  <p:tag name="KSO_WM_TEMPLATE_COLOR_TYPE" val="1"/>
  <p:tag name="KSO_WM_TEMPLATE_INDEX" val="20210162"/>
  <p:tag name="KSO_WM_TEMPLATE_MASTER_TYPE" val="0"/>
  <p:tag name="KSO_WM_TEMPLATE_SUBCATEGORY" val="21"/>
</p:tagLst>
</file>

<file path=ppt/tags/tag5.xml><?xml version="1.0" encoding="utf-8"?>
<p:tagLst xmlns:p="http://schemas.openxmlformats.org/presentationml/2006/main">
  <p:tag name="KSO_WM_UNIT_TABLE_BEAUTIFY" val="smartTable{29720eef-e2ef-44a7-9a6c-115130b8f729}"/>
</p:tagLst>
</file>

<file path=ppt/tags/tag6.xml><?xml version="1.0" encoding="utf-8"?>
<p:tagLst xmlns:p="http://schemas.openxmlformats.org/presentationml/2006/main">
  <p:tag name="KSO_WM_UNIT_TABLE_BEAUTIFY" val="smartTable{410c58fc-a768-42e7-9cec-a5ccbbce17d5}"/>
</p:tagLst>
</file>

<file path=ppt/tags/tag7.xml><?xml version="1.0" encoding="utf-8"?>
<p:tagLst xmlns:p="http://schemas.openxmlformats.org/presentationml/2006/main">
  <p:tag name="KSO_WM_UNIT_TABLE_BEAUTIFY" val="smartTable{bc2f38dc-d4b2-40e8-ac8d-7c7285c88d94}"/>
</p:tagLst>
</file>

<file path=ppt/tags/tag8.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charset="0"/>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charset="0"/>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218</Paragraphs>
  <Slides>34</Slides>
  <Notes>0</Notes>
  <TotalTime>0</TotalTime>
  <HiddenSlides>3</HiddenSlides>
  <MMClips>0</MMClips>
  <ScaleCrop>0</ScaleCrop>
  <HeadingPairs>
    <vt:vector baseType="variant" size="4">
      <vt:variant>
        <vt:lpstr>Theme</vt:lpstr>
      </vt:variant>
      <vt:variant>
        <vt:i4>1</vt:i4>
      </vt:variant>
      <vt:variant>
        <vt:lpstr>Slide Titles</vt:lpstr>
      </vt:variant>
      <vt:variant>
        <vt:i4>34</vt:i4>
      </vt:variant>
    </vt:vector>
  </HeadingPairs>
  <TitlesOfParts>
    <vt:vector baseType="lpstr" size="35">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其他题材——哲理诗</vt:lpstr>
      <vt:lpstr>Slide 26</vt:lpstr>
      <vt:lpstr>Slide 27</vt:lpstr>
      <vt:lpstr>Slide 28</vt:lpstr>
      <vt:lpstr>Slide 29</vt:lpstr>
      <vt:lpstr>Slide 30</vt:lpstr>
      <vt:lpstr>Slide 31</vt:lpstr>
      <vt:lpstr>Slide 32</vt:lpstr>
      <vt:lpstr>Slide 33</vt:lpstr>
      <vt:lpstr>结合所学内容，读懂《送韩十四江东觐省》。</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2020-09-22T17:39:52.536</cp:lastPrinted>
  <dcterms:created xsi:type="dcterms:W3CDTF">2020-09-22T17:39:52Z</dcterms:created>
  <dcterms:modified xsi:type="dcterms:W3CDTF">2020-09-22T09:41:54Z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