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8" r:id="rId5"/>
    <p:sldId id="317" r:id="rId6"/>
    <p:sldId id="315" r:id="rId7"/>
    <p:sldId id="316" r:id="rId8"/>
    <p:sldId id="318" r:id="rId9"/>
    <p:sldId id="263" r:id="rId10"/>
    <p:sldId id="274" r:id="rId11"/>
    <p:sldId id="302" r:id="rId12"/>
    <p:sldId id="303" r:id="rId13"/>
    <p:sldId id="287" r:id="rId14"/>
    <p:sldId id="288" r:id="rId15"/>
    <p:sldId id="319" r:id="rId16"/>
    <p:sldId id="320" r:id="rId17"/>
    <p:sldId id="321" r:id="rId18"/>
    <p:sldId id="323" r:id="rId19"/>
    <p:sldId id="324" r:id="rId20"/>
    <p:sldId id="289" r:id="rId21"/>
    <p:sldId id="304" r:id="rId22"/>
    <p:sldId id="261" r:id="rId23"/>
    <p:sldId id="290" r:id="rId24"/>
    <p:sldId id="291" r:id="rId25"/>
    <p:sldId id="277" r:id="rId26"/>
    <p:sldId id="292" r:id="rId27"/>
    <p:sldId id="284" r:id="rId28"/>
    <p:sldId id="322" r:id="rId29"/>
    <p:sldId id="28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172" y="9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tags" Target="tags/tag65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A541F-1B32-4662-AFD1-8B4153D00377}" type="datetimeFigureOut">
              <a:rPr lang="zh-CN" altLang="en-US" smtClean="0">
                <a:latin typeface="印品黑体" panose="00000500000000000000" pitchFamily="2" charset="-122"/>
                <a:ea typeface="印品黑体" panose="00000500000000000000" pitchFamily="2" charset="-122"/>
              </a:rPr>
              <a:t/>
            </a:fld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CEFEF-55BA-42E6-B040-5CF2AD401C05}" type="slidenum">
              <a:rPr lang="zh-CN" altLang="en-US" smtClean="0">
                <a:latin typeface="印品黑体" panose="00000500000000000000" pitchFamily="2" charset="-122"/>
                <a:ea typeface="印品黑体" panose="00000500000000000000" pitchFamily="2" charset="-122"/>
              </a:rPr>
              <a:t/>
            </a:fld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891093FE-CC92-44B8-95D1-8018C4EE8C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E916E11A-2CBF-42C7-B4B2-C889A93EC6F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6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/>
        </p:nvSpPr>
        <p:spPr>
          <a:xfrm>
            <a:off x="2214954" y="2089407"/>
            <a:ext cx="776160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smtClean="0">
                <a:solidFill>
                  <a:srgbClr val="44BBE3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5400" b="1" smtClean="0">
                <a:solidFill>
                  <a:srgbClr val="44BBE3"/>
                </a:solidFill>
                <a:latin typeface="黑体" panose="02010609060101010101" charset="-122"/>
                <a:ea typeface="黑体" panose="02010609060101010101" charset="-122"/>
              </a:rPr>
              <a:t>西游记</a:t>
            </a:r>
            <a:r>
              <a:rPr lang="en-US" altLang="zh-CN" sz="5400" b="1" smtClean="0">
                <a:solidFill>
                  <a:srgbClr val="44BBE3"/>
                </a:solidFill>
                <a:latin typeface="黑体" panose="02010609060101010101" charset="-122"/>
                <a:ea typeface="黑体" panose="02010609060101010101" charset="-122"/>
              </a:rPr>
              <a:t>》：精读和跳读</a:t>
            </a:r>
            <a:endParaRPr lang="en-US" altLang="zh-CN" sz="5400" b="1" smtClean="0">
              <a:solidFill>
                <a:srgbClr val="44BBE3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589655" y="853440"/>
            <a:ext cx="4790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抓题目理清故事脉络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51"/>
          <p:cNvSpPr txBox="1"/>
          <p:nvPr/>
        </p:nvSpPr>
        <p:spPr>
          <a:xfrm>
            <a:off x="916940" y="3343910"/>
            <a:ext cx="1086104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脉络梳理：孙悟空出世，大闹“三界” →唐僧身世，取经缘由 →师徒西行，历经磨难，取得真经→回到东土，得道成佛。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5820" y="1756410"/>
            <a:ext cx="10860405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（2）脉络梳理：（           ） →唐僧身世，取经缘由 →（           ）→回到东土，得道成佛。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感知经典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467735" y="1340485"/>
            <a:ext cx="4790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精彩故事分享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51"/>
          <p:cNvSpPr txBox="1"/>
          <p:nvPr/>
        </p:nvSpPr>
        <p:spPr>
          <a:xfrm>
            <a:off x="855980" y="2690495"/>
            <a:ext cx="10861040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    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《西游记》中有很多脍炙人口的故事，如：三打______，大闹_______，大战_______，三借_______，真假_________……同桌或对桌各选择一个故事，互相听讲。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感知经典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456940" y="1172845"/>
            <a:ext cx="4790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人物趣谈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51"/>
          <p:cNvSpPr txBox="1"/>
          <p:nvPr/>
        </p:nvSpPr>
        <p:spPr>
          <a:xfrm>
            <a:off x="917575" y="2195830"/>
            <a:ext cx="10398125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下面是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《西游记》影视剧中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师徒四人的的语言描写，你能说说对他们的印象吗？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  <a:p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“妖怪哪里走，吃俺老孙一棒！”——孙悟空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  <a:p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“贫僧乃东土大唐而来，前往西天取经！”——唐僧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  <a:p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“大师兄，师傅被妖怪抓走了。”——猪八戒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  <a:p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“师傅不要怕，大师兄一定会来就我们的。” ——沙僧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感知经典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11"/>
          <p:cNvSpPr txBox="1"/>
          <p:nvPr/>
        </p:nvSpPr>
        <p:spPr>
          <a:xfrm>
            <a:off x="842010" y="1763395"/>
            <a:ext cx="10364788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00" b="1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性格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：本领高强、桀骜不驯、敢作敢当、敢于反抗压迫、勇敢机智、爱憎分明、嫉恶如仇、正直无私、行侠仗义、无所畏惧、幽默；喜欢戴高帽、、好胜心强、喜欢搞点恶作剧。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300036" y="163511"/>
            <a:ext cx="126682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3130"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孙悟空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035"/>
          <a:stretch>
            <a:fillRect/>
          </a:stretch>
        </p:blipFill>
        <p:spPr>
          <a:xfrm>
            <a:off x="850265" y="476885"/>
            <a:ext cx="4545965" cy="4383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2" r="2016"/>
          <a:stretch>
            <a:fillRect/>
          </a:stretch>
        </p:blipFill>
        <p:spPr>
          <a:xfrm>
            <a:off x="6402705" y="476885"/>
            <a:ext cx="4759325" cy="4383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20111011104128617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904875"/>
            <a:ext cx="5850890" cy="42246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AA00706074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3350" y="904875"/>
            <a:ext cx="3806825" cy="453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sz="4000" b="1" spc="0" noProof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缺点：</a:t>
            </a:r>
            <a:r>
              <a:rPr kumimoji="1" lang="zh-CN" altLang="en-US" sz="4000" spc="0" noProof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心高气傲、争强好胜，容易冲动，爱作弄人。</a:t>
            </a:r>
            <a:endParaRPr kumimoji="1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endParaRPr kumimoji="1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1"/>
          <p:cNvSpPr txBox="1"/>
          <p:nvPr/>
        </p:nvSpPr>
        <p:spPr>
          <a:xfrm>
            <a:off x="2988310" y="1127443"/>
            <a:ext cx="6000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勇敢中带着怯懦，憨厚中带着奸滑。</a:t>
            </a:r>
            <a:endParaRPr kumimoji="1" lang="zh-CN" altLang="en-US" sz="2800" b="1" kern="1200" cap="none" spc="0" normalizeH="0" baseline="0" noProof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2930525" y="3105468"/>
            <a:ext cx="57864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本性憨厚纯朴，呆得可爱；能吃苦，关键时刻能发挥重大作用。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769303" y="441008"/>
            <a:ext cx="57150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猪八戒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" name="矩形 38"/>
          <p:cNvSpPr/>
          <p:nvPr/>
        </p:nvSpPr>
        <p:spPr>
          <a:xfrm>
            <a:off x="5593080" y="1080770"/>
            <a:ext cx="5212715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2.跳读教材“孙行者一调芭蕉扇”和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图书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“四海千山皆拱伏，九幽十类尽除名（节选）”“二心搅乱大乾坤，一体难修真寂灭（节选）”，选择自己感兴趣的内容进行精读，在你最有感悟的地方写下阅读感受。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8145" y="1729105"/>
            <a:ext cx="421259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1.快速阅读教材助读资料“读书方法指导”，抓关键语句，说一说你对精读和跳读的理解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。</a:t>
            </a:r>
            <a:endParaRPr lang="zh-CN"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深入经典</a:t>
            </a:r>
            <a:endParaRPr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" name="矩形 39"/>
          <p:cNvSpPr/>
          <p:nvPr/>
        </p:nvSpPr>
        <p:spPr>
          <a:xfrm>
            <a:off x="419735" y="1536700"/>
            <a:ext cx="1121156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 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精读指向细腻的感受，透彻的理解和广泛的联想；主要方法是细读、精思、鉴赏。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跳读是主动舍弃，有意忽略，以求更高效；可以跳过与阅读目的无关或自己不感兴趣的内容，也可以跳过某些不甚精彩的章节。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175" y="275590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深入经典</a:t>
            </a:r>
            <a:endParaRPr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" name="矩形 43"/>
          <p:cNvSpPr/>
          <p:nvPr/>
        </p:nvSpPr>
        <p:spPr>
          <a:xfrm>
            <a:off x="583191" y="2020359"/>
            <a:ext cx="11026588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1.学习运用精读和跳读相结合的阅读方法，快速、准确地了解小说内容，赏析精彩情节，把握主要人物形象。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2.关注小说的“回目”，自选专题进行探究，制定阅读计划。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416" y="312046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学习目标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" name="矩形 63"/>
          <p:cNvSpPr/>
          <p:nvPr/>
        </p:nvSpPr>
        <p:spPr>
          <a:xfrm>
            <a:off x="582706" y="1434643"/>
            <a:ext cx="1130449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专题一：请找出《西游记》中写到“紧箍咒”的情节，思考“紧箍咒”对孙悟空的意义是什么。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专题二：有人说，取经路上的孙悟空逐渐失去了自由自在的本性，失去了自我；有人说，取经是凭借个人能力实现自我价值的过程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。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你怎么看？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专题探究</a:t>
            </a:r>
            <a:endParaRPr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" name="矩形 63"/>
          <p:cNvSpPr/>
          <p:nvPr/>
        </p:nvSpPr>
        <p:spPr>
          <a:xfrm>
            <a:off x="582706" y="1434643"/>
            <a:ext cx="11304494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专题三：《西游记》中的历险故事很吸引人，请选择其中一个你感兴趣的历险故事，分析一下其情节结构模式，包括如何开头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、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如何结尾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、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妖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怪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有何来历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、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唐僧师徒如何解决等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，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然后大胆发挥想象，自己创作一个取经路上的新故事。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专题四：自选专题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专题探究</a:t>
            </a:r>
            <a:endParaRPr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" name="矩形 63"/>
          <p:cNvSpPr/>
          <p:nvPr/>
        </p:nvSpPr>
        <p:spPr>
          <a:xfrm>
            <a:off x="582706" y="1434643"/>
            <a:ext cx="1130449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要求：全班同学根据各自的兴趣选择专题，选择同一专题的同学组成专题研究小组，选出组长并为小组起一个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合适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的名字。每名同学围绕专题，阅读本书，写一篇专题报告，组内交流，共同分享阅读体验，最后合力形成专题小组读书报告，准备在班级展示。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专题探究</a:t>
            </a:r>
            <a:endParaRPr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" name="矩形 40"/>
          <p:cNvSpPr/>
          <p:nvPr/>
        </p:nvSpPr>
        <p:spPr>
          <a:xfrm>
            <a:off x="4657789" y="1906790"/>
            <a:ext cx="7277402" cy="3044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第一周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阅读前五十回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周一：前七回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周二：八至十二回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周三至周日：十三至五十回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第二周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阅读后五十回，每天约七回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49677" y="2300965"/>
            <a:ext cx="1709941" cy="1984515"/>
            <a:chOff x="5447171" y="2759122"/>
            <a:chExt cx="1709941" cy="1984515"/>
          </a:xfrm>
        </p:grpSpPr>
        <p:sp>
          <p:nvSpPr>
            <p:cNvPr id="17" name="Hexagon 4"/>
            <p:cNvSpPr/>
            <p:nvPr/>
          </p:nvSpPr>
          <p:spPr>
            <a:xfrm rot="5400000">
              <a:off x="5309884" y="2896409"/>
              <a:ext cx="1984515" cy="1709941"/>
            </a:xfrm>
            <a:prstGeom prst="hexagon">
              <a:avLst/>
            </a:prstGeom>
            <a:noFill/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00B0F0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Rectangle 35"/>
            <p:cNvSpPr>
              <a:spLocks noChangeArrowheads="1"/>
            </p:cNvSpPr>
            <p:nvPr/>
          </p:nvSpPr>
          <p:spPr bwMode="auto">
            <a:xfrm>
              <a:off x="5679089" y="2967441"/>
              <a:ext cx="1245623" cy="156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32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阅读进度表</a:t>
              </a:r>
              <a:endPara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阅读计划</a:t>
            </a:r>
            <a:endParaRPr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" name="矩形 40"/>
          <p:cNvSpPr/>
          <p:nvPr/>
        </p:nvSpPr>
        <p:spPr>
          <a:xfrm>
            <a:off x="3143250" y="1386840"/>
            <a:ext cx="8943975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根据兴趣或读书目的的不同，分别采取精读和跳读的方法，按照下面表格要求，做好每天的阅读记录。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56537" y="2272390"/>
            <a:ext cx="1709941" cy="1984515"/>
            <a:chOff x="5447171" y="2759122"/>
            <a:chExt cx="1709941" cy="1984515"/>
          </a:xfrm>
        </p:grpSpPr>
        <p:sp>
          <p:nvSpPr>
            <p:cNvPr id="17" name="Hexagon 4"/>
            <p:cNvSpPr/>
            <p:nvPr/>
          </p:nvSpPr>
          <p:spPr>
            <a:xfrm rot="5400000">
              <a:off x="5309884" y="2896409"/>
              <a:ext cx="1984515" cy="1709941"/>
            </a:xfrm>
            <a:prstGeom prst="hexagon">
              <a:avLst/>
            </a:prstGeom>
            <a:noFill/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00B0F0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Rectangle 35"/>
            <p:cNvSpPr>
              <a:spLocks noChangeArrowheads="1"/>
            </p:cNvSpPr>
            <p:nvPr/>
          </p:nvSpPr>
          <p:spPr bwMode="auto">
            <a:xfrm>
              <a:off x="5679724" y="3103331"/>
              <a:ext cx="1245623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32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要</a:t>
              </a:r>
              <a:endPara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algn="ctr"/>
              <a:r>
                <a:rPr lang="zh-CN" altLang="en-US" sz="32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求</a:t>
              </a:r>
              <a:endPara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416300" y="3500120"/>
          <a:ext cx="8543925" cy="1457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8785"/>
                <a:gridCol w="1708785"/>
                <a:gridCol w="1708785"/>
                <a:gridCol w="1708785"/>
                <a:gridCol w="1708785"/>
              </a:tblGrid>
              <a:tr h="78867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阅读时间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阅读时长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章节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故事梗概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阅读笔记</a:t>
                      </a: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6929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阅读计划</a:t>
            </a:r>
            <a:endParaRPr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云形标注 17"/>
          <p:cNvSpPr/>
          <p:nvPr/>
        </p:nvSpPr>
        <p:spPr>
          <a:xfrm flipH="1">
            <a:off x="924560" y="1713230"/>
            <a:ext cx="10342880" cy="4126865"/>
          </a:xfrm>
          <a:prstGeom prst="cloudCallout">
            <a:avLst>
              <a:gd name="adj1" fmla="val -64886"/>
              <a:gd name="adj2" fmla="val -22108"/>
            </a:avLst>
          </a:prstGeom>
          <a:noFill/>
          <a:ln>
            <a:noFill/>
          </a:ln>
          <a:effectLst>
            <a:glow rad="635000">
              <a:srgbClr val="AF5558">
                <a:alpha val="1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buSzTx/>
            </a:pP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同学们，阅读是探索的过程，探索别人的生命体验，也是探索我们自己的生命体验。唐僧师徒的“取经”或许就是我们自己的“取经”，让我们和书中的人物一起经历这个过程， 通过关于世界的想象，去寻找自我成长之路吧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！</a:t>
            </a:r>
            <a:endParaRPr lang="zh-CN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小 结</a:t>
            </a:r>
            <a:endParaRPr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练习</a:t>
            </a:r>
            <a:endParaRPr lang="zh-CN" altLang="zh-CN"/>
          </a:p>
        </p:txBody>
      </p:sp>
      <p:sp>
        <p:nvSpPr>
          <p:cNvPr id="19458" name="Text Box 2"/>
          <p:cNvSpPr txBox="1"/>
          <p:nvPr/>
        </p:nvSpPr>
        <p:spPr>
          <a:xfrm>
            <a:off x="873760" y="1934210"/>
            <a:ext cx="1078166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西游记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中天庭两次招安孙悟空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请简述这两次招安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的原因与结果。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答</a:t>
            </a:r>
            <a:r>
              <a:rPr lang="en-US" altLang="zh-CN" sz="3200">
                <a:latin typeface="宋体" panose="02010600030101010101" pitchFamily="2" charset="-122"/>
              </a:rPr>
              <a:t>: __________________________________________</a:t>
            </a:r>
            <a:endParaRPr lang="en-US" altLang="zh-CN" sz="32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</a:rPr>
              <a:t>______________________________________________</a:t>
            </a:r>
            <a:endParaRPr lang="en-US" altLang="zh-CN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3568578" y="2075219"/>
            <a:ext cx="50545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44BBE3"/>
                </a:solidFill>
                <a:latin typeface="黑体" panose="02010609060101010101" charset="-122"/>
                <a:ea typeface="黑体" panose="02010609060101010101" charset="-122"/>
              </a:rPr>
              <a:t>谢谢同学们观看</a:t>
            </a:r>
            <a:endParaRPr lang="zh-CN" altLang="en-US" sz="5400" b="1">
              <a:solidFill>
                <a:srgbClr val="44BBE3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38000" y="111633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27100" y="1070293"/>
            <a:ext cx="10337800" cy="41541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“你挑着担，我牵着马，迎来日出，送走晚霞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”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熟悉的歌声又一次响起，没错，就是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西游记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。鲁迅先生称之为“神魔小说”，林庚先生称之为“童心之作”。现在，让我们一起走进这本名著一探究竟吧！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24417" y="4868333"/>
            <a:ext cx="10943167" cy="1470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西游记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无论是电视剧情节还是名著内容对同学们来说应该不陌生，你能说出几个经典片段名称吗？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79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1" y="740833"/>
            <a:ext cx="6144683" cy="42439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96000" cy="469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5"/>
          <p:cNvSpPr txBox="1"/>
          <p:nvPr/>
        </p:nvSpPr>
        <p:spPr>
          <a:xfrm>
            <a:off x="1775884" y="5060951"/>
            <a:ext cx="239818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三调芭蕉扇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599267"/>
            <a:ext cx="6096000" cy="42587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8"/>
          <p:cNvSpPr txBox="1"/>
          <p:nvPr/>
        </p:nvSpPr>
        <p:spPr>
          <a:xfrm>
            <a:off x="8303684" y="1892300"/>
            <a:ext cx="24003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女儿国遇难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Text Box 9"/>
          <p:cNvSpPr txBox="1"/>
          <p:nvPr/>
        </p:nvSpPr>
        <p:spPr>
          <a:xfrm>
            <a:off x="782320" y="1610995"/>
            <a:ext cx="106273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吴承恩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1500—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1582),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明代文学家。字汝忠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号射阳山人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山阳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现江苏淮安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人。自幼喜爱神话故事。在科举中屡遭挫折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嘉靖中补贡生。一般研究者认为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他在前人作品和民间传说的基础上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进行再创作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写出了富有浪漫主义色彩的著名长篇小说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222250" y="1390015"/>
            <a:ext cx="1183894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“白龙马，蹄朝西，驮着唐三藏跟着三徒弟，西天取经上大路，一走就是几万里……”同学们，你知道歌曲中的“西天”指的是哪里吗？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1727" y="2946542"/>
            <a:ext cx="11748247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瑞典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一位老师是这样向学生介绍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我国古典名著《西游记》：“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故事说的是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一个中国的和尚去西方探险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的经历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，他骑着一匹白色的马，带着一位名叫沙僧的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整天只知挑担的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仆人，为了打发旅途的寂寞，他还带了宠物猴和宠物猪……</a:t>
            </a: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”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你赞同这种理解吗？请谈谈你对《西游记》的看法。  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《西游记》印象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486785" y="1083945"/>
            <a:ext cx="4790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抓题目理清故事脉络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51"/>
          <p:cNvSpPr txBox="1"/>
          <p:nvPr/>
        </p:nvSpPr>
        <p:spPr>
          <a:xfrm>
            <a:off x="896620" y="1962785"/>
            <a:ext cx="10398125" cy="3200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1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）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老师把题目扩展为一句话：《西游记》记的是唐僧师徒四人去西天取经的故事。按照老师的方法继续扩展，看看谁扩展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得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更多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、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更好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  <a:p>
            <a:endParaRPr lang="zh-CN"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  <a:p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9700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感知经典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/>
        </p:nvSpPr>
        <p:spPr>
          <a:xfrm>
            <a:off x="3446780" y="879475"/>
            <a:ext cx="4790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抓题目理清故事脉络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51"/>
          <p:cNvSpPr txBox="1"/>
          <p:nvPr/>
        </p:nvSpPr>
        <p:spPr>
          <a:xfrm>
            <a:off x="896620" y="2128520"/>
            <a:ext cx="10398125" cy="34467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《西游记》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记的是唐僧师徒四人历经九九八十一难去西天取经的故事。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  <a:p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《西游记》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inpin heiti" panose="00000500000000000000" pitchFamily="2" charset="-122"/>
              </a:rPr>
              <a:t>记的是大唐盛世，三藏唐僧奉旨去西天取经，西出长安路遇大山，唐僧解救了被压在山下的齐天大圣孙悟空并收他为徒，路上陆续收了白龙马、猪八戒和沙僧，他们师徒四人经过了万水千山，战胜了妖魔鬼怪，历经九九八十一难终于取得真经的故事。</a:t>
            </a:r>
            <a:endParaRPr lang="en-US" sz="3200">
              <a:latin typeface="楷体" panose="02010609060101010101" pitchFamily="49" charset="-122"/>
              <a:ea typeface="楷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0175" y="311785"/>
            <a:ext cx="365696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感知经典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SLIDE_MODEL_TYPE" val="cover"/>
</p:tagLst>
</file>

<file path=ppt/tags/tag64.xml><?xml version="1.0" encoding="utf-8"?>
<p:tagLst xmlns:p="http://schemas.openxmlformats.org/presentationml/2006/main">
  <p:tag name="KSO_WM_UNIT_TABLE_BEAUTIFY" val="{c46dc22c-9475-4a86-9d1e-f79424f7f9d7}"/>
</p:tagLst>
</file>

<file path=ppt/tags/tag6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FIRST_PUBLISH" val="1"/>
  <p:tag name="ISPRING_OUTPUT_FOLDER" val="D:\ppt\第5批\172678"/>
  <p:tag name="ISPRING_PRESENTATION_TITLE" val="PowerPoint 演示文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0.000000"/>
  <p:tag name="ISPRING_SCORM_RATE_QUIZZES" val="0"/>
  <p:tag name="ISPRING_SCORM_RATE_SLIDES" val="0"/>
  <p:tag name="ISPRING_ULTRA_SCORM_COURSE_ID" val="0FDC2B45-6C4E-4351-AF5D-51045732D1C4"/>
  <p:tag name="ISPRINGCLOUDFOLDERID" val="0"/>
  <p:tag name="ISPRINGCLOUDFOLDERPATH" val="Repository"/>
  <p:tag name="ISPRINGONLINEFOLDERID" val="0"/>
  <p:tag name="ISPRINGONLINEFOLDERPATH" val="Content List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74</Paragraphs>
  <Slides>27</Slides>
  <Notes>17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1">
      <vt:lpstr>Arial</vt:lpstr>
      <vt:lpstr>微软雅黑</vt:lpstr>
      <vt:lpstr>Wingdings</vt:lpstr>
      <vt:lpstr>印品黑体</vt:lpstr>
      <vt:lpstr>等线 Light</vt:lpstr>
      <vt:lpstr>等线</vt:lpstr>
      <vt:lpstr>黑体</vt:lpstr>
      <vt:lpstr>楷体</vt:lpstr>
      <vt:lpstr>inpin heiti</vt:lpstr>
      <vt:lpstr>宋体</vt:lpstr>
      <vt:lpstr>楷体_GB2312</vt:lpstr>
      <vt:lpstr>Times New Roman</vt:lpstr>
      <vt:lpstr>Calibri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练习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2021-01-31T22:27:12.984</cp:lastPrinted>
  <dcterms:created xsi:type="dcterms:W3CDTF">2021-01-31T22:27:12Z</dcterms:created>
  <dcterms:modified xsi:type="dcterms:W3CDTF">2021-01-31T14:27:13Z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