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  <p:sldId id="272" r:id="rId6"/>
    <p:sldId id="263" r:id="rId7"/>
    <p:sldId id="268" r:id="rId8"/>
    <p:sldId id="260" r:id="rId9"/>
    <p:sldId id="269" r:id="rId10"/>
    <p:sldId id="257" r:id="rId11"/>
    <p:sldId id="258" r:id="rId12"/>
    <p:sldId id="259" r:id="rId13"/>
    <p:sldId id="270" r:id="rId14"/>
    <p:sldId id="261" r:id="rId15"/>
    <p:sldId id="264" r:id="rId16"/>
    <p:sldId id="271" r:id="rId17"/>
    <p:sldId id="262" r:id="rId18"/>
    <p:sldId id="265" r:id="rId19"/>
    <p:sldId id="266" r:id="rId20"/>
    <p:sldId id="267" r:id="rId21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tags" Target="tags/tag2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>
                <a:latin typeface="Arial" pitchFamily="34" charset="0"/>
              </a:rPr>
              <a:t>2021/3/22</a:t>
            </a:fld>
            <a:endParaRPr lang="zh-CN" altLang="en-US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itchFamily="34" charset="0"/>
              </a:rPr>
              <a:t>‹#›</a:t>
            </a:fld>
            <a:endParaRPr lang="zh-CN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673901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2907754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zh-CN" altLang="en-US" smtClean="0"/>
              <a:t>部编新教材高一下册第八单元</a:t>
            </a:r>
            <a:br>
              <a:rPr lang="en-US" altLang="zh-CN" sz="4800" smtClean="0"/>
            </a:br>
            <a:r>
              <a:rPr lang="zh-CN" altLang="en-US" sz="4800" b="1" smtClean="0"/>
              <a:t>答司马谏议书</a:t>
            </a:r>
            <a:br>
              <a:rPr lang="en-US" altLang="zh-CN" sz="4800" smtClean="0"/>
            </a:br>
            <a:r>
              <a:rPr lang="zh-CN" altLang="en-US" smtClean="0"/>
              <a:t>王安石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069076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6632"/>
            <a:ext cx="8568952" cy="648072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zh-CN" altLang="en-US" sz="2400" b="1" smtClean="0">
                <a:latin typeface="华文细黑" pitchFamily="2" charset="-122"/>
                <a:ea typeface="华文细黑" pitchFamily="2" charset="-122"/>
              </a:rPr>
              <a:t>变法背景一：三</a:t>
            </a:r>
            <a:r>
              <a:rPr lang="zh-CN" altLang="en-US" sz="2400" b="1">
                <a:latin typeface="华文细黑" pitchFamily="2" charset="-122"/>
                <a:ea typeface="华文细黑" pitchFamily="2" charset="-122"/>
              </a:rPr>
              <a:t>冗危机</a:t>
            </a:r>
          </a:p>
          <a:p>
            <a:r>
              <a:rPr lang="zh-CN" altLang="en-US" sz="2400" b="1">
                <a:latin typeface="华文细黑" pitchFamily="2" charset="-122"/>
                <a:ea typeface="华文细黑" pitchFamily="2" charset="-122"/>
              </a:rPr>
              <a:t>北宋立国后，为了防止地方割据，便收归行政权、财权、军权，并采用分化事权的方式，维护中央集权；政治上，实行文人治国，军事上，奉行守内虚外。</a:t>
            </a:r>
          </a:p>
          <a:p>
            <a:r>
              <a:rPr lang="zh-CN" altLang="en-US" sz="2400" b="1">
                <a:latin typeface="华文细黑" pitchFamily="2" charset="-122"/>
                <a:ea typeface="华文细黑" pitchFamily="2" charset="-122"/>
              </a:rPr>
              <a:t>宋初，为削弱官员的权力，实行一职多官，但设官分职尚有定数。自宋真宗时起，朝廷关于官员致仕的诏令日见增多，至宋仁宗时，更是三令五申。同时，由于大兴科举、采用恩荫制、奉行“恩逮于百官唯恐其不足”的笼络政策，导致官员多贪恋权位，官僚机构庞大而臃肿（“冗员</a:t>
            </a:r>
            <a:r>
              <a:rPr lang="zh-CN" altLang="en-US" sz="2400" b="1" smtClean="0">
                <a:latin typeface="华文细黑" pitchFamily="2" charset="-122"/>
                <a:ea typeface="华文细黑" pitchFamily="2" charset="-122"/>
              </a:rPr>
              <a:t>”）。为</a:t>
            </a:r>
            <a:r>
              <a:rPr lang="zh-CN" altLang="en-US" sz="2400" b="1">
                <a:latin typeface="华文细黑" pitchFamily="2" charset="-122"/>
                <a:ea typeface="华文细黑" pitchFamily="2" charset="-122"/>
              </a:rPr>
              <a:t>稳定社会秩序，抵御北方民族的南侵，宋初实行“养兵”之策，形成了庞大的军事体系；同时，为了防止武将专权，实行“更戍法”，使得兵将不相习，兵士虽多但不精，对外作战时处于不利地位（“冗兵”）。</a:t>
            </a:r>
          </a:p>
          <a:p>
            <a:r>
              <a:rPr lang="zh-CN" altLang="en-US" sz="2400" b="1">
                <a:latin typeface="华文细黑" pitchFamily="2" charset="-122"/>
                <a:ea typeface="华文细黑" pitchFamily="2" charset="-122"/>
              </a:rPr>
              <a:t>军队、官员的激增，导致财政开支的增加，使得本就拮据的政府财政更加入不敷出，再加上统治者大兴土木、修建寺观等，形成了“冗费</a:t>
            </a:r>
            <a:r>
              <a:rPr lang="zh-CN" altLang="en-US" sz="2400" b="1" smtClean="0">
                <a:latin typeface="华文细黑" pitchFamily="2" charset="-122"/>
                <a:ea typeface="华文细黑" pitchFamily="2" charset="-122"/>
              </a:rPr>
              <a:t>”。三</a:t>
            </a:r>
            <a:r>
              <a:rPr lang="zh-CN" altLang="en-US" sz="2400" b="1">
                <a:latin typeface="华文细黑" pitchFamily="2" charset="-122"/>
                <a:ea typeface="华文细黑" pitchFamily="2" charset="-122"/>
              </a:rPr>
              <a:t>者紧密地联系在一起，最终形成北宋积贫积弱的局面。</a:t>
            </a:r>
          </a:p>
          <a:p>
            <a:endParaRPr lang="zh-CN" altLang="en-US" sz="2400" b="1">
              <a:latin typeface="华文细黑" pitchFamily="2" charset="-122"/>
              <a:ea typeface="华文细黑" pitchFamily="2" charset="-122"/>
            </a:endParaRPr>
          </a:p>
          <a:p>
            <a:endParaRPr lang="zh-CN" altLang="en-US" sz="2400" b="1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1690484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8640"/>
            <a:ext cx="8640960" cy="6408712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zh-CN" altLang="en-US" sz="2400" b="1" smtClean="0">
                <a:latin typeface="华文细黑" pitchFamily="2" charset="-122"/>
                <a:ea typeface="华文细黑" pitchFamily="2" charset="-122"/>
              </a:rPr>
              <a:t>背景二：内</a:t>
            </a:r>
            <a:r>
              <a:rPr lang="zh-CN" altLang="en-US" sz="2400" b="1">
                <a:latin typeface="华文细黑" pitchFamily="2" charset="-122"/>
                <a:ea typeface="华文细黑" pitchFamily="2" charset="-122"/>
              </a:rPr>
              <a:t>忧外</a:t>
            </a:r>
            <a:r>
              <a:rPr lang="zh-CN" altLang="en-US" sz="2400" b="1" smtClean="0">
                <a:latin typeface="华文细黑" pitchFamily="2" charset="-122"/>
                <a:ea typeface="华文细黑" pitchFamily="2" charset="-122"/>
              </a:rPr>
              <a:t>患</a:t>
            </a:r>
            <a:endParaRPr lang="zh-CN" altLang="en-US" sz="2400" b="1"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sz="2400" b="1">
                <a:latin typeface="华文细黑" pitchFamily="2" charset="-122"/>
                <a:ea typeface="华文细黑" pitchFamily="2" charset="-122"/>
              </a:rPr>
              <a:t>财政的亏空迫使政府不断增加赋税，除了缴纳名正言顺的“两税”之外，还有各种名目繁多的苛捐杂税，给民众造成沉重负担，加之连年战事和频繁的自然灾害，百姓苦难，各地怨声不断。农民由于没有生路，纷纷揭竿而起。 </a:t>
            </a:r>
            <a:endParaRPr lang="en-US" altLang="zh-CN" sz="2400" b="1"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sz="2400" b="1">
                <a:latin typeface="华文细黑" pitchFamily="2" charset="-122"/>
                <a:ea typeface="华文细黑" pitchFamily="2" charset="-122"/>
              </a:rPr>
              <a:t>同时，外敌的侵扰给北宋政权带来巨大的生存压力。北宋建国以后，就与东北边境的契丹族和西北边境的党项族连年发生战争，但由于北宋政治腐败和军队软弱涣散，虽然耗费了巨额的财力和人力，但每每以失败告终。</a:t>
            </a:r>
          </a:p>
          <a:p>
            <a:r>
              <a:rPr lang="zh-CN" altLang="en-US" sz="2400" b="1">
                <a:latin typeface="华文细黑" pitchFamily="2" charset="-122"/>
                <a:ea typeface="华文细黑" pitchFamily="2" charset="-122"/>
              </a:rPr>
              <a:t>庆历三年（</a:t>
            </a:r>
            <a:r>
              <a:rPr lang="en-US" altLang="zh-CN" sz="2400" b="1">
                <a:latin typeface="华文细黑" pitchFamily="2" charset="-122"/>
                <a:ea typeface="华文细黑" pitchFamily="2" charset="-122"/>
              </a:rPr>
              <a:t>1043</a:t>
            </a:r>
            <a:r>
              <a:rPr lang="zh-CN" altLang="en-US" sz="2400" b="1">
                <a:latin typeface="华文细黑" pitchFamily="2" charset="-122"/>
                <a:ea typeface="华文细黑" pitchFamily="2" charset="-122"/>
              </a:rPr>
              <a:t>年），以范仲淹为首的“庆历新政”，历经一年即告失败，结果并未改变这一严峻形势。</a:t>
            </a:r>
          </a:p>
          <a:p>
            <a:r>
              <a:rPr lang="zh-CN" altLang="en-US" sz="2400" b="1">
                <a:latin typeface="华文细黑" pitchFamily="2" charset="-122"/>
                <a:ea typeface="华文细黑" pitchFamily="2" charset="-122"/>
              </a:rPr>
              <a:t>宋神宗即位后，大宋王朝虽然表面上一派繁荣，其实内部已经蕴涵着深刻的矛盾和问题</a:t>
            </a:r>
            <a:r>
              <a:rPr lang="zh-CN" altLang="en-US" sz="2400" b="1" smtClean="0">
                <a:latin typeface="华文细黑" pitchFamily="2" charset="-122"/>
                <a:ea typeface="华文细黑" pitchFamily="2" charset="-122"/>
              </a:rPr>
              <a:t>。由</a:t>
            </a:r>
            <a:r>
              <a:rPr lang="zh-CN" altLang="en-US" sz="2400" b="1">
                <a:latin typeface="华文细黑" pitchFamily="2" charset="-122"/>
                <a:ea typeface="华文细黑" pitchFamily="2" charset="-122"/>
              </a:rPr>
              <a:t>于土地兼并现象严重，大批农民丧失土地，兼之富豪隐瞒土地，导致财政收入锐减，出现了立国以来少有的财政赤字，“百年之积，惟存空簿”。</a:t>
            </a:r>
          </a:p>
          <a:p>
            <a:endParaRPr lang="zh-CN" altLang="en-US" sz="2400" b="1">
              <a:latin typeface="华文细黑" pitchFamily="2" charset="-122"/>
              <a:ea typeface="华文细黑" pitchFamily="2" charset="-122"/>
            </a:endParaRPr>
          </a:p>
          <a:p>
            <a:endParaRPr lang="zh-CN" altLang="en-US" sz="2400" b="1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9027912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260648"/>
            <a:ext cx="8496944" cy="6264696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zh-CN" altLang="zh-CN" sz="2800" b="1"/>
              <a:t>王安石变法措施简介</a:t>
            </a:r>
            <a:endParaRPr lang="zh-CN" altLang="zh-CN" sz="2800"/>
          </a:p>
          <a:p>
            <a:r>
              <a:rPr lang="zh-CN" altLang="zh-CN" sz="2800" b="1"/>
              <a:t>一、机构改革</a:t>
            </a:r>
            <a:endParaRPr lang="zh-CN" altLang="zh-CN" sz="2800"/>
          </a:p>
          <a:p>
            <a:r>
              <a:rPr lang="en-US" altLang="zh-CN" sz="2800"/>
              <a:t>1</a:t>
            </a:r>
            <a:r>
              <a:rPr lang="zh-CN" altLang="zh-CN" sz="2800"/>
              <a:t>、熙宁元年（</a:t>
            </a:r>
            <a:r>
              <a:rPr lang="en-US" altLang="zh-CN" sz="2800"/>
              <a:t>1068</a:t>
            </a:r>
            <a:r>
              <a:rPr lang="zh-CN" altLang="zh-CN" sz="2800"/>
              <a:t>年）二月，设“制置三司条例司”管理财政，原本宋朝的财政由三司掌握，王安石设立置制三司条例司来作为三司的上级机构，统筹财政，是当时最高的财政机关，此机关除了研究变法的方案、规划财政改革外，亦制订国家一年内的收支，并将收入定其为定式。</a:t>
            </a:r>
          </a:p>
          <a:p>
            <a:r>
              <a:rPr lang="en-US" altLang="zh-CN" sz="2800"/>
              <a:t>2</a:t>
            </a:r>
            <a:r>
              <a:rPr lang="zh-CN" altLang="zh-CN" sz="2800"/>
              <a:t>、熙宁五年（</a:t>
            </a:r>
            <a:r>
              <a:rPr lang="en-US" altLang="zh-CN" sz="2800"/>
              <a:t>1072</a:t>
            </a:r>
            <a:r>
              <a:rPr lang="zh-CN" altLang="zh-CN" sz="2800"/>
              <a:t>年）三月，颁行市易法。由政府出资在开封设“市易务“（市易司），在平价时收购商贩滞销的货物，等到市场缺货的时候再卖出去。同时向商贩发放贷款，以财产作抵押，五人以上互保，每年纳息二分。用以达到“通有无、权贵贱，以平物价，所以抑兼并也。”的目的</a:t>
            </a:r>
            <a:r>
              <a:rPr lang="zh-CN" altLang="zh-CN" sz="2800" smtClean="0"/>
              <a:t>。</a:t>
            </a:r>
            <a:endParaRPr lang="zh-CN" altLang="zh-CN" sz="2800"/>
          </a:p>
        </p:txBody>
      </p:sp>
    </p:spTree>
    <p:extLst>
      <p:ext uri="{BB962C8B-B14F-4D97-AF65-F5344CB8AC3E}">
        <p14:creationId xmlns:p14="http://schemas.microsoft.com/office/powerpoint/2010/main" val="2198775943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552728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zh-CN" altLang="zh-CN" sz="2000" b="1"/>
              <a:t>二、税赋改革</a:t>
            </a:r>
            <a:endParaRPr lang="zh-CN" altLang="zh-CN" sz="2000"/>
          </a:p>
          <a:p>
            <a:r>
              <a:rPr lang="en-US" altLang="zh-CN" sz="2000"/>
              <a:t>1</a:t>
            </a:r>
            <a:r>
              <a:rPr lang="zh-CN" altLang="zh-CN" sz="2000"/>
              <a:t>、方田均</a:t>
            </a:r>
            <a:r>
              <a:rPr lang="zh-CN" altLang="zh-CN" sz="2000" smtClean="0"/>
              <a:t>税</a:t>
            </a:r>
            <a:r>
              <a:rPr lang="zh-CN" altLang="en-US" sz="2000" smtClean="0"/>
              <a:t>：</a:t>
            </a:r>
            <a:r>
              <a:rPr lang="zh-CN" altLang="zh-CN" sz="2000" smtClean="0"/>
              <a:t>分</a:t>
            </a:r>
            <a:r>
              <a:rPr lang="zh-CN" altLang="zh-CN" sz="2000"/>
              <a:t>“方田”与均输法：“方田”是每年九月由县长举办土地丈量，按土塙肥瘠定为五等，“均税”是以“方田”丈量的结果为依据，制定税数。方田均税法清出豪强地主隐瞒的土地，增加了国家财政收入，也减轻了农民负担，同时却严重损害了大官僚大地主的利益，遭到他们强烈反对。</a:t>
            </a:r>
          </a:p>
          <a:p>
            <a:r>
              <a:rPr lang="en-US" altLang="zh-CN" sz="2000"/>
              <a:t>2</a:t>
            </a:r>
            <a:r>
              <a:rPr lang="zh-CN" altLang="zh-CN" sz="2000"/>
              <a:t>、青苗</a:t>
            </a:r>
            <a:r>
              <a:rPr lang="zh-CN" altLang="zh-CN" sz="2000" smtClean="0"/>
              <a:t>法</a:t>
            </a:r>
            <a:r>
              <a:rPr lang="zh-CN" altLang="en-US" sz="2000" smtClean="0"/>
              <a:t>：</a:t>
            </a:r>
            <a:r>
              <a:rPr lang="zh-CN" altLang="zh-CN" sz="2000" smtClean="0"/>
              <a:t>规</a:t>
            </a:r>
            <a:r>
              <a:rPr lang="zh-CN" altLang="zh-CN" sz="2000"/>
              <a:t>定以各路常平、广惠仓所积存的钱谷为本，其存粮遇粮价贵，即较市价降低出售，遇价贱，即较市价增贵收购。其所积现钱，每年分两期，即在需要播种和夏、秋未熟的正月和五月，按自愿原则，由农民向政府借贷钱物。收成后，随夏、秋两税，加息十分之二或十分之三归还谷物或现钱。青苗法使农民在新陈不接之际，不至受“兼并之家”高利贷的盘剥，使农民能够“赴时趋事”，但具体实施中出现强制借贷现象，是王安石变法措施中争议最大的内容。</a:t>
            </a:r>
          </a:p>
          <a:p>
            <a:r>
              <a:rPr lang="en-US" altLang="zh-CN" sz="2000"/>
              <a:t>3</a:t>
            </a:r>
            <a:r>
              <a:rPr lang="zh-CN" altLang="zh-CN" sz="2000"/>
              <a:t>、农田水利</a:t>
            </a:r>
            <a:r>
              <a:rPr lang="zh-CN" altLang="zh-CN" sz="2000" smtClean="0"/>
              <a:t>法</a:t>
            </a:r>
            <a:r>
              <a:rPr lang="zh-CN" altLang="en-US" sz="2000" smtClean="0"/>
              <a:t>：</a:t>
            </a:r>
            <a:r>
              <a:rPr lang="zh-CN" altLang="zh-CN" sz="2000" smtClean="0"/>
              <a:t>熙</a:t>
            </a:r>
            <a:r>
              <a:rPr lang="zh-CN" altLang="zh-CN" sz="2000"/>
              <a:t>宁二年十一月颁布农田水利法，奖励各地开垦荒田兴修水利，建立堤坊，修筑圩埠，由受益人户按户等高下出资兴修。</a:t>
            </a:r>
          </a:p>
          <a:p>
            <a:r>
              <a:rPr lang="en-US" altLang="zh-CN" sz="2000"/>
              <a:t>4</a:t>
            </a:r>
            <a:r>
              <a:rPr lang="zh-CN" altLang="zh-CN" sz="2000"/>
              <a:t>、募役法即免役</a:t>
            </a:r>
            <a:r>
              <a:rPr lang="zh-CN" altLang="zh-CN" sz="2000" smtClean="0"/>
              <a:t>法</a:t>
            </a:r>
            <a:r>
              <a:rPr lang="zh-CN" altLang="en-US" sz="2000" smtClean="0"/>
              <a:t>：</a:t>
            </a:r>
            <a:r>
              <a:rPr lang="zh-CN" altLang="zh-CN" sz="2000" smtClean="0"/>
              <a:t>由</a:t>
            </a:r>
            <a:r>
              <a:rPr lang="zh-CN" altLang="zh-CN" sz="2000"/>
              <a:t>州县官府出钱雇人应役，各州县预计每年雇役所需经费，由民户按户等高下分摊。上三等户分八等交纳役钱，随夏秋两税交纳，称免役钱。原不负担差役的官户、女户、寺观，要按同等户的半数交纳钱，称助役钱。</a:t>
            </a:r>
          </a:p>
          <a:p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2851681056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6408712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zh-CN" sz="2000"/>
              <a:t>与王介甫书</a:t>
            </a:r>
          </a:p>
          <a:p>
            <a:pPr marL="0" indent="0" algn="ctr">
              <a:buNone/>
            </a:pPr>
            <a:r>
              <a:rPr lang="zh-CN" altLang="zh-CN" sz="2000"/>
              <a:t>司马光</a:t>
            </a:r>
          </a:p>
          <a:p>
            <a:r>
              <a:rPr lang="zh-CN" altLang="zh-CN" sz="2000"/>
              <a:t>　　光居尝无事，不敢涉两府之门，以是久不得通名于将命者。春暖，伏惟机政余裕，台候万福。孔子曰：</a:t>
            </a:r>
            <a:r>
              <a:rPr lang="en-US" altLang="zh-CN" sz="2000"/>
              <a:t>“</a:t>
            </a:r>
            <a:r>
              <a:rPr lang="zh-CN" altLang="zh-CN" sz="2000"/>
              <a:t>益者三友，损者三友。</a:t>
            </a:r>
            <a:r>
              <a:rPr lang="en-US" altLang="zh-CN" sz="2000"/>
              <a:t>”</a:t>
            </a:r>
            <a:r>
              <a:rPr lang="zh-CN" altLang="zh-CN" sz="2000"/>
              <a:t>光不材，不足以辱介甫为友，然自接待以来，十有余年，屡尝同僚，亦不可谓之无一日之雅也。虽愧多闻，至于直谅，不敢不勉，若乃便辟、善柔、便佞，则固不敢为也。孔子曰：</a:t>
            </a:r>
            <a:r>
              <a:rPr lang="en-US" altLang="zh-CN" sz="2000"/>
              <a:t>“</a:t>
            </a:r>
            <a:r>
              <a:rPr lang="zh-CN" altLang="zh-CN" sz="2000"/>
              <a:t>君子和而不同，小人同而不和。</a:t>
            </a:r>
            <a:r>
              <a:rPr lang="en-US" altLang="zh-CN" sz="2000"/>
              <a:t>”</a:t>
            </a:r>
            <a:r>
              <a:rPr lang="zh-CN" altLang="zh-CN" sz="2000"/>
              <a:t>君子之道，出处语默，安可同也？然其志则皆欲立身行道、辅世养民，此其所以和也。</a:t>
            </a:r>
          </a:p>
          <a:p>
            <a:r>
              <a:rPr lang="zh-CN" altLang="zh-CN" sz="2000"/>
              <a:t>　　向者与介甫议论朝廷事，数相违戾，未知介甫之察不察？然于光向慕之心，未始变移也。窃见介甫独负天下大名三十余年，才高而学富，难进而易退，远近之士，识与不识，咸谓介甫不起而已，起则太平可立致，生民咸被其泽矣。天子用此起介甫于不可起之中，引参大政，岂非亦欲望众人之所望于介甫邪？今介甫从政始期年，而士大夫在朝廷及自四方来者，莫不非议介甫，如出一口，至闾阎细民小吏走卒，亦窃窃怨叹，人人归咎于介甫，不知介甫亦尝闻其言，而知其故乎？光窃意门下之士，方日誉盛德而赞功业，未始有一人敢以此闻达于左右者也。非门下之士，则皆曰彼方得君而专政，无为触之以取祸，不若坐而待之，不过二三年，彼将自败。若是者不唯不忠于介甫，亦不忠于朝廷，若介甫果信此志，推而行之，及二三年，则朝廷之患已深矣，安可救乎？如光则不然，忝备交游之末，不敢苟避谴怒，不为介甫一一陈之。</a:t>
            </a:r>
          </a:p>
          <a:p>
            <a:r>
              <a:rPr lang="zh-CN" altLang="zh-CN" sz="1800"/>
              <a:t>　　</a:t>
            </a: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784934890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332656"/>
            <a:ext cx="8640960" cy="5976664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zh-CN" altLang="zh-CN" sz="2000"/>
              <a:t>今天下之人，恶介甫之甚者，其诋毁无所不至，光独知其不然。介甫固大贤，其失在于用心太过、自信太厚而已。何以言之？自古圣贤所以治国者，不过使百官各称其职，委任而责成功也；其所以养民者，不过轻租税、薄赋敛，已逋责也。介甫以为此皆腐儒之常谈，不足为思得古人所未尝为者而为之，于是财利不以委三司而自治之，更立制置三司条例司，聚文章之士及晓财利之人，使之讲利。孔子曰：</a:t>
            </a:r>
            <a:r>
              <a:rPr lang="en-US" altLang="zh-CN" sz="2000"/>
              <a:t>“</a:t>
            </a:r>
            <a:r>
              <a:rPr lang="zh-CN" altLang="zh-CN" sz="2000"/>
              <a:t>君子喻于义，小人喻于利。</a:t>
            </a:r>
            <a:r>
              <a:rPr lang="en-US" altLang="zh-CN" sz="2000"/>
              <a:t>”</a:t>
            </a:r>
            <a:r>
              <a:rPr lang="zh-CN" altLang="zh-CN" sz="2000"/>
              <a:t>樊须请学稼，孔子犹鄙之，以为不如礼义信，况讲商贾之末利乎？使彼诚君子邪，则固不能言利；彼诚小人邪，则惟民是虐，以饫上之欲，又可从乎？是知条例一司已不当置而置之，又于其中不次用人，往往暴得美官。于是言利之人，皆攘臂圜视，炫鬻争进，各斗智巧以变更祖宗旧法，大抵所利不能补其所伤，所得不能偿其所亡，徒欲别出新意，以自为功名耳，此其为害已甚矣。又置提举常平广惠仓使者四十余人，使行新法于四方。先散青苗钱，次欲使比户出助役钱，次又欲更搜求农田水利而行之。所遣者虽皆选择才俊，然其中亦有轻佻狂躁之人，陵轹州县，骚扰百姓者。于是士大夫不服，农商丧业，谤议沸腾，怨嗟盈路，迹其本原，咸以此也。《书》曰：</a:t>
            </a:r>
            <a:r>
              <a:rPr lang="en-US" altLang="zh-CN" sz="2000"/>
              <a:t>“</a:t>
            </a:r>
            <a:r>
              <a:rPr lang="zh-CN" altLang="zh-CN" sz="2000"/>
              <a:t>民不静，亦惟在王宫邦君室。</a:t>
            </a:r>
            <a:r>
              <a:rPr lang="en-US" altLang="zh-CN" sz="2000"/>
              <a:t>”</a:t>
            </a:r>
            <a:r>
              <a:rPr lang="zh-CN" altLang="zh-CN" sz="2000"/>
              <a:t>伊尹为阿衡，有一夫不获其所，若己推而内之沟中。孔子曰</a:t>
            </a:r>
            <a:r>
              <a:rPr lang="en-US" altLang="zh-CN" sz="2000"/>
              <a:t>“</a:t>
            </a:r>
            <a:r>
              <a:rPr lang="zh-CN" altLang="zh-CN" sz="2000"/>
              <a:t>君子求诸己</a:t>
            </a:r>
            <a:r>
              <a:rPr lang="en-US" altLang="zh-CN" sz="2000"/>
              <a:t>”</a:t>
            </a:r>
            <a:r>
              <a:rPr lang="zh-CN" altLang="zh-CN" sz="2000"/>
              <a:t>，介甫亦当自思所以致其然者，不可专罪天下之人也</a:t>
            </a:r>
            <a:r>
              <a:rPr lang="zh-CN" altLang="zh-CN" sz="2000" smtClean="0"/>
              <a:t>。</a:t>
            </a:r>
            <a:r>
              <a:rPr lang="zh-CN" altLang="zh-CN" sz="2000"/>
              <a:t>　</a:t>
            </a:r>
            <a:endParaRPr lang="zh-CN" altLang="en-US" sz="2000"/>
          </a:p>
          <a:p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934304492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332656"/>
            <a:ext cx="8568952" cy="6192688"/>
          </a:xfrm>
          <a:ln>
            <a:solidFill>
              <a:schemeClr val="accent1"/>
            </a:solidFill>
          </a:ln>
        </p:spPr>
        <p:txBody>
          <a:bodyPr>
            <a:normAutofit fontScale="70000" lnSpcReduction="20000"/>
          </a:bodyPr>
          <a:lstStyle/>
          <a:p>
            <a:r>
              <a:rPr lang="zh-CN" altLang="zh-CN"/>
              <a:t>夫侵官乱政也，介甫更以为治术而先施之；贷息钱，鄙事也，介甫更以为王政而力行之；徭役自古皆从民出，介甫更欲敛民钱，雇市佣而使之。此三者，常人皆知其不可，而介甫独以为可，非介甫之智不及常人也，直欲求非常之功，而忽常人之所知耳。夫皇极之道，施之于天地，人皆不可须臾离，故孔子曰：</a:t>
            </a:r>
            <a:r>
              <a:rPr lang="en-US" altLang="zh-CN"/>
              <a:t>“</a:t>
            </a:r>
            <a:r>
              <a:rPr lang="zh-CN" altLang="zh-CN"/>
              <a:t>道之不明也，我知之矣，知者过之，愚者不及也。道之不行也，我知之矣，贤者过之，不肖者不及也。</a:t>
            </a:r>
            <a:r>
              <a:rPr lang="en-US" altLang="zh-CN"/>
              <a:t>”</a:t>
            </a:r>
            <a:r>
              <a:rPr lang="zh-CN" altLang="zh-CN"/>
              <a:t>介甫之智与贤皆过人，及其失也，乃与不及之患均，此光所谓用心太过者也</a:t>
            </a:r>
            <a:r>
              <a:rPr lang="zh-CN" altLang="zh-CN" smtClean="0"/>
              <a:t>。</a:t>
            </a:r>
            <a:endParaRPr lang="en-US" altLang="zh-CN" smtClean="0"/>
          </a:p>
          <a:p>
            <a:r>
              <a:rPr lang="zh-CN" altLang="zh-CN"/>
              <a:t>　　自古人臣之圣者，无过周公与孔子，周公孔子，亦未尝无过，未尝无师。介甫虽大贤，与周公孔子，则有间矣，今乃自以为我之所见天下莫能及，人之议论与我合则喜之，与我不合则恶之。如此，方正之士何由进？谄谀之士何由远？方正日疏，谄谀日亲，而望万事之得其宜，令名之施四远，难矣。夫从谏纳善，不独人君为美也，于人臣亦然。昔郑人游于乡校，以议执政之善否，或谓子产毁乡校，子产曰：</a:t>
            </a:r>
            <a:r>
              <a:rPr lang="en-US" altLang="zh-CN"/>
              <a:t>“</a:t>
            </a:r>
            <a:r>
              <a:rPr lang="zh-CN" altLang="zh-CN"/>
              <a:t>其所善者，吾则行之，其所恶者，吾则改之，是吾师也，若之何毁之？</a:t>
            </a:r>
            <a:r>
              <a:rPr lang="en-US" altLang="zh-CN"/>
              <a:t>”</a:t>
            </a:r>
            <a:r>
              <a:rPr lang="zh-CN" altLang="zh-CN"/>
              <a:t>薳子冯为楚令尹，有宠于薳子者八人，皆无禄而多马，申叔豫以子南观起之事警之，薳子惧，辞八人者。而后王安之、赵简之有臣曰周舍，好直谏，日有记，月有成，岁有效。周舍死，简子临朝而叹曰：</a:t>
            </a:r>
            <a:r>
              <a:rPr lang="en-US" altLang="zh-CN"/>
              <a:t>“</a:t>
            </a:r>
            <a:r>
              <a:rPr lang="zh-CN" altLang="zh-CN"/>
              <a:t>千羊之皮，不如一狐之</a:t>
            </a:r>
            <a:r>
              <a:rPr lang="zh-CN" altLang="zh-CN" smtClean="0"/>
              <a:t>腋</a:t>
            </a:r>
            <a:r>
              <a:rPr lang="zh-CN" altLang="en-US" smtClean="0"/>
              <a:t>。</a:t>
            </a:r>
            <a:endParaRPr lang="zh-CN" altLang="zh-CN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589261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648072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zh-CN" altLang="zh-CN" sz="2000" smtClean="0"/>
              <a:t>诸</a:t>
            </a:r>
            <a:r>
              <a:rPr lang="zh-CN" altLang="zh-CN" sz="2000"/>
              <a:t>大夫朝，徒闻唯唯，不闻周舍之鄂鄂，吾是以忧也。</a:t>
            </a:r>
            <a:r>
              <a:rPr lang="en-US" altLang="zh-CN" sz="2000"/>
              <a:t>”</a:t>
            </a:r>
            <a:r>
              <a:rPr lang="zh-CN" altLang="zh-CN" sz="2000"/>
              <a:t>子路，人告之以有过，则喜。酇文终侯相汉，有书过之史。诸葛孔明相蜀，发教与群下曰：</a:t>
            </a:r>
            <a:r>
              <a:rPr lang="en-US" altLang="zh-CN" sz="2000"/>
              <a:t>“</a:t>
            </a:r>
            <a:r>
              <a:rPr lang="zh-CN" altLang="zh-CN" sz="2000"/>
              <a:t>违覆而得中，犹弃敝蹻而获珠玉。</a:t>
            </a:r>
            <a:r>
              <a:rPr lang="en-US" altLang="zh-CN" sz="2000"/>
              <a:t>”</a:t>
            </a:r>
            <a:r>
              <a:rPr lang="zh-CN" altLang="zh-CN" sz="2000"/>
              <a:t>然人心苦不能尽，唯董幼宰参书七年，事有不至，至于十反。孔明尝自校簿书，主簿杨顒谏曰：</a:t>
            </a:r>
            <a:r>
              <a:rPr lang="en-US" altLang="zh-CN" sz="2000"/>
              <a:t>“</a:t>
            </a:r>
            <a:r>
              <a:rPr lang="zh-CN" altLang="zh-CN" sz="2000"/>
              <a:t>为治有体，上下不可相侵，请为明公以作家譬之：今有人使奴执耕稼，婢典炊爨，鸡主司晨，犬主吠盗，私业无旷，所求皆足。忽一旦尽欲以身亲其役，不复付任，形疲神困，盅无一成，岂其智之不如奴婢鸡狗哉？失为家主之法也。</a:t>
            </a:r>
            <a:r>
              <a:rPr lang="en-US" altLang="zh-CN" sz="2000"/>
              <a:t>”</a:t>
            </a:r>
            <a:r>
              <a:rPr lang="zh-CN" altLang="zh-CN" sz="2000"/>
              <a:t>孔明谢之。及顒卒，孔明垂泣三日。吕定公有亲近曰徐原，有才志，定公荐拔至侍御史，原性忠壮，好直言，定公时有得失，原辄谏争，又公论之，人或以告定公，定公叹曰：</a:t>
            </a:r>
            <a:r>
              <a:rPr lang="en-US" altLang="zh-CN" sz="2000"/>
              <a:t>“</a:t>
            </a:r>
            <a:r>
              <a:rPr lang="zh-CN" altLang="zh-CN" sz="2000"/>
              <a:t>是我所以贵德渊者也。</a:t>
            </a:r>
            <a:r>
              <a:rPr lang="en-US" altLang="zh-CN" sz="2000"/>
              <a:t>”</a:t>
            </a:r>
            <a:r>
              <a:rPr lang="zh-CN" altLang="zh-CN" sz="2000"/>
              <a:t>及原卒，定公哭之尽哀，曰：</a:t>
            </a:r>
            <a:r>
              <a:rPr lang="en-US" altLang="zh-CN" sz="2000"/>
              <a:t>“</a:t>
            </a:r>
            <a:r>
              <a:rPr lang="zh-CN" altLang="zh-CN" sz="2000"/>
              <a:t>德渊，吕岱之益友，今不幸，岱复于何闻过哉。</a:t>
            </a:r>
            <a:r>
              <a:rPr lang="en-US" altLang="zh-CN" sz="2000"/>
              <a:t>”</a:t>
            </a:r>
            <a:r>
              <a:rPr lang="zh-CN" altLang="zh-CN" sz="2000"/>
              <a:t>此数君子者，所以能功名成立，皆由乐闻直谏，不讳过失故也。若其余骄亢自用、不受忠谏而亡者，不可胜数，介甫多识前世之载，固不俟光言而知之矣。孔子称有一言而可以终身行之者，其恕乎？《诗》云：执柯伐柯，其则不远。言以其所愿乎上交乎下，以其所愿乎下事乎上，不远求也。介甫素刚直，每议事于人主前，如与朋友争辩于私室，不少降辞气，视斧钺鼎镬无如也。及宾客僚属谒见论事，则唯希意迎合、曲从如流者，亲而礼之；或所见小异、微言新令之不便者，介甫则艴然如怒，或诟詈以辱之，或言于上而逐之，不待其辞之毕也。明主宽容如此，而介甫拒谏乃尔，无乃不足于恕乎？昔王子雍方于事上，而好下佞己，介甫不幸也近是乎？此光所谓自信太厚者也</a:t>
            </a:r>
            <a:r>
              <a:rPr lang="zh-CN" altLang="zh-CN" sz="2000" smtClean="0"/>
              <a:t>。</a:t>
            </a:r>
            <a:r>
              <a:rPr lang="zh-CN" altLang="zh-CN" sz="2000"/>
              <a:t>　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219257490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260648"/>
            <a:ext cx="8424936" cy="612068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en-US" altLang="zh-CN" sz="2000" smtClean="0"/>
              <a:t>        </a:t>
            </a:r>
            <a:r>
              <a:rPr lang="zh-CN" altLang="zh-CN" sz="2000" smtClean="0"/>
              <a:t>光</a:t>
            </a:r>
            <a:r>
              <a:rPr lang="zh-CN" altLang="zh-CN" sz="2000"/>
              <a:t>昔者从介甫游，介甫于诸书无不观，而特好孟子与老子之言。今得君得位而行其道，是宜先其所美，必不先其所不美也。孟子曰：</a:t>
            </a:r>
            <a:r>
              <a:rPr lang="en-US" altLang="zh-CN" sz="2000"/>
              <a:t>“</a:t>
            </a:r>
            <a:r>
              <a:rPr lang="zh-CN" altLang="zh-CN" sz="2000"/>
              <a:t>仁义而已矣，何必曰利？</a:t>
            </a:r>
            <a:r>
              <a:rPr lang="en-US" altLang="zh-CN" sz="2000"/>
              <a:t>”</a:t>
            </a:r>
            <a:r>
              <a:rPr lang="zh-CN" altLang="zh-CN" sz="2000"/>
              <a:t>又曰：</a:t>
            </a:r>
            <a:r>
              <a:rPr lang="en-US" altLang="zh-CN" sz="2000"/>
              <a:t>“</a:t>
            </a:r>
            <a:r>
              <a:rPr lang="zh-CN" altLang="zh-CN" sz="2000"/>
              <a:t>为民父母，使民盻盻然，将终岁勤动，不得以养其父母，又称贷而益之，恶在其为民父母也。</a:t>
            </a:r>
            <a:r>
              <a:rPr lang="en-US" altLang="zh-CN" sz="2000"/>
              <a:t>”</a:t>
            </a:r>
            <a:r>
              <a:rPr lang="zh-CN" altLang="zh-CN" sz="2000"/>
              <a:t>今介甫为政，首建制置条例司，大讲财利之事；又命薛向行均输法于江淮，欲尽夺商贾之利；又分遣使者散青苗钱于天下，而收其息。使人愁痛，父子不相见，兄弟妻子离散，此岂孟子之志乎？老子曰：</a:t>
            </a:r>
            <a:r>
              <a:rPr lang="en-US" altLang="zh-CN" sz="2000"/>
              <a:t>“</a:t>
            </a:r>
            <a:r>
              <a:rPr lang="zh-CN" altLang="zh-CN" sz="2000"/>
              <a:t>天下神器，不可为也，为者败之，执者失之。</a:t>
            </a:r>
            <a:r>
              <a:rPr lang="en-US" altLang="zh-CN" sz="2000"/>
              <a:t>”</a:t>
            </a:r>
            <a:r>
              <a:rPr lang="zh-CN" altLang="zh-CN" sz="2000"/>
              <a:t>又曰：</a:t>
            </a:r>
            <a:r>
              <a:rPr lang="en-US" altLang="zh-CN" sz="2000"/>
              <a:t>“</a:t>
            </a:r>
            <a:r>
              <a:rPr lang="zh-CN" altLang="zh-CN" sz="2000"/>
              <a:t>我无为而民自化，我好静而民自正，我无事而民自富，我无欲而民自朴。</a:t>
            </a:r>
            <a:r>
              <a:rPr lang="en-US" altLang="zh-CN" sz="2000"/>
              <a:t>”</a:t>
            </a:r>
            <a:r>
              <a:rPr lang="zh-CN" altLang="zh-CN" sz="2000"/>
              <a:t>又曰：</a:t>
            </a:r>
            <a:r>
              <a:rPr lang="en-US" altLang="zh-CN" sz="2000"/>
              <a:t>“</a:t>
            </a:r>
            <a:r>
              <a:rPr lang="zh-CN" altLang="zh-CN" sz="2000"/>
              <a:t>治大国，若烹小鲜。</a:t>
            </a:r>
            <a:r>
              <a:rPr lang="en-US" altLang="zh-CN" sz="2000"/>
              <a:t>”</a:t>
            </a:r>
            <a:r>
              <a:rPr lang="zh-CN" altLang="zh-CN" sz="2000"/>
              <a:t>今介甫为政，尽变更祖宗旧法，先者后之，上者下之，右者左之，成者毁之，矻矻焉穷日力，继之以夜而不得息，使上自朝廷，下及田野，内起京师，外周四海，士吏兵农工商僧道，无一人得袭故而守常者，纷纷扰扰，莫安其居，此岂老氏之志乎？何介甫总角读书，白头秉政，乃尽弃其所学，而从今世浅丈夫之谋乎？古者国有大事，谋及卿士，谋及庶人，成王戒君陈曰：</a:t>
            </a:r>
            <a:r>
              <a:rPr lang="en-US" altLang="zh-CN" sz="2000"/>
              <a:t>“</a:t>
            </a:r>
            <a:r>
              <a:rPr lang="zh-CN" altLang="zh-CN" sz="2000"/>
              <a:t>有废有兴，出入自尔师虞庶言同则释。</a:t>
            </a:r>
            <a:r>
              <a:rPr lang="en-US" altLang="zh-CN" sz="2000"/>
              <a:t>”</a:t>
            </a:r>
            <a:r>
              <a:rPr lang="zh-CN" altLang="zh-CN" sz="2000"/>
              <a:t>《诗》云：先民有言，询于刍荛。孔子曰：</a:t>
            </a:r>
            <a:r>
              <a:rPr lang="en-US" altLang="zh-CN" sz="2000"/>
              <a:t>“</a:t>
            </a:r>
            <a:r>
              <a:rPr lang="zh-CN" altLang="zh-CN" sz="2000"/>
              <a:t>上酌民言，则下天上施；上不酌民言，则下不天上施。</a:t>
            </a:r>
            <a:r>
              <a:rPr lang="en-US" altLang="zh-CN" sz="2000"/>
              <a:t>”</a:t>
            </a:r>
            <a:r>
              <a:rPr lang="zh-CN" altLang="zh-CN" sz="2000"/>
              <a:t>自古立功立事，未有专欲违众，而能有济者也。使《诗》、《书》、孔子之言皆不可信则已，若犹可信，岂得尽弃而不顾哉？今介甫独信数人之言，而弃先圣之道，违天下人之心。将以致治，不亦难乎</a:t>
            </a:r>
            <a:r>
              <a:rPr lang="zh-CN" altLang="zh-CN" sz="2000" smtClean="0"/>
              <a:t>？</a:t>
            </a:r>
            <a:endParaRPr lang="zh-CN" altLang="zh-CN" sz="2000"/>
          </a:p>
          <a:p>
            <a:endParaRPr lang="zh-CN" altLang="en-US" sz="2000"/>
          </a:p>
          <a:p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3265753538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6632"/>
            <a:ext cx="8568952" cy="6552728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zh-CN" altLang="zh-CN" sz="2000"/>
              <a:t>　　近者藩镇大臣有言散青苗钱不便者，天子出其议，以示执政，而介甫遽悻悻然不乐，引疾卧家。光被旨为批答，见士民方不安如此，而介甫乃欲辞位而去，殆非明主所以拔擢委任之意，故直叙其事，以义责介甫，意欲介甫早出视事，更新令之不便于民者，以福天下，其辞虽朴拙，然无一字不得其实者。窃闻介甫不相识察，颇督过之，上书自辩，至使天子自为手诏以逊谢，又使吕学士再三谕意，然后乃出视事。出视事诚是也，然当速改前令之非者，以慰安士民报天子之盛德，今则不然，更加忿怒，行之愈急。李正言言青苗钱不便，诘责使之分析；吕司封传语祥符知县，未散青苗钱，劾奏乞行取勘。观介甫之意，必欲力战天下之人，与之一决胜负，不复顾义理之是非、生民之忧乐、国家之安危，光窃为介甫不取也。</a:t>
            </a:r>
          </a:p>
          <a:p>
            <a:r>
              <a:rPr lang="zh-CN" altLang="zh-CN" sz="2000"/>
              <a:t>　　光近蒙圣恩过听，欲使之副贰枢府，光窃惟居高位者不可以无功，受大恩者不可以不报，故辄敢申明去岁之论，进当今之急务，乞罢制置三司条例司，及追还诸路提举常平广惠仓使者，主上以介甫为心，未肯俯从。光窃念主上亲重介甫，中外群臣无能及者，动静取舍，唯介甫之为信，介甫曰可罢，则天下之人咸被其泽，曰不可罢，则天下之人咸被其害。方今生民之忧乐、国家之安危，唯系介甫之一言，介甫何忍必遂己意而不恤乎？夫人谁无过，君子之过如日月之食，过也，人皆见之，更也，人皆仰之，何损于明？介甫诚能进一言于主上，请罢条例司，追还常平使者，则国家太平之业皆复其旧，而介甫改过从善之美愈光大于日前矣，于介甫何所亏丧而固不移哉？</a:t>
            </a:r>
          </a:p>
          <a:p>
            <a:endParaRPr lang="zh-CN" altLang="en-US" sz="2000" b="1"/>
          </a:p>
        </p:txBody>
      </p:sp>
    </p:spTree>
    <p:extLst>
      <p:ext uri="{BB962C8B-B14F-4D97-AF65-F5344CB8AC3E}">
        <p14:creationId xmlns:p14="http://schemas.microsoft.com/office/powerpoint/2010/main" val="3807456929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2"/>
          <p:cNvSpPr txBox="1"/>
          <p:nvPr/>
        </p:nvSpPr>
        <p:spPr>
          <a:xfrm>
            <a:off x="395536" y="764704"/>
            <a:ext cx="8208912" cy="55764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3600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王安石</a:t>
            </a:r>
            <a:r>
              <a:rPr lang="zh-CN" altLang="en-US" sz="280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（1021－1086），字介甫，号半山。抚州临川（今江西抚州）人  。北宋著名思想家、政治家、文学家、改革家。</a:t>
            </a:r>
          </a:p>
          <a:p>
            <a:pPr marL="0" indent="0">
              <a:buFont typeface="Arial" pitchFamily="34" charset="0"/>
              <a:buNone/>
            </a:pPr>
            <a:r>
              <a:rPr lang="zh-CN" altLang="en-US" sz="280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庆历二年（1042年），王安石进士及第。历任扬州签判、鄞</a:t>
            </a:r>
            <a:r>
              <a:rPr lang="en-US" altLang="zh-CN" sz="280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(Y</a:t>
            </a:r>
            <a:r>
              <a:rPr lang="zh-CN" altLang="en-US" sz="280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ín</a:t>
            </a:r>
            <a:r>
              <a:rPr lang="en-US" altLang="zh-CN" sz="280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)</a:t>
            </a:r>
            <a:r>
              <a:rPr lang="zh-CN" altLang="en-US" sz="280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县知县、舒州通判等职，政绩显著。熙宁二年（1069年），任参知政事，次年拜相，主持变法。因守旧派反对，熙宁七年（1074年）罢相。一年后，宋神宗再次起用，旋又罢相，退居江宁。元祐元年（1086年），保守派得势，新法皆废，郁然病逝于钟山，追赠太傅。绍圣元年（1094年），获谥“文”，故世称</a:t>
            </a:r>
            <a:r>
              <a:rPr lang="zh-CN" altLang="en-US" b="1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王文公</a:t>
            </a:r>
            <a:r>
              <a:rPr lang="zh-CN" altLang="en-US" sz="2800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</a:t>
            </a:r>
          </a:p>
          <a:p>
            <a:endParaRPr lang="zh-CN" altLang="en-US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2801015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  <a:ln>
            <a:solidFill>
              <a:schemeClr val="accent1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zh-CN" altLang="zh-CN"/>
              <a:t>　　光今所言正逆介甫之意，明知其不合也，然光与介甫趣向虽殊，大归则同：介甫方欲得位以行其道，泽天下之民；光方欲辞位以行其志，救天下之民。此所谓和而不同者也，故敢一陈其志，以自达于介甫，以终益友之义，其舍之取之，则在介甫矣！《诗》云：周爰咨谋。介甫得光书，倘未赐弃掷，幸与忠信之士，谋其可否，不可以示谄谀之人，必不肯以光言为然也。彼谄谀之人，欲依附介甫，因缘改法，以为进身之资，一旦罢局，譬如鱼之失水，此所以挽引介甫，使不得由直道行者也，介甫奈何狥此曹之所欲，而不思国家之大计哉？孔子曰：</a:t>
            </a:r>
            <a:r>
              <a:rPr lang="en-US" altLang="zh-CN"/>
              <a:t>“</a:t>
            </a:r>
            <a:r>
              <a:rPr lang="zh-CN" altLang="zh-CN"/>
              <a:t>巧言令色，鲜矣仁。</a:t>
            </a:r>
            <a:r>
              <a:rPr lang="en-US" altLang="zh-CN"/>
              <a:t>”</a:t>
            </a:r>
            <a:r>
              <a:rPr lang="zh-CN" altLang="zh-CN"/>
              <a:t>彼忠信之士，于介甫当路之时，或龃龉可憎，及失势之后，必徐得其力；谄谀之士，于介甫当路之时，诚有顺适之快，一旦失势，必有卖介甫以自售者矣，介甫将何择焉？国武子好尽言以招人之过，卒不得其死，光常自病似之，而不能改也。虽然，施于善人，亦何忧之有？用是故敢妄发而不疑也。属以辞避恩命，未得请，且病膝疮，不可出，不获亲侍言于左右，而布陈以书，悚惧犹深。介甫其受而听之，与罪而绝之，或诟詈而辱之，与言于上而逐之，无不可者，光俟命而已。</a:t>
            </a:r>
          </a:p>
          <a:p>
            <a:endParaRPr lang="zh-CN" altLang="en-US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468100" y="11963400"/>
            <a:ext cx="3429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309295401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7650" name="组合 27649"/>
          <p:cNvGrpSpPr>
            <a:grpSpLocks noRot="1" noChangeAspect="1"/>
          </p:cNvGrpSpPr>
          <p:nvPr/>
        </p:nvGrpSpPr>
        <p:grpSpPr>
          <a:xfrm>
            <a:off x="619126" y="939801"/>
            <a:ext cx="7283450" cy="5447665"/>
            <a:chExt cx="3888" cy="720"/>
          </a:xfrm>
        </p:grpSpPr>
        <p:sp>
          <p:nvSpPr>
            <p:cNvPr id="27651" name="矩形 27650"/>
            <p:cNvSpPr>
              <a:spLocks noRot="1" noChangeAspect="1"/>
            </p:cNvSpPr>
            <p:nvPr/>
          </p:nvSpPr>
          <p:spPr>
            <a:xfrm>
              <a:off x="0" y="0"/>
              <a:ext cx="3888" cy="720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2" name="圆角矩形 27651"/>
            <p:cNvSpPr/>
            <p:nvPr/>
          </p:nvSpPr>
          <p:spPr>
            <a:xfrm>
              <a:off x="1512" y="0"/>
              <a:ext cx="864" cy="288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r>
                <a:rPr lang="zh-CN" altLang="en-US" sz="4000">
                  <a:latin typeface="Arial" pitchFamily="34" charset="0"/>
                </a:rPr>
                <a:t>答司马谏议书</a:t>
              </a:r>
            </a:p>
          </p:txBody>
        </p:sp>
        <p:sp>
          <p:nvSpPr>
            <p:cNvPr id="27653" name="圆角矩形 27652"/>
            <p:cNvSpPr/>
            <p:nvPr/>
          </p:nvSpPr>
          <p:spPr>
            <a:xfrm>
              <a:off x="2016" y="432"/>
              <a:ext cx="864" cy="288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r>
                <a:rPr lang="zh-CN" altLang="en-US" sz="3600" b="1">
                  <a:latin typeface="微软雅黑" panose="020b0503020204020204" charset="-122"/>
                  <a:ea typeface="微软雅黑" panose="020b0503020204020204" charset="-122"/>
                </a:rPr>
                <a:t>分析原因</a:t>
              </a:r>
            </a:p>
          </p:txBody>
        </p:sp>
        <p:cxnSp>
          <p:nvCxnSpPr>
            <p:cNvPr id="27654" name="肘形连接符 27653"/>
            <p:cNvCxnSpPr>
              <a:stCxn id="27653" idx="0"/>
              <a:endCxn id="27652" idx="2"/>
            </p:cNvCxnSpPr>
            <p:nvPr/>
          </p:nvCxnSpPr>
          <p:spPr>
            <a:xfrm rot="-16200000" flipH="1">
              <a:off x="2124" y="108"/>
              <a:ext cx="144" cy="504"/>
            </a:xfrm>
            <a:prstGeom prst="bentConnector3">
              <a:avLst>
                <a:gd name="adj1" fmla="val 40000"/>
              </a:avLst>
            </a:prstGeom>
            <a:ln w="2857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7655" name="圆角矩形 27654"/>
            <p:cNvSpPr/>
            <p:nvPr/>
          </p:nvSpPr>
          <p:spPr>
            <a:xfrm>
              <a:off x="3024" y="432"/>
              <a:ext cx="864" cy="288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r>
                <a:rPr lang="zh-CN" altLang="en-US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书信常规的结尾</a:t>
              </a:r>
            </a:p>
          </p:txBody>
        </p:sp>
        <p:cxnSp>
          <p:nvCxnSpPr>
            <p:cNvPr id="27656" name="肘形连接符 27655"/>
            <p:cNvCxnSpPr>
              <a:stCxn id="27655" idx="0"/>
              <a:endCxn id="27652" idx="2"/>
            </p:cNvCxnSpPr>
            <p:nvPr/>
          </p:nvCxnSpPr>
          <p:spPr>
            <a:xfrm rot="-16200000" flipH="1">
              <a:off x="2628" y="-396"/>
              <a:ext cx="144" cy="1512"/>
            </a:xfrm>
            <a:prstGeom prst="bentConnector3">
              <a:avLst>
                <a:gd name="adj1" fmla="val 40000"/>
              </a:avLst>
            </a:prstGeom>
            <a:ln w="2857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7657" name="圆角矩形 27656"/>
            <p:cNvSpPr/>
            <p:nvPr/>
          </p:nvSpPr>
          <p:spPr>
            <a:xfrm>
              <a:off x="0" y="432"/>
              <a:ext cx="864" cy="288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r>
                <a:rPr lang="zh-CN" altLang="en-US" sz="3600" b="1">
                  <a:latin typeface="微软雅黑" panose="020b0503020204020204" charset="-122"/>
                  <a:ea typeface="微软雅黑" panose="020b0503020204020204" charset="-122"/>
                </a:rPr>
                <a:t>交代写信的缘由</a:t>
              </a:r>
            </a:p>
          </p:txBody>
        </p:sp>
        <p:cxnSp>
          <p:nvCxnSpPr>
            <p:cNvPr id="27658" name="肘形连接符 27657"/>
            <p:cNvCxnSpPr>
              <a:stCxn id="27657" idx="0"/>
              <a:endCxn id="27652" idx="2"/>
            </p:cNvCxnSpPr>
            <p:nvPr/>
          </p:nvCxnSpPr>
          <p:spPr>
            <a:xfrm rot="16200000">
              <a:off x="1116" y="-396"/>
              <a:ext cx="144" cy="1512"/>
            </a:xfrm>
            <a:prstGeom prst="bentConnector3">
              <a:avLst>
                <a:gd name="adj1" fmla="val 40000"/>
              </a:avLst>
            </a:prstGeom>
            <a:ln w="2857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7659" name="圆角矩形 27658"/>
            <p:cNvSpPr/>
            <p:nvPr/>
          </p:nvSpPr>
          <p:spPr>
            <a:xfrm>
              <a:off x="1008" y="432"/>
              <a:ext cx="864" cy="288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r>
                <a:rPr lang="zh-CN" altLang="en-US" sz="3600" b="1">
                  <a:latin typeface="微软雅黑" panose="020b0503020204020204" charset="-122"/>
                  <a:ea typeface="微软雅黑" panose="020b0503020204020204" charset="-122"/>
                  <a:sym typeface="Arial" pitchFamily="34" charset="0"/>
                </a:rPr>
                <a:t>驳斥谬论</a:t>
              </a:r>
              <a:r>
                <a:rPr lang="zh-CN" altLang="en-US" sz="5500">
                  <a:latin typeface="Arial" pitchFamily="34" charset="0"/>
                  <a:sym typeface="Arial" pitchFamily="34" charset="0"/>
                </a:rPr>
                <a:t>　</a:t>
              </a:r>
            </a:p>
          </p:txBody>
        </p:sp>
        <p:cxnSp>
          <p:nvCxnSpPr>
            <p:cNvPr id="27660" name="肘形连接符 27659"/>
            <p:cNvCxnSpPr>
              <a:stCxn id="27659" idx="0"/>
              <a:endCxn id="27652" idx="2"/>
            </p:cNvCxnSpPr>
            <p:nvPr/>
          </p:nvCxnSpPr>
          <p:spPr>
            <a:xfrm rot="16200000">
              <a:off x="1620" y="108"/>
              <a:ext cx="144" cy="504"/>
            </a:xfrm>
            <a:prstGeom prst="bentConnector3">
              <a:avLst>
                <a:gd name="adj1" fmla="val 40000"/>
              </a:avLst>
            </a:prstGeom>
            <a:ln w="2857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1790334336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4" y="1268760"/>
            <a:ext cx="8139113" cy="1152128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l"/>
            <a:r>
              <a:rPr lang="zh-CN" altLang="en-US" sz="4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itchFamily="49" charset="-122"/>
              </a:rPr>
              <a:t>任务一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itchFamily="49" charset="-122"/>
              </a:rPr>
              <a:t>：司马</a:t>
            </a:r>
            <a:r>
              <a:rPr lang="zh-CN" altLang="en-US" sz="4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itchFamily="49" charset="-122"/>
              </a:rPr>
              <a:t>光从哪些方面反对王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itchFamily="49" charset="-122"/>
              </a:rPr>
              <a:t>安石变</a:t>
            </a:r>
            <a:r>
              <a:rPr lang="zh-CN" altLang="en-US" sz="40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itchFamily="49" charset="-122"/>
              </a:rPr>
              <a:t>法？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3634" y="404664"/>
            <a:ext cx="8106684" cy="7078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黑体" pitchFamily="49" charset="-122"/>
                <a:ea typeface="黑体" pitchFamily="49" charset="-122"/>
              </a:rPr>
              <a:t>合作交流：</a:t>
            </a:r>
            <a:endParaRPr lang="zh-CN" altLang="en-US" sz="40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471205" y="2564904"/>
            <a:ext cx="8139113" cy="128910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horz" wrap="square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任务二：王安石如何反驳司马光的？</a:t>
            </a:r>
            <a:endParaRPr lang="zh-CN" altLang="en-US" sz="40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44102" y="4077072"/>
            <a:ext cx="8139113" cy="18002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horz" wrap="square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任务三：对朝中士大夫“怨诽之多”的原因，王安石做了怎样的分析？</a:t>
            </a:r>
            <a:endParaRPr lang="zh-CN" altLang="en-US" sz="4000"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803104751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2"/>
          <p:cNvSpPr txBox="1"/>
          <p:nvPr/>
        </p:nvSpPr>
        <p:spPr>
          <a:xfrm>
            <a:off x="467545" y="836712"/>
            <a:ext cx="8280920" cy="410445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全文立论的论点是针对司马光的指责，指出</a:t>
            </a:r>
            <a:r>
              <a:rPr lang="en-US" altLang="zh-CN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</a:t>
            </a:r>
            <a:r>
              <a:rPr lang="zh-CN" altLang="en-US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儒者所争，尤在于名实。名实已明，而天下之理得矣</a:t>
            </a:r>
            <a:r>
              <a:rPr lang="en-US" altLang="zh-CN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</a:t>
            </a:r>
            <a:r>
              <a:rPr lang="zh-CN" altLang="en-US" smtClean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。进而说明自己的变法是正确的。文章逐条驳斥司马光的观点，揭露出朝中保守派无所作为、腐朽没落的本质，表现了作者坚持改革，绝不为流言所动的决心。</a:t>
            </a:r>
            <a:endParaRPr lang="zh-CN" altLang="en-US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5904496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23528" y="332656"/>
            <a:ext cx="8496944" cy="624786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smtClean="0"/>
              <a:t>            </a:t>
            </a:r>
            <a:r>
              <a:rPr lang="zh-CN" altLang="zh-CN" sz="2000" smtClean="0"/>
              <a:t>从</a:t>
            </a:r>
            <a:r>
              <a:rPr lang="zh-CN" altLang="zh-CN" sz="2000"/>
              <a:t>文学角度看，本文是一篇非常成功的作品，在文理上也有其可圈可点之处，但联系历史事实来参看，本文在论据和论证上却非常偏颇。首先，作者不分青红皂白，将反对意见统统斥为邪说，把反对者视为壬人，而作为不必听纳的理由，如此说来，司马光、欧阳修、苏轼等不都成了所谓巧言令色的人。这说明了作者主观认识上的偏激错误，以及为人气度上褊狭刻薄。诸如欧阳修、司马光等人的建议也并非毫无采纳之处，作为一个执政者，应虚怀若谷，多方听取意见，然后参酌而行，这样才能把事办好。而王安石在各方面、各阶层人士都对改革还不太了解的情况下，蛮横地推行改革，最终结果必然是失败。其次，所引典故证据并不能完全说明现实所行的合理性与正确性。北宋中后期，积弊很深，改革是必须进行。但改革的成功与否，则系于改革的具体内容是否合理，改革前期准备工作是否充分，改革过程中的措施是否适度，改革用人是否称职，改革中能否有效协调各方面利益，团结大多数人士，这些因素在王安石变法中都没有很好地做到。由于没有协调好各方面关系，以致上任伊始四方支持的大好局面，在一年后竟然转为反对的局面，面对这种变化，王安石不能立即进行反省自察，反而视不同意见为邪说，反对者为壬人。又引商王盘庚迁都之事作为辩护证据，而不细察其中的差异，因此，苏轼曾以晋武帝平定东吴因坚持己见而成功、符坚伐晋因独断专行而亡国、齐桓公重用管仲而称霸诸侯、燕王专信子之而败亡等史实，来说明</a:t>
            </a:r>
            <a:r>
              <a:rPr lang="en-US" altLang="zh-CN" sz="2000"/>
              <a:t>“</a:t>
            </a:r>
            <a:r>
              <a:rPr lang="zh-CN" altLang="zh-CN" sz="2000"/>
              <a:t>事同而功异</a:t>
            </a:r>
            <a:r>
              <a:rPr lang="en-US" altLang="zh-CN" sz="2000"/>
              <a:t>”</a:t>
            </a:r>
            <a:r>
              <a:rPr lang="zh-CN" altLang="zh-CN" sz="2000"/>
              <a:t>的道理。盘庚迁都历史证明是因明成功的，王安石变法虽应时而生，却是失败的。</a:t>
            </a:r>
          </a:p>
        </p:txBody>
      </p:sp>
    </p:spTree>
    <p:extLst>
      <p:ext uri="{BB962C8B-B14F-4D97-AF65-F5344CB8AC3E}">
        <p14:creationId xmlns:p14="http://schemas.microsoft.com/office/powerpoint/2010/main" val="2332939955"/>
      </p:ext>
    </p:ext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032447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任务四：王安石与司马光同朝为臣，素有私谊，但在变法问题上却有着不同的看法，很多方面甚至针锋相对。他们都站在自己的立场提出了自己的观点，反驳对方的观点，同学们分两组，找到相关资料，分别支持王安石和司马光，并反驳对方观点。</a:t>
            </a:r>
            <a:endParaRPr lang="zh-CN" altLang="en-US" sz="360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8269328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548680"/>
            <a:ext cx="8712968" cy="576064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zh-CN" altLang="en-US" smtClean="0">
                <a:latin typeface="华文细黑" pitchFamily="2" charset="-122"/>
                <a:ea typeface="华文细黑" pitchFamily="2" charset="-122"/>
              </a:rPr>
              <a:t>任务说明：</a:t>
            </a:r>
            <a:r>
              <a:rPr lang="zh-CN" altLang="zh-CN" smtClean="0">
                <a:latin typeface="华文细黑" pitchFamily="2" charset="-122"/>
                <a:ea typeface="华文细黑" pitchFamily="2" charset="-122"/>
              </a:rPr>
              <a:t>过</a:t>
            </a:r>
            <a:r>
              <a:rPr lang="zh-CN" altLang="zh-CN">
                <a:latin typeface="华文细黑" pitchFamily="2" charset="-122"/>
                <a:ea typeface="华文细黑" pitchFamily="2" charset="-122"/>
              </a:rPr>
              <a:t>去</a:t>
            </a:r>
            <a:r>
              <a:rPr lang="zh-CN" altLang="zh-CN" smtClean="0">
                <a:latin typeface="华文细黑" pitchFamily="2" charset="-122"/>
                <a:ea typeface="华文细黑" pitchFamily="2" charset="-122"/>
              </a:rPr>
              <a:t>，</a:t>
            </a:r>
            <a:r>
              <a:rPr lang="zh-CN" altLang="en-US" smtClean="0">
                <a:latin typeface="华文细黑" pitchFamily="2" charset="-122"/>
                <a:ea typeface="华文细黑" pitchFamily="2" charset="-122"/>
              </a:rPr>
              <a:t>出</a:t>
            </a:r>
            <a:r>
              <a:rPr lang="zh-CN" altLang="zh-CN" smtClean="0">
                <a:latin typeface="华文细黑" pitchFamily="2" charset="-122"/>
                <a:ea typeface="华文细黑" pitchFamily="2" charset="-122"/>
              </a:rPr>
              <a:t>于</a:t>
            </a:r>
            <a:r>
              <a:rPr lang="zh-CN" altLang="zh-CN">
                <a:latin typeface="华文细黑" pitchFamily="2" charset="-122"/>
                <a:ea typeface="华文细黑" pitchFamily="2" charset="-122"/>
              </a:rPr>
              <a:t>现实政治的考虑，有的人将司马光划为大官僚大地主等豪强贵族的代表，将他的《与王介甫书》说成是对新法的无端责难；而王安石的《答司马谏议书》则是</a:t>
            </a:r>
            <a:r>
              <a:rPr lang="en-US" altLang="zh-CN">
                <a:latin typeface="华文细黑" pitchFamily="2" charset="-122"/>
                <a:ea typeface="华文细黑" pitchFamily="2" charset="-122"/>
              </a:rPr>
              <a:t>“</a:t>
            </a:r>
            <a:r>
              <a:rPr lang="zh-CN" altLang="zh-CN">
                <a:latin typeface="华文细黑" pitchFamily="2" charset="-122"/>
                <a:ea typeface="华文细黑" pitchFamily="2" charset="-122"/>
              </a:rPr>
              <a:t>针对司马光强加于新法的种种罪名，观点鲜明、要言不烦、理直气壮地加以驳斥，表现了一个改革家的坦荡胸怀和高度自信</a:t>
            </a:r>
            <a:r>
              <a:rPr lang="en-US" altLang="zh-CN">
                <a:latin typeface="华文细黑" pitchFamily="2" charset="-122"/>
                <a:ea typeface="华文细黑" pitchFamily="2" charset="-122"/>
              </a:rPr>
              <a:t>”</a:t>
            </a:r>
            <a:r>
              <a:rPr lang="zh-CN" altLang="zh-CN">
                <a:latin typeface="华文细黑" pitchFamily="2" charset="-122"/>
                <a:ea typeface="华文细黑" pitchFamily="2" charset="-122"/>
              </a:rPr>
              <a:t>。其实，司马光此信绝非谋少数人的私利，此公人品更如光风霁月，绝非王安石在信中所云的那种</a:t>
            </a:r>
            <a:r>
              <a:rPr lang="en-US" altLang="zh-CN">
                <a:latin typeface="华文细黑" pitchFamily="2" charset="-122"/>
                <a:ea typeface="华文细黑" pitchFamily="2" charset="-122"/>
              </a:rPr>
              <a:t>“</a:t>
            </a:r>
            <a:r>
              <a:rPr lang="zh-CN" altLang="zh-CN">
                <a:latin typeface="华文细黑" pitchFamily="2" charset="-122"/>
                <a:ea typeface="华文细黑" pitchFamily="2" charset="-122"/>
              </a:rPr>
              <a:t>壬人</a:t>
            </a:r>
            <a:r>
              <a:rPr lang="en-US" altLang="zh-CN">
                <a:latin typeface="华文细黑" pitchFamily="2" charset="-122"/>
                <a:ea typeface="华文细黑" pitchFamily="2" charset="-122"/>
              </a:rPr>
              <a:t>”</a:t>
            </a:r>
            <a:r>
              <a:rPr lang="zh-CN" altLang="zh-CN">
                <a:latin typeface="华文细黑" pitchFamily="2" charset="-122"/>
                <a:ea typeface="华文细黑" pitchFamily="2" charset="-122"/>
              </a:rPr>
              <a:t>，他对新法的批评也并非都是</a:t>
            </a:r>
            <a:r>
              <a:rPr lang="en-US" altLang="zh-CN">
                <a:latin typeface="华文细黑" pitchFamily="2" charset="-122"/>
                <a:ea typeface="华文细黑" pitchFamily="2" charset="-122"/>
              </a:rPr>
              <a:t>“</a:t>
            </a:r>
            <a:r>
              <a:rPr lang="zh-CN" altLang="zh-CN">
                <a:latin typeface="华文细黑" pitchFamily="2" charset="-122"/>
                <a:ea typeface="华文细黑" pitchFamily="2" charset="-122"/>
              </a:rPr>
              <a:t>邪说</a:t>
            </a:r>
            <a:r>
              <a:rPr lang="en-US" altLang="zh-CN">
                <a:latin typeface="华文细黑" pitchFamily="2" charset="-122"/>
                <a:ea typeface="华文细黑" pitchFamily="2" charset="-122"/>
              </a:rPr>
              <a:t>”</a:t>
            </a:r>
            <a:r>
              <a:rPr lang="zh-CN" altLang="zh-CN" smtClean="0">
                <a:latin typeface="华文细黑" pitchFamily="2" charset="-122"/>
                <a:ea typeface="华文细黑" pitchFamily="2" charset="-122"/>
              </a:rPr>
              <a:t>。</a:t>
            </a:r>
            <a:endParaRPr lang="zh-CN" altLang="en-US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997630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525963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r>
              <a:rPr lang="zh-CN" altLang="zh-CN">
                <a:latin typeface="华文细黑" pitchFamily="2" charset="-122"/>
                <a:ea typeface="华文细黑" pitchFamily="2" charset="-122"/>
              </a:rPr>
              <a:t>可以这样说：他们都是在为国而谋，只是他们思考问题的方法不同；《与王介甫书》与《答司马谏议书》都是椐实而发、言之成理，但又都从自己的目的出发而回避了一些要害问题。因此，把两封书信加以比较，看看他们是如何从自己有利的角度进击又如何进行避让，不仅使我们了解当时的真实情况，不会以今代古，同时也让我们在文章的立论和驳论技巧上得到一些教益。</a:t>
            </a:r>
          </a:p>
          <a:p>
            <a:endParaRPr lang="zh-CN" altLang="en-US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1964756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204732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48</Paragraphs>
  <Slides>20</Slides>
  <Notes>0</Notes>
  <TotalTime>0</TotalTime>
  <HiddenSlides>1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28">
      <vt:lpstr>Arial</vt:lpstr>
      <vt:lpstr>Calibri</vt:lpstr>
      <vt:lpstr>华文中宋</vt:lpstr>
      <vt:lpstr>微软雅黑</vt:lpstr>
      <vt:lpstr>黑体</vt:lpstr>
      <vt:lpstr>隶书</vt:lpstr>
      <vt:lpstr>华文细黑</vt:lpstr>
      <vt:lpstr>Office 主题</vt:lpstr>
      <vt:lpstr>部编新教材高一下册第八单元答司马谏议书王安石</vt:lpstr>
      <vt:lpstr>PowerPoint Presentation</vt:lpstr>
      <vt:lpstr>PowerPoint Presentation</vt:lpstr>
      <vt:lpstr>任务一：司马光从哪些方面反对王安石变法？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2021-03-22T09:15:06.393</cp:lastPrinted>
  <dcterms:created xsi:type="dcterms:W3CDTF">2021-03-22T09:15:06Z</dcterms:created>
  <dcterms:modified xsi:type="dcterms:W3CDTF">2021-03-22T01:15:06Z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