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2" r:id="rId3"/>
    <p:sldId id="261" r:id="rId4"/>
    <p:sldId id="263" r:id="rId5"/>
    <p:sldId id="277" r:id="rId6"/>
    <p:sldId id="266" r:id="rId7"/>
    <p:sldId id="267" r:id="rId8"/>
    <p:sldId id="268" r:id="rId9"/>
    <p:sldId id="279" r:id="rId10"/>
    <p:sldId id="280" r:id="rId11"/>
    <p:sldId id="281" r:id="rId12"/>
    <p:sldId id="285" r:id="rId13"/>
    <p:sldId id="342" r:id="rId14"/>
    <p:sldId id="343" r:id="rId15"/>
    <p:sldId id="286" r:id="rId16"/>
    <p:sldId id="288" r:id="rId17"/>
    <p:sldId id="287" r:id="rId18"/>
    <p:sldId id="289" r:id="rId19"/>
    <p:sldId id="290" r:id="rId20"/>
    <p:sldId id="291" r:id="rId21"/>
    <p:sldId id="283" r:id="rId22"/>
    <p:sldId id="360" r:id="rId23"/>
    <p:sldId id="294" r:id="rId24"/>
    <p:sldId id="295" r:id="rId25"/>
    <p:sldId id="292" r:id="rId26"/>
    <p:sldId id="284" r:id="rId27"/>
    <p:sldId id="341" r:id="rId28"/>
    <p:sldId id="293" r:id="rId29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 horzBarState="maximized"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84" y="-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4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file:///C:\Users\Administrator\Desktop\&#32032;&#26448;&#20998;&#31867;\&#22269;&#28526;&#32032;&#26448;\&#22270;&#29255;21.png" TargetMode="Externa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12.xml"/><Relationship Id="rId10" Type="http://schemas.openxmlformats.org/officeDocument/2006/relationships/image" Target="../media/image1.png"/><Relationship Id="rId4" Type="http://schemas.openxmlformats.org/officeDocument/2006/relationships/tags" Target="../tags/tag11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9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image" Target="../media/image6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file:///F:\Lets_Create/pic_temp/pic_sup.png" TargetMode="External"/><Relationship Id="rId17" Type="http://schemas.openxmlformats.org/officeDocument/2006/relationships/image" Target="../media/image8.png"/><Relationship Id="rId2" Type="http://schemas.openxmlformats.org/officeDocument/2006/relationships/tags" Target="../tags/tag71.xml"/><Relationship Id="rId16" Type="http://schemas.openxmlformats.org/officeDocument/2006/relationships/image" Target="file:///F:\Lets_Create/pic_temp/pic_half_right.png" TargetMode="Externa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1.png"/><Relationship Id="rId5" Type="http://schemas.openxmlformats.org/officeDocument/2006/relationships/tags" Target="../tags/tag74.xml"/><Relationship Id="rId15" Type="http://schemas.openxmlformats.org/officeDocument/2006/relationships/image" Target="../media/image7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image" Target="file:///F:\Lets_Create/pic_temp/pic_half_left.png" TargetMode="Externa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image" Target="../media/image9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8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88.xml"/><Relationship Id="rId10" Type="http://schemas.openxmlformats.org/officeDocument/2006/relationships/image" Target="../media/image10.png"/><Relationship Id="rId4" Type="http://schemas.openxmlformats.org/officeDocument/2006/relationships/tags" Target="../tags/tag87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image" Target="../media/image11.png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04.xml"/><Relationship Id="rId10" Type="http://schemas.openxmlformats.org/officeDocument/2006/relationships/image" Target="../media/image12.png"/><Relationship Id="rId4" Type="http://schemas.openxmlformats.org/officeDocument/2006/relationships/tags" Target="../tags/tag103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12.xml"/><Relationship Id="rId10" Type="http://schemas.openxmlformats.org/officeDocument/2006/relationships/image" Target="../media/image12.png"/><Relationship Id="rId4" Type="http://schemas.openxmlformats.org/officeDocument/2006/relationships/tags" Target="../tags/tag111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image" Target="../media/image9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2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image" Target="../media/image14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30.xml"/><Relationship Id="rId10" Type="http://schemas.openxmlformats.org/officeDocument/2006/relationships/image" Target="../media/image13.png"/><Relationship Id="rId4" Type="http://schemas.openxmlformats.org/officeDocument/2006/relationships/tags" Target="../tags/tag129.xml"/><Relationship Id="rId9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file:///F:\Lets_Create/pic_temp/pic_sup.png" TargetMode="External"/><Relationship Id="rId2" Type="http://schemas.openxmlformats.org/officeDocument/2006/relationships/tags" Target="../tags/tag22.xml"/><Relationship Id="rId16" Type="http://schemas.openxmlformats.org/officeDocument/2006/relationships/image" Target="file:///F:\Lets_Create/pic_temp/pic_half_down.png" TargetMode="Externa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.png"/><Relationship Id="rId5" Type="http://schemas.openxmlformats.org/officeDocument/2006/relationships/tags" Target="../tags/tag25.xml"/><Relationship Id="rId15" Type="http://schemas.openxmlformats.org/officeDocument/2006/relationships/image" Target="../media/image5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file:///F:\Lets_Create/pic_temp/pic_half_top.png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file:///F:\Lets_Create/pic_temp/pic_half_left.png" TargetMode="Externa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48.xml"/><Relationship Id="rId15" Type="http://schemas.openxmlformats.org/officeDocument/2006/relationships/image" Target="file:///F:\Lets_Create/pic_temp/pic_half_right.png" TargetMode="External"/><Relationship Id="rId10" Type="http://schemas.openxmlformats.org/officeDocument/2006/relationships/image" Target="../media/image1.png"/><Relationship Id="rId4" Type="http://schemas.openxmlformats.org/officeDocument/2006/relationships/tags" Target="../tags/tag47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4729639" y="363379"/>
            <a:ext cx="4035266" cy="4780121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560070" y="1800701"/>
            <a:ext cx="2427923" cy="22183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322195" y="849086"/>
            <a:ext cx="3523433" cy="2123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2684806" y="3008276"/>
            <a:ext cx="3161162" cy="386953"/>
          </a:xfrm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0" y="1047750"/>
            <a:ext cx="1281920" cy="304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7862080" y="1047750"/>
            <a:ext cx="1281920" cy="3048000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 flipH="1">
            <a:off x="2061210" y="2298859"/>
            <a:ext cx="1743551" cy="1451610"/>
          </a:xfrm>
          <a:prstGeom prst="rect">
            <a:avLst/>
          </a:prstGeom>
        </p:spPr>
      </p:pic>
      <p:pic>
        <p:nvPicPr>
          <p:cNvPr id="11" name="图片 10" descr="图片7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 flipV="1">
            <a:off x="5585936" y="1047750"/>
            <a:ext cx="1743551" cy="1451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814638" y="1733550"/>
            <a:ext cx="3750469" cy="1276349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all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7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7980045" y="4174808"/>
            <a:ext cx="1196816" cy="9963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15088" y="4762375"/>
            <a:ext cx="2025000" cy="2376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56057" y="342900"/>
            <a:ext cx="8231886" cy="44577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 flipH="1" flipV="1">
            <a:off x="-25241" y="3562350"/>
            <a:ext cx="1512094" cy="1597343"/>
          </a:xfrm>
          <a:prstGeom prst="rect">
            <a:avLst/>
          </a:prstGeom>
        </p:spPr>
      </p:pic>
      <p:pic>
        <p:nvPicPr>
          <p:cNvPr id="12" name="图片 11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410450" y="28099"/>
            <a:ext cx="1743551" cy="1451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162270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0" y="0"/>
            <a:ext cx="3618452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4" name="图片 13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0" y="3875246"/>
            <a:ext cx="1523048" cy="12682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132300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577454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825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286750" y="0"/>
            <a:ext cx="857250" cy="10548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59000" y="12447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59581" y="210600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3771728"/>
            <a:ext cx="9144000" cy="137177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286750" y="0"/>
            <a:ext cx="857250" cy="10548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53628" y="12609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45500" y="3885300"/>
            <a:ext cx="8251200" cy="7587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6" name="图片 15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7947184" y="4147185"/>
            <a:ext cx="1196816" cy="99631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434700" y="12474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81800" y="12474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429300" y="361260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4689900" y="360990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34700" y="178200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1028700"/>
            <a:ext cx="9144000" cy="30861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7525703" y="3081814"/>
            <a:ext cx="1618298" cy="1997869"/>
          </a:xfrm>
          <a:prstGeom prst="rect">
            <a:avLst/>
          </a:prstGeom>
        </p:spPr>
      </p:pic>
      <p:pic>
        <p:nvPicPr>
          <p:cNvPr id="13" name="图片 12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0"/>
            <a:ext cx="1970246" cy="18002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141810" y="2897100"/>
            <a:ext cx="6858000" cy="1242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3048000" y="3331706"/>
            <a:ext cx="3048000" cy="1811794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3048000" y="0"/>
            <a:ext cx="3048000" cy="1811794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0" y="1533525"/>
            <a:ext cx="9144476" cy="2075974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647054" y="1997011"/>
            <a:ext cx="3525271" cy="563153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0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647054" y="2590799"/>
            <a:ext cx="3546205" cy="563153"/>
          </a:xfrm>
        </p:spPr>
        <p:txBody>
          <a:bodyPr lIns="90000" tIns="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5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0" y="1047750"/>
            <a:ext cx="1281920" cy="304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7862080" y="1047750"/>
            <a:ext cx="1281920" cy="304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455771" y="378143"/>
            <a:ext cx="8231981" cy="4387215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86850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png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2.png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3.png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34208" y="495895"/>
            <a:ext cx="56946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5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阿长与《山海经》</a:t>
            </a:r>
          </a:p>
        </p:txBody>
      </p:sp>
      <p:sp>
        <p:nvSpPr>
          <p:cNvPr id="3" name="矩形 2"/>
          <p:cNvSpPr/>
          <p:nvPr/>
        </p:nvSpPr>
        <p:spPr>
          <a:xfrm>
            <a:off x="3670346" y="1587919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0070C0"/>
                </a:solidFill>
                <a:latin typeface="+mn-ea"/>
              </a:rPr>
              <a:t>第一课时</a:t>
            </a:r>
            <a:endParaRPr lang="zh-CN" altLang="en-US" sz="3200" b="1"/>
          </a:p>
        </p:txBody>
      </p:sp>
      <p:sp>
        <p:nvSpPr>
          <p:cNvPr id="5" name="矩形 4"/>
          <p:cNvSpPr/>
          <p:nvPr/>
        </p:nvSpPr>
        <p:spPr>
          <a:xfrm>
            <a:off x="4031021" y="2371631"/>
            <a:ext cx="1097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FFC000"/>
                </a:solidFill>
              </a:rPr>
              <a:t>鲁迅</a:t>
            </a:r>
            <a:endParaRPr lang="zh-CN" altLang="en-US" sz="3600" b="1">
              <a:solidFill>
                <a:srgbClr val="FFC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169"/>
          <p:cNvSpPr txBox="1"/>
          <p:nvPr/>
        </p:nvSpPr>
        <p:spPr>
          <a:xfrm>
            <a:off x="688658" y="2065337"/>
            <a:ext cx="4887912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algn="ctr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（一）阿长那些事儿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6" name="组合 5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8" name="横卷形 7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合作交流</a:t>
                </a: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组合 9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477839" y="1163638"/>
            <a:ext cx="6723062" cy="353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阿长名字的由来（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1—2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）</a:t>
            </a:r>
            <a:endParaRPr lang="en-US" altLang="zh-CN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说话总是切切察察（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3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）</a:t>
            </a: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限制我的活动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3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睡相不好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4—5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懂得许多规矩和麻烦的礼节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6—12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讲长毛的故事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13—17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谋害我的隐鼠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18—19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买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《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山海经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》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19—26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en-US" altLang="zh-CN" sz="2800" b="1">
              <a:latin typeface="宋体-简" panose="02010800040101010101" charset="-122"/>
              <a:ea typeface="宋体-简" panose="02010800040101010101" charset="-122"/>
            </a:endParaRPr>
          </a:p>
        </p:txBody>
      </p:sp>
      <p:sp>
        <p:nvSpPr>
          <p:cNvPr id="5" name="文本框 7169"/>
          <p:cNvSpPr txBox="1"/>
          <p:nvPr/>
        </p:nvSpPr>
        <p:spPr>
          <a:xfrm>
            <a:off x="269558" y="350837"/>
            <a:ext cx="4887912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algn="ctr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（一）阿长那些事儿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6029498" y="1880722"/>
            <a:ext cx="28829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方正书宋_GBK" pitchFamily="2" charset="-122"/>
              </a:rPr>
              <a:t>⑤、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方正书宋_GBK" pitchFamily="2" charset="-122"/>
              </a:rPr>
              <a:t>⑥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方正书宋_GBK" pitchFamily="2" charset="-122"/>
              </a:rPr>
              <a:t>较详</a:t>
            </a:r>
          </a:p>
        </p:txBody>
      </p:sp>
      <p:sp>
        <p:nvSpPr>
          <p:cNvPr id="2" name="矩形 1"/>
          <p:cNvSpPr/>
          <p:nvPr/>
        </p:nvSpPr>
        <p:spPr>
          <a:xfrm>
            <a:off x="6029498" y="3815487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方正书宋_GBK" pitchFamily="2" charset="-122"/>
              </a:rPr>
              <a:t>⑧详写</a:t>
            </a:r>
            <a:endParaRPr lang="zh-CN" altLang="en-US" sz="3600"/>
          </a:p>
        </p:txBody>
      </p:sp>
      <p:grpSp>
        <p:nvGrpSpPr>
          <p:cNvPr id="7" name="组合 6"/>
          <p:cNvGrpSpPr/>
          <p:nvPr/>
        </p:nvGrpSpPr>
        <p:grpSpPr>
          <a:xfrm>
            <a:off x="6553201" y="228600"/>
            <a:ext cx="1472310" cy="952262"/>
            <a:chOff x="8376721" y="2583005"/>
            <a:chExt cx="1744125" cy="135619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76721" y="2583005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798511 h 1270000"/>
                <a:gd name="connsiteX3" fmla="*/ 865984 w 1270000"/>
                <a:gd name="connsiteY3" fmla="*/ 798511 h 1270000"/>
                <a:gd name="connsiteX4" fmla="*/ 765969 w 1270000"/>
                <a:gd name="connsiteY4" fmla="*/ 898526 h 1270000"/>
                <a:gd name="connsiteX5" fmla="*/ 765969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798511"/>
                  </a:lnTo>
                  <a:lnTo>
                    <a:pt x="865984" y="798511"/>
                  </a:lnTo>
                  <a:cubicBezTo>
                    <a:pt x="810747" y="798511"/>
                    <a:pt x="765969" y="843289"/>
                    <a:pt x="765969" y="898526"/>
                  </a:cubicBezTo>
                  <a:lnTo>
                    <a:pt x="765969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9" name="文本框 83"/>
            <p:cNvSpPr txBox="1"/>
            <p:nvPr/>
          </p:nvSpPr>
          <p:spPr>
            <a:xfrm>
              <a:off x="9115443" y="3354429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拍照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169"/>
          <p:cNvSpPr txBox="1"/>
          <p:nvPr/>
        </p:nvSpPr>
        <p:spPr>
          <a:xfrm>
            <a:off x="133350" y="1716347"/>
            <a:ext cx="8658226" cy="1631216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0" algn="ctr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（二）从那些事儿看阿长的性格</a:t>
            </a:r>
            <a:r>
              <a:rPr lang="zh-CN" altLang="en-US" sz="4000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</a:t>
            </a:r>
            <a:endParaRPr lang="en-US" altLang="zh-CN" sz="4000" b="1" smtClean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ctr">
              <a:spcBef>
                <a:spcPct val="50000"/>
              </a:spcBef>
            </a:pP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7169"/>
          <p:cNvSpPr txBox="1"/>
          <p:nvPr/>
        </p:nvSpPr>
        <p:spPr>
          <a:xfrm>
            <a:off x="228599" y="333376"/>
            <a:ext cx="8658226" cy="707886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0" algn="ctr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（二）从那些事儿看阿长的性格特点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123824" y="1354139"/>
            <a:ext cx="6456362" cy="353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阿长名字的由来（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1—2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）</a:t>
            </a:r>
            <a:endParaRPr lang="en-US" altLang="zh-CN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说话总是切切察察（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3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）</a:t>
            </a: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限制我的活动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3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睡相不好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4—5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懂得许多规矩和麻烦的礼节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6—12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讲长毛的故事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13—17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谋害我的隐鼠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18—19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买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《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山海经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》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19—26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en-US" altLang="zh-CN" sz="2800" b="1">
              <a:latin typeface="宋体-简" panose="02010800040101010101" charset="-122"/>
              <a:ea typeface="宋体-简" panose="02010800040101010101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6530972" y="1354139"/>
            <a:ext cx="2882900" cy="353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地位低下 </a:t>
            </a:r>
          </a:p>
          <a:p>
            <a:pPr indent="0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方正书宋_GBK" pitchFamily="2" charset="-122"/>
              </a:rPr>
              <a:t>饶舌多事</a:t>
            </a:r>
          </a:p>
          <a:p>
            <a:pPr indent="0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方正书宋_GBK" pitchFamily="2" charset="-122"/>
              </a:rPr>
              <a:t>认真尽职 </a:t>
            </a:r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方正书宋_GBK" pitchFamily="2" charset="-122"/>
              </a:rPr>
              <a:t>粗俗、不拘小节</a:t>
            </a:r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真诚善良 </a:t>
            </a:r>
          </a:p>
          <a:p>
            <a:pPr indent="0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愚昧无知 </a:t>
            </a:r>
          </a:p>
          <a:p>
            <a:pPr indent="0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粗枝大叶</a:t>
            </a:r>
          </a:p>
          <a:p>
            <a:pPr indent="0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疼爱孩子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169"/>
          <p:cNvSpPr txBox="1"/>
          <p:nvPr/>
        </p:nvSpPr>
        <p:spPr>
          <a:xfrm>
            <a:off x="171450" y="1127918"/>
            <a:ext cx="8645525" cy="646331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0" algn="ctr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（三）从那些事儿看阿长是个怎样的人？</a:t>
            </a:r>
          </a:p>
        </p:txBody>
      </p:sp>
      <p:sp>
        <p:nvSpPr>
          <p:cNvPr id="5" name="矩形 4"/>
          <p:cNvSpPr/>
          <p:nvPr/>
        </p:nvSpPr>
        <p:spPr>
          <a:xfrm>
            <a:off x="-133350" y="2203729"/>
            <a:ext cx="9389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（四）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作者是如何刻画阿长这个人物形象的？</a:t>
            </a:r>
          </a:p>
        </p:txBody>
      </p:sp>
      <p:sp>
        <p:nvSpPr>
          <p:cNvPr id="6" name="矩形 5"/>
          <p:cNvSpPr/>
          <p:nvPr/>
        </p:nvSpPr>
        <p:spPr>
          <a:xfrm>
            <a:off x="2430077" y="3517644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+mn-ea"/>
              </a:rPr>
              <a:t>（结合具体内容作答）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1450" y="3914775"/>
            <a:ext cx="1498600" cy="985691"/>
            <a:chOff x="5366129" y="4588379"/>
            <a:chExt cx="1970676" cy="13295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6129" y="4588379"/>
              <a:ext cx="1498600" cy="1270000"/>
            </a:xfrm>
            <a:custGeom>
              <a:avLst/>
              <a:gdLst>
                <a:gd name="connsiteX0" fmla="*/ 0 w 1498600"/>
                <a:gd name="connsiteY0" fmla="*/ 0 h 1270000"/>
                <a:gd name="connsiteX1" fmla="*/ 1498600 w 1498600"/>
                <a:gd name="connsiteY1" fmla="*/ 0 h 1270000"/>
                <a:gd name="connsiteX2" fmla="*/ 1498600 w 1498600"/>
                <a:gd name="connsiteY2" fmla="*/ 784223 h 1270000"/>
                <a:gd name="connsiteX3" fmla="*/ 1110656 w 1498600"/>
                <a:gd name="connsiteY3" fmla="*/ 784223 h 1270000"/>
                <a:gd name="connsiteX4" fmla="*/ 1010641 w 1498600"/>
                <a:gd name="connsiteY4" fmla="*/ 884238 h 1270000"/>
                <a:gd name="connsiteX5" fmla="*/ 1010641 w 1498600"/>
                <a:gd name="connsiteY5" fmla="*/ 1270000 h 1270000"/>
                <a:gd name="connsiteX6" fmla="*/ 0 w 14986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600" h="1270000">
                  <a:moveTo>
                    <a:pt x="0" y="0"/>
                  </a:moveTo>
                  <a:lnTo>
                    <a:pt x="1498600" y="0"/>
                  </a:lnTo>
                  <a:lnTo>
                    <a:pt x="1498600" y="784223"/>
                  </a:lnTo>
                  <a:lnTo>
                    <a:pt x="1110656" y="784223"/>
                  </a:lnTo>
                  <a:cubicBezTo>
                    <a:pt x="1055419" y="784223"/>
                    <a:pt x="1010641" y="829001"/>
                    <a:pt x="1010641" y="884238"/>
                  </a:cubicBezTo>
                  <a:lnTo>
                    <a:pt x="1010641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9" name="文本框 93"/>
            <p:cNvSpPr txBox="1"/>
            <p:nvPr/>
          </p:nvSpPr>
          <p:spPr>
            <a:xfrm>
              <a:off x="6320180" y="5333146"/>
              <a:ext cx="10166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合作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39698" y="488949"/>
            <a:ext cx="6756402" cy="39703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>
                <a:solidFill>
                  <a:srgbClr val="FF3300"/>
                </a:solidFill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写阿长喜欢 “切切察察”的毛病</a:t>
            </a:r>
          </a:p>
          <a:p>
            <a:pPr eaLnBrk="1" hangingPunct="1"/>
            <a:endParaRPr lang="zh-CN" altLang="en-US" sz="2800" b="1">
              <a:solidFill>
                <a:srgbClr val="99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  </a:t>
            </a:r>
            <a:r>
              <a:rPr lang="zh-CN" altLang="en-US" sz="2800" b="1" smtClean="0">
                <a:latin typeface="宋体" panose="02010600030101010101" pitchFamily="2" charset="-122"/>
              </a:rPr>
              <a:t>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最讨厌的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是常喜欢切切察察，向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人们低声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絮说些什么事，还竖起第二个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手指，在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空中上下摇动，或者点着对手或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自己的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鼻尖。</a:t>
            </a:r>
          </a:p>
          <a:p>
            <a:pPr eaLnBrk="1" hangingPunct="1"/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动作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描写，写出阿长切切察察的特点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，表现了我对她的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不太佩服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936032" y="1095374"/>
          <a:ext cx="2084338" cy="251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4" imgW="2276475" imgH="2638425" progId="MSPhotoEd.3">
                  <p:embed/>
                </p:oleObj>
              </mc:Choice>
              <mc:Fallback>
                <p:oleObj r:id="rId4" imgW="2276475" imgH="2638425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936032" y="1095374"/>
                        <a:ext cx="2084338" cy="251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95600" y="3810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54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27038" y="660111"/>
            <a:ext cx="28087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</a:rPr>
              <a:t>② </a:t>
            </a:r>
            <a:r>
              <a:rPr lang="zh-CN" altLang="en-US" sz="2800" b="1">
                <a:solidFill>
                  <a:srgbClr val="0000FF"/>
                </a:solidFill>
              </a:rPr>
              <a:t>写阿长的睡相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80475" y="1916331"/>
            <a:ext cx="50958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在床中间摆成一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个“大”字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93687" y="3291208"/>
            <a:ext cx="84978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比喻，把阿长睡觉时的样子比成大字，形象生动。也说明阿长睡相不好。我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对她不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太佩服。</a:t>
            </a:r>
          </a:p>
        </p:txBody>
      </p:sp>
      <p:pic>
        <p:nvPicPr>
          <p:cNvPr id="8" name="Picture 2" descr="http://p1.qhimgs4.com/t01bd2e03da5dbc4e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25"/>
          <a:stretch>
            <a:fillRect/>
          </a:stretch>
        </p:blipFill>
        <p:spPr bwMode="auto">
          <a:xfrm>
            <a:off x="5576351" y="407251"/>
            <a:ext cx="3567649" cy="22334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95600" y="3810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54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55613" y="333375"/>
            <a:ext cx="5958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+mn-ea"/>
                <a:ea typeface="+mn-ea"/>
              </a:rPr>
              <a:t>③ 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</a:rPr>
              <a:t>写元旦的古怪仪式   （不耐烦）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74650" y="1090613"/>
            <a:ext cx="82327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：第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一句话就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得对我说：阿妈，恭喜恭喜。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记得么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？你要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记着，这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一年的运气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的事情。不许说别的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话！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郑重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）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49250" y="2870200"/>
            <a:ext cx="82581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</a:rPr>
              <a:t>神情、动作</a:t>
            </a:r>
            <a:r>
              <a:rPr lang="zh-CN" altLang="en-US" sz="2800" b="1"/>
              <a:t>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她却立刻伸出臂膊，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将我按住。我惊异地看她时，只见她惶急地看着我。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22275" y="4069795"/>
            <a:ext cx="8451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她是个不幸的人，所以热望自己一生平安。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95600" y="3810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54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89719" y="1867793"/>
            <a:ext cx="53832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恭喜恭喜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！大家恭喜！</a:t>
            </a:r>
          </a:p>
          <a:p>
            <a:pPr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聪明！  恭喜恭喜！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78216" y="695325"/>
            <a:ext cx="3530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</a:rPr>
              <a:t>③ </a:t>
            </a:r>
            <a:r>
              <a:rPr lang="zh-CN" altLang="en-US" sz="2800" b="1">
                <a:solidFill>
                  <a:srgbClr val="0000FF"/>
                </a:solidFill>
              </a:rPr>
              <a:t>写元旦的古怪仪式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78216" y="3548062"/>
            <a:ext cx="693023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smtClean="0">
                <a:solidFill>
                  <a:srgbClr val="0000FF"/>
                </a:solidFill>
                <a:latin typeface="+mn-ea"/>
                <a:ea typeface="+mn-ea"/>
              </a:rPr>
              <a:t>四</a:t>
            </a:r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个感叹号，五个恭喜，</a:t>
            </a:r>
            <a:r>
              <a:rPr lang="zh-CN" altLang="en-US" sz="3200" b="1" smtClean="0">
                <a:solidFill>
                  <a:srgbClr val="0000FF"/>
                </a:solidFill>
                <a:latin typeface="+mn-ea"/>
                <a:ea typeface="+mn-ea"/>
              </a:rPr>
              <a:t>表现了</a:t>
            </a:r>
            <a:r>
              <a:rPr lang="zh-CN" altLang="en-US" sz="3200" b="1">
                <a:solidFill>
                  <a:srgbClr val="FF3300"/>
                </a:solidFill>
                <a:latin typeface="+mn-ea"/>
                <a:ea typeface="+mn-ea"/>
              </a:rPr>
              <a:t>阿长心满意足、</a:t>
            </a:r>
            <a:r>
              <a:rPr lang="zh-CN" altLang="en-US" sz="3200" b="1" smtClean="0">
                <a:solidFill>
                  <a:srgbClr val="FF3300"/>
                </a:solidFill>
                <a:latin typeface="+mn-ea"/>
                <a:ea typeface="+mn-ea"/>
              </a:rPr>
              <a:t>欢天喜地。</a:t>
            </a:r>
            <a:endParaRPr lang="zh-CN" altLang="en-US" sz="3200" b="1">
              <a:solidFill>
                <a:srgbClr val="FF3300"/>
              </a:solidFill>
              <a:latin typeface="+mn-ea"/>
              <a:ea typeface="+mn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750845" y="462015"/>
          <a:ext cx="3245240" cy="185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4" imgW="3295650" imgH="2409825" progId="MSPhotoEd.3">
                  <p:embed/>
                </p:oleObj>
              </mc:Choice>
              <mc:Fallback>
                <p:oleObj r:id="rId4" imgW="3295650" imgH="2409825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750845" y="462015"/>
                        <a:ext cx="3245240" cy="185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95600" y="3810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6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31812" y="807750"/>
            <a:ext cx="5242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000FF"/>
                </a:solidFill>
              </a:rPr>
              <a:t>④ </a:t>
            </a:r>
            <a:r>
              <a:rPr lang="zh-CN" altLang="en-US" sz="3200" b="1">
                <a:solidFill>
                  <a:srgbClr val="0000FF"/>
                </a:solidFill>
              </a:rPr>
              <a:t>写阿长一肚子繁琐的道理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31812" y="2017713"/>
            <a:ext cx="4584700" cy="1752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我不耐烦。</a:t>
            </a:r>
          </a:p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阿长是为我好。</a:t>
            </a:r>
          </a:p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她是民间文化的载体。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669178" y="1847851"/>
          <a:ext cx="3219450" cy="206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4" imgW="3829050" imgH="2457450" progId="MSPhotoEd.3">
                  <p:embed/>
                </p:oleObj>
              </mc:Choice>
              <mc:Fallback>
                <p:oleObj r:id="rId4" imgW="3829050" imgH="2457450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669178" y="1847851"/>
                        <a:ext cx="3219450" cy="2065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03250" y="4240748"/>
            <a:ext cx="30273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对我过分的管束</a:t>
            </a:r>
          </a:p>
        </p:txBody>
      </p:sp>
    </p:spTree>
    <p:custDataLst>
      <p:tags r:id="rId2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688" y="1220444"/>
            <a:ext cx="8078187" cy="2894356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lnSpc>
                <a:spcPct val="170000"/>
              </a:lnSpc>
              <a:buNone/>
              <a:defRPr/>
            </a:pPr>
            <a:r>
              <a:rPr lang="en-US" altLang="zh-CN" sz="2800" b="1">
                <a:latin typeface="+mn-ea"/>
                <a:sym typeface="宋体" panose="02010600030101010101" pitchFamily="2" charset="-122"/>
              </a:rPr>
              <a:t>1</a:t>
            </a:r>
            <a:r>
              <a:rPr lang="en-US" altLang="zh-CN" sz="2800" b="1" smtClean="0">
                <a:latin typeface="+mn-ea"/>
                <a:sym typeface="宋体" panose="02010600030101010101" pitchFamily="2" charset="-122"/>
              </a:rPr>
              <a:t>.</a:t>
            </a:r>
            <a:r>
              <a:rPr lang="zh-CN" altLang="en-US" sz="2800" b="1" smtClean="0">
                <a:latin typeface="+mn-ea"/>
                <a:sym typeface="宋体" panose="02010600030101010101" pitchFamily="2" charset="-122"/>
              </a:rPr>
              <a:t>整体感知课文，</a:t>
            </a:r>
            <a:r>
              <a:rPr lang="zh-CN" altLang="en-US" sz="2800" b="1">
                <a:latin typeface="+mn-ea"/>
                <a:sym typeface="宋体" panose="02010600030101010101" pitchFamily="2" charset="-122"/>
              </a:rPr>
              <a:t>理</a:t>
            </a:r>
            <a:r>
              <a:rPr lang="zh-CN" altLang="en-US" sz="2800" b="1" smtClean="0">
                <a:latin typeface="+mn-ea"/>
                <a:sym typeface="宋体" panose="02010600030101010101" pitchFamily="2" charset="-122"/>
              </a:rPr>
              <a:t>清作者的情感</a:t>
            </a:r>
            <a:r>
              <a:rPr lang="zh-CN" altLang="en-US" sz="2800" b="1">
                <a:latin typeface="+mn-ea"/>
                <a:sym typeface="宋体" panose="02010600030101010101" pitchFamily="2" charset="-122"/>
              </a:rPr>
              <a:t>脉络。</a:t>
            </a:r>
            <a:endParaRPr lang="en-US" altLang="zh-CN" sz="2800" b="1">
              <a:latin typeface="+mn-ea"/>
              <a:sym typeface="宋体" panose="02010600030101010101" pitchFamily="2" charset="-122"/>
            </a:endParaRPr>
          </a:p>
          <a:p>
            <a:pPr marL="0" indent="0">
              <a:lnSpc>
                <a:spcPct val="170000"/>
              </a:lnSpc>
              <a:buNone/>
              <a:defRPr/>
            </a:pPr>
            <a:r>
              <a:rPr lang="en-US" altLang="zh-CN" sz="2800" b="1">
                <a:latin typeface="+mn-ea"/>
                <a:sym typeface="宋体" panose="02010600030101010101" pitchFamily="2" charset="-122"/>
              </a:rPr>
              <a:t>2.</a:t>
            </a:r>
            <a:r>
              <a:rPr lang="zh-CN" altLang="en-US" sz="2800" b="1">
                <a:latin typeface="+mn-ea"/>
                <a:sym typeface="宋体" panose="02010600030101010101" pitchFamily="2" charset="-122"/>
              </a:rPr>
              <a:t>品味文章语言</a:t>
            </a:r>
            <a:r>
              <a:rPr lang="zh-CN" altLang="en-US" sz="2800" b="1" smtClean="0">
                <a:latin typeface="+mn-ea"/>
                <a:sym typeface="宋体" panose="02010600030101010101" pitchFamily="2" charset="-122"/>
              </a:rPr>
              <a:t>，体会多角度的人物描写方法。</a:t>
            </a:r>
            <a:endParaRPr lang="en-US" altLang="zh-CN" sz="2800" b="1">
              <a:latin typeface="+mn-ea"/>
              <a:sym typeface="宋体" panose="02010600030101010101" pitchFamily="2" charset="-122"/>
            </a:endParaRPr>
          </a:p>
          <a:p>
            <a:endParaRPr lang="zh-CN" altLang="en-US" sz="2800"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学习目标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95600" y="3810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6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11188" y="629443"/>
            <a:ext cx="4006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000FF"/>
                </a:solidFill>
              </a:rPr>
              <a:t>⑤ </a:t>
            </a:r>
            <a:r>
              <a:rPr lang="zh-CN" altLang="en-US" sz="3200" b="1">
                <a:solidFill>
                  <a:srgbClr val="0000FF"/>
                </a:solidFill>
              </a:rPr>
              <a:t>阿长讲长毛的故事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82662" y="1720850"/>
            <a:ext cx="7599363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实在是出于我意想之外的，不能不惊异。……却不料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她还有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这样的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神力。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从此对于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她就有了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特别的敬意。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71725" y="3752849"/>
            <a:ext cx="40290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3300"/>
                </a:solidFill>
              </a:rPr>
              <a:t>神力：调侃意味。</a:t>
            </a:r>
          </a:p>
        </p:txBody>
      </p: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169"/>
          <p:cNvSpPr txBox="1"/>
          <p:nvPr/>
        </p:nvSpPr>
        <p:spPr>
          <a:xfrm>
            <a:off x="107949" y="442119"/>
            <a:ext cx="8950325" cy="707886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0" algn="ctr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（三）从那些事儿看阿长是个怎样的人？</a:t>
            </a:r>
          </a:p>
        </p:txBody>
      </p:sp>
      <p:sp>
        <p:nvSpPr>
          <p:cNvPr id="5" name="文本框 2"/>
          <p:cNvSpPr txBox="1"/>
          <p:nvPr/>
        </p:nvSpPr>
        <p:spPr>
          <a:xfrm>
            <a:off x="223838" y="1358900"/>
            <a:ext cx="6510337" cy="353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阿长名字的由来（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1—2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）</a:t>
            </a:r>
            <a:endParaRPr lang="en-US" altLang="zh-CN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说话总是切切察察（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3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）</a:t>
            </a: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限制我的活动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3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睡相不好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4—5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懂得许多规矩和麻烦的礼节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6—12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讲长毛的故事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13—17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谋害我的隐鼠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18—19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zh-CN" altLang="en-US" sz="2800" b="1">
              <a:latin typeface="宋体-简" panose="02010800040101010101" charset="-122"/>
              <a:ea typeface="宋体-简" panose="02010800040101010101" charset="-122"/>
            </a:endParaRPr>
          </a:p>
          <a:p>
            <a:pPr marL="514350" indent="-514350">
              <a:buFont typeface="宋体" panose="02010600030101010101" pitchFamily="2" charset="-122"/>
              <a:buAutoNum type="circleNumDbPlain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买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《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</a:rPr>
              <a:t>山海经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</a:rPr>
              <a:t>》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（</a:t>
            </a:r>
            <a:r>
              <a:rPr lang="en-US" altLang="zh-CN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19—26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方正书宋_GBK" pitchFamily="2" charset="-122"/>
              </a:rPr>
              <a:t>）</a:t>
            </a:r>
            <a:endParaRPr lang="en-US" altLang="zh-CN" sz="2800" b="1">
              <a:latin typeface="宋体-简" panose="02010800040101010101" charset="-122"/>
              <a:ea typeface="宋体-简" panose="02010800040101010101" charset="-122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2193290" y="1605121"/>
            <a:ext cx="6798310" cy="31085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indent="0"/>
            <a:r>
              <a:rPr lang="zh-CN" altLang="en-US" sz="2800" b="1">
                <a:solidFill>
                  <a:schemeClr val="tx1"/>
                </a:solidFill>
                <a:latin typeface="+mn-ea"/>
              </a:rPr>
              <a:t>小结：</a:t>
            </a:r>
          </a:p>
          <a:p>
            <a:pPr indent="0"/>
            <a:r>
              <a:rPr lang="zh-CN" altLang="en-US" sz="2800" b="1">
                <a:solidFill>
                  <a:schemeClr val="tx1"/>
                </a:solidFill>
                <a:latin typeface="+mn-ea"/>
              </a:rPr>
              <a:t>阿长是一个</a:t>
            </a:r>
            <a:r>
              <a:rPr lang="zh-CN" altLang="en-US" sz="2800" b="1">
                <a:solidFill>
                  <a:schemeClr val="tx1"/>
                </a:solidFill>
                <a:latin typeface="+mn-ea"/>
                <a:sym typeface="+mn-ea"/>
              </a:rPr>
              <a:t>底层劳动妇女；</a:t>
            </a:r>
          </a:p>
          <a:p>
            <a:pPr indent="0"/>
            <a:r>
              <a:rPr lang="zh-CN" altLang="en-US" sz="2800" b="1">
                <a:solidFill>
                  <a:schemeClr val="tx1"/>
                </a:solidFill>
                <a:latin typeface="+mn-ea"/>
              </a:rPr>
              <a:t>没有文化、粗俗好事、有许多迷信规矩的，但在她身上还有</a:t>
            </a:r>
            <a:r>
              <a:rPr lang="zh-CN" altLang="en-US" sz="2800" b="1">
                <a:solidFill>
                  <a:schemeClr val="tx1"/>
                </a:solidFill>
                <a:latin typeface="+mn-ea"/>
                <a:sym typeface="方正书宋_GBK" pitchFamily="2" charset="-122"/>
              </a:rPr>
              <a:t>热情</a:t>
            </a:r>
            <a:r>
              <a:rPr lang="zh-CN" altLang="en-US" sz="2800" b="1">
                <a:solidFill>
                  <a:schemeClr val="tx1"/>
                </a:solidFill>
                <a:latin typeface="+mn-ea"/>
              </a:rPr>
              <a:t>爽朗、乐于助人、纯朴善良的一面。她虽有无知可笑、愚昧落后的缺点，但更有着宽厚仁慈的美德，她是一个不幸却又渴望一生平安的好保姆。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169"/>
          <p:cNvSpPr txBox="1"/>
          <p:nvPr/>
        </p:nvSpPr>
        <p:spPr>
          <a:xfrm>
            <a:off x="193675" y="1213644"/>
            <a:ext cx="8950325" cy="646331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0" algn="ctr">
              <a:spcBef>
                <a:spcPct val="50000"/>
              </a:spcBef>
            </a:pPr>
            <a:r>
              <a:rPr lang="zh-CN" altLang="en-US" sz="3600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四）作者是如何刻画阿长这个人物形象的？</a:t>
            </a:r>
          </a:p>
        </p:txBody>
      </p:sp>
      <p:sp>
        <p:nvSpPr>
          <p:cNvPr id="6" name="矩形 5"/>
          <p:cNvSpPr/>
          <p:nvPr/>
        </p:nvSpPr>
        <p:spPr>
          <a:xfrm>
            <a:off x="2430077" y="2841369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+mn-ea"/>
              </a:rPr>
              <a:t>（结合具体内容作答）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7220" y="370230"/>
            <a:ext cx="8069922" cy="8485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0000"/>
                </a:solidFill>
                <a:latin typeface="+mn-ea"/>
              </a:rPr>
              <a:t>刻画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人物形象，常用的</a:t>
            </a:r>
            <a:r>
              <a:rPr lang="zh-CN" altLang="en-US" sz="2400" b="1" smtClean="0">
                <a:solidFill>
                  <a:srgbClr val="000000"/>
                </a:solidFill>
                <a:latin typeface="+mn-ea"/>
              </a:rPr>
              <a:t>有外貌描写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、语言描写、动作描写、心理描写。指出下列</a:t>
            </a:r>
            <a:r>
              <a:rPr lang="zh-CN" altLang="en-US" sz="2400" b="1" smtClean="0">
                <a:solidFill>
                  <a:srgbClr val="000000"/>
                </a:solidFill>
                <a:latin typeface="+mn-ea"/>
              </a:rPr>
              <a:t>各句运用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了什么描写方法。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64452" y="1451569"/>
            <a:ext cx="7498423" cy="479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）她生得黄胖而矮。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（           </a:t>
            </a:r>
            <a:r>
              <a:rPr lang="zh-CN" altLang="en-US" sz="2400" b="1" smtClean="0">
                <a:solidFill>
                  <a:srgbClr val="000000"/>
                </a:solidFill>
                <a:latin typeface="+mn-ea"/>
              </a:rPr>
              <a:t>   ）</a:t>
            </a:r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8319" y="1985093"/>
            <a:ext cx="8607531" cy="12179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）最讨厌的是常喜欢切切察察，向人们低声絮说些什么事，还竖起第二个手指，在空中上下摇动，或者点着对手或自己的鼻尖。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（            </a:t>
            </a:r>
            <a:r>
              <a:rPr lang="zh-CN" altLang="en-US" sz="2400" b="1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）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43288" y="3236332"/>
            <a:ext cx="8357787" cy="12179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）她穿着新的蓝布衫回来了，一见面，就将一包书递给我，高兴地说道：“哥儿，有画儿的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‘三哼经’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，我给你买来了！”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                      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399665" y="1451565"/>
            <a:ext cx="1453687" cy="479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外貌描写</a:t>
            </a:r>
            <a:endParaRPr lang="zh-CN" altLang="en-US" sz="24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704403" y="2723757"/>
            <a:ext cx="1467421" cy="479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动作描写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381125" y="3974996"/>
            <a:ext cx="6513026" cy="479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外貌</a:t>
            </a:r>
            <a:r>
              <a:rPr lang="zh-CN" altLang="en-US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描写、动作描写、神态</a:t>
            </a:r>
            <a:r>
              <a:rPr lang="zh-CN" altLang="en-US" sz="24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描写</a:t>
            </a:r>
            <a:r>
              <a:rPr lang="zh-CN" altLang="en-US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4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语言描写 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015393" y="4045158"/>
            <a:ext cx="1171364" cy="818165"/>
            <a:chOff x="10291762" y="4113212"/>
            <a:chExt cx="2626408" cy="199206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62" y="4113212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874749 h 1270000"/>
                <a:gd name="connsiteX3" fmla="*/ 929087 w 1270000"/>
                <a:gd name="connsiteY3" fmla="*/ 874749 h 1270000"/>
                <a:gd name="connsiteX4" fmla="*/ 829072 w 1270000"/>
                <a:gd name="connsiteY4" fmla="*/ 974764 h 1270000"/>
                <a:gd name="connsiteX5" fmla="*/ 829072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874749"/>
                  </a:lnTo>
                  <a:lnTo>
                    <a:pt x="929087" y="874749"/>
                  </a:lnTo>
                  <a:cubicBezTo>
                    <a:pt x="873850" y="874749"/>
                    <a:pt x="829072" y="919527"/>
                    <a:pt x="829072" y="974764"/>
                  </a:cubicBezTo>
                  <a:lnTo>
                    <a:pt x="829072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13" name="文本框 95"/>
            <p:cNvSpPr txBox="1"/>
            <p:nvPr/>
          </p:nvSpPr>
          <p:spPr>
            <a:xfrm>
              <a:off x="11116747" y="4981215"/>
              <a:ext cx="1801423" cy="11240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抢答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618032" y="492285"/>
            <a:ext cx="4111692" cy="517365"/>
          </a:xfrm>
          <a:solidFill>
            <a:schemeClr val="bg1"/>
          </a:solidFill>
          <a:ln>
            <a:solidFill>
              <a:srgbClr val="9966FF"/>
            </a:solidFill>
          </a:ln>
        </p:spPr>
        <p:txBody>
          <a:bodyPr/>
          <a:lstStyle/>
          <a:p>
            <a:r>
              <a:rPr lang="zh-CN" altLang="en-US" sz="2800" b="1" smtClean="0">
                <a:latin typeface="+mn-ea"/>
                <a:ea typeface="+mn-ea"/>
              </a:rPr>
              <a:t>描写人物的方法（归纳）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09522" y="1587665"/>
            <a:ext cx="4061355" cy="3395268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200" b="1" smtClean="0"/>
              <a:t>外貌描写</a:t>
            </a:r>
          </a:p>
          <a:p>
            <a:r>
              <a:rPr lang="zh-CN" altLang="en-US" sz="3200" b="1" smtClean="0"/>
              <a:t>神态描写</a:t>
            </a:r>
          </a:p>
          <a:p>
            <a:r>
              <a:rPr lang="zh-CN" altLang="en-US" sz="3200" b="1" smtClean="0"/>
              <a:t>语言描写</a:t>
            </a:r>
          </a:p>
          <a:p>
            <a:r>
              <a:rPr lang="zh-CN" altLang="en-US" sz="3200" b="1" smtClean="0"/>
              <a:t>动作描写</a:t>
            </a:r>
          </a:p>
          <a:p>
            <a:r>
              <a:rPr lang="zh-CN" altLang="en-US" sz="3200" b="1" smtClean="0"/>
              <a:t>心理描写</a:t>
            </a:r>
          </a:p>
          <a:p>
            <a:endParaRPr lang="zh-CN" altLang="zh-CN" sz="3200" b="1" smtClean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3425207" y="1643424"/>
            <a:ext cx="1248671" cy="122424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lIns="108850" tIns="54425" rIns="108850" bIns="54425"/>
          <a:lstStyle/>
          <a:p>
            <a:endParaRPr lang="zh-CN" altLang="en-US" sz="1200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3234732" y="3250365"/>
            <a:ext cx="1439146" cy="13687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lIns="108850" tIns="54425" rIns="108850" bIns="54425"/>
          <a:lstStyle/>
          <a:p>
            <a:endParaRPr lang="zh-CN" altLang="en-US" sz="120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847432" y="1557699"/>
            <a:ext cx="4172743" cy="31261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800" b="1" smtClean="0">
                <a:solidFill>
                  <a:srgbClr val="FF0000"/>
                </a:solidFill>
                <a:latin typeface="Arial" panose="020B0604020202020204" pitchFamily="34" charset="0"/>
              </a:rPr>
              <a:t>抓住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人物最富特征的几点来写；</a:t>
            </a:r>
          </a:p>
          <a:p>
            <a:r>
              <a:rPr lang="zh-CN" altLang="zh-CN" sz="2800" b="1" smtClean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800" b="1" smtClean="0">
                <a:solidFill>
                  <a:srgbClr val="FF0000"/>
                </a:solidFill>
                <a:latin typeface="Arial" panose="020B0604020202020204" pitchFamily="34" charset="0"/>
              </a:rPr>
              <a:t>运用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比喻、夸张等修辞手法使人物更传神；</a:t>
            </a:r>
            <a:b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zh-CN" altLang="zh-CN" sz="2800" b="1" smtClean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800" b="1" smtClean="0">
                <a:solidFill>
                  <a:srgbClr val="FF0000"/>
                </a:solidFill>
                <a:latin typeface="Arial" panose="020B0604020202020204" pitchFamily="34" charset="0"/>
              </a:rPr>
              <a:t>准确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恰当地使用动词、形容词、副词等，使语言更生动。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2689727" y="2781945"/>
            <a:ext cx="1729092" cy="576395"/>
          </a:xfrm>
          <a:prstGeom prst="homePlate">
            <a:avLst>
              <a:gd name="adj" fmla="val 562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en-US" sz="12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animBg="1"/>
      <p:bldP spid="7" grpId="0" animBg="1"/>
      <p:bldP spid="8" grpId="0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400049" y="1221620"/>
            <a:ext cx="8439151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4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    快速阅读课文，标出课文中表示作者对阿长感情的词句。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理清线索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333750" y="1628775"/>
            <a:ext cx="1066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990000"/>
                </a:solidFill>
              </a:rPr>
              <a:t>  </a:t>
            </a:r>
            <a:endParaRPr lang="zh-CN" altLang="en-US" sz="4000">
              <a:solidFill>
                <a:srgbClr val="990000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775075" y="1628775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968875" y="3287713"/>
            <a:ext cx="5921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憎</a:t>
            </a:r>
          </a:p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恶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356351" y="82550"/>
            <a:ext cx="5969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新</a:t>
            </a: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的</a:t>
            </a: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敬</a:t>
            </a: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意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044826" y="1112838"/>
            <a:ext cx="1168400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敬意</a:t>
            </a: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空前的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58812" y="2330450"/>
            <a:ext cx="5921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讨</a:t>
            </a:r>
          </a:p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厌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868488" y="2089149"/>
            <a:ext cx="5969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不</a:t>
            </a:r>
          </a:p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耐</a:t>
            </a:r>
          </a:p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烦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1292225" y="2840038"/>
            <a:ext cx="5334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V="1">
            <a:off x="2371725" y="2089149"/>
            <a:ext cx="649288" cy="93186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4013199" y="2089149"/>
            <a:ext cx="955676" cy="1490664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 flipV="1">
            <a:off x="5561014" y="1476375"/>
            <a:ext cx="795338" cy="210343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6924676" y="1003301"/>
            <a:ext cx="752474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7639050" y="146844"/>
            <a:ext cx="1169551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smtClean="0">
                <a:solidFill>
                  <a:srgbClr val="0000FF"/>
                </a:solidFill>
              </a:rPr>
              <a:t>深切的怀念祝福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1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09649" y="1098987"/>
            <a:ext cx="74390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上面可见本文的叙事线索是什么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296317" y="2581136"/>
            <a:ext cx="4865688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对阿长的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感情变化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169"/>
          <p:cNvSpPr txBox="1"/>
          <p:nvPr/>
        </p:nvSpPr>
        <p:spPr>
          <a:xfrm>
            <a:off x="114301" y="338436"/>
            <a:ext cx="8924924" cy="1815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indent="0">
              <a:spcBef>
                <a:spcPct val="50000"/>
              </a:spcBef>
            </a:pPr>
            <a:r>
              <a:rPr lang="zh-CN" altLang="en-US" sz="2800" b="1" smtClean="0">
                <a:latin typeface="+mn-ea"/>
                <a:sym typeface="+mn-ea"/>
              </a:rPr>
              <a:t>文章</a:t>
            </a:r>
            <a:r>
              <a:rPr lang="zh-CN" altLang="en-US" sz="2800" b="1">
                <a:latin typeface="+mn-ea"/>
                <a:sym typeface="+mn-ea"/>
              </a:rPr>
              <a:t>1—18自然段都在写“不大佩服”“讨厌”“憎恶”阿长，结尾却说“仁厚黑暗的地</a:t>
            </a:r>
            <a:r>
              <a:rPr lang="zh-CN" altLang="en-US" sz="2800" b="1" smtClean="0">
                <a:latin typeface="+mn-ea"/>
                <a:sym typeface="+mn-ea"/>
              </a:rPr>
              <a:t>母呵，</a:t>
            </a:r>
            <a:r>
              <a:rPr lang="zh-CN" altLang="en-US" sz="2800" b="1">
                <a:latin typeface="+mn-ea"/>
                <a:sym typeface="+mn-ea"/>
              </a:rPr>
              <a:t>愿在你怀里永安她的魂灵！”这是一种什么</a:t>
            </a:r>
            <a:r>
              <a:rPr lang="zh-CN" altLang="en-US" sz="2800" b="1" smtClean="0">
                <a:latin typeface="+mn-ea"/>
                <a:sym typeface="+mn-ea"/>
              </a:rPr>
              <a:t>写法？表达</a:t>
            </a:r>
            <a:r>
              <a:rPr lang="zh-CN" altLang="en-US" sz="2800" b="1">
                <a:latin typeface="+mn-ea"/>
                <a:sym typeface="+mn-ea"/>
              </a:rPr>
              <a:t>了作者什么样的思想感情？</a:t>
            </a:r>
            <a:endParaRPr lang="zh-CN" altLang="en-US" sz="2800" b="1">
              <a:latin typeface="+mn-ea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419099" y="2609849"/>
            <a:ext cx="8524875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Font typeface="宋体" panose="02010600030101010101" pitchFamily="2" charset="-122"/>
            </a:pP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+mn-ea"/>
              </a:rPr>
              <a:t>采用</a:t>
            </a:r>
            <a:r>
              <a:rPr lang="zh-CN" altLang="en-US" sz="2800" b="1">
                <a:solidFill>
                  <a:srgbClr val="FF0000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欲扬先抑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+mn-ea"/>
              </a:rPr>
              <a:t>的手法。作者以此</a:t>
            </a:r>
            <a:r>
              <a:rPr lang="zh-CN" altLang="en-US" sz="2800" b="1">
                <a:solidFill>
                  <a:srgbClr val="FF0000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凸现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+mn-ea"/>
              </a:rPr>
              <a:t>出长妈妈</a:t>
            </a:r>
            <a:r>
              <a:rPr lang="zh-CN" altLang="en-US" sz="2800" b="1">
                <a:solidFill>
                  <a:srgbClr val="FF0000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淳朴、宽厚、善良、仁慈的美德</a:t>
            </a:r>
            <a:r>
              <a:rPr lang="zh-CN" altLang="en-US" sz="2800" b="1">
                <a:latin typeface="宋体-简" panose="02010800040101010101" charset="-122"/>
                <a:ea typeface="宋体-简" panose="02010800040101010101" charset="-122"/>
                <a:sym typeface="+mn-ea"/>
              </a:rPr>
              <a:t>，表达自己的深切思念。这样</a:t>
            </a:r>
            <a:r>
              <a:rPr lang="zh-CN" altLang="en-US" sz="2800" b="1">
                <a:solidFill>
                  <a:srgbClr val="FF0000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使文章有层次，形成</a:t>
            </a:r>
            <a:r>
              <a:rPr lang="zh-CN" altLang="en-US" sz="2800" b="1" smtClean="0">
                <a:solidFill>
                  <a:srgbClr val="FF0000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跌宕，</a:t>
            </a:r>
            <a:r>
              <a:rPr lang="zh-CN" altLang="en-US" sz="2800" b="1">
                <a:solidFill>
                  <a:srgbClr val="FF0000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人物形象更为丰满。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16" name="组合 15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18" name="横卷形 17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导入新课</a:t>
                </a: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组合 19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7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16265" y="738051"/>
            <a:ext cx="8846760" cy="41700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marL="257175" indent="-257175" algn="l" defTabSz="685800" rtl="0" eaLnBrk="1" latinLnBrk="0" hangingPunct="1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Tx/>
              <a:buFont typeface="Baskerville Old Face" panose="02020602080505020303" pitchFamily="18" charset="0"/>
              <a:buChar char="–"/>
              <a:defRPr sz="1500" kern="120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375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b="1" dirty="0" smtClean="0">
                <a:latin typeface="+mn-ea"/>
              </a:rPr>
              <a:t>      </a:t>
            </a:r>
            <a:r>
              <a:rPr kumimoji="1" lang="zh-CN" altLang="en-US" sz="2400" b="1" dirty="0" smtClean="0">
                <a:latin typeface="+mn-ea"/>
              </a:rPr>
              <a:t>同学们，我们在初一上册学过鲁迅先生的</a:t>
            </a:r>
            <a:r>
              <a:rPr kumimoji="1" lang="en-US" altLang="zh-CN" sz="2400" b="1" dirty="0" smtClean="0">
                <a:latin typeface="+mn-ea"/>
              </a:rPr>
              <a:t>《</a:t>
            </a:r>
            <a:r>
              <a:rPr kumimoji="1" lang="zh-CN" altLang="en-US" sz="2400" b="1" dirty="0" smtClean="0">
                <a:latin typeface="+mn-ea"/>
              </a:rPr>
              <a:t>从百草园到三味书屋</a:t>
            </a:r>
            <a:r>
              <a:rPr kumimoji="1" lang="en-US" altLang="zh-CN" sz="2400" b="1" dirty="0" smtClean="0">
                <a:latin typeface="+mn-ea"/>
              </a:rPr>
              <a:t>》</a:t>
            </a:r>
            <a:r>
              <a:rPr kumimoji="1" lang="zh-CN" altLang="en-US" sz="2400" b="1" dirty="0" smtClean="0">
                <a:latin typeface="+mn-ea"/>
              </a:rPr>
              <a:t>，其中有一个美女蛇的故事。讲故事的人是谁呢？</a:t>
            </a:r>
            <a:endParaRPr kumimoji="1" lang="en-US" altLang="zh-CN" sz="2400" b="1" dirty="0" smtClean="0">
              <a:latin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b="1" dirty="0">
                <a:latin typeface="+mn-ea"/>
              </a:rPr>
              <a:t> </a:t>
            </a:r>
            <a:r>
              <a:rPr kumimoji="1" lang="en-US" altLang="zh-CN" sz="2400" b="1" dirty="0" smtClean="0">
                <a:latin typeface="+mn-ea"/>
              </a:rPr>
              <a:t>     </a:t>
            </a:r>
            <a:r>
              <a:rPr kumimoji="1" lang="zh-CN" altLang="en-US" sz="2400" b="1" dirty="0" smtClean="0">
                <a:latin typeface="+mn-ea"/>
              </a:rPr>
              <a:t>这位长妈妈是鲁迅家里的一个女工，用鲁迅自己的话说：“说的阔气点，她是我的保姆”，然而就是这么一位保姆却多次在鲁迅的文章中出现，如上面讲的</a:t>
            </a:r>
            <a:r>
              <a:rPr kumimoji="1" lang="en-US" altLang="zh-CN" sz="2400" b="1" dirty="0" smtClean="0">
                <a:latin typeface="+mn-ea"/>
              </a:rPr>
              <a:t>《</a:t>
            </a:r>
            <a:r>
              <a:rPr kumimoji="1" lang="zh-CN" altLang="en-US" sz="2400" b="1" dirty="0" smtClean="0">
                <a:latin typeface="+mn-ea"/>
              </a:rPr>
              <a:t>从百草园到三味书屋</a:t>
            </a:r>
            <a:r>
              <a:rPr kumimoji="1" lang="en-US" altLang="zh-CN" sz="2400" b="1" dirty="0" smtClean="0">
                <a:latin typeface="+mn-ea"/>
              </a:rPr>
              <a:t>》</a:t>
            </a:r>
            <a:r>
              <a:rPr kumimoji="1" lang="zh-CN" altLang="en-US" sz="2400" b="1" dirty="0" smtClean="0">
                <a:latin typeface="+mn-ea"/>
              </a:rPr>
              <a:t>，还有</a:t>
            </a:r>
            <a:r>
              <a:rPr kumimoji="1" lang="en-US" altLang="zh-CN" sz="2400" b="1" dirty="0" smtClean="0">
                <a:latin typeface="+mn-ea"/>
              </a:rPr>
              <a:t>《</a:t>
            </a:r>
            <a:r>
              <a:rPr kumimoji="1" lang="zh-CN" altLang="en-US" sz="2400" b="1" dirty="0" smtClean="0">
                <a:latin typeface="+mn-ea"/>
              </a:rPr>
              <a:t>狗</a:t>
            </a:r>
            <a:r>
              <a:rPr kumimoji="1" lang="en-US" altLang="zh-CN" sz="2400" b="1" dirty="0">
                <a:latin typeface="+mn-ea"/>
              </a:rPr>
              <a:t>•</a:t>
            </a:r>
            <a:r>
              <a:rPr kumimoji="1" lang="zh-CN" altLang="en-US" sz="2400" b="1" dirty="0" smtClean="0">
                <a:latin typeface="+mn-ea"/>
              </a:rPr>
              <a:t>猫</a:t>
            </a:r>
            <a:r>
              <a:rPr kumimoji="1" lang="en-US" altLang="zh-CN" sz="2400" b="1" dirty="0">
                <a:latin typeface="+mn-ea"/>
              </a:rPr>
              <a:t>•</a:t>
            </a:r>
            <a:r>
              <a:rPr kumimoji="1" lang="zh-CN" altLang="en-US" sz="2400" b="1" dirty="0" smtClean="0">
                <a:latin typeface="+mn-ea"/>
              </a:rPr>
              <a:t>鼠</a:t>
            </a:r>
            <a:r>
              <a:rPr kumimoji="1" lang="en-US" altLang="zh-CN" sz="2400" b="1" dirty="0" smtClean="0">
                <a:latin typeface="+mn-ea"/>
              </a:rPr>
              <a:t>》</a:t>
            </a:r>
            <a:r>
              <a:rPr kumimoji="1" lang="zh-CN" altLang="en-US" sz="2400" b="1" dirty="0" smtClean="0">
                <a:latin typeface="+mn-ea"/>
              </a:rPr>
              <a:t>，还有我们今天要学习的</a:t>
            </a:r>
            <a:r>
              <a:rPr kumimoji="1" lang="en-US" altLang="zh-CN" sz="2400" b="1" dirty="0" smtClean="0">
                <a:latin typeface="+mn-ea"/>
              </a:rPr>
              <a:t>《</a:t>
            </a:r>
            <a:r>
              <a:rPr kumimoji="1" lang="zh-CN" altLang="en-US" sz="2400" b="1" dirty="0" smtClean="0">
                <a:latin typeface="+mn-ea"/>
              </a:rPr>
              <a:t>阿长与</a:t>
            </a:r>
            <a:r>
              <a:rPr kumimoji="1" lang="en-US" altLang="zh-CN" sz="2400" b="1" dirty="0" smtClean="0">
                <a:latin typeface="+mn-ea"/>
              </a:rPr>
              <a:t>&lt;</a:t>
            </a:r>
            <a:r>
              <a:rPr kumimoji="1" lang="zh-CN" altLang="en-US" sz="2400" b="1" dirty="0" smtClean="0">
                <a:latin typeface="+mn-ea"/>
              </a:rPr>
              <a:t>山海经</a:t>
            </a:r>
            <a:r>
              <a:rPr kumimoji="1" lang="en-US" altLang="zh-CN" sz="2400" b="1" dirty="0" smtClean="0">
                <a:latin typeface="+mn-ea"/>
              </a:rPr>
              <a:t>&gt;》</a:t>
            </a:r>
            <a:r>
              <a:rPr kumimoji="1" lang="zh-CN" altLang="en-US" sz="2400" b="1" dirty="0" smtClean="0">
                <a:latin typeface="+mn-ea"/>
              </a:rPr>
              <a:t>就是一篇专门讲长妈妈故事的文章。值得一提的是，鲁迅从未写过文章纪念他的母亲，却把这么多的笔墨给了一个保姆，专门写了篇文章纪念她，这个长妈妈究竟有什么魅力呢？在她身上发生了哪些故事，让鲁迅无法忘怀呢</a:t>
            </a:r>
            <a:r>
              <a:rPr kumimoji="1" lang="zh-CN" altLang="en-US" sz="2400" b="1" dirty="0">
                <a:latin typeface="+mn-ea"/>
              </a:rPr>
              <a:t>？</a:t>
            </a:r>
            <a:r>
              <a:rPr kumimoji="1" lang="zh-CN" altLang="en-US" sz="2400" b="1" dirty="0" smtClean="0">
                <a:latin typeface="+mn-ea"/>
              </a:rPr>
              <a:t>今天就让</a:t>
            </a:r>
            <a:r>
              <a:rPr kumimoji="1" lang="zh-CN" altLang="en-US" sz="2400" b="1" dirty="0">
                <a:latin typeface="+mn-ea"/>
              </a:rPr>
              <a:t>我们一起</a:t>
            </a:r>
            <a:r>
              <a:rPr kumimoji="1" lang="zh-CN" altLang="en-US" sz="2400" b="1" dirty="0" smtClean="0">
                <a:latin typeface="+mn-ea"/>
              </a:rPr>
              <a:t>走进“阿长的故事”。 </a:t>
            </a:r>
            <a:endParaRPr kumimoji="1" lang="zh-CN" altLang="en-US" sz="2400" b="1" dirty="0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走近作者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49443" y="849647"/>
            <a:ext cx="6151183" cy="39703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/>
              <a:t>【鲁迅】（</a:t>
            </a:r>
            <a:r>
              <a:rPr lang="en-US" altLang="zh-CN" sz="2800" b="1" smtClean="0">
                <a:latin typeface="宋体" panose="02010600030101010101" pitchFamily="2" charset="-122"/>
              </a:rPr>
              <a:t>1881—1936</a:t>
            </a:r>
            <a:r>
              <a:rPr lang="zh-CN" altLang="en-US" sz="2800" b="1" smtClean="0">
                <a:latin typeface="宋体" panose="02010600030101010101" pitchFamily="2" charset="-122"/>
              </a:rPr>
              <a:t>）</a:t>
            </a:r>
            <a:r>
              <a:rPr lang="zh-CN" altLang="en-US" sz="2800" b="1">
                <a:latin typeface="宋体" panose="02010600030101010101" pitchFamily="2" charset="-122"/>
              </a:rPr>
              <a:t>：</a:t>
            </a:r>
            <a:r>
              <a:rPr lang="zh-CN" altLang="en-US" sz="2800" b="1"/>
              <a:t>原名周树人，字豫才，浙江绍兴</a:t>
            </a:r>
            <a:r>
              <a:rPr lang="zh-CN" altLang="en-US" sz="2800" b="1" smtClean="0"/>
              <a:t>人。著名</a:t>
            </a:r>
            <a:r>
              <a:rPr lang="zh-CN" altLang="en-US" sz="2800" b="1"/>
              <a:t>文学家、</a:t>
            </a:r>
            <a:r>
              <a:rPr lang="zh-CN" altLang="en-US" sz="2800" b="1" smtClean="0"/>
              <a:t>思想家和革命家。五四</a:t>
            </a:r>
            <a:r>
              <a:rPr lang="zh-CN" altLang="en-US" sz="2800" b="1"/>
              <a:t>新文化运动的重要参与者，中国现代文学的奠基人。毛泽东曾评价：“鲁迅的方向，就是中华民族新文化的方向。”</a:t>
            </a:r>
          </a:p>
        </p:txBody>
      </p:sp>
      <p:pic>
        <p:nvPicPr>
          <p:cNvPr id="5122" name="Picture 2" descr="https://timgsa.baidu.com/timg?image&amp;quality=80&amp;size=b9999_10000&amp;sec=1586499387587&amp;di=818ee96ea76321e8102215065074ab5d&amp;imgtype=0&amp;src=http%3A%2F%2F5b0988e595225.cdn.sohucs.com%2Fimages%2F20180910%2Facab7c5a8603451d86ed4ae8ffb88ec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7569" y="974811"/>
            <a:ext cx="2888537" cy="316264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80999" y="527843"/>
            <a:ext cx="7896226" cy="37856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【代表作】</a:t>
            </a:r>
          </a:p>
          <a:p>
            <a:pPr eaLnBrk="1" hangingPunct="1">
              <a:lnSpc>
                <a:spcPct val="16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第一篇白话小说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《狂人日记》；</a:t>
            </a:r>
          </a:p>
          <a:p>
            <a:pPr eaLnBrk="1" hangingPunct="1">
              <a:lnSpc>
                <a:spcPct val="16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    小说集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</a:rPr>
              <a:t>呐喊</a:t>
            </a:r>
            <a:r>
              <a:rPr lang="en-US" altLang="zh-CN" sz="3000" b="1">
                <a:latin typeface="宋体" panose="02010600030101010101" pitchFamily="2" charset="-122"/>
              </a:rPr>
              <a:t>》《</a:t>
            </a:r>
            <a:r>
              <a:rPr lang="zh-CN" altLang="en-US" sz="3000" b="1" smtClean="0">
                <a:latin typeface="宋体" panose="02010600030101010101" pitchFamily="2" charset="-122"/>
              </a:rPr>
              <a:t>彷徨</a:t>
            </a:r>
            <a:r>
              <a:rPr lang="en-US" altLang="zh-CN" sz="3000" b="1" smtClean="0">
                <a:latin typeface="宋体" panose="02010600030101010101" pitchFamily="2" charset="-122"/>
              </a:rPr>
              <a:t>》《</a:t>
            </a:r>
            <a:r>
              <a:rPr lang="zh-CN" altLang="en-US" sz="3000" b="1">
                <a:latin typeface="宋体" panose="02010600030101010101" pitchFamily="2" charset="-122"/>
              </a:rPr>
              <a:t>故事新编</a:t>
            </a:r>
            <a:r>
              <a:rPr lang="en-US" altLang="zh-CN" sz="3000" b="1" smtClean="0">
                <a:latin typeface="宋体" panose="02010600030101010101" pitchFamily="2" charset="-122"/>
              </a:rPr>
              <a:t>》</a:t>
            </a:r>
            <a:r>
              <a:rPr lang="zh-CN" altLang="en-US" sz="3000" b="1" smtClean="0">
                <a:latin typeface="宋体" panose="02010600030101010101" pitchFamily="2" charset="-122"/>
              </a:rPr>
              <a:t>；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散文诗集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</a:rPr>
              <a:t>野草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</a:rPr>
              <a:t>；</a:t>
            </a:r>
          </a:p>
          <a:p>
            <a:pPr eaLnBrk="1" hangingPunct="1">
              <a:lnSpc>
                <a:spcPct val="16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回忆性散文集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</a:rPr>
              <a:t>朝花夕拾</a:t>
            </a:r>
            <a:r>
              <a:rPr lang="en-US" altLang="zh-CN" sz="3000" b="1" smtClean="0">
                <a:latin typeface="宋体" panose="02010600030101010101" pitchFamily="2" charset="-122"/>
              </a:rPr>
              <a:t>》</a:t>
            </a:r>
            <a:r>
              <a:rPr lang="zh-CN" altLang="en-US" sz="3000" b="1" smtClean="0">
                <a:latin typeface="宋体" panose="02010600030101010101" pitchFamily="2" charset="-122"/>
              </a:rPr>
              <a:t>。</a:t>
            </a:r>
            <a:endParaRPr lang="zh-CN" altLang="en-US" sz="300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"/>
          <p:cNvSpPr/>
          <p:nvPr/>
        </p:nvSpPr>
        <p:spPr>
          <a:xfrm>
            <a:off x="293045" y="1410105"/>
            <a:ext cx="8270887" cy="2893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+mn-ea"/>
              </a:rPr>
              <a:t>憎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恶</a:t>
            </a:r>
            <a:r>
              <a:rPr lang="zh-CN" altLang="en-US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絮</a:t>
            </a:r>
            <a:r>
              <a:rPr lang="zh-CN" altLang="en-US" sz="2800" b="1">
                <a:latin typeface="+mn-ea"/>
              </a:rPr>
              <a:t>说（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烦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琐</a:t>
            </a:r>
            <a:r>
              <a:rPr lang="zh-CN" altLang="en-US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掳</a:t>
            </a:r>
            <a:r>
              <a:rPr lang="zh-CN" altLang="en-US" sz="2800" b="1">
                <a:latin typeface="+mn-ea"/>
              </a:rPr>
              <a:t>去（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粗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拙</a:t>
            </a:r>
            <a:r>
              <a:rPr lang="zh-CN" altLang="en-US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霹雳</a:t>
            </a:r>
            <a:r>
              <a:rPr lang="zh-CN" altLang="en-US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颈</a:t>
            </a:r>
            <a:r>
              <a:rPr lang="zh-CN" altLang="en-US" sz="2800" b="1">
                <a:latin typeface="+mn-ea"/>
              </a:rPr>
              <a:t>子（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诘</a:t>
            </a:r>
            <a:r>
              <a:rPr lang="zh-CN" altLang="en-US" sz="2800" b="1">
                <a:latin typeface="+mn-ea"/>
              </a:rPr>
              <a:t>问（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惧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惮</a:t>
            </a:r>
            <a:r>
              <a:rPr lang="zh-CN" altLang="en-US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</a:t>
            </a:r>
            <a:endParaRPr lang="en-US" altLang="zh-CN" sz="2800" b="1" smtClean="0">
              <a:latin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疮</a:t>
            </a:r>
            <a:r>
              <a:rPr lang="zh-CN" altLang="en-US" sz="2800" b="1" smtClean="0">
                <a:latin typeface="+mn-ea"/>
              </a:rPr>
              <a:t>疤</a:t>
            </a:r>
            <a:r>
              <a:rPr lang="zh-CN" altLang="en-US" sz="2800" b="1">
                <a:latin typeface="+mn-ea"/>
              </a:rPr>
              <a:t>（  </a:t>
            </a:r>
            <a:r>
              <a:rPr lang="en-US" altLang="zh-CN" sz="2800" b="1">
                <a:latin typeface="+mn-ea"/>
              </a:rPr>
              <a:t>    </a:t>
            </a:r>
            <a:r>
              <a:rPr lang="zh-CN" altLang="en-US" sz="2800" b="1">
                <a:latin typeface="+mn-ea"/>
              </a:rPr>
              <a:t>） 震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悚</a:t>
            </a:r>
            <a:r>
              <a:rPr lang="zh-CN" altLang="en-US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画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舫</a:t>
            </a:r>
            <a:r>
              <a:rPr lang="zh-CN" altLang="en-US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</a:t>
            </a:r>
            <a:endParaRPr lang="en-US" altLang="zh-CN" sz="2800" b="1" smtClean="0">
              <a:latin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惶</a:t>
            </a:r>
            <a:r>
              <a:rPr lang="zh-CN" altLang="en-US" sz="2800" b="1" smtClean="0">
                <a:latin typeface="+mn-ea"/>
              </a:rPr>
              <a:t>急</a:t>
            </a:r>
            <a:r>
              <a:rPr lang="zh-CN" altLang="en-US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 孤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孀</a:t>
            </a:r>
            <a:r>
              <a:rPr lang="zh-CN" altLang="en-US" sz="2800" b="1">
                <a:latin typeface="+mn-ea"/>
              </a:rPr>
              <a:t>（ </a:t>
            </a:r>
            <a:r>
              <a:rPr lang="en-US" altLang="zh-CN" sz="2800" b="1">
                <a:latin typeface="+mn-ea"/>
              </a:rPr>
              <a:t>     </a:t>
            </a:r>
            <a:r>
              <a:rPr lang="zh-CN" altLang="en-US" sz="2800" b="1">
                <a:latin typeface="+mn-ea"/>
              </a:rPr>
              <a:t>） 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67443" y="1410105"/>
            <a:ext cx="546945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1379" y="1410105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xù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7663" y="1990071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lǔ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14956" y="1982008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pī lì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50242" y="1990071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zhuō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48436" y="2586757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jǐnɡ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55017" y="2586757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jié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96095" y="2513291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dàn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50610" y="3109977"/>
            <a:ext cx="12715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chuānɡ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34014" y="3109977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sǒnɡ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05527" y="3109977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fǎnɡ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50610" y="3633197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huánɡ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50242" y="3633197"/>
            <a:ext cx="12715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shuānɡ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07620" y="1410105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cs typeface="+mn-cs"/>
              </a:rPr>
              <a:t>suǒ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40" name="组合 39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42" name="横卷形 41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字词</a:t>
                </a:r>
                <a:r>
                  <a:rPr kumimoji="1" lang="zh-CN" altLang="en-US" sz="28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积累</a:t>
                </a:r>
                <a:endParaRPr kumimoji="1" lang="zh-CN" altLang="en-US" sz="28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48" name="直接连接符 47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41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" name="Freeform 14"/>
          <p:cNvSpPr>
            <a:spLocks noEditPoints="1"/>
          </p:cNvSpPr>
          <p:nvPr/>
        </p:nvSpPr>
        <p:spPr bwMode="auto">
          <a:xfrm>
            <a:off x="4045418" y="416646"/>
            <a:ext cx="459433" cy="514840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8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1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2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3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8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7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8"/>
                </a:lnTo>
                <a:lnTo>
                  <a:pt x="383" y="28"/>
                </a:lnTo>
                <a:cubicBezTo>
                  <a:pt x="389" y="28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5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1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1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2"/>
                </a:moveTo>
                <a:lnTo>
                  <a:pt x="156" y="322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2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rgbClr val="90A818"/>
          </a:solidFill>
          <a:ln>
            <a:noFill/>
          </a:ln>
        </p:spPr>
        <p:txBody>
          <a:bodyPr vert="horz" wrap="square" lIns="51428" tIns="25714" rIns="51428" bIns="2571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428488" y="349863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94356" y="443233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</a:rPr>
              <a:t>反馈任务二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词语积累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1"/>
          <p:cNvSpPr txBox="1"/>
          <p:nvPr/>
        </p:nvSpPr>
        <p:spPr>
          <a:xfrm>
            <a:off x="259142" y="1005027"/>
            <a:ext cx="8839200" cy="3637919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【</a:t>
            </a:r>
            <a:r>
              <a:rPr lang="zh-CN" altLang="en-US" sz="3200" b="1">
                <a:solidFill>
                  <a:srgbClr val="0033CC"/>
                </a:solidFill>
                <a:latin typeface="+mn-ea"/>
              </a:rPr>
              <a:t>震悚</a:t>
            </a: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】</a:t>
            </a:r>
            <a:r>
              <a:rPr lang="zh-CN" altLang="en-US" sz="3200" b="1">
                <a:latin typeface="+mn-ea"/>
              </a:rPr>
              <a:t>身体因恐惧或过度兴奋而颤动。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【</a:t>
            </a:r>
            <a:r>
              <a:rPr lang="zh-CN" altLang="en-US" sz="3200" b="1">
                <a:solidFill>
                  <a:srgbClr val="0033CC"/>
                </a:solidFill>
                <a:latin typeface="+mn-ea"/>
              </a:rPr>
              <a:t>渴慕</a:t>
            </a: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】</a:t>
            </a:r>
            <a:r>
              <a:rPr lang="zh-CN" altLang="en-US" sz="3200" b="1">
                <a:latin typeface="+mn-ea"/>
              </a:rPr>
              <a:t>非常思慕。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【</a:t>
            </a:r>
            <a:r>
              <a:rPr lang="zh-CN" altLang="en-US" sz="3200" b="1">
                <a:solidFill>
                  <a:srgbClr val="0033CC"/>
                </a:solidFill>
                <a:latin typeface="+mn-ea"/>
              </a:rPr>
              <a:t>面如土色</a:t>
            </a: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】</a:t>
            </a:r>
            <a:r>
              <a:rPr lang="zh-CN" altLang="en-US" sz="3200" b="1">
                <a:latin typeface="+mn-ea"/>
              </a:rPr>
              <a:t>脸色跟土的颜色一样，没有血色。</a:t>
            </a:r>
            <a:endParaRPr lang="en-US" altLang="zh-CN" sz="3200" b="1">
              <a:latin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+mn-ea"/>
              </a:rPr>
              <a:t>            </a:t>
            </a:r>
            <a:r>
              <a:rPr lang="zh-CN" altLang="en-US" sz="3200" b="1">
                <a:latin typeface="+mn-ea"/>
              </a:rPr>
              <a:t>形容极端惊恐。</a:t>
            </a:r>
            <a:endParaRPr lang="en-US" altLang="zh-CN" sz="3200" b="1">
              <a:latin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【</a:t>
            </a:r>
            <a:r>
              <a:rPr lang="zh-CN" altLang="en-US" sz="3200" b="1">
                <a:solidFill>
                  <a:srgbClr val="0033CC"/>
                </a:solidFill>
                <a:latin typeface="+mn-ea"/>
              </a:rPr>
              <a:t>情有可原</a:t>
            </a: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】</a:t>
            </a:r>
            <a:r>
              <a:rPr lang="zh-CN" altLang="en-US" sz="3200" b="1">
                <a:latin typeface="+mn-ea"/>
              </a:rPr>
              <a:t>在情理上有可以被原谅的地方。</a:t>
            </a:r>
            <a:endParaRPr lang="en-US" altLang="zh-CN" sz="3200" b="1">
              <a:latin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【</a:t>
            </a:r>
            <a:r>
              <a:rPr lang="zh-CN" altLang="en-US" sz="3200" b="1">
                <a:solidFill>
                  <a:srgbClr val="0033CC"/>
                </a:solidFill>
                <a:latin typeface="+mn-ea"/>
              </a:rPr>
              <a:t>疏懒</a:t>
            </a:r>
            <a:r>
              <a:rPr lang="en-US" altLang="zh-CN" sz="3200" b="1">
                <a:solidFill>
                  <a:srgbClr val="0033CC"/>
                </a:solidFill>
                <a:latin typeface="+mn-ea"/>
              </a:rPr>
              <a:t>】</a:t>
            </a:r>
            <a:r>
              <a:rPr lang="zh-CN" altLang="en-US" sz="3200" b="1">
                <a:latin typeface="+mn-ea"/>
              </a:rPr>
              <a:t>懒散而不习惯于受拘束。</a:t>
            </a:r>
            <a:endParaRPr lang="en-US" altLang="zh-CN" sz="3200" b="1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整体感知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 Box 3"/>
          <p:cNvSpPr txBox="1"/>
          <p:nvPr/>
        </p:nvSpPr>
        <p:spPr>
          <a:xfrm>
            <a:off x="272560" y="1249158"/>
            <a:ext cx="8034948" cy="3037098"/>
          </a:xfrm>
          <a:prstGeom prst="rect">
            <a:avLst/>
          </a:prstGeom>
          <a:noFill/>
          <a:ln w="9525">
            <a:noFill/>
          </a:ln>
        </p:spPr>
        <p:txBody>
          <a:bodyPr wrap="square" lIns="81646" tIns="40823" rIns="81646" bIns="40823">
            <a:spAutoFit/>
          </a:bodyPr>
          <a:lstStyle/>
          <a:p>
            <a:r>
              <a:rPr lang="zh-CN" altLang="en-US" sz="2400" b="1" smtClean="0">
                <a:solidFill>
                  <a:srgbClr val="FF3300"/>
                </a:solidFill>
                <a:latin typeface="+mn-ea"/>
              </a:rPr>
              <a:t>  </a:t>
            </a:r>
            <a:endParaRPr lang="zh-CN" altLang="en-US" sz="2800">
              <a:latin typeface="+mn-ea"/>
            </a:endParaRPr>
          </a:p>
          <a:p>
            <a:r>
              <a:rPr lang="zh-CN" altLang="en-US" sz="2400" b="1">
                <a:latin typeface="+mn-ea"/>
              </a:rPr>
              <a:t> 姓名：</a:t>
            </a:r>
          </a:p>
          <a:p>
            <a:r>
              <a:rPr lang="zh-CN" altLang="en-US" sz="2400" b="1">
                <a:latin typeface="+mn-ea"/>
              </a:rPr>
              <a:t> 性别：</a:t>
            </a:r>
          </a:p>
          <a:p>
            <a:r>
              <a:rPr lang="zh-CN" altLang="en-US" sz="2400" b="1">
                <a:latin typeface="+mn-ea"/>
              </a:rPr>
              <a:t> 身形：</a:t>
            </a:r>
          </a:p>
          <a:p>
            <a:r>
              <a:rPr lang="zh-CN" altLang="en-US" sz="2400" b="1">
                <a:latin typeface="+mn-ea"/>
              </a:rPr>
              <a:t> 职业：</a:t>
            </a:r>
          </a:p>
          <a:p>
            <a:r>
              <a:rPr lang="zh-CN" altLang="en-US" sz="2400" b="1">
                <a:latin typeface="+mn-ea"/>
              </a:rPr>
              <a:t> 文化程度：</a:t>
            </a:r>
          </a:p>
          <a:p>
            <a:r>
              <a:rPr lang="zh-CN" altLang="en-US" sz="2400" b="1">
                <a:latin typeface="+mn-ea"/>
              </a:rPr>
              <a:t> 年龄：</a:t>
            </a:r>
          </a:p>
          <a:p>
            <a:r>
              <a:rPr lang="zh-CN" altLang="en-US" sz="2400" b="1">
                <a:latin typeface="+mn-ea"/>
              </a:rPr>
              <a:t> 经历：</a:t>
            </a:r>
          </a:p>
        </p:txBody>
      </p:sp>
      <p:sp>
        <p:nvSpPr>
          <p:cNvPr id="2" name="矩形 1"/>
          <p:cNvSpPr/>
          <p:nvPr/>
        </p:nvSpPr>
        <p:spPr>
          <a:xfrm>
            <a:off x="384163" y="854883"/>
            <a:ext cx="8493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i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请你为阿长设计一份“个人简历”来认识阿长</a:t>
            </a:r>
            <a:endParaRPr lang="en-US" altLang="zh-CN" sz="3200" b="1" i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384163" y="1252706"/>
            <a:ext cx="5808474" cy="3404870"/>
          </a:xfrm>
          <a:prstGeom prst="rect">
            <a:avLst/>
          </a:prstGeom>
          <a:noFill/>
          <a:ln w="9525">
            <a:noFill/>
          </a:ln>
        </p:spPr>
        <p:txBody>
          <a:bodyPr lIns="81646" tIns="40823" rIns="81646" bIns="40823">
            <a:spAutoFit/>
          </a:bodyPr>
          <a:lstStyle/>
          <a:p>
            <a:endParaRPr lang="zh-CN" altLang="en-US" sz="2400">
              <a:latin typeface="+mn-ea"/>
            </a:endParaRPr>
          </a:p>
          <a:p>
            <a:r>
              <a:rPr lang="zh-CN" altLang="en-US" sz="2400" b="1">
                <a:latin typeface="+mn-ea"/>
              </a:rPr>
              <a:t>姓名：阿长（什么姑娘）</a:t>
            </a:r>
          </a:p>
          <a:p>
            <a:r>
              <a:rPr lang="zh-CN" altLang="en-US" sz="2400" b="1">
                <a:latin typeface="+mn-ea"/>
              </a:rPr>
              <a:t>性别：女</a:t>
            </a:r>
          </a:p>
          <a:p>
            <a:r>
              <a:rPr lang="zh-CN" altLang="en-US" sz="2400" b="1">
                <a:latin typeface="+mn-ea"/>
              </a:rPr>
              <a:t>身形：黄胖而矮</a:t>
            </a:r>
          </a:p>
          <a:p>
            <a:r>
              <a:rPr lang="zh-CN" altLang="en-US" sz="2400" b="1">
                <a:latin typeface="+mn-ea"/>
              </a:rPr>
              <a:t>职业：保姆</a:t>
            </a:r>
          </a:p>
          <a:p>
            <a:r>
              <a:rPr lang="zh-CN" altLang="en-US" sz="2400" b="1">
                <a:latin typeface="+mn-ea"/>
              </a:rPr>
              <a:t>文化程度：低</a:t>
            </a:r>
          </a:p>
          <a:p>
            <a:r>
              <a:rPr lang="zh-CN" altLang="en-US" sz="2400" b="1">
                <a:latin typeface="+mn-ea"/>
              </a:rPr>
              <a:t>年龄：中年</a:t>
            </a:r>
          </a:p>
          <a:p>
            <a:r>
              <a:rPr lang="zh-CN" altLang="en-US" sz="2400" b="1">
                <a:latin typeface="+mn-ea"/>
              </a:rPr>
              <a:t>经历：青年守寡的孤孀、有一个过继的儿子、在我家当保姆</a:t>
            </a:r>
          </a:p>
        </p:txBody>
      </p:sp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5"/>
          <a:stretch>
            <a:fillRect/>
          </a:stretch>
        </p:blipFill>
        <p:spPr bwMode="auto">
          <a:xfrm>
            <a:off x="6772274" y="1747967"/>
            <a:ext cx="2018049" cy="2585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84163" y="854883"/>
            <a:ext cx="8493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i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请你为阿长设计一份“个人简历”来认识阿长</a:t>
            </a:r>
            <a:endParaRPr lang="en-US" altLang="zh-CN" sz="3200" b="1" i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9" name="组合 8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11" name="横卷形 10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整体感知</a:t>
                </a: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0" name="Picture 6" descr="F:\超棒ppt模板\中国风\中国风物件\maobi.pn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RESOURCELIBID_PRE" val="1242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744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自定义 393">
      <a:dk1>
        <a:sysClr val="windowText" lastClr="000000"/>
      </a:dk1>
      <a:lt1>
        <a:sysClr val="window" lastClr="FFFFFF"/>
      </a:lt1>
      <a:dk2>
        <a:srgbClr val="F7E1DB"/>
      </a:dk2>
      <a:lt2>
        <a:srgbClr val="FFFFFF"/>
      </a:lt2>
      <a:accent1>
        <a:srgbClr val="3B3450"/>
      </a:accent1>
      <a:accent2>
        <a:srgbClr val="5C4464"/>
      </a:accent2>
      <a:accent3>
        <a:srgbClr val="815472"/>
      </a:accent3>
      <a:accent4>
        <a:srgbClr val="A3667A"/>
      </a:accent4>
      <a:accent5>
        <a:srgbClr val="C37B7E"/>
      </a:accent5>
      <a:accent6>
        <a:srgbClr val="E5958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1568</Words>
  <Application>Microsoft Office PowerPoint</Application>
  <PresentationFormat>全屏显示(16:9)</PresentationFormat>
  <Paragraphs>176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主题​​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描写人物的方法（归纳）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2021-03-15T09:06:01Z</cp:lastPrinted>
  <dcterms:created xsi:type="dcterms:W3CDTF">2021-03-15T09:06:01Z</dcterms:created>
  <dcterms:modified xsi:type="dcterms:W3CDTF">2021-03-16T05:47:54Z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