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950" r:id="rId2"/>
    <p:sldId id="949" r:id="rId3"/>
    <p:sldId id="979" r:id="rId4"/>
    <p:sldId id="826" r:id="rId5"/>
    <p:sldId id="1024" r:id="rId6"/>
    <p:sldId id="1031" r:id="rId7"/>
    <p:sldId id="981" r:id="rId8"/>
    <p:sldId id="1032" r:id="rId9"/>
    <p:sldId id="952" r:id="rId10"/>
    <p:sldId id="1033" r:id="rId11"/>
    <p:sldId id="1034" r:id="rId12"/>
    <p:sldId id="1036" r:id="rId13"/>
    <p:sldId id="1037" r:id="rId14"/>
    <p:sldId id="1035" r:id="rId15"/>
    <p:sldId id="980" r:id="rId16"/>
    <p:sldId id="953" r:id="rId17"/>
    <p:sldId id="989" r:id="rId18"/>
    <p:sldId id="1038" r:id="rId19"/>
    <p:sldId id="1039" r:id="rId20"/>
    <p:sldId id="1040" r:id="rId21"/>
    <p:sldId id="990" r:id="rId22"/>
    <p:sldId id="1025" r:id="rId23"/>
    <p:sldId id="1026" r:id="rId24"/>
    <p:sldId id="1027" r:id="rId25"/>
    <p:sldId id="1041" r:id="rId26"/>
    <p:sldId id="844" r:id="rId27"/>
    <p:sldId id="978" r:id="rId28"/>
    <p:sldId id="865" r:id="rId29"/>
    <p:sldId id="871" r:id="rId30"/>
    <p:sldId id="875" r:id="rId31"/>
    <p:sldId id="942" r:id="rId32"/>
    <p:sldId id="1045" r:id="rId33"/>
    <p:sldId id="1046" r:id="rId34"/>
    <p:sldId id="1047" r:id="rId35"/>
    <p:sldId id="1048" r:id="rId36"/>
    <p:sldId id="1043" r:id="rId37"/>
    <p:sldId id="1044" r:id="rId38"/>
    <p:sldId id="996" r:id="rId39"/>
    <p:sldId id="961" r:id="rId40"/>
    <p:sldId id="1049" r:id="rId41"/>
    <p:sldId id="1050" r:id="rId42"/>
    <p:sldId id="998" r:id="rId43"/>
    <p:sldId id="1003" r:id="rId44"/>
    <p:sldId id="1051" r:id="rId45"/>
    <p:sldId id="1052" r:id="rId46"/>
    <p:sldId id="1053" r:id="rId47"/>
    <p:sldId id="1000" r:id="rId48"/>
    <p:sldId id="1054" r:id="rId49"/>
    <p:sldId id="1055" r:id="rId50"/>
    <p:sldId id="1056" r:id="rId51"/>
    <p:sldId id="1057" r:id="rId52"/>
    <p:sldId id="977" r:id="rId53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164" autoAdjust="0"/>
  </p:normalViewPr>
  <p:slideViewPr>
    <p:cSldViewPr>
      <p:cViewPr>
        <p:scale>
          <a:sx n="75" d="100"/>
          <a:sy n="75" d="100"/>
        </p:scale>
        <p:origin x="-1728" y="-816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9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timg (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2370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kern="100" dirty="0">
                <a:latin typeface="Times New Roman"/>
                <a:ea typeface="微软雅黑" pitchFamily="34" charset="-122"/>
              </a:rPr>
              <a:t>专题十二　精准突破古诗选择题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第四章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古代诗文阅读</a:t>
            </a: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19411" y="621482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这首词所描写的离索之情、惜别之意，乃诗词中的常见题材。但把送别之人的思想感情，写得如此曲折多变，极尽低回婉转之妙，却不多见。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开头两句，写送别的时间和地点。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秣陵江上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点明离别之地；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雨晴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点明离别时的天气；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芳草烟深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为春天景象，点明离别的季节。这两句含蓄地告诉我们：一对青年男女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或为夫妇，或为情侣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于春雨过后的清晨，在烟雾迷蒙的秣陵江上依依不舍地离别，惆怅难禁。这是词意的曲折层深之一。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路遥人去马嘶沉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，是写分手之后眷恋徘徊的情意。离人去远，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仅望不见人影，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还听不到马嘶声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5920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88372"/>
            <a:ext cx="11161240" cy="6293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觉和听觉两个方面来表现空间距离之远的。然而这句词的重要含意，还在于从时间上描写送别之人的缱绻情怀。人影不见，马声不闻，还呆呆地站在江边凝望，正是以离人空间距离之远来表现送别之人凝望时间之长。这是词意的曲折层深之二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青帘斜挂，新柳万枝金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两句，一是指出别离之地是在江边柳树之下的客舍，这使我们想起了古人以酒饯别和折柳送行的礼俗；二是指出送别之人已从别境的迷惘之中清醒过来，蓦地看到沐浴在春阳中的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和飘荡在春风中的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，才意识到他们是离别在芳辰丽景之中。这位送别之人在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新柳万枝金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面前恐怕也有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悔教夫婿觅封侯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王昌龄《闺怨》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的懊恼吧。这是词意的曲折层深之三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3709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617865"/>
            <a:ext cx="11161240" cy="50441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过片两句，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何处吹横笛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是所闻之声，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惊起双禽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是所见之景。一个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字，寄托了无限情怀。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惊飞尚能聚在一起；人离散则天各一方，是人不如鸟啊！这种表现手法与温庭筠《菩萨蛮》中的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新帖绣罗襦，双双金鹧鸪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有异曲同工之妙。这两句词的内容也是借景物以寄离情，是承接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二句意脉的。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这是词意的曲折层深之四。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徘徊一晌几般心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，是对上文所抒之情的复杂变化而言的。</a:t>
            </a:r>
            <a:r>
              <a:rPr lang="zh-CN" altLang="zh-CN" sz="2800" kern="100" dirty="0">
                <a:ea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在这里犹如一霎，指时间之短暂；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几般心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，指感情变化之剧烈。在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的短暂时间之内而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732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9384" y="255247"/>
            <a:ext cx="11272852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充分表现了送别之人极不平静的内心世界。这种不平静的内心还表现在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徘徊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的行动上，使我们仿佛见到了一个在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之下徘徊往复、内心极度不安的身影。她妒忌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双禽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在惊散之后又能聚在一起，而叹惜自己在芳辰丽景之际与亲人离散，天各一方。这或许就是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几般心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的内涵了。这是词意的曲折层深之五。结尾两句，以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天长烟远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一语结景，以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凝恨独沾襟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一语结情。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天长烟远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写眼前景物的空阔，但描写自然境界之阔，正是为了展示离人的相距之遥；末句所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，当然是在内心痛苦挣扎而不得解脱的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几般心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独沾襟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三字点明了离索之情，惜别之意。这是词意的曲折层深之六。这首词语疏意密，惟出自能手，故有高浑之度。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2105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87958" y="117426"/>
            <a:ext cx="11593288" cy="62847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下列对本词的理解和赏析，最恰当的两项是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冯延巳的词继承花间词的传统，以富艳精雕的意象来表达缠绵的情致，如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以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雨晴芳草烟深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天长烟远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等局部细景的雕琢来烘托离人的缱绻情怀。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路遥人去马嘶沉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写出了离人去远，人影不见，马嘶不闻，从视觉和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听觉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两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方面表现空间距离之远、凝望时间之长，表达了分手后眷恋徘徊的情意。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沙头惊起双禽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惊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不仅指水边的禽鸟被笛声惊飞，还指主人公被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惊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吓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，埋怨吹笛人不解自己心中愁怨，把自己从与意中人相会的美梦中惊醒。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徘徊一晌几般心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写出了主人公情感的复杂变化，她叹惋与意中人天各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一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，哀怜自己孤独寂寞，更从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一晌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中悟到时光匆匆、生命无常的道理。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全词最后定格于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凝恨独沾襟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的主人公形象，离索之情、惜别之恨郁凝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于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心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，无以宣泄，唯终日泪湿衣襟。词人在篇末简笔画像，留给读者无限遐思。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4546" y="177361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8542" y="508597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8228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0777" y="839948"/>
            <a:ext cx="1118244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天长烟远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是一种整体的、开阔的意境，而不是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局部细景的雕琢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字并非指笛声将送别之人吓了一跳，从美梦中惊醒，而是从满腔愁绪中惊醒；且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被惊飞犹成双成对，离散的人却天各一方，人不如鸟，更增离人心头愁苦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指时间之短暂，该句表达的是在短暂时间内感情剧烈的变化，说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悟到时光匆匆、生命无常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不准确。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8235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68098" y="621482"/>
            <a:ext cx="1107172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阅读下面这首诗，然后回答问题。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送孔巢父赴河南军</a:t>
            </a:r>
            <a:endParaRPr lang="zh-CN" altLang="zh-CN" sz="1050" b="1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皇甫冉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江城相送阻烟波，况复新秋一雁过。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闻道全师征北虏，更言诸将会南河。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边心杳杳乡人绝，塞草青青战马多。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共许陈琳工奏记，知君名宦未蹉跎。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2167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7" name="矩形 6"/>
          <p:cNvSpPr/>
          <p:nvPr/>
        </p:nvSpPr>
        <p:spPr>
          <a:xfrm>
            <a:off x="530471" y="656341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江城相送阻烟波，况复新秋一雁过。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，点明送别之地，是江南某处的临江城市。这两句写相送，上句的关键在一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字。它似指相送之人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皇甫冉等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视线为烟波所阻，无法看到孔巢父所乘的渐渐远去的船只，又似指孔巢父的行舟为烟波所阻，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烟波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二字，给送行抹上一层凄迷的色彩。送别本已令人心绪索然，何况又值新秋时分，孤雁掠过长空，更增人惆怅，下句翻进一层，借悲秋抒伤别之情，与韩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翃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的名句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星河秋一雁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异曲同工，雁之孤单又暗指孔巢父途中的孤独、寂寞。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5036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7" name="矩形 6"/>
          <p:cNvSpPr/>
          <p:nvPr/>
        </p:nvSpPr>
        <p:spPr>
          <a:xfrm>
            <a:off x="639342" y="881203"/>
            <a:ext cx="1083299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闻道全师征北虏，更言诸将会南河。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，指吐蕃。吐蕃在广德时，已尽占河西、陇右之地，故称为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。全师出征，说明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强大。下句中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指何地，不易确定，唐时虽有南河县，但地在广西，与孔巢父所去之地了不相涉，故推测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之倒文。这两句意思是说朝廷已派大军征讨吐蕃，诸将又会集南河，孔巢父应召赴军，必然对军事有所策划，由于这些消息都来自传闻，所以说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，以含糊的语气说出。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7577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7" name="矩形 6"/>
          <p:cNvSpPr/>
          <p:nvPr/>
        </p:nvSpPr>
        <p:spPr>
          <a:xfrm>
            <a:off x="345488" y="117426"/>
            <a:ext cx="11499437" cy="6293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边心杳杳乡人绝，塞草青青战马多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，是设想孔巢父到河南后的情景。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边心杳杳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，写孔巢父驻守边防心情复杂、难过；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乡人绝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，预想孔巢父到彼处后无同乡伴侣，从反面写出为他送行的友人的情谊。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塞草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句，极写塞上草青马多，衬托出当地的荒凉寂寥。此联写边地的荒寒和友情的缺乏，为下文埋下伏笔。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45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共许陈琳工奏记，知君名宦未蹉跎。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尾联紧承上联，笔势陡起。意思是说：军中虽荒寒而少友，但一为国事，二为自己的功名，还是应义无反顾地前往，何况因才华出众，人们都把你比作工于奏记的陈琳呢。下句说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由此可知，你在仕途上一帆风顺，不曾潦倒蹉跎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两句借众人的赞语来作推断，显得实而有据，并非溢美之辞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6697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istrator\Desktop\timg (2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7" name="矩形 6"/>
          <p:cNvSpPr/>
          <p:nvPr/>
        </p:nvSpPr>
        <p:spPr>
          <a:xfrm>
            <a:off x="458780" y="1380035"/>
            <a:ext cx="1127285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首诗两句一层，起承转合分明。首联送孔，写烟波孤雁，依依惜别，此为一抑；颔联叙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征北虏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会南河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，大书军威之壮，此为一扬；颈联写杳杳边心，景荒意冷，又是一抑；尾联以功业许孔，祝其成功，再一扬，振起全篇作结。结构纵横变幻，令人眼花缭乱。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9498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345351" y="189434"/>
            <a:ext cx="11478503" cy="49490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下列对本诗的理解和赏析，不恰当的两项是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首联写相送，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点明送别的地点，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点明送别的时间。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首联中的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既指相送之人视线为烟波所阻，又指行舟为烟波所阻。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颔联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两词语言含糊，表明这些消息都是来自传闻。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陈琳是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建安七子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之一，才华出众，尾联写陈琳是为了表现诗人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对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的仰慕之情。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这首诗是一首七言律诗，律诗通常是四联八句，也可以是四句，也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多于八句。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1" name="矩形 20"/>
          <p:cNvSpPr/>
          <p:nvPr/>
        </p:nvSpPr>
        <p:spPr>
          <a:xfrm>
            <a:off x="345351" y="5013970"/>
            <a:ext cx="11478503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表现诗人对他的仰慕之情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错，这里是将孔巢父比作陈琳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也可以是四句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错，四句是绝句。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554" y="264496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0550" y="386910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62615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1" grpId="0" uiExpand="1" build="allAtOnce"/>
      <p:bldP spid="17" grpId="0"/>
      <p:bldP spid="17" grpId="1"/>
      <p:bldP spid="20" grpId="0"/>
      <p:bldP spid="2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8202" y="234930"/>
            <a:ext cx="11407208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spc="-5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4.</a:t>
            </a:r>
            <a:r>
              <a:rPr lang="zh-CN" altLang="zh-CN" sz="2800" b="1" kern="100" spc="-5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阅读下面这首诗，然后回答问题。</a:t>
            </a: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spc="-5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新城道中</a:t>
            </a:r>
            <a:r>
              <a:rPr lang="en-US" altLang="zh-CN" sz="2800" b="1" kern="100" spc="-5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spc="-5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其二</a:t>
            </a:r>
            <a:r>
              <a:rPr lang="en-US" altLang="zh-CN" sz="2800" b="1" kern="100" spc="-5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b="1" kern="100" spc="-50" baseline="300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b="1" kern="100" spc="-5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5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spc="-5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spc="-5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苏轼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lvl="6">
              <a:lnSpc>
                <a:spcPct val="140000"/>
              </a:lnSpc>
            </a:pP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身世悠悠我此行，溪边委辔听溪声。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lvl="6" algn="just">
              <a:lnSpc>
                <a:spcPct val="140000"/>
              </a:lnSpc>
            </a:pP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散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材畏见搜林斧，疲马思闻卷旆钲</a:t>
            </a:r>
            <a:r>
              <a:rPr lang="en-US" altLang="zh-CN" sz="2800" kern="100" spc="-5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lvl="6" algn="just">
              <a:lnSpc>
                <a:spcPct val="140000"/>
              </a:lnSpc>
            </a:pP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细雨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足时茶户喜，乱山深处长官清。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lvl="6" algn="just">
              <a:lnSpc>
                <a:spcPct val="140000"/>
              </a:lnSpc>
            </a:pP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人间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岐路知多少？试向桑田问耦耕</a:t>
            </a:r>
            <a:r>
              <a:rPr lang="en-US" altLang="zh-CN" sz="2800" kern="100" spc="-5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宋神宗熙宁六年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(1073)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的春天，在宋朝激烈的党争中，苏轼无法在朝廷立足，请求外调杭州任地方官，诗人在杭州通判任上出巡所领各属县。新城在杭州西南。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钲：古代乐器，击之而鸣。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耦耕：指二人并耕。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4428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0224" y="370051"/>
            <a:ext cx="1138996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这首诗是诗人在杭州通判任上出巡新城县时所作，主要写山行时的感慨。诗人骑马行进在山间小道上，放松了缰绳，任马沿着山里的小溪缓缓前行，觉得自己的人生道路也和脚下的山路一样崎岖不平。接下来以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散材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疲马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自况。自己就像毫无用处的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散材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，害怕搜林之斧；又像一匹疲惫之马，很想听到鸣金收兵的号令。几日春雨给茶农带来了无限的喜悦，乱山之中的新城县还有自己为官清正的友人。临近新城县，诗人浮想联翩，沉思之间却迷路了，那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就去问问田间的农夫吧。这里的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既是脚下的山路，也是自己的人生之路，暗引《论语》中孔子向隐者长沮、桀溺问路的典故，以此表达作者的归隐之心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72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矩形 18"/>
          <p:cNvSpPr/>
          <p:nvPr/>
        </p:nvSpPr>
        <p:spPr>
          <a:xfrm>
            <a:off x="215950" y="185385"/>
            <a:ext cx="11709221" cy="612472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下列对本诗颔联和颈联的赏析，不恰当的两项是</a:t>
            </a:r>
            <a:endParaRPr lang="zh-CN" altLang="zh-CN" sz="260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散材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疲马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都是作者自况，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散材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指无用之才，语出《庄子》，和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下</a:t>
            </a:r>
            <a:endParaRPr lang="en-US" altLang="zh-CN" sz="2600" kern="100" spc="-5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5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文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乱山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呼应；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疲马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与上文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委辔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相承，诗歌承转自如。</a:t>
            </a:r>
            <a:endParaRPr lang="zh-CN" altLang="zh-CN" sz="260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搜林斧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，喻指深文周纳的党祸。本句是说即使无用之材，也畏见搜林利斧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spc="-5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5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即使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任官在外，也担心随时可能飞来的横祸。</a:t>
            </a:r>
            <a:endParaRPr lang="zh-CN" altLang="zh-CN" sz="260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疲马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一句，写山中行进已久，马早已疲惫不堪，希望听到战场上的号角声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600" kern="100" spc="-5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5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句写出了作者希望为国效力的热忱。</a:t>
            </a:r>
            <a:endParaRPr lang="zh-CN" altLang="zh-CN" sz="260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颈联作者想到茶农因为下够了的细雨而喜悦，在这乱山深处还有自己的清官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好</a:t>
            </a:r>
            <a:endParaRPr lang="en-US" altLang="zh-CN" sz="2600" kern="100" spc="-5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spc="-5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友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，情感和颔联相比发生了变化。</a:t>
            </a:r>
            <a:endParaRPr lang="zh-CN" altLang="zh-CN" sz="260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spc="-5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颔联和颈联主要描绘了诗人前往新城县的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道中</a:t>
            </a:r>
            <a:r>
              <a:rPr lang="en-US" altLang="zh-CN" sz="26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spc="-50" dirty="0">
                <a:latin typeface="Times New Roman"/>
                <a:ea typeface="华文细黑"/>
                <a:cs typeface="Times New Roman"/>
              </a:rPr>
              <a:t>所感，格律纯熟，自然贴切</a:t>
            </a:r>
            <a:r>
              <a:rPr lang="zh-CN" altLang="zh-CN" sz="2600" kern="100" spc="-5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spc="-50" dirty="0">
              <a:effectLst/>
              <a:latin typeface="宋体"/>
              <a:cs typeface="Courier New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>
            <a:hlinkClick r:id="rId7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538" y="84476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538" y="314176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27939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0590" y="1193023"/>
            <a:ext cx="10962103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和下文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乱山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呼应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有误，并不呼应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项此句意为作者对政治斗争、官场角逐感到厌倦，就像那久在沙场冲锋陷阵的战马，早已疲惫不堪，很想听到鸣金收兵的休息讯号。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912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6038" y="1587202"/>
            <a:ext cx="11338336" cy="33547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诗赏析多项选择题是一种综合性考查题型，对考生的审美鉴赏能力和思维的准确性和全面性提出了很高的要求。考生作选择时不是选不对，而是选不准。尤其是选不准得分最多的那项，以致得分不高。解决的办法是在平时多积累的同时，加强对这种题型的认识，尤其是针对题目的设误点作精准的应对之策，培养自己静心、细心的良好答题习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23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57e88937798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8" t="3929"/>
          <a:stretch/>
        </p:blipFill>
        <p:spPr bwMode="auto">
          <a:xfrm>
            <a:off x="8294687" y="0"/>
            <a:ext cx="389572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读文答题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精细突破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9762" y="621482"/>
            <a:ext cx="1108192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一、充分认识古诗选择题的题型特点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考查全面。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作为一道多项选择题，它主要是从词句的内容、结构、意象与意境、作者情感与主旨、艺术手法与效果等方面全面考查，集理解与分析、鉴赏能力于一题。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设误细微。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命题者采用曲解原意、弄错对象、无中生有、过度解读及随意引申等方式，把错误点放在选项的细微之处，尤其是多放在一两个词语上。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252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1299" y="594912"/>
            <a:ext cx="11124906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读懂助手。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说解答该题要全面、细致地阅读原诗，但有时是边阅读边判断思考，无论是选择恰当的或不恰当的，错误总集中在选项的某一两处细节上，绝大多数选项内容是正确的，所以，答题的过程，实际上就是准确理解原诗的过程，答题答对了，诗也就基本上读懂了。因此，它是帮助理解全诗的极好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拐杖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，更有助于下一道主观题的解答。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阶梯分值。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五个选项中，最恰当的那项得分最高，较恰当的那项得分次之。考生不仅要选正确的，更要选最正确的才能得高分。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31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高清图片\新建文件夹 (3)\2e9d262ee6ea65cd324f4afbbadc15a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12" t="2370"/>
          <a:stretch/>
        </p:blipFill>
        <p:spPr bwMode="auto">
          <a:xfrm>
            <a:off x="8294685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把脉学情</a:t>
              </a:r>
              <a:r>
                <a:rPr lang="zh-CN" altLang="zh-CN" sz="4400" b="1" dirty="0">
                  <a:latin typeface="微软雅黑" pitchFamily="34" charset="-122"/>
                  <a:ea typeface="微软雅黑" pitchFamily="34" charset="-122"/>
                </a:rPr>
                <a:t>　</a:t>
              </a:r>
              <a:r>
                <a:rPr lang="zh-CN" altLang="en-US" sz="4400" b="1" dirty="0">
                  <a:latin typeface="微软雅黑" pitchFamily="34" charset="-122"/>
                  <a:ea typeface="微软雅黑" pitchFamily="34" charset="-122"/>
                </a:rPr>
                <a:t>准确诊断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780" y="656341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二、掌握应对常见设误点的突破之道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设误点一：词句解说不准，内容理解有误。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命题者故意把诗中一些关键词语及句子的含义理解错误，特别是在写景状物的诗句解说中歪曲季节、时辰、地点等。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对之道：把词语、句子作为平常的文言词句进行翻译，同时进行相关联想，在头脑中复活诗句所说景物或事物，由此确定词义、句意到底是什么。另一方面，要将选项涉及内容与具体诗句对应，关注景物描写的时节、地点、特点，关注事件、人物、动作或评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82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291" y="1277094"/>
            <a:ext cx="11333831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平凉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明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李攀龙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春色萧条白日斜，平凉西北见天涯。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惟余青草王孙路，不入朱门帝子家。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宛马如云开汉苑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，秦兵二月走胡沙。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欲投万里封侯笔，愧我谈经鬓有华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 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solidFill>
                  <a:prstClr val="black"/>
                </a:solidFill>
                <a:latin typeface="华文细黑"/>
                <a:ea typeface="华文细黑"/>
                <a:cs typeface="Times New Roman"/>
              </a:rPr>
              <a:t>平凉：在汉唐盛世时并不属于边塞地界，明王朝时嘉峪关以外大片土地尽失，平凉渐渐成了边塞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solidFill>
                  <a:prstClr val="black"/>
                </a:solidFill>
                <a:latin typeface="华文细黑"/>
                <a:ea typeface="华文细黑"/>
                <a:cs typeface="Times New Roman"/>
              </a:rPr>
              <a:t>汉苑：原指汉朝马苑，这里借写明代平凉府的大牧马场</a:t>
            </a:r>
            <a:r>
              <a:rPr lang="en-US" altLang="zh-CN" sz="2800" kern="100" dirty="0" smtClean="0">
                <a:solidFill>
                  <a:prstClr val="black"/>
                </a:solidFill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01493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197304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39516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  <p:sp>
        <p:nvSpPr>
          <p:cNvPr id="6" name="矩形 5"/>
          <p:cNvSpPr/>
          <p:nvPr/>
        </p:nvSpPr>
        <p:spPr>
          <a:xfrm>
            <a:off x="428291" y="697635"/>
            <a:ext cx="1116124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阅读下面这首诗，然后回答问题。</a:t>
            </a:r>
          </a:p>
        </p:txBody>
      </p:sp>
    </p:spTree>
    <p:extLst>
      <p:ext uri="{BB962C8B-B14F-4D97-AF65-F5344CB8AC3E}">
        <p14:creationId xmlns:p14="http://schemas.microsoft.com/office/powerpoint/2010/main" val="105236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00224" y="442059"/>
            <a:ext cx="1138996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破题出句用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萧条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，显示诗人心目中所感受的平凉春色十分冷落、寂寥，毫无勃发的生机。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白日斜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不仅点明时间推移，日过中天，夕阳残照，而且渲染了凄迷、惘然的气氛，更使那荒芜的边城蒙上一抹灰暗、冷峻的色调。诗人写眼前景，却寄情于景，因此景中有情。对句用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拓展空间，开阔视野，抒发诗人放眼西北穷边极塞，关心国家社稷安危的情怀。平凉城在汉唐盛世时并不属于边塞地界，可是明王朝自永乐年间弃大宁徙东胜，宣德年间又迁开平与独石，嘉靖时复弃哈密、河套，嘉峪关以外大片土地尽失，疆域日蹙，这怎能不使诗人在平凉城头遥望西北时，徘徊终日，黯然神伤，发出天涯路尽的感慨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159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98502" y="666920"/>
            <a:ext cx="1094132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颔联对仗工整，用事自然，不露雕琢痕迹。从平凉城上俯视阡陌纵横却只有青草萋萋，昔日横行霸道的帝子王孙，已不见踪迹，表明这里不再是属于他们的封疆领域了。诗句貌似平淡无奇，实则在特定图景中，蕴含着诗人对人世沧桑的深沉回顾和感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人的视线由远及近，从上到下，思绪随之起伏、推移。思绪翻腾之际，从历史与现实交叠之中闪耀出新的更高、更美的雄奇境界。颈联转折得好，体现诗人力求另辟蹊径的艺术构思。他由边防、时事到缅怀远古，心灵中映照出梦寐以求的美好理想。他抚今追昔，借助想象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4319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80530" y="477466"/>
            <a:ext cx="1122935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用精炼的语言描绘出期望明王朝就像秦汉强盛时扬威塞外的图景。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原指汉朝马苑，这里借写明代平凉府的大牧马场。平凉府西有群牧监。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宛马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原为汉代著名的大宛马，这里借指当地饲养的西北良种战马。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形容奇多，其奔跑迅猛似天上彤云翻滚，有强烈的震撼人心的动态感。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更具动作性，马苑开放，意味着骑兵部队的行动，一马当先，万马奔腾，战旗迎风招展。陕西为古秦地，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指明朝的军队。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走胡沙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，形容部队在边关塞外广袤的沙漠中驰骋作战。全诗的情调，由低回婉转至此变为昂扬振奋。沉郁的忧愤，暂时获得舒畅。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5730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4546" y="1025219"/>
            <a:ext cx="1094132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句又转为咏叹的低调。从遐想中回到薄暮的平凉城，面对现实，他引用班超投笔从戎的典故，表示愿意效法班超，在保卫祖国的征战中，建功立业。可是，自己感到惭愧的是，大半生空谈治国济民的经术，坐以论道，如今已经双鬓花白，心有余而力不足了。这一年，诗人四十四岁，人到中年，要投笔从戎，谈何容易。全诗展现的抒情主人公，是一个缅怀往昔，关注时事，立志报国，却又力不从心的封建士大夫形象。他的感叹是真诚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6352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90641" y="45418"/>
            <a:ext cx="11709221" cy="67248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下列对本诗的理解和赏析，不恰当的两项是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首联描绘冷落、寂寥的天涯春色，荒芜的边城蒙上了一抹灰暗、冷峻的色调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寄情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于景，景中有情。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颔联不露雕琢痕迹，貌似平淡无奇，实则在特定图景中，包含着诗人对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人世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沧桑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的深沉回顾和感叹。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颈联抚今追昔，借助想象，用精练的语言描绘出秦汉强盛时军队在边关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塞外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沙漠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中驰骋作战的图景。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本诗用词准确，富有表现力，如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宛马如云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，描绘出战马迅猛奔跑如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彤云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翻滚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的情景，极具动态感。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诗人的视线由远及近，从上到下，思绪随之起伏、推移，在历史与现实的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交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之中闪耀出新的境界。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546" y="69349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4546" y="299774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362063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4858" y="760975"/>
            <a:ext cx="10853567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项首联描写的应是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平凉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春色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项描绘的是明朝军队作战的情景。陕西为古秦地，诗中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秦兵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指明朝的军队。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347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954" y="117426"/>
            <a:ext cx="1153189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设误点二：情感理解有误，不明诗人意图。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题者故意在某些诗句、某个典故中的情感上设误，要么弄错情感基调，如把乐观说成悲观；要么在情感内涵上过度解读，任意拔高，把貌似正确的情感放进去；要么弄错情感表达的方式，把间接表达说成直接表达，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对之道：在把选项与原诗进行对照分析时，一要注意诗句的陈述主体是否与选项所述一致；二要注意诗句中的词语、典故、意象，对其感情色彩进行深入感知；三要注意诗歌下面的注释，看注释有怎样的提示；四要特别注意选项中的敏感词语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悲苦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喜悦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直接抒发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情感含蓄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5997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2666" y="841698"/>
            <a:ext cx="1152000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阅读下面这首词，然后回答问题。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定风波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席上送范廓之游建康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辛弃疾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听我尊前醉后歌，人生无奈别离何。但使情亲千里近；须信：无情对面是山河。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寄语石头城下水：居士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，而今浑不怕风波。借使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未如鸥鸟伴；经惯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，也应学得老渔蓑。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居士：指未做官的士人，彼时稼轩正罢官家居，故聊以自称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借使：即使。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经惯：经历一段自我修养。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</p:spTree>
    <p:extLst>
      <p:ext uri="{BB962C8B-B14F-4D97-AF65-F5344CB8AC3E}">
        <p14:creationId xmlns:p14="http://schemas.microsoft.com/office/powerpoint/2010/main" val="223407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9274" y="49610"/>
            <a:ext cx="11385581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阅读下面这首词，然后回答问题。</a:t>
            </a:r>
          </a:p>
        </p:txBody>
      </p:sp>
      <p:sp>
        <p:nvSpPr>
          <p:cNvPr id="6" name="矩形 5"/>
          <p:cNvSpPr/>
          <p:nvPr/>
        </p:nvSpPr>
        <p:spPr>
          <a:xfrm>
            <a:off x="399274" y="772876"/>
            <a:ext cx="113855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虞美人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雨后同干誉、才卿置酒来禽花下作</a:t>
            </a:r>
            <a:r>
              <a:rPr lang="en-US" altLang="zh-CN" sz="2800" b="1" kern="100" baseline="30000" dirty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叶梦得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落花已作风前舞，又送黄昏雨。晓来庭院半残红，惟有游丝千丈</a:t>
            </a:r>
            <a:r>
              <a:rPr lang="zh-CN" altLang="zh-CN" sz="2800" kern="100" spc="-100" dirty="0">
                <a:latin typeface="宋体"/>
                <a:ea typeface="华文细黑"/>
                <a:cs typeface="宋体"/>
              </a:rPr>
              <a:t>罥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晴空。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殷勤花下同携手，更尽杯中酒。美人不用敛蛾眉，我亦多情无奈酒阑时。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干誉、才卿：皆叶梦得友人。来禽：林檎别名，南方称花红，北方称沙果。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罥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：缠绕。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2531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4566" y="370631"/>
            <a:ext cx="11521280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本词作于宋光宗绍熙元年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(1190)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，时稼轩仍闲居带湖。范廓之，即范开，辛弃疾的学生。据稼轩同时所作《醉翁操》题序知，范廓之将去临安应试。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游建康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，当是预拟之行。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本词写送行而不流于感伤，明快爽朗，开人心胸。开篇点明离宴，似悲实旷；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三句，语意尤为拓展，既情谊深厚，又胸怀开阔。下片寄语建康故人，而今归退田园，当略无宦海风波之虞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听我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两句，谓人生离别本属无可奈何之事。尊：同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樽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，酒杯。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寄语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三句，寄语建康山水，我已再无风波之虞。石头城：故址在今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南京市。浑：全。风波：此指政治上的风波。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三句：借使，即使；经惯，意指经历一段自我修养，已经习惯于隐居生活；渔蓑，指渔夫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8840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2558" y="405458"/>
            <a:ext cx="11593288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下列对本词的理解和赏析，不恰当的两项是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本词为送友人范廓之而作，起句点明离宴，叹人生离别本属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无可奈何之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事。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但使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句，上承离别之情又有转折，情深意厚，与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无情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句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形成对比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词人寄语建康水，自己归退不再怕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风波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200" dirty="0">
                <a:latin typeface="Times New Roman"/>
                <a:ea typeface="华文细黑"/>
                <a:cs typeface="Times New Roman"/>
              </a:rPr>
              <a:t>风波</a:t>
            </a:r>
            <a:r>
              <a:rPr lang="en-US" altLang="zh-CN" sz="2800" kern="100" spc="-5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双关，暗指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政治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风波。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词人无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鸥鸟伴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，深以为憾，但能效仿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老渔蓑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生活，也是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人生幸事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本词上片抒离别情，含蓄婉转；下片写自己的生活状态和追求，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情感深沉。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8542" y="305580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8542" y="362461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7" name="矩形 6"/>
          <p:cNvSpPr/>
          <p:nvPr/>
        </p:nvSpPr>
        <p:spPr>
          <a:xfrm>
            <a:off x="262558" y="4380842"/>
            <a:ext cx="11593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项诗句理解有误，词人并无遗憾之情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E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含蓄婉转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判断不当，本词情感显露，多直接抒情。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1522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7" grpId="0" uiExpand="1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380629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设误点三：意象内涵分析有误，意境特点判断错误。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诗词意象内涵很复杂，有的意象有多种含义，同一个意象在不同的诗句中的象征义、比喻义、语境义往往不同，命题者故意把其内涵分析错，让考生辨别。命题者还对全诗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或是某一句、某一联、某一片所营造的意境特点作出错误的概括，如把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朦胧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，要求考生判断。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应对之道：找出诗句中出现的意象，分析各自特征，结合情感，弄清其语境义。再整合意象，整体感知营造的氛围，把握意境的特点是雄浑还是恬淡，是壮阔还是清幽，是苍凉还是闲适等。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9798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8061" y="1230664"/>
            <a:ext cx="1129301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阅读下面这首诗，然后回答问题。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秋夜将晓出篱门迎凉有感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其一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]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陆游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迢迢天汉西南落，喔喔邻鸡一再鸣。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壮志病来消欲尽，出门搔首怆平生。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此诗作于宋光宗绍熙三年秋，当时陆游六十八岁，罢归山阴故里已四年。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28545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24356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366568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</p:spTree>
    <p:extLst>
      <p:ext uri="{BB962C8B-B14F-4D97-AF65-F5344CB8AC3E}">
        <p14:creationId xmlns:p14="http://schemas.microsoft.com/office/powerpoint/2010/main" val="85906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13090" y="1153432"/>
            <a:ext cx="1072573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一、二句落笔写银河西坠、鸡鸣欲曙，从所见所闻渲染出一种苍茫静寂的气氛。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一再鸣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三字，可见百感已暗集毫端。三、四句写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字表现了诗人有心杀敌无力回天的感慨，以沉郁胜。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52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2558" y="450896"/>
            <a:ext cx="11593288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下列对本诗的理解和赏析，不恰当的两项是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一、二句分别从视觉和听觉上描写了银河西坠、鸡鸣欲曙的秋晓景象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也照应了标题中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秋夜将晓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之意。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前两句描写了悠远开阔的景色，并寓情于景，渲染出蓬勃昂扬的氛围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下文抒写情感做好铺垫。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三、四句照应标题中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，抒发了诗人六十多年来的无尽感慨。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这首诗是陆游晚年之作，诗人当时尽管体弱多病，但依然心怀壮志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连夜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出门为抗金大业而奔走。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8542" y="242894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632" y="436589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101846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3986" y="1328202"/>
            <a:ext cx="111824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渲染出蓬勃昂扬的氛围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错，应该是一种苍茫静寂的氛围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但依然心怀壮志，连夜出门为抗金大业而奔走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错，诗人说自己的壮志已经被疾病消磨殆尽，且诗人早起也是为了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迎凉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连夜出门为抗金大业而奔走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7446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2886" y="405458"/>
            <a:ext cx="1127285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设误点四：手法判断失误，效果分析不准。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命题者故意在艺术手法上设置错误，如把本该用拟人的说成比喻，本该用借喻的说成借代，把实写说成虚写，把正衬说成反衬；在艺术手法的表达效果上设置错误，把并非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生动形象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生动形象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，把没有这种效果硬说成有这种效果，等等。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应对之道：平时要熟练积累诗歌中的写景手法、抒情手法、修辞手法及其效果，只要是选项中出现了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术语，就要揣摩其判断是否准确。在精准把握内容和情感与艺术手法的基础上，看命题人对艺术效果的赏析评定是否正确。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467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8061" y="1374680"/>
            <a:ext cx="1129301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阅读下面这首诗，然后回答问题。</a:t>
            </a:r>
            <a:endParaRPr lang="zh-CN" altLang="zh-CN" sz="1050" b="1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九日巴丘杨公台上宴集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凄凄霜日上高台，水国秋凉客思哀。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万叠银山寒浪起，一行斜字早鸿来。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谁家捣练孤城暮，何处题衣远信回。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江汉路长身不定，菊花三笑旅怀开。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57256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56837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51058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rPr>
              <a:t>即时小练</a:t>
            </a:r>
          </a:p>
        </p:txBody>
      </p:sp>
    </p:spTree>
    <p:extLst>
      <p:ext uri="{BB962C8B-B14F-4D97-AF65-F5344CB8AC3E}">
        <p14:creationId xmlns:p14="http://schemas.microsoft.com/office/powerpoint/2010/main" val="258684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13090" y="1014640"/>
            <a:ext cx="10725733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凄凄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寓情于景，表达了登台的凄凉心境；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客思哀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直抒胸臆，表达了思乡之愁。颔联写景，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渲染了凄清的氛围，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早鸿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寄托着思乡之情。颈联虚实结合，诗人听到了妇女赶制寒衣的捣衣声，想象远方的游子写信回家索寄寒衣，归期杳杳，由个人之愁推及到天下的游子思妇共同的忧愁。尾联收束到自身，表达了寓居他乡的漂泊之愁，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菊花三笑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暂时驱散了郁结的忧愁，诗人暂时开颜，情感由悲转喜。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7454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1014640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鉴赏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本词上片写景，景中含情。昨夜一场风雨，落花无数。晓来天气放晴，庭院中半是残花。内容极为简单，写来却有层次，且有气势。从时间来看，重点在清晨，也即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晓来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之际；昨夜景象是从回忆中反映出来的。词中词人不说风雨无情，摧残落花，而以落花为主语，说它在风前飞舞，把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黄昏雨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送走了。创意甚新，格调亦雅。晓来残红满院，本易触发愁情，然词人添上一句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惟有游丝千丈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罥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晴空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，情绪遂随物象扬起，给人以明朗之感，音调也就高亢起来。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844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04592" y="45418"/>
            <a:ext cx="11709221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下列对本诗的理解和赏析，不恰当的两项是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结合诗题和诗歌内容可知，诗人与友人在杨公台上宴饮集会，共度重阳节。诗中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涉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及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了出游赏秋、登高远眺、观赏菊花等重阳习俗。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颔联描写了高台所见之景，染上秋霜的群山寒浪阵阵，空中一行早雁已翩然飞来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诗人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运用白描的手法，语言朴实、不事雕琢，寥寥几笔勾勒了一幅广阔的秋景图。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捣练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是古代女性常见的劳作，即捣制煮过的熟绢，为缝制寒衣做准备。正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日暮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时分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，孤城响彻捣练的声音，以声衬静，越发渲染了秋日黄昏的寂寥冷清。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菊花三笑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，运用了拟人的修辞手法，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生动地写出了菊花绽放得灿烂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热烈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景象。诗人运用以乐景衬哀情的手法，将盛放的菊与客之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哀</a:t>
            </a:r>
            <a:r>
              <a:rPr lang="en-US" altLang="zh-CN" sz="24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形成对比，更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显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哀。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诗歌观察细致，描写传神，用语清新，将秋日登高的所见、所闻、所感熔于一炉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4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4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4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400" kern="100" dirty="0">
                <a:latin typeface="Times New Roman"/>
                <a:ea typeface="华文细黑"/>
                <a:cs typeface="Times New Roman"/>
              </a:rPr>
              <a:t>寻常语写眼前景，却能做到心物感应，情景交融，浑然一体。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534" y="165748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534" y="386184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pic>
        <p:nvPicPr>
          <p:cNvPr id="7" name="图片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5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8479" y="760975"/>
            <a:ext cx="11071724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白描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不事雕琢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错。颔联上句描写群山运用了比喻和夸张的修辞，突出表现了其寒的特点；下句写高飞的雁群，运用了比喻的修辞，表现雁阵的整齐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没有反衬关系，菊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暂时驱散了旅途的忧愁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latin typeface="宋体"/>
              <a:cs typeface="Courier New"/>
            </a:endParaRPr>
          </a:p>
        </p:txBody>
      </p:sp>
      <p:pic>
        <p:nvPicPr>
          <p:cNvPr id="4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Administrator\Desktop\timg (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2370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4586" y="916638"/>
            <a:ext cx="11161240" cy="46013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下片抒情，情真意切。前两句正面点题，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殷勤花下同携手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，写主人情意之厚，朋友感情之深，语言简练通俗而富于形象性，令人仿佛看到这位主人正在殷勤地拉着干誉、才卿入座。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更尽杯中酒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，一方面看出主人殷勤劝饮，一方面也显出词情的豪放。结尾两句写得曲折有味。其中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酒阑时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直接点出具体情境，酒阑意味着人散，人散必将引起留恋、惜别的情怀，美人不禁为此而敛起蛾眉，词人也因之受到感染，故而设身处地，巧语宽慰，有同其悲欢之慨。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20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6" name="矩形 25"/>
          <p:cNvSpPr/>
          <p:nvPr/>
        </p:nvSpPr>
        <p:spPr>
          <a:xfrm>
            <a:off x="287958" y="117426"/>
            <a:ext cx="11593288" cy="62847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下列对本词的理解和赏析，不恰当的两项是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上片写一场风雨过后，落花无数，清晨天气放晴，庭院中半是残花，只有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游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飘荡。写景富有层次，意境凄清迷蒙。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上片写景的重点从时间上来看是在清晨，即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晓来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之际，是实写；而前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两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句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是回忆昨日风雨落花的景象，是虚写。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落花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两句用了比拟的修辞，一个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舞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字，写出落花随风飘舞的景象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送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字，赋予落花以人的情态，创意新奇。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词的最后两句表面上是在用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我亦多情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劝慰美人不必悲伤，实际上表达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了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词人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与情人分别时内心的伤感与无奈。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E.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全词既有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落花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等哀景，又有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游丝千丈罥晴空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的高旷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清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6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新，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婉约中有豪放之气，颇得东坡婉约词之妙。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542" y="62148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>
            <a:hlinkClick r:id="rId7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54546" y="399735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74736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92870" y="1306286"/>
            <a:ext cx="1120467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意境凄清迷蒙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实际上表达了词人与情人分别时内心的伤感与无奈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错，此处为词人与友人分别时的伤感。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7543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410265"/>
            <a:ext cx="11521280" cy="6956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阅读下面这首词，然后回答问题。</a:t>
            </a: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6" name="矩形 5"/>
          <p:cNvSpPr/>
          <p:nvPr/>
        </p:nvSpPr>
        <p:spPr>
          <a:xfrm>
            <a:off x="334566" y="1230664"/>
            <a:ext cx="1152128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临江仙</a:t>
            </a:r>
            <a:endParaRPr lang="zh-CN" altLang="zh-CN" sz="1050" b="1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南唐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冯延巳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秣陵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江上多离别，雨晴芳草烟深。路遥人去马嘶沉。青帘斜挂，新柳万枝金。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隔江何处吹横笛？沙头惊起双禽。徘徊一晌</a:t>
            </a:r>
            <a:r>
              <a:rPr lang="en-US" altLang="zh-CN" sz="2800" kern="100" baseline="300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几般心。天长烟远，凝恨独沾襟。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秣陵：今南京，旧称金陵，后更名为秣陵。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一晌：很短的时间。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555190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4952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7395</TotalTime>
  <Words>5136</Words>
  <Application>Microsoft Office PowerPoint</Application>
  <PresentationFormat>自定义</PresentationFormat>
  <Paragraphs>366</Paragraphs>
  <Slides>52</Slides>
  <Notes>40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939</cp:revision>
  <dcterms:modified xsi:type="dcterms:W3CDTF">2017-11-09T10:24:49Z</dcterms:modified>
</cp:coreProperties>
</file>