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61" r:id="rId3"/>
    <p:sldId id="277" r:id="rId4"/>
    <p:sldId id="259" r:id="rId5"/>
    <p:sldId id="269" r:id="rId6"/>
    <p:sldId id="270" r:id="rId7"/>
    <p:sldId id="256" r:id="rId8"/>
    <p:sldId id="262" r:id="rId9"/>
    <p:sldId id="271" r:id="rId10"/>
    <p:sldId id="272" r:id="rId11"/>
    <p:sldId id="275" r:id="rId12"/>
    <p:sldId id="276" r:id="rId13"/>
    <p:sldId id="273" r:id="rId14"/>
    <p:sldId id="289" r:id="rId15"/>
    <p:sldId id="263" r:id="rId16"/>
    <p:sldId id="274" r:id="rId17"/>
    <p:sldId id="264" r:id="rId18"/>
    <p:sldId id="265" r:id="rId19"/>
    <p:sldId id="278" r:id="rId20"/>
    <p:sldId id="266" r:id="rId21"/>
    <p:sldId id="290" r:id="rId22"/>
    <p:sldId id="267" r:id="rId23"/>
    <p:sldId id="285" r:id="rId24"/>
    <p:sldId id="287" r:id="rId25"/>
    <p:sldId id="286" r:id="rId26"/>
    <p:sldId id="288" r:id="rId27"/>
    <p:sldId id="279" r:id="rId28"/>
    <p:sldId id="291" r:id="rId29"/>
    <p:sldId id="280" r:id="rId3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12" d="100"/>
          <a:sy n="112" d="100"/>
        </p:scale>
        <p:origin x="-186" y="-78"/>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301625" y="514350"/>
            <a:ext cx="854075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1" y="1485900"/>
            <a:ext cx="4194175" cy="29146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51376" y="1485900"/>
            <a:ext cx="4194175" cy="29146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E3E4415-17D3-4203-85DF-1BF73329DDF3}" type="slidenum">
              <a:rPr lang="en-US" altLang="zh-CN"/>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514350"/>
            <a:ext cx="854075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04801" y="1485900"/>
            <a:ext cx="4194175" cy="29146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1376" y="1485900"/>
            <a:ext cx="4194175" cy="29146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13D9D6F-2BAC-4414-8723-C1347765BA7F}"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2017/3/1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571472" y="785800"/>
            <a:ext cx="8229600" cy="857250"/>
          </a:xfrm>
        </p:spPr>
        <p:txBody>
          <a:bodyPr>
            <a:normAutofit fontScale="90000"/>
          </a:bodyPr>
          <a:lstStyle/>
          <a:p>
            <a:pPr>
              <a:lnSpc>
                <a:spcPct val="135000"/>
              </a:lnSpc>
            </a:pPr>
            <a:r>
              <a:rPr lang="zh-CN" altLang="en-US" sz="8000" b="1" dirty="0"/>
              <a:t>藤野先生</a:t>
            </a:r>
            <a:r>
              <a:rPr lang="zh-CN" altLang="en-US" sz="6600" dirty="0"/>
              <a:t/>
            </a:r>
            <a:br>
              <a:rPr lang="zh-CN" altLang="en-US" sz="6600" dirty="0"/>
            </a:br>
            <a:r>
              <a:rPr lang="zh-CN" altLang="en-US" sz="3200" b="1" dirty="0"/>
              <a:t>作者：鲁迅</a:t>
            </a:r>
          </a:p>
        </p:txBody>
      </p:sp>
      <p:pic>
        <p:nvPicPr>
          <p:cNvPr id="5" name="Picture 7" descr="mm6-4-6"/>
          <p:cNvPicPr>
            <a:picLocks noGrp="1" noChangeAspect="1" noChangeArrowheads="1"/>
          </p:cNvPicPr>
          <p:nvPr>
            <p:ph idx="1"/>
          </p:nvPr>
        </p:nvPicPr>
        <p:blipFill>
          <a:blip r:embed="rId2"/>
          <a:srcRect/>
          <a:stretch>
            <a:fillRect/>
          </a:stretch>
        </p:blipFill>
        <p:spPr bwMode="auto">
          <a:xfrm>
            <a:off x="3028218" y="2214560"/>
            <a:ext cx="3401170" cy="2649278"/>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p:txBody>
          <a:bodyPr/>
          <a:lstStyle/>
          <a:p>
            <a:pPr eaLnBrk="1" hangingPunct="1"/>
            <a:r>
              <a:rPr lang="zh-CN" altLang="en-US" b="1" smtClean="0"/>
              <a:t>快速阅读用一句话概述课文内容</a:t>
            </a:r>
          </a:p>
        </p:txBody>
      </p:sp>
      <p:sp>
        <p:nvSpPr>
          <p:cNvPr id="73731" name="Rectangle 3"/>
          <p:cNvSpPr>
            <a:spLocks noGrp="1" noRot="1" noChangeArrowheads="1"/>
          </p:cNvSpPr>
          <p:nvPr>
            <p:ph type="body" sz="half" idx="1"/>
          </p:nvPr>
        </p:nvSpPr>
        <p:spPr/>
        <p:txBody>
          <a:bodyPr/>
          <a:lstStyle/>
          <a:p>
            <a:pPr eaLnBrk="1" hangingPunct="1">
              <a:buFont typeface="Wingdings" pitchFamily="2" charset="2"/>
              <a:buNone/>
            </a:pPr>
            <a:r>
              <a:rPr lang="en-US" altLang="zh-CN" sz="2800" dirty="0" smtClean="0"/>
              <a:t>       </a:t>
            </a:r>
            <a:r>
              <a:rPr lang="zh-CN" altLang="en-US" sz="3600" b="1" dirty="0" smtClean="0"/>
              <a:t>这篇散文记叙了作者</a:t>
            </a:r>
            <a:r>
              <a:rPr lang="en-US" altLang="zh-CN" sz="3600" b="1" dirty="0" smtClean="0"/>
              <a:t>1902</a:t>
            </a:r>
            <a:r>
              <a:rPr lang="zh-CN" altLang="en-US" sz="3600" b="1" dirty="0" smtClean="0"/>
              <a:t>年夏末至</a:t>
            </a:r>
            <a:r>
              <a:rPr lang="en-US" altLang="zh-CN" sz="3600" b="1" dirty="0" smtClean="0"/>
              <a:t>1906</a:t>
            </a:r>
            <a:r>
              <a:rPr lang="zh-CN" altLang="en-US" sz="3600" b="1" dirty="0" smtClean="0"/>
              <a:t>年初春在日本留学的几个</a:t>
            </a:r>
            <a:r>
              <a:rPr lang="zh-CN" altLang="en-US" sz="3600" b="1" dirty="0" smtClean="0">
                <a:solidFill>
                  <a:srgbClr val="FF0000"/>
                </a:solidFill>
              </a:rPr>
              <a:t>生活片断</a:t>
            </a:r>
            <a:r>
              <a:rPr lang="zh-CN" altLang="en-US" sz="3600" b="1" dirty="0" smtClean="0"/>
              <a:t>。</a:t>
            </a:r>
          </a:p>
        </p:txBody>
      </p:sp>
      <p:pic>
        <p:nvPicPr>
          <p:cNvPr id="11268" name="Picture 4" descr="01"/>
          <p:cNvPicPr>
            <a:picLocks noGrp="1" noChangeAspect="1" noChangeArrowheads="1"/>
          </p:cNvPicPr>
          <p:nvPr>
            <p:ph sz="half" idx="2"/>
          </p:nvPr>
        </p:nvPicPr>
        <p:blipFill>
          <a:blip r:embed="rId2"/>
          <a:srcRect/>
          <a:stretch>
            <a:fillRect/>
          </a:stretch>
        </p:blipFill>
        <p:spPr>
          <a:xfrm>
            <a:off x="4859339" y="1568054"/>
            <a:ext cx="3025775" cy="2750344"/>
          </a:xfrm>
          <a:noFill/>
        </p:spPr>
      </p:pic>
      <p:sp>
        <p:nvSpPr>
          <p:cNvPr id="11269" name="Text Box 6"/>
          <p:cNvSpPr txBox="1">
            <a:spLocks noChangeArrowheads="1"/>
          </p:cNvSpPr>
          <p:nvPr/>
        </p:nvSpPr>
        <p:spPr bwMode="auto">
          <a:xfrm>
            <a:off x="4067176" y="4354116"/>
            <a:ext cx="4752975" cy="461665"/>
          </a:xfrm>
          <a:prstGeom prst="rect">
            <a:avLst/>
          </a:prstGeom>
          <a:noFill/>
          <a:ln w="9525">
            <a:noFill/>
            <a:miter lim="800000"/>
            <a:headEnd/>
            <a:tailEnd/>
          </a:ln>
        </p:spPr>
        <p:txBody>
          <a:bodyPr>
            <a:spAutoFit/>
          </a:bodyPr>
          <a:lstStyle/>
          <a:p>
            <a:pPr>
              <a:spcBef>
                <a:spcPct val="50000"/>
              </a:spcBef>
            </a:pPr>
            <a:r>
              <a:rPr lang="en-US" altLang="zh-CN" sz="2400" b="0"/>
              <a:t>1903</a:t>
            </a:r>
            <a:r>
              <a:rPr lang="zh-CN" altLang="en-US" sz="2400" b="0"/>
              <a:t>年鲁迅在日本留学时的照片</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3731">
                                            <p:txEl>
                                              <p:pRg st="0" end="0"/>
                                            </p:txEl>
                                          </p:spTgt>
                                        </p:tgtEl>
                                        <p:attrNameLst>
                                          <p:attrName>style.visibility</p:attrName>
                                        </p:attrNameLst>
                                      </p:cBhvr>
                                      <p:to>
                                        <p:strVal val="visible"/>
                                      </p:to>
                                    </p:set>
                                    <p:anim calcmode="lin" valueType="num">
                                      <p:cBhvr additive="base">
                                        <p:cTn id="7" dur="500" fill="hold"/>
                                        <p:tgtEl>
                                          <p:spTgt spid="7373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373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p:txBody>
          <a:bodyPr/>
          <a:lstStyle/>
          <a:p>
            <a:fld id="{FA4B11A8-486E-4CA8-B38B-7770F2DEB0BA}" type="datetime1">
              <a:rPr lang="zh-CN" altLang="en-US"/>
              <a:pPr/>
              <a:t>2017/3/1</a:t>
            </a:fld>
            <a:endParaRPr lang="en-US" altLang="zh-CN"/>
          </a:p>
        </p:txBody>
      </p:sp>
      <p:sp>
        <p:nvSpPr>
          <p:cNvPr id="5" name="页脚占位符 2"/>
          <p:cNvSpPr>
            <a:spLocks noGrp="1"/>
          </p:cNvSpPr>
          <p:nvPr>
            <p:ph type="ftr" sz="quarter" idx="11"/>
          </p:nvPr>
        </p:nvSpPr>
        <p:spPr/>
        <p:txBody>
          <a:bodyPr/>
          <a:lstStyle/>
          <a:p>
            <a:r>
              <a:rPr lang="zh-CN" altLang="en-US"/>
              <a:t>该课件由【语文公社】www.yuwen520.com友情提供</a:t>
            </a:r>
            <a:endParaRPr lang="en-US" altLang="zh-CN"/>
          </a:p>
        </p:txBody>
      </p:sp>
      <p:pic>
        <p:nvPicPr>
          <p:cNvPr id="26626" name="Picture 2" descr="仙台"/>
          <p:cNvPicPr>
            <a:picLocks noChangeAspect="1" noChangeArrowheads="1"/>
          </p:cNvPicPr>
          <p:nvPr/>
        </p:nvPicPr>
        <p:blipFill>
          <a:blip r:embed="rId2"/>
          <a:srcRect/>
          <a:stretch>
            <a:fillRect/>
          </a:stretch>
        </p:blipFill>
        <p:spPr bwMode="auto">
          <a:xfrm>
            <a:off x="457200" y="228600"/>
            <a:ext cx="7620000" cy="4171950"/>
          </a:xfrm>
          <a:prstGeom prst="rect">
            <a:avLst/>
          </a:prstGeom>
          <a:noFill/>
        </p:spPr>
      </p:pic>
      <p:sp>
        <p:nvSpPr>
          <p:cNvPr id="26627" name="Text Box 3"/>
          <p:cNvSpPr txBox="1">
            <a:spLocks noChangeArrowheads="1"/>
          </p:cNvSpPr>
          <p:nvPr/>
        </p:nvSpPr>
        <p:spPr bwMode="auto">
          <a:xfrm>
            <a:off x="1643042" y="4374059"/>
            <a:ext cx="6416675" cy="769441"/>
          </a:xfrm>
          <a:prstGeom prst="rect">
            <a:avLst/>
          </a:prstGeom>
          <a:noFill/>
          <a:ln w="9525">
            <a:noFill/>
            <a:miter lim="800000"/>
            <a:headEnd/>
            <a:tailEnd/>
          </a:ln>
          <a:effectLst/>
        </p:spPr>
        <p:txBody>
          <a:bodyPr>
            <a:spAutoFit/>
          </a:bodyPr>
          <a:lstStyle/>
          <a:p>
            <a:r>
              <a:rPr lang="zh-CN" altLang="en-US" sz="4400" b="1" dirty="0"/>
              <a:t>仙台医学专门学校</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500" fill="hold"/>
                                        <p:tgtEl>
                                          <p:spTgt spid="26626"/>
                                        </p:tgtEl>
                                        <p:attrNameLst>
                                          <p:attrName>ppt_x</p:attrName>
                                        </p:attrNameLst>
                                      </p:cBhvr>
                                      <p:tavLst>
                                        <p:tav tm="0">
                                          <p:val>
                                            <p:strVal val="#ppt_x-#ppt_w/2"/>
                                          </p:val>
                                        </p:tav>
                                        <p:tav tm="100000">
                                          <p:val>
                                            <p:strVal val="#ppt_x"/>
                                          </p:val>
                                        </p:tav>
                                      </p:tavLst>
                                    </p:anim>
                                    <p:anim calcmode="lin" valueType="num">
                                      <p:cBhvr>
                                        <p:cTn id="8" dur="500" fill="hold"/>
                                        <p:tgtEl>
                                          <p:spTgt spid="26626"/>
                                        </p:tgtEl>
                                        <p:attrNameLst>
                                          <p:attrName>ppt_y</p:attrName>
                                        </p:attrNameLst>
                                      </p:cBhvr>
                                      <p:tavLst>
                                        <p:tav tm="0">
                                          <p:val>
                                            <p:strVal val="#ppt_y"/>
                                          </p:val>
                                        </p:tav>
                                        <p:tav tm="100000">
                                          <p:val>
                                            <p:strVal val="#ppt_y"/>
                                          </p:val>
                                        </p:tav>
                                      </p:tavLst>
                                    </p:anim>
                                    <p:anim calcmode="lin" valueType="num">
                                      <p:cBhvr>
                                        <p:cTn id="9" dur="500" fill="hold"/>
                                        <p:tgtEl>
                                          <p:spTgt spid="26626"/>
                                        </p:tgtEl>
                                        <p:attrNameLst>
                                          <p:attrName>ppt_w</p:attrName>
                                        </p:attrNameLst>
                                      </p:cBhvr>
                                      <p:tavLst>
                                        <p:tav tm="0">
                                          <p:val>
                                            <p:fltVal val="0"/>
                                          </p:val>
                                        </p:tav>
                                        <p:tav tm="100000">
                                          <p:val>
                                            <p:strVal val="#ppt_w"/>
                                          </p:val>
                                        </p:tav>
                                      </p:tavLst>
                                    </p:anim>
                                    <p:anim calcmode="lin" valueType="num">
                                      <p:cBhvr>
                                        <p:cTn id="10" dur="500" fill="hold"/>
                                        <p:tgtEl>
                                          <p:spTgt spid="26626"/>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26627"/>
                                        </p:tgtEl>
                                        <p:attrNameLst>
                                          <p:attrName>style.visibility</p:attrName>
                                        </p:attrNameLst>
                                      </p:cBhvr>
                                      <p:to>
                                        <p:strVal val="visible"/>
                                      </p:to>
                                    </p:set>
                                    <p:anim calcmode="lin" valueType="num">
                                      <p:cBhvr additive="base">
                                        <p:cTn id="15" dur="500" fill="hold"/>
                                        <p:tgtEl>
                                          <p:spTgt spid="26627"/>
                                        </p:tgtEl>
                                        <p:attrNameLst>
                                          <p:attrName>ppt_x</p:attrName>
                                        </p:attrNameLst>
                                      </p:cBhvr>
                                      <p:tavLst>
                                        <p:tav tm="0">
                                          <p:val>
                                            <p:strVal val="1+#ppt_w/2"/>
                                          </p:val>
                                        </p:tav>
                                        <p:tav tm="100000">
                                          <p:val>
                                            <p:strVal val="#ppt_x"/>
                                          </p:val>
                                        </p:tav>
                                      </p:tavLst>
                                    </p:anim>
                                    <p:anim calcmode="lin" valueType="num">
                                      <p:cBhvr additive="base">
                                        <p:cTn id="16" dur="500" fill="hold"/>
                                        <p:tgtEl>
                                          <p:spTgt spid="266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p:txBody>
          <a:bodyPr/>
          <a:lstStyle/>
          <a:p>
            <a:fld id="{47A56534-3B3F-46BC-9532-E25F08E2C41A}" type="datetime1">
              <a:rPr lang="zh-CN" altLang="en-US"/>
              <a:pPr/>
              <a:t>2017/3/1</a:t>
            </a:fld>
            <a:endParaRPr lang="en-US" altLang="zh-CN"/>
          </a:p>
        </p:txBody>
      </p:sp>
      <p:sp>
        <p:nvSpPr>
          <p:cNvPr id="5" name="页脚占位符 2"/>
          <p:cNvSpPr>
            <a:spLocks noGrp="1"/>
          </p:cNvSpPr>
          <p:nvPr>
            <p:ph type="ftr" sz="quarter" idx="11"/>
          </p:nvPr>
        </p:nvSpPr>
        <p:spPr/>
        <p:txBody>
          <a:bodyPr/>
          <a:lstStyle/>
          <a:p>
            <a:r>
              <a:rPr lang="zh-CN" altLang="en-US"/>
              <a:t>该课件由【语文公社】www.yuwen520.com友情提供</a:t>
            </a:r>
            <a:endParaRPr lang="en-US" altLang="zh-CN"/>
          </a:p>
        </p:txBody>
      </p:sp>
      <p:pic>
        <p:nvPicPr>
          <p:cNvPr id="9218" name="Picture 2" descr="藤野先生"/>
          <p:cNvPicPr>
            <a:picLocks noChangeAspect="1" noChangeArrowheads="1"/>
          </p:cNvPicPr>
          <p:nvPr/>
        </p:nvPicPr>
        <p:blipFill>
          <a:blip r:embed="rId3"/>
          <a:srcRect/>
          <a:stretch>
            <a:fillRect/>
          </a:stretch>
        </p:blipFill>
        <p:spPr bwMode="auto">
          <a:xfrm>
            <a:off x="214282" y="142858"/>
            <a:ext cx="4927600" cy="4800600"/>
          </a:xfrm>
          <a:prstGeom prst="rect">
            <a:avLst/>
          </a:prstGeom>
          <a:noFill/>
        </p:spPr>
      </p:pic>
      <p:sp>
        <p:nvSpPr>
          <p:cNvPr id="9219" name="Text Box 3"/>
          <p:cNvSpPr txBox="1">
            <a:spLocks noChangeArrowheads="1"/>
          </p:cNvSpPr>
          <p:nvPr/>
        </p:nvSpPr>
        <p:spPr bwMode="auto">
          <a:xfrm>
            <a:off x="5284867" y="171450"/>
            <a:ext cx="3570208" cy="4686300"/>
          </a:xfrm>
          <a:prstGeom prst="rect">
            <a:avLst/>
          </a:prstGeom>
          <a:noFill/>
          <a:ln w="9525">
            <a:noFill/>
            <a:miter lim="800000"/>
            <a:headEnd/>
            <a:tailEnd/>
          </a:ln>
          <a:effectLst/>
        </p:spPr>
        <p:txBody>
          <a:bodyPr vert="eaVert">
            <a:spAutoFit/>
          </a:bodyPr>
          <a:lstStyle/>
          <a:p>
            <a:r>
              <a:rPr lang="zh-CN" altLang="en-US" sz="4400" b="1"/>
              <a:t>藤野严九郎（一八七四---一九四五）一九零四年至一九一五年在仙台医学专门学校任教。</a:t>
            </a:r>
          </a:p>
        </p:txBody>
      </p:sp>
    </p:spTree>
  </p:cSld>
  <p:clrMapOvr>
    <a:masterClrMapping/>
  </p:clrMapOvr>
  <p:transition spd="med">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dissolve">
                                      <p:cBhvr>
                                        <p:cTn id="7" dur="500"/>
                                        <p:tgtEl>
                                          <p:spTgt spid="9218"/>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builtIn="1"/>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9219"/>
                                        </p:tgtEl>
                                        <p:attrNameLst>
                                          <p:attrName>style.visibility</p:attrName>
                                        </p:attrNameLst>
                                      </p:cBhvr>
                                      <p:to>
                                        <p:strVal val="visible"/>
                                      </p:to>
                                    </p:set>
                                    <p:anim calcmode="lin" valueType="num">
                                      <p:cBhvr additive="base">
                                        <p:cTn id="12" dur="500" fill="hold"/>
                                        <p:tgtEl>
                                          <p:spTgt spid="9219"/>
                                        </p:tgtEl>
                                        <p:attrNameLst>
                                          <p:attrName>ppt_x</p:attrName>
                                        </p:attrNameLst>
                                      </p:cBhvr>
                                      <p:tavLst>
                                        <p:tav tm="0">
                                          <p:val>
                                            <p:strVal val="#ppt_x"/>
                                          </p:val>
                                        </p:tav>
                                        <p:tav tm="100000">
                                          <p:val>
                                            <p:strVal val="#ppt_x"/>
                                          </p:val>
                                        </p:tav>
                                      </p:tavLst>
                                    </p:anim>
                                    <p:anim calcmode="lin" valueType="num">
                                      <p:cBhvr additive="base">
                                        <p:cTn id="13" dur="500" fill="hold"/>
                                        <p:tgtEl>
                                          <p:spTgt spid="92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Rot="1" noChangeArrowheads="1"/>
          </p:cNvSpPr>
          <p:nvPr>
            <p:ph type="title"/>
          </p:nvPr>
        </p:nvSpPr>
        <p:spPr>
          <a:xfrm>
            <a:off x="323850" y="250031"/>
            <a:ext cx="8540750" cy="701279"/>
          </a:xfrm>
        </p:spPr>
        <p:txBody>
          <a:bodyPr>
            <a:normAutofit fontScale="90000"/>
          </a:bodyPr>
          <a:lstStyle/>
          <a:p>
            <a:pPr eaLnBrk="1" hangingPunct="1"/>
            <a:r>
              <a:rPr lang="zh-CN" altLang="en-US" sz="6600" b="1" smtClean="0"/>
              <a:t>课文结构</a:t>
            </a:r>
          </a:p>
        </p:txBody>
      </p:sp>
      <p:sp>
        <p:nvSpPr>
          <p:cNvPr id="80899" name="Rectangle 3"/>
          <p:cNvSpPr>
            <a:spLocks noGrp="1" noRot="1" noChangeArrowheads="1"/>
          </p:cNvSpPr>
          <p:nvPr>
            <p:ph type="body" idx="1"/>
          </p:nvPr>
        </p:nvSpPr>
        <p:spPr>
          <a:xfrm>
            <a:off x="179388" y="1113235"/>
            <a:ext cx="8540750" cy="1029887"/>
          </a:xfrm>
        </p:spPr>
        <p:txBody>
          <a:bodyPr>
            <a:normAutofit/>
          </a:bodyPr>
          <a:lstStyle/>
          <a:p>
            <a:pPr eaLnBrk="1" hangingPunct="1">
              <a:buFont typeface="Wingdings" pitchFamily="2" charset="2"/>
              <a:buNone/>
            </a:pPr>
            <a:r>
              <a:rPr lang="en-US" altLang="zh-CN" sz="2800" dirty="0" smtClean="0"/>
              <a:t>      </a:t>
            </a:r>
            <a:r>
              <a:rPr lang="zh-CN" altLang="en-US" b="1" dirty="0" smtClean="0"/>
              <a:t>依据时间的推移、地点的转换和事件发生的</a:t>
            </a:r>
            <a:r>
              <a:rPr lang="zh-CN" altLang="en-US" sz="2800" b="1" dirty="0" smtClean="0"/>
              <a:t>先后顺序全文共分三段：</a:t>
            </a:r>
          </a:p>
          <a:p>
            <a:pPr eaLnBrk="1" hangingPunct="1"/>
            <a:endParaRPr lang="en-US" altLang="zh-CN" sz="2800" b="1" dirty="0" smtClean="0"/>
          </a:p>
        </p:txBody>
      </p:sp>
      <p:sp>
        <p:nvSpPr>
          <p:cNvPr id="4" name="TextBox 3"/>
          <p:cNvSpPr txBox="1"/>
          <p:nvPr/>
        </p:nvSpPr>
        <p:spPr>
          <a:xfrm>
            <a:off x="285720" y="2071684"/>
            <a:ext cx="8429684" cy="2677656"/>
          </a:xfrm>
          <a:prstGeom prst="rect">
            <a:avLst/>
          </a:prstGeom>
          <a:noFill/>
        </p:spPr>
        <p:txBody>
          <a:bodyPr wrap="square" rtlCol="0">
            <a:spAutoFit/>
          </a:bodyPr>
          <a:lstStyle/>
          <a:p>
            <a:r>
              <a:rPr lang="zh-CN" altLang="en-US" sz="2800" b="1" dirty="0" smtClean="0"/>
              <a:t>   一、（</a:t>
            </a:r>
            <a:r>
              <a:rPr lang="en-US" altLang="zh-CN" sz="2800" b="1" dirty="0" smtClean="0"/>
              <a:t>1-3</a:t>
            </a:r>
            <a:r>
              <a:rPr lang="zh-CN" altLang="en-US" sz="2800" b="1" dirty="0" smtClean="0"/>
              <a:t>）见到藤野之前，在东京的所见所感，</a:t>
            </a:r>
          </a:p>
          <a:p>
            <a:r>
              <a:rPr lang="zh-CN" altLang="en-US" sz="2800" b="1" dirty="0" smtClean="0"/>
              <a:t>                       交代去仙台的原因；                              </a:t>
            </a:r>
          </a:p>
          <a:p>
            <a:r>
              <a:rPr lang="zh-CN" altLang="en-US" sz="2800" b="1" dirty="0" smtClean="0"/>
              <a:t>   二、（</a:t>
            </a:r>
            <a:r>
              <a:rPr lang="en-US" altLang="zh-CN" sz="2800" b="1" dirty="0" smtClean="0"/>
              <a:t>4-35</a:t>
            </a:r>
            <a:r>
              <a:rPr lang="zh-CN" altLang="en-US" sz="2800" b="1" dirty="0" smtClean="0"/>
              <a:t>）在仙台与藤野先生相识、相处和离 </a:t>
            </a:r>
          </a:p>
          <a:p>
            <a:r>
              <a:rPr lang="zh-CN" altLang="en-US" sz="2800" b="1" dirty="0" smtClean="0"/>
              <a:t>                         别；</a:t>
            </a:r>
          </a:p>
          <a:p>
            <a:r>
              <a:rPr lang="zh-CN" altLang="en-US" sz="2800" b="1" dirty="0" smtClean="0"/>
              <a:t>   三、（</a:t>
            </a:r>
            <a:r>
              <a:rPr lang="en-US" altLang="zh-CN" sz="2800" b="1" dirty="0" smtClean="0"/>
              <a:t>36-38</a:t>
            </a:r>
            <a:r>
              <a:rPr lang="zh-CN" altLang="en-US" sz="2800" b="1" dirty="0" smtClean="0"/>
              <a:t>）离开仙台后怀念藤野先生的感情和</a:t>
            </a:r>
          </a:p>
          <a:p>
            <a:r>
              <a:rPr lang="zh-CN" altLang="en-US" sz="2800" b="1" dirty="0" smtClean="0"/>
              <a:t>                          行动。</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08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ox(i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autoUpdateAnimBg="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171"/>
          <p:cNvPicPr>
            <a:picLocks noChangeAspect="1" noChangeArrowheads="1"/>
          </p:cNvPicPr>
          <p:nvPr/>
        </p:nvPicPr>
        <p:blipFill>
          <a:blip r:embed="rId2"/>
          <a:srcRect/>
          <a:stretch>
            <a:fillRect/>
          </a:stretch>
        </p:blipFill>
        <p:spPr bwMode="auto">
          <a:xfrm>
            <a:off x="0" y="2895600"/>
            <a:ext cx="2916238" cy="2247900"/>
          </a:xfrm>
          <a:prstGeom prst="rect">
            <a:avLst/>
          </a:prstGeom>
          <a:noFill/>
          <a:ln w="9525">
            <a:noFill/>
            <a:miter lim="800000"/>
            <a:headEnd/>
            <a:tailEnd/>
          </a:ln>
        </p:spPr>
      </p:pic>
      <p:sp>
        <p:nvSpPr>
          <p:cNvPr id="5123" name="WordArt 3"/>
          <p:cNvSpPr>
            <a:spLocks noChangeArrowheads="1" noChangeShapeType="1" noTextEdit="1"/>
          </p:cNvSpPr>
          <p:nvPr/>
        </p:nvSpPr>
        <p:spPr bwMode="auto">
          <a:xfrm>
            <a:off x="395288" y="250031"/>
            <a:ext cx="8424862" cy="1457325"/>
          </a:xfrm>
          <a:prstGeom prst="rect">
            <a:avLst/>
          </a:prstGeom>
        </p:spPr>
        <p:txBody>
          <a:bodyPr wrap="none" fromWordArt="1">
            <a:prstTxWarp prst="textPlain">
              <a:avLst>
                <a:gd name="adj" fmla="val 50000"/>
              </a:avLst>
            </a:prstTxWarp>
          </a:bodyPr>
          <a:lstStyle/>
          <a:p>
            <a:pPr algn="ctr"/>
            <a:r>
              <a:rPr lang="zh-CN" altLang="en-US" sz="3600" b="1" kern="10">
                <a:ln w="19050">
                  <a:solidFill>
                    <a:schemeClr val="tx1"/>
                  </a:solidFill>
                  <a:round/>
                  <a:headEnd/>
                  <a:tailEnd/>
                </a:ln>
                <a:gradFill rotWithShape="1">
                  <a:gsLst>
                    <a:gs pos="0">
                      <a:srgbClr val="005CBF"/>
                    </a:gs>
                    <a:gs pos="12500">
                      <a:srgbClr val="0087E6"/>
                    </a:gs>
                    <a:gs pos="37500">
                      <a:srgbClr val="21D6E0"/>
                    </a:gs>
                    <a:gs pos="50000">
                      <a:srgbClr val="03D4A8"/>
                    </a:gs>
                    <a:gs pos="62500">
                      <a:srgbClr val="21D6E0"/>
                    </a:gs>
                    <a:gs pos="87500">
                      <a:srgbClr val="0087E6"/>
                    </a:gs>
                    <a:gs pos="100000">
                      <a:srgbClr val="005CBF"/>
                    </a:gs>
                  </a:gsLst>
                  <a:lin ang="2700000" scaled="1"/>
                </a:gradFill>
                <a:effectLst>
                  <a:outerShdw dist="35921" dir="2700000" algn="ctr" rotWithShape="0">
                    <a:srgbClr val="990000"/>
                  </a:outerShdw>
                </a:effectLst>
                <a:latin typeface="华文新魏"/>
                <a:ea typeface="华文新魏"/>
              </a:rPr>
              <a:t>分析藤野先生的崇高品质</a:t>
            </a:r>
          </a:p>
        </p:txBody>
      </p:sp>
      <p:sp>
        <p:nvSpPr>
          <p:cNvPr id="5124" name="Text Box 4"/>
          <p:cNvSpPr txBox="1">
            <a:spLocks noChangeArrowheads="1"/>
          </p:cNvSpPr>
          <p:nvPr/>
        </p:nvSpPr>
        <p:spPr bwMode="auto">
          <a:xfrm>
            <a:off x="0" y="1815704"/>
            <a:ext cx="9144000" cy="3785652"/>
          </a:xfrm>
          <a:prstGeom prst="rect">
            <a:avLst/>
          </a:prstGeom>
          <a:noFill/>
          <a:ln w="9525">
            <a:noFill/>
            <a:miter lim="800000"/>
            <a:headEnd/>
            <a:tailEnd/>
          </a:ln>
        </p:spPr>
        <p:txBody>
          <a:bodyPr>
            <a:spAutoFit/>
          </a:bodyPr>
          <a:lstStyle/>
          <a:p>
            <a:r>
              <a:rPr lang="en-US" altLang="zh-CN" sz="3600" b="1" dirty="0">
                <a:ea typeface="黑体" pitchFamily="49" charset="-122"/>
              </a:rPr>
              <a:t>      </a:t>
            </a:r>
            <a:r>
              <a:rPr lang="zh-CN" altLang="en-US" sz="4800" b="1" dirty="0">
                <a:ea typeface="黑体" pitchFamily="49" charset="-122"/>
              </a:rPr>
              <a:t>以“藤野先生是一个具有</a:t>
            </a:r>
            <a:r>
              <a:rPr lang="en-US" altLang="zh-CN" sz="4800" b="1" dirty="0">
                <a:ea typeface="黑体" pitchFamily="49" charset="-122"/>
              </a:rPr>
              <a:t>_____</a:t>
            </a:r>
            <a:r>
              <a:rPr lang="zh-CN" altLang="en-US" sz="4800" b="1" dirty="0">
                <a:ea typeface="黑体" pitchFamily="49" charset="-122"/>
              </a:rPr>
              <a:t>品质的人，从文中</a:t>
            </a:r>
            <a:r>
              <a:rPr lang="en-US" altLang="zh-CN" sz="4800" b="1" dirty="0">
                <a:ea typeface="黑体" pitchFamily="49" charset="-122"/>
              </a:rPr>
              <a:t>——————————</a:t>
            </a:r>
            <a:r>
              <a:rPr lang="zh-CN" altLang="en-US" sz="4800" b="1" dirty="0">
                <a:ea typeface="黑体" pitchFamily="49" charset="-122"/>
              </a:rPr>
              <a:t>句子中可以看出”的形式组织语句</a:t>
            </a:r>
            <a:r>
              <a:rPr lang="en-US" altLang="zh-CN" sz="4800" b="1" dirty="0">
                <a:ea typeface="黑体" pitchFamily="49" charset="-122"/>
              </a:rPr>
              <a:t>,</a:t>
            </a:r>
            <a:r>
              <a:rPr lang="zh-CN" altLang="en-US" sz="4800" b="1" dirty="0">
                <a:ea typeface="黑体" pitchFamily="49" charset="-122"/>
              </a:rPr>
              <a:t>选择角度</a:t>
            </a:r>
            <a:r>
              <a:rPr lang="zh-CN" altLang="en-US" sz="4800" b="1" dirty="0">
                <a:latin typeface="黑体" pitchFamily="49" charset="-122"/>
                <a:ea typeface="黑体" pitchFamily="49" charset="-122"/>
              </a:rPr>
              <a:t>概括人物形象。</a:t>
            </a:r>
          </a:p>
          <a:p>
            <a:endParaRPr lang="en-US" altLang="zh-CN" sz="4800" b="1" dirty="0">
              <a:latin typeface="黑体" pitchFamily="49" charset="-122"/>
              <a:ea typeface="黑体" pitchFamily="49" charset="-122"/>
            </a:endParaRPr>
          </a:p>
        </p:txBody>
      </p:sp>
    </p:spTree>
  </p:cSld>
  <p:clrMapOvr>
    <a:masterClrMapping/>
  </p:clrMapOvr>
  <p:transition>
    <p:zoom dir="in"/>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142858"/>
            <a:ext cx="8229600" cy="857250"/>
          </a:xfrm>
        </p:spPr>
        <p:txBody>
          <a:bodyPr>
            <a:normAutofit fontScale="90000"/>
          </a:bodyPr>
          <a:lstStyle/>
          <a:p>
            <a:pPr algn="l"/>
            <a:r>
              <a:rPr lang="zh-CN" altLang="en-US" dirty="0" smtClean="0"/>
              <a:t/>
            </a:r>
            <a:br>
              <a:rPr lang="zh-CN" altLang="en-US" dirty="0" smtClean="0"/>
            </a:br>
            <a:r>
              <a:rPr lang="zh-CN" altLang="en-US" sz="3100" b="1" dirty="0" smtClean="0"/>
              <a:t>思考</a:t>
            </a:r>
            <a:r>
              <a:rPr lang="en-US" altLang="zh-CN" sz="3100" b="1" dirty="0" smtClean="0"/>
              <a:t>1:</a:t>
            </a:r>
            <a:r>
              <a:rPr lang="zh-CN" altLang="en-US" sz="3100" b="1" dirty="0" smtClean="0">
                <a:solidFill>
                  <a:srgbClr val="0033CC"/>
                </a:solidFill>
                <a:latin typeface="宋体" pitchFamily="2" charset="-122"/>
              </a:rPr>
              <a:t>课文主要记叙了与藤野先生相处的哪几件事</a:t>
            </a:r>
            <a:r>
              <a:rPr lang="en-US" altLang="zh-CN" sz="3100" b="1" dirty="0" smtClean="0">
                <a:solidFill>
                  <a:srgbClr val="0033CC"/>
                </a:solidFill>
                <a:cs typeface="Arial" pitchFamily="34" charset="0"/>
              </a:rPr>
              <a:t>?</a:t>
            </a:r>
            <a:r>
              <a:rPr lang="zh-CN" altLang="en-US" sz="3100" b="1" dirty="0" smtClean="0">
                <a:solidFill>
                  <a:srgbClr val="0033CC"/>
                </a:solidFill>
                <a:latin typeface="宋体" pitchFamily="2" charset="-122"/>
              </a:rPr>
              <a:t>表现藤野先生怎样的思想品质？</a:t>
            </a:r>
            <a:endParaRPr lang="zh-CN" altLang="en-US" sz="3100" b="1" dirty="0"/>
          </a:p>
        </p:txBody>
      </p:sp>
      <p:graphicFrame>
        <p:nvGraphicFramePr>
          <p:cNvPr id="4" name="表格 4"/>
          <p:cNvGraphicFramePr>
            <a:graphicFrameLocks noGrp="1"/>
          </p:cNvGraphicFramePr>
          <p:nvPr/>
        </p:nvGraphicFramePr>
        <p:xfrm>
          <a:off x="571472" y="1643056"/>
          <a:ext cx="8064000" cy="2435040"/>
        </p:xfrm>
        <a:graphic>
          <a:graphicData uri="http://schemas.openxmlformats.org/drawingml/2006/table">
            <a:tbl>
              <a:tblPr/>
              <a:tblGrid>
                <a:gridCol w="4032000"/>
                <a:gridCol w="4032000"/>
              </a:tblGrid>
              <a:tr h="471600">
                <a:tc>
                  <a:txBody>
                    <a:bodyPr/>
                    <a:lstStyle/>
                    <a:p>
                      <a:pPr algn="ctr" eaLnBrk="0" latinLnBrk="1" hangingPunct="0">
                        <a:lnSpc>
                          <a:spcPct val="150000"/>
                        </a:lnSpc>
                        <a:spcBef>
                          <a:spcPts val="0"/>
                        </a:spcBef>
                      </a:pPr>
                      <a:r>
                        <a:rPr lang="zh-CN" altLang="en-US" sz="2000" b="1" kern="0" dirty="0" smtClean="0">
                          <a:solidFill>
                            <a:srgbClr val="FF0000"/>
                          </a:solidFill>
                          <a:latin typeface="Times New Roman" panose="02020603050405020304" pitchFamily="65" charset="-122"/>
                          <a:ea typeface="宋体" panose="02010600030101010101" pitchFamily="2" charset="-122"/>
                        </a:rPr>
                        <a:t>事件</a:t>
                      </a:r>
                    </a:p>
                  </a:txBody>
                  <a:tcPr marL="45720" marR="45720"/>
                </a:tc>
                <a:tc>
                  <a:txBody>
                    <a:bodyPr/>
                    <a:lstStyle/>
                    <a:p>
                      <a:pPr algn="ctr" eaLnBrk="0" latinLnBrk="1" hangingPunct="0">
                        <a:lnSpc>
                          <a:spcPct val="150000"/>
                        </a:lnSpc>
                        <a:spcBef>
                          <a:spcPts val="0"/>
                        </a:spcBef>
                      </a:pPr>
                      <a:r>
                        <a:rPr lang="zh-CN" altLang="en-US" sz="2000" b="1" kern="0" dirty="0" smtClean="0">
                          <a:solidFill>
                            <a:srgbClr val="FF0000"/>
                          </a:solidFill>
                          <a:latin typeface="Times New Roman" panose="02020603050405020304" pitchFamily="65" charset="-122"/>
                          <a:ea typeface="宋体" panose="02010600030101010101" pitchFamily="2" charset="-122"/>
                        </a:rPr>
                        <a:t>思想品质</a:t>
                      </a:r>
                    </a:p>
                  </a:txBody>
                  <a:tcPr marL="45720" marR="45720"/>
                </a:tc>
              </a:tr>
              <a:tr h="471600">
                <a:tc>
                  <a:txBody>
                    <a:bodyPr/>
                    <a:lstStyle/>
                    <a:p>
                      <a:pPr algn="ctr" eaLnBrk="0" latinLnBrk="1" hangingPunct="0">
                        <a:lnSpc>
                          <a:spcPct val="150000"/>
                        </a:lnSpc>
                        <a:spcBef>
                          <a:spcPts val="0"/>
                        </a:spcBef>
                      </a:pPr>
                      <a:r>
                        <a:rPr lang="zh-CN" altLang="en-US" sz="1600" b="1" kern="0" dirty="0" smtClean="0">
                          <a:solidFill>
                            <a:srgbClr val="000000"/>
                          </a:solidFill>
                          <a:latin typeface="Times New Roman" panose="02020603050405020304" pitchFamily="65" charset="-122"/>
                          <a:ea typeface="宋体" panose="02010600030101010101" pitchFamily="2" charset="-122"/>
                        </a:rPr>
                        <a:t>修改讲义</a:t>
                      </a:r>
                    </a:p>
                  </a:txBody>
                  <a:tcPr marL="45720" marR="45720"/>
                </a:tc>
                <a:tc>
                  <a:txBody>
                    <a:bodyPr/>
                    <a:lstStyle/>
                    <a:p>
                      <a:pPr algn="ctr" eaLnBrk="0" latinLnBrk="1" hangingPunct="0">
                        <a:lnSpc>
                          <a:spcPct val="150000"/>
                        </a:lnSpc>
                        <a:spcBef>
                          <a:spcPts val="0"/>
                        </a:spcBef>
                      </a:pPr>
                      <a:r>
                        <a:rPr lang="zh-CN" altLang="en-US" sz="1600" b="1" kern="0" dirty="0" smtClean="0">
                          <a:solidFill>
                            <a:srgbClr val="000000"/>
                          </a:solidFill>
                          <a:latin typeface="Times New Roman" panose="02020603050405020304" pitchFamily="65" charset="-122"/>
                          <a:ea typeface="宋体" panose="02010600030101010101" pitchFamily="2" charset="-122"/>
                        </a:rPr>
                        <a:t>对工作认真负责、对我无私关怀</a:t>
                      </a:r>
                    </a:p>
                  </a:txBody>
                  <a:tcPr marL="45720" marR="45720"/>
                </a:tc>
              </a:tr>
              <a:tr h="471600">
                <a:tc>
                  <a:txBody>
                    <a:bodyPr/>
                    <a:lstStyle/>
                    <a:p>
                      <a:pPr algn="ctr" eaLnBrk="0" latinLnBrk="1" hangingPunct="0">
                        <a:lnSpc>
                          <a:spcPct val="150000"/>
                        </a:lnSpc>
                        <a:spcBef>
                          <a:spcPts val="0"/>
                        </a:spcBef>
                      </a:pPr>
                      <a:r>
                        <a:rPr lang="zh-CN" altLang="en-US" sz="1600" b="1" kern="0" dirty="0" smtClean="0">
                          <a:solidFill>
                            <a:srgbClr val="000000"/>
                          </a:solidFill>
                          <a:latin typeface="Times New Roman" panose="02020603050405020304" pitchFamily="65" charset="-122"/>
                          <a:ea typeface="宋体" panose="02010600030101010101" pitchFamily="2" charset="-122"/>
                        </a:rPr>
                        <a:t>纠正解剖图</a:t>
                      </a:r>
                    </a:p>
                  </a:txBody>
                  <a:tcPr marL="45720" marR="45720"/>
                </a:tc>
                <a:tc>
                  <a:txBody>
                    <a:bodyPr/>
                    <a:lstStyle/>
                    <a:p>
                      <a:pPr algn="ctr" eaLnBrk="0" latinLnBrk="1" hangingPunct="0">
                        <a:lnSpc>
                          <a:spcPct val="150000"/>
                        </a:lnSpc>
                        <a:spcBef>
                          <a:spcPts val="0"/>
                        </a:spcBef>
                      </a:pPr>
                      <a:r>
                        <a:rPr lang="zh-CN" altLang="en-US" sz="1600" b="1" kern="0" dirty="0" smtClean="0">
                          <a:solidFill>
                            <a:srgbClr val="000000"/>
                          </a:solidFill>
                          <a:latin typeface="Times New Roman" panose="02020603050405020304" pitchFamily="65" charset="-122"/>
                          <a:ea typeface="宋体" panose="02010600030101010101" pitchFamily="2" charset="-122"/>
                        </a:rPr>
                        <a:t>治学严谨、尊重科学、要求严格</a:t>
                      </a:r>
                    </a:p>
                  </a:txBody>
                  <a:tcPr marL="45720" marR="45720"/>
                </a:tc>
              </a:tr>
              <a:tr h="471600">
                <a:tc>
                  <a:txBody>
                    <a:bodyPr/>
                    <a:lstStyle/>
                    <a:p>
                      <a:pPr algn="ctr" eaLnBrk="0" latinLnBrk="1" hangingPunct="0">
                        <a:lnSpc>
                          <a:spcPct val="150000"/>
                        </a:lnSpc>
                        <a:spcBef>
                          <a:spcPts val="0"/>
                        </a:spcBef>
                      </a:pPr>
                      <a:r>
                        <a:rPr lang="zh-CN" altLang="en-US" sz="1600" b="1" kern="0" dirty="0" smtClean="0">
                          <a:solidFill>
                            <a:srgbClr val="000000"/>
                          </a:solidFill>
                          <a:latin typeface="Times New Roman" panose="02020603050405020304" pitchFamily="65" charset="-122"/>
                          <a:ea typeface="宋体" panose="02010600030101010101" pitchFamily="2" charset="-122"/>
                        </a:rPr>
                        <a:t>关心“我”的解剖实习</a:t>
                      </a:r>
                    </a:p>
                  </a:txBody>
                  <a:tcPr marL="45720" marR="45720"/>
                </a:tc>
                <a:tc>
                  <a:txBody>
                    <a:bodyPr/>
                    <a:lstStyle/>
                    <a:p>
                      <a:pPr algn="ctr" eaLnBrk="0" latinLnBrk="1" hangingPunct="0">
                        <a:lnSpc>
                          <a:spcPct val="150000"/>
                        </a:lnSpc>
                        <a:spcBef>
                          <a:spcPts val="0"/>
                        </a:spcBef>
                      </a:pPr>
                      <a:r>
                        <a:rPr lang="zh-CN" altLang="en-US" sz="1600" b="1" kern="0" dirty="0" smtClean="0">
                          <a:solidFill>
                            <a:srgbClr val="000000"/>
                          </a:solidFill>
                          <a:latin typeface="Times New Roman" panose="02020603050405020304" pitchFamily="65" charset="-122"/>
                          <a:ea typeface="宋体" panose="02010600030101010101" pitchFamily="2" charset="-122"/>
                        </a:rPr>
                        <a:t>待人热情诚恳</a:t>
                      </a:r>
                    </a:p>
                  </a:txBody>
                  <a:tcPr marL="45720" marR="45720"/>
                </a:tc>
              </a:tr>
              <a:tr h="471600">
                <a:tc>
                  <a:txBody>
                    <a:bodyPr/>
                    <a:lstStyle/>
                    <a:p>
                      <a:pPr algn="ctr" eaLnBrk="0" latinLnBrk="1" hangingPunct="0">
                        <a:lnSpc>
                          <a:spcPct val="150000"/>
                        </a:lnSpc>
                        <a:spcBef>
                          <a:spcPts val="0"/>
                        </a:spcBef>
                      </a:pPr>
                      <a:r>
                        <a:rPr lang="zh-CN" altLang="en-US" sz="1600" b="1" kern="0" dirty="0" smtClean="0">
                          <a:solidFill>
                            <a:srgbClr val="000000"/>
                          </a:solidFill>
                          <a:latin typeface="Times New Roman" panose="02020603050405020304" pitchFamily="65" charset="-122"/>
                          <a:ea typeface="宋体" panose="02010600030101010101" pitchFamily="2" charset="-122"/>
                        </a:rPr>
                        <a:t>了解中国女人裹脚的事</a:t>
                      </a:r>
                    </a:p>
                  </a:txBody>
                  <a:tcPr marL="45720" marR="45720"/>
                </a:tc>
                <a:tc>
                  <a:txBody>
                    <a:bodyPr/>
                    <a:lstStyle/>
                    <a:p>
                      <a:pPr algn="ctr" eaLnBrk="0" latinLnBrk="1" hangingPunct="0">
                        <a:lnSpc>
                          <a:spcPct val="150000"/>
                        </a:lnSpc>
                        <a:spcBef>
                          <a:spcPts val="0"/>
                        </a:spcBef>
                      </a:pPr>
                      <a:r>
                        <a:rPr lang="zh-CN" altLang="en-US" sz="1600" b="1" kern="0" dirty="0" smtClean="0">
                          <a:solidFill>
                            <a:srgbClr val="000000"/>
                          </a:solidFill>
                          <a:latin typeface="Times New Roman" panose="02020603050405020304" pitchFamily="65" charset="-122"/>
                          <a:ea typeface="宋体" panose="02010600030101010101" pitchFamily="2" charset="-122"/>
                        </a:rPr>
                        <a:t>对骨学的兴趣和求实精神</a:t>
                      </a:r>
                    </a:p>
                  </a:txBody>
                  <a:tcPr marL="45720" marR="4572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4338" name="Picture 4" descr="RIMG0023"/>
          <p:cNvPicPr>
            <a:picLocks noGrp="1" noChangeAspect="1" noChangeArrowheads="1"/>
          </p:cNvPicPr>
          <p:nvPr>
            <p:ph idx="4294967295"/>
          </p:nvPr>
        </p:nvPicPr>
        <p:blipFill>
          <a:blip r:embed="rId2"/>
          <a:srcRect/>
          <a:stretch>
            <a:fillRect/>
          </a:stretch>
        </p:blipFill>
        <p:spPr>
          <a:xfrm>
            <a:off x="252413" y="627460"/>
            <a:ext cx="8496300" cy="4158853"/>
          </a:xfrm>
          <a:noFill/>
        </p:spPr>
      </p:pic>
      <p:sp>
        <p:nvSpPr>
          <p:cNvPr id="14339" name="Text Box 10"/>
          <p:cNvSpPr txBox="1">
            <a:spLocks noChangeArrowheads="1"/>
          </p:cNvSpPr>
          <p:nvPr/>
        </p:nvSpPr>
        <p:spPr bwMode="auto">
          <a:xfrm>
            <a:off x="1187451" y="195262"/>
            <a:ext cx="6767513" cy="584775"/>
          </a:xfrm>
          <a:prstGeom prst="rect">
            <a:avLst/>
          </a:prstGeom>
          <a:noFill/>
          <a:ln w="9525">
            <a:noFill/>
            <a:miter lim="800000"/>
            <a:headEnd/>
            <a:tailEnd/>
          </a:ln>
        </p:spPr>
        <p:txBody>
          <a:bodyPr>
            <a:spAutoFit/>
          </a:bodyPr>
          <a:lstStyle/>
          <a:p>
            <a:pPr>
              <a:spcBef>
                <a:spcPct val="50000"/>
              </a:spcBef>
            </a:pPr>
            <a:r>
              <a:rPr lang="zh-CN" altLang="en-US" sz="3200" dirty="0">
                <a:solidFill>
                  <a:srgbClr val="FF0000"/>
                </a:solidFill>
              </a:rPr>
              <a:t>这是藤野先生给鲁迅添改过的讲义</a:t>
            </a:r>
          </a:p>
        </p:txBody>
      </p:sp>
      <p:sp>
        <p:nvSpPr>
          <p:cNvPr id="14340" name="Text Box 11"/>
          <p:cNvSpPr txBox="1">
            <a:spLocks noChangeArrowheads="1"/>
          </p:cNvSpPr>
          <p:nvPr/>
        </p:nvSpPr>
        <p:spPr bwMode="auto">
          <a:xfrm>
            <a:off x="1584326" y="411956"/>
            <a:ext cx="7559675" cy="461665"/>
          </a:xfrm>
          <a:prstGeom prst="rect">
            <a:avLst/>
          </a:prstGeom>
          <a:noFill/>
          <a:ln w="9525">
            <a:noFill/>
            <a:miter lim="800000"/>
            <a:headEnd/>
            <a:tailEnd/>
          </a:ln>
        </p:spPr>
        <p:txBody>
          <a:bodyPr>
            <a:spAutoFit/>
          </a:bodyPr>
          <a:lstStyle/>
          <a:p>
            <a:pPr>
              <a:spcBef>
                <a:spcPct val="50000"/>
              </a:spcBef>
            </a:pPr>
            <a:endParaRPr lang="zh-CN" altLang="zh-CN" sz="24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571486"/>
            <a:ext cx="8229600" cy="857250"/>
          </a:xfrm>
        </p:spPr>
        <p:txBody>
          <a:bodyPr>
            <a:noAutofit/>
          </a:bodyPr>
          <a:lstStyle/>
          <a:p>
            <a:pPr algn="l"/>
            <a:r>
              <a:rPr lang="zh-CN" altLang="en-US" sz="3200" b="1" dirty="0" smtClean="0"/>
              <a:t>思考</a:t>
            </a:r>
            <a:r>
              <a:rPr lang="en-US" altLang="zh-CN" sz="3200" b="1" dirty="0" smtClean="0"/>
              <a:t>2</a:t>
            </a:r>
            <a:r>
              <a:rPr lang="zh-CN" altLang="en-US" sz="3200" b="1" dirty="0" smtClean="0"/>
              <a:t>：</a:t>
            </a:r>
            <a:r>
              <a:rPr lang="zh-CN" altLang="en-US" sz="3200" b="1" dirty="0" smtClean="0">
                <a:solidFill>
                  <a:srgbClr val="FF0000"/>
                </a:solidFill>
              </a:rPr>
              <a:t>除了用典型事件来刻画人物品质之外，作者还对藤野先生进行了外貌描写，从外貌描写中，你能感受到人物的什么性格品质？</a:t>
            </a:r>
            <a:endParaRPr lang="zh-CN" altLang="en-US" sz="3200" b="1" dirty="0"/>
          </a:p>
        </p:txBody>
      </p:sp>
      <p:sp>
        <p:nvSpPr>
          <p:cNvPr id="3" name="内容占位符 2"/>
          <p:cNvSpPr>
            <a:spLocks noGrp="1"/>
          </p:cNvSpPr>
          <p:nvPr>
            <p:ph idx="1"/>
          </p:nvPr>
        </p:nvSpPr>
        <p:spPr>
          <a:xfrm>
            <a:off x="500034" y="2214560"/>
            <a:ext cx="8186766" cy="3237319"/>
          </a:xfrm>
        </p:spPr>
        <p:txBody>
          <a:bodyPr/>
          <a:lstStyle/>
          <a:p>
            <a:r>
              <a:rPr lang="zh-CN" altLang="en-US" b="1" kern="0" dirty="0" smtClean="0">
                <a:solidFill>
                  <a:srgbClr val="000000"/>
                </a:solidFill>
                <a:latin typeface="Times New Roman" panose="02020603050405020304" pitchFamily="65" charset="-122"/>
                <a:ea typeface="宋体" panose="02010600030101010101" pitchFamily="2" charset="-122"/>
              </a:rPr>
              <a:t>写藤野先生</a:t>
            </a:r>
            <a:r>
              <a:rPr lang="en-US" altLang="zh-CN" b="1" kern="0" dirty="0" smtClean="0">
                <a:solidFill>
                  <a:srgbClr val="000000"/>
                </a:solidFill>
                <a:latin typeface="Times New Roman" panose="02020603050405020304" pitchFamily="65" charset="-122"/>
                <a:ea typeface="宋体" panose="02010600030101010101" pitchFamily="2" charset="-122"/>
              </a:rPr>
              <a:t>,</a:t>
            </a:r>
            <a:r>
              <a:rPr lang="zh-CN" altLang="en-US" b="1" kern="0" dirty="0" smtClean="0">
                <a:solidFill>
                  <a:srgbClr val="000000"/>
                </a:solidFill>
                <a:latin typeface="Times New Roman" panose="02020603050405020304" pitchFamily="65" charset="-122"/>
                <a:ea typeface="宋体" panose="02010600030101010101" pitchFamily="2" charset="-122"/>
              </a:rPr>
              <a:t>写他的“黑瘦”“八字须”“戴着眼镜</a:t>
            </a:r>
            <a:r>
              <a:rPr lang="en-US" altLang="zh-CN" b="1" kern="0" dirty="0" smtClean="0">
                <a:solidFill>
                  <a:srgbClr val="000000"/>
                </a:solidFill>
                <a:latin typeface="Times New Roman" panose="02020603050405020304" pitchFamily="65" charset="-122"/>
                <a:ea typeface="宋体" panose="02010600030101010101" pitchFamily="2" charset="-122"/>
              </a:rPr>
              <a:t>,</a:t>
            </a:r>
            <a:r>
              <a:rPr lang="zh-CN" altLang="en-US" b="1" kern="0" dirty="0" smtClean="0">
                <a:solidFill>
                  <a:srgbClr val="000000"/>
                </a:solidFill>
                <a:latin typeface="Times New Roman" panose="02020603050405020304" pitchFamily="65" charset="-122"/>
                <a:ea typeface="宋体" panose="02010600030101010101" pitchFamily="2" charset="-122"/>
              </a:rPr>
              <a:t>挟着一叠大大小小的书”“缓慢而很有顿挫的声调”</a:t>
            </a:r>
            <a:r>
              <a:rPr lang="en-US" altLang="zh-CN" b="1" kern="0" dirty="0" smtClean="0">
                <a:solidFill>
                  <a:srgbClr val="000000"/>
                </a:solidFill>
                <a:latin typeface="Times New Roman" panose="02020603050405020304" pitchFamily="65" charset="-122"/>
                <a:ea typeface="宋体" panose="02010600030101010101" pitchFamily="2" charset="-122"/>
              </a:rPr>
              <a:t>,</a:t>
            </a:r>
            <a:r>
              <a:rPr lang="zh-CN" altLang="en-US" b="1" kern="0" dirty="0" smtClean="0">
                <a:solidFill>
                  <a:srgbClr val="000000"/>
                </a:solidFill>
                <a:latin typeface="Times New Roman" panose="02020603050405020304" pitchFamily="65" charset="-122"/>
                <a:ea typeface="宋体" panose="02010600030101010101" pitchFamily="2" charset="-122"/>
              </a:rPr>
              <a:t>衣着“模胡”</a:t>
            </a:r>
            <a:r>
              <a:rPr lang="en-US" altLang="zh-CN" b="1" kern="0" dirty="0" smtClean="0">
                <a:solidFill>
                  <a:srgbClr val="000000"/>
                </a:solidFill>
                <a:latin typeface="Times New Roman" panose="02020603050405020304" pitchFamily="65" charset="-122"/>
                <a:ea typeface="宋体" panose="02010600030101010101" pitchFamily="2" charset="-122"/>
              </a:rPr>
              <a:t>,</a:t>
            </a:r>
            <a:r>
              <a:rPr lang="zh-CN" altLang="en-US" b="1" kern="0" dirty="0" smtClean="0">
                <a:solidFill>
                  <a:srgbClr val="000000"/>
                </a:solidFill>
                <a:latin typeface="Times New Roman" panose="02020603050405020304" pitchFamily="65" charset="-122"/>
                <a:ea typeface="宋体" panose="02010600030101010101" pitchFamily="2" charset="-122"/>
              </a:rPr>
              <a:t>冬天穿旧外套</a:t>
            </a:r>
            <a:r>
              <a:rPr lang="en-US" altLang="zh-CN" b="1" kern="0" dirty="0" smtClean="0">
                <a:solidFill>
                  <a:srgbClr val="000000"/>
                </a:solidFill>
                <a:latin typeface="Times New Roman" panose="02020603050405020304" pitchFamily="65" charset="-122"/>
                <a:ea typeface="宋体" panose="02010600030101010101" pitchFamily="2" charset="-122"/>
              </a:rPr>
              <a:t>,</a:t>
            </a:r>
            <a:r>
              <a:rPr lang="zh-CN" altLang="en-US" b="1" kern="0" dirty="0" smtClean="0">
                <a:solidFill>
                  <a:srgbClr val="000000"/>
                </a:solidFill>
                <a:latin typeface="Times New Roman" panose="02020603050405020304" pitchFamily="65" charset="-122"/>
                <a:ea typeface="宋体" panose="02010600030101010101" pitchFamily="2" charset="-122"/>
              </a:rPr>
              <a:t>活画出一位</a:t>
            </a:r>
            <a:r>
              <a:rPr lang="zh-CN" altLang="en-US" b="1" kern="0" dirty="0" smtClean="0">
                <a:solidFill>
                  <a:srgbClr val="FF0000"/>
                </a:solidFill>
                <a:latin typeface="Times New Roman" panose="02020603050405020304" pitchFamily="65" charset="-122"/>
                <a:ea typeface="宋体" panose="02010600030101010101" pitchFamily="2" charset="-122"/>
              </a:rPr>
              <a:t>生活俭朴</a:t>
            </a:r>
            <a:r>
              <a:rPr lang="zh-CN" altLang="en-US" b="1" kern="0" dirty="0" smtClean="0">
                <a:solidFill>
                  <a:srgbClr val="000000"/>
                </a:solidFill>
                <a:latin typeface="Times New Roman" panose="02020603050405020304" pitchFamily="65" charset="-122"/>
                <a:ea typeface="宋体" panose="02010600030101010101" pitchFamily="2" charset="-122"/>
              </a:rPr>
              <a:t>、</a:t>
            </a:r>
            <a:r>
              <a:rPr lang="zh-CN" altLang="en-US" b="1" kern="0" dirty="0" smtClean="0">
                <a:solidFill>
                  <a:srgbClr val="FF0000"/>
                </a:solidFill>
                <a:latin typeface="Times New Roman" panose="02020603050405020304" pitchFamily="65" charset="-122"/>
                <a:ea typeface="宋体" panose="02010600030101010101" pitchFamily="2" charset="-122"/>
              </a:rPr>
              <a:t>治学严谨</a:t>
            </a:r>
            <a:r>
              <a:rPr lang="zh-CN" altLang="en-US" b="1" kern="0" dirty="0" smtClean="0">
                <a:solidFill>
                  <a:srgbClr val="000000"/>
                </a:solidFill>
                <a:latin typeface="Times New Roman" panose="02020603050405020304" pitchFamily="65" charset="-122"/>
                <a:ea typeface="宋体" panose="02010600030101010101" pitchFamily="2" charset="-122"/>
              </a:rPr>
              <a:t>的学者形象。</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72" y="357172"/>
            <a:ext cx="8229600" cy="857250"/>
          </a:xfrm>
        </p:spPr>
        <p:txBody>
          <a:bodyPr>
            <a:noAutofit/>
          </a:bodyPr>
          <a:lstStyle/>
          <a:p>
            <a:pPr algn="l"/>
            <a:r>
              <a:rPr lang="zh-CN" altLang="en-US" sz="2400" b="1" dirty="0" smtClean="0"/>
              <a:t>思考</a:t>
            </a:r>
            <a:r>
              <a:rPr lang="en-US" altLang="zh-CN" sz="2400" b="1" dirty="0" smtClean="0"/>
              <a:t>3</a:t>
            </a:r>
            <a:r>
              <a:rPr lang="zh-CN" altLang="en-US" sz="2400" b="1" dirty="0" smtClean="0"/>
              <a:t>：</a:t>
            </a:r>
            <a:r>
              <a:rPr lang="zh-CN" altLang="en-US" sz="2400" b="1" dirty="0" smtClean="0">
                <a:solidFill>
                  <a:srgbClr val="FF0000"/>
                </a:solidFill>
              </a:rPr>
              <a:t>这篇回忆文章题为“藤野先生”，但有一半以上的篇幅没有写藤野，而是写了一些其他的生活片段。试着概括一下都有哪些和藤野无关的片段？并想一想这些片段与写藤野先生到底有没有关系？</a:t>
            </a:r>
            <a:endParaRPr lang="zh-CN" altLang="en-US" sz="2400" b="1" dirty="0">
              <a:solidFill>
                <a:srgbClr val="FF0000"/>
              </a:solidFill>
            </a:endParaRPr>
          </a:p>
        </p:txBody>
      </p:sp>
      <p:graphicFrame>
        <p:nvGraphicFramePr>
          <p:cNvPr id="4" name="表格 3"/>
          <p:cNvGraphicFramePr>
            <a:graphicFrameLocks noGrp="1"/>
          </p:cNvGraphicFramePr>
          <p:nvPr/>
        </p:nvGraphicFramePr>
        <p:xfrm>
          <a:off x="571472" y="1571618"/>
          <a:ext cx="7706810" cy="2994355"/>
        </p:xfrm>
        <a:graphic>
          <a:graphicData uri="http://schemas.openxmlformats.org/drawingml/2006/table">
            <a:tbl>
              <a:tblPr/>
              <a:tblGrid>
                <a:gridCol w="3853405"/>
                <a:gridCol w="3853405"/>
              </a:tblGrid>
              <a:tr h="437504">
                <a:tc>
                  <a:txBody>
                    <a:bodyPr/>
                    <a:lstStyle/>
                    <a:p>
                      <a:pPr algn="ctr" eaLnBrk="0" latinLnBrk="1" hangingPunct="0">
                        <a:lnSpc>
                          <a:spcPct val="150000"/>
                        </a:lnSpc>
                        <a:spcBef>
                          <a:spcPts val="0"/>
                        </a:spcBef>
                      </a:pPr>
                      <a:r>
                        <a:rPr lang="zh-CN" altLang="en-US" sz="1800" b="1" kern="0" dirty="0" smtClean="0">
                          <a:solidFill>
                            <a:srgbClr val="FF0000"/>
                          </a:solidFill>
                          <a:latin typeface="Times New Roman" panose="02020603050405020304" pitchFamily="65" charset="-122"/>
                          <a:ea typeface="宋体" panose="02010600030101010101" pitchFamily="2" charset="-122"/>
                        </a:rPr>
                        <a:t>事　情</a:t>
                      </a:r>
                    </a:p>
                  </a:txBody>
                  <a:tcPr marL="45720" marR="45720"/>
                </a:tc>
                <a:tc>
                  <a:txBody>
                    <a:bodyPr/>
                    <a:lstStyle/>
                    <a:p>
                      <a:pPr algn="ctr" eaLnBrk="0" latinLnBrk="1" hangingPunct="0">
                        <a:lnSpc>
                          <a:spcPct val="150000"/>
                        </a:lnSpc>
                        <a:spcBef>
                          <a:spcPts val="0"/>
                        </a:spcBef>
                      </a:pPr>
                      <a:r>
                        <a:rPr lang="zh-CN" altLang="en-US" sz="1800" b="1" kern="0" dirty="0" smtClean="0">
                          <a:solidFill>
                            <a:srgbClr val="FF0000"/>
                          </a:solidFill>
                          <a:latin typeface="Times New Roman" panose="02020603050405020304" pitchFamily="65" charset="-122"/>
                          <a:ea typeface="宋体" panose="02010600030101010101" pitchFamily="2" charset="-122"/>
                        </a:rPr>
                        <a:t>与藤野先生的联系</a:t>
                      </a:r>
                    </a:p>
                  </a:txBody>
                  <a:tcPr marL="45720" marR="45720"/>
                </a:tc>
              </a:tr>
              <a:tr h="437504">
                <a:tc>
                  <a:txBody>
                    <a:bodyPr/>
                    <a:lstStyle/>
                    <a:p>
                      <a:pPr algn="l" eaLnBrk="0" latinLnBrk="1" hangingPunct="0">
                        <a:lnSpc>
                          <a:spcPct val="150000"/>
                        </a:lnSpc>
                        <a:spcBef>
                          <a:spcPts val="0"/>
                        </a:spcBef>
                      </a:pPr>
                      <a:r>
                        <a:rPr lang="zh-CN" altLang="en-US" sz="1415" b="1" kern="0" dirty="0" smtClean="0">
                          <a:solidFill>
                            <a:srgbClr val="000000"/>
                          </a:solidFill>
                          <a:latin typeface="Times New Roman" panose="02020603050405020304" pitchFamily="65" charset="-122"/>
                          <a:ea typeface="宋体" panose="02010600030101010101" pitchFamily="2" charset="-122"/>
                        </a:rPr>
                        <a:t>写清国留学生赏樱花,学跳舞</a:t>
                      </a:r>
                    </a:p>
                  </a:txBody>
                  <a:tcPr marL="45720" marR="45720"/>
                </a:tc>
                <a:tc>
                  <a:txBody>
                    <a:bodyPr/>
                    <a:lstStyle/>
                    <a:p>
                      <a:pPr algn="l" eaLnBrk="0" latinLnBrk="1" hangingPunct="0">
                        <a:lnSpc>
                          <a:spcPct val="150000"/>
                        </a:lnSpc>
                        <a:spcBef>
                          <a:spcPts val="0"/>
                        </a:spcBef>
                      </a:pPr>
                      <a:r>
                        <a:rPr lang="zh-CN" altLang="en-US" sz="1415" b="1" kern="0" dirty="0" smtClean="0">
                          <a:solidFill>
                            <a:srgbClr val="000000"/>
                          </a:solidFill>
                          <a:latin typeface="Times New Roman" panose="02020603050405020304" pitchFamily="65" charset="-122"/>
                          <a:ea typeface="宋体" panose="02010600030101010101" pitchFamily="2" charset="-122"/>
                        </a:rPr>
                        <a:t>作者离开东京去仙台见到藤野先生的缘由</a:t>
                      </a:r>
                    </a:p>
                  </a:txBody>
                  <a:tcPr marL="45720" marR="45720"/>
                </a:tc>
              </a:tr>
              <a:tr h="741419">
                <a:tc>
                  <a:txBody>
                    <a:bodyPr/>
                    <a:lstStyle/>
                    <a:p>
                      <a:pPr algn="l" eaLnBrk="0" latinLnBrk="1" hangingPunct="0">
                        <a:lnSpc>
                          <a:spcPct val="150000"/>
                        </a:lnSpc>
                        <a:spcBef>
                          <a:spcPts val="0"/>
                        </a:spcBef>
                      </a:pPr>
                      <a:r>
                        <a:rPr lang="zh-CN" altLang="en-US" sz="1415" b="1" kern="0" dirty="0" smtClean="0">
                          <a:solidFill>
                            <a:srgbClr val="000000"/>
                          </a:solidFill>
                          <a:latin typeface="Times New Roman" panose="02020603050405020304" pitchFamily="65" charset="-122"/>
                          <a:ea typeface="宋体" panose="02010600030101010101" pitchFamily="2" charset="-122"/>
                        </a:rPr>
                        <a:t>写途经的日暮里和水户</a:t>
                      </a:r>
                    </a:p>
                  </a:txBody>
                  <a:tcPr marL="45720" marR="45720"/>
                </a:tc>
                <a:tc>
                  <a:txBody>
                    <a:bodyPr/>
                    <a:lstStyle/>
                    <a:p>
                      <a:pPr algn="l" eaLnBrk="0" latinLnBrk="1" hangingPunct="0">
                        <a:lnSpc>
                          <a:spcPct val="150000"/>
                        </a:lnSpc>
                        <a:spcBef>
                          <a:spcPts val="0"/>
                        </a:spcBef>
                      </a:pPr>
                      <a:r>
                        <a:rPr lang="zh-CN" altLang="en-US" sz="1415" b="1" kern="0" dirty="0" smtClean="0">
                          <a:solidFill>
                            <a:srgbClr val="000000"/>
                          </a:solidFill>
                          <a:latin typeface="Times New Roman" panose="02020603050405020304" pitchFamily="65" charset="-122"/>
                          <a:ea typeface="宋体" panose="02010600030101010101" pitchFamily="2" charset="-122"/>
                        </a:rPr>
                        <a:t>表现了作者的忧国之情,这也是作者学医的主要动机</a:t>
                      </a:r>
                    </a:p>
                  </a:txBody>
                  <a:tcPr marL="45720" marR="45720"/>
                </a:tc>
              </a:tr>
              <a:tr h="437504">
                <a:tc>
                  <a:txBody>
                    <a:bodyPr/>
                    <a:lstStyle/>
                    <a:p>
                      <a:pPr algn="l" eaLnBrk="0" latinLnBrk="1" hangingPunct="0">
                        <a:lnSpc>
                          <a:spcPct val="150000"/>
                        </a:lnSpc>
                        <a:spcBef>
                          <a:spcPts val="0"/>
                        </a:spcBef>
                      </a:pPr>
                      <a:r>
                        <a:rPr lang="zh-CN" altLang="en-US" sz="1415" b="1" kern="0" dirty="0" smtClean="0">
                          <a:solidFill>
                            <a:srgbClr val="000000"/>
                          </a:solidFill>
                          <a:latin typeface="Times New Roman" panose="02020603050405020304" pitchFamily="65" charset="-122"/>
                          <a:ea typeface="宋体" panose="02010600030101010101" pitchFamily="2" charset="-122"/>
                        </a:rPr>
                        <a:t>写仙台医专的职员对作者的优待</a:t>
                      </a:r>
                    </a:p>
                  </a:txBody>
                  <a:tcPr marL="45720" marR="45720"/>
                </a:tc>
                <a:tc>
                  <a:txBody>
                    <a:bodyPr/>
                    <a:lstStyle/>
                    <a:p>
                      <a:pPr algn="l" eaLnBrk="0" latinLnBrk="1" hangingPunct="0">
                        <a:lnSpc>
                          <a:spcPct val="150000"/>
                        </a:lnSpc>
                        <a:spcBef>
                          <a:spcPts val="0"/>
                        </a:spcBef>
                      </a:pPr>
                      <a:r>
                        <a:rPr lang="zh-CN" altLang="en-US" sz="1415" b="1" kern="0" dirty="0" smtClean="0">
                          <a:solidFill>
                            <a:srgbClr val="000000"/>
                          </a:solidFill>
                          <a:latin typeface="Times New Roman" panose="02020603050405020304" pitchFamily="65" charset="-122"/>
                          <a:ea typeface="宋体" panose="02010600030101010101" pitchFamily="2" charset="-122"/>
                        </a:rPr>
                        <a:t>为下文写藤野先生进行正面衬托</a:t>
                      </a:r>
                    </a:p>
                  </a:txBody>
                  <a:tcPr marL="45720" marR="45720"/>
                </a:tc>
              </a:tr>
              <a:tr h="437504">
                <a:tc>
                  <a:txBody>
                    <a:bodyPr/>
                    <a:lstStyle/>
                    <a:p>
                      <a:pPr algn="l" eaLnBrk="0" latinLnBrk="1" hangingPunct="0">
                        <a:lnSpc>
                          <a:spcPct val="150000"/>
                        </a:lnSpc>
                        <a:spcBef>
                          <a:spcPts val="0"/>
                        </a:spcBef>
                      </a:pPr>
                      <a:r>
                        <a:rPr lang="zh-CN" altLang="en-US" sz="1415" b="1" kern="0" dirty="0" smtClean="0">
                          <a:solidFill>
                            <a:srgbClr val="000000"/>
                          </a:solidFill>
                          <a:latin typeface="Times New Roman" panose="02020603050405020304" pitchFamily="65" charset="-122"/>
                          <a:ea typeface="宋体" panose="02010600030101010101" pitchFamily="2" charset="-122"/>
                        </a:rPr>
                        <a:t>写日本“爱国青年”寻衅</a:t>
                      </a:r>
                    </a:p>
                  </a:txBody>
                  <a:tcPr marL="45720" marR="45720"/>
                </a:tc>
                <a:tc>
                  <a:txBody>
                    <a:bodyPr/>
                    <a:lstStyle/>
                    <a:p>
                      <a:pPr algn="l" eaLnBrk="0" latinLnBrk="1" hangingPunct="0">
                        <a:lnSpc>
                          <a:spcPct val="150000"/>
                        </a:lnSpc>
                        <a:spcBef>
                          <a:spcPts val="0"/>
                        </a:spcBef>
                      </a:pPr>
                      <a:r>
                        <a:rPr lang="zh-CN" altLang="en-US" sz="1415" b="1" kern="0" dirty="0" smtClean="0">
                          <a:solidFill>
                            <a:srgbClr val="000000"/>
                          </a:solidFill>
                          <a:latin typeface="Times New Roman" panose="02020603050405020304" pitchFamily="65" charset="-122"/>
                          <a:ea typeface="宋体" panose="02010600030101010101" pitchFamily="2" charset="-122"/>
                        </a:rPr>
                        <a:t>为写藤野先生进行反面衬托</a:t>
                      </a:r>
                    </a:p>
                  </a:txBody>
                  <a:tcPr marL="45720" marR="45720"/>
                </a:tc>
              </a:tr>
              <a:tr h="437504">
                <a:tc>
                  <a:txBody>
                    <a:bodyPr/>
                    <a:lstStyle/>
                    <a:p>
                      <a:pPr algn="l" eaLnBrk="0" latinLnBrk="1" hangingPunct="0">
                        <a:lnSpc>
                          <a:spcPct val="150000"/>
                        </a:lnSpc>
                        <a:spcBef>
                          <a:spcPts val="0"/>
                        </a:spcBef>
                      </a:pPr>
                      <a:r>
                        <a:rPr lang="zh-CN" altLang="en-US" sz="1415" b="1" kern="0" dirty="0" smtClean="0">
                          <a:solidFill>
                            <a:srgbClr val="000000"/>
                          </a:solidFill>
                          <a:latin typeface="Times New Roman" panose="02020603050405020304" pitchFamily="65" charset="-122"/>
                          <a:ea typeface="宋体" panose="02010600030101010101" pitchFamily="2" charset="-122"/>
                        </a:rPr>
                        <a:t>写课堂上看电影</a:t>
                      </a:r>
                    </a:p>
                  </a:txBody>
                  <a:tcPr marL="45720" marR="45720"/>
                </a:tc>
                <a:tc>
                  <a:txBody>
                    <a:bodyPr/>
                    <a:lstStyle/>
                    <a:p>
                      <a:pPr algn="l" eaLnBrk="0" latinLnBrk="1" hangingPunct="0">
                        <a:lnSpc>
                          <a:spcPct val="150000"/>
                        </a:lnSpc>
                        <a:spcBef>
                          <a:spcPts val="0"/>
                        </a:spcBef>
                      </a:pPr>
                      <a:r>
                        <a:rPr lang="zh-CN" altLang="en-US" sz="1415" b="1" kern="0" dirty="0" smtClean="0">
                          <a:solidFill>
                            <a:srgbClr val="000000"/>
                          </a:solidFill>
                          <a:latin typeface="Times New Roman" panose="02020603050405020304" pitchFamily="65" charset="-122"/>
                          <a:ea typeface="宋体" panose="02010600030101010101" pitchFamily="2" charset="-122"/>
                        </a:rPr>
                        <a:t>是作者与藤野先生告别的直接原因</a:t>
                      </a:r>
                    </a:p>
                  </a:txBody>
                  <a:tcPr marL="45720" marR="4572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0357" name="Rectangle 5"/>
          <p:cNvSpPr>
            <a:spLocks noGrp="1" noRot="1" noChangeArrowheads="1"/>
          </p:cNvSpPr>
          <p:nvPr>
            <p:ph type="body" sz="half" idx="1"/>
          </p:nvPr>
        </p:nvSpPr>
        <p:spPr>
          <a:xfrm>
            <a:off x="1" y="573882"/>
            <a:ext cx="4194175" cy="3942160"/>
          </a:xfrm>
        </p:spPr>
        <p:txBody>
          <a:bodyPr/>
          <a:lstStyle/>
          <a:p>
            <a:pPr eaLnBrk="1" hangingPunct="1">
              <a:buFont typeface="Wingdings" pitchFamily="2" charset="2"/>
              <a:buNone/>
            </a:pPr>
            <a:r>
              <a:rPr lang="zh-CN" altLang="en-US" b="1" smtClean="0"/>
              <a:t>水户：反清志士客死之地</a:t>
            </a:r>
          </a:p>
        </p:txBody>
      </p:sp>
      <p:sp>
        <p:nvSpPr>
          <p:cNvPr id="100358" name="Rectangle 6"/>
          <p:cNvSpPr>
            <a:spLocks noGrp="1" noRot="1" noChangeArrowheads="1"/>
          </p:cNvSpPr>
          <p:nvPr>
            <p:ph type="body" sz="half" idx="2"/>
          </p:nvPr>
        </p:nvSpPr>
        <p:spPr>
          <a:xfrm>
            <a:off x="4500564" y="573882"/>
            <a:ext cx="4194175" cy="4374356"/>
          </a:xfrm>
        </p:spPr>
        <p:txBody>
          <a:bodyPr/>
          <a:lstStyle/>
          <a:p>
            <a:pPr eaLnBrk="1" hangingPunct="1">
              <a:buFont typeface="Wingdings" pitchFamily="2" charset="2"/>
              <a:buNone/>
            </a:pPr>
            <a:r>
              <a:rPr lang="en-US" altLang="zh-CN" b="1" smtClean="0"/>
              <a:t>  </a:t>
            </a:r>
            <a:r>
              <a:rPr lang="zh-CN" altLang="en-US" b="1" smtClean="0"/>
              <a:t>日暮里：触发忧国之情</a:t>
            </a:r>
          </a:p>
        </p:txBody>
      </p:sp>
      <p:pic>
        <p:nvPicPr>
          <p:cNvPr id="100359" name="Picture 7" descr="09270018"/>
          <p:cNvPicPr>
            <a:picLocks noChangeAspect="1" noChangeArrowheads="1"/>
          </p:cNvPicPr>
          <p:nvPr/>
        </p:nvPicPr>
        <p:blipFill>
          <a:blip r:embed="rId2"/>
          <a:srcRect/>
          <a:stretch>
            <a:fillRect/>
          </a:stretch>
        </p:blipFill>
        <p:spPr bwMode="auto">
          <a:xfrm>
            <a:off x="323851" y="1168004"/>
            <a:ext cx="3946525" cy="3726656"/>
          </a:xfrm>
          <a:prstGeom prst="rect">
            <a:avLst/>
          </a:prstGeom>
          <a:noFill/>
          <a:ln w="9525">
            <a:noFill/>
            <a:miter lim="800000"/>
            <a:headEnd/>
            <a:tailEnd/>
          </a:ln>
        </p:spPr>
      </p:pic>
      <p:pic>
        <p:nvPicPr>
          <p:cNvPr id="100360" name="Picture 8" descr="07210006"/>
          <p:cNvPicPr>
            <a:picLocks noChangeAspect="1" noChangeArrowheads="1"/>
          </p:cNvPicPr>
          <p:nvPr/>
        </p:nvPicPr>
        <p:blipFill>
          <a:blip r:embed="rId3"/>
          <a:srcRect/>
          <a:stretch>
            <a:fillRect/>
          </a:stretch>
        </p:blipFill>
        <p:spPr bwMode="auto">
          <a:xfrm>
            <a:off x="4500563" y="1113235"/>
            <a:ext cx="4144962" cy="378023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00359"/>
                                        </p:tgtEl>
                                        <p:attrNameLst>
                                          <p:attrName>style.visibility</p:attrName>
                                        </p:attrNameLst>
                                      </p:cBhvr>
                                      <p:to>
                                        <p:strVal val="visible"/>
                                      </p:to>
                                    </p:set>
                                    <p:anim calcmode="lin" valueType="num">
                                      <p:cBhvr additive="base">
                                        <p:cTn id="7" dur="500" fill="hold"/>
                                        <p:tgtEl>
                                          <p:spTgt spid="100359"/>
                                        </p:tgtEl>
                                        <p:attrNameLst>
                                          <p:attrName>ppt_x</p:attrName>
                                        </p:attrNameLst>
                                      </p:cBhvr>
                                      <p:tavLst>
                                        <p:tav tm="0">
                                          <p:val>
                                            <p:strVal val="0-#ppt_w/2"/>
                                          </p:val>
                                        </p:tav>
                                        <p:tav tm="100000">
                                          <p:val>
                                            <p:strVal val="#ppt_x"/>
                                          </p:val>
                                        </p:tav>
                                      </p:tavLst>
                                    </p:anim>
                                    <p:anim calcmode="lin" valueType="num">
                                      <p:cBhvr additive="base">
                                        <p:cTn id="8" dur="500" fill="hold"/>
                                        <p:tgtEl>
                                          <p:spTgt spid="1003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0358"/>
                                        </p:tgtEl>
                                        <p:attrNameLst>
                                          <p:attrName>style.visibility</p:attrName>
                                        </p:attrNameLst>
                                      </p:cBhvr>
                                      <p:to>
                                        <p:strVal val="visible"/>
                                      </p:to>
                                    </p:set>
                                    <p:anim calcmode="lin" valueType="num">
                                      <p:cBhvr additive="base">
                                        <p:cTn id="13" dur="500" fill="hold"/>
                                        <p:tgtEl>
                                          <p:spTgt spid="100358"/>
                                        </p:tgtEl>
                                        <p:attrNameLst>
                                          <p:attrName>ppt_x</p:attrName>
                                        </p:attrNameLst>
                                      </p:cBhvr>
                                      <p:tavLst>
                                        <p:tav tm="0">
                                          <p:val>
                                            <p:strVal val="1+#ppt_w/2"/>
                                          </p:val>
                                        </p:tav>
                                        <p:tav tm="100000">
                                          <p:val>
                                            <p:strVal val="#ppt_x"/>
                                          </p:val>
                                        </p:tav>
                                      </p:tavLst>
                                    </p:anim>
                                    <p:anim calcmode="lin" valueType="num">
                                      <p:cBhvr additive="base">
                                        <p:cTn id="14" dur="500" fill="hold"/>
                                        <p:tgtEl>
                                          <p:spTgt spid="10035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100360"/>
                                        </p:tgtEl>
                                        <p:attrNameLst>
                                          <p:attrName>style.visibility</p:attrName>
                                        </p:attrNameLst>
                                      </p:cBhvr>
                                      <p:to>
                                        <p:strVal val="visible"/>
                                      </p:to>
                                    </p:set>
                                    <p:anim calcmode="lin" valueType="num">
                                      <p:cBhvr additive="base">
                                        <p:cTn id="19" dur="500" fill="hold"/>
                                        <p:tgtEl>
                                          <p:spTgt spid="100360"/>
                                        </p:tgtEl>
                                        <p:attrNameLst>
                                          <p:attrName>ppt_x</p:attrName>
                                        </p:attrNameLst>
                                      </p:cBhvr>
                                      <p:tavLst>
                                        <p:tav tm="0">
                                          <p:val>
                                            <p:strVal val="1+#ppt_w/2"/>
                                          </p:val>
                                        </p:tav>
                                        <p:tav tm="100000">
                                          <p:val>
                                            <p:strVal val="#ppt_x"/>
                                          </p:val>
                                        </p:tav>
                                      </p:tavLst>
                                    </p:anim>
                                    <p:anim calcmode="lin" valueType="num">
                                      <p:cBhvr additive="base">
                                        <p:cTn id="20" dur="500" fill="hold"/>
                                        <p:tgtEl>
                                          <p:spTgt spid="10036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0357">
                                            <p:txEl>
                                              <p:pRg st="0" end="0"/>
                                            </p:txEl>
                                          </p:spTgt>
                                        </p:tgtEl>
                                        <p:attrNameLst>
                                          <p:attrName>style.visibility</p:attrName>
                                        </p:attrNameLst>
                                      </p:cBhvr>
                                      <p:to>
                                        <p:strVal val="visible"/>
                                      </p:to>
                                    </p:set>
                                    <p:anim calcmode="lin" valueType="num">
                                      <p:cBhvr additive="base">
                                        <p:cTn id="25" dur="500" fill="hold"/>
                                        <p:tgtEl>
                                          <p:spTgt spid="100357">
                                            <p:txEl>
                                              <p:pRg st="0" end="0"/>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035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build="p" autoUpdateAnimBg="0"/>
      <p:bldP spid="100358"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0" y="0"/>
            <a:ext cx="3464410" cy="923330"/>
          </a:xfrm>
          <a:prstGeom prst="rect">
            <a:avLst/>
          </a:prstGeom>
          <a:noFill/>
          <a:ln w="9525">
            <a:noFill/>
            <a:miter lim="800000"/>
            <a:headEnd/>
            <a:tailEnd/>
          </a:ln>
          <a:effectLst/>
        </p:spPr>
        <p:txBody>
          <a:bodyPr wrap="none">
            <a:spAutoFit/>
          </a:bodyPr>
          <a:lstStyle/>
          <a:p>
            <a:r>
              <a:rPr lang="zh-CN" altLang="en-US" sz="5400" b="1" dirty="0">
                <a:latin typeface="华文新魏" pitchFamily="2" charset="-122"/>
                <a:ea typeface="华文新魏" pitchFamily="2" charset="-122"/>
              </a:rPr>
              <a:t>教 学 目 标</a:t>
            </a:r>
          </a:p>
        </p:txBody>
      </p:sp>
      <p:sp>
        <p:nvSpPr>
          <p:cNvPr id="59395" name="Rectangle 3"/>
          <p:cNvSpPr>
            <a:spLocks noChangeArrowheads="1"/>
          </p:cNvSpPr>
          <p:nvPr/>
        </p:nvSpPr>
        <p:spPr bwMode="auto">
          <a:xfrm>
            <a:off x="285720" y="742295"/>
            <a:ext cx="8715436" cy="3785652"/>
          </a:xfrm>
          <a:prstGeom prst="rect">
            <a:avLst/>
          </a:prstGeom>
          <a:noFill/>
          <a:ln w="9525">
            <a:noFill/>
            <a:miter lim="800000"/>
            <a:headEnd/>
            <a:tailEnd/>
          </a:ln>
          <a:effectLst/>
        </p:spPr>
        <p:txBody>
          <a:bodyPr wrap="square">
            <a:spAutoFit/>
          </a:bodyPr>
          <a:lstStyle/>
          <a:p>
            <a:r>
              <a:rPr lang="en-US" altLang="zh-CN" sz="4000" b="1" dirty="0">
                <a:solidFill>
                  <a:srgbClr val="0000CC"/>
                </a:solidFill>
                <a:latin typeface="华文新魏" pitchFamily="2" charset="-122"/>
                <a:ea typeface="华文新魏" pitchFamily="2" charset="-122"/>
              </a:rPr>
              <a:t>1</a:t>
            </a:r>
            <a:r>
              <a:rPr lang="zh-CN" altLang="en-US" sz="4000" b="1" dirty="0">
                <a:solidFill>
                  <a:srgbClr val="0000CC"/>
                </a:solidFill>
                <a:latin typeface="华文新魏" pitchFamily="2" charset="-122"/>
                <a:ea typeface="华文新魏" pitchFamily="2" charset="-122"/>
              </a:rPr>
              <a:t>、</a:t>
            </a:r>
            <a:r>
              <a:rPr lang="zh-CN" altLang="en-US" sz="4000" b="1" dirty="0">
                <a:solidFill>
                  <a:srgbClr val="FF0066"/>
                </a:solidFill>
                <a:latin typeface="华文新魏" pitchFamily="2" charset="-122"/>
                <a:ea typeface="华文新魏" pitchFamily="2" charset="-122"/>
              </a:rPr>
              <a:t>把握</a:t>
            </a:r>
            <a:r>
              <a:rPr lang="zh-CN" altLang="en-US" sz="4000" b="1" dirty="0">
                <a:solidFill>
                  <a:srgbClr val="0000CC"/>
                </a:solidFill>
                <a:latin typeface="华文新魏" pitchFamily="2" charset="-122"/>
                <a:ea typeface="华文新魏" pitchFamily="2" charset="-122"/>
              </a:rPr>
              <a:t>藤野先生的高尚品质和作者强烈的爱国主义精神及文章的双线结构。</a:t>
            </a:r>
          </a:p>
          <a:p>
            <a:r>
              <a:rPr lang="en-US" altLang="zh-CN" sz="4000" b="1" dirty="0">
                <a:solidFill>
                  <a:srgbClr val="0000CC"/>
                </a:solidFill>
                <a:latin typeface="华文新魏" pitchFamily="2" charset="-122"/>
                <a:ea typeface="华文新魏" pitchFamily="2" charset="-122"/>
              </a:rPr>
              <a:t>2</a:t>
            </a:r>
            <a:r>
              <a:rPr lang="zh-CN" altLang="en-US" sz="4000" b="1" dirty="0">
                <a:solidFill>
                  <a:srgbClr val="0000CC"/>
                </a:solidFill>
                <a:latin typeface="华文新魏" pitchFamily="2" charset="-122"/>
                <a:ea typeface="华文新魏" pitchFamily="2" charset="-122"/>
              </a:rPr>
              <a:t>、</a:t>
            </a:r>
            <a:r>
              <a:rPr lang="zh-CN" altLang="en-US" sz="4000" b="1" dirty="0">
                <a:solidFill>
                  <a:srgbClr val="FF0066"/>
                </a:solidFill>
                <a:latin typeface="华文新魏" pitchFamily="2" charset="-122"/>
                <a:ea typeface="华文新魏" pitchFamily="2" charset="-122"/>
              </a:rPr>
              <a:t>体会</a:t>
            </a:r>
            <a:r>
              <a:rPr lang="zh-CN" altLang="en-US" sz="4000" b="1" dirty="0">
                <a:solidFill>
                  <a:srgbClr val="0000CC"/>
                </a:solidFill>
                <a:latin typeface="华文新魏" pitchFamily="2" charset="-122"/>
                <a:ea typeface="华文新魏" pitchFamily="2" charset="-122"/>
              </a:rPr>
              <a:t>鲁迅语言的感情色彩和风格特点。</a:t>
            </a:r>
          </a:p>
          <a:p>
            <a:r>
              <a:rPr lang="en-US" altLang="zh-CN" sz="4000" b="1" dirty="0">
                <a:solidFill>
                  <a:srgbClr val="0000CC"/>
                </a:solidFill>
                <a:latin typeface="华文新魏" pitchFamily="2" charset="-122"/>
                <a:ea typeface="华文新魏" pitchFamily="2" charset="-122"/>
              </a:rPr>
              <a:t>3</a:t>
            </a:r>
            <a:r>
              <a:rPr lang="zh-CN" altLang="en-US" sz="4000" b="1" dirty="0">
                <a:solidFill>
                  <a:srgbClr val="0000CC"/>
                </a:solidFill>
                <a:latin typeface="华文新魏" pitchFamily="2" charset="-122"/>
                <a:ea typeface="华文新魏" pitchFamily="2" charset="-122"/>
              </a:rPr>
              <a:t>、</a:t>
            </a:r>
            <a:r>
              <a:rPr lang="zh-CN" altLang="en-US" sz="4000" b="1" dirty="0">
                <a:solidFill>
                  <a:srgbClr val="FF0066"/>
                </a:solidFill>
                <a:latin typeface="华文新魏" pitchFamily="2" charset="-122"/>
                <a:ea typeface="华文新魏" pitchFamily="2" charset="-122"/>
              </a:rPr>
              <a:t>学会</a:t>
            </a:r>
            <a:r>
              <a:rPr lang="zh-CN" altLang="en-US" sz="4000" b="1" dirty="0">
                <a:solidFill>
                  <a:srgbClr val="0000CC"/>
                </a:solidFill>
                <a:latin typeface="华文新魏" pitchFamily="2" charset="-122"/>
                <a:ea typeface="华文新魏" pitchFamily="2" charset="-122"/>
              </a:rPr>
              <a:t>选取典型事件，抓住主要特征，表现人物品质的写作方法。</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zh-CN" altLang="en-US" sz="3200" b="1" dirty="0" smtClean="0"/>
              <a:t>思考</a:t>
            </a:r>
            <a:r>
              <a:rPr lang="en-US" altLang="zh-CN" sz="3200" b="1" dirty="0" smtClean="0"/>
              <a:t>4</a:t>
            </a:r>
            <a:r>
              <a:rPr lang="zh-CN" altLang="en-US" sz="3200" b="1" dirty="0" smtClean="0"/>
              <a:t>：</a:t>
            </a:r>
            <a:r>
              <a:rPr lang="zh-CN" altLang="en-US" sz="3200" b="1" dirty="0" smtClean="0">
                <a:solidFill>
                  <a:srgbClr val="FF0000"/>
                </a:solidFill>
              </a:rPr>
              <a:t>为什么作者说：“他的性格，在我的眼里和心里是伟大的”？</a:t>
            </a:r>
            <a:endParaRPr lang="zh-CN" altLang="en-US" sz="3200" b="1" dirty="0"/>
          </a:p>
        </p:txBody>
      </p:sp>
      <p:sp>
        <p:nvSpPr>
          <p:cNvPr id="3" name="内容占位符 2"/>
          <p:cNvSpPr>
            <a:spLocks noGrp="1"/>
          </p:cNvSpPr>
          <p:nvPr>
            <p:ph idx="1"/>
          </p:nvPr>
        </p:nvSpPr>
        <p:spPr>
          <a:xfrm>
            <a:off x="3071802" y="1749028"/>
            <a:ext cx="5614998" cy="3394472"/>
          </a:xfrm>
        </p:spPr>
        <p:txBody>
          <a:bodyPr/>
          <a:lstStyle/>
          <a:p>
            <a:r>
              <a:rPr lang="zh-CN" altLang="en-US" b="1" dirty="0" smtClean="0"/>
              <a:t>藤野先生的正直热诚、治学严谨、没有民族偏见的高贵品质深深的影响着作者，激励着作者奋然前行。</a:t>
            </a:r>
            <a:endParaRPr lang="zh-CN" altLang="en-US" b="1" dirty="0"/>
          </a:p>
        </p:txBody>
      </p:sp>
      <p:pic>
        <p:nvPicPr>
          <p:cNvPr id="4" name="Picture 5" descr="藤野先生赠给鲁迅的照片及背面题字"/>
          <p:cNvPicPr>
            <a:picLocks noChangeAspect="1" noChangeArrowheads="1"/>
          </p:cNvPicPr>
          <p:nvPr/>
        </p:nvPicPr>
        <p:blipFill>
          <a:blip r:embed="rId2"/>
          <a:srcRect/>
          <a:stretch>
            <a:fillRect/>
          </a:stretch>
        </p:blipFill>
        <p:spPr bwMode="auto">
          <a:xfrm>
            <a:off x="0" y="1214428"/>
            <a:ext cx="2571736" cy="306635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amond(in)">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642910" y="142858"/>
            <a:ext cx="7391400" cy="1938992"/>
          </a:xfrm>
          <a:prstGeom prst="rect">
            <a:avLst/>
          </a:prstGeom>
          <a:noFill/>
          <a:ln w="9525">
            <a:noFill/>
            <a:miter lim="800000"/>
            <a:headEnd/>
            <a:tailEnd/>
          </a:ln>
          <a:effectLst/>
        </p:spPr>
        <p:txBody>
          <a:bodyPr wrap="square">
            <a:spAutoFit/>
          </a:bodyPr>
          <a:lstStyle/>
          <a:p>
            <a:pPr>
              <a:spcBef>
                <a:spcPct val="50000"/>
              </a:spcBef>
              <a:buClr>
                <a:schemeClr val="hlink"/>
              </a:buClr>
              <a:buFont typeface="Wingdings" pitchFamily="2" charset="2"/>
              <a:buNone/>
            </a:pPr>
            <a:r>
              <a:rPr lang="zh-CN" altLang="en-US" sz="4800" b="1" dirty="0">
                <a:solidFill>
                  <a:srgbClr val="FF0000"/>
                </a:solidFill>
                <a:effectLst>
                  <a:outerShdw blurRad="38100" dist="38100" dir="2700000" algn="tl">
                    <a:srgbClr val="000000"/>
                  </a:outerShdw>
                </a:effectLst>
              </a:rPr>
              <a:t>人物形象小结</a:t>
            </a:r>
            <a:r>
              <a:rPr lang="zh-CN" altLang="en-US" sz="4800" b="1" dirty="0">
                <a:effectLst>
                  <a:outerShdw blurRad="38100" dist="38100" dir="2700000" algn="tl">
                    <a:srgbClr val="000000"/>
                  </a:outerShdw>
                </a:effectLst>
              </a:rPr>
              <a:t>：   </a:t>
            </a:r>
          </a:p>
          <a:p>
            <a:pPr>
              <a:spcBef>
                <a:spcPct val="50000"/>
              </a:spcBef>
              <a:buClr>
                <a:schemeClr val="hlink"/>
              </a:buClr>
              <a:buFont typeface="Wingdings" pitchFamily="2" charset="2"/>
              <a:buNone/>
            </a:pPr>
            <a:r>
              <a:rPr lang="zh-CN" altLang="en-US" sz="4800" b="1" dirty="0">
                <a:effectLst>
                  <a:outerShdw blurRad="38100" dist="38100" dir="2700000" algn="tl">
                    <a:srgbClr val="000000"/>
                  </a:outerShdw>
                </a:effectLst>
              </a:rPr>
              <a:t> </a:t>
            </a:r>
          </a:p>
        </p:txBody>
      </p:sp>
      <p:sp>
        <p:nvSpPr>
          <p:cNvPr id="3" name="TextBox 2"/>
          <p:cNvSpPr txBox="1"/>
          <p:nvPr/>
        </p:nvSpPr>
        <p:spPr>
          <a:xfrm>
            <a:off x="642910" y="1142990"/>
            <a:ext cx="8072494" cy="3416320"/>
          </a:xfrm>
          <a:prstGeom prst="rect">
            <a:avLst/>
          </a:prstGeom>
          <a:noFill/>
        </p:spPr>
        <p:txBody>
          <a:bodyPr wrap="square" rtlCol="0">
            <a:spAutoFit/>
          </a:bodyPr>
          <a:lstStyle/>
          <a:p>
            <a:r>
              <a:rPr lang="zh-CN" altLang="en-US" sz="5400" b="1" dirty="0" smtClean="0">
                <a:effectLst>
                  <a:outerShdw blurRad="38100" dist="38100" dir="2700000" algn="tl">
                    <a:srgbClr val="000000"/>
                  </a:outerShdw>
                </a:effectLst>
              </a:rPr>
              <a:t>藤野先生是一位生活简朴、治学严谨、待人诚恳热情，对学生严格要求，毫无民族偏见的学者。</a:t>
            </a:r>
            <a:endParaRPr lang="zh-CN" altLang="en-US"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思考</a:t>
            </a:r>
            <a:r>
              <a:rPr lang="en-US" altLang="zh-CN" sz="3600" b="1" dirty="0" smtClean="0"/>
              <a:t>5</a:t>
            </a:r>
            <a:r>
              <a:rPr lang="zh-CN" altLang="en-US" sz="3600" b="1" dirty="0" smtClean="0"/>
              <a:t>：</a:t>
            </a:r>
            <a:r>
              <a:rPr lang="zh-CN" altLang="en-US" sz="3600" b="1" dirty="0" smtClean="0">
                <a:solidFill>
                  <a:srgbClr val="FF0000"/>
                </a:solidFill>
              </a:rPr>
              <a:t>怎样理解本文的叙事线索？</a:t>
            </a:r>
            <a:endParaRPr lang="zh-CN" altLang="en-US" sz="3600" b="1" dirty="0"/>
          </a:p>
        </p:txBody>
      </p:sp>
      <p:sp>
        <p:nvSpPr>
          <p:cNvPr id="3" name="内容占位符 2"/>
          <p:cNvSpPr>
            <a:spLocks noGrp="1"/>
          </p:cNvSpPr>
          <p:nvPr>
            <p:ph idx="1"/>
          </p:nvPr>
        </p:nvSpPr>
        <p:spPr/>
        <p:txBody>
          <a:bodyPr/>
          <a:lstStyle/>
          <a:p>
            <a:r>
              <a:rPr lang="zh-CN" altLang="en-US" b="1" dirty="0" smtClean="0"/>
              <a:t>课文以与藤野先生的交往为明线，以</a:t>
            </a:r>
            <a:r>
              <a:rPr lang="zh-CN" altLang="en-US" b="1" dirty="0" smtClean="0">
                <a:cs typeface="Arial" pitchFamily="34" charset="0"/>
              </a:rPr>
              <a:t>“我”</a:t>
            </a:r>
            <a:r>
              <a:rPr lang="zh-CN" altLang="en-US" b="1" dirty="0" smtClean="0">
                <a:cs typeface="Arial" pitchFamily="34" charset="0"/>
              </a:rPr>
              <a:t>的爱国主义思想为</a:t>
            </a:r>
            <a:r>
              <a:rPr lang="zh-CN" altLang="en-US" b="1" dirty="0" smtClean="0">
                <a:cs typeface="Arial" pitchFamily="34" charset="0"/>
              </a:rPr>
              <a:t>暗线，赞扬了藤野先生的高尚品质，抒发了对他的真挚怀念，同时追述了自己弃医从文的思想变化，洋溢着强烈的爱国主义思想感情。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p:txBody>
          <a:bodyPr/>
          <a:lstStyle/>
          <a:p>
            <a:fld id="{22DDE601-0072-4B6C-8DD7-242D8BFECBC7}" type="datetime1">
              <a:rPr lang="zh-CN" altLang="en-US"/>
              <a:pPr/>
              <a:t>2017/3/1</a:t>
            </a:fld>
            <a:endParaRPr lang="en-US" altLang="zh-CN"/>
          </a:p>
        </p:txBody>
      </p:sp>
      <p:sp>
        <p:nvSpPr>
          <p:cNvPr id="5" name="页脚占位符 2"/>
          <p:cNvSpPr>
            <a:spLocks noGrp="1"/>
          </p:cNvSpPr>
          <p:nvPr>
            <p:ph type="ftr" sz="quarter" idx="11"/>
          </p:nvPr>
        </p:nvSpPr>
        <p:spPr/>
        <p:txBody>
          <a:bodyPr/>
          <a:lstStyle/>
          <a:p>
            <a:r>
              <a:rPr lang="zh-CN" altLang="en-US"/>
              <a:t>该课件由【语文公社】www.yuwen520.com友情提供</a:t>
            </a:r>
            <a:endParaRPr lang="en-US" altLang="zh-CN"/>
          </a:p>
        </p:txBody>
      </p:sp>
      <p:sp>
        <p:nvSpPr>
          <p:cNvPr id="37890" name="Text Box 2"/>
          <p:cNvSpPr txBox="1">
            <a:spLocks noChangeArrowheads="1"/>
          </p:cNvSpPr>
          <p:nvPr/>
        </p:nvSpPr>
        <p:spPr bwMode="auto">
          <a:xfrm>
            <a:off x="285720" y="1727180"/>
            <a:ext cx="8534400" cy="3108543"/>
          </a:xfrm>
          <a:prstGeom prst="rect">
            <a:avLst/>
          </a:prstGeom>
          <a:noFill/>
          <a:ln w="12700" cap="sq">
            <a:noFill/>
            <a:miter lim="800000"/>
            <a:headEnd type="none" w="sm" len="sm"/>
            <a:tailEnd type="none" w="sm" len="sm"/>
          </a:ln>
          <a:effectLst/>
        </p:spPr>
        <p:txBody>
          <a:bodyPr>
            <a:spAutoFit/>
          </a:bodyPr>
          <a:lstStyle/>
          <a:p>
            <a:r>
              <a:rPr lang="zh-CN" altLang="en-US" b="1" dirty="0">
                <a:solidFill>
                  <a:schemeClr val="tx2"/>
                </a:solidFill>
              </a:rPr>
              <a:t>    </a:t>
            </a:r>
          </a:p>
          <a:p>
            <a:r>
              <a:rPr lang="zh-CN" altLang="en-US" b="1" dirty="0">
                <a:solidFill>
                  <a:schemeClr val="tx2"/>
                </a:solidFill>
              </a:rPr>
              <a:t> </a:t>
            </a:r>
            <a:r>
              <a:rPr lang="zh-CN" altLang="en-US" sz="2000" b="1" dirty="0">
                <a:solidFill>
                  <a:schemeClr val="folHlink"/>
                </a:solidFill>
              </a:rPr>
              <a:t>“良心发现”是指作者热爱祖国、勇于革命的思想受到触动；        </a:t>
            </a:r>
          </a:p>
          <a:p>
            <a:r>
              <a:rPr lang="zh-CN" altLang="en-US" sz="2000" b="1" dirty="0">
                <a:solidFill>
                  <a:schemeClr val="folHlink"/>
                </a:solidFill>
              </a:rPr>
              <a:t> </a:t>
            </a:r>
          </a:p>
          <a:p>
            <a:r>
              <a:rPr lang="zh-CN" altLang="en-US" sz="2000" b="1" dirty="0">
                <a:solidFill>
                  <a:schemeClr val="folHlink"/>
                </a:solidFill>
              </a:rPr>
              <a:t>“增加勇气”是指作者长期遭受封建势力、帝国主义势力的迫害，一想到藤野先生对自己乃至对中国的希望，便增加了斗争的勇气；</a:t>
            </a:r>
          </a:p>
          <a:p>
            <a:endParaRPr lang="zh-CN" altLang="en-US" sz="2000" b="1" dirty="0">
              <a:solidFill>
                <a:schemeClr val="folHlink"/>
              </a:solidFill>
            </a:endParaRPr>
          </a:p>
          <a:p>
            <a:r>
              <a:rPr lang="zh-CN" altLang="en-US" sz="2000" b="1" dirty="0" smtClean="0"/>
              <a:t>文章</a:t>
            </a:r>
            <a:r>
              <a:rPr lang="zh-CN" altLang="en-US" sz="2000" b="1" dirty="0"/>
              <a:t>这一结尾，把藤野先生的深情厚谊与作者的爱国主义思想统一在一起，把对往事的回忆与现实政治斗争结合在一起，从而总结了全篇，深化了中心，加强了文章的战斗性。</a:t>
            </a:r>
          </a:p>
          <a:p>
            <a:endParaRPr lang="zh-CN" altLang="en-US" b="1" dirty="0"/>
          </a:p>
        </p:txBody>
      </p:sp>
      <p:sp>
        <p:nvSpPr>
          <p:cNvPr id="37891" name="Text Box 3"/>
          <p:cNvSpPr txBox="1">
            <a:spLocks noChangeArrowheads="1"/>
          </p:cNvSpPr>
          <p:nvPr/>
        </p:nvSpPr>
        <p:spPr bwMode="auto">
          <a:xfrm>
            <a:off x="304800" y="0"/>
            <a:ext cx="8382000" cy="1938992"/>
          </a:xfrm>
          <a:prstGeom prst="rect">
            <a:avLst/>
          </a:prstGeom>
          <a:noFill/>
          <a:ln w="12700" cap="sq">
            <a:noFill/>
            <a:miter lim="800000"/>
            <a:headEnd type="none" w="sm" len="sm"/>
            <a:tailEnd type="none" w="sm" len="sm"/>
          </a:ln>
          <a:effectLst/>
        </p:spPr>
        <p:txBody>
          <a:bodyPr>
            <a:spAutoFit/>
          </a:bodyPr>
          <a:lstStyle/>
          <a:p>
            <a:r>
              <a:rPr lang="zh-CN" altLang="en-US" sz="2400" b="1" dirty="0" smtClean="0">
                <a:solidFill>
                  <a:srgbClr val="FF0000"/>
                </a:solidFill>
                <a:latin typeface="Arial Unicode MS" pitchFamily="34" charset="-122"/>
              </a:rPr>
              <a:t>思考</a:t>
            </a:r>
            <a:r>
              <a:rPr lang="en-US" altLang="zh-CN" sz="2400" b="1" dirty="0" smtClean="0">
                <a:solidFill>
                  <a:srgbClr val="FF0000"/>
                </a:solidFill>
                <a:latin typeface="Arial Unicode MS" pitchFamily="34" charset="-122"/>
              </a:rPr>
              <a:t>6</a:t>
            </a:r>
            <a:r>
              <a:rPr lang="zh-CN" altLang="en-US" sz="2400" b="1" dirty="0" smtClean="0">
                <a:solidFill>
                  <a:srgbClr val="FF0000"/>
                </a:solidFill>
                <a:latin typeface="Arial Unicode MS" pitchFamily="34" charset="-122"/>
              </a:rPr>
              <a:t>：理解下面一段</a:t>
            </a:r>
            <a:r>
              <a:rPr lang="zh-CN" altLang="en-US" sz="2400" b="1" dirty="0">
                <a:solidFill>
                  <a:srgbClr val="FF0000"/>
                </a:solidFill>
                <a:latin typeface="Arial Unicode MS" pitchFamily="34" charset="-122"/>
              </a:rPr>
              <a:t>话，</a:t>
            </a:r>
            <a:r>
              <a:rPr lang="zh-CN" altLang="en-US" sz="2400" b="1" dirty="0" smtClean="0">
                <a:solidFill>
                  <a:srgbClr val="FF0000"/>
                </a:solidFill>
                <a:latin typeface="Arial Unicode MS" pitchFamily="34" charset="-122"/>
              </a:rPr>
              <a:t>注意红色词语</a:t>
            </a:r>
            <a:endParaRPr lang="zh-CN" altLang="en-US" sz="2400" b="1" dirty="0">
              <a:solidFill>
                <a:srgbClr val="FF0000"/>
              </a:solidFill>
              <a:latin typeface="Arial Unicode MS" pitchFamily="34" charset="-122"/>
            </a:endParaRPr>
          </a:p>
          <a:p>
            <a:r>
              <a:rPr lang="zh-CN" altLang="en-US" sz="2400" b="1" dirty="0">
                <a:latin typeface="Arial Unicode MS" pitchFamily="34" charset="-122"/>
              </a:rPr>
              <a:t>   每当夜间疲倦，正想 偷懒时，仰面在灯光中瞥见他黑瘦的面貌，似乎正要说出抑扬顿挫的话来，便使我忽又</a:t>
            </a:r>
            <a:r>
              <a:rPr lang="zh-CN" altLang="en-US" sz="2400" b="1" dirty="0" smtClean="0">
                <a:solidFill>
                  <a:srgbClr val="FF0000"/>
                </a:solidFill>
                <a:latin typeface="Arial Unicode MS" pitchFamily="34" charset="-122"/>
              </a:rPr>
              <a:t>良心发现</a:t>
            </a:r>
            <a:r>
              <a:rPr lang="zh-CN" altLang="en-US" sz="2400" b="1" dirty="0">
                <a:latin typeface="Arial Unicode MS" pitchFamily="34" charset="-122"/>
              </a:rPr>
              <a:t>，而且</a:t>
            </a:r>
            <a:r>
              <a:rPr lang="zh-CN" altLang="en-US" sz="2400" b="1" dirty="0">
                <a:solidFill>
                  <a:srgbClr val="FF0000"/>
                </a:solidFill>
                <a:latin typeface="Arial Unicode MS" pitchFamily="34" charset="-122"/>
              </a:rPr>
              <a:t>增加勇气</a:t>
            </a:r>
            <a:r>
              <a:rPr lang="zh-CN" altLang="en-US" sz="2400" b="1" dirty="0">
                <a:latin typeface="Arial Unicode MS" pitchFamily="34" charset="-122"/>
              </a:rPr>
              <a:t>了，于是点上一枝烟，再继续写些为</a:t>
            </a:r>
            <a:r>
              <a:rPr lang="zh-CN" altLang="en-US" sz="2400" b="1" dirty="0">
                <a:latin typeface="Times New Roman"/>
              </a:rPr>
              <a:t>“</a:t>
            </a:r>
            <a:r>
              <a:rPr lang="zh-CN" altLang="en-US" sz="2400" b="1" dirty="0">
                <a:latin typeface="Arial Unicode MS" pitchFamily="34" charset="-122"/>
              </a:rPr>
              <a:t>正人君子</a:t>
            </a:r>
            <a:r>
              <a:rPr lang="zh-CN" altLang="en-US" sz="2400" b="1" dirty="0">
                <a:latin typeface="Times New Roman"/>
              </a:rPr>
              <a:t>”</a:t>
            </a:r>
            <a:r>
              <a:rPr lang="zh-CN" altLang="en-US" sz="2400" b="1" dirty="0">
                <a:latin typeface="Arial Unicode MS" pitchFamily="34" charset="-122"/>
              </a:rPr>
              <a:t>之流所深恶痛疾的文 字。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 calcmode="lin" valueType="num">
                                      <p:cBhvr additive="base">
                                        <p:cTn id="7" dur="500" fill="hold"/>
                                        <p:tgtEl>
                                          <p:spTgt spid="37891"/>
                                        </p:tgtEl>
                                        <p:attrNameLst>
                                          <p:attrName>ppt_x</p:attrName>
                                        </p:attrNameLst>
                                      </p:cBhvr>
                                      <p:tavLst>
                                        <p:tav tm="0">
                                          <p:val>
                                            <p:strVal val="0-#ppt_w/2"/>
                                          </p:val>
                                        </p:tav>
                                        <p:tav tm="100000">
                                          <p:val>
                                            <p:strVal val="#ppt_x"/>
                                          </p:val>
                                        </p:tav>
                                      </p:tavLst>
                                    </p:anim>
                                    <p:anim calcmode="lin" valueType="num">
                                      <p:cBhvr additive="base">
                                        <p:cTn id="8" dur="500" fill="hold"/>
                                        <p:tgtEl>
                                          <p:spTgt spid="3789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890"/>
                                        </p:tgtEl>
                                        <p:attrNameLst>
                                          <p:attrName>style.visibility</p:attrName>
                                        </p:attrNameLst>
                                      </p:cBhvr>
                                      <p:to>
                                        <p:strVal val="visible"/>
                                      </p:to>
                                    </p:set>
                                    <p:anim calcmode="lin" valueType="num">
                                      <p:cBhvr additive="base">
                                        <p:cTn id="13" dur="500" fill="hold"/>
                                        <p:tgtEl>
                                          <p:spTgt spid="37890"/>
                                        </p:tgtEl>
                                        <p:attrNameLst>
                                          <p:attrName>ppt_x</p:attrName>
                                        </p:attrNameLst>
                                      </p:cBhvr>
                                      <p:tavLst>
                                        <p:tav tm="0">
                                          <p:val>
                                            <p:strVal val="0-#ppt_w/2"/>
                                          </p:val>
                                        </p:tav>
                                        <p:tav tm="100000">
                                          <p:val>
                                            <p:strVal val="#ppt_x"/>
                                          </p:val>
                                        </p:tav>
                                      </p:tavLst>
                                    </p:anim>
                                    <p:anim calcmode="lin" valueType="num">
                                      <p:cBhvr additive="base">
                                        <p:cTn id="14" dur="500" fill="hold"/>
                                        <p:tgtEl>
                                          <p:spTgt spid="378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utoUpdateAnimBg="0"/>
      <p:bldP spid="37891"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0" y="141685"/>
            <a:ext cx="9144000" cy="707886"/>
          </a:xfrm>
          <a:prstGeom prst="rect">
            <a:avLst/>
          </a:prstGeom>
          <a:solidFill>
            <a:schemeClr val="bg1"/>
          </a:solidFill>
          <a:ln w="12700" cap="sq" algn="ctr">
            <a:solidFill>
              <a:schemeClr val="bg1"/>
            </a:solidFill>
            <a:miter lim="800000"/>
            <a:headEnd/>
            <a:tailEnd/>
          </a:ln>
          <a:effectLst/>
        </p:spPr>
        <p:txBody>
          <a:bodyPr>
            <a:spAutoFit/>
          </a:bodyPr>
          <a:lstStyle/>
          <a:p>
            <a:pPr algn="ctr">
              <a:spcBef>
                <a:spcPct val="50000"/>
              </a:spcBef>
              <a:defRPr/>
            </a:pPr>
            <a:r>
              <a:rPr kumimoji="1" lang="zh-CN" altLang="en-US" sz="4000" b="1">
                <a:solidFill>
                  <a:srgbClr val="FF3399"/>
                </a:solidFill>
                <a:latin typeface="Times New Roman" pitchFamily="18" charset="0"/>
              </a:rPr>
              <a:t>小结内容  把握主旨</a:t>
            </a:r>
            <a:endParaRPr kumimoji="1" lang="zh-CN" altLang="en-US" sz="4000" b="1">
              <a:effectLst>
                <a:outerShdw blurRad="38100" dist="38100" dir="2700000" algn="tl">
                  <a:srgbClr val="C0C0C0"/>
                </a:outerShdw>
              </a:effectLst>
              <a:latin typeface="Comic Sans MS" pitchFamily="66" charset="0"/>
            </a:endParaRPr>
          </a:p>
        </p:txBody>
      </p:sp>
      <p:sp>
        <p:nvSpPr>
          <p:cNvPr id="79877" name="Text Box 5"/>
          <p:cNvSpPr txBox="1">
            <a:spLocks noChangeArrowheads="1"/>
          </p:cNvSpPr>
          <p:nvPr/>
        </p:nvSpPr>
        <p:spPr bwMode="auto">
          <a:xfrm>
            <a:off x="214282" y="1071552"/>
            <a:ext cx="8072494" cy="3955578"/>
          </a:xfrm>
          <a:prstGeom prst="rect">
            <a:avLst/>
          </a:prstGeom>
          <a:noFill/>
          <a:ln w="38100">
            <a:solidFill>
              <a:schemeClr val="tx1"/>
            </a:solidFill>
            <a:miter lim="800000"/>
            <a:headEnd/>
            <a:tailEnd/>
          </a:ln>
        </p:spPr>
        <p:txBody>
          <a:bodyPr wrap="square">
            <a:spAutoFit/>
          </a:bodyPr>
          <a:lstStyle/>
          <a:p>
            <a:pPr>
              <a:lnSpc>
                <a:spcPct val="110000"/>
              </a:lnSpc>
            </a:pPr>
            <a:r>
              <a:rPr kumimoji="1" lang="en-US" altLang="zh-CN" sz="4400" b="1" dirty="0">
                <a:latin typeface="Times New Roman" pitchFamily="18" charset="0"/>
              </a:rPr>
              <a:t>      </a:t>
            </a:r>
            <a:r>
              <a:rPr kumimoji="1" lang="zh-CN" altLang="en-US" sz="3600" b="1" dirty="0">
                <a:latin typeface="Times New Roman" pitchFamily="18" charset="0"/>
              </a:rPr>
              <a:t>课文以与</a:t>
            </a:r>
            <a:r>
              <a:rPr kumimoji="1" lang="zh-CN" altLang="en-US" sz="3600" b="1" u="sng" dirty="0">
                <a:latin typeface="Times New Roman" pitchFamily="18" charset="0"/>
              </a:rPr>
              <a:t>                           </a:t>
            </a:r>
            <a:r>
              <a:rPr kumimoji="1" lang="zh-CN" altLang="en-US" sz="3600" b="1" dirty="0">
                <a:latin typeface="Times New Roman" pitchFamily="18" charset="0"/>
              </a:rPr>
              <a:t>为明线，</a:t>
            </a:r>
          </a:p>
          <a:p>
            <a:pPr>
              <a:lnSpc>
                <a:spcPct val="110000"/>
              </a:lnSpc>
            </a:pPr>
            <a:r>
              <a:rPr kumimoji="1" lang="zh-CN" altLang="en-US" sz="3600" b="1" dirty="0">
                <a:latin typeface="Times New Roman" pitchFamily="18" charset="0"/>
              </a:rPr>
              <a:t>   以</a:t>
            </a:r>
            <a:r>
              <a:rPr kumimoji="1" lang="zh-CN" altLang="en-US" sz="3600" b="1" u="sng" dirty="0">
                <a:latin typeface="Times New Roman" pitchFamily="18" charset="0"/>
              </a:rPr>
              <a:t>                                           </a:t>
            </a:r>
            <a:r>
              <a:rPr kumimoji="1" lang="zh-CN" altLang="en-US" sz="3600" b="1" dirty="0">
                <a:latin typeface="Times New Roman" pitchFamily="18" charset="0"/>
              </a:rPr>
              <a:t>为暗线，</a:t>
            </a:r>
          </a:p>
          <a:p>
            <a:pPr>
              <a:lnSpc>
                <a:spcPct val="110000"/>
              </a:lnSpc>
            </a:pPr>
            <a:r>
              <a:rPr kumimoji="1" lang="zh-CN" altLang="en-US" sz="3600" b="1" dirty="0">
                <a:latin typeface="Times New Roman" pitchFamily="18" charset="0"/>
              </a:rPr>
              <a:t>   赞扬了</a:t>
            </a:r>
            <a:r>
              <a:rPr kumimoji="1" lang="zh-CN" altLang="en-US" sz="3600" b="1" u="sng" dirty="0">
                <a:latin typeface="Times New Roman" pitchFamily="18" charset="0"/>
              </a:rPr>
              <a:t>                           </a:t>
            </a:r>
            <a:r>
              <a:rPr kumimoji="1" lang="zh-CN" altLang="en-US" sz="3600" b="1" dirty="0">
                <a:latin typeface="Times New Roman" pitchFamily="18" charset="0"/>
              </a:rPr>
              <a:t>的高尚品质，</a:t>
            </a:r>
          </a:p>
          <a:p>
            <a:pPr>
              <a:lnSpc>
                <a:spcPct val="110000"/>
              </a:lnSpc>
            </a:pPr>
            <a:r>
              <a:rPr kumimoji="1" lang="zh-CN" altLang="en-US" sz="3600" b="1" dirty="0">
                <a:latin typeface="Times New Roman" pitchFamily="18" charset="0"/>
              </a:rPr>
              <a:t>   抒发了对他的</a:t>
            </a:r>
            <a:r>
              <a:rPr kumimoji="1" lang="zh-CN" altLang="en-US" sz="3600" b="1" u="sng" dirty="0">
                <a:latin typeface="Times New Roman" pitchFamily="18" charset="0"/>
              </a:rPr>
              <a:t>                           </a:t>
            </a:r>
            <a:r>
              <a:rPr kumimoji="1" lang="zh-CN" altLang="en-US" sz="3600" b="1" dirty="0">
                <a:latin typeface="Times New Roman" pitchFamily="18" charset="0"/>
              </a:rPr>
              <a:t>之情；</a:t>
            </a:r>
          </a:p>
          <a:p>
            <a:pPr>
              <a:lnSpc>
                <a:spcPct val="110000"/>
              </a:lnSpc>
            </a:pPr>
            <a:r>
              <a:rPr kumimoji="1" lang="zh-CN" altLang="en-US" sz="3600" b="1" dirty="0">
                <a:latin typeface="Times New Roman" pitchFamily="18" charset="0"/>
              </a:rPr>
              <a:t>   追述了自己</a:t>
            </a:r>
            <a:r>
              <a:rPr kumimoji="1" lang="zh-CN" altLang="en-US" sz="3600" b="1" u="sng" dirty="0">
                <a:latin typeface="Times New Roman" pitchFamily="18" charset="0"/>
              </a:rPr>
              <a:t>                   </a:t>
            </a:r>
            <a:r>
              <a:rPr kumimoji="1" lang="zh-CN" altLang="en-US" sz="3600" b="1" dirty="0">
                <a:latin typeface="Times New Roman" pitchFamily="18" charset="0"/>
              </a:rPr>
              <a:t>的思想变化，</a:t>
            </a:r>
          </a:p>
          <a:p>
            <a:pPr>
              <a:lnSpc>
                <a:spcPct val="110000"/>
              </a:lnSpc>
            </a:pPr>
            <a:r>
              <a:rPr kumimoji="1" lang="zh-CN" altLang="en-US" sz="3600" b="1" dirty="0">
                <a:latin typeface="Times New Roman" pitchFamily="18" charset="0"/>
              </a:rPr>
              <a:t>   洋溢着强烈的</a:t>
            </a:r>
            <a:r>
              <a:rPr kumimoji="1" lang="zh-CN" altLang="en-US" sz="3600" b="1" u="sng" dirty="0">
                <a:latin typeface="Times New Roman" pitchFamily="18" charset="0"/>
              </a:rPr>
              <a:t>                    </a:t>
            </a:r>
            <a:r>
              <a:rPr kumimoji="1" lang="zh-CN" altLang="en-US" sz="3600" b="1" dirty="0">
                <a:latin typeface="Times New Roman" pitchFamily="18" charset="0"/>
              </a:rPr>
              <a:t>思想感情。</a:t>
            </a:r>
          </a:p>
        </p:txBody>
      </p:sp>
      <p:pic>
        <p:nvPicPr>
          <p:cNvPr id="9220" name="Picture 6" descr="27_4200_537"/>
          <p:cNvPicPr>
            <a:picLocks noChangeAspect="1" noChangeArrowheads="1"/>
          </p:cNvPicPr>
          <p:nvPr/>
        </p:nvPicPr>
        <p:blipFill>
          <a:blip r:embed="rId2"/>
          <a:srcRect/>
          <a:stretch>
            <a:fillRect/>
          </a:stretch>
        </p:blipFill>
        <p:spPr bwMode="auto">
          <a:xfrm>
            <a:off x="0" y="735806"/>
            <a:ext cx="4643438" cy="400050"/>
          </a:xfrm>
          <a:prstGeom prst="rect">
            <a:avLst/>
          </a:prstGeom>
          <a:noFill/>
          <a:ln w="9525">
            <a:noFill/>
            <a:miter lim="800000"/>
            <a:headEnd/>
            <a:tailEnd/>
          </a:ln>
        </p:spPr>
      </p:pic>
      <p:pic>
        <p:nvPicPr>
          <p:cNvPr id="9221" name="Picture 7" descr="27_4200_537"/>
          <p:cNvPicPr>
            <a:picLocks noChangeAspect="1" noChangeArrowheads="1"/>
          </p:cNvPicPr>
          <p:nvPr/>
        </p:nvPicPr>
        <p:blipFill>
          <a:blip r:embed="rId2"/>
          <a:srcRect/>
          <a:stretch>
            <a:fillRect/>
          </a:stretch>
        </p:blipFill>
        <p:spPr bwMode="auto">
          <a:xfrm>
            <a:off x="4500564" y="735806"/>
            <a:ext cx="4643437" cy="400050"/>
          </a:xfrm>
          <a:prstGeom prst="rect">
            <a:avLst/>
          </a:prstGeom>
          <a:noFill/>
          <a:ln w="9525">
            <a:noFill/>
            <a:miter lim="800000"/>
            <a:headEnd/>
            <a:tailEnd/>
          </a:ln>
        </p:spPr>
      </p:pic>
      <p:sp>
        <p:nvSpPr>
          <p:cNvPr id="79886" name="Text Box 14"/>
          <p:cNvSpPr txBox="1">
            <a:spLocks noChangeArrowheads="1"/>
          </p:cNvSpPr>
          <p:nvPr/>
        </p:nvSpPr>
        <p:spPr bwMode="auto">
          <a:xfrm>
            <a:off x="3071802" y="1214428"/>
            <a:ext cx="3095625" cy="584775"/>
          </a:xfrm>
          <a:prstGeom prst="rect">
            <a:avLst/>
          </a:prstGeom>
          <a:noFill/>
          <a:ln w="9525">
            <a:noFill/>
            <a:miter lim="800000"/>
            <a:headEnd/>
            <a:tailEnd/>
          </a:ln>
        </p:spPr>
        <p:txBody>
          <a:bodyPr>
            <a:spAutoFit/>
          </a:bodyPr>
          <a:lstStyle/>
          <a:p>
            <a:pPr>
              <a:spcBef>
                <a:spcPct val="50000"/>
              </a:spcBef>
            </a:pPr>
            <a:r>
              <a:rPr lang="zh-CN" altLang="en-US" sz="3200" b="1" dirty="0">
                <a:solidFill>
                  <a:srgbClr val="FF0000"/>
                </a:solidFill>
              </a:rPr>
              <a:t>藤野先生的交往</a:t>
            </a:r>
          </a:p>
        </p:txBody>
      </p:sp>
      <p:sp>
        <p:nvSpPr>
          <p:cNvPr id="79887" name="Text Box 15"/>
          <p:cNvSpPr txBox="1">
            <a:spLocks noChangeArrowheads="1"/>
          </p:cNvSpPr>
          <p:nvPr/>
        </p:nvSpPr>
        <p:spPr bwMode="auto">
          <a:xfrm>
            <a:off x="2071670" y="1857370"/>
            <a:ext cx="2592387" cy="584775"/>
          </a:xfrm>
          <a:prstGeom prst="rect">
            <a:avLst/>
          </a:prstGeom>
          <a:noFill/>
          <a:ln w="9525">
            <a:noFill/>
            <a:miter lim="800000"/>
            <a:headEnd/>
            <a:tailEnd/>
          </a:ln>
        </p:spPr>
        <p:txBody>
          <a:bodyPr>
            <a:spAutoFit/>
          </a:bodyPr>
          <a:lstStyle/>
          <a:p>
            <a:r>
              <a:rPr lang="zh-CN" altLang="en-US" sz="3200" b="1" dirty="0">
                <a:solidFill>
                  <a:srgbClr val="FF0000"/>
                </a:solidFill>
              </a:rPr>
              <a:t>爱国思想</a:t>
            </a:r>
          </a:p>
        </p:txBody>
      </p:sp>
      <p:sp>
        <p:nvSpPr>
          <p:cNvPr id="79888" name="Text Box 16"/>
          <p:cNvSpPr txBox="1">
            <a:spLocks noChangeArrowheads="1"/>
          </p:cNvSpPr>
          <p:nvPr/>
        </p:nvSpPr>
        <p:spPr bwMode="auto">
          <a:xfrm>
            <a:off x="2357422" y="2500312"/>
            <a:ext cx="1832553" cy="584775"/>
          </a:xfrm>
          <a:prstGeom prst="rect">
            <a:avLst/>
          </a:prstGeom>
          <a:noFill/>
          <a:ln w="9525">
            <a:noFill/>
            <a:miter lim="800000"/>
            <a:headEnd/>
            <a:tailEnd/>
          </a:ln>
        </p:spPr>
        <p:txBody>
          <a:bodyPr wrap="none">
            <a:spAutoFit/>
          </a:bodyPr>
          <a:lstStyle/>
          <a:p>
            <a:r>
              <a:rPr lang="zh-CN" altLang="en-US" sz="3200" b="1" dirty="0">
                <a:solidFill>
                  <a:srgbClr val="FF0000"/>
                </a:solidFill>
              </a:rPr>
              <a:t>藤野先生</a:t>
            </a:r>
          </a:p>
        </p:txBody>
      </p:sp>
      <p:sp>
        <p:nvSpPr>
          <p:cNvPr id="79889" name="Text Box 17"/>
          <p:cNvSpPr txBox="1">
            <a:spLocks noChangeArrowheads="1"/>
          </p:cNvSpPr>
          <p:nvPr/>
        </p:nvSpPr>
        <p:spPr bwMode="auto">
          <a:xfrm>
            <a:off x="3929058" y="3000378"/>
            <a:ext cx="1832553" cy="584775"/>
          </a:xfrm>
          <a:prstGeom prst="rect">
            <a:avLst/>
          </a:prstGeom>
          <a:noFill/>
          <a:ln w="9525">
            <a:noFill/>
            <a:miter lim="800000"/>
            <a:headEnd/>
            <a:tailEnd/>
          </a:ln>
        </p:spPr>
        <p:txBody>
          <a:bodyPr wrap="none">
            <a:spAutoFit/>
          </a:bodyPr>
          <a:lstStyle/>
          <a:p>
            <a:r>
              <a:rPr lang="zh-CN" altLang="en-US" sz="3200" b="1" dirty="0">
                <a:solidFill>
                  <a:srgbClr val="FF0000"/>
                </a:solidFill>
              </a:rPr>
              <a:t>真挚怀念</a:t>
            </a:r>
          </a:p>
        </p:txBody>
      </p:sp>
      <p:sp>
        <p:nvSpPr>
          <p:cNvPr id="79890" name="Text Box 18"/>
          <p:cNvSpPr txBox="1">
            <a:spLocks noChangeArrowheads="1"/>
          </p:cNvSpPr>
          <p:nvPr/>
        </p:nvSpPr>
        <p:spPr bwMode="auto">
          <a:xfrm>
            <a:off x="3000364" y="3643320"/>
            <a:ext cx="1832553" cy="584775"/>
          </a:xfrm>
          <a:prstGeom prst="rect">
            <a:avLst/>
          </a:prstGeom>
          <a:noFill/>
          <a:ln w="9525">
            <a:noFill/>
            <a:miter lim="800000"/>
            <a:headEnd/>
            <a:tailEnd/>
          </a:ln>
        </p:spPr>
        <p:txBody>
          <a:bodyPr wrap="none">
            <a:spAutoFit/>
          </a:bodyPr>
          <a:lstStyle/>
          <a:p>
            <a:r>
              <a:rPr lang="zh-CN" altLang="en-US" sz="3200" b="1" dirty="0">
                <a:solidFill>
                  <a:srgbClr val="FF0000"/>
                </a:solidFill>
              </a:rPr>
              <a:t>弃医从文</a:t>
            </a:r>
          </a:p>
        </p:txBody>
      </p:sp>
      <p:sp>
        <p:nvSpPr>
          <p:cNvPr id="79891" name="Text Box 19"/>
          <p:cNvSpPr txBox="1">
            <a:spLocks noChangeArrowheads="1"/>
          </p:cNvSpPr>
          <p:nvPr/>
        </p:nvSpPr>
        <p:spPr bwMode="auto">
          <a:xfrm>
            <a:off x="3643306" y="4143386"/>
            <a:ext cx="1832553" cy="584775"/>
          </a:xfrm>
          <a:prstGeom prst="rect">
            <a:avLst/>
          </a:prstGeom>
          <a:noFill/>
          <a:ln w="9525">
            <a:noFill/>
            <a:miter lim="800000"/>
            <a:headEnd/>
            <a:tailEnd/>
          </a:ln>
        </p:spPr>
        <p:txBody>
          <a:bodyPr wrap="none">
            <a:spAutoFit/>
          </a:bodyPr>
          <a:lstStyle/>
          <a:p>
            <a:r>
              <a:rPr lang="zh-CN" altLang="en-US" sz="3200" b="1" dirty="0">
                <a:solidFill>
                  <a:srgbClr val="FF0000"/>
                </a:solidFill>
              </a:rPr>
              <a:t>爱国主义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iterate type="lt">
                                    <p:tmPct val="0"/>
                                  </p:iterate>
                                  <p:childTnLst>
                                    <p:set>
                                      <p:cBhvr>
                                        <p:cTn id="6" dur="1" fill="hold">
                                          <p:stCondLst>
                                            <p:cond delay="0"/>
                                          </p:stCondLst>
                                        </p:cTn>
                                        <p:tgtEl>
                                          <p:spTgt spid="79877"/>
                                        </p:tgtEl>
                                        <p:attrNameLst>
                                          <p:attrName>style.visibility</p:attrName>
                                        </p:attrNameLst>
                                      </p:cBhvr>
                                      <p:to>
                                        <p:strVal val="visible"/>
                                      </p:to>
                                    </p:set>
                                    <p:anim calcmode="lin" valueType="num">
                                      <p:cBhvr additive="base">
                                        <p:cTn id="7" dur="500" fill="hold"/>
                                        <p:tgtEl>
                                          <p:spTgt spid="79877"/>
                                        </p:tgtEl>
                                        <p:attrNameLst>
                                          <p:attrName>ppt_x</p:attrName>
                                        </p:attrNameLst>
                                      </p:cBhvr>
                                      <p:tavLst>
                                        <p:tav tm="0">
                                          <p:val>
                                            <p:strVal val="0-#ppt_w/2"/>
                                          </p:val>
                                        </p:tav>
                                        <p:tav tm="100000">
                                          <p:val>
                                            <p:strVal val="#ppt_x"/>
                                          </p:val>
                                        </p:tav>
                                      </p:tavLst>
                                    </p:anim>
                                    <p:anim calcmode="lin" valueType="num">
                                      <p:cBhvr additive="base">
                                        <p:cTn id="8" dur="500" fill="hold"/>
                                        <p:tgtEl>
                                          <p:spTgt spid="79877"/>
                                        </p:tgtEl>
                                        <p:attrNameLst>
                                          <p:attrName>ppt_y</p:attrName>
                                        </p:attrNameLst>
                                      </p:cBhvr>
                                      <p:tavLst>
                                        <p:tav tm="0">
                                          <p:val>
                                            <p:strVal val="0-#ppt_h/2"/>
                                          </p:val>
                                        </p:tav>
                                        <p:tav tm="100000">
                                          <p:val>
                                            <p:strVal val="#ppt_y"/>
                                          </p:val>
                                        </p:tav>
                                      </p:tavLst>
                                    </p:anim>
                                  </p:childTnLst>
                                </p:cTn>
                              </p:par>
                              <p:par>
                                <p:cTn id="9" presetID="36" presetClass="emph" presetSubtype="0" fill="hold" grpId="1" nodeType="withEffect">
                                  <p:stCondLst>
                                    <p:cond delay="0"/>
                                  </p:stCondLst>
                                  <p:iterate type="lt">
                                    <p:tmPct val="10000"/>
                                  </p:iterate>
                                  <p:childTnLst>
                                    <p:animScale>
                                      <p:cBhvr>
                                        <p:cTn id="10" dur="250" autoRev="1" fill="hold">
                                          <p:stCondLst>
                                            <p:cond delay="0"/>
                                          </p:stCondLst>
                                        </p:cTn>
                                        <p:tgtEl>
                                          <p:spTgt spid="79877"/>
                                        </p:tgtEl>
                                      </p:cBhvr>
                                      <p:to x="80000" y="100000"/>
                                    </p:animScale>
                                    <p:anim by="(#ppt_w*0.10)" calcmode="lin" valueType="num">
                                      <p:cBhvr>
                                        <p:cTn id="11" dur="250" autoRev="1" fill="hold">
                                          <p:stCondLst>
                                            <p:cond delay="0"/>
                                          </p:stCondLst>
                                        </p:cTn>
                                        <p:tgtEl>
                                          <p:spTgt spid="79877"/>
                                        </p:tgtEl>
                                        <p:attrNameLst>
                                          <p:attrName>ppt_x</p:attrName>
                                        </p:attrNameLst>
                                      </p:cBhvr>
                                    </p:anim>
                                    <p:anim by="(-#ppt_w*0.10)" calcmode="lin" valueType="num">
                                      <p:cBhvr>
                                        <p:cTn id="12" dur="250" autoRev="1" fill="hold">
                                          <p:stCondLst>
                                            <p:cond delay="0"/>
                                          </p:stCondLst>
                                        </p:cTn>
                                        <p:tgtEl>
                                          <p:spTgt spid="79877"/>
                                        </p:tgtEl>
                                        <p:attrNameLst>
                                          <p:attrName>ppt_y</p:attrName>
                                        </p:attrNameLst>
                                      </p:cBhvr>
                                    </p:anim>
                                    <p:animRot by="-480000">
                                      <p:cBhvr>
                                        <p:cTn id="13" dur="250" autoRev="1" fill="hold">
                                          <p:stCondLst>
                                            <p:cond delay="0"/>
                                          </p:stCondLst>
                                        </p:cTn>
                                        <p:tgtEl>
                                          <p:spTgt spid="79877"/>
                                        </p:tgtEl>
                                        <p:attrNameLst>
                                          <p:attrName>r</p:attrName>
                                        </p:attrNameLst>
                                      </p:cBhvr>
                                    </p:animRo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9886"/>
                                        </p:tgtEl>
                                        <p:attrNameLst>
                                          <p:attrName>style.visibility</p:attrName>
                                        </p:attrNameLst>
                                      </p:cBhvr>
                                      <p:to>
                                        <p:strVal val="visible"/>
                                      </p:to>
                                    </p:set>
                                    <p:anim calcmode="lin" valueType="num">
                                      <p:cBhvr additive="base">
                                        <p:cTn id="18" dur="500" fill="hold"/>
                                        <p:tgtEl>
                                          <p:spTgt spid="79886"/>
                                        </p:tgtEl>
                                        <p:attrNameLst>
                                          <p:attrName>ppt_x</p:attrName>
                                        </p:attrNameLst>
                                      </p:cBhvr>
                                      <p:tavLst>
                                        <p:tav tm="0">
                                          <p:val>
                                            <p:strVal val="#ppt_x"/>
                                          </p:val>
                                        </p:tav>
                                        <p:tav tm="100000">
                                          <p:val>
                                            <p:strVal val="#ppt_x"/>
                                          </p:val>
                                        </p:tav>
                                      </p:tavLst>
                                    </p:anim>
                                    <p:anim calcmode="lin" valueType="num">
                                      <p:cBhvr additive="base">
                                        <p:cTn id="19" dur="500" fill="hold"/>
                                        <p:tgtEl>
                                          <p:spTgt spid="7988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9887"/>
                                        </p:tgtEl>
                                        <p:attrNameLst>
                                          <p:attrName>style.visibility</p:attrName>
                                        </p:attrNameLst>
                                      </p:cBhvr>
                                      <p:to>
                                        <p:strVal val="visible"/>
                                      </p:to>
                                    </p:set>
                                    <p:anim calcmode="lin" valueType="num">
                                      <p:cBhvr additive="base">
                                        <p:cTn id="24" dur="500" fill="hold"/>
                                        <p:tgtEl>
                                          <p:spTgt spid="79887"/>
                                        </p:tgtEl>
                                        <p:attrNameLst>
                                          <p:attrName>ppt_x</p:attrName>
                                        </p:attrNameLst>
                                      </p:cBhvr>
                                      <p:tavLst>
                                        <p:tav tm="0">
                                          <p:val>
                                            <p:strVal val="#ppt_x"/>
                                          </p:val>
                                        </p:tav>
                                        <p:tav tm="100000">
                                          <p:val>
                                            <p:strVal val="#ppt_x"/>
                                          </p:val>
                                        </p:tav>
                                      </p:tavLst>
                                    </p:anim>
                                    <p:anim calcmode="lin" valueType="num">
                                      <p:cBhvr additive="base">
                                        <p:cTn id="25" dur="500" fill="hold"/>
                                        <p:tgtEl>
                                          <p:spTgt spid="7988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9888"/>
                                        </p:tgtEl>
                                        <p:attrNameLst>
                                          <p:attrName>style.visibility</p:attrName>
                                        </p:attrNameLst>
                                      </p:cBhvr>
                                      <p:to>
                                        <p:strVal val="visible"/>
                                      </p:to>
                                    </p:set>
                                    <p:anim calcmode="lin" valueType="num">
                                      <p:cBhvr additive="base">
                                        <p:cTn id="30" dur="500" fill="hold"/>
                                        <p:tgtEl>
                                          <p:spTgt spid="79888"/>
                                        </p:tgtEl>
                                        <p:attrNameLst>
                                          <p:attrName>ppt_x</p:attrName>
                                        </p:attrNameLst>
                                      </p:cBhvr>
                                      <p:tavLst>
                                        <p:tav tm="0">
                                          <p:val>
                                            <p:strVal val="#ppt_x"/>
                                          </p:val>
                                        </p:tav>
                                        <p:tav tm="100000">
                                          <p:val>
                                            <p:strVal val="#ppt_x"/>
                                          </p:val>
                                        </p:tav>
                                      </p:tavLst>
                                    </p:anim>
                                    <p:anim calcmode="lin" valueType="num">
                                      <p:cBhvr additive="base">
                                        <p:cTn id="31" dur="500" fill="hold"/>
                                        <p:tgtEl>
                                          <p:spTgt spid="7988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9889"/>
                                        </p:tgtEl>
                                        <p:attrNameLst>
                                          <p:attrName>style.visibility</p:attrName>
                                        </p:attrNameLst>
                                      </p:cBhvr>
                                      <p:to>
                                        <p:strVal val="visible"/>
                                      </p:to>
                                    </p:set>
                                    <p:anim calcmode="lin" valueType="num">
                                      <p:cBhvr additive="base">
                                        <p:cTn id="36" dur="500" fill="hold"/>
                                        <p:tgtEl>
                                          <p:spTgt spid="79889"/>
                                        </p:tgtEl>
                                        <p:attrNameLst>
                                          <p:attrName>ppt_x</p:attrName>
                                        </p:attrNameLst>
                                      </p:cBhvr>
                                      <p:tavLst>
                                        <p:tav tm="0">
                                          <p:val>
                                            <p:strVal val="#ppt_x"/>
                                          </p:val>
                                        </p:tav>
                                        <p:tav tm="100000">
                                          <p:val>
                                            <p:strVal val="#ppt_x"/>
                                          </p:val>
                                        </p:tav>
                                      </p:tavLst>
                                    </p:anim>
                                    <p:anim calcmode="lin" valueType="num">
                                      <p:cBhvr additive="base">
                                        <p:cTn id="37" dur="500" fill="hold"/>
                                        <p:tgtEl>
                                          <p:spTgt spid="7988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79890"/>
                                        </p:tgtEl>
                                        <p:attrNameLst>
                                          <p:attrName>style.visibility</p:attrName>
                                        </p:attrNameLst>
                                      </p:cBhvr>
                                      <p:to>
                                        <p:strVal val="visible"/>
                                      </p:to>
                                    </p:set>
                                    <p:anim calcmode="lin" valueType="num">
                                      <p:cBhvr additive="base">
                                        <p:cTn id="42" dur="500" fill="hold"/>
                                        <p:tgtEl>
                                          <p:spTgt spid="79890"/>
                                        </p:tgtEl>
                                        <p:attrNameLst>
                                          <p:attrName>ppt_x</p:attrName>
                                        </p:attrNameLst>
                                      </p:cBhvr>
                                      <p:tavLst>
                                        <p:tav tm="0">
                                          <p:val>
                                            <p:strVal val="#ppt_x"/>
                                          </p:val>
                                        </p:tav>
                                        <p:tav tm="100000">
                                          <p:val>
                                            <p:strVal val="#ppt_x"/>
                                          </p:val>
                                        </p:tav>
                                      </p:tavLst>
                                    </p:anim>
                                    <p:anim calcmode="lin" valueType="num">
                                      <p:cBhvr additive="base">
                                        <p:cTn id="43" dur="500" fill="hold"/>
                                        <p:tgtEl>
                                          <p:spTgt spid="79890"/>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79891"/>
                                        </p:tgtEl>
                                        <p:attrNameLst>
                                          <p:attrName>style.visibility</p:attrName>
                                        </p:attrNameLst>
                                      </p:cBhvr>
                                      <p:to>
                                        <p:strVal val="visible"/>
                                      </p:to>
                                    </p:set>
                                    <p:anim calcmode="lin" valueType="num">
                                      <p:cBhvr additive="base">
                                        <p:cTn id="48" dur="500" fill="hold"/>
                                        <p:tgtEl>
                                          <p:spTgt spid="79891"/>
                                        </p:tgtEl>
                                        <p:attrNameLst>
                                          <p:attrName>ppt_x</p:attrName>
                                        </p:attrNameLst>
                                      </p:cBhvr>
                                      <p:tavLst>
                                        <p:tav tm="0">
                                          <p:val>
                                            <p:strVal val="#ppt_x"/>
                                          </p:val>
                                        </p:tav>
                                        <p:tav tm="100000">
                                          <p:val>
                                            <p:strVal val="#ppt_x"/>
                                          </p:val>
                                        </p:tav>
                                      </p:tavLst>
                                    </p:anim>
                                    <p:anim calcmode="lin" valueType="num">
                                      <p:cBhvr additive="base">
                                        <p:cTn id="49" dur="500" fill="hold"/>
                                        <p:tgtEl>
                                          <p:spTgt spid="798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7" grpId="0" animBg="1"/>
      <p:bldP spid="79877" grpId="1" animBg="1"/>
      <p:bldP spid="79886" grpId="0"/>
      <p:bldP spid="79887" grpId="0"/>
      <p:bldP spid="79888" grpId="0"/>
      <p:bldP spid="79889" grpId="0"/>
      <p:bldP spid="79890" grpId="0"/>
      <p:bldP spid="7989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285720" y="142858"/>
            <a:ext cx="8382000" cy="1569660"/>
          </a:xfrm>
          <a:prstGeom prst="rect">
            <a:avLst/>
          </a:prstGeom>
          <a:noFill/>
          <a:ln w="9525">
            <a:noFill/>
            <a:miter lim="800000"/>
            <a:headEnd/>
            <a:tailEnd/>
          </a:ln>
        </p:spPr>
        <p:txBody>
          <a:bodyPr wrap="square">
            <a:spAutoFit/>
          </a:bodyPr>
          <a:lstStyle/>
          <a:p>
            <a:pPr>
              <a:spcBef>
                <a:spcPct val="50000"/>
              </a:spcBef>
              <a:buClr>
                <a:schemeClr val="hlink"/>
              </a:buClr>
              <a:buSzPct val="70000"/>
              <a:buFont typeface="Wingdings" pitchFamily="2" charset="2"/>
              <a:buNone/>
            </a:pPr>
            <a:r>
              <a:rPr lang="zh-CN" altLang="en-US" sz="4800" dirty="0">
                <a:solidFill>
                  <a:srgbClr val="CC3300"/>
                </a:solidFill>
              </a:rPr>
              <a:t>主题思想</a:t>
            </a:r>
          </a:p>
          <a:p>
            <a:pPr>
              <a:spcBef>
                <a:spcPct val="50000"/>
              </a:spcBef>
              <a:buClr>
                <a:schemeClr val="hlink"/>
              </a:buClr>
              <a:buSzPct val="70000"/>
              <a:buFont typeface="Wingdings" pitchFamily="2" charset="2"/>
              <a:buNone/>
            </a:pPr>
            <a:r>
              <a:rPr lang="zh-CN" altLang="en-US" sz="3200" dirty="0"/>
              <a:t>       </a:t>
            </a:r>
            <a:endParaRPr lang="zh-CN" altLang="en-US" sz="4400" dirty="0"/>
          </a:p>
        </p:txBody>
      </p:sp>
      <p:sp>
        <p:nvSpPr>
          <p:cNvPr id="3" name="TextBox 2"/>
          <p:cNvSpPr txBox="1"/>
          <p:nvPr/>
        </p:nvSpPr>
        <p:spPr>
          <a:xfrm>
            <a:off x="285720" y="857238"/>
            <a:ext cx="8501122" cy="3970318"/>
          </a:xfrm>
          <a:prstGeom prst="rect">
            <a:avLst/>
          </a:prstGeom>
          <a:noFill/>
        </p:spPr>
        <p:txBody>
          <a:bodyPr wrap="square" rtlCol="0">
            <a:spAutoFit/>
          </a:bodyPr>
          <a:lstStyle/>
          <a:p>
            <a:r>
              <a:rPr lang="zh-CN" altLang="en-US" sz="3600" b="1" dirty="0" smtClean="0"/>
              <a:t>本文通过在日本留学期间同藤野先生交往的生活片段的回忆，赞扬了藤野先生正直热诚</a:t>
            </a:r>
            <a:r>
              <a:rPr lang="zh-CN" altLang="en-US" sz="3600" b="1" dirty="0" smtClean="0"/>
              <a:t>、治学严谨、没有</a:t>
            </a:r>
            <a:r>
              <a:rPr lang="zh-CN" altLang="en-US" sz="3600" b="1" dirty="0" smtClean="0"/>
              <a:t>民族偏见的高尚品质，表达了作者对藤野先生真挚和深沉的怀念，以及作者在藤野先生身上吸取力量要同反动派斗争到底的决心和崇高的爱国主义精神。</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a:xfrm>
            <a:off x="0" y="0"/>
            <a:ext cx="3694113" cy="857250"/>
          </a:xfrm>
        </p:spPr>
        <p:txBody>
          <a:bodyPr>
            <a:normAutofit fontScale="90000"/>
          </a:bodyPr>
          <a:lstStyle/>
          <a:p>
            <a:pPr eaLnBrk="1" hangingPunct="1"/>
            <a:r>
              <a:rPr lang="zh-CN" altLang="en-US" sz="6600" b="1" dirty="0" smtClean="0">
                <a:solidFill>
                  <a:srgbClr val="FF0000"/>
                </a:solidFill>
              </a:rPr>
              <a:t>写作特色</a:t>
            </a:r>
          </a:p>
        </p:txBody>
      </p:sp>
      <p:sp>
        <p:nvSpPr>
          <p:cNvPr id="27651" name="Rectangle 3"/>
          <p:cNvSpPr>
            <a:spLocks noGrp="1" noRot="1" noChangeArrowheads="1"/>
          </p:cNvSpPr>
          <p:nvPr>
            <p:ph type="body" idx="1"/>
          </p:nvPr>
        </p:nvSpPr>
        <p:spPr/>
        <p:txBody>
          <a:bodyPr>
            <a:normAutofit lnSpcReduction="10000"/>
          </a:bodyPr>
          <a:lstStyle/>
          <a:p>
            <a:pPr eaLnBrk="1" hangingPunct="1">
              <a:lnSpc>
                <a:spcPct val="120000"/>
              </a:lnSpc>
              <a:buFont typeface="Wingdings" pitchFamily="2" charset="2"/>
              <a:buNone/>
            </a:pPr>
            <a:r>
              <a:rPr lang="en-US" altLang="zh-CN" b="1" dirty="0" smtClean="0"/>
              <a:t>               1.</a:t>
            </a:r>
            <a:r>
              <a:rPr lang="zh-CN" altLang="en-US" b="1" dirty="0" smtClean="0"/>
              <a:t>脉络分明，记叙有序；</a:t>
            </a:r>
          </a:p>
          <a:p>
            <a:pPr eaLnBrk="1" hangingPunct="1">
              <a:lnSpc>
                <a:spcPct val="120000"/>
              </a:lnSpc>
              <a:buFont typeface="Wingdings" pitchFamily="2" charset="2"/>
              <a:buNone/>
            </a:pPr>
            <a:r>
              <a:rPr lang="zh-CN" altLang="en-US" b="1" dirty="0" smtClean="0"/>
              <a:t>               </a:t>
            </a:r>
            <a:r>
              <a:rPr lang="en-US" altLang="zh-CN" b="1" dirty="0" smtClean="0"/>
              <a:t>2.</a:t>
            </a:r>
            <a:r>
              <a:rPr lang="zh-CN" altLang="en-US" b="1" dirty="0" smtClean="0"/>
              <a:t>选取典型事例，抓住主要特征，</a:t>
            </a:r>
          </a:p>
          <a:p>
            <a:pPr eaLnBrk="1" hangingPunct="1">
              <a:lnSpc>
                <a:spcPct val="120000"/>
              </a:lnSpc>
              <a:buFont typeface="Wingdings" pitchFamily="2" charset="2"/>
              <a:buNone/>
            </a:pPr>
            <a:r>
              <a:rPr lang="zh-CN" altLang="en-US" b="1" dirty="0" smtClean="0"/>
              <a:t>                  突出人物的思想品质。       </a:t>
            </a:r>
          </a:p>
          <a:p>
            <a:pPr eaLnBrk="1" hangingPunct="1">
              <a:lnSpc>
                <a:spcPct val="120000"/>
              </a:lnSpc>
              <a:buFont typeface="Wingdings" pitchFamily="2" charset="2"/>
              <a:buNone/>
            </a:pPr>
            <a:r>
              <a:rPr lang="zh-CN" altLang="en-US" b="1" dirty="0" smtClean="0"/>
              <a:t>               </a:t>
            </a:r>
            <a:r>
              <a:rPr lang="en-US" altLang="zh-CN" b="1" dirty="0" smtClean="0"/>
              <a:t>3.</a:t>
            </a:r>
            <a:r>
              <a:rPr lang="zh-CN" altLang="en-US" b="1" dirty="0" smtClean="0"/>
              <a:t>语言有浓厚的感情色彩。</a:t>
            </a:r>
          </a:p>
          <a:p>
            <a:pPr eaLnBrk="1" hangingPunct="1">
              <a:lnSpc>
                <a:spcPct val="120000"/>
              </a:lnSpc>
              <a:buFont typeface="Wingdings" pitchFamily="2" charset="2"/>
              <a:buNone/>
            </a:pPr>
            <a:r>
              <a:rPr lang="zh-CN" altLang="en-US" b="1" dirty="0" smtClean="0"/>
              <a:t>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课堂练习</a:t>
            </a:r>
            <a:endParaRPr lang="zh-CN" altLang="en-US" b="1" dirty="0"/>
          </a:p>
        </p:txBody>
      </p:sp>
      <p:sp>
        <p:nvSpPr>
          <p:cNvPr id="3" name="内容占位符 2"/>
          <p:cNvSpPr>
            <a:spLocks noGrp="1"/>
          </p:cNvSpPr>
          <p:nvPr>
            <p:ph idx="1"/>
          </p:nvPr>
        </p:nvSpPr>
        <p:spPr/>
        <p:txBody>
          <a:bodyPr/>
          <a:lstStyle/>
          <a:p>
            <a:r>
              <a:rPr lang="zh-CN" altLang="en-US" b="1" dirty="0" smtClean="0"/>
              <a:t>夜深人静时，面对挂在东墙上的藤野先生的照片，想到与恩师已阔别二十年了，鲁迅一定有很多话要对先生说。把握课文主旨，展开合理想象，模仿作者口吻，给藤野先生写一封信，表露作者当时的心境。</a:t>
            </a:r>
          </a:p>
          <a:p>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142844" y="857237"/>
            <a:ext cx="8786874" cy="4647426"/>
          </a:xfrm>
          <a:prstGeom prst="rect">
            <a:avLst/>
          </a:prstGeom>
          <a:noFill/>
          <a:ln w="9525">
            <a:noFill/>
            <a:miter lim="800000"/>
            <a:headEnd/>
            <a:tailEnd/>
          </a:ln>
          <a:effectLst/>
        </p:spPr>
        <p:txBody>
          <a:bodyPr wrap="square">
            <a:spAutoFit/>
          </a:bodyPr>
          <a:lstStyle/>
          <a:p>
            <a:r>
              <a:rPr lang="zh-CN" altLang="en-US" b="1" dirty="0">
                <a:effectLst/>
                <a:latin typeface="楷体_GB2312" pitchFamily="1" charset="-122"/>
                <a:ea typeface="楷体_GB2312" pitchFamily="1" charset="-122"/>
              </a:rPr>
              <a:t>   </a:t>
            </a:r>
            <a:r>
              <a:rPr lang="zh-CN" altLang="en-US" sz="3200" b="1" dirty="0">
                <a:effectLst/>
                <a:latin typeface="楷体_GB2312" pitchFamily="1" charset="-122"/>
                <a:ea typeface="楷体_GB2312" pitchFamily="1" charset="-122"/>
              </a:rPr>
              <a:t>我虽然被周君尊为唯一的恩师，但我所作的只不过是给他添改了一些笔记。因此被周君尊为唯一的恩师，我自己也觉得有些不可思议。</a:t>
            </a:r>
            <a:r>
              <a:rPr lang="zh-CN" altLang="en-US" sz="3200" b="1" dirty="0">
                <a:effectLst/>
                <a:latin typeface="Times New Roman"/>
                <a:ea typeface="楷体_GB2312" pitchFamily="1" charset="-122"/>
              </a:rPr>
              <a:t> </a:t>
            </a:r>
            <a:r>
              <a:rPr lang="zh-CN" altLang="en-US" sz="3200" b="1" dirty="0">
                <a:effectLst/>
                <a:latin typeface="楷体_GB2312" pitchFamily="1" charset="-122"/>
                <a:ea typeface="楷体_GB2312" pitchFamily="1" charset="-122"/>
              </a:rPr>
              <a:t> </a:t>
            </a:r>
          </a:p>
          <a:p>
            <a:pPr eaLnBrk="0" hangingPunct="0"/>
            <a:r>
              <a:rPr lang="zh-CN" altLang="en-US" sz="3200" b="1" dirty="0" smtClean="0">
                <a:effectLst/>
                <a:latin typeface="楷体_GB2312" pitchFamily="1" charset="-122"/>
                <a:ea typeface="楷体_GB2312" pitchFamily="1" charset="-122"/>
              </a:rPr>
              <a:t>周</a:t>
            </a:r>
            <a:r>
              <a:rPr lang="zh-CN" altLang="en-US" sz="3200" b="1" dirty="0">
                <a:effectLst/>
                <a:latin typeface="楷体_GB2312" pitchFamily="1" charset="-122"/>
                <a:ea typeface="楷体_GB2312" pitchFamily="1" charset="-122"/>
              </a:rPr>
              <a:t>君来日本的时候正好是日清战争以后。尽管日清战争已过去多年，不幸的是那时社会上还有日本人把支那人骂为</a:t>
            </a:r>
            <a:r>
              <a:rPr lang="zh-CN" altLang="en-US" sz="3200" b="1" dirty="0">
                <a:effectLst/>
                <a:latin typeface="Times New Roman"/>
                <a:ea typeface="楷体_GB2312" pitchFamily="1" charset="-122"/>
              </a:rPr>
              <a:t>“</a:t>
            </a:r>
            <a:r>
              <a:rPr lang="zh-CN" altLang="en-US" sz="3200" b="1" dirty="0">
                <a:effectLst/>
                <a:latin typeface="楷体_GB2312" pitchFamily="1" charset="-122"/>
                <a:ea typeface="楷体_GB2312" pitchFamily="1" charset="-122"/>
              </a:rPr>
              <a:t>梳辫子和尚</a:t>
            </a:r>
            <a:r>
              <a:rPr lang="zh-CN" altLang="en-US" sz="3200" b="1" dirty="0">
                <a:effectLst/>
                <a:latin typeface="Times New Roman"/>
                <a:ea typeface="楷体_GB2312" pitchFamily="1" charset="-122"/>
              </a:rPr>
              <a:t>”</a:t>
            </a:r>
            <a:r>
              <a:rPr lang="zh-CN" altLang="en-US" sz="3200" b="1" dirty="0">
                <a:effectLst/>
                <a:latin typeface="楷体_GB2312" pitchFamily="1" charset="-122"/>
                <a:ea typeface="楷体_GB2312" pitchFamily="1" charset="-122"/>
              </a:rPr>
              <a:t>，说支那人坏话的风气。所以在仙台医学专门学校也有这么一伙人以白眼看待周君，把他当成异己。</a:t>
            </a:r>
            <a:r>
              <a:rPr lang="zh-CN" altLang="en-US" sz="3200" b="1" dirty="0">
                <a:effectLst/>
                <a:latin typeface="Times New Roman"/>
                <a:ea typeface="楷体_GB2312" pitchFamily="1" charset="-122"/>
              </a:rPr>
              <a:t> </a:t>
            </a:r>
            <a:r>
              <a:rPr lang="zh-CN" altLang="en-US" sz="3200" b="1" dirty="0">
                <a:effectLst/>
                <a:latin typeface="楷体_GB2312" pitchFamily="1" charset="-122"/>
                <a:ea typeface="楷体_GB2312" pitchFamily="1" charset="-122"/>
              </a:rPr>
              <a:t> </a:t>
            </a:r>
            <a:r>
              <a:rPr lang="zh-CN" altLang="en-US" sz="3200" b="1" dirty="0" smtClean="0">
                <a:effectLst/>
                <a:latin typeface="楷体_GB2312" pitchFamily="1" charset="-122"/>
                <a:ea typeface="楷体_GB2312" pitchFamily="1" charset="-122"/>
              </a:rPr>
              <a:t> </a:t>
            </a:r>
            <a:r>
              <a:rPr lang="zh-CN" altLang="en-US" sz="3200" b="1" dirty="0">
                <a:effectLst/>
                <a:latin typeface="Times New Roman"/>
                <a:ea typeface="楷体_GB2312" pitchFamily="1" charset="-122"/>
              </a:rPr>
              <a:t> </a:t>
            </a:r>
            <a:r>
              <a:rPr lang="zh-CN" altLang="en-US" sz="3200" b="1" dirty="0">
                <a:effectLst/>
                <a:latin typeface="楷体_GB2312" pitchFamily="1" charset="-122"/>
                <a:ea typeface="楷体_GB2312" pitchFamily="1" charset="-122"/>
              </a:rPr>
              <a:t> </a:t>
            </a:r>
          </a:p>
          <a:p>
            <a:pPr eaLnBrk="0" hangingPunct="0"/>
            <a:endParaRPr lang="zh-CN" altLang="en-US" sz="4000" b="1" dirty="0">
              <a:effectLst/>
              <a:latin typeface="楷体_GB2312" pitchFamily="1" charset="-122"/>
              <a:ea typeface="楷体_GB2312" pitchFamily="1" charset="-122"/>
            </a:endParaRPr>
          </a:p>
        </p:txBody>
      </p:sp>
      <p:sp>
        <p:nvSpPr>
          <p:cNvPr id="56323" name="Text Box 3"/>
          <p:cNvSpPr txBox="1">
            <a:spLocks noChangeArrowheads="1"/>
          </p:cNvSpPr>
          <p:nvPr/>
        </p:nvSpPr>
        <p:spPr bwMode="auto">
          <a:xfrm>
            <a:off x="468313" y="285734"/>
            <a:ext cx="7461273" cy="461665"/>
          </a:xfrm>
          <a:prstGeom prst="rect">
            <a:avLst/>
          </a:prstGeom>
          <a:noFill/>
          <a:ln w="9525">
            <a:noFill/>
            <a:miter lim="800000"/>
            <a:headEnd/>
            <a:tailEnd/>
          </a:ln>
          <a:effectLst/>
        </p:spPr>
        <p:txBody>
          <a:bodyPr wrap="square">
            <a:spAutoFit/>
          </a:bodyPr>
          <a:lstStyle/>
          <a:p>
            <a:pPr lvl="3">
              <a:spcBef>
                <a:spcPct val="50000"/>
              </a:spcBef>
              <a:buClr>
                <a:schemeClr val="hlink"/>
              </a:buClr>
              <a:buFont typeface="Wingdings" pitchFamily="2" charset="2"/>
              <a:buBlip>
                <a:blip r:embed="rId2"/>
              </a:buBlip>
            </a:pPr>
            <a:r>
              <a:rPr lang="zh-CN" altLang="en-US" sz="2400" b="1" dirty="0">
                <a:solidFill>
                  <a:srgbClr val="FF0000"/>
                </a:solidFill>
                <a:effectLst>
                  <a:outerShdw blurRad="38100" dist="38100" dir="2700000" algn="tl">
                    <a:srgbClr val="000000"/>
                  </a:outerShdw>
                </a:effectLst>
                <a:latin typeface="Times New Roman" pitchFamily="18" charset="0"/>
              </a:rPr>
              <a:t>藤野先生的</a:t>
            </a:r>
            <a:r>
              <a:rPr lang="zh-CN" altLang="en-US" sz="2400" b="1" dirty="0" smtClean="0">
                <a:solidFill>
                  <a:srgbClr val="FF0000"/>
                </a:solidFill>
                <a:effectLst>
                  <a:outerShdw blurRad="38100" dist="38100" dir="2700000" algn="tl">
                    <a:srgbClr val="000000"/>
                  </a:outerShdw>
                </a:effectLst>
                <a:latin typeface="Times New Roman" pitchFamily="18" charset="0"/>
              </a:rPr>
              <a:t>《谨忆周树人君》（拓展阅读）</a:t>
            </a:r>
            <a:r>
              <a:rPr lang="zh-CN" altLang="en-US" sz="2400" dirty="0" smtClean="0">
                <a:solidFill>
                  <a:srgbClr val="FF0000"/>
                </a:solidFill>
                <a:effectLst>
                  <a:outerShdw blurRad="38100" dist="38100" dir="2700000" algn="tl">
                    <a:srgbClr val="000000"/>
                  </a:outerShdw>
                </a:effectLst>
              </a:rPr>
              <a:t> </a:t>
            </a:r>
            <a:endParaRPr lang="zh-CN" altLang="en-US" sz="2400" dirty="0">
              <a:solidFill>
                <a:srgbClr val="FF0000"/>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00034" y="357172"/>
            <a:ext cx="8429684" cy="4524315"/>
          </a:xfrm>
          <a:prstGeom prst="rect">
            <a:avLst/>
          </a:prstGeom>
          <a:noFill/>
        </p:spPr>
        <p:txBody>
          <a:bodyPr wrap="square" rtlCol="0">
            <a:spAutoFit/>
          </a:bodyPr>
          <a:lstStyle/>
          <a:p>
            <a:pPr lvl="0" fontAlgn="base">
              <a:spcBef>
                <a:spcPct val="0"/>
              </a:spcBef>
              <a:spcAft>
                <a:spcPct val="0"/>
              </a:spcAft>
            </a:pPr>
            <a:r>
              <a:rPr lang="zh-CN" altLang="en-US" sz="3200" b="1" dirty="0" smtClean="0">
                <a:latin typeface="Calibri" pitchFamily="34" charset="0"/>
                <a:ea typeface="楷体_GB2312"/>
                <a:cs typeface="Times New Roman" pitchFamily="18" charset="0"/>
              </a:rPr>
              <a:t>少年时代我向福井藩校毕业的野坂先生学习过汉文，所以我很尊敬支那的先贤，同时</a:t>
            </a:r>
            <a:r>
              <a:rPr lang="zh-CN" altLang="en-US" sz="3200" b="1" dirty="0" smtClean="0">
                <a:latin typeface="Calibri" pitchFamily="34" charset="0"/>
                <a:ea typeface="楷体_GB2312"/>
                <a:cs typeface="Times New Roman" pitchFamily="18" charset="0"/>
              </a:rPr>
              <a:t>也感到</a:t>
            </a:r>
            <a:r>
              <a:rPr lang="zh-CN" altLang="en-US" sz="3200" b="1" dirty="0" smtClean="0">
                <a:latin typeface="Calibri" pitchFamily="34" charset="0"/>
                <a:ea typeface="楷体_GB2312"/>
                <a:cs typeface="Times New Roman" pitchFamily="18" charset="0"/>
              </a:rPr>
              <a:t>要爱惜来自这个国家的人们。这大概就是我让周君感到特别亲切、特别感激的</a:t>
            </a:r>
            <a:r>
              <a:rPr lang="zh-CN" altLang="en-US" sz="3200" b="1" dirty="0" smtClean="0">
                <a:latin typeface="Calibri" pitchFamily="34" charset="0"/>
                <a:ea typeface="楷体_GB2312"/>
                <a:cs typeface="Times New Roman" pitchFamily="18" charset="0"/>
              </a:rPr>
              <a:t>缘故吧。</a:t>
            </a:r>
            <a:endParaRPr lang="en-US" altLang="zh-CN" sz="3200" b="1" dirty="0" smtClean="0">
              <a:latin typeface="Calibri" pitchFamily="34" charset="0"/>
              <a:ea typeface="楷体_GB2312"/>
              <a:cs typeface="Times New Roman" pitchFamily="18" charset="0"/>
            </a:endParaRPr>
          </a:p>
          <a:p>
            <a:pPr lvl="0" fontAlgn="base">
              <a:spcBef>
                <a:spcPct val="0"/>
              </a:spcBef>
              <a:spcAft>
                <a:spcPct val="0"/>
              </a:spcAft>
            </a:pPr>
            <a:r>
              <a:rPr lang="zh-CN" altLang="en-US" sz="3200" b="1" dirty="0" smtClean="0">
                <a:latin typeface="Calibri" pitchFamily="34" charset="0"/>
                <a:ea typeface="楷体_GB2312"/>
                <a:cs typeface="Times New Roman" pitchFamily="18" charset="0"/>
              </a:rPr>
              <a:t>周君</a:t>
            </a:r>
            <a:r>
              <a:rPr lang="zh-CN" altLang="en-US" sz="3200" b="1" dirty="0" smtClean="0">
                <a:latin typeface="Calibri" pitchFamily="34" charset="0"/>
                <a:ea typeface="楷体_GB2312"/>
                <a:cs typeface="Times New Roman" pitchFamily="18" charset="0"/>
              </a:rPr>
              <a:t>在小说里、或是对他的朋友，都把我称为恩师，如果我能早些读到他的这些</a:t>
            </a:r>
            <a:r>
              <a:rPr lang="zh-CN" altLang="en-US" sz="3200" b="1" dirty="0" smtClean="0">
                <a:latin typeface="Calibri" pitchFamily="34" charset="0"/>
                <a:ea typeface="楷体_GB2312"/>
                <a:cs typeface="Times New Roman" pitchFamily="18" charset="0"/>
              </a:rPr>
              <a:t>作品</a:t>
            </a:r>
            <a:r>
              <a:rPr lang="zh-CN" altLang="en-US" sz="3200" b="1" dirty="0" smtClean="0">
                <a:latin typeface="Calibri" pitchFamily="34" charset="0"/>
                <a:ea typeface="楷体_GB2312"/>
                <a:cs typeface="Times New Roman" pitchFamily="18" charset="0"/>
              </a:rPr>
              <a:t>就好了。听说周君直到逝世前都想知道我的消息，如果我能早些和周君联系上的话，周君会该有多么欢喜啊。</a:t>
            </a:r>
            <a:endParaRPr lang="zh-CN" altLang="en-US" sz="1100" b="1" dirty="0" smtClean="0">
              <a:latin typeface="Arial" pitchFamily="34" charset="0"/>
              <a:ea typeface="楷体_GB2312"/>
              <a:cs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2"/>
          <p:cNvSpPr txBox="1">
            <a:spLocks noChangeArrowheads="1"/>
          </p:cNvSpPr>
          <p:nvPr/>
        </p:nvSpPr>
        <p:spPr bwMode="auto">
          <a:xfrm>
            <a:off x="571472" y="1071552"/>
            <a:ext cx="9144000" cy="3816429"/>
          </a:xfrm>
          <a:prstGeom prst="rect">
            <a:avLst/>
          </a:prstGeom>
          <a:noFill/>
          <a:ln w="9525">
            <a:noFill/>
            <a:miter lim="800000"/>
            <a:headEnd/>
            <a:tailEnd/>
          </a:ln>
          <a:effectLst/>
        </p:spPr>
        <p:txBody>
          <a:bodyPr>
            <a:spAutoFit/>
          </a:bodyPr>
          <a:lstStyle/>
          <a:p>
            <a:pPr>
              <a:spcBef>
                <a:spcPct val="50000"/>
              </a:spcBef>
            </a:pPr>
            <a:r>
              <a:rPr lang="zh-CN" altLang="en-US" sz="4400" b="1" dirty="0">
                <a:solidFill>
                  <a:srgbClr val="0000CC"/>
                </a:solidFill>
                <a:latin typeface="Arial" pitchFamily="34" charset="0"/>
              </a:rPr>
              <a:t>绯</a:t>
            </a:r>
            <a:r>
              <a:rPr lang="zh-CN" altLang="en-US" sz="4400" b="1" dirty="0">
                <a:latin typeface="Arial" pitchFamily="34" charset="0"/>
              </a:rPr>
              <a:t>红              油光可</a:t>
            </a:r>
            <a:r>
              <a:rPr lang="zh-CN" altLang="en-US" sz="4400" b="1" dirty="0">
                <a:solidFill>
                  <a:srgbClr val="0000CC"/>
                </a:solidFill>
                <a:latin typeface="Arial" pitchFamily="34" charset="0"/>
              </a:rPr>
              <a:t>鉴</a:t>
            </a:r>
            <a:r>
              <a:rPr lang="zh-CN" altLang="en-US" sz="4400" b="1" dirty="0">
                <a:latin typeface="Arial" pitchFamily="34" charset="0"/>
              </a:rPr>
              <a:t>   </a:t>
            </a:r>
          </a:p>
          <a:p>
            <a:pPr>
              <a:spcBef>
                <a:spcPct val="50000"/>
              </a:spcBef>
            </a:pPr>
            <a:r>
              <a:rPr lang="zh-CN" altLang="en-US" sz="4400" b="1" dirty="0">
                <a:latin typeface="Times New Roman" pitchFamily="18" charset="0"/>
              </a:rPr>
              <a:t>发</a:t>
            </a:r>
            <a:r>
              <a:rPr lang="zh-CN" altLang="en-US" sz="4400" b="1" dirty="0">
                <a:solidFill>
                  <a:srgbClr val="0000CC"/>
                </a:solidFill>
                <a:latin typeface="Times New Roman" pitchFamily="18" charset="0"/>
              </a:rPr>
              <a:t>髻</a:t>
            </a:r>
            <a:r>
              <a:rPr lang="zh-CN" altLang="en-US" sz="4400" b="1" dirty="0">
                <a:latin typeface="Arial" pitchFamily="34" charset="0"/>
              </a:rPr>
              <a:t> </a:t>
            </a:r>
            <a:r>
              <a:rPr lang="zh-CN" altLang="en-US" sz="4400" b="1" dirty="0">
                <a:latin typeface="Times New Roman" pitchFamily="18" charset="0"/>
              </a:rPr>
              <a:t>               </a:t>
            </a:r>
            <a:r>
              <a:rPr lang="zh-CN" altLang="en-US" sz="4400" b="1" dirty="0">
                <a:solidFill>
                  <a:srgbClr val="0000CC"/>
                </a:solidFill>
                <a:latin typeface="Times New Roman" pitchFamily="18" charset="0"/>
              </a:rPr>
              <a:t>瞥</a:t>
            </a:r>
            <a:r>
              <a:rPr lang="zh-CN" altLang="en-US" sz="4400" b="1" dirty="0">
                <a:latin typeface="Arial" pitchFamily="34" charset="0"/>
              </a:rPr>
              <a:t>   </a:t>
            </a:r>
            <a:r>
              <a:rPr lang="zh-CN" altLang="en-US" sz="4400" b="1" dirty="0">
                <a:latin typeface="Times New Roman" pitchFamily="18" charset="0"/>
              </a:rPr>
              <a:t> </a:t>
            </a:r>
          </a:p>
          <a:p>
            <a:pPr>
              <a:spcBef>
                <a:spcPct val="50000"/>
              </a:spcBef>
            </a:pPr>
            <a:r>
              <a:rPr lang="zh-CN" altLang="en-US" sz="4400" b="1" dirty="0">
                <a:solidFill>
                  <a:srgbClr val="0000CC"/>
                </a:solidFill>
                <a:latin typeface="Times New Roman" pitchFamily="18" charset="0"/>
              </a:rPr>
              <a:t>畸</a:t>
            </a:r>
            <a:r>
              <a:rPr lang="zh-CN" altLang="en-US" sz="4400" b="1" dirty="0">
                <a:latin typeface="Times New Roman" pitchFamily="18" charset="0"/>
              </a:rPr>
              <a:t>形</a:t>
            </a:r>
            <a:r>
              <a:rPr lang="zh-CN" altLang="en-US" sz="4400" b="1" dirty="0">
                <a:latin typeface="Arial" pitchFamily="34" charset="0"/>
              </a:rPr>
              <a:t>  </a:t>
            </a:r>
            <a:r>
              <a:rPr lang="zh-CN" altLang="en-US" sz="4400" b="1" dirty="0">
                <a:latin typeface="Times New Roman" pitchFamily="18" charset="0"/>
              </a:rPr>
              <a:t>              </a:t>
            </a:r>
            <a:r>
              <a:rPr lang="zh-CN" altLang="en-US" sz="4400" b="1" dirty="0">
                <a:solidFill>
                  <a:srgbClr val="0000CC"/>
                </a:solidFill>
                <a:latin typeface="Times New Roman" pitchFamily="18" charset="0"/>
              </a:rPr>
              <a:t>杳</a:t>
            </a:r>
            <a:r>
              <a:rPr lang="zh-CN" altLang="en-US" sz="4400" b="1" dirty="0">
                <a:latin typeface="Times New Roman" pitchFamily="18" charset="0"/>
              </a:rPr>
              <a:t>无音信   </a:t>
            </a:r>
          </a:p>
          <a:p>
            <a:pPr>
              <a:spcBef>
                <a:spcPct val="50000"/>
              </a:spcBef>
            </a:pPr>
            <a:r>
              <a:rPr lang="zh-CN" altLang="en-US" sz="4400" b="1" dirty="0">
                <a:latin typeface="Times New Roman" pitchFamily="18" charset="0"/>
              </a:rPr>
              <a:t>花</a:t>
            </a:r>
            <a:r>
              <a:rPr lang="zh-CN" altLang="en-US" sz="4400" b="1" dirty="0">
                <a:solidFill>
                  <a:srgbClr val="0000CC"/>
                </a:solidFill>
                <a:latin typeface="Times New Roman" pitchFamily="18" charset="0"/>
              </a:rPr>
              <a:t>梗</a:t>
            </a:r>
            <a:r>
              <a:rPr lang="zh-CN" altLang="en-US" sz="4400" b="1" dirty="0">
                <a:latin typeface="Times New Roman" pitchFamily="18" charset="0"/>
              </a:rPr>
              <a:t>                </a:t>
            </a:r>
            <a:r>
              <a:rPr lang="zh-CN" altLang="en-US" sz="4400" b="1" dirty="0">
                <a:solidFill>
                  <a:srgbClr val="0000CC"/>
                </a:solidFill>
                <a:latin typeface="Times New Roman" pitchFamily="18" charset="0"/>
              </a:rPr>
              <a:t>芋</a:t>
            </a:r>
            <a:r>
              <a:rPr lang="zh-CN" altLang="en-US" sz="4400" b="1" dirty="0">
                <a:latin typeface="Times New Roman" pitchFamily="18" charset="0"/>
              </a:rPr>
              <a:t>头</a:t>
            </a:r>
            <a:r>
              <a:rPr lang="zh-CN" altLang="en-US" sz="4400" b="1" dirty="0">
                <a:latin typeface="Arial" pitchFamily="34" charset="0"/>
              </a:rPr>
              <a:t> </a:t>
            </a:r>
          </a:p>
        </p:txBody>
      </p:sp>
      <p:sp>
        <p:nvSpPr>
          <p:cNvPr id="66563" name="Text Box 3"/>
          <p:cNvSpPr txBox="1">
            <a:spLocks noChangeArrowheads="1"/>
          </p:cNvSpPr>
          <p:nvPr/>
        </p:nvSpPr>
        <p:spPr bwMode="auto">
          <a:xfrm>
            <a:off x="785786" y="142858"/>
            <a:ext cx="7543800" cy="2169825"/>
          </a:xfrm>
          <a:prstGeom prst="rect">
            <a:avLst/>
          </a:prstGeom>
          <a:noFill/>
          <a:ln w="9525">
            <a:noFill/>
            <a:miter lim="800000"/>
            <a:headEnd/>
            <a:tailEnd/>
          </a:ln>
          <a:effectLst/>
        </p:spPr>
        <p:txBody>
          <a:bodyPr>
            <a:spAutoFit/>
          </a:bodyPr>
          <a:lstStyle/>
          <a:p>
            <a:pPr>
              <a:spcBef>
                <a:spcPct val="50000"/>
              </a:spcBef>
            </a:pPr>
            <a:r>
              <a:rPr lang="zh-CN" altLang="en-US" sz="5400" b="1" dirty="0">
                <a:latin typeface="Arial" pitchFamily="34" charset="0"/>
              </a:rPr>
              <a:t>掌握重点字词音义</a:t>
            </a:r>
          </a:p>
          <a:p>
            <a:pPr>
              <a:spcBef>
                <a:spcPct val="50000"/>
              </a:spcBef>
            </a:pPr>
            <a:endParaRPr lang="zh-CN" altLang="en-US" sz="5400" b="1" dirty="0">
              <a:latin typeface="Arial" pitchFamily="34" charset="0"/>
            </a:endParaRPr>
          </a:p>
        </p:txBody>
      </p:sp>
      <p:sp>
        <p:nvSpPr>
          <p:cNvPr id="66564" name="Text Box 4"/>
          <p:cNvSpPr txBox="1">
            <a:spLocks noChangeArrowheads="1"/>
          </p:cNvSpPr>
          <p:nvPr/>
        </p:nvSpPr>
        <p:spPr bwMode="auto">
          <a:xfrm>
            <a:off x="1928794" y="1142990"/>
            <a:ext cx="762000" cy="646331"/>
          </a:xfrm>
          <a:prstGeom prst="rect">
            <a:avLst/>
          </a:prstGeom>
          <a:noFill/>
          <a:ln w="9525">
            <a:noFill/>
            <a:miter lim="800000"/>
            <a:headEnd/>
            <a:tailEnd/>
          </a:ln>
          <a:effectLst/>
        </p:spPr>
        <p:txBody>
          <a:bodyPr>
            <a:spAutoFit/>
          </a:bodyPr>
          <a:lstStyle/>
          <a:p>
            <a:pPr>
              <a:spcBef>
                <a:spcPct val="50000"/>
              </a:spcBef>
            </a:pPr>
            <a:r>
              <a:rPr lang="en-US" altLang="zh-CN" sz="3600" b="1" dirty="0" err="1">
                <a:solidFill>
                  <a:srgbClr val="FF0066"/>
                </a:solidFill>
                <a:latin typeface="Times New Roman" pitchFamily="18" charset="0"/>
              </a:rPr>
              <a:t>f</a:t>
            </a:r>
            <a:r>
              <a:rPr lang="en-US" altLang="zh-CN" sz="3600" b="1" dirty="0" err="1">
                <a:solidFill>
                  <a:srgbClr val="FF0066"/>
                </a:solidFill>
                <a:latin typeface="Arial" pitchFamily="34" charset="0"/>
              </a:rPr>
              <a:t>ē</a:t>
            </a:r>
            <a:r>
              <a:rPr lang="en-US" altLang="zh-CN" sz="3600" b="1" dirty="0" err="1">
                <a:solidFill>
                  <a:srgbClr val="FF0066"/>
                </a:solidFill>
                <a:latin typeface="Times New Roman" pitchFamily="18" charset="0"/>
              </a:rPr>
              <a:t>i</a:t>
            </a:r>
            <a:r>
              <a:rPr lang="en-US" altLang="zh-CN" sz="3600" b="1" dirty="0">
                <a:solidFill>
                  <a:srgbClr val="FF0066"/>
                </a:solidFill>
                <a:latin typeface="Arial" pitchFamily="34" charset="0"/>
              </a:rPr>
              <a:t> </a:t>
            </a:r>
          </a:p>
        </p:txBody>
      </p:sp>
      <p:sp>
        <p:nvSpPr>
          <p:cNvPr id="66565" name="Text Box 5"/>
          <p:cNvSpPr txBox="1">
            <a:spLocks noChangeArrowheads="1"/>
          </p:cNvSpPr>
          <p:nvPr/>
        </p:nvSpPr>
        <p:spPr bwMode="auto">
          <a:xfrm>
            <a:off x="6286512" y="1142990"/>
            <a:ext cx="1439862" cy="584775"/>
          </a:xfrm>
          <a:prstGeom prst="rect">
            <a:avLst/>
          </a:prstGeom>
          <a:noFill/>
          <a:ln w="9525">
            <a:noFill/>
            <a:miter lim="800000"/>
            <a:headEnd/>
            <a:tailEnd/>
          </a:ln>
          <a:effectLst/>
        </p:spPr>
        <p:txBody>
          <a:bodyPr>
            <a:spAutoFit/>
          </a:bodyPr>
          <a:lstStyle/>
          <a:p>
            <a:pPr>
              <a:spcBef>
                <a:spcPct val="50000"/>
              </a:spcBef>
            </a:pPr>
            <a:r>
              <a:rPr lang="en-US" altLang="zh-CN" sz="3200" b="1" dirty="0" err="1">
                <a:solidFill>
                  <a:srgbClr val="FF0066"/>
                </a:solidFill>
                <a:latin typeface="Times New Roman" pitchFamily="18" charset="0"/>
              </a:rPr>
              <a:t>ji</a:t>
            </a:r>
            <a:r>
              <a:rPr lang="en-US" altLang="zh-CN" sz="3200" b="1" dirty="0" err="1">
                <a:solidFill>
                  <a:srgbClr val="FF0066"/>
                </a:solidFill>
                <a:latin typeface="Arial" pitchFamily="34" charset="0"/>
              </a:rPr>
              <a:t>à</a:t>
            </a:r>
            <a:r>
              <a:rPr lang="en-US" altLang="zh-CN" sz="3200" b="1" dirty="0" err="1">
                <a:solidFill>
                  <a:srgbClr val="FF0066"/>
                </a:solidFill>
                <a:latin typeface="Times New Roman" pitchFamily="18" charset="0"/>
              </a:rPr>
              <a:t>n</a:t>
            </a:r>
            <a:r>
              <a:rPr lang="en-US" altLang="zh-CN" sz="3200" b="1" dirty="0">
                <a:solidFill>
                  <a:srgbClr val="FF0066"/>
                </a:solidFill>
                <a:latin typeface="Arial" pitchFamily="34" charset="0"/>
              </a:rPr>
              <a:t> </a:t>
            </a:r>
          </a:p>
        </p:txBody>
      </p:sp>
      <p:sp>
        <p:nvSpPr>
          <p:cNvPr id="66566" name="Text Box 6"/>
          <p:cNvSpPr txBox="1">
            <a:spLocks noChangeArrowheads="1"/>
          </p:cNvSpPr>
          <p:nvPr/>
        </p:nvSpPr>
        <p:spPr bwMode="auto">
          <a:xfrm>
            <a:off x="2000232" y="2143122"/>
            <a:ext cx="865187" cy="646331"/>
          </a:xfrm>
          <a:prstGeom prst="rect">
            <a:avLst/>
          </a:prstGeom>
          <a:noFill/>
          <a:ln w="9525">
            <a:noFill/>
            <a:miter lim="800000"/>
            <a:headEnd/>
            <a:tailEnd/>
          </a:ln>
          <a:effectLst/>
        </p:spPr>
        <p:txBody>
          <a:bodyPr>
            <a:spAutoFit/>
          </a:bodyPr>
          <a:lstStyle/>
          <a:p>
            <a:pPr>
              <a:spcBef>
                <a:spcPct val="50000"/>
              </a:spcBef>
            </a:pPr>
            <a:r>
              <a:rPr lang="en-US" altLang="zh-CN" sz="3600" b="1" dirty="0" err="1">
                <a:solidFill>
                  <a:srgbClr val="FF0066"/>
                </a:solidFill>
                <a:latin typeface="Times New Roman" pitchFamily="18" charset="0"/>
              </a:rPr>
              <a:t>j</a:t>
            </a:r>
            <a:r>
              <a:rPr lang="en-US" altLang="zh-CN" sz="3600" b="1" dirty="0" err="1">
                <a:solidFill>
                  <a:srgbClr val="FF0066"/>
                </a:solidFill>
                <a:latin typeface="Arial" pitchFamily="34" charset="0"/>
              </a:rPr>
              <a:t>ì</a:t>
            </a:r>
            <a:r>
              <a:rPr lang="en-US" altLang="zh-CN" sz="3600" b="1" dirty="0">
                <a:solidFill>
                  <a:srgbClr val="FF0066"/>
                </a:solidFill>
                <a:latin typeface="Arial" pitchFamily="34" charset="0"/>
              </a:rPr>
              <a:t> </a:t>
            </a:r>
          </a:p>
        </p:txBody>
      </p:sp>
      <p:sp>
        <p:nvSpPr>
          <p:cNvPr id="66567" name="Text Box 7"/>
          <p:cNvSpPr txBox="1">
            <a:spLocks noChangeArrowheads="1"/>
          </p:cNvSpPr>
          <p:nvPr/>
        </p:nvSpPr>
        <p:spPr bwMode="auto">
          <a:xfrm>
            <a:off x="4786314" y="2143122"/>
            <a:ext cx="838200" cy="646331"/>
          </a:xfrm>
          <a:prstGeom prst="rect">
            <a:avLst/>
          </a:prstGeom>
          <a:noFill/>
          <a:ln w="9525">
            <a:noFill/>
            <a:miter lim="800000"/>
            <a:headEnd/>
            <a:tailEnd/>
          </a:ln>
          <a:effectLst/>
        </p:spPr>
        <p:txBody>
          <a:bodyPr>
            <a:spAutoFit/>
          </a:bodyPr>
          <a:lstStyle/>
          <a:p>
            <a:pPr>
              <a:spcBef>
                <a:spcPct val="50000"/>
              </a:spcBef>
            </a:pPr>
            <a:r>
              <a:rPr lang="en-US" altLang="zh-CN" sz="3600" b="1" dirty="0" err="1">
                <a:solidFill>
                  <a:srgbClr val="FF0066"/>
                </a:solidFill>
                <a:latin typeface="Times New Roman" pitchFamily="18" charset="0"/>
              </a:rPr>
              <a:t>pi</a:t>
            </a:r>
            <a:r>
              <a:rPr lang="en-US" altLang="zh-CN" sz="3600" b="1" dirty="0" err="1">
                <a:solidFill>
                  <a:srgbClr val="FF0066"/>
                </a:solidFill>
                <a:latin typeface="Arial" pitchFamily="34" charset="0"/>
              </a:rPr>
              <a:t>ē</a:t>
            </a:r>
            <a:r>
              <a:rPr lang="en-US" altLang="zh-CN" sz="3600" b="1" dirty="0">
                <a:solidFill>
                  <a:srgbClr val="FF0066"/>
                </a:solidFill>
                <a:latin typeface="Arial" pitchFamily="34" charset="0"/>
              </a:rPr>
              <a:t> </a:t>
            </a:r>
          </a:p>
        </p:txBody>
      </p:sp>
      <p:sp>
        <p:nvSpPr>
          <p:cNvPr id="66568" name="Text Box 8"/>
          <p:cNvSpPr txBox="1">
            <a:spLocks noChangeArrowheads="1"/>
          </p:cNvSpPr>
          <p:nvPr/>
        </p:nvSpPr>
        <p:spPr bwMode="auto">
          <a:xfrm>
            <a:off x="2555875" y="3112294"/>
            <a:ext cx="762000" cy="646331"/>
          </a:xfrm>
          <a:prstGeom prst="rect">
            <a:avLst/>
          </a:prstGeom>
          <a:noFill/>
          <a:ln w="9525">
            <a:noFill/>
            <a:miter lim="800000"/>
            <a:headEnd/>
            <a:tailEnd/>
          </a:ln>
          <a:effectLst/>
        </p:spPr>
        <p:txBody>
          <a:bodyPr>
            <a:spAutoFit/>
          </a:bodyPr>
          <a:lstStyle/>
          <a:p>
            <a:pPr>
              <a:spcBef>
                <a:spcPct val="50000"/>
              </a:spcBef>
            </a:pPr>
            <a:r>
              <a:rPr lang="en-US" altLang="zh-CN" sz="3600" b="1">
                <a:solidFill>
                  <a:srgbClr val="FF0066"/>
                </a:solidFill>
                <a:latin typeface="Times New Roman" pitchFamily="18" charset="0"/>
              </a:rPr>
              <a:t>j</a:t>
            </a:r>
            <a:r>
              <a:rPr lang="en-US" altLang="zh-CN" sz="3600" b="1">
                <a:solidFill>
                  <a:srgbClr val="FF0066"/>
                </a:solidFill>
                <a:latin typeface="Arial" pitchFamily="34" charset="0"/>
              </a:rPr>
              <a:t>ī </a:t>
            </a:r>
          </a:p>
        </p:txBody>
      </p:sp>
      <p:sp>
        <p:nvSpPr>
          <p:cNvPr id="66569" name="Text Box 9"/>
          <p:cNvSpPr txBox="1">
            <a:spLocks noChangeArrowheads="1"/>
          </p:cNvSpPr>
          <p:nvPr/>
        </p:nvSpPr>
        <p:spPr bwMode="auto">
          <a:xfrm>
            <a:off x="6877051" y="3057525"/>
            <a:ext cx="1439863" cy="646331"/>
          </a:xfrm>
          <a:prstGeom prst="rect">
            <a:avLst/>
          </a:prstGeom>
          <a:noFill/>
          <a:ln w="9525">
            <a:noFill/>
            <a:miter lim="800000"/>
            <a:headEnd/>
            <a:tailEnd/>
          </a:ln>
          <a:effectLst/>
        </p:spPr>
        <p:txBody>
          <a:bodyPr>
            <a:spAutoFit/>
          </a:bodyPr>
          <a:lstStyle/>
          <a:p>
            <a:pPr>
              <a:spcBef>
                <a:spcPct val="50000"/>
              </a:spcBef>
            </a:pPr>
            <a:r>
              <a:rPr lang="zh-CN" altLang="en-US" sz="3600" b="1">
                <a:solidFill>
                  <a:srgbClr val="FF0066"/>
                </a:solidFill>
                <a:latin typeface="Times New Roman" pitchFamily="18" charset="0"/>
              </a:rPr>
              <a:t> </a:t>
            </a:r>
            <a:r>
              <a:rPr lang="en-US" altLang="zh-CN" sz="3600" b="1">
                <a:solidFill>
                  <a:srgbClr val="FF0066"/>
                </a:solidFill>
                <a:latin typeface="Times New Roman" pitchFamily="18" charset="0"/>
              </a:rPr>
              <a:t>y</a:t>
            </a:r>
            <a:r>
              <a:rPr lang="en-US" altLang="zh-CN" sz="3600" b="1">
                <a:solidFill>
                  <a:srgbClr val="FF0066"/>
                </a:solidFill>
                <a:latin typeface="Arial" pitchFamily="34" charset="0"/>
              </a:rPr>
              <a:t>ǎo</a:t>
            </a:r>
            <a:r>
              <a:rPr lang="en-US" altLang="zh-CN" sz="3600" b="1">
                <a:solidFill>
                  <a:srgbClr val="FF0066"/>
                </a:solidFill>
                <a:latin typeface="Times New Roman" pitchFamily="18" charset="0"/>
              </a:rPr>
              <a:t> </a:t>
            </a:r>
          </a:p>
        </p:txBody>
      </p:sp>
      <p:sp>
        <p:nvSpPr>
          <p:cNvPr id="66570" name="Text Box 10"/>
          <p:cNvSpPr txBox="1">
            <a:spLocks noChangeArrowheads="1"/>
          </p:cNvSpPr>
          <p:nvPr/>
        </p:nvSpPr>
        <p:spPr bwMode="auto">
          <a:xfrm>
            <a:off x="2143108" y="4071948"/>
            <a:ext cx="1731959" cy="646331"/>
          </a:xfrm>
          <a:prstGeom prst="rect">
            <a:avLst/>
          </a:prstGeom>
          <a:noFill/>
          <a:ln w="9525">
            <a:noFill/>
            <a:miter lim="800000"/>
            <a:headEnd/>
            <a:tailEnd/>
          </a:ln>
          <a:effectLst/>
        </p:spPr>
        <p:txBody>
          <a:bodyPr wrap="square">
            <a:spAutoFit/>
          </a:bodyPr>
          <a:lstStyle/>
          <a:p>
            <a:pPr>
              <a:spcBef>
                <a:spcPct val="50000"/>
              </a:spcBef>
            </a:pPr>
            <a:r>
              <a:rPr lang="en-US" altLang="zh-CN" sz="3600" b="1" dirty="0" err="1">
                <a:solidFill>
                  <a:srgbClr val="FF0066"/>
                </a:solidFill>
                <a:latin typeface="Times New Roman" pitchFamily="18" charset="0"/>
              </a:rPr>
              <a:t>g</a:t>
            </a:r>
            <a:r>
              <a:rPr lang="en-US" altLang="zh-CN" sz="3600" b="1" dirty="0" err="1">
                <a:solidFill>
                  <a:srgbClr val="FF0066"/>
                </a:solidFill>
                <a:latin typeface="Arial" pitchFamily="34" charset="0"/>
              </a:rPr>
              <a:t>ě</a:t>
            </a:r>
            <a:r>
              <a:rPr lang="en-US" altLang="zh-CN" sz="3600" b="1" dirty="0" err="1">
                <a:solidFill>
                  <a:srgbClr val="FF0066"/>
                </a:solidFill>
                <a:latin typeface="Times New Roman" pitchFamily="18" charset="0"/>
              </a:rPr>
              <a:t>ng</a:t>
            </a:r>
            <a:r>
              <a:rPr lang="en-US" altLang="zh-CN" sz="3600" b="1" dirty="0">
                <a:solidFill>
                  <a:srgbClr val="FF0066"/>
                </a:solidFill>
                <a:latin typeface="Times New Roman" pitchFamily="18" charset="0"/>
              </a:rPr>
              <a:t> </a:t>
            </a:r>
          </a:p>
        </p:txBody>
      </p:sp>
      <p:sp>
        <p:nvSpPr>
          <p:cNvPr id="66571" name="Text Box 11"/>
          <p:cNvSpPr txBox="1">
            <a:spLocks noChangeArrowheads="1"/>
          </p:cNvSpPr>
          <p:nvPr/>
        </p:nvSpPr>
        <p:spPr bwMode="auto">
          <a:xfrm>
            <a:off x="5357818" y="4143386"/>
            <a:ext cx="1728787" cy="1200329"/>
          </a:xfrm>
          <a:prstGeom prst="rect">
            <a:avLst/>
          </a:prstGeom>
          <a:noFill/>
          <a:ln w="9525">
            <a:noFill/>
            <a:miter lim="800000"/>
            <a:headEnd/>
            <a:tailEnd/>
          </a:ln>
          <a:effectLst/>
        </p:spPr>
        <p:txBody>
          <a:bodyPr>
            <a:spAutoFit/>
          </a:bodyPr>
          <a:lstStyle/>
          <a:p>
            <a:pPr algn="ctr"/>
            <a:r>
              <a:rPr lang="en-US" altLang="zh-CN" sz="3600" b="1" dirty="0" err="1">
                <a:solidFill>
                  <a:srgbClr val="FF0066"/>
                </a:solidFill>
                <a:latin typeface="Times New Roman" pitchFamily="18" charset="0"/>
              </a:rPr>
              <a:t>y</a:t>
            </a:r>
            <a:r>
              <a:rPr lang="en-US" altLang="zh-CN" sz="3600" b="1" dirty="0" err="1">
                <a:solidFill>
                  <a:srgbClr val="FF0066"/>
                </a:solidFill>
                <a:latin typeface="Arial"/>
              </a:rPr>
              <a:t>ù</a:t>
            </a:r>
            <a:endParaRPr lang="en-US" altLang="zh-CN" sz="3600" b="1" dirty="0">
              <a:solidFill>
                <a:srgbClr val="FF0066"/>
              </a:solidFill>
              <a:latin typeface="Times New Roman" pitchFamily="18" charset="0"/>
            </a:endParaRPr>
          </a:p>
          <a:p>
            <a:endParaRPr lang="zh-CN" altLang="en-US" sz="3600" b="1" dirty="0">
              <a:solidFill>
                <a:srgbClr val="FF0066"/>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65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656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656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656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656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656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6657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665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autoUpdateAnimBg="0"/>
      <p:bldP spid="66565" grpId="0" autoUpdateAnimBg="0"/>
      <p:bldP spid="66566" grpId="0" autoUpdateAnimBg="0"/>
      <p:bldP spid="66567" grpId="0" autoUpdateAnimBg="0"/>
      <p:bldP spid="66568" grpId="0" autoUpdateAnimBg="0"/>
      <p:bldP spid="66569" grpId="0" autoUpdateAnimBg="0"/>
      <p:bldP spid="66570" grpId="0" autoUpdateAnimBg="0"/>
      <p:bldP spid="66571"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WordArt 2"/>
          <p:cNvSpPr>
            <a:spLocks noChangeArrowheads="1" noChangeShapeType="1"/>
          </p:cNvSpPr>
          <p:nvPr/>
        </p:nvSpPr>
        <p:spPr bwMode="auto">
          <a:xfrm>
            <a:off x="0" y="0"/>
            <a:ext cx="2520950" cy="431006"/>
          </a:xfrm>
          <a:prstGeom prst="rect">
            <a:avLst/>
          </a:prstGeom>
        </p:spPr>
        <p:txBody>
          <a:bodyPr wrap="none" fromWordArt="1">
            <a:prstTxWarp prst="textPlain">
              <a:avLst>
                <a:gd name="adj" fmla="val 50000"/>
              </a:avLst>
            </a:prstTxWarp>
          </a:bodyPr>
          <a:lstStyle/>
          <a:p>
            <a:pPr algn="ctr">
              <a:defRPr/>
            </a:pPr>
            <a:r>
              <a:rPr lang="zh-CN" altLang="en-US" sz="3600" b="1" dirty="0">
                <a:ln w="9525" cap="sq">
                  <a:solidFill>
                    <a:srgbClr val="FF0000"/>
                  </a:solidFill>
                  <a:round/>
                  <a:headEnd/>
                  <a:tailEnd/>
                </a:ln>
                <a:solidFill>
                  <a:schemeClr val="tx2"/>
                </a:solidFill>
                <a:latin typeface="华文新魏"/>
                <a:ea typeface="华文新魏"/>
              </a:rPr>
              <a:t>文体</a:t>
            </a:r>
            <a:r>
              <a:rPr lang="en-US" altLang="zh-CN" sz="3600" b="1" dirty="0">
                <a:ln w="9525" cap="sq">
                  <a:solidFill>
                    <a:srgbClr val="FF0000"/>
                  </a:solidFill>
                  <a:round/>
                  <a:headEnd/>
                  <a:tailEnd/>
                </a:ln>
                <a:solidFill>
                  <a:schemeClr val="tx2"/>
                </a:solidFill>
                <a:latin typeface="华文新魏"/>
                <a:ea typeface="华文新魏"/>
              </a:rPr>
              <a:t>--</a:t>
            </a:r>
            <a:r>
              <a:rPr lang="zh-CN" altLang="en-US" sz="3600" b="1" dirty="0">
                <a:ln w="9525" cap="sq">
                  <a:solidFill>
                    <a:srgbClr val="FF0000"/>
                  </a:solidFill>
                  <a:round/>
                  <a:headEnd/>
                  <a:tailEnd/>
                </a:ln>
                <a:solidFill>
                  <a:schemeClr val="tx2"/>
                </a:solidFill>
                <a:latin typeface="华文新魏"/>
                <a:ea typeface="华文新魏"/>
              </a:rPr>
              <a:t>散文</a:t>
            </a:r>
          </a:p>
        </p:txBody>
      </p:sp>
      <p:sp>
        <p:nvSpPr>
          <p:cNvPr id="7171" name="WordArt 3"/>
          <p:cNvSpPr>
            <a:spLocks noChangeArrowheads="1" noChangeShapeType="1"/>
          </p:cNvSpPr>
          <p:nvPr/>
        </p:nvSpPr>
        <p:spPr bwMode="auto">
          <a:xfrm>
            <a:off x="714348" y="428610"/>
            <a:ext cx="2563812" cy="270272"/>
          </a:xfrm>
          <a:prstGeom prst="rect">
            <a:avLst/>
          </a:prstGeom>
        </p:spPr>
        <p:txBody>
          <a:bodyPr wrap="none" fromWordArt="1">
            <a:prstTxWarp prst="textPlain">
              <a:avLst>
                <a:gd name="adj" fmla="val 50000"/>
              </a:avLst>
            </a:prstTxWarp>
          </a:bodyPr>
          <a:lstStyle/>
          <a:p>
            <a:pPr algn="ctr"/>
            <a:r>
              <a:rPr lang="zh-CN" altLang="en-US" sz="3600" b="1" kern="10" dirty="0">
                <a:ln w="9525" cap="sq">
                  <a:solidFill>
                    <a:srgbClr val="003300"/>
                  </a:solidFill>
                  <a:round/>
                  <a:headEnd/>
                  <a:tailEnd/>
                </a:ln>
                <a:latin typeface="华文隶书"/>
                <a:ea typeface="华文隶书"/>
              </a:rPr>
              <a:t>一、概念：</a:t>
            </a:r>
          </a:p>
        </p:txBody>
      </p:sp>
      <p:sp>
        <p:nvSpPr>
          <p:cNvPr id="7172" name="Text Box 4"/>
          <p:cNvSpPr txBox="1">
            <a:spLocks noChangeArrowheads="1"/>
          </p:cNvSpPr>
          <p:nvPr/>
        </p:nvSpPr>
        <p:spPr bwMode="auto">
          <a:xfrm>
            <a:off x="428596" y="642924"/>
            <a:ext cx="8410604" cy="1815882"/>
          </a:xfrm>
          <a:prstGeom prst="rect">
            <a:avLst/>
          </a:prstGeom>
          <a:noFill/>
          <a:ln w="9525">
            <a:noFill/>
            <a:miter lim="800000"/>
            <a:headEnd/>
            <a:tailEnd/>
          </a:ln>
        </p:spPr>
        <p:txBody>
          <a:bodyPr wrap="square">
            <a:spAutoFit/>
          </a:bodyPr>
          <a:lstStyle/>
          <a:p>
            <a:r>
              <a:rPr lang="zh-CN" altLang="en-US" sz="2800" b="1" dirty="0">
                <a:latin typeface="Times New Roman" pitchFamily="18" charset="0"/>
              </a:rPr>
              <a:t>      散文是同小说、诗歌、戏剧并列的一种文学体</a:t>
            </a:r>
          </a:p>
          <a:p>
            <a:r>
              <a:rPr lang="zh-CN" altLang="en-US" sz="2800" b="1" dirty="0">
                <a:latin typeface="Times New Roman" pitchFamily="18" charset="0"/>
              </a:rPr>
              <a:t>裁，通过对现实社会中某些片断的生活事件描述，</a:t>
            </a:r>
          </a:p>
          <a:p>
            <a:r>
              <a:rPr lang="zh-CN" altLang="en-US" sz="2800" b="1" dirty="0">
                <a:latin typeface="Times New Roman" pitchFamily="18" charset="0"/>
              </a:rPr>
              <a:t>表达作者的观点、感情，并揭示社会意义。它要求</a:t>
            </a:r>
          </a:p>
          <a:p>
            <a:r>
              <a:rPr lang="zh-CN" altLang="en-US" sz="2800" b="1" dirty="0">
                <a:latin typeface="Times New Roman" pitchFamily="18" charset="0"/>
              </a:rPr>
              <a:t>写真人真事，并在此基础上作适当的艺术加工。</a:t>
            </a:r>
          </a:p>
        </p:txBody>
      </p:sp>
      <p:sp>
        <p:nvSpPr>
          <p:cNvPr id="7173" name="WordArt 5"/>
          <p:cNvSpPr>
            <a:spLocks noChangeArrowheads="1" noChangeShapeType="1"/>
          </p:cNvSpPr>
          <p:nvPr/>
        </p:nvSpPr>
        <p:spPr bwMode="auto">
          <a:xfrm>
            <a:off x="661988" y="2356247"/>
            <a:ext cx="3586162" cy="323850"/>
          </a:xfrm>
          <a:prstGeom prst="rect">
            <a:avLst/>
          </a:prstGeom>
        </p:spPr>
        <p:txBody>
          <a:bodyPr wrap="none" fromWordArt="1">
            <a:prstTxWarp prst="textPlain">
              <a:avLst>
                <a:gd name="adj" fmla="val 50000"/>
              </a:avLst>
            </a:prstTxWarp>
          </a:bodyPr>
          <a:lstStyle/>
          <a:p>
            <a:pPr algn="ctr"/>
            <a:r>
              <a:rPr lang="zh-CN" altLang="en-US" sz="3600" b="1" kern="10">
                <a:ln w="9525" cap="sq">
                  <a:solidFill>
                    <a:srgbClr val="FF0000"/>
                  </a:solidFill>
                  <a:round/>
                  <a:headEnd/>
                  <a:tailEnd/>
                </a:ln>
                <a:latin typeface="华文隶书"/>
                <a:ea typeface="华文隶书"/>
              </a:rPr>
              <a:t>二、散文的特点</a:t>
            </a:r>
          </a:p>
        </p:txBody>
      </p:sp>
      <p:sp>
        <p:nvSpPr>
          <p:cNvPr id="7174" name="WordArt 6"/>
          <p:cNvSpPr>
            <a:spLocks noChangeArrowheads="1" noChangeShapeType="1"/>
          </p:cNvSpPr>
          <p:nvPr/>
        </p:nvSpPr>
        <p:spPr bwMode="auto">
          <a:xfrm>
            <a:off x="4572000" y="2428874"/>
            <a:ext cx="3074988" cy="323850"/>
          </a:xfrm>
          <a:prstGeom prst="rect">
            <a:avLst/>
          </a:prstGeom>
        </p:spPr>
        <p:txBody>
          <a:bodyPr wrap="none" fromWordArt="1">
            <a:prstTxWarp prst="textPlain">
              <a:avLst>
                <a:gd name="adj" fmla="val 50000"/>
              </a:avLst>
            </a:prstTxWarp>
          </a:bodyPr>
          <a:lstStyle/>
          <a:p>
            <a:pPr algn="ctr"/>
            <a:r>
              <a:rPr lang="zh-CN" altLang="en-US" sz="3600" b="1" kern="10" dirty="0">
                <a:ln w="9525" cap="sq">
                  <a:solidFill>
                    <a:srgbClr val="FF0000"/>
                  </a:solidFill>
                  <a:round/>
                  <a:headEnd/>
                  <a:tailEnd/>
                </a:ln>
                <a:solidFill>
                  <a:srgbClr val="FF0000"/>
                </a:solidFill>
                <a:latin typeface="华文中宋"/>
                <a:ea typeface="华文中宋"/>
              </a:rPr>
              <a:t>形散而神不散</a:t>
            </a:r>
          </a:p>
        </p:txBody>
      </p:sp>
      <p:sp>
        <p:nvSpPr>
          <p:cNvPr id="7175" name="Text Box 7"/>
          <p:cNvSpPr txBox="1">
            <a:spLocks noChangeArrowheads="1"/>
          </p:cNvSpPr>
          <p:nvPr/>
        </p:nvSpPr>
        <p:spPr bwMode="auto">
          <a:xfrm>
            <a:off x="304800" y="2680097"/>
            <a:ext cx="8839200" cy="523220"/>
          </a:xfrm>
          <a:prstGeom prst="rect">
            <a:avLst/>
          </a:prstGeom>
          <a:noFill/>
          <a:ln w="9525">
            <a:noFill/>
            <a:miter lim="800000"/>
            <a:headEnd/>
            <a:tailEnd/>
          </a:ln>
        </p:spPr>
        <p:txBody>
          <a:bodyPr>
            <a:spAutoFit/>
          </a:bodyPr>
          <a:lstStyle/>
          <a:p>
            <a:r>
              <a:rPr lang="zh-CN" altLang="en-US" sz="2800" b="1" dirty="0">
                <a:latin typeface="Times New Roman" pitchFamily="18" charset="0"/>
              </a:rPr>
              <a:t>形散：是指取材广泛自由，不受时间和空间的限制</a:t>
            </a:r>
          </a:p>
        </p:txBody>
      </p:sp>
      <p:sp>
        <p:nvSpPr>
          <p:cNvPr id="7176" name="Text Box 8"/>
          <p:cNvSpPr txBox="1">
            <a:spLocks noChangeArrowheads="1"/>
          </p:cNvSpPr>
          <p:nvPr/>
        </p:nvSpPr>
        <p:spPr bwMode="auto">
          <a:xfrm>
            <a:off x="304800" y="3057525"/>
            <a:ext cx="8839200" cy="1384995"/>
          </a:xfrm>
          <a:prstGeom prst="rect">
            <a:avLst/>
          </a:prstGeom>
          <a:noFill/>
          <a:ln w="9525">
            <a:noFill/>
            <a:miter lim="800000"/>
            <a:headEnd/>
            <a:tailEnd/>
          </a:ln>
        </p:spPr>
        <p:txBody>
          <a:bodyPr>
            <a:spAutoFit/>
          </a:bodyPr>
          <a:lstStyle/>
          <a:p>
            <a:r>
              <a:rPr lang="zh-CN" altLang="en-US" sz="2800" b="1" dirty="0">
                <a:latin typeface="Times New Roman" pitchFamily="18" charset="0"/>
              </a:rPr>
              <a:t>神不散：是指中心必须明确，无论散文内容多么广</a:t>
            </a:r>
          </a:p>
          <a:p>
            <a:r>
              <a:rPr lang="zh-CN" altLang="en-US" sz="2800" b="1" dirty="0">
                <a:latin typeface="Times New Roman" pitchFamily="18" charset="0"/>
              </a:rPr>
              <a:t>                泛，表现手法如何灵活，都必须为中心服</a:t>
            </a:r>
          </a:p>
          <a:p>
            <a:r>
              <a:rPr lang="zh-CN" altLang="en-US" sz="2800" b="1" dirty="0">
                <a:latin typeface="Times New Roman" pitchFamily="18" charset="0"/>
              </a:rPr>
              <a:t>                务。</a:t>
            </a:r>
          </a:p>
        </p:txBody>
      </p:sp>
      <p:sp>
        <p:nvSpPr>
          <p:cNvPr id="7177" name="WordArt 9"/>
          <p:cNvSpPr>
            <a:spLocks noChangeArrowheads="1" noChangeShapeType="1"/>
          </p:cNvSpPr>
          <p:nvPr/>
        </p:nvSpPr>
        <p:spPr bwMode="auto">
          <a:xfrm>
            <a:off x="635000" y="4030266"/>
            <a:ext cx="3074988" cy="323850"/>
          </a:xfrm>
          <a:prstGeom prst="rect">
            <a:avLst/>
          </a:prstGeom>
        </p:spPr>
        <p:txBody>
          <a:bodyPr wrap="none" fromWordArt="1">
            <a:prstTxWarp prst="textPlain">
              <a:avLst>
                <a:gd name="adj" fmla="val 50000"/>
              </a:avLst>
            </a:prstTxWarp>
          </a:bodyPr>
          <a:lstStyle/>
          <a:p>
            <a:pPr algn="ctr"/>
            <a:r>
              <a:rPr lang="zh-CN" altLang="en-US" sz="3600" b="1" kern="10">
                <a:ln w="9525" cap="sq">
                  <a:solidFill>
                    <a:srgbClr val="00FF00"/>
                  </a:solidFill>
                  <a:round/>
                  <a:headEnd/>
                  <a:tailEnd/>
                </a:ln>
                <a:latin typeface="华文隶书"/>
                <a:ea typeface="华文隶书"/>
              </a:rPr>
              <a:t>三、散文的分类：</a:t>
            </a:r>
          </a:p>
        </p:txBody>
      </p:sp>
      <p:sp>
        <p:nvSpPr>
          <p:cNvPr id="7178" name="WordArt 10"/>
          <p:cNvSpPr>
            <a:spLocks noChangeArrowheads="1" noChangeShapeType="1"/>
          </p:cNvSpPr>
          <p:nvPr/>
        </p:nvSpPr>
        <p:spPr bwMode="auto">
          <a:xfrm>
            <a:off x="1357291" y="4446998"/>
            <a:ext cx="6681813" cy="342900"/>
          </a:xfrm>
          <a:prstGeom prst="rect">
            <a:avLst/>
          </a:prstGeom>
        </p:spPr>
        <p:txBody>
          <a:bodyPr wrap="none" fromWordArt="1">
            <a:prstTxWarp prst="textPlain">
              <a:avLst>
                <a:gd name="adj" fmla="val 50000"/>
              </a:avLst>
            </a:prstTxWarp>
          </a:bodyPr>
          <a:lstStyle/>
          <a:p>
            <a:pPr algn="ctr"/>
            <a:r>
              <a:rPr lang="zh-CN" altLang="en-US" sz="3600" kern="10" dirty="0">
                <a:ln w="9525" cap="sq">
                  <a:solidFill>
                    <a:schemeClr val="tx2"/>
                  </a:solidFill>
                  <a:round/>
                  <a:headEnd/>
                  <a:tailEnd/>
                </a:ln>
                <a:latin typeface="宋体"/>
                <a:ea typeface="宋体"/>
              </a:rPr>
              <a:t>分为：叙事</a:t>
            </a:r>
            <a:r>
              <a:rPr lang="zh-CN" altLang="en-US" sz="3600" kern="10" dirty="0" smtClean="0">
                <a:ln w="9525" cap="sq">
                  <a:solidFill>
                    <a:schemeClr val="tx2"/>
                  </a:solidFill>
                  <a:round/>
                  <a:headEnd/>
                  <a:tailEnd/>
                </a:ln>
                <a:latin typeface="宋体"/>
                <a:ea typeface="宋体"/>
              </a:rPr>
              <a:t>散文、抒情散文和哲理散文</a:t>
            </a:r>
            <a:endParaRPr lang="zh-CN" altLang="en-US" sz="3600" kern="10" dirty="0">
              <a:ln w="9525" cap="sq">
                <a:solidFill>
                  <a:schemeClr val="tx2"/>
                </a:solidFill>
                <a:round/>
                <a:headEnd/>
                <a:tailEnd/>
              </a:ln>
              <a:latin typeface="宋体"/>
              <a:ea typeface="宋体"/>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499"/>
                                          </p:stCondLst>
                                        </p:cTn>
                                        <p:tgtEl>
                                          <p:spTgt spid="7170"/>
                                        </p:tgtEl>
                                        <p:attrNameLst>
                                          <p:attrName>style.visibility</p:attrName>
                                        </p:attrNameLst>
                                      </p:cBhvr>
                                      <p:to>
                                        <p:strVal val="visible"/>
                                      </p:to>
                                    </p:set>
                                    <p:anim to="" calcmode="lin" valueType="num">
                                      <p:cBhvr>
                                        <p:cTn id="7" dur="1" fill="hold"/>
                                        <p:tgtEl>
                                          <p:spTgt spid="7170"/>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7171"/>
                                        </p:tgtEl>
                                        <p:attrNameLst>
                                          <p:attrName>style.visibility</p:attrName>
                                        </p:attrNameLst>
                                      </p:cBhvr>
                                      <p:to>
                                        <p:strVal val="visible"/>
                                      </p:to>
                                    </p:set>
                                    <p:anim to="" calcmode="lin" valueType="num">
                                      <p:cBhvr>
                                        <p:cTn id="12" dur="1" fill="hold"/>
                                        <p:tgtEl>
                                          <p:spTgt spid="7171"/>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1500"/>
                                  </p:stCondLst>
                                  <p:iterate type="lt">
                                    <p:tmAbs val="1000"/>
                                  </p:iterate>
                                  <p:childTnLst>
                                    <p:set>
                                      <p:cBhvr>
                                        <p:cTn id="16" dur="1" fill="hold">
                                          <p:stCondLst>
                                            <p:cond delay="499"/>
                                          </p:stCondLst>
                                        </p:cTn>
                                        <p:tgtEl>
                                          <p:spTgt spid="7172"/>
                                        </p:tgtEl>
                                        <p:attrNameLst>
                                          <p:attrName>style.visibility</p:attrName>
                                        </p:attrNameLst>
                                      </p:cBhvr>
                                      <p:to>
                                        <p:strVal val="visible"/>
                                      </p:to>
                                    </p:set>
                                    <p:anim to="" calcmode="lin" valueType="num">
                                      <p:cBhvr>
                                        <p:cTn id="17" dur="1" fill="hold"/>
                                        <p:tgtEl>
                                          <p:spTgt spid="7172"/>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7173"/>
                                        </p:tgtEl>
                                        <p:attrNameLst>
                                          <p:attrName>style.visibility</p:attrName>
                                        </p:attrNameLst>
                                      </p:cBhvr>
                                      <p:to>
                                        <p:strVal val="visible"/>
                                      </p:to>
                                    </p:set>
                                    <p:anim to="" calcmode="lin" valueType="num">
                                      <p:cBhvr>
                                        <p:cTn id="22" dur="1" fill="hold"/>
                                        <p:tgtEl>
                                          <p:spTgt spid="7173"/>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7174"/>
                                        </p:tgtEl>
                                        <p:attrNameLst>
                                          <p:attrName>style.visibility</p:attrName>
                                        </p:attrNameLst>
                                      </p:cBhvr>
                                      <p:to>
                                        <p:strVal val="visible"/>
                                      </p:to>
                                    </p:set>
                                    <p:anim to="" calcmode="lin" valueType="num">
                                      <p:cBhvr>
                                        <p:cTn id="27" dur="1" fill="hold"/>
                                        <p:tgtEl>
                                          <p:spTgt spid="7174"/>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1000"/>
                                  </p:stCondLst>
                                  <p:childTnLst>
                                    <p:set>
                                      <p:cBhvr>
                                        <p:cTn id="31" dur="1" fill="hold">
                                          <p:stCondLst>
                                            <p:cond delay="499"/>
                                          </p:stCondLst>
                                        </p:cTn>
                                        <p:tgtEl>
                                          <p:spTgt spid="7175"/>
                                        </p:tgtEl>
                                        <p:attrNameLst>
                                          <p:attrName>style.visibility</p:attrName>
                                        </p:attrNameLst>
                                      </p:cBhvr>
                                      <p:to>
                                        <p:strVal val="visible"/>
                                      </p:to>
                                    </p:set>
                                    <p:anim to="" calcmode="lin" valueType="num">
                                      <p:cBhvr>
                                        <p:cTn id="32" dur="1" fill="hold"/>
                                        <p:tgtEl>
                                          <p:spTgt spid="7175"/>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1000"/>
                                  </p:stCondLst>
                                  <p:childTnLst>
                                    <p:set>
                                      <p:cBhvr>
                                        <p:cTn id="36" dur="1" fill="hold">
                                          <p:stCondLst>
                                            <p:cond delay="499"/>
                                          </p:stCondLst>
                                        </p:cTn>
                                        <p:tgtEl>
                                          <p:spTgt spid="7176"/>
                                        </p:tgtEl>
                                        <p:attrNameLst>
                                          <p:attrName>style.visibility</p:attrName>
                                        </p:attrNameLst>
                                      </p:cBhvr>
                                      <p:to>
                                        <p:strVal val="visible"/>
                                      </p:to>
                                    </p:set>
                                    <p:anim to="" calcmode="lin" valueType="num">
                                      <p:cBhvr>
                                        <p:cTn id="37" dur="1" fill="hold"/>
                                        <p:tgtEl>
                                          <p:spTgt spid="7176"/>
                                        </p:tgtEl>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499"/>
                                          </p:stCondLst>
                                        </p:cTn>
                                        <p:tgtEl>
                                          <p:spTgt spid="7177"/>
                                        </p:tgtEl>
                                        <p:attrNameLst>
                                          <p:attrName>style.visibility</p:attrName>
                                        </p:attrNameLst>
                                      </p:cBhvr>
                                      <p:to>
                                        <p:strVal val="visible"/>
                                      </p:to>
                                    </p:set>
                                    <p:anim to="" calcmode="lin" valueType="num">
                                      <p:cBhvr>
                                        <p:cTn id="42" dur="1" fill="hold"/>
                                        <p:tgtEl>
                                          <p:spTgt spid="7177"/>
                                        </p:tgtEl>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1000"/>
                                  </p:stCondLst>
                                  <p:childTnLst>
                                    <p:set>
                                      <p:cBhvr>
                                        <p:cTn id="46" dur="1" fill="hold">
                                          <p:stCondLst>
                                            <p:cond delay="499"/>
                                          </p:stCondLst>
                                        </p:cTn>
                                        <p:tgtEl>
                                          <p:spTgt spid="7178"/>
                                        </p:tgtEl>
                                        <p:attrNameLst>
                                          <p:attrName>style.visibility</p:attrName>
                                        </p:attrNameLst>
                                      </p:cBhvr>
                                      <p:to>
                                        <p:strVal val="visible"/>
                                      </p:to>
                                    </p:set>
                                    <p:anim to="" calcmode="lin" valueType="num">
                                      <p:cBhvr>
                                        <p:cTn id="47" dur="1" fill="hold"/>
                                        <p:tgtEl>
                                          <p:spTgt spid="717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nimBg="1"/>
      <p:bldP spid="7172" grpId="0" autoUpdateAnimBg="0"/>
      <p:bldP spid="7173" grpId="0" animBg="1"/>
      <p:bldP spid="7174" grpId="0" animBg="1"/>
      <p:bldP spid="7175" grpId="0" autoUpdateAnimBg="0"/>
      <p:bldP spid="7176" grpId="0" autoUpdateAnimBg="0"/>
      <p:bldP spid="7177" grpId="0" animBg="1"/>
      <p:bldP spid="717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Text Box 4"/>
          <p:cNvSpPr txBox="1">
            <a:spLocks noChangeArrowheads="1"/>
          </p:cNvSpPr>
          <p:nvPr/>
        </p:nvSpPr>
        <p:spPr bwMode="auto">
          <a:xfrm>
            <a:off x="4286248" y="142858"/>
            <a:ext cx="4357718" cy="3170099"/>
          </a:xfrm>
          <a:prstGeom prst="rect">
            <a:avLst/>
          </a:prstGeom>
          <a:noFill/>
          <a:ln w="12700" cap="sq">
            <a:noFill/>
            <a:miter lim="800000"/>
            <a:headEnd/>
            <a:tailEnd/>
          </a:ln>
          <a:effectLst/>
        </p:spPr>
        <p:txBody>
          <a:bodyPr wrap="square">
            <a:spAutoFit/>
          </a:bodyPr>
          <a:lstStyle/>
          <a:p>
            <a:pPr algn="ctr"/>
            <a:r>
              <a:rPr kumimoji="1" lang="zh-CN" altLang="en-US" sz="2800" b="1" dirty="0">
                <a:solidFill>
                  <a:srgbClr val="FF0000"/>
                </a:solidFill>
                <a:effectLst>
                  <a:outerShdw blurRad="38100" dist="38100" dir="2700000" algn="tl">
                    <a:srgbClr val="C0C0C0"/>
                  </a:outerShdw>
                </a:effectLst>
                <a:latin typeface="Times New Roman" pitchFamily="18" charset="0"/>
              </a:rPr>
              <a:t>鲁迅</a:t>
            </a:r>
            <a:r>
              <a:rPr kumimoji="1" lang="zh-CN" altLang="en-US" sz="2800" b="1" dirty="0">
                <a:effectLst>
                  <a:outerShdw blurRad="38100" dist="38100" dir="2700000" algn="tl">
                    <a:srgbClr val="C0C0C0"/>
                  </a:outerShdw>
                </a:effectLst>
                <a:latin typeface="Times New Roman" pitchFamily="18" charset="0"/>
              </a:rPr>
              <a:t>（</a:t>
            </a:r>
            <a:r>
              <a:rPr kumimoji="1" lang="en-US" altLang="zh-CN" sz="2800" b="1" dirty="0">
                <a:effectLst>
                  <a:outerShdw blurRad="38100" dist="38100" dir="2700000" algn="tl">
                    <a:srgbClr val="C0C0C0"/>
                  </a:outerShdw>
                </a:effectLst>
                <a:latin typeface="Times New Roman" pitchFamily="18" charset="0"/>
              </a:rPr>
              <a:t>1881—1936</a:t>
            </a:r>
            <a:r>
              <a:rPr kumimoji="1" lang="zh-CN" altLang="en-US" sz="2800" b="1" dirty="0">
                <a:effectLst>
                  <a:outerShdw blurRad="38100" dist="38100" dir="2700000" algn="tl">
                    <a:srgbClr val="C0C0C0"/>
                  </a:outerShdw>
                </a:effectLst>
                <a:latin typeface="Times New Roman" pitchFamily="18" charset="0"/>
              </a:rPr>
              <a:t>）</a:t>
            </a:r>
          </a:p>
          <a:p>
            <a:pPr algn="ctr"/>
            <a:r>
              <a:rPr kumimoji="1" lang="zh-CN" altLang="en-US" sz="2800" b="1" dirty="0">
                <a:solidFill>
                  <a:srgbClr val="0000FF"/>
                </a:solidFill>
                <a:effectLst>
                  <a:outerShdw blurRad="38100" dist="38100" dir="2700000" algn="tl">
                    <a:srgbClr val="C0C0C0"/>
                  </a:outerShdw>
                </a:effectLst>
                <a:latin typeface="Times New Roman" pitchFamily="18" charset="0"/>
              </a:rPr>
              <a:t>生于浙江绍兴，原</a:t>
            </a:r>
          </a:p>
          <a:p>
            <a:pPr algn="ctr"/>
            <a:r>
              <a:rPr kumimoji="1" lang="zh-CN" altLang="en-US" sz="2800" b="1" dirty="0">
                <a:solidFill>
                  <a:srgbClr val="0000FF"/>
                </a:solidFill>
                <a:effectLst>
                  <a:outerShdw blurRad="38100" dist="38100" dir="2700000" algn="tl">
                    <a:srgbClr val="C0C0C0"/>
                  </a:outerShdw>
                </a:effectLst>
                <a:latin typeface="Times New Roman" pitchFamily="18" charset="0"/>
              </a:rPr>
              <a:t>名周树人，字豫才，</a:t>
            </a:r>
          </a:p>
          <a:p>
            <a:pPr algn="ctr"/>
            <a:r>
              <a:rPr kumimoji="1" lang="zh-CN" altLang="en-US" sz="2800" b="1" dirty="0">
                <a:solidFill>
                  <a:srgbClr val="0000FF"/>
                </a:solidFill>
                <a:effectLst>
                  <a:outerShdw blurRad="38100" dist="38100" dir="2700000" algn="tl">
                    <a:srgbClr val="C0C0C0"/>
                  </a:outerShdw>
                </a:effectLst>
                <a:latin typeface="Times New Roman" pitchFamily="18" charset="0"/>
              </a:rPr>
              <a:t>自第一篇小说</a:t>
            </a:r>
            <a:r>
              <a:rPr kumimoji="1" lang="en-US" altLang="zh-CN" sz="2800" b="1" dirty="0">
                <a:solidFill>
                  <a:srgbClr val="0000FF"/>
                </a:solidFill>
                <a:effectLst>
                  <a:outerShdw blurRad="38100" dist="38100" dir="2700000" algn="tl">
                    <a:srgbClr val="C0C0C0"/>
                  </a:outerShdw>
                </a:effectLst>
                <a:latin typeface="Times New Roman" pitchFamily="18" charset="0"/>
              </a:rPr>
              <a:t>《</a:t>
            </a:r>
            <a:r>
              <a:rPr kumimoji="1" lang="zh-CN" altLang="en-US" sz="2800" b="1" dirty="0">
                <a:solidFill>
                  <a:srgbClr val="0000FF"/>
                </a:solidFill>
                <a:effectLst>
                  <a:outerShdw blurRad="38100" dist="38100" dir="2700000" algn="tl">
                    <a:srgbClr val="C0C0C0"/>
                  </a:outerShdw>
                </a:effectLst>
                <a:latin typeface="Times New Roman" pitchFamily="18" charset="0"/>
              </a:rPr>
              <a:t>狂</a:t>
            </a:r>
          </a:p>
          <a:p>
            <a:pPr algn="ctr"/>
            <a:r>
              <a:rPr kumimoji="1" lang="zh-CN" altLang="en-US" sz="2800" b="1" dirty="0">
                <a:solidFill>
                  <a:srgbClr val="0000FF"/>
                </a:solidFill>
                <a:effectLst>
                  <a:outerShdw blurRad="38100" dist="38100" dir="2700000" algn="tl">
                    <a:srgbClr val="C0C0C0"/>
                  </a:outerShdw>
                </a:effectLst>
                <a:latin typeface="Times New Roman" pitchFamily="18" charset="0"/>
              </a:rPr>
              <a:t>人日记</a:t>
            </a:r>
            <a:r>
              <a:rPr kumimoji="1" lang="en-US" altLang="zh-CN" sz="2800" b="1" dirty="0">
                <a:solidFill>
                  <a:srgbClr val="0000FF"/>
                </a:solidFill>
                <a:effectLst>
                  <a:outerShdw blurRad="38100" dist="38100" dir="2700000" algn="tl">
                    <a:srgbClr val="C0C0C0"/>
                  </a:outerShdw>
                </a:effectLst>
                <a:latin typeface="Times New Roman" pitchFamily="18" charset="0"/>
              </a:rPr>
              <a:t>》</a:t>
            </a:r>
            <a:r>
              <a:rPr kumimoji="1" lang="zh-CN" altLang="en-US" sz="2800" b="1" dirty="0">
                <a:solidFill>
                  <a:srgbClr val="0000FF"/>
                </a:solidFill>
                <a:effectLst>
                  <a:outerShdw blurRad="38100" dist="38100" dir="2700000" algn="tl">
                    <a:srgbClr val="C0C0C0"/>
                  </a:outerShdw>
                </a:effectLst>
                <a:latin typeface="Times New Roman" pitchFamily="18" charset="0"/>
              </a:rPr>
              <a:t>开始用鲁</a:t>
            </a:r>
          </a:p>
          <a:p>
            <a:pPr algn="ctr"/>
            <a:r>
              <a:rPr kumimoji="1" lang="zh-CN" altLang="en-US" sz="2800" b="1" dirty="0">
                <a:solidFill>
                  <a:srgbClr val="0000FF"/>
                </a:solidFill>
                <a:effectLst>
                  <a:outerShdw blurRad="38100" dist="38100" dir="2700000" algn="tl">
                    <a:srgbClr val="C0C0C0"/>
                  </a:outerShdw>
                </a:effectLst>
                <a:latin typeface="Times New Roman" pitchFamily="18" charset="0"/>
              </a:rPr>
              <a:t>迅作笔名。</a:t>
            </a:r>
          </a:p>
          <a:p>
            <a:pPr algn="ctr"/>
            <a:endParaRPr kumimoji="1" lang="en-US" altLang="zh-CN" sz="3200" b="1" dirty="0">
              <a:solidFill>
                <a:srgbClr val="0000FF"/>
              </a:solidFill>
              <a:effectLst>
                <a:outerShdw blurRad="38100" dist="38100" dir="2700000" algn="tl">
                  <a:srgbClr val="C0C0C0"/>
                </a:outerShdw>
              </a:effectLst>
              <a:latin typeface="Times New Roman" pitchFamily="18" charset="0"/>
            </a:endParaRPr>
          </a:p>
        </p:txBody>
      </p:sp>
      <p:sp>
        <p:nvSpPr>
          <p:cNvPr id="14341" name="Text Box 5"/>
          <p:cNvSpPr txBox="1">
            <a:spLocks noChangeArrowheads="1"/>
          </p:cNvSpPr>
          <p:nvPr/>
        </p:nvSpPr>
        <p:spPr bwMode="auto">
          <a:xfrm>
            <a:off x="4429124" y="2714626"/>
            <a:ext cx="4114800" cy="2246769"/>
          </a:xfrm>
          <a:prstGeom prst="rect">
            <a:avLst/>
          </a:prstGeom>
          <a:noFill/>
          <a:ln w="12700" cap="sq">
            <a:noFill/>
            <a:miter lim="800000"/>
            <a:headEnd/>
            <a:tailEnd/>
          </a:ln>
          <a:effectLst/>
        </p:spPr>
        <p:txBody>
          <a:bodyPr>
            <a:spAutoFit/>
          </a:bodyPr>
          <a:lstStyle/>
          <a:p>
            <a:r>
              <a:rPr kumimoji="1" lang="zh-CN" altLang="en-US" sz="2800" b="1" dirty="0">
                <a:effectLst>
                  <a:outerShdw blurRad="38100" dist="38100" dir="2700000" algn="tl">
                    <a:srgbClr val="C0C0C0"/>
                  </a:outerShdw>
                </a:effectLst>
                <a:latin typeface="Times New Roman" pitchFamily="18" charset="0"/>
              </a:rPr>
              <a:t>著名作品集</a:t>
            </a:r>
            <a:r>
              <a:rPr kumimoji="1" lang="en-US" altLang="zh-CN" sz="2800" b="1" dirty="0">
                <a:solidFill>
                  <a:srgbClr val="0000CC"/>
                </a:solidFill>
                <a:latin typeface="Times New Roman" pitchFamily="18" charset="0"/>
                <a:ea typeface="微软雅黑" pitchFamily="34" charset="-122"/>
              </a:rPr>
              <a:t>《</a:t>
            </a:r>
            <a:r>
              <a:rPr kumimoji="1" lang="zh-CN" altLang="en-US" sz="2800" b="1" dirty="0">
                <a:solidFill>
                  <a:srgbClr val="0000CC"/>
                </a:solidFill>
                <a:latin typeface="Times New Roman" pitchFamily="18" charset="0"/>
                <a:ea typeface="微软雅黑" pitchFamily="34" charset="-122"/>
              </a:rPr>
              <a:t>野草</a:t>
            </a:r>
            <a:r>
              <a:rPr kumimoji="1" lang="en-US" altLang="zh-CN" sz="2800" b="1" dirty="0">
                <a:solidFill>
                  <a:srgbClr val="0000CC"/>
                </a:solidFill>
                <a:latin typeface="Times New Roman" pitchFamily="18" charset="0"/>
                <a:ea typeface="微软雅黑" pitchFamily="34" charset="-122"/>
              </a:rPr>
              <a:t>》《</a:t>
            </a:r>
            <a:r>
              <a:rPr kumimoji="1" lang="zh-CN" altLang="en-US" sz="2800" b="1" dirty="0">
                <a:solidFill>
                  <a:srgbClr val="0000CC"/>
                </a:solidFill>
                <a:latin typeface="Times New Roman" pitchFamily="18" charset="0"/>
                <a:ea typeface="微软雅黑" pitchFamily="34" charset="-122"/>
              </a:rPr>
              <a:t>朝花夕拾</a:t>
            </a:r>
            <a:r>
              <a:rPr kumimoji="1" lang="en-US" altLang="zh-CN" sz="2800" b="1" dirty="0">
                <a:solidFill>
                  <a:srgbClr val="0000CC"/>
                </a:solidFill>
                <a:latin typeface="Times New Roman" pitchFamily="18" charset="0"/>
                <a:ea typeface="微软雅黑" pitchFamily="34" charset="-122"/>
              </a:rPr>
              <a:t>》《</a:t>
            </a:r>
            <a:r>
              <a:rPr kumimoji="1" lang="zh-CN" altLang="en-US" sz="2800" b="1" dirty="0">
                <a:solidFill>
                  <a:srgbClr val="0000CC"/>
                </a:solidFill>
                <a:latin typeface="Times New Roman" pitchFamily="18" charset="0"/>
                <a:ea typeface="微软雅黑" pitchFamily="34" charset="-122"/>
              </a:rPr>
              <a:t>呐喊</a:t>
            </a:r>
            <a:r>
              <a:rPr kumimoji="1" lang="en-US" altLang="zh-CN" sz="2800" b="1" dirty="0">
                <a:solidFill>
                  <a:srgbClr val="0000CC"/>
                </a:solidFill>
                <a:latin typeface="Times New Roman" pitchFamily="18" charset="0"/>
                <a:ea typeface="微软雅黑" pitchFamily="34" charset="-122"/>
              </a:rPr>
              <a:t>》《</a:t>
            </a:r>
            <a:r>
              <a:rPr kumimoji="1" lang="zh-CN" altLang="en-US" sz="2800" b="1" dirty="0">
                <a:solidFill>
                  <a:srgbClr val="0000CC"/>
                </a:solidFill>
                <a:latin typeface="Times New Roman" pitchFamily="18" charset="0"/>
                <a:ea typeface="微软雅黑" pitchFamily="34" charset="-122"/>
              </a:rPr>
              <a:t>彷徨</a:t>
            </a:r>
            <a:r>
              <a:rPr kumimoji="1" lang="en-US" altLang="zh-CN" sz="2800" b="1" dirty="0">
                <a:solidFill>
                  <a:srgbClr val="0000CC"/>
                </a:solidFill>
                <a:latin typeface="Times New Roman" pitchFamily="18" charset="0"/>
                <a:ea typeface="微软雅黑" pitchFamily="34" charset="-122"/>
              </a:rPr>
              <a:t>》《</a:t>
            </a:r>
            <a:r>
              <a:rPr kumimoji="1" lang="zh-CN" altLang="en-US" sz="2800" b="1" dirty="0">
                <a:solidFill>
                  <a:srgbClr val="0000CC"/>
                </a:solidFill>
                <a:latin typeface="Times New Roman" pitchFamily="18" charset="0"/>
                <a:ea typeface="微软雅黑" pitchFamily="34" charset="-122"/>
              </a:rPr>
              <a:t>华盖集</a:t>
            </a:r>
            <a:r>
              <a:rPr kumimoji="1" lang="en-US" altLang="zh-CN" sz="2800" b="1" dirty="0">
                <a:solidFill>
                  <a:srgbClr val="0000CC"/>
                </a:solidFill>
                <a:latin typeface="Times New Roman" pitchFamily="18" charset="0"/>
                <a:ea typeface="微软雅黑" pitchFamily="34" charset="-122"/>
              </a:rPr>
              <a:t>》《</a:t>
            </a:r>
            <a:r>
              <a:rPr kumimoji="1" lang="zh-CN" altLang="en-US" sz="2800" b="1" dirty="0">
                <a:solidFill>
                  <a:srgbClr val="0000CC"/>
                </a:solidFill>
                <a:latin typeface="Times New Roman" pitchFamily="18" charset="0"/>
                <a:ea typeface="微软雅黑" pitchFamily="34" charset="-122"/>
              </a:rPr>
              <a:t>坟</a:t>
            </a:r>
            <a:r>
              <a:rPr kumimoji="1" lang="en-US" altLang="zh-CN" sz="2800" b="1" dirty="0">
                <a:solidFill>
                  <a:srgbClr val="0000CC"/>
                </a:solidFill>
                <a:latin typeface="Times New Roman" pitchFamily="18" charset="0"/>
                <a:ea typeface="微软雅黑" pitchFamily="34" charset="-122"/>
              </a:rPr>
              <a:t>》</a:t>
            </a:r>
            <a:r>
              <a:rPr kumimoji="1" lang="zh-CN" altLang="en-US" sz="2800" b="1" dirty="0">
                <a:solidFill>
                  <a:srgbClr val="0000CC"/>
                </a:solidFill>
                <a:latin typeface="Times New Roman" pitchFamily="18" charset="0"/>
                <a:ea typeface="微软雅黑" pitchFamily="34" charset="-122"/>
              </a:rPr>
              <a:t>等。本文选自散文集</a:t>
            </a:r>
            <a:r>
              <a:rPr kumimoji="1" lang="en-US" altLang="zh-CN" sz="2800" b="1" dirty="0">
                <a:solidFill>
                  <a:srgbClr val="0000CC"/>
                </a:solidFill>
                <a:effectLst>
                  <a:outerShdw blurRad="38100" dist="38100" dir="2700000" algn="tl">
                    <a:srgbClr val="C0C0C0"/>
                  </a:outerShdw>
                </a:effectLst>
                <a:latin typeface="Times New Roman" pitchFamily="18" charset="0"/>
              </a:rPr>
              <a:t>《</a:t>
            </a:r>
            <a:r>
              <a:rPr kumimoji="1" lang="zh-CN" altLang="en-US" sz="2800" b="1" dirty="0">
                <a:solidFill>
                  <a:srgbClr val="0000CC"/>
                </a:solidFill>
                <a:effectLst>
                  <a:outerShdw blurRad="38100" dist="38100" dir="2700000" algn="tl">
                    <a:srgbClr val="C0C0C0"/>
                  </a:outerShdw>
                </a:effectLst>
                <a:latin typeface="Times New Roman" pitchFamily="18" charset="0"/>
                <a:ea typeface="微软雅黑" pitchFamily="34" charset="-122"/>
              </a:rPr>
              <a:t>朝花夕拾</a:t>
            </a:r>
            <a:r>
              <a:rPr kumimoji="1" lang="en-US" altLang="zh-CN" sz="2800" b="1" dirty="0">
                <a:solidFill>
                  <a:srgbClr val="0000CC"/>
                </a:solidFill>
                <a:effectLst>
                  <a:outerShdw blurRad="38100" dist="38100" dir="2700000" algn="tl">
                    <a:srgbClr val="C0C0C0"/>
                  </a:outerShdw>
                </a:effectLst>
                <a:latin typeface="Times New Roman" pitchFamily="18" charset="0"/>
                <a:ea typeface="微软雅黑" pitchFamily="34" charset="-122"/>
              </a:rPr>
              <a:t>》</a:t>
            </a:r>
            <a:r>
              <a:rPr kumimoji="1" lang="zh-CN" altLang="en-US" sz="2800" b="1" dirty="0">
                <a:solidFill>
                  <a:srgbClr val="0000CC"/>
                </a:solidFill>
                <a:effectLst>
                  <a:outerShdw blurRad="38100" dist="38100" dir="2700000" algn="tl">
                    <a:srgbClr val="C0C0C0"/>
                  </a:outerShdw>
                </a:effectLst>
                <a:latin typeface="Times New Roman" pitchFamily="18" charset="0"/>
              </a:rPr>
              <a:t>。</a:t>
            </a:r>
          </a:p>
        </p:txBody>
      </p:sp>
      <p:sp>
        <p:nvSpPr>
          <p:cNvPr id="14342" name="Text Box 6"/>
          <p:cNvSpPr txBox="1">
            <a:spLocks noChangeArrowheads="1"/>
          </p:cNvSpPr>
          <p:nvPr/>
        </p:nvSpPr>
        <p:spPr bwMode="auto">
          <a:xfrm>
            <a:off x="1500166" y="4000510"/>
            <a:ext cx="906017" cy="523220"/>
          </a:xfrm>
          <a:prstGeom prst="rect">
            <a:avLst/>
          </a:prstGeom>
          <a:noFill/>
          <a:ln w="12700" cap="sq">
            <a:noFill/>
            <a:miter lim="800000"/>
            <a:headEnd/>
            <a:tailEnd/>
          </a:ln>
          <a:effectLst/>
        </p:spPr>
        <p:txBody>
          <a:bodyPr wrap="none">
            <a:spAutoFit/>
          </a:bodyPr>
          <a:lstStyle/>
          <a:p>
            <a:r>
              <a:rPr kumimoji="1" lang="zh-CN" altLang="en-US" sz="2800" b="1" dirty="0" smtClean="0">
                <a:solidFill>
                  <a:srgbClr val="FF0000"/>
                </a:solidFill>
                <a:effectLst>
                  <a:outerShdw blurRad="38100" dist="38100" dir="2700000" algn="tl">
                    <a:srgbClr val="C0C0C0"/>
                  </a:outerShdw>
                </a:effectLst>
                <a:latin typeface="Times New Roman" pitchFamily="18" charset="0"/>
              </a:rPr>
              <a:t>鲁迅</a:t>
            </a:r>
            <a:endParaRPr kumimoji="1" lang="en-US" altLang="zh-CN" sz="2800" b="1" dirty="0">
              <a:solidFill>
                <a:srgbClr val="FFFF00"/>
              </a:solidFill>
              <a:effectLst>
                <a:outerShdw blurRad="38100" dist="38100" dir="2700000" algn="tl">
                  <a:srgbClr val="C0C0C0"/>
                </a:outerShdw>
              </a:effectLst>
              <a:latin typeface="Times New Roman" pitchFamily="18" charset="0"/>
            </a:endParaRPr>
          </a:p>
        </p:txBody>
      </p:sp>
      <p:pic>
        <p:nvPicPr>
          <p:cNvPr id="6" name="Picture 9" descr="luxun001"/>
          <p:cNvPicPr>
            <a:picLocks noChangeAspect="1" noChangeArrowheads="1"/>
          </p:cNvPicPr>
          <p:nvPr/>
        </p:nvPicPr>
        <p:blipFill>
          <a:blip r:embed="rId2"/>
          <a:srcRect/>
          <a:stretch>
            <a:fillRect/>
          </a:stretch>
        </p:blipFill>
        <p:spPr>
          <a:xfrm>
            <a:off x="714348" y="214296"/>
            <a:ext cx="2696035" cy="3592512"/>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342"/>
                                        </p:tgtEl>
                                        <p:attrNameLst>
                                          <p:attrName>style.visibility</p:attrName>
                                        </p:attrNameLst>
                                      </p:cBhvr>
                                      <p:to>
                                        <p:strVal val="visible"/>
                                      </p:to>
                                    </p:set>
                                    <p:anim calcmode="lin" valueType="num">
                                      <p:cBhvr additive="base">
                                        <p:cTn id="7" dur="500" fill="hold"/>
                                        <p:tgtEl>
                                          <p:spTgt spid="14342"/>
                                        </p:tgtEl>
                                        <p:attrNameLst>
                                          <p:attrName>ppt_x</p:attrName>
                                        </p:attrNameLst>
                                      </p:cBhvr>
                                      <p:tavLst>
                                        <p:tav tm="0">
                                          <p:val>
                                            <p:strVal val="#ppt_x"/>
                                          </p:val>
                                        </p:tav>
                                        <p:tav tm="100000">
                                          <p:val>
                                            <p:strVal val="#ppt_x"/>
                                          </p:val>
                                        </p:tav>
                                      </p:tavLst>
                                    </p:anim>
                                    <p:anim calcmode="lin" valueType="num">
                                      <p:cBhvr additive="base">
                                        <p:cTn id="8" dur="500" fill="hold"/>
                                        <p:tgtEl>
                                          <p:spTgt spid="143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5" fill="hold" grpId="0" nodeType="clickEffect">
                                  <p:stCondLst>
                                    <p:cond delay="0"/>
                                  </p:stCondLst>
                                  <p:childTnLst>
                                    <p:set>
                                      <p:cBhvr>
                                        <p:cTn id="12" dur="1" fill="hold">
                                          <p:stCondLst>
                                            <p:cond delay="0"/>
                                          </p:stCondLst>
                                        </p:cTn>
                                        <p:tgtEl>
                                          <p:spTgt spid="14340"/>
                                        </p:tgtEl>
                                        <p:attrNameLst>
                                          <p:attrName>style.visibility</p:attrName>
                                        </p:attrNameLst>
                                      </p:cBhvr>
                                      <p:to>
                                        <p:strVal val="visible"/>
                                      </p:to>
                                    </p:set>
                                    <p:animEffect transition="in" filter="checkerboard(down)">
                                      <p:cBhvr>
                                        <p:cTn id="13" dur="500"/>
                                        <p:tgtEl>
                                          <p:spTgt spid="14340"/>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14341"/>
                                        </p:tgtEl>
                                        <p:attrNameLst>
                                          <p:attrName>style.visibility</p:attrName>
                                        </p:attrNameLst>
                                      </p:cBhvr>
                                      <p:to>
                                        <p:strVal val="visible"/>
                                      </p:to>
                                    </p:set>
                                    <p:animEffect transition="in" filter="checkerboard(across)">
                                      <p:cBhvr>
                                        <p:cTn id="18" dur="5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utoUpdateAnimBg="0"/>
      <p:bldP spid="14341" grpId="0" autoUpdateAnimBg="0"/>
      <p:bldP spid="14342"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8"/>
          <p:cNvSpPr>
            <a:spLocks noGrp="1" noRot="1" noChangeArrowheads="1"/>
          </p:cNvSpPr>
          <p:nvPr>
            <p:ph type="title"/>
          </p:nvPr>
        </p:nvSpPr>
        <p:spPr>
          <a:xfrm>
            <a:off x="323850" y="141684"/>
            <a:ext cx="8540750" cy="917972"/>
          </a:xfrm>
        </p:spPr>
        <p:txBody>
          <a:bodyPr>
            <a:normAutofit fontScale="90000"/>
          </a:bodyPr>
          <a:lstStyle/>
          <a:p>
            <a:pPr eaLnBrk="1" hangingPunct="1"/>
            <a:r>
              <a:rPr lang="zh-CN" altLang="en-US" sz="6600" b="1" smtClean="0"/>
              <a:t>写作背景</a:t>
            </a:r>
          </a:p>
        </p:txBody>
      </p:sp>
      <p:sp>
        <p:nvSpPr>
          <p:cNvPr id="5123" name="Rectangle 10"/>
          <p:cNvSpPr>
            <a:spLocks noGrp="1" noRot="1" noChangeArrowheads="1"/>
          </p:cNvSpPr>
          <p:nvPr>
            <p:ph type="body" sz="half" idx="2"/>
          </p:nvPr>
        </p:nvSpPr>
        <p:spPr>
          <a:xfrm>
            <a:off x="3995738" y="1071552"/>
            <a:ext cx="5005418" cy="3929090"/>
          </a:xfrm>
        </p:spPr>
        <p:txBody>
          <a:bodyPr>
            <a:normAutofit fontScale="92500"/>
          </a:bodyPr>
          <a:lstStyle/>
          <a:p>
            <a:pPr>
              <a:buFont typeface="Wingdings" pitchFamily="2" charset="2"/>
              <a:buNone/>
            </a:pPr>
            <a:r>
              <a:rPr lang="en-US" altLang="zh-CN" sz="2000" b="1" dirty="0" smtClean="0"/>
              <a:t>                 </a:t>
            </a:r>
            <a:r>
              <a:rPr lang="en-US" altLang="zh-CN" sz="1800" dirty="0" smtClean="0"/>
              <a:t> </a:t>
            </a:r>
            <a:r>
              <a:rPr lang="en-US" altLang="zh-CN" sz="2400" b="1" dirty="0" smtClean="0">
                <a:solidFill>
                  <a:srgbClr val="0000FF"/>
                </a:solidFill>
              </a:rPr>
              <a:t>1926</a:t>
            </a:r>
            <a:r>
              <a:rPr lang="zh-CN" altLang="en-US" sz="2400" b="1" dirty="0" smtClean="0">
                <a:solidFill>
                  <a:srgbClr val="0000FF"/>
                </a:solidFill>
              </a:rPr>
              <a:t>年</a:t>
            </a:r>
            <a:r>
              <a:rPr lang="en-US" altLang="zh-CN" sz="2400" b="1" dirty="0" smtClean="0">
                <a:solidFill>
                  <a:srgbClr val="0000FF"/>
                </a:solidFill>
              </a:rPr>
              <a:t>8</a:t>
            </a:r>
            <a:r>
              <a:rPr lang="zh-CN" altLang="en-US" sz="2400" b="1" dirty="0" smtClean="0">
                <a:solidFill>
                  <a:srgbClr val="0000FF"/>
                </a:solidFill>
              </a:rPr>
              <a:t>月底，由于北洋军阀反动政府的迫害，鲁迅离开北京，到厦门大学任教。</a:t>
            </a:r>
            <a:r>
              <a:rPr lang="en-US" altLang="zh-CN" sz="2400" b="1" dirty="0" smtClean="0">
                <a:solidFill>
                  <a:srgbClr val="0000FF"/>
                </a:solidFill>
              </a:rPr>
              <a:t>《</a:t>
            </a:r>
            <a:r>
              <a:rPr lang="zh-CN" altLang="en-US" sz="2400" b="1" dirty="0" smtClean="0">
                <a:solidFill>
                  <a:srgbClr val="0000FF"/>
                </a:solidFill>
              </a:rPr>
              <a:t>藤野先生</a:t>
            </a:r>
            <a:r>
              <a:rPr lang="en-US" altLang="zh-CN" sz="2400" b="1" dirty="0" smtClean="0">
                <a:solidFill>
                  <a:srgbClr val="0000FF"/>
                </a:solidFill>
              </a:rPr>
              <a:t>》</a:t>
            </a:r>
            <a:r>
              <a:rPr lang="zh-CN" altLang="en-US" sz="2400" b="1" dirty="0" smtClean="0">
                <a:solidFill>
                  <a:srgbClr val="0000FF"/>
                </a:solidFill>
              </a:rPr>
              <a:t>这篇散文就是鲁迅离别藤野先生</a:t>
            </a:r>
            <a:r>
              <a:rPr lang="en-US" altLang="zh-CN" sz="2400" b="1" dirty="0" smtClean="0">
                <a:solidFill>
                  <a:srgbClr val="0000FF"/>
                </a:solidFill>
              </a:rPr>
              <a:t>20</a:t>
            </a:r>
            <a:r>
              <a:rPr lang="zh-CN" altLang="en-US" sz="2400" b="1" dirty="0" smtClean="0">
                <a:solidFill>
                  <a:srgbClr val="0000FF"/>
                </a:solidFill>
              </a:rPr>
              <a:t>年后，于</a:t>
            </a:r>
            <a:r>
              <a:rPr lang="en-US" altLang="zh-CN" sz="2400" b="1" dirty="0" smtClean="0">
                <a:solidFill>
                  <a:srgbClr val="0000FF"/>
                </a:solidFill>
              </a:rPr>
              <a:t>1926</a:t>
            </a:r>
            <a:r>
              <a:rPr lang="zh-CN" altLang="en-US" sz="2400" b="1" dirty="0" smtClean="0">
                <a:solidFill>
                  <a:srgbClr val="0000FF"/>
                </a:solidFill>
              </a:rPr>
              <a:t>年</a:t>
            </a:r>
            <a:r>
              <a:rPr lang="en-US" altLang="zh-CN" sz="2400" b="1" dirty="0" smtClean="0">
                <a:solidFill>
                  <a:srgbClr val="0000FF"/>
                </a:solidFill>
              </a:rPr>
              <a:t>10</a:t>
            </a:r>
            <a:r>
              <a:rPr lang="zh-CN" altLang="en-US" sz="2400" b="1" dirty="0" smtClean="0">
                <a:solidFill>
                  <a:srgbClr val="0000FF"/>
                </a:solidFill>
              </a:rPr>
              <a:t>月</a:t>
            </a:r>
            <a:r>
              <a:rPr lang="en-US" altLang="zh-CN" sz="2400" b="1" dirty="0" smtClean="0">
                <a:solidFill>
                  <a:srgbClr val="0000FF"/>
                </a:solidFill>
              </a:rPr>
              <a:t>12</a:t>
            </a:r>
            <a:r>
              <a:rPr lang="zh-CN" altLang="en-US" sz="2400" b="1" dirty="0" smtClean="0">
                <a:solidFill>
                  <a:srgbClr val="0000FF"/>
                </a:solidFill>
              </a:rPr>
              <a:t>日在厦门大学写的，回忆了他</a:t>
            </a:r>
            <a:r>
              <a:rPr lang="en-US" altLang="zh-CN" sz="2400" b="1" dirty="0" smtClean="0">
                <a:solidFill>
                  <a:srgbClr val="0000FF"/>
                </a:solidFill>
              </a:rPr>
              <a:t>1904</a:t>
            </a:r>
            <a:r>
              <a:rPr lang="zh-CN" altLang="en-US" sz="2400" b="1" dirty="0" smtClean="0">
                <a:solidFill>
                  <a:srgbClr val="0000FF"/>
                </a:solidFill>
              </a:rPr>
              <a:t>年夏末至</a:t>
            </a:r>
            <a:r>
              <a:rPr lang="en-US" altLang="zh-CN" sz="2400" b="1" dirty="0" smtClean="0">
                <a:solidFill>
                  <a:srgbClr val="0000FF"/>
                </a:solidFill>
              </a:rPr>
              <a:t>1906</a:t>
            </a:r>
            <a:r>
              <a:rPr lang="zh-CN" altLang="en-US" sz="2400" b="1" dirty="0" smtClean="0">
                <a:solidFill>
                  <a:srgbClr val="0000FF"/>
                </a:solidFill>
              </a:rPr>
              <a:t>年初春在日本留学时的生活片段。鲁迅本想以学医来救国救民，但后来却弃医从文了，我们在本课的学习中会认识到作者思想变化的原因。</a:t>
            </a:r>
          </a:p>
          <a:p>
            <a:pPr>
              <a:spcBef>
                <a:spcPct val="0"/>
              </a:spcBef>
              <a:buFont typeface="Wingdings" pitchFamily="2" charset="2"/>
              <a:buNone/>
            </a:pPr>
            <a:r>
              <a:rPr lang="zh-CN" altLang="en-US" sz="1800" dirty="0" smtClean="0"/>
              <a:t> </a:t>
            </a:r>
            <a:endParaRPr lang="zh-CN" altLang="en-US" sz="2400" b="1" dirty="0" smtClean="0">
              <a:solidFill>
                <a:srgbClr val="FF0000"/>
              </a:solidFill>
              <a:cs typeface="Arial" pitchFamily="34" charset="0"/>
            </a:endParaRPr>
          </a:p>
        </p:txBody>
      </p:sp>
      <p:sp>
        <p:nvSpPr>
          <p:cNvPr id="5124" name="Text Box 13"/>
          <p:cNvSpPr txBox="1">
            <a:spLocks noChangeArrowheads="1"/>
          </p:cNvSpPr>
          <p:nvPr/>
        </p:nvSpPr>
        <p:spPr bwMode="auto">
          <a:xfrm>
            <a:off x="323850" y="4137422"/>
            <a:ext cx="3960813" cy="646331"/>
          </a:xfrm>
          <a:prstGeom prst="rect">
            <a:avLst/>
          </a:prstGeom>
          <a:noFill/>
          <a:ln w="9525">
            <a:noFill/>
            <a:miter lim="800000"/>
            <a:headEnd/>
            <a:tailEnd/>
          </a:ln>
        </p:spPr>
        <p:txBody>
          <a:bodyPr>
            <a:spAutoFit/>
          </a:bodyPr>
          <a:lstStyle/>
          <a:p>
            <a:pPr>
              <a:spcBef>
                <a:spcPct val="50000"/>
              </a:spcBef>
            </a:pPr>
            <a:r>
              <a:rPr lang="en-US" altLang="zh-CN" sz="1800" b="0"/>
              <a:t>   </a:t>
            </a:r>
            <a:r>
              <a:rPr lang="zh-CN" altLang="en-US" sz="3600"/>
              <a:t>今日的厦门大学</a:t>
            </a:r>
            <a:endParaRPr lang="zh-CN" altLang="en-US" sz="4400"/>
          </a:p>
        </p:txBody>
      </p:sp>
      <p:pic>
        <p:nvPicPr>
          <p:cNvPr id="5125" name="Picture 15" descr="厦门大学"/>
          <p:cNvPicPr>
            <a:picLocks noGrp="1" noChangeAspect="1" noChangeArrowheads="1"/>
          </p:cNvPicPr>
          <p:nvPr>
            <p:ph sz="half" idx="1"/>
          </p:nvPr>
        </p:nvPicPr>
        <p:blipFill>
          <a:blip r:embed="rId2"/>
          <a:srcRect/>
          <a:stretch>
            <a:fillRect/>
          </a:stretch>
        </p:blipFill>
        <p:spPr>
          <a:xfrm>
            <a:off x="250825" y="1113235"/>
            <a:ext cx="3960813" cy="3078956"/>
          </a:xfrm>
          <a:noFill/>
        </p:spPr>
      </p:pic>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subTitle" idx="1"/>
          </p:nvPr>
        </p:nvSpPr>
        <p:spPr>
          <a:xfrm>
            <a:off x="285720" y="214296"/>
            <a:ext cx="8715436" cy="4714908"/>
          </a:xfrm>
        </p:spPr>
        <p:txBody>
          <a:bodyPr>
            <a:normAutofit fontScale="55000" lnSpcReduction="20000"/>
          </a:bodyPr>
          <a:lstStyle/>
          <a:p>
            <a:pPr algn="l"/>
            <a:r>
              <a:rPr lang="zh-CN" altLang="en-US" b="1" dirty="0" smtClean="0">
                <a:solidFill>
                  <a:srgbClr val="FF0000"/>
                </a:solidFill>
              </a:rPr>
              <a:t>         我在年青时候也曾经做过许多梦，后来大半忘却了，但自己也并不以为可惜。</a:t>
            </a:r>
            <a:r>
              <a:rPr lang="en-US" altLang="zh-CN" b="1" dirty="0" smtClean="0">
                <a:solidFill>
                  <a:srgbClr val="FF0000"/>
                </a:solidFill>
              </a:rPr>
              <a:t>…………</a:t>
            </a:r>
            <a:r>
              <a:rPr lang="zh-CN" altLang="en-US" b="1" dirty="0" smtClean="0">
                <a:solidFill>
                  <a:srgbClr val="FF0000"/>
                </a:solidFill>
              </a:rPr>
              <a:t>而我偏苦于不能全忘却，这不能全忘的一部分，到现在便成了</a:t>
            </a:r>
            <a:r>
              <a:rPr lang="en-US" altLang="zh-CN" b="1" dirty="0" smtClean="0">
                <a:solidFill>
                  <a:srgbClr val="FF0000"/>
                </a:solidFill>
              </a:rPr>
              <a:t>《</a:t>
            </a:r>
            <a:r>
              <a:rPr lang="zh-CN" altLang="en-US" b="1" dirty="0" smtClean="0">
                <a:solidFill>
                  <a:srgbClr val="FF0000"/>
                </a:solidFill>
              </a:rPr>
              <a:t>呐喊</a:t>
            </a:r>
            <a:r>
              <a:rPr lang="en-US" altLang="zh-CN" b="1" dirty="0" smtClean="0">
                <a:solidFill>
                  <a:srgbClr val="FF0000"/>
                </a:solidFill>
              </a:rPr>
              <a:t>》</a:t>
            </a:r>
            <a:r>
              <a:rPr lang="zh-CN" altLang="en-US" b="1" dirty="0" smtClean="0">
                <a:solidFill>
                  <a:srgbClr val="FF0000"/>
                </a:solidFill>
              </a:rPr>
              <a:t>的来由。”</a:t>
            </a:r>
            <a:endParaRPr lang="en-US" altLang="zh-CN" b="1" dirty="0" smtClean="0">
              <a:solidFill>
                <a:srgbClr val="FF0000"/>
              </a:solidFill>
            </a:endParaRPr>
          </a:p>
          <a:p>
            <a:pPr algn="l"/>
            <a:endParaRPr lang="zh-CN" altLang="en-US" b="1" dirty="0" smtClean="0">
              <a:solidFill>
                <a:srgbClr val="FF0000"/>
              </a:solidFill>
            </a:endParaRPr>
          </a:p>
          <a:p>
            <a:pPr algn="l"/>
            <a:r>
              <a:rPr lang="zh-CN" altLang="en-US" b="1" dirty="0" smtClean="0">
                <a:solidFill>
                  <a:srgbClr val="FF0000"/>
                </a:solidFill>
              </a:rPr>
              <a:t>     “我要到</a:t>
            </a:r>
            <a:r>
              <a:rPr lang="en-US" b="1" dirty="0" smtClean="0">
                <a:solidFill>
                  <a:srgbClr val="FF0000"/>
                </a:solidFill>
              </a:rPr>
              <a:t>N</a:t>
            </a:r>
            <a:r>
              <a:rPr lang="zh-CN" altLang="en-US" b="1" dirty="0" smtClean="0">
                <a:solidFill>
                  <a:srgbClr val="FF0000"/>
                </a:solidFill>
              </a:rPr>
              <a:t>进</a:t>
            </a:r>
            <a:r>
              <a:rPr lang="en-US" b="1" dirty="0" smtClean="0">
                <a:solidFill>
                  <a:srgbClr val="FF0000"/>
                </a:solidFill>
              </a:rPr>
              <a:t>K</a:t>
            </a:r>
            <a:r>
              <a:rPr lang="zh-CN" altLang="en-US" b="1" dirty="0" smtClean="0">
                <a:solidFill>
                  <a:srgbClr val="FF0000"/>
                </a:solidFill>
              </a:rPr>
              <a:t>学堂去了，仿佛是想走异路，逃异地，去寻求别样的人们。</a:t>
            </a:r>
            <a:r>
              <a:rPr lang="en-US" altLang="zh-CN" b="1" dirty="0" smtClean="0">
                <a:solidFill>
                  <a:srgbClr val="FF0000"/>
                </a:solidFill>
              </a:rPr>
              <a:t>…………</a:t>
            </a:r>
            <a:r>
              <a:rPr lang="en-US" b="1" dirty="0" smtClean="0">
                <a:solidFill>
                  <a:srgbClr val="FF0000"/>
                </a:solidFill>
              </a:rPr>
              <a:t>”</a:t>
            </a:r>
          </a:p>
          <a:p>
            <a:pPr algn="l"/>
            <a:endParaRPr lang="zh-CN" altLang="en-US" b="1" dirty="0" smtClean="0">
              <a:solidFill>
                <a:srgbClr val="FF0000"/>
              </a:solidFill>
            </a:endParaRPr>
          </a:p>
          <a:p>
            <a:pPr algn="l"/>
            <a:r>
              <a:rPr lang="zh-CN" altLang="en-US" b="1" dirty="0" smtClean="0">
                <a:solidFill>
                  <a:srgbClr val="FF0000"/>
                </a:solidFill>
              </a:rPr>
              <a:t>     “渐渐的悟得中医不过是一种有意的或无意的骗子，同时又很起了对于被骗的病人和他的家族的同情；而且从译出的历史上，又知道了日本维新是大半发端于西方医学的事实。</a:t>
            </a:r>
            <a:r>
              <a:rPr lang="en-US" b="1" dirty="0" smtClean="0">
                <a:solidFill>
                  <a:srgbClr val="FF0000"/>
                </a:solidFill>
              </a:rPr>
              <a:t/>
            </a:r>
            <a:br>
              <a:rPr lang="en-US" b="1" dirty="0" smtClean="0">
                <a:solidFill>
                  <a:srgbClr val="FF0000"/>
                </a:solidFill>
              </a:rPr>
            </a:br>
            <a:r>
              <a:rPr lang="en-US" b="1" dirty="0" smtClean="0">
                <a:solidFill>
                  <a:srgbClr val="FF0000"/>
                </a:solidFill>
              </a:rPr>
              <a:t>    </a:t>
            </a:r>
            <a:r>
              <a:rPr lang="zh-CN" altLang="en-US" b="1" dirty="0" smtClean="0">
                <a:solidFill>
                  <a:srgbClr val="FF0000"/>
                </a:solidFill>
              </a:rPr>
              <a:t>因为这些幼稚的知识，后来便使我的学籍列在日本一个乡间的医学专门学校里了。我的梦很美满，预备卒业回来，救治象我父亲似的被误的病人的疾苦，战争时候便去当军医，一面又促进了国人对于维新的信仰。”</a:t>
            </a:r>
            <a:endParaRPr lang="en-US" altLang="zh-CN" b="1" dirty="0" smtClean="0">
              <a:solidFill>
                <a:srgbClr val="FF0000"/>
              </a:solidFill>
            </a:endParaRPr>
          </a:p>
          <a:p>
            <a:pPr algn="l"/>
            <a:endParaRPr lang="zh-CN" altLang="en-US" b="1" dirty="0" smtClean="0">
              <a:solidFill>
                <a:srgbClr val="FF0000"/>
              </a:solidFill>
            </a:endParaRPr>
          </a:p>
          <a:p>
            <a:pPr algn="l"/>
            <a:r>
              <a:rPr lang="zh-CN" altLang="en-US" b="1" dirty="0" smtClean="0">
                <a:solidFill>
                  <a:srgbClr val="FF0000"/>
                </a:solidFill>
              </a:rPr>
              <a:t>    “因为从那一回以后，我便觉得医学并非一件紧要事，凡是愚弱的国民，即使体格如何健全，如何茁壮，也只能做毫无意义的示众的材料和看客，病死多少是不必以为不幸的。所以我们的第一要著，是在改变他们的精神，而善于改变精神的是，我那时以为当然要推文艺，于是想提倡文艺运动了。”</a:t>
            </a:r>
          </a:p>
          <a:p>
            <a:endParaRPr lang="zh-CN" altLang="en-US" b="1" dirty="0">
              <a:solidFill>
                <a:srgbClr val="FF0000"/>
              </a:solidFill>
            </a:endParaRPr>
          </a:p>
        </p:txBody>
      </p:sp>
      <p:sp>
        <p:nvSpPr>
          <p:cNvPr id="6" name="TextBox 5"/>
          <p:cNvSpPr txBox="1"/>
          <p:nvPr/>
        </p:nvSpPr>
        <p:spPr>
          <a:xfrm>
            <a:off x="6000760" y="4429138"/>
            <a:ext cx="2286016" cy="369332"/>
          </a:xfrm>
          <a:prstGeom prst="rect">
            <a:avLst/>
          </a:prstGeom>
          <a:noFill/>
        </p:spPr>
        <p:txBody>
          <a:bodyPr wrap="square" rtlCol="0">
            <a:spAutoFit/>
          </a:bodyPr>
          <a:lstStyle/>
          <a:p>
            <a:r>
              <a:rPr lang="zh-CN" altLang="en-US" b="1" dirty="0" smtClean="0"/>
              <a:t>选自</a:t>
            </a:r>
            <a:r>
              <a:rPr lang="en-US" altLang="zh-CN" b="1" dirty="0" smtClean="0"/>
              <a:t>《〈</a:t>
            </a:r>
            <a:r>
              <a:rPr lang="zh-CN" altLang="en-US" b="1" dirty="0" smtClean="0"/>
              <a:t>呐喊</a:t>
            </a:r>
            <a:r>
              <a:rPr lang="en-US" altLang="zh-CN" b="1" dirty="0" smtClean="0"/>
              <a:t>〉</a:t>
            </a:r>
            <a:r>
              <a:rPr lang="zh-CN" altLang="en-US" b="1" dirty="0" smtClean="0"/>
              <a:t>序言</a:t>
            </a:r>
            <a:r>
              <a:rPr lang="en-US" altLang="zh-CN" b="1" dirty="0" smtClean="0"/>
              <a:t>》</a:t>
            </a:r>
            <a:endParaRPr lang="zh-CN" altLang="en-US"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28596" y="714362"/>
            <a:ext cx="8258204" cy="3880261"/>
          </a:xfrm>
        </p:spPr>
        <p:txBody>
          <a:bodyPr>
            <a:normAutofit fontScale="92500"/>
          </a:bodyPr>
          <a:lstStyle/>
          <a:p>
            <a:r>
              <a:rPr lang="zh-CN" altLang="en-US" b="1" dirty="0" smtClean="0">
                <a:latin typeface="黑体" pitchFamily="49" charset="-122"/>
                <a:ea typeface="黑体" pitchFamily="49" charset="-122"/>
              </a:rPr>
              <a:t>简介：鲁迅为何去日本留学</a:t>
            </a:r>
          </a:p>
          <a:p>
            <a:r>
              <a:rPr lang="zh-CN" altLang="en-US" b="1" dirty="0" smtClean="0">
                <a:latin typeface="黑体" pitchFamily="49" charset="-122"/>
                <a:ea typeface="黑体" pitchFamily="49" charset="-122"/>
              </a:rPr>
              <a:t>      在《藤野先生》之前，题名为</a:t>
            </a:r>
            <a:r>
              <a:rPr lang="zh-CN" altLang="en-US" b="1" dirty="0" smtClean="0">
                <a:latin typeface="Times New Roman"/>
                <a:ea typeface="黑体" pitchFamily="49" charset="-122"/>
              </a:rPr>
              <a:t>“</a:t>
            </a:r>
            <a:r>
              <a:rPr lang="zh-CN" altLang="en-US" b="1" dirty="0" smtClean="0">
                <a:latin typeface="黑体" pitchFamily="49" charset="-122"/>
                <a:ea typeface="黑体" pitchFamily="49" charset="-122"/>
              </a:rPr>
              <a:t>琐忆</a:t>
            </a:r>
            <a:r>
              <a:rPr lang="zh-CN" altLang="en-US" b="1" dirty="0" smtClean="0">
                <a:latin typeface="Times New Roman"/>
                <a:ea typeface="黑体" pitchFamily="49" charset="-122"/>
              </a:rPr>
              <a:t>”</a:t>
            </a:r>
            <a:r>
              <a:rPr lang="zh-CN" altLang="en-US" b="1" dirty="0" smtClean="0">
                <a:latin typeface="黑体" pitchFamily="49" charset="-122"/>
                <a:ea typeface="黑体" pitchFamily="49" charset="-122"/>
              </a:rPr>
              <a:t>的</a:t>
            </a:r>
            <a:r>
              <a:rPr lang="zh-CN" altLang="en-US" b="1" dirty="0" smtClean="0">
                <a:latin typeface="Times New Roman"/>
                <a:ea typeface="黑体" pitchFamily="49" charset="-122"/>
              </a:rPr>
              <a:t>“</a:t>
            </a:r>
            <a:r>
              <a:rPr lang="zh-CN" altLang="en-US" b="1" dirty="0" smtClean="0">
                <a:latin typeface="黑体" pitchFamily="49" charset="-122"/>
                <a:ea typeface="黑体" pitchFamily="49" charset="-122"/>
              </a:rPr>
              <a:t>旧事重提之八</a:t>
            </a:r>
            <a:r>
              <a:rPr lang="zh-CN" altLang="en-US" b="1" dirty="0" smtClean="0">
                <a:latin typeface="Times New Roman"/>
                <a:ea typeface="黑体" pitchFamily="49" charset="-122"/>
              </a:rPr>
              <a:t>”</a:t>
            </a:r>
            <a:r>
              <a:rPr lang="zh-CN" altLang="en-US" b="1" dirty="0" smtClean="0">
                <a:latin typeface="黑体" pitchFamily="49" charset="-122"/>
                <a:ea typeface="黑体" pitchFamily="49" charset="-122"/>
              </a:rPr>
              <a:t>的结尾部分，鲁迅曾谈及自己在南京水师学堂肄业、又转至矿路学堂毕业时的经历：</a:t>
            </a:r>
            <a:r>
              <a:rPr lang="zh-CN" altLang="en-US" b="1" dirty="0" smtClean="0">
                <a:latin typeface="Times New Roman"/>
                <a:ea typeface="黑体" pitchFamily="49" charset="-122"/>
              </a:rPr>
              <a:t>“</a:t>
            </a:r>
            <a:r>
              <a:rPr lang="zh-CN" altLang="en-US" b="1" dirty="0" smtClean="0">
                <a:latin typeface="黑体" pitchFamily="49" charset="-122"/>
                <a:ea typeface="黑体" pitchFamily="49" charset="-122"/>
              </a:rPr>
              <a:t>爬上天空20丈和钻下地面20丈，结果还是一无所能，学问是</a:t>
            </a:r>
            <a:r>
              <a:rPr lang="zh-CN" altLang="en-US" b="1" dirty="0" smtClean="0">
                <a:latin typeface="Times New Roman"/>
                <a:ea typeface="黑体" pitchFamily="49" charset="-122"/>
              </a:rPr>
              <a:t>‘</a:t>
            </a:r>
            <a:r>
              <a:rPr lang="zh-CN" altLang="en-US" b="1" dirty="0" smtClean="0">
                <a:latin typeface="黑体" pitchFamily="49" charset="-122"/>
                <a:ea typeface="黑体" pitchFamily="49" charset="-122"/>
              </a:rPr>
              <a:t>上穷碧落下黄泉，两处茫茫皆不见</a:t>
            </a:r>
            <a:r>
              <a:rPr lang="zh-CN" altLang="en-US" b="1" dirty="0" smtClean="0">
                <a:latin typeface="Times New Roman"/>
                <a:ea typeface="黑体" pitchFamily="49" charset="-122"/>
              </a:rPr>
              <a:t>’</a:t>
            </a:r>
            <a:r>
              <a:rPr lang="zh-CN" altLang="en-US" b="1" dirty="0" smtClean="0">
                <a:latin typeface="黑体" pitchFamily="49" charset="-122"/>
                <a:ea typeface="黑体" pitchFamily="49" charset="-122"/>
              </a:rPr>
              <a:t>了，所余的还只有一条路：到国外去。</a:t>
            </a:r>
            <a:r>
              <a:rPr lang="zh-CN" altLang="en-US" b="1" dirty="0" smtClean="0">
                <a:latin typeface="Times New Roman"/>
                <a:ea typeface="黑体" pitchFamily="49" charset="-122"/>
              </a:rPr>
              <a:t>”</a:t>
            </a:r>
            <a:r>
              <a:rPr lang="zh-CN" altLang="en-US" b="1" dirty="0" smtClean="0">
                <a:latin typeface="黑体" pitchFamily="49" charset="-122"/>
                <a:ea typeface="黑体" pitchFamily="49" charset="-122"/>
              </a:rPr>
              <a:t>但是到了国外又怎么样呢？</a:t>
            </a:r>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84407F12-0866-4676-954C-5473450A9050}" type="datetime1">
              <a:rPr lang="zh-CN" altLang="en-US"/>
              <a:pPr/>
              <a:t>2017/3/1</a:t>
            </a:fld>
            <a:endParaRPr lang="en-US" altLang="zh-CN"/>
          </a:p>
        </p:txBody>
      </p:sp>
      <p:sp>
        <p:nvSpPr>
          <p:cNvPr id="24578" name="Text Box 2"/>
          <p:cNvSpPr txBox="1">
            <a:spLocks noChangeArrowheads="1"/>
          </p:cNvSpPr>
          <p:nvPr/>
        </p:nvSpPr>
        <p:spPr bwMode="auto">
          <a:xfrm>
            <a:off x="304800" y="1"/>
            <a:ext cx="8410604" cy="1508105"/>
          </a:xfrm>
          <a:prstGeom prst="rect">
            <a:avLst/>
          </a:prstGeom>
          <a:noFill/>
          <a:ln w="12700" cap="sq">
            <a:noFill/>
            <a:miter lim="800000"/>
            <a:headEnd type="none" w="sm" len="sm"/>
            <a:tailEnd type="none" w="sm" len="sm"/>
          </a:ln>
          <a:effectLst/>
        </p:spPr>
        <p:txBody>
          <a:bodyPr wrap="square">
            <a:spAutoFit/>
          </a:bodyPr>
          <a:lstStyle/>
          <a:p>
            <a:r>
              <a:rPr lang="zh-CN" altLang="en-US" b="1" dirty="0">
                <a:solidFill>
                  <a:srgbClr val="FF6666"/>
                </a:solidFill>
              </a:rPr>
              <a:t>                                         </a:t>
            </a:r>
            <a:r>
              <a:rPr lang="zh-CN" altLang="en-US" b="1" dirty="0" smtClean="0">
                <a:solidFill>
                  <a:srgbClr val="FF6666"/>
                </a:solidFill>
              </a:rPr>
              <a:t>                            </a:t>
            </a:r>
            <a:r>
              <a:rPr lang="zh-CN" altLang="en-US" sz="2800" b="1" dirty="0" smtClean="0">
                <a:solidFill>
                  <a:srgbClr val="FF6666"/>
                </a:solidFill>
              </a:rPr>
              <a:t>自</a:t>
            </a:r>
            <a:r>
              <a:rPr lang="zh-CN" altLang="en-US" sz="2800" b="1" dirty="0">
                <a:solidFill>
                  <a:srgbClr val="FF6666"/>
                </a:solidFill>
              </a:rPr>
              <a:t>题小像</a:t>
            </a:r>
            <a:r>
              <a:rPr lang="zh-CN" altLang="en-US" b="1" dirty="0">
                <a:solidFill>
                  <a:srgbClr val="FF6666"/>
                </a:solidFill>
              </a:rPr>
              <a:t>            </a:t>
            </a:r>
            <a:r>
              <a:rPr lang="zh-CN" altLang="en-US" dirty="0">
                <a:latin typeface="Arial Unicode MS" pitchFamily="34" charset="-122"/>
              </a:rPr>
              <a:t> </a:t>
            </a:r>
          </a:p>
          <a:p>
            <a:r>
              <a:rPr lang="zh-CN" altLang="en-US" dirty="0">
                <a:latin typeface="Arial Unicode MS" pitchFamily="34" charset="-122"/>
              </a:rPr>
              <a:t>              </a:t>
            </a:r>
            <a:r>
              <a:rPr lang="zh-CN" altLang="en-US" dirty="0" smtClean="0">
                <a:latin typeface="Arial Unicode MS" pitchFamily="34" charset="-122"/>
              </a:rPr>
              <a:t>    </a:t>
            </a:r>
            <a:r>
              <a:rPr lang="zh-CN" altLang="en-US" sz="3200" b="1" dirty="0" smtClean="0">
                <a:latin typeface="Arial Unicode MS" pitchFamily="34" charset="-122"/>
              </a:rPr>
              <a:t>灵台</a:t>
            </a:r>
            <a:r>
              <a:rPr lang="zh-CN" altLang="en-US" sz="3200" b="1" dirty="0">
                <a:latin typeface="Arial Unicode MS" pitchFamily="34" charset="-122"/>
              </a:rPr>
              <a:t>无计逃神矢，风雨如磐喑故园。</a:t>
            </a:r>
          </a:p>
          <a:p>
            <a:r>
              <a:rPr lang="zh-CN" altLang="en-US" sz="3200" b="1" dirty="0">
                <a:latin typeface="Arial Unicode MS" pitchFamily="34" charset="-122"/>
              </a:rPr>
              <a:t>          寄意寒星荃不察，我以我血荐轩辕</a:t>
            </a:r>
            <a:r>
              <a:rPr lang="zh-CN" altLang="en-US" b="1" dirty="0">
                <a:latin typeface="Arial Unicode MS" pitchFamily="34" charset="-122"/>
              </a:rPr>
              <a:t>。</a:t>
            </a:r>
            <a:r>
              <a:rPr lang="zh-CN" altLang="en-US" dirty="0">
                <a:latin typeface="Arial Unicode MS" pitchFamily="34" charset="-122"/>
              </a:rPr>
              <a:t>　　　　　　　　 　　</a:t>
            </a:r>
          </a:p>
        </p:txBody>
      </p:sp>
      <p:sp>
        <p:nvSpPr>
          <p:cNvPr id="5" name="TextBox 4"/>
          <p:cNvSpPr txBox="1"/>
          <p:nvPr/>
        </p:nvSpPr>
        <p:spPr>
          <a:xfrm>
            <a:off x="0" y="1500180"/>
            <a:ext cx="5643570" cy="3416320"/>
          </a:xfrm>
          <a:prstGeom prst="rect">
            <a:avLst/>
          </a:prstGeom>
          <a:noFill/>
        </p:spPr>
        <p:txBody>
          <a:bodyPr wrap="square" rtlCol="0">
            <a:spAutoFit/>
          </a:bodyPr>
          <a:lstStyle/>
          <a:p>
            <a:r>
              <a:rPr lang="zh-CN" altLang="en-US" b="1" dirty="0" smtClean="0">
                <a:solidFill>
                  <a:srgbClr val="FF0000"/>
                </a:solidFill>
                <a:latin typeface="Arial Unicode MS" pitchFamily="34" charset="-122"/>
              </a:rPr>
              <a:t>〔１〕本篇据作者一九三一年重写手迹收入。原无题目，下注</a:t>
            </a:r>
            <a:r>
              <a:rPr lang="zh-CN" altLang="en-US" b="1" dirty="0" smtClean="0">
                <a:solidFill>
                  <a:srgbClr val="FF0000"/>
                </a:solidFill>
                <a:latin typeface="Times New Roman"/>
              </a:rPr>
              <a:t>“</a:t>
            </a:r>
            <a:r>
              <a:rPr lang="zh-CN" altLang="en-US" b="1" dirty="0" smtClean="0">
                <a:solidFill>
                  <a:srgbClr val="FF0000"/>
                </a:solidFill>
                <a:latin typeface="Arial Unicode MS" pitchFamily="34" charset="-122"/>
              </a:rPr>
              <a:t>二十一岁时作， 五十一岁时写之，时辛未二月十六日也。</a:t>
            </a:r>
            <a:r>
              <a:rPr lang="zh-CN" altLang="en-US" b="1" dirty="0" smtClean="0">
                <a:solidFill>
                  <a:srgbClr val="FF0000"/>
                </a:solidFill>
                <a:latin typeface="Times New Roman"/>
              </a:rPr>
              <a:t>”</a:t>
            </a:r>
            <a:r>
              <a:rPr lang="zh-CN" altLang="en-US" b="1" dirty="0" smtClean="0">
                <a:solidFill>
                  <a:srgbClr val="FF0000"/>
                </a:solidFill>
                <a:latin typeface="Arial Unicode MS" pitchFamily="34" charset="-122"/>
              </a:rPr>
              <a:t>许寿裳在《新苗》第十三期（一九三七年一 月）发表的《怀旧》一文中说：</a:t>
            </a:r>
            <a:r>
              <a:rPr lang="zh-CN" altLang="en-US" b="1" dirty="0" smtClean="0">
                <a:solidFill>
                  <a:srgbClr val="FF0000"/>
                </a:solidFill>
                <a:latin typeface="Times New Roman"/>
              </a:rPr>
              <a:t>“</a:t>
            </a:r>
            <a:r>
              <a:rPr lang="zh-CN" altLang="en-US" b="1" dirty="0" smtClean="0">
                <a:solidFill>
                  <a:srgbClr val="FF0000"/>
                </a:solidFill>
                <a:latin typeface="Arial Unicode MS" pitchFamily="34" charset="-122"/>
              </a:rPr>
              <a:t>一九○三年他二十三岁，在东京有一首《自题小像》 赠我。</a:t>
            </a:r>
            <a:r>
              <a:rPr lang="zh-CN" altLang="en-US" b="1" dirty="0" smtClean="0">
                <a:solidFill>
                  <a:srgbClr val="FF0000"/>
                </a:solidFill>
                <a:latin typeface="Times New Roman"/>
              </a:rPr>
              <a:t>”</a:t>
            </a:r>
            <a:endParaRPr lang="zh-CN" altLang="en-US" b="1" dirty="0" smtClean="0">
              <a:solidFill>
                <a:srgbClr val="FF0000"/>
              </a:solidFill>
              <a:latin typeface="Arial Unicode MS" pitchFamily="34" charset="-122"/>
            </a:endParaRPr>
          </a:p>
          <a:p>
            <a:r>
              <a:rPr lang="zh-CN" altLang="en-US" b="1" dirty="0" smtClean="0">
                <a:solidFill>
                  <a:srgbClr val="FF0000"/>
                </a:solidFill>
                <a:latin typeface="Arial Unicode MS" pitchFamily="34" charset="-122"/>
              </a:rPr>
              <a:t>〔２〕　灵台：　心。《庄子》：</a:t>
            </a:r>
            <a:r>
              <a:rPr lang="zh-CN" altLang="en-US" b="1" dirty="0" smtClean="0">
                <a:solidFill>
                  <a:srgbClr val="FF0000"/>
                </a:solidFill>
                <a:latin typeface="Times New Roman"/>
              </a:rPr>
              <a:t>“</a:t>
            </a:r>
            <a:r>
              <a:rPr lang="zh-CN" altLang="en-US" b="1" dirty="0" smtClean="0">
                <a:solidFill>
                  <a:srgbClr val="FF0000"/>
                </a:solidFill>
                <a:latin typeface="Arial Unicode MS" pitchFamily="34" charset="-122"/>
              </a:rPr>
              <a:t>不可内（纳）于灵台。 </a:t>
            </a:r>
            <a:r>
              <a:rPr lang="zh-CN" altLang="en-US" b="1" dirty="0" smtClean="0">
                <a:solidFill>
                  <a:srgbClr val="FF0000"/>
                </a:solidFill>
                <a:latin typeface="Times New Roman"/>
              </a:rPr>
              <a:t>“</a:t>
            </a:r>
            <a:r>
              <a:rPr lang="zh-CN" altLang="en-US" b="1" dirty="0" smtClean="0">
                <a:solidFill>
                  <a:srgbClr val="FF0000"/>
                </a:solidFill>
                <a:latin typeface="Arial Unicode MS" pitchFamily="34" charset="-122"/>
              </a:rPr>
              <a:t>灵台者，心也。</a:t>
            </a:r>
            <a:r>
              <a:rPr lang="zh-CN" altLang="en-US" b="1" dirty="0" smtClean="0">
                <a:solidFill>
                  <a:srgbClr val="FF0000"/>
                </a:solidFill>
                <a:latin typeface="Times New Roman"/>
              </a:rPr>
              <a:t>”</a:t>
            </a:r>
            <a:r>
              <a:rPr lang="zh-CN" altLang="en-US" b="1" dirty="0" smtClean="0">
                <a:solidFill>
                  <a:srgbClr val="FF0000"/>
                </a:solidFill>
                <a:latin typeface="Arial Unicode MS" pitchFamily="34" charset="-122"/>
              </a:rPr>
              <a:t>神矢，爱神的箭。风雨如磐，唐代齐 己《侠客行》：</a:t>
            </a:r>
            <a:r>
              <a:rPr lang="zh-CN" altLang="en-US" b="1" dirty="0" smtClean="0">
                <a:solidFill>
                  <a:srgbClr val="FF0000"/>
                </a:solidFill>
                <a:latin typeface="Times New Roman"/>
              </a:rPr>
              <a:t>“</a:t>
            </a:r>
            <a:r>
              <a:rPr lang="zh-CN" altLang="en-US" b="1" dirty="0" smtClean="0">
                <a:solidFill>
                  <a:srgbClr val="FF0000"/>
                </a:solidFill>
                <a:latin typeface="Arial Unicode MS" pitchFamily="34" charset="-122"/>
              </a:rPr>
              <a:t>黄昏风雨黑如磐</a:t>
            </a:r>
            <a:r>
              <a:rPr lang="zh-CN" altLang="en-US" b="1" dirty="0" smtClean="0">
                <a:solidFill>
                  <a:srgbClr val="FF0000"/>
                </a:solidFill>
                <a:latin typeface="Times New Roman"/>
              </a:rPr>
              <a:t>”</a:t>
            </a:r>
            <a:r>
              <a:rPr lang="zh-CN" altLang="en-US" b="1" dirty="0" smtClean="0">
                <a:solidFill>
                  <a:srgbClr val="FF0000"/>
                </a:solidFill>
                <a:latin typeface="Arial Unicode MS" pitchFamily="34" charset="-122"/>
              </a:rPr>
              <a:t>。</a:t>
            </a:r>
          </a:p>
          <a:p>
            <a:r>
              <a:rPr lang="zh-CN" altLang="en-US" b="1" dirty="0" smtClean="0">
                <a:solidFill>
                  <a:srgbClr val="FF0000"/>
                </a:solidFill>
                <a:latin typeface="Arial Unicode MS" pitchFamily="34" charset="-122"/>
              </a:rPr>
              <a:t>〔３〕　荃不察　屈原《离骚》：</a:t>
            </a:r>
            <a:r>
              <a:rPr lang="zh-CN" altLang="en-US" b="1" dirty="0" smtClean="0">
                <a:solidFill>
                  <a:srgbClr val="FF0000"/>
                </a:solidFill>
                <a:latin typeface="Times New Roman"/>
              </a:rPr>
              <a:t>“</a:t>
            </a:r>
            <a:r>
              <a:rPr lang="zh-CN" altLang="en-US" b="1" dirty="0" smtClean="0">
                <a:solidFill>
                  <a:srgbClr val="FF0000"/>
                </a:solidFill>
                <a:latin typeface="Arial Unicode MS" pitchFamily="34" charset="-122"/>
              </a:rPr>
              <a:t>荃不察余之 中情兮</a:t>
            </a:r>
            <a:r>
              <a:rPr lang="zh-CN" altLang="en-US" b="1" dirty="0" smtClean="0">
                <a:solidFill>
                  <a:srgbClr val="FF0000"/>
                </a:solidFill>
                <a:latin typeface="Times New Roman"/>
              </a:rPr>
              <a:t>”</a:t>
            </a:r>
            <a:endParaRPr lang="zh-CN" altLang="en-US" b="1" dirty="0" smtClean="0">
              <a:solidFill>
                <a:srgbClr val="FF0000"/>
              </a:solidFill>
              <a:latin typeface="Arial Unicode MS" pitchFamily="34" charset="-122"/>
            </a:endParaRPr>
          </a:p>
          <a:p>
            <a:r>
              <a:rPr lang="zh-CN" altLang="en-US" b="1" dirty="0" smtClean="0">
                <a:solidFill>
                  <a:srgbClr val="FF0000"/>
                </a:solidFill>
                <a:latin typeface="Arial Unicode MS" pitchFamily="34" charset="-122"/>
              </a:rPr>
              <a:t>轩辕，即黄帝，我国传说中的上古帝王，汉民族的始祖。 </a:t>
            </a:r>
            <a:endParaRPr lang="zh-CN" altLang="en-US" b="1" dirty="0">
              <a:solidFill>
                <a:srgbClr val="FF0000"/>
              </a:solidFill>
              <a:latin typeface="Arial Unicode MS" pitchFamily="34" charset="-122"/>
            </a:endParaRPr>
          </a:p>
        </p:txBody>
      </p:sp>
      <p:pic>
        <p:nvPicPr>
          <p:cNvPr id="6" name="Picture 2" descr="riben_29"/>
          <p:cNvPicPr>
            <a:picLocks noChangeAspect="1" noChangeArrowheads="1"/>
          </p:cNvPicPr>
          <p:nvPr/>
        </p:nvPicPr>
        <p:blipFill>
          <a:blip r:embed="rId2"/>
          <a:srcRect/>
          <a:stretch>
            <a:fillRect/>
          </a:stretch>
        </p:blipFill>
        <p:spPr bwMode="auto">
          <a:xfrm>
            <a:off x="5643570" y="1928808"/>
            <a:ext cx="3417787" cy="2452426"/>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1017</TotalTime>
  <Words>1978</Words>
  <PresentationFormat>全屏显示(16:9)</PresentationFormat>
  <Paragraphs>156</Paragraphs>
  <Slides>29</Slides>
  <Notes>0</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藤野先生 作者：鲁迅</vt:lpstr>
      <vt:lpstr>幻灯片 2</vt:lpstr>
      <vt:lpstr>幻灯片 3</vt:lpstr>
      <vt:lpstr>幻灯片 4</vt:lpstr>
      <vt:lpstr>幻灯片 5</vt:lpstr>
      <vt:lpstr>写作背景</vt:lpstr>
      <vt:lpstr>幻灯片 7</vt:lpstr>
      <vt:lpstr>幻灯片 8</vt:lpstr>
      <vt:lpstr>幻灯片 9</vt:lpstr>
      <vt:lpstr>快速阅读用一句话概述课文内容</vt:lpstr>
      <vt:lpstr>幻灯片 11</vt:lpstr>
      <vt:lpstr>幻灯片 12</vt:lpstr>
      <vt:lpstr>课文结构</vt:lpstr>
      <vt:lpstr>幻灯片 14</vt:lpstr>
      <vt:lpstr> 思考1:课文主要记叙了与藤野先生相处的哪几件事?表现藤野先生怎样的思想品质？</vt:lpstr>
      <vt:lpstr>幻灯片 16</vt:lpstr>
      <vt:lpstr>思考2：除了用典型事件来刻画人物品质之外，作者还对藤野先生进行了外貌描写，从外貌描写中，你能感受到人物的什么性格品质？</vt:lpstr>
      <vt:lpstr>思考3：这篇回忆文章题为“藤野先生”，但有一半以上的篇幅没有写藤野，而是写了一些其他的生活片段。试着概括一下都有哪些和藤野无关的片段？并想一想这些片段与写藤野先生到底有没有关系？</vt:lpstr>
      <vt:lpstr>幻灯片 19</vt:lpstr>
      <vt:lpstr>思考4：为什么作者说：“他的性格，在我的眼里和心里是伟大的”？</vt:lpstr>
      <vt:lpstr>幻灯片 21</vt:lpstr>
      <vt:lpstr>思考5：怎样理解本文的叙事线索？</vt:lpstr>
      <vt:lpstr>幻灯片 23</vt:lpstr>
      <vt:lpstr>幻灯片 24</vt:lpstr>
      <vt:lpstr>幻灯片 25</vt:lpstr>
      <vt:lpstr>写作特色</vt:lpstr>
      <vt:lpstr>课堂练习</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藤野先生 作者：鲁迅</dc:title>
  <dc:creator>Administrator</dc:creator>
  <cp:lastModifiedBy>PC</cp:lastModifiedBy>
  <cp:revision>91</cp:revision>
  <dcterms:created xsi:type="dcterms:W3CDTF">2017-02-28T13:33:45Z</dcterms:created>
  <dcterms:modified xsi:type="dcterms:W3CDTF">2017-03-01T08:06:58Z</dcterms:modified>
</cp:coreProperties>
</file>