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4" r:id="rId9"/>
    <p:sldId id="265" r:id="rId10"/>
    <p:sldId id="263" r:id="rId11"/>
    <p:sldId id="266" r:id="rId12"/>
    <p:sldId id="267" r:id="rId13"/>
    <p:sldId id="269" r:id="rId14"/>
    <p:sldId id="268" r:id="rId15"/>
    <p:sldId id="271" r:id="rId16"/>
    <p:sldId id="272" r:id="rId17"/>
    <p:sldId id="273" r:id="rId18"/>
    <p:sldId id="274" r:id="rId19"/>
    <p:sldId id="270" r:id="rId20"/>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66" d="100"/>
          <a:sy n="66" d="100"/>
        </p:scale>
        <p:origin x="-2382" y="-1146"/>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tags" Target="tags/tag83.xml" /><Relationship Id="rId22" Type="http://schemas.openxmlformats.org/officeDocument/2006/relationships/presProps" Target="presProps.xml" /><Relationship Id="rId23" Type="http://schemas.openxmlformats.org/officeDocument/2006/relationships/viewProps" Target="viewProps.xml" /><Relationship Id="rId24" Type="http://schemas.openxmlformats.org/officeDocument/2006/relationships/theme" Target="theme/theme1.xml" /><Relationship Id="rId25"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2021/11/15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2021/11/15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2021/11/15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2021/11/15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2021/11/15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2021/11/15</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image" Target="../media/image2.png" /><Relationship Id="rId5" Type="http://schemas.openxmlformats.org/officeDocument/2006/relationships/tags" Target="../tags/tag6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7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7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7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7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7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7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7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8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8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4.png" /><Relationship Id="rId4" Type="http://schemas.openxmlformats.org/officeDocument/2006/relationships/tags" Target="../tags/tag8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6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6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6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tags" Target="../tags/tag6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tags" Target="../tags/tag6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7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7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custDataLst>
              <p:tags r:id="rId3"/>
            </p:custDataLst>
          </p:nvPr>
        </p:nvSpPr>
        <p:spPr>
          <a:xfrm>
            <a:off x="0" y="2133600"/>
            <a:ext cx="12192000" cy="1142968"/>
          </a:xfrm>
        </p:spPr>
        <p:txBody>
          <a:bodyPr>
            <a:normAutofit/>
          </a:bodyPr>
          <a:lstStyle/>
          <a:p>
            <a:r>
              <a:rPr lang="zh-CN" altLang="en-US" smtClean="0">
                <a:solidFill>
                  <a:srgbClr val="0000FF"/>
                </a:solidFill>
              </a:rPr>
              <a:t>关于</a:t>
            </a:r>
            <a:r>
              <a:rPr lang="zh-CN" altLang="en-US">
                <a:solidFill>
                  <a:srgbClr val="0000FF"/>
                </a:solidFill>
              </a:rPr>
              <a:t>“双</a:t>
            </a:r>
            <a:r>
              <a:rPr lang="en-US" altLang="zh-CN">
                <a:solidFill>
                  <a:srgbClr val="0000FF"/>
                </a:solidFill>
              </a:rPr>
              <a:t>11</a:t>
            </a:r>
            <a:r>
              <a:rPr lang="en-US" altLang="zh-CN" smtClean="0">
                <a:solidFill>
                  <a:srgbClr val="0000FF"/>
                </a:solidFill>
              </a:rPr>
              <a:t>”</a:t>
            </a:r>
            <a:r>
              <a:rPr lang="zh-CN" altLang="en-US" smtClean="0">
                <a:solidFill>
                  <a:srgbClr val="0000FF"/>
                </a:solidFill>
              </a:rPr>
              <a:t>理性</a:t>
            </a:r>
            <a:r>
              <a:rPr lang="zh-CN" altLang="en-US">
                <a:solidFill>
                  <a:srgbClr val="0000FF"/>
                </a:solidFill>
              </a:rPr>
              <a:t>思辨类事理素材</a:t>
            </a:r>
            <a:endParaRPr lang="zh-CN" altLang="zh-CN">
              <a:solidFill>
                <a:srgbClr val="0000FF"/>
              </a:solidFill>
            </a:endParaRP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527685" y="405130"/>
            <a:ext cx="11049635" cy="908685"/>
          </a:xfrm>
        </p:spPr>
        <p:txBody>
          <a:bodyPr>
            <a:normAutofit fontScale="90000"/>
          </a:bodyPr>
          <a:lstStyle/>
          <a:p>
            <a:br>
              <a:rPr lang="zh-CN" altLang="en-US">
                <a:sym typeface="+mn-ea"/>
              </a:rPr>
            </a:br>
            <a:r>
              <a:rPr lang="zh-CN" altLang="en-US">
                <a:gradFill>
                  <a:gsLst>
                    <a:gs pos="0">
                      <a:srgbClr val="7B32B2"/>
                    </a:gs>
                    <a:gs pos="100000">
                      <a:srgbClr val="401A5D"/>
                    </a:gs>
                  </a:gsLst>
                  <a:lin scaled="0"/>
                </a:gradFill>
                <a:sym typeface="+mn-ea"/>
              </a:rPr>
              <a:t>事例素材</a:t>
            </a:r>
            <a:br>
              <a:rPr lang="zh-CN" altLang="en-US"/>
            </a:br>
            <a:endParaRPr lang="zh-CN" altLang="en-US"/>
          </a:p>
        </p:txBody>
      </p:sp>
      <p:sp>
        <p:nvSpPr>
          <p:cNvPr id="3" name="内容占位符 2"/>
          <p:cNvSpPr>
            <a:spLocks noGrp="1"/>
          </p:cNvSpPr>
          <p:nvPr>
            <p:ph idx="1"/>
          </p:nvPr>
        </p:nvSpPr>
        <p:spPr>
          <a:xfrm>
            <a:off x="608330" y="1490345"/>
            <a:ext cx="9142730" cy="4759325"/>
          </a:xfrm>
        </p:spPr>
        <p:txBody>
          <a:bodyPr>
            <a:normAutofit lnSpcReduction="10000"/>
          </a:bodyPr>
          <a:lstStyle/>
          <a:p>
            <a:r>
              <a:rPr lang="zh-CN" altLang="en-US" sz="2000">
                <a:solidFill>
                  <a:srgbClr val="FF0000"/>
                </a:solidFill>
              </a:rPr>
              <a:t>　</a:t>
            </a:r>
            <a:r>
              <a:rPr lang="zh-CN" altLang="en-US" sz="2400">
                <a:solidFill>
                  <a:srgbClr val="FF0000"/>
                </a:solidFill>
              </a:rPr>
              <a:t>3.顾客年龄 </a:t>
            </a:r>
            <a:r>
              <a:rPr lang="zh-CN" altLang="en-US" sz="2400"/>
              <a:t> 　</a:t>
            </a:r>
          </a:p>
          <a:p>
            <a:r>
              <a:rPr lang="zh-CN" altLang="en-US" sz="2400"/>
              <a:t>　顾客的年龄段显然也是一个对网购关注度调查的重要参考指数。年轻人对新生事物的快速接受能力使他们能够更好地适应网购，并为其销售额的剧增做出重要贡献。而对于老年人来说，因为对网络的不敏感性导致他们中的多数人很少自己在网上购买东西。但在问及是否赞成网购时，一位年逾六十岁的老先生这样说：“随着社会的不断发展，我也对作为新生事物的网购持赞成态度。但网络毕竟具有虚拟性，假货充斥和诈骗盛行的现象也是时有发生。所以从个人角度出发，我还是更倾向于到实体店购买。”  </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87680" y="334645"/>
            <a:ext cx="11089640" cy="979170"/>
          </a:xfrm>
        </p:spPr>
        <p:txBody>
          <a:bodyPr>
            <a:normAutofit fontScale="90000"/>
          </a:bodyPr>
          <a:lstStyle/>
          <a:p>
            <a:r>
              <a:rPr lang="zh-CN" altLang="en-US">
                <a:gradFill>
                  <a:gsLst>
                    <a:gs pos="0">
                      <a:srgbClr val="7B32B2"/>
                    </a:gs>
                    <a:gs pos="100000">
                      <a:srgbClr val="401A5D"/>
                    </a:gs>
                  </a:gsLst>
                  <a:lin scaled="0"/>
                </a:gradFill>
                <a:sym typeface="+mn-ea"/>
              </a:rPr>
              <a:t>辩证思维</a:t>
            </a:r>
            <a:r>
              <a:rPr lang="zh-CN" altLang="en-US">
                <a:sym typeface="+mn-ea"/>
              </a:rPr>
              <a:t>　</a:t>
            </a:r>
            <a:br>
              <a:rPr lang="zh-CN" altLang="en-US"/>
            </a:br>
            <a:endParaRPr lang="zh-CN" altLang="en-US"/>
          </a:p>
        </p:txBody>
      </p:sp>
      <p:sp>
        <p:nvSpPr>
          <p:cNvPr id="3" name="内容占位符 2"/>
          <p:cNvSpPr>
            <a:spLocks noGrp="1"/>
          </p:cNvSpPr>
          <p:nvPr>
            <p:ph idx="1"/>
          </p:nvPr>
        </p:nvSpPr>
        <p:spPr>
          <a:xfrm>
            <a:off x="487680" y="1247140"/>
            <a:ext cx="5815965" cy="5002530"/>
          </a:xfrm>
        </p:spPr>
        <p:txBody>
          <a:bodyPr>
            <a:noAutofit/>
          </a:bodyPr>
          <a:lstStyle/>
          <a:p>
            <a:r>
              <a:rPr lang="zh-CN" altLang="en-US" sz="2400"/>
              <a:t>　</a:t>
            </a:r>
            <a:r>
              <a:rPr lang="en-US" altLang="zh-CN" sz="2400"/>
              <a:t>  </a:t>
            </a:r>
            <a:r>
              <a:rPr lang="zh-CN" altLang="en-US" sz="2400"/>
              <a:t>俗话说：社会阶层的不同造成价值观的不同，对任何事物都是一样。万事万物都有两面性，“网购”也不例外。在生活中，应该增强辨别事物的能力，用正确的价值观作为指导方向，去客观公正地看待每一个事物的发展。任何事情都被认为适可而止才是最好的，网购也是一样。所以，应该客观地看待网购一事，适度地让网购便捷自己的生活。</a:t>
            </a:r>
          </a:p>
        </p:txBody>
      </p:sp>
      <p:pic>
        <p:nvPicPr>
          <p:cNvPr id="4" name="图片 3"/>
          <p:cNvPicPr>
            <a:picLocks noChangeAspect="1"/>
          </p:cNvPicPr>
          <p:nvPr/>
        </p:nvPicPr>
        <p:blipFill>
          <a:blip r:embed="rId2"/>
          <a:stretch>
            <a:fillRect/>
          </a:stretch>
        </p:blipFill>
        <p:spPr>
          <a:xfrm>
            <a:off x="6465570" y="729615"/>
            <a:ext cx="5567680" cy="5936615"/>
          </a:xfrm>
          <a:prstGeom prst="rect">
            <a:avLst/>
          </a:prstGeom>
        </p:spPr>
      </p:pic>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400" y="435680"/>
            <a:ext cx="10969200" cy="705600"/>
          </a:xfrm>
        </p:spPr>
        <p:txBody>
          <a:bodyPr>
            <a:normAutofit fontScale="90000"/>
          </a:bodyPr>
          <a:lstStyle/>
          <a:p>
            <a:br>
              <a:rPr lang="zh-CN" altLang="en-US">
                <a:sym typeface="+mn-ea"/>
              </a:rPr>
            </a:br>
            <a:r>
              <a:rPr lang="zh-CN" altLang="en-US">
                <a:solidFill>
                  <a:srgbClr val="7030A0"/>
                </a:solidFill>
                <a:sym typeface="+mn-ea"/>
              </a:rPr>
              <a:t>学生时评例文</a:t>
            </a:r>
            <a:br>
              <a:rPr lang="zh-CN" altLang="en-US"/>
            </a:br>
            <a:endParaRPr lang="zh-CN" altLang="en-US"/>
          </a:p>
        </p:txBody>
      </p:sp>
      <p:sp>
        <p:nvSpPr>
          <p:cNvPr id="3" name="内容占位符 2"/>
          <p:cNvSpPr>
            <a:spLocks noGrp="1"/>
          </p:cNvSpPr>
          <p:nvPr>
            <p:ph idx="1"/>
          </p:nvPr>
        </p:nvSpPr>
        <p:spPr>
          <a:xfrm>
            <a:off x="608330" y="1257300"/>
            <a:ext cx="9070975" cy="5398135"/>
          </a:xfrm>
        </p:spPr>
        <p:txBody>
          <a:bodyPr>
            <a:normAutofit fontScale="67500" lnSpcReduction="20000"/>
          </a:bodyPr>
          <a:lstStyle/>
          <a:p>
            <a:pPr algn="ctr"/>
            <a:r>
              <a:rPr lang="zh-CN" altLang="en-US" sz="4700"/>
              <a:t>双11的利与弊</a:t>
            </a:r>
          </a:p>
          <a:p>
            <a:r>
              <a:rPr lang="zh-CN" altLang="en-US"/>
              <a:t>　  </a:t>
            </a:r>
            <a:r>
              <a:rPr lang="zh-CN" altLang="en-US">
                <a:solidFill>
                  <a:schemeClr val="tx1"/>
                </a:solidFill>
              </a:rPr>
              <a:t> </a:t>
            </a:r>
            <a:r>
              <a:rPr lang="zh-CN" altLang="en-US" sz="2600">
                <a:solidFill>
                  <a:schemeClr val="tx1"/>
                </a:solidFill>
              </a:rPr>
              <a:t>11月11日，“双十一”又如约而至，近年来随着“双十一”被人们热捧，越来越多的商家也把握商机，网络销售和消费越来越热。  　　</a:t>
            </a:r>
          </a:p>
          <a:p>
            <a:r>
              <a:rPr lang="en-US" altLang="zh-CN" sz="2600">
                <a:solidFill>
                  <a:schemeClr val="tx1"/>
                </a:solidFill>
              </a:rPr>
              <a:t>     </a:t>
            </a:r>
            <a:r>
              <a:rPr lang="zh-CN" altLang="en-US" sz="2600">
                <a:solidFill>
                  <a:schemeClr val="tx1"/>
                </a:solidFill>
              </a:rPr>
              <a:t>可谓如此疯狂的网购，让很多人晚上期待开抢，期待低价，期待这一天的到来。身边也有很多朋友，相约等待“双十一”，在几天前就在网上选购自己喜欢的商品。其实我想说：网络消费，还是带有一定的超前性和盲目性，利用价格的优势吸引消费者，在我们都作为生活中的消费者，应该要学会理性消费，合理消费，适当消费。  　　</a:t>
            </a:r>
          </a:p>
          <a:p>
            <a:r>
              <a:rPr lang="en-US" altLang="zh-CN" sz="2600">
                <a:solidFill>
                  <a:schemeClr val="tx1"/>
                </a:solidFill>
              </a:rPr>
              <a:t>     </a:t>
            </a:r>
            <a:r>
              <a:rPr lang="zh-CN" altLang="en-US" sz="2600">
                <a:solidFill>
                  <a:schemeClr val="tx1"/>
                </a:solidFill>
              </a:rPr>
              <a:t>首先，消费要趋向理性。我们都知道，网购虽然快捷方便，所选商品种类齐全多样，供消费者选择的空间和自由都很大，但是由于不是实际选购，不能亲自感受商品的质地和材料，在选择上会有一定的差距，很可能看着好看，但实际却不是自己需要的或者心仪的商品。人们在网购的时候，会因为视觉冲击而盲目选择，导致消费的不理性。无论网购有多少优越性，我们还是呼吁消费要理性，避免盲目消费。  </a:t>
            </a: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400" y="435680"/>
            <a:ext cx="10969200" cy="705600"/>
          </a:xfrm>
        </p:spPr>
        <p:txBody>
          <a:bodyPr>
            <a:normAutofit fontScale="90000"/>
          </a:bodyPr>
          <a:lstStyle/>
          <a:p>
            <a:br>
              <a:rPr lang="zh-CN" altLang="en-US">
                <a:sym typeface="+mn-ea"/>
              </a:rPr>
            </a:br>
            <a:r>
              <a:rPr lang="zh-CN" altLang="en-US">
                <a:solidFill>
                  <a:srgbClr val="7030A0"/>
                </a:solidFill>
                <a:sym typeface="+mn-ea"/>
              </a:rPr>
              <a:t>学生时评例文</a:t>
            </a:r>
            <a:br>
              <a:rPr lang="zh-CN" altLang="en-US"/>
            </a:br>
            <a:endParaRPr lang="zh-CN" altLang="en-US"/>
          </a:p>
        </p:txBody>
      </p:sp>
      <p:sp>
        <p:nvSpPr>
          <p:cNvPr id="3" name="内容占位符 2"/>
          <p:cNvSpPr>
            <a:spLocks noGrp="1"/>
          </p:cNvSpPr>
          <p:nvPr>
            <p:ph idx="1"/>
          </p:nvPr>
        </p:nvSpPr>
        <p:spPr>
          <a:xfrm>
            <a:off x="608330" y="1257300"/>
            <a:ext cx="9070975" cy="5398135"/>
          </a:xfrm>
        </p:spPr>
        <p:txBody>
          <a:bodyPr>
            <a:normAutofit fontScale="90000"/>
          </a:bodyPr>
          <a:lstStyle/>
          <a:p>
            <a:pPr algn="l"/>
            <a:r>
              <a:rPr lang="en-US" altLang="zh-CN" sz="1600"/>
              <a:t>      </a:t>
            </a:r>
            <a:r>
              <a:rPr lang="zh-CN" altLang="en-US">
                <a:solidFill>
                  <a:schemeClr val="tx1"/>
                </a:solidFill>
              </a:rPr>
              <a:t>其次，消费要合乎需要。如今社会，人们的基本生活水品都已很好。手里剩余的钱多了，就会提升自身消费，那么也就会买自己实际不需要却又喜欢的东西，其实这些并不是实际生活中需要的，甚至买回来都不会再喜欢，所以人们不能因为一时冲动而买很多并不是用的东西，到头来花了钱还没有任何用处。  　　因此，消费要以自己的需要为前提，如果是生活中必须要用的东西，在“双十一”这样的促销日期里，建议消费者去买物美价廉的东西。  　　</a:t>
            </a:r>
          </a:p>
          <a:p>
            <a:pPr algn="l"/>
            <a:r>
              <a:rPr lang="en-US" altLang="zh-CN">
                <a:solidFill>
                  <a:schemeClr val="tx1"/>
                </a:solidFill>
              </a:rPr>
              <a:t>      </a:t>
            </a:r>
            <a:r>
              <a:rPr lang="zh-CN" altLang="en-US">
                <a:solidFill>
                  <a:schemeClr val="tx1"/>
                </a:solidFill>
              </a:rPr>
              <a:t>最后，消费要遵循适当原则。网上购物因为并不能看到实物，所以很多人买这件商品的主要信心来源于购买相同物品人们的评价。看着评价多而且都是好评的时候，就会增加购买的信心。尤其在这样的时候，很多人，尤其是女性就会疯狂的购买，每年的“双十一”过后新闻总会报道一些因为过度网购而出现的社会现象，比如引起家庭矛盾，夫妻矛盾甚至更多，都是因为人们并没有适当消费而导致的。  　　</a:t>
            </a:r>
          </a:p>
          <a:p>
            <a:pPr algn="l"/>
            <a:r>
              <a:rPr lang="en-US" altLang="zh-CN">
                <a:solidFill>
                  <a:schemeClr val="tx1"/>
                </a:solidFill>
              </a:rPr>
              <a:t>      </a:t>
            </a:r>
            <a:r>
              <a:rPr lang="zh-CN" altLang="en-US">
                <a:solidFill>
                  <a:schemeClr val="tx1"/>
                </a:solidFill>
              </a:rPr>
              <a:t>在生活越来越好的今天，我们并不反对人们去消费，去网购，但是我们在消费的同时，一定要遵循必要的原则，不要失去理性，不要过度消费。让这样的日子成为人们能够买到物美价廉商品的好日子，让网络商家更加诚信，也让消费者享受到更加周到的服务。卖家高兴，买家开心，才是“双十一”应该有的景象。  　</a:t>
            </a: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400" y="435680"/>
            <a:ext cx="10969200" cy="705600"/>
          </a:xfrm>
        </p:spPr>
        <p:txBody>
          <a:bodyPr>
            <a:normAutofit fontScale="90000"/>
          </a:bodyPr>
          <a:lstStyle/>
          <a:p>
            <a:br>
              <a:rPr lang="zh-CN" altLang="en-US">
                <a:sym typeface="+mn-ea"/>
              </a:rPr>
            </a:br>
            <a:r>
              <a:rPr lang="zh-CN" altLang="en-US">
                <a:solidFill>
                  <a:srgbClr val="7030A0"/>
                </a:solidFill>
                <a:sym typeface="+mn-ea"/>
              </a:rPr>
              <a:t>学生时评例文</a:t>
            </a:r>
            <a:br>
              <a:rPr lang="zh-CN" altLang="en-US"/>
            </a:br>
            <a:endParaRPr lang="zh-CN" altLang="en-US"/>
          </a:p>
        </p:txBody>
      </p:sp>
      <p:sp>
        <p:nvSpPr>
          <p:cNvPr id="3" name="内容占位符 2"/>
          <p:cNvSpPr>
            <a:spLocks noGrp="1"/>
          </p:cNvSpPr>
          <p:nvPr>
            <p:ph idx="1"/>
          </p:nvPr>
        </p:nvSpPr>
        <p:spPr>
          <a:xfrm>
            <a:off x="608330" y="1257300"/>
            <a:ext cx="9811385" cy="5398135"/>
          </a:xfrm>
        </p:spPr>
        <p:txBody>
          <a:bodyPr>
            <a:normAutofit fontScale="90000"/>
          </a:bodyPr>
          <a:lstStyle/>
          <a:p>
            <a:pPr algn="ctr"/>
            <a:r>
              <a:rPr lang="en-US" altLang="zh-CN" sz="1600"/>
              <a:t>     </a:t>
            </a:r>
            <a:r>
              <a:rPr lang="en-US" altLang="zh-CN" sz="2700"/>
              <a:t> </a:t>
            </a:r>
            <a:r>
              <a:rPr lang="zh-CN" altLang="en-US" sz="3100">
                <a:solidFill>
                  <a:schemeClr val="tx1"/>
                </a:solidFill>
              </a:rPr>
              <a:t>理性看待双11，树立正确消费观</a:t>
            </a:r>
          </a:p>
          <a:p>
            <a:pPr algn="l"/>
            <a:r>
              <a:rPr lang="en-US" altLang="zh-CN" smtClean="0">
                <a:solidFill>
                  <a:schemeClr val="tx1"/>
                </a:solidFill>
              </a:rPr>
              <a:t>        </a:t>
            </a:r>
            <a:r>
              <a:rPr lang="zh-CN" altLang="en-US">
                <a:solidFill>
                  <a:schemeClr val="tx1"/>
                </a:solidFill>
              </a:rPr>
              <a:t>曾经的“双十一”，是年轻人的聚会欢笑，是甜蜜小情侣的恣意“虐狗”，是“单身狗”们内心阴影面积飙到最大值的日子……如今，它已失去原本的意义，脱胎换骨成为一场购物狂欢节，人们对此趋之若鹜。  </a:t>
            </a:r>
          </a:p>
          <a:p>
            <a:pPr algn="l"/>
            <a:r>
              <a:rPr lang="en-US" altLang="zh-CN">
                <a:solidFill>
                  <a:schemeClr val="tx1"/>
                </a:solidFill>
              </a:rPr>
              <a:t>       </a:t>
            </a:r>
            <a:r>
              <a:rPr lang="zh-CN" altLang="en-US">
                <a:solidFill>
                  <a:schemeClr val="tx1"/>
                </a:solidFill>
              </a:rPr>
              <a:t>2020年的双十一天猫总成交额4982亿元，今年的“双十一”，阿里天猫又创造了怎样的神话销售奇迹。对此，我们不禁感慨国人购物的疯狂，如同蝗虫过境，所过之处，寸草不生，满目疮痍。同时，我们也应反思，“双十一”的真正意义是什么？除了购物，还是购物。好像如果你不在“双十一”上买点东西，就对不起时代对不起大众。这样与轨道脱节的“双十一”，究竟是好是坏？  毋庸置疑，“双十一”满足了购物狂们的购物欲，在GDP的增长上划下了浓重的一笔。然而，不少人在购物之后恨不得“剁手”来宣泄自己的悲愤之情，更似闹剧。由于贪图便宜、头脑发热、节日气氛等多种因素的共同催化，开启疯狂模式拼命囤货，过后才意识到许多商品根本是“华而不实”，买来堆放在家里也只能起到添堵的作用；更有甚者，商家顶着“促销”的噱头，将仓库里囤积多年的陈年旧货拿出来甩卖，毫无质量保证可言，从中谋取巨大的利润。近年来，这种做法愈发普遍，不少上当受害者苦不堪言，可是由于购买金额低和退货手续繁杂，只能默默地吃下这“哑巴亏”。  </a:t>
            </a: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400" y="435680"/>
            <a:ext cx="10969200" cy="705600"/>
          </a:xfrm>
        </p:spPr>
        <p:txBody>
          <a:bodyPr>
            <a:normAutofit fontScale="90000"/>
          </a:bodyPr>
          <a:lstStyle/>
          <a:p>
            <a:br>
              <a:rPr lang="zh-CN" altLang="en-US">
                <a:sym typeface="+mn-ea"/>
              </a:rPr>
            </a:br>
            <a:r>
              <a:rPr lang="zh-CN" altLang="en-US">
                <a:solidFill>
                  <a:srgbClr val="7030A0"/>
                </a:solidFill>
                <a:sym typeface="+mn-ea"/>
              </a:rPr>
              <a:t>学生时评例文</a:t>
            </a:r>
            <a:br>
              <a:rPr lang="zh-CN" altLang="en-US"/>
            </a:br>
            <a:endParaRPr lang="zh-CN" altLang="en-US"/>
          </a:p>
        </p:txBody>
      </p:sp>
      <p:sp>
        <p:nvSpPr>
          <p:cNvPr id="3" name="内容占位符 2"/>
          <p:cNvSpPr>
            <a:spLocks noGrp="1"/>
          </p:cNvSpPr>
          <p:nvPr>
            <p:ph idx="1"/>
          </p:nvPr>
        </p:nvSpPr>
        <p:spPr>
          <a:xfrm>
            <a:off x="608330" y="1257300"/>
            <a:ext cx="9811385" cy="5398135"/>
          </a:xfrm>
        </p:spPr>
        <p:txBody>
          <a:bodyPr>
            <a:normAutofit/>
          </a:bodyPr>
          <a:lstStyle/>
          <a:p>
            <a:pPr algn="l"/>
            <a:r>
              <a:rPr lang="en-US" altLang="zh-CN" sz="1600"/>
              <a:t>     </a:t>
            </a:r>
            <a:r>
              <a:rPr sz="2000"/>
              <a:t>其次，“双十一”也严重影响了人们的正常生活。不少学生党、上班族为了抢到心仪的商品，深夜守屏奋战。第二天只能顶着两个大大的黑眼圈去上课、上班，为此影响了听课和工作效率，实在是得不偿失。  就我认为，“双十一”购物节只是一场由电商热炒、广大网友热烈响应而迅速发酵的经济活动。商家利用大量的广告宣传和消费者的从众心理，大力倾销，谋取巨大的经济效益。“双十一”已然变质，失去了原来人们赋予的单纯意义。这让我们不禁怀念当初单纯快乐的欢聚时光，萌发物是人非的沧桑之感。但只要我们认识到商家的别有居心，坚守自己的底线，不上贼船，那么他们自然也就无计可施。 </a:t>
            </a:r>
          </a:p>
          <a:p>
            <a:pPr algn="l"/>
            <a:r>
              <a:rPr sz="2000"/>
              <a:t> </a:t>
            </a:r>
            <a:r>
              <a:rPr lang="en-US" sz="2000"/>
              <a:t>     </a:t>
            </a:r>
            <a:r>
              <a:rPr sz="2000"/>
              <a:t>拒绝变质“双十一”，不随波逐流，不盲从购物，“双十一”自然会重回原本单纯意义上的“光棍节”或者类似于“３·15”那样质量有保证的购物节日。</a:t>
            </a: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400" y="435680"/>
            <a:ext cx="10969200" cy="705600"/>
          </a:xfrm>
        </p:spPr>
        <p:txBody>
          <a:bodyPr>
            <a:normAutofit fontScale="90000"/>
          </a:bodyPr>
          <a:lstStyle/>
          <a:p>
            <a:br>
              <a:rPr lang="zh-CN" altLang="en-US">
                <a:sym typeface="+mn-ea"/>
              </a:rPr>
            </a:br>
            <a:r>
              <a:rPr lang="en-US" altLang="zh-CN">
                <a:sym typeface="+mn-ea"/>
              </a:rPr>
              <a:t> </a:t>
            </a:r>
            <a:r>
              <a:rPr lang="en-US" altLang="zh-CN">
                <a:solidFill>
                  <a:srgbClr val="7030A0"/>
                </a:solidFill>
                <a:sym typeface="+mn-ea"/>
              </a:rPr>
              <a:t> </a:t>
            </a:r>
            <a:r>
              <a:rPr>
                <a:solidFill>
                  <a:srgbClr val="7030A0"/>
                </a:solidFill>
                <a:sym typeface="+mn-ea"/>
              </a:rPr>
              <a:t>媒体时评例文</a:t>
            </a:r>
            <a:br>
              <a:rPr lang="zh-CN" altLang="en-US"/>
            </a:br>
            <a:endParaRPr lang="zh-CN" altLang="en-US"/>
          </a:p>
        </p:txBody>
      </p:sp>
      <p:sp>
        <p:nvSpPr>
          <p:cNvPr id="3" name="内容占位符 2"/>
          <p:cNvSpPr>
            <a:spLocks noGrp="1"/>
          </p:cNvSpPr>
          <p:nvPr>
            <p:ph idx="1"/>
          </p:nvPr>
        </p:nvSpPr>
        <p:spPr>
          <a:xfrm>
            <a:off x="608330" y="1257300"/>
            <a:ext cx="9811385" cy="5398135"/>
          </a:xfrm>
        </p:spPr>
        <p:txBody>
          <a:bodyPr>
            <a:normAutofit/>
          </a:bodyPr>
          <a:lstStyle/>
          <a:p>
            <a:pPr marL="0" indent="0" algn="ctr">
              <a:buNone/>
            </a:pPr>
            <a:r>
              <a:rPr sz="2400"/>
              <a:t>“双11”“成交额崇拜”可休矣</a:t>
            </a:r>
          </a:p>
          <a:p>
            <a:pPr marL="0" indent="0" algn="l">
              <a:buNone/>
            </a:pPr>
            <a:endParaRPr sz="2000"/>
          </a:p>
          <a:p>
            <a:pPr marL="0" indent="0" algn="l">
              <a:buNone/>
            </a:pPr>
            <a:r>
              <a:rPr lang="en-US" sz="2000"/>
              <a:t>       </a:t>
            </a:r>
            <a:r>
              <a:rPr sz="2000"/>
              <a:t>双11”决战已经鸣金收兵。各大电商平台、品牌商家的战绩将陆续出炉，极有可能再创新高。不过，历经多年的“第1分钟以X元打破纪录”“第1小时以X元打破纪录”“第N小时打破去年全天纪录”等时间轴战报，公众对再创新高早已审美疲劳，仅剩的兴趣也只有猜猜新高还能有多高。</a:t>
            </a:r>
          </a:p>
          <a:p>
            <a:pPr marL="0" indent="0" algn="l">
              <a:buNone/>
            </a:pPr>
            <a:r>
              <a:rPr lang="en-US" sz="2000"/>
              <a:t>       </a:t>
            </a:r>
            <a:r>
              <a:rPr sz="2000"/>
              <a:t>“双11”自2009年诞生至今已13年了。在自然界，这个年龄的猫狗都算高龄了；在电商界，天猫京东的“猫狗之战”也面临着“尚能战否”的质疑。多年来，“双11”的“成交额崇拜”在获得无数曝光的同时，也一步步走向自嗨和高处不胜寒的窘境：一方面每年都要创出“数”惊四座的新纪录；另一方面又为下一年打破纪录创造更大难度。但问题在于，想在模式上再有突破性创新，谈何容易？</a:t>
            </a: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400" y="435680"/>
            <a:ext cx="10969200" cy="705600"/>
          </a:xfrm>
        </p:spPr>
        <p:txBody>
          <a:bodyPr>
            <a:normAutofit fontScale="90000"/>
          </a:bodyPr>
          <a:lstStyle/>
          <a:p>
            <a:br>
              <a:rPr lang="zh-CN" altLang="en-US">
                <a:sym typeface="+mn-ea"/>
              </a:rPr>
            </a:br>
            <a:r>
              <a:rPr lang="en-US" altLang="zh-CN">
                <a:sym typeface="+mn-ea"/>
              </a:rPr>
              <a:t> </a:t>
            </a:r>
            <a:r>
              <a:rPr lang="en-US" altLang="zh-CN">
                <a:solidFill>
                  <a:srgbClr val="7030A0"/>
                </a:solidFill>
                <a:sym typeface="+mn-ea"/>
              </a:rPr>
              <a:t> </a:t>
            </a:r>
            <a:r>
              <a:rPr>
                <a:solidFill>
                  <a:srgbClr val="7030A0"/>
                </a:solidFill>
                <a:sym typeface="+mn-ea"/>
              </a:rPr>
              <a:t>媒体时评例文</a:t>
            </a:r>
            <a:br>
              <a:rPr lang="zh-CN" altLang="en-US"/>
            </a:br>
            <a:endParaRPr lang="zh-CN" altLang="en-US"/>
          </a:p>
        </p:txBody>
      </p:sp>
      <p:sp>
        <p:nvSpPr>
          <p:cNvPr id="3" name="内容占位符 2"/>
          <p:cNvSpPr>
            <a:spLocks noGrp="1"/>
          </p:cNvSpPr>
          <p:nvPr>
            <p:ph idx="1"/>
          </p:nvPr>
        </p:nvSpPr>
        <p:spPr>
          <a:xfrm>
            <a:off x="608330" y="1257300"/>
            <a:ext cx="9811385" cy="5398135"/>
          </a:xfrm>
        </p:spPr>
        <p:txBody>
          <a:bodyPr>
            <a:normAutofit fontScale="80000" lnSpcReduction="10000"/>
          </a:bodyPr>
          <a:lstStyle/>
          <a:p>
            <a:pPr marL="0" indent="0" algn="l">
              <a:buNone/>
            </a:pPr>
            <a:r>
              <a:rPr lang="en-US" sz="2400"/>
              <a:t>       </a:t>
            </a:r>
            <a:r>
              <a:rPr sz="2400"/>
              <a:t>对平台而言，最简单的办法就是调整统计口径。对用户而言，感觉“双11”越来越长；对业界而言，则是成交额越来越难以分析对比，不仅平台间横向没法比，就是同一平台纵向也越来越难比。今年“双11”，时间轴战报更是进一步淡化。显然，平台在加速给自己“解套”。</a:t>
            </a:r>
          </a:p>
          <a:p>
            <a:pPr marL="0" indent="0" algn="l">
              <a:buNone/>
            </a:pPr>
            <a:r>
              <a:rPr lang="en-US" sz="2400"/>
              <a:t>      </a:t>
            </a:r>
            <a:r>
              <a:rPr sz="2400"/>
              <a:t>事实上，“成交额崇拜”不仅在数字增长上难以为继，对于很多乱象也难逃干系。</a:t>
            </a:r>
          </a:p>
          <a:p>
            <a:pPr marL="0" indent="0" algn="l">
              <a:buNone/>
            </a:pPr>
            <a:r>
              <a:rPr lang="en-US" sz="2400"/>
              <a:t>      </a:t>
            </a:r>
            <a:r>
              <a:rPr sz="2400"/>
              <a:t>10月25日，工信部召开行政指导会，要求电商平台立即全面自查自纠零售、金融等相关产品的短信营销行为，不得未经消费者同意或请求擅自发送营销短信。</a:t>
            </a:r>
          </a:p>
          <a:p>
            <a:pPr marL="0" indent="0" algn="l">
              <a:buNone/>
            </a:pPr>
            <a:r>
              <a:rPr lang="en-US" sz="2400"/>
              <a:t>     </a:t>
            </a:r>
            <a:r>
              <a:rPr sz="2400"/>
              <a:t>11月6日，市场监管总局下发《关于规范“双十一”网络促销经营活动的工作提示》，禁止采取先提价后打折、虚构原价、不履行价格承诺等违法方式开展促销；不得通过排除、限制竞争及妨碍、破坏其他经营者合法提供的网络产品或者服务等开展促销；防止虚假交易、刷单炒信、虚假评价等不正当竞争违法行为发生。</a:t>
            </a: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400" y="435680"/>
            <a:ext cx="10969200" cy="705600"/>
          </a:xfrm>
        </p:spPr>
        <p:txBody>
          <a:bodyPr>
            <a:normAutofit fontScale="90000"/>
          </a:bodyPr>
          <a:lstStyle/>
          <a:p>
            <a:br>
              <a:rPr lang="zh-CN" altLang="en-US">
                <a:sym typeface="+mn-ea"/>
              </a:rPr>
            </a:br>
            <a:r>
              <a:rPr lang="en-US" altLang="zh-CN">
                <a:sym typeface="+mn-ea"/>
              </a:rPr>
              <a:t> </a:t>
            </a:r>
            <a:r>
              <a:rPr lang="en-US" altLang="zh-CN">
                <a:solidFill>
                  <a:srgbClr val="7030A0"/>
                </a:solidFill>
                <a:sym typeface="+mn-ea"/>
              </a:rPr>
              <a:t> </a:t>
            </a:r>
            <a:r>
              <a:rPr>
                <a:solidFill>
                  <a:srgbClr val="7030A0"/>
                </a:solidFill>
                <a:sym typeface="+mn-ea"/>
              </a:rPr>
              <a:t>媒体时评例文</a:t>
            </a:r>
            <a:br>
              <a:rPr lang="zh-CN" altLang="en-US"/>
            </a:br>
            <a:endParaRPr lang="zh-CN" altLang="en-US"/>
          </a:p>
        </p:txBody>
      </p:sp>
      <p:sp>
        <p:nvSpPr>
          <p:cNvPr id="3" name="内容占位符 2"/>
          <p:cNvSpPr>
            <a:spLocks noGrp="1"/>
          </p:cNvSpPr>
          <p:nvPr>
            <p:ph idx="1"/>
          </p:nvPr>
        </p:nvSpPr>
        <p:spPr>
          <a:xfrm>
            <a:off x="608330" y="1257300"/>
            <a:ext cx="10176510" cy="5398135"/>
          </a:xfrm>
        </p:spPr>
        <p:txBody>
          <a:bodyPr>
            <a:normAutofit fontScale="80000" lnSpcReduction="10000"/>
          </a:bodyPr>
          <a:lstStyle/>
          <a:p>
            <a:pPr marL="0" indent="0" algn="l">
              <a:buNone/>
            </a:pPr>
            <a:r>
              <a:rPr lang="en-US" sz="2400"/>
              <a:t>       </a:t>
            </a:r>
            <a:r>
              <a:rPr sz="2400"/>
              <a:t>可以说，擅发营销短信、虚购原价、二选一、刷单炒信、虚假评价等，都是成交额压力导致的平台、商家动作变形，甚至违法违规，骨子里都是“成交额崇拜”在作祟。</a:t>
            </a:r>
          </a:p>
          <a:p>
            <a:pPr marL="0" indent="0" algn="l">
              <a:buNone/>
            </a:pPr>
            <a:r>
              <a:rPr lang="en-US" sz="2400"/>
              <a:t>      </a:t>
            </a:r>
            <a:r>
              <a:rPr sz="2400"/>
              <a:t>2017年十九大报告指出，我国社会主要矛盾已经转化为人民日益增长的美好生活需要和不平衡不充分的发展之间的矛盾。不再是人民日益增长的物质文化需要同落后的社会生产之间的矛盾。</a:t>
            </a:r>
          </a:p>
          <a:p>
            <a:pPr marL="0" indent="0" algn="l">
              <a:buNone/>
            </a:pPr>
            <a:r>
              <a:rPr lang="en-US" sz="2400"/>
              <a:t>       </a:t>
            </a:r>
            <a:r>
              <a:rPr sz="2400"/>
              <a:t>2017年至今已经4年，平台与商家不宜再以低价为卖点，继续围绕曾经的主要矛盾，诱导用户一次囤上一年用量的卫生纸、洗涤液、化妆品……这种低水平的刺激消费，不符合高质量发展的要义，成交额再高也无非是“寅吃更多的卯粮”。最终，平台急于求成、商家迫于无奈、用户困于算计、快递疲于奔命，过节变成了“过劫”。</a:t>
            </a:r>
          </a:p>
          <a:p>
            <a:pPr marL="0" indent="0" algn="l">
              <a:buNone/>
            </a:pPr>
            <a:r>
              <a:rPr lang="en-US" sz="2400"/>
              <a:t>     </a:t>
            </a:r>
            <a:r>
              <a:rPr sz="2400"/>
              <a:t>在新发展理念指引下，“双11”不应再把成交额奉为圭臬，而应加快从营销导向切换到科技导向。希望有一天，“双11”能从流量大战、销量大战变为“含科量”大战，成为平台和商家展示一年来“创新、协调、绿色、开放、共享”成果的节日。</a:t>
            </a:r>
          </a:p>
        </p:txBody>
      </p:sp>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400" y="435680"/>
            <a:ext cx="10969200" cy="705600"/>
          </a:xfrm>
        </p:spPr>
        <p:txBody>
          <a:bodyPr>
            <a:normAutofit fontScale="90000"/>
          </a:bodyPr>
          <a:lstStyle/>
          <a:p>
            <a:br>
              <a:rPr lang="zh-CN" altLang="en-US">
                <a:sym typeface="+mn-ea"/>
              </a:rPr>
            </a:br>
            <a:r>
              <a:rPr lang="en-US" altLang="zh-CN">
                <a:sym typeface="+mn-ea"/>
              </a:rPr>
              <a:t> </a:t>
            </a:r>
            <a:r>
              <a:rPr lang="en-US" altLang="zh-CN">
                <a:solidFill>
                  <a:srgbClr val="7030A0"/>
                </a:solidFill>
                <a:sym typeface="+mn-ea"/>
              </a:rPr>
              <a:t> </a:t>
            </a:r>
            <a:r>
              <a:rPr>
                <a:solidFill>
                  <a:srgbClr val="7030A0"/>
                </a:solidFill>
                <a:sym typeface="+mn-ea"/>
              </a:rPr>
              <a:t>媒体时评例文</a:t>
            </a:r>
            <a:br>
              <a:rPr lang="zh-CN" altLang="en-US"/>
            </a:br>
            <a:endParaRPr lang="zh-CN" altLang="en-US"/>
          </a:p>
        </p:txBody>
      </p:sp>
      <p:sp>
        <p:nvSpPr>
          <p:cNvPr id="3" name="内容占位符 2"/>
          <p:cNvSpPr>
            <a:spLocks noGrp="1"/>
          </p:cNvSpPr>
          <p:nvPr>
            <p:ph idx="1"/>
          </p:nvPr>
        </p:nvSpPr>
        <p:spPr>
          <a:xfrm>
            <a:off x="608330" y="1257300"/>
            <a:ext cx="10176510" cy="5398135"/>
          </a:xfrm>
        </p:spPr>
        <p:txBody>
          <a:bodyPr>
            <a:normAutofit/>
          </a:bodyPr>
          <a:lstStyle/>
          <a:p>
            <a:pPr marL="0" indent="0" algn="l">
              <a:buNone/>
            </a:pPr>
            <a:r>
              <a:rPr lang="en-US" sz="2400"/>
              <a:t>      </a:t>
            </a:r>
            <a:r>
              <a:rPr sz="2000"/>
              <a:t>作为京东、美团、拼多多等诸多平台的大股东，11月11日也是腾讯23岁生日，这是大学生毕业开始担当的年龄。希望有一天，除了电商、游戏之外，腾讯能在攻克“卡脖子”技术方面也成为众望所归的王者。</a:t>
            </a:r>
          </a:p>
          <a:p>
            <a:pPr marL="0" indent="0" algn="l">
              <a:buNone/>
            </a:pPr>
            <a:r>
              <a:rPr lang="en-US" sz="2000"/>
              <a:t>       </a:t>
            </a:r>
            <a:r>
              <a:rPr sz="2000"/>
              <a:t>当然，梦想还可以更远大。7月21日，亚马逊创始人贝索斯乘坐自家火箭飞向太空。11月11日，特斯拉创始人马斯克的龙飞船再次发射，将4名宇航员送上太空。希望有一天，中国的互联网大佬不再紧盯着夫妻店的生意，而是能在自己的私人火箭（不是私人飞机）中，走向星辰大海。</a:t>
            </a:r>
          </a:p>
          <a:p>
            <a:pPr marL="0" indent="0" algn="l">
              <a:buNone/>
            </a:pPr>
            <a:r>
              <a:rPr lang="en-US" sz="2000"/>
              <a:t>      </a:t>
            </a:r>
            <a:r>
              <a:rPr sz="2000"/>
              <a:t>11月9日发布的一部宣传片昭示，“双11”早在72年前就被“注册”——11月11日，是中国空军72岁生日。“执行任务没有地址，收不到快递。”这是片中飞行员口中的“双11”。他们用真正的“血拼”守护着我们的“血拼”，如果说“双11”要崇拜谁，那就崇拜护卫大家的军人吧。</a:t>
            </a:r>
          </a:p>
        </p:txBody>
      </p:sp>
      <p:pic>
        <p:nvPicPr>
          <p:cNvPr id="4" name="New picture"/>
          <p:cNvPicPr/>
          <p:nvPr/>
        </p:nvPicPr>
        <p:blipFill>
          <a:blip r:embed="rId2"/>
          <a:stretch>
            <a:fillRect/>
          </a:stretch>
        </p:blipFill>
        <p:spPr>
          <a:xfrm>
            <a:off x="11772900" y="11379200"/>
            <a:ext cx="355600" cy="254000"/>
          </a:xfrm>
          <a:prstGeom prst="cube">
            <a:avLst/>
          </a:prstGeom>
        </p:spPr>
      </p:pic>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337185"/>
            <a:ext cx="10968990" cy="976630"/>
          </a:xfrm>
        </p:spPr>
        <p:txBody>
          <a:bodyPr>
            <a:normAutofit fontScale="90000"/>
            <a:scene3d>
              <a:camera prst="orthographicFront"/>
              <a:lightRig rig="threePt" dir="t"/>
            </a:scene3d>
          </a:bodyPr>
          <a:lstStyle/>
          <a:p>
            <a:r>
              <a:rPr lang="zh-CN" altLang="en-US">
                <a:solidFill>
                  <a:srgbClr val="7030A0"/>
                </a:solidFill>
                <a:effectLst>
                  <a:outerShdw blurRad="38100" dist="25400" dir="5400000" algn="ctr" rotWithShape="0">
                    <a:srgbClr val="6E747A">
                      <a:alpha val="43000"/>
                    </a:srgbClr>
                  </a:outerShdw>
                </a:effectLst>
                <a:sym typeface="+mn-ea"/>
              </a:rPr>
              <a:t>热点事件</a:t>
            </a:r>
            <a:br>
              <a:rPr lang="zh-CN" altLang="en-US">
                <a:solidFill>
                  <a:schemeClr val="accent1"/>
                </a:solidFill>
                <a:effectLst>
                  <a:outerShdw blurRad="38100" dist="25400" dir="5400000" algn="ctr" rotWithShape="0">
                    <a:srgbClr val="6E747A">
                      <a:alpha val="43000"/>
                    </a:srgbClr>
                  </a:outerShdw>
                </a:effectLst>
              </a:rPr>
            </a:br>
            <a:endParaRPr lang="zh-CN" altLang="en-US">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a:xfrm>
            <a:off x="608330" y="1313815"/>
            <a:ext cx="5313499" cy="5150485"/>
          </a:xfrm>
        </p:spPr>
        <p:txBody>
          <a:bodyPr>
            <a:normAutofit/>
          </a:bodyPr>
          <a:lstStyle/>
          <a:p>
            <a:r>
              <a:rPr lang="en-US" altLang="zh-CN" sz="2400"/>
              <a:t>      </a:t>
            </a:r>
            <a:r>
              <a:rPr lang="zh-CN" altLang="en-US" sz="2400"/>
              <a:t>双十一购物狂欢节，是指每年11月11日的网络促销日，源于淘宝商城(天猫)2009年11月11日举办的网络促销活动，如今已经成为了一个一年一度人们疯狂抢购的日子。双十一利弊各在， 在双十一结束之际，你对这个一年比一年火爆的购物节有什么自己的见解和看法呢? </a:t>
            </a:r>
            <a:r>
              <a:rPr lang="zh-CN" altLang="en-US"/>
              <a:t>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83805" y="0"/>
            <a:ext cx="570819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330" y="236855"/>
            <a:ext cx="10968990" cy="1076960"/>
          </a:xfrm>
        </p:spPr>
        <p:txBody>
          <a:bodyPr>
            <a:normAutofit fontScale="90000"/>
          </a:bodyPr>
          <a:lstStyle/>
          <a:p>
            <a:r>
              <a:rPr lang="zh-CN" altLang="en-US">
                <a:solidFill>
                  <a:srgbClr val="FF0000"/>
                </a:solidFill>
                <a:sym typeface="+mn-ea"/>
              </a:rPr>
              <a:t>名言金句</a:t>
            </a:r>
            <a:br>
              <a:rPr lang="zh-CN" altLang="en-US">
                <a:solidFill>
                  <a:srgbClr val="FF0000"/>
                </a:solidFill>
              </a:rPr>
            </a:br>
            <a:endParaRPr lang="zh-CN" altLang="en-US">
              <a:solidFill>
                <a:srgbClr val="FF0000"/>
              </a:solidFill>
            </a:endParaRPr>
          </a:p>
        </p:txBody>
      </p:sp>
      <p:sp>
        <p:nvSpPr>
          <p:cNvPr id="3" name="内容占位符 2"/>
          <p:cNvSpPr>
            <a:spLocks noGrp="1"/>
          </p:cNvSpPr>
          <p:nvPr>
            <p:ph idx="1"/>
          </p:nvPr>
        </p:nvSpPr>
        <p:spPr>
          <a:xfrm>
            <a:off x="327730" y="1313870"/>
            <a:ext cx="10969200" cy="4759200"/>
          </a:xfrm>
        </p:spPr>
        <p:txBody>
          <a:bodyPr/>
          <a:lstStyle/>
          <a:p>
            <a:r>
              <a:rPr lang="zh-CN" altLang="en-US" sz="2400"/>
              <a:t>1.只花一元的顾客比花一百元的顾客，对生意的兴隆更具有根本的影响力。</a:t>
            </a:r>
          </a:p>
          <a:p>
            <a:r>
              <a:rPr lang="zh-CN" altLang="en-US" sz="2400"/>
              <a:t>2</a:t>
            </a:r>
            <a:r>
              <a:rPr lang="en-US" altLang="zh-CN" sz="2400"/>
              <a:t>.</a:t>
            </a:r>
            <a:r>
              <a:rPr lang="zh-CN" altLang="en-US" sz="2400"/>
              <a:t>正直的人厉行节约，注意细水长流，不会大手大脚、胡支滥花，他绝不会沦落到打肿脸充胖子或借债度日的地步。</a:t>
            </a:r>
          </a:p>
          <a:p>
            <a:r>
              <a:rPr lang="zh-CN" altLang="en-US" sz="2400"/>
              <a:t>3</a:t>
            </a:r>
            <a:r>
              <a:rPr lang="en-US" altLang="zh-CN" sz="2400"/>
              <a:t>.</a:t>
            </a:r>
            <a:r>
              <a:rPr lang="zh-CN" altLang="en-US" sz="2400"/>
              <a:t>简单淳朴的生活，无论在身体上还是在精神上，对每个人都是有益的。</a:t>
            </a:r>
          </a:p>
          <a:p>
            <a:r>
              <a:rPr lang="zh-CN" altLang="en-US" sz="2400"/>
              <a:t>4</a:t>
            </a:r>
            <a:r>
              <a:rPr lang="en-US" altLang="zh-CN" sz="2400"/>
              <a:t>.</a:t>
            </a:r>
            <a:r>
              <a:rPr lang="zh-CN" altLang="en-US" sz="2400"/>
              <a:t>这种"记账"的生活方式表明许多意志薄弱者的堕落，他们不能抵制消费一些目前无力支付的东西的诱惑，因而总是除欠。</a:t>
            </a:r>
          </a:p>
          <a:p>
            <a:r>
              <a:rPr lang="zh-CN" altLang="en-US" sz="2400"/>
              <a:t>认为节俭是一种不漂亮的行为的人是最荒唐元稽的。</a:t>
            </a:r>
          </a:p>
        </p:txBody>
      </p:sp>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330" y="236855"/>
            <a:ext cx="10968990" cy="1076960"/>
          </a:xfrm>
        </p:spPr>
        <p:txBody>
          <a:bodyPr>
            <a:normAutofit fontScale="90000"/>
          </a:bodyPr>
          <a:lstStyle/>
          <a:p>
            <a:r>
              <a:rPr lang="zh-CN" altLang="en-US">
                <a:solidFill>
                  <a:srgbClr val="FF0000"/>
                </a:solidFill>
                <a:sym typeface="+mn-ea"/>
              </a:rPr>
              <a:t>名言金句</a:t>
            </a:r>
            <a:br>
              <a:rPr lang="zh-CN" altLang="en-US">
                <a:solidFill>
                  <a:srgbClr val="FF0000"/>
                </a:solidFill>
              </a:rPr>
            </a:br>
            <a:endParaRPr lang="zh-CN" altLang="en-US">
              <a:solidFill>
                <a:srgbClr val="FF0000"/>
              </a:solidFill>
            </a:endParaRPr>
          </a:p>
        </p:txBody>
      </p:sp>
      <p:sp>
        <p:nvSpPr>
          <p:cNvPr id="3" name="内容占位符 2"/>
          <p:cNvSpPr>
            <a:spLocks noGrp="1"/>
          </p:cNvSpPr>
          <p:nvPr>
            <p:ph idx="1"/>
          </p:nvPr>
        </p:nvSpPr>
        <p:spPr>
          <a:xfrm>
            <a:off x="327730" y="1313870"/>
            <a:ext cx="10969200" cy="4759200"/>
          </a:xfrm>
        </p:spPr>
        <p:txBody>
          <a:bodyPr>
            <a:normAutofit lnSpcReduction="10000"/>
          </a:bodyPr>
          <a:lstStyle/>
          <a:p>
            <a:r>
              <a:rPr lang="zh-CN" altLang="en-US" sz="2400"/>
              <a:t>6</a:t>
            </a:r>
            <a:r>
              <a:rPr lang="en-US" altLang="zh-CN" sz="2400"/>
              <a:t>.</a:t>
            </a:r>
            <a:r>
              <a:rPr lang="zh-CN" altLang="en-US" sz="2400"/>
              <a:t>只有过着游手好闲的生活的人，才把钱看得天那样的大，一个不事生产只会消费的家伙，不啻是社会的蟊贼。</a:t>
            </a:r>
          </a:p>
          <a:p>
            <a:r>
              <a:rPr lang="zh-CN" altLang="en-US" sz="2400"/>
              <a:t>7</a:t>
            </a:r>
            <a:r>
              <a:rPr lang="en-US" altLang="zh-CN" sz="2400"/>
              <a:t>.</a:t>
            </a:r>
            <a:r>
              <a:rPr lang="zh-CN" altLang="en-US" sz="2400"/>
              <a:t>人不能象走兽那样活着，应该追求知识和美德。</a:t>
            </a:r>
          </a:p>
          <a:p>
            <a:r>
              <a:rPr lang="zh-CN" altLang="en-US" sz="2400"/>
              <a:t>8</a:t>
            </a:r>
            <a:r>
              <a:rPr lang="en-US" altLang="zh-CN" sz="2400"/>
              <a:t>.</a:t>
            </a:r>
            <a:r>
              <a:rPr lang="zh-CN" altLang="en-US" sz="2400"/>
              <a:t>勿以恶小而为之，勿以善小而不为。惟贤惟德，能服于人。——刘备</a:t>
            </a:r>
          </a:p>
          <a:p>
            <a:r>
              <a:rPr lang="zh-CN" altLang="en-US" sz="2400"/>
              <a:t>9</a:t>
            </a:r>
            <a:r>
              <a:rPr lang="en-US" altLang="zh-CN" sz="2400"/>
              <a:t>.</a:t>
            </a:r>
            <a:r>
              <a:rPr lang="zh-CN" altLang="en-US" sz="2400"/>
              <a:t>不患位之不尊，而患德之不崇；不耻禄之不伙，而耻智之不博。——张衡</a:t>
            </a:r>
          </a:p>
          <a:p>
            <a:r>
              <a:rPr lang="zh-CN" altLang="en-US" sz="2400"/>
              <a:t> 10</a:t>
            </a:r>
            <a:r>
              <a:rPr lang="en-US" altLang="zh-CN" sz="2400"/>
              <a:t>.</a:t>
            </a:r>
            <a:r>
              <a:rPr lang="zh-CN" altLang="en-US" sz="2400"/>
              <a:t>土扶可城墙，积德为厚地。——李白 </a:t>
            </a:r>
          </a:p>
          <a:p>
            <a:r>
              <a:rPr lang="en-US" altLang="zh-CN" sz="2400"/>
              <a:t>11.</a:t>
            </a:r>
            <a:r>
              <a:rPr lang="zh-CN" altLang="en-US" sz="2400"/>
              <a:t>理性地消费，才能在生活中活出精彩； 理性地消费，才能在人群中脱颖而出； 理性地消费，才能在工作中</a:t>
            </a:r>
            <a:r>
              <a:rPr lang="zh-CN" altLang="en-US" sz="2400" smtClean="0"/>
              <a:t>不落窠臼。</a:t>
            </a:r>
            <a:endParaRPr lang="zh-CN" altLang="en-US" sz="2400"/>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18820" y="165735"/>
            <a:ext cx="10968990" cy="1107440"/>
          </a:xfrm>
        </p:spPr>
        <p:txBody>
          <a:bodyPr>
            <a:normAutofit fontScale="90000"/>
          </a:bodyPr>
          <a:lstStyle/>
          <a:p>
            <a:br>
              <a:rPr lang="zh-CN" altLang="en-US">
                <a:sym typeface="+mn-ea"/>
              </a:rPr>
            </a:br>
            <a:r>
              <a:rPr lang="zh-CN" altLang="en-US">
                <a:solidFill>
                  <a:srgbClr val="7030A0"/>
                </a:solidFill>
                <a:sym typeface="+mn-ea"/>
              </a:rPr>
              <a:t>利弊思辨</a:t>
            </a:r>
            <a:br>
              <a:rPr lang="zh-CN" altLang="en-US"/>
            </a:br>
            <a:endParaRPr lang="zh-CN" altLang="en-US"/>
          </a:p>
        </p:txBody>
      </p:sp>
      <p:sp>
        <p:nvSpPr>
          <p:cNvPr id="3" name="内容占位符 2"/>
          <p:cNvSpPr>
            <a:spLocks noGrp="1"/>
          </p:cNvSpPr>
          <p:nvPr>
            <p:ph idx="1"/>
          </p:nvPr>
        </p:nvSpPr>
        <p:spPr>
          <a:xfrm>
            <a:off x="6111240" y="1410335"/>
            <a:ext cx="5476240" cy="4759325"/>
          </a:xfrm>
        </p:spPr>
        <p:txBody>
          <a:bodyPr/>
          <a:lstStyle/>
          <a:p>
            <a:pPr algn="l"/>
            <a:r>
              <a:rPr lang="zh-CN" altLang="en-US" sz="2800" b="1">
                <a:solidFill>
                  <a:srgbClr val="7030A0"/>
                </a:solidFill>
              </a:rPr>
              <a:t>双11的利与弊辩论</a:t>
            </a:r>
          </a:p>
          <a:p>
            <a:pPr algn="l"/>
            <a:r>
              <a:rPr lang="zh-CN" altLang="en-US" sz="2800" b="1">
                <a:solidFill>
                  <a:srgbClr val="FF0000"/>
                </a:solidFill>
              </a:rPr>
              <a:t>（正方）利：</a:t>
            </a:r>
            <a:r>
              <a:rPr lang="zh-CN" altLang="en-US" sz="2800"/>
              <a:t>提升消费体验、加速新零售发展、提高商家企业知名度。 </a:t>
            </a:r>
          </a:p>
          <a:p>
            <a:pPr algn="l"/>
            <a:r>
              <a:rPr lang="zh-CN" altLang="en-US" sz="2800" b="1">
                <a:solidFill>
                  <a:srgbClr val="FF0000"/>
                </a:solidFill>
              </a:rPr>
              <a:t>（反方）弊：</a:t>
            </a:r>
            <a:r>
              <a:rPr lang="zh-CN" altLang="en-US" sz="2800"/>
              <a:t>过度消费、监管不易、活动压力。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2989" y="2066017"/>
            <a:ext cx="5268742" cy="3957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8916670" y="193040"/>
            <a:ext cx="3025140" cy="1760220"/>
          </a:xfrm>
          <a:prstGeom prst="rect">
            <a:avLst/>
          </a:prstGeom>
        </p:spPr>
      </p:pic>
      <p:sp>
        <p:nvSpPr>
          <p:cNvPr id="2" name="标题 1"/>
          <p:cNvSpPr>
            <a:spLocks noGrp="1"/>
          </p:cNvSpPr>
          <p:nvPr>
            <p:ph type="title"/>
          </p:nvPr>
        </p:nvSpPr>
        <p:spPr>
          <a:xfrm>
            <a:off x="611575" y="609035"/>
            <a:ext cx="10969200" cy="705600"/>
          </a:xfrm>
        </p:spPr>
        <p:txBody>
          <a:bodyPr/>
          <a:lstStyle/>
          <a:p>
            <a:r>
              <a:rPr lang="zh-CN" altLang="en-US">
                <a:solidFill>
                  <a:srgbClr val="7030A0"/>
                </a:solidFill>
                <a:sym typeface="+mn-ea"/>
              </a:rPr>
              <a:t>（正方理由）利：</a:t>
            </a:r>
          </a:p>
        </p:txBody>
      </p:sp>
      <p:sp>
        <p:nvSpPr>
          <p:cNvPr id="3" name="内容占位符 2"/>
          <p:cNvSpPr>
            <a:spLocks noGrp="1"/>
          </p:cNvSpPr>
          <p:nvPr>
            <p:ph idx="1"/>
          </p:nvPr>
        </p:nvSpPr>
        <p:spPr>
          <a:xfrm>
            <a:off x="480060" y="1841500"/>
            <a:ext cx="11231880" cy="4759325"/>
          </a:xfrm>
        </p:spPr>
        <p:txBody>
          <a:bodyPr>
            <a:normAutofit fontScale="97500" lnSpcReduction="10000"/>
          </a:bodyPr>
          <a:lstStyle/>
          <a:p>
            <a:pPr marL="0" indent="0">
              <a:buNone/>
            </a:pPr>
            <a:r>
              <a:rPr lang="zh-CN" altLang="en-US"/>
              <a:t>  </a:t>
            </a:r>
          </a:p>
          <a:p>
            <a:r>
              <a:rPr lang="zh-CN" altLang="en-US" sz="2200" smtClean="0">
                <a:solidFill>
                  <a:srgbClr val="FF0000"/>
                </a:solidFill>
              </a:rPr>
              <a:t>1</a:t>
            </a:r>
            <a:r>
              <a:rPr lang="en-US" altLang="zh-CN" sz="2200" smtClean="0">
                <a:solidFill>
                  <a:srgbClr val="FF0000"/>
                </a:solidFill>
              </a:rPr>
              <a:t>.</a:t>
            </a:r>
            <a:r>
              <a:rPr lang="zh-CN" altLang="en-US" sz="2200" smtClean="0">
                <a:solidFill>
                  <a:srgbClr val="FF0000"/>
                </a:solidFill>
              </a:rPr>
              <a:t>提升</a:t>
            </a:r>
            <a:r>
              <a:rPr lang="zh-CN" altLang="en-US" sz="2200">
                <a:solidFill>
                  <a:srgbClr val="FF0000"/>
                </a:solidFill>
              </a:rPr>
              <a:t>消费体验 </a:t>
            </a:r>
            <a:r>
              <a:rPr lang="zh-CN" altLang="en-US" sz="2200"/>
              <a:t> 在我国的电子商务模式中，往往采用的是商家入驻的模式，淘宝，京东基本都是这种模式，这其中在双十一特卖的品牌和商家共计高达上百万家，去年也就是18年双十一期间总共成交金额超过了2000亿，按照前几年的增幅对比，去年比前年的增幅降低了十几个点。    </a:t>
            </a:r>
          </a:p>
          <a:p>
            <a:r>
              <a:rPr lang="zh-CN" altLang="en-US" sz="2200" smtClean="0">
                <a:solidFill>
                  <a:srgbClr val="FF0000"/>
                </a:solidFill>
              </a:rPr>
              <a:t>2</a:t>
            </a:r>
            <a:r>
              <a:rPr lang="en-US" altLang="zh-CN" sz="2200" smtClean="0">
                <a:solidFill>
                  <a:srgbClr val="FF0000"/>
                </a:solidFill>
              </a:rPr>
              <a:t>.</a:t>
            </a:r>
            <a:r>
              <a:rPr lang="zh-CN" altLang="en-US" sz="2200" smtClean="0">
                <a:solidFill>
                  <a:srgbClr val="FF0000"/>
                </a:solidFill>
              </a:rPr>
              <a:t>加速</a:t>
            </a:r>
            <a:r>
              <a:rPr lang="zh-CN" altLang="en-US" sz="2200">
                <a:solidFill>
                  <a:srgbClr val="FF0000"/>
                </a:solidFill>
              </a:rPr>
              <a:t>新零售发展  </a:t>
            </a:r>
            <a:r>
              <a:rPr lang="zh-CN" altLang="en-US" sz="2200"/>
              <a:t>2010年以前是线下零售商店的主流消费模式，2016年以前是电商单方面的碾压式消费模式，而如今新零售的发展在双十一的影响下，线上线下结合成为了主要的市场消费模式。  </a:t>
            </a:r>
          </a:p>
          <a:p>
            <a:r>
              <a:rPr lang="zh-CN" altLang="en-US" sz="2200" smtClean="0">
                <a:solidFill>
                  <a:srgbClr val="FF0000"/>
                </a:solidFill>
              </a:rPr>
              <a:t>3</a:t>
            </a:r>
            <a:r>
              <a:rPr lang="en-US" altLang="zh-CN" sz="2200" smtClean="0">
                <a:solidFill>
                  <a:srgbClr val="FF0000"/>
                </a:solidFill>
              </a:rPr>
              <a:t>.</a:t>
            </a:r>
            <a:r>
              <a:rPr lang="zh-CN" altLang="en-US" sz="2200" smtClean="0">
                <a:solidFill>
                  <a:srgbClr val="FF0000"/>
                </a:solidFill>
              </a:rPr>
              <a:t>提高</a:t>
            </a:r>
            <a:r>
              <a:rPr lang="zh-CN" altLang="en-US" sz="2200">
                <a:solidFill>
                  <a:srgbClr val="FF0000"/>
                </a:solidFill>
              </a:rPr>
              <a:t>商家企业知名度</a:t>
            </a:r>
            <a:r>
              <a:rPr lang="zh-CN" altLang="en-US" sz="2200"/>
              <a:t>  在双十一当中，几大平台京东、淘宝、哪怕包括新起之秀拼多多都会对于商家或者某些品牌商提供大幅度的支持，主要体现在打造品牌和宣传在前期预热时间，或者双十一晚上进行一些广告宣传。 </a:t>
            </a:r>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75" y="598240"/>
            <a:ext cx="10969200" cy="705600"/>
          </a:xfrm>
        </p:spPr>
        <p:txBody>
          <a:bodyPr/>
          <a:lstStyle/>
          <a:p>
            <a:r>
              <a:rPr lang="zh-CN" altLang="en-US">
                <a:solidFill>
                  <a:srgbClr val="7030A0"/>
                </a:solidFill>
                <a:sym typeface="+mn-ea"/>
              </a:rPr>
              <a:t>（反方理由） 弊：</a:t>
            </a:r>
          </a:p>
        </p:txBody>
      </p:sp>
      <p:sp>
        <p:nvSpPr>
          <p:cNvPr id="3" name="内容占位符 2"/>
          <p:cNvSpPr>
            <a:spLocks noGrp="1"/>
          </p:cNvSpPr>
          <p:nvPr>
            <p:ph idx="1"/>
          </p:nvPr>
        </p:nvSpPr>
        <p:spPr>
          <a:xfrm>
            <a:off x="304235" y="2098730"/>
            <a:ext cx="10969200" cy="4759200"/>
          </a:xfrm>
        </p:spPr>
        <p:txBody>
          <a:bodyPr/>
          <a:lstStyle/>
          <a:p>
            <a:r>
              <a:rPr lang="zh-CN" altLang="en-US" smtClean="0">
                <a:solidFill>
                  <a:srgbClr val="FF0000"/>
                </a:solidFill>
              </a:rPr>
              <a:t>1</a:t>
            </a:r>
            <a:r>
              <a:rPr lang="en-US" altLang="zh-CN" smtClean="0">
                <a:solidFill>
                  <a:srgbClr val="FF0000"/>
                </a:solidFill>
              </a:rPr>
              <a:t>.</a:t>
            </a:r>
            <a:r>
              <a:rPr lang="zh-CN" altLang="en-US" smtClean="0">
                <a:solidFill>
                  <a:srgbClr val="FF0000"/>
                </a:solidFill>
              </a:rPr>
              <a:t>过度</a:t>
            </a:r>
            <a:r>
              <a:rPr lang="zh-CN" altLang="en-US">
                <a:solidFill>
                  <a:srgbClr val="FF0000"/>
                </a:solidFill>
              </a:rPr>
              <a:t>消费</a:t>
            </a:r>
            <a:r>
              <a:rPr lang="zh-CN" altLang="en-US"/>
              <a:t>  双十一活动为什么吸引人大量消费，主要的原因就是折扣，在提高了消费体验的同时，也容易使消费者造成过度消费行为，这其中以女性消费为典型，由于购买了许多不需要的商品，从而造成的过度消费，消费者的预期利益将会受到损害。    </a:t>
            </a:r>
          </a:p>
          <a:p>
            <a:r>
              <a:rPr lang="zh-CN" altLang="en-US" smtClean="0">
                <a:solidFill>
                  <a:srgbClr val="FF0000"/>
                </a:solidFill>
              </a:rPr>
              <a:t>2</a:t>
            </a:r>
            <a:r>
              <a:rPr lang="en-US" altLang="zh-CN" smtClean="0">
                <a:solidFill>
                  <a:srgbClr val="FF0000"/>
                </a:solidFill>
              </a:rPr>
              <a:t>.</a:t>
            </a:r>
            <a:r>
              <a:rPr lang="zh-CN" altLang="en-US" smtClean="0">
                <a:solidFill>
                  <a:srgbClr val="FF0000"/>
                </a:solidFill>
              </a:rPr>
              <a:t>监管</a:t>
            </a:r>
            <a:r>
              <a:rPr lang="zh-CN" altLang="en-US">
                <a:solidFill>
                  <a:srgbClr val="FF0000"/>
                </a:solidFill>
              </a:rPr>
              <a:t>不易 </a:t>
            </a:r>
            <a:r>
              <a:rPr lang="zh-CN" altLang="en-US"/>
              <a:t> 这是很显而易见的事情，在双十一期间商品数量不断增加，各大电商平台也面临一个很重要的问题，那就是难以对商品进行该有的正常监管，这就导致了在双十一期间就会出现很多价格欺诈行为，或者是商品质量低的问题，对于商家而言也可以在这种监管不能正常的情况下，事前调整商品价格然后在活动期间进行商品降价处理以获取消费者的消费。 </a:t>
            </a:r>
          </a:p>
          <a:p>
            <a:r>
              <a:rPr lang="zh-CN" altLang="en-US">
                <a:solidFill>
                  <a:srgbClr val="FF0000"/>
                </a:solidFill>
              </a:rPr>
              <a:t> </a:t>
            </a:r>
            <a:r>
              <a:rPr lang="zh-CN" altLang="en-US" smtClean="0">
                <a:solidFill>
                  <a:srgbClr val="FF0000"/>
                </a:solidFill>
              </a:rPr>
              <a:t>3</a:t>
            </a:r>
            <a:r>
              <a:rPr lang="en-US" altLang="zh-CN" smtClean="0">
                <a:solidFill>
                  <a:srgbClr val="FF0000"/>
                </a:solidFill>
              </a:rPr>
              <a:t>.</a:t>
            </a:r>
            <a:r>
              <a:rPr lang="zh-CN" altLang="en-US" smtClean="0">
                <a:solidFill>
                  <a:srgbClr val="FF0000"/>
                </a:solidFill>
              </a:rPr>
              <a:t>活动</a:t>
            </a:r>
            <a:r>
              <a:rPr lang="zh-CN" altLang="en-US">
                <a:solidFill>
                  <a:srgbClr val="FF0000"/>
                </a:solidFill>
              </a:rPr>
              <a:t>压力 </a:t>
            </a:r>
            <a:r>
              <a:rPr lang="zh-CN" altLang="en-US"/>
              <a:t> 这一点的压力主要是对于一些中小型商家，在双十一期间，电商的相互竞争主要就是通过压低价格，或者活动优惠，对于大型商家和品牌店来说，这些都是可以回本的买卖，而对于小商家来说，不良的竞争环境，导致双十一过程中前期策划和活动宣传付出大量的成本和精力。</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341757" y="0"/>
            <a:ext cx="2400300"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527685" y="405130"/>
            <a:ext cx="11049635" cy="908685"/>
          </a:xfrm>
        </p:spPr>
        <p:txBody>
          <a:bodyPr>
            <a:normAutofit fontScale="90000"/>
          </a:bodyPr>
          <a:lstStyle/>
          <a:p>
            <a:br>
              <a:rPr lang="zh-CN" altLang="en-US">
                <a:sym typeface="+mn-ea"/>
              </a:rPr>
            </a:br>
            <a:r>
              <a:rPr lang="zh-CN" altLang="en-US">
                <a:gradFill>
                  <a:gsLst>
                    <a:gs pos="0">
                      <a:srgbClr val="7B32B2"/>
                    </a:gs>
                    <a:gs pos="100000">
                      <a:srgbClr val="401A5D"/>
                    </a:gs>
                  </a:gsLst>
                  <a:lin scaled="0"/>
                </a:gradFill>
                <a:sym typeface="+mn-ea"/>
              </a:rPr>
              <a:t>事例素材</a:t>
            </a:r>
            <a:br>
              <a:rPr lang="zh-CN" altLang="en-US"/>
            </a:br>
            <a:endParaRPr lang="zh-CN" altLang="en-US"/>
          </a:p>
        </p:txBody>
      </p:sp>
      <p:sp>
        <p:nvSpPr>
          <p:cNvPr id="3" name="内容占位符 2"/>
          <p:cNvSpPr>
            <a:spLocks noGrp="1"/>
          </p:cNvSpPr>
          <p:nvPr>
            <p:ph idx="1"/>
          </p:nvPr>
        </p:nvSpPr>
        <p:spPr>
          <a:xfrm>
            <a:off x="608330" y="1490345"/>
            <a:ext cx="9142730" cy="4759325"/>
          </a:xfrm>
        </p:spPr>
        <p:txBody>
          <a:bodyPr/>
          <a:lstStyle/>
          <a:p>
            <a:r>
              <a:rPr lang="zh-CN" altLang="en-US" sz="2000">
                <a:solidFill>
                  <a:srgbClr val="FF0000"/>
                </a:solidFill>
              </a:rPr>
              <a:t>1.商品种类及便捷程度</a:t>
            </a:r>
            <a:r>
              <a:rPr lang="zh-CN" altLang="en-US" sz="2000"/>
              <a:t>  　　</a:t>
            </a:r>
          </a:p>
          <a:p>
            <a:r>
              <a:rPr lang="zh-CN" altLang="en-US" sz="2000"/>
              <a:t>社会主义市场经济下的中国，市场日益繁荣。机器的社会化大生产促使商品种类增多，这让许多有经商头脑的人们看到了商机，于是纷纷扮演卖家角色。而商品的“只有你想不到，没有你买不到”的特点也给买家增添了许多购买的机会。双十一不仅仅有优惠活动，更是秋冬之际保暖衣物的购置契机。在这个需要购买物品并且正值优惠时期的双十一里，人们怎能不纷纷大包小包，疯狂购物呢?与此同时，交通运输的日益发达让快递行业迅速发展。足不出户就能享受送货上门的快递服务得到许多人的青睐，所以这更是推动了网购的发展。  　</a:t>
            </a: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527685" y="405130"/>
            <a:ext cx="11049635" cy="908685"/>
          </a:xfrm>
        </p:spPr>
        <p:txBody>
          <a:bodyPr>
            <a:normAutofit fontScale="90000"/>
          </a:bodyPr>
          <a:lstStyle/>
          <a:p>
            <a:br>
              <a:rPr lang="zh-CN" altLang="en-US">
                <a:sym typeface="+mn-ea"/>
              </a:rPr>
            </a:br>
            <a:r>
              <a:rPr lang="zh-CN" altLang="en-US">
                <a:gradFill>
                  <a:gsLst>
                    <a:gs pos="0">
                      <a:srgbClr val="7B32B2"/>
                    </a:gs>
                    <a:gs pos="100000">
                      <a:srgbClr val="401A5D"/>
                    </a:gs>
                  </a:gsLst>
                  <a:lin scaled="0"/>
                </a:gradFill>
                <a:sym typeface="+mn-ea"/>
              </a:rPr>
              <a:t>事例素材</a:t>
            </a:r>
            <a:br>
              <a:rPr lang="zh-CN" altLang="en-US"/>
            </a:br>
            <a:endParaRPr lang="zh-CN" altLang="en-US"/>
          </a:p>
        </p:txBody>
      </p:sp>
      <p:sp>
        <p:nvSpPr>
          <p:cNvPr id="3" name="内容占位符 2"/>
          <p:cNvSpPr>
            <a:spLocks noGrp="1"/>
          </p:cNvSpPr>
          <p:nvPr>
            <p:ph idx="1"/>
          </p:nvPr>
        </p:nvSpPr>
        <p:spPr>
          <a:xfrm>
            <a:off x="608330" y="1490345"/>
            <a:ext cx="9142730" cy="4759325"/>
          </a:xfrm>
        </p:spPr>
        <p:txBody>
          <a:bodyPr/>
          <a:lstStyle/>
          <a:p>
            <a:r>
              <a:rPr lang="zh-CN" altLang="en-US" sz="2000">
                <a:solidFill>
                  <a:srgbClr val="FF0000"/>
                </a:solidFill>
              </a:rPr>
              <a:t>　</a:t>
            </a:r>
            <a:r>
              <a:rPr lang="zh-CN" altLang="en-US" sz="2400">
                <a:solidFill>
                  <a:srgbClr val="FF0000"/>
                </a:solidFill>
              </a:rPr>
              <a:t>2.消费观念 </a:t>
            </a:r>
            <a:r>
              <a:rPr lang="zh-CN" altLang="en-US" sz="2400"/>
              <a:t> 　</a:t>
            </a:r>
          </a:p>
          <a:p>
            <a:r>
              <a:rPr lang="zh-CN" altLang="en-US" sz="2400"/>
              <a:t>　双十一期间，大多数电商都会推出系列优惠活动增大销量，而这正是给具有求实心理的顾客一个很好的机会。众多购买者发现平时想买但却无奈“囊中羞涩”的物品在双十一期间大减价，这就会促使顾客以求实出发，在双十一期间快速下单，真实形象地验证了“买到就是赚到”的经典广告语。  </a:t>
            </a: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AS_OS" val="Unix 3.10 unknown"/>
  <p:tag name="AS_RELEASE_DATE" val="2020.11.30"/>
  <p:tag name="AS_TITLE" val="Aspose.Slides for Java"/>
  <p:tag name="AS_VERSION" val="20.1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74</Paragraphs>
  <Slides>19</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19</vt:i4>
      </vt:variant>
    </vt:vector>
  </HeadingPairs>
  <TitlesOfParts>
    <vt:vector baseType="lpstr" size="23">
      <vt:lpstr>Arial</vt:lpstr>
      <vt:lpstr>微软雅黑</vt:lpstr>
      <vt:lpstr>Wingdings</vt:lpstr>
      <vt:lpstr>Office 主题​​</vt:lpstr>
      <vt:lpstr>关于“双11”理性思辨类事理素材</vt:lpstr>
      <vt:lpstr>热点事件</vt:lpstr>
      <vt:lpstr>名言金句</vt:lpstr>
      <vt:lpstr>名言金句</vt:lpstr>
      <vt:lpstr>利弊思辨</vt:lpstr>
      <vt:lpstr>（正方理由）利：</vt:lpstr>
      <vt:lpstr>（反方理由） 弊：</vt:lpstr>
      <vt:lpstr>事例素材</vt:lpstr>
      <vt:lpstr>事例素材</vt:lpstr>
      <vt:lpstr>事例素材</vt:lpstr>
      <vt:lpstr>辩证思维　</vt:lpstr>
      <vt:lpstr>学生时评例文</vt:lpstr>
      <vt:lpstr>学生时评例文</vt:lpstr>
      <vt:lpstr>学生时评例文</vt:lpstr>
      <vt:lpstr>学生时评例文</vt:lpstr>
      <vt:lpstr>  媒体时评例文</vt:lpstr>
      <vt:lpstr>  媒体时评例文</vt:lpstr>
      <vt:lpstr>  媒体时评例文</vt:lpstr>
      <vt:lpstr>  媒体时评例文</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2021-11-15T13:35:43.006</cp:lastPrinted>
  <dcterms:created xsi:type="dcterms:W3CDTF">2021-11-15T13:35:43Z</dcterms:created>
  <dcterms:modified xsi:type="dcterms:W3CDTF">2021-11-15T05:35:44Z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