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Default Extension="gif" ContentType="image/gif"/>
  <Default Extension="wav" ContentType="audio/x-wav"/>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613" r:id="rId4"/>
    <p:sldId id="363" r:id="rId5"/>
    <p:sldId id="657" r:id="rId6"/>
    <p:sldId id="658" r:id="rId7"/>
    <p:sldId id="367" r:id="rId8"/>
    <p:sldId id="663" r:id="rId9"/>
    <p:sldId id="664" r:id="rId10"/>
    <p:sldId id="307" r:id="rId11"/>
    <p:sldId id="665" r:id="rId12"/>
    <p:sldId id="659" r:id="rId13"/>
    <p:sldId id="579" r:id="rId14"/>
    <p:sldId id="419" r:id="rId15"/>
    <p:sldId id="470" r:id="rId16"/>
    <p:sldId id="516" r:id="rId17"/>
    <p:sldId id="666" r:id="rId18"/>
    <p:sldId id="523" r:id="rId19"/>
    <p:sldId id="515" r:id="rId20"/>
    <p:sldId id="518" r:id="rId21"/>
    <p:sldId id="520" r:id="rId22"/>
    <p:sldId id="521" r:id="rId23"/>
    <p:sldId id="312" r:id="rId24"/>
    <p:sldId id="556" r:id="rId25"/>
    <p:sldId id="557" r:id="rId26"/>
    <p:sldId id="660" r:id="rId27"/>
    <p:sldId id="544" r:id="rId28"/>
    <p:sldId id="582" r:id="rId29"/>
    <p:sldId id="540" r:id="rId30"/>
    <p:sldId id="537" r:id="rId31"/>
    <p:sldId id="584" r:id="rId32"/>
    <p:sldId id="661" r:id="rId33"/>
    <p:sldId id="541" r:id="rId34"/>
    <p:sldId id="588" r:id="rId35"/>
    <p:sldId id="589" r:id="rId36"/>
    <p:sldId id="662" r:id="rId37"/>
    <p:sldId id="591" r:id="rId38"/>
    <p:sldId id="592" r:id="rId39"/>
  </p:sldIdLst>
  <p:sldSz cx="12190413" cy="6859588"/>
  <p:notesSz cx="6858000" cy="9144000"/>
  <p:custDataLst>
    <p:tags r:id="rId40"/>
  </p:custDataLst>
  <p:defaultTex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Administrator" initials="A"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F1F1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2" d="100"/>
          <a:sy n="62" d="100"/>
        </p:scale>
        <p:origin x="-912" y="-84"/>
      </p:cViewPr>
      <p:guideLst>
        <p:guide orient="horz" pos="1926"/>
        <p:guide pos="3839"/>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tags" Target="tags/tag5.xml" /><Relationship Id="rId41" Type="http://schemas.openxmlformats.org/officeDocument/2006/relationships/presProps" Target="presProps.xml" /><Relationship Id="rId42" Type="http://schemas.openxmlformats.org/officeDocument/2006/relationships/viewProps" Target="viewProps.xml" /><Relationship Id="rId43" Type="http://schemas.openxmlformats.org/officeDocument/2006/relationships/theme" Target="theme/theme1.xml" /><Relationship Id="rId44"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AD1ED5F-AB97-47B5-9F7B-ACDF41A6E0FD}" type="datetimeFigureOut">
              <a:rPr lang="zh-CN" altLang="en-US" smtClean="0"/>
              <a:t>2020/11/4</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A036312-6A05-4643-B813-780AEBCA5446}" type="slidenum">
              <a:rPr lang="zh-CN" altLang="en-US" smtClean="0"/>
              <a:t>‹#›</a:t>
            </a:fld>
            <a:endParaRPr lang="zh-CN" altLang="en-US"/>
          </a:p>
        </p:txBody>
      </p:sp>
    </p:spTree>
    <p:extLst>
      <p:ext uri="{BB962C8B-B14F-4D97-AF65-F5344CB8AC3E}">
        <p14:creationId xmlns:p14="http://schemas.microsoft.com/office/powerpoint/2010/main" val="83582564"/>
      </p:ext>
    </p:extLst>
  </p:cSld>
  <p:clrMap bg1="lt1" tx1="dk1" bg2="lt2" tx2="dk2" accent1="accent1" accent2="accent2" accent3="accent3" accent4="accent4" accent5="accent5" accent6="accent6" hlink="hlink" folHlink="folHlink"/>
  <p:notesStyle>
    <a:lvl1pPr marL="0" algn="l" defTabSz="1219200" rtl="0" eaLnBrk="1" latinLnBrk="0" hangingPunct="1">
      <a:defRPr sz="1600" kern="1200">
        <a:solidFill>
          <a:schemeClr val="tx1"/>
        </a:solidFill>
        <a:latin typeface="+mn-lt"/>
        <a:ea typeface="+mn-ea"/>
        <a:cs typeface="+mn-cs"/>
      </a:defRPr>
    </a:lvl1pPr>
    <a:lvl2pPr marL="609600" algn="l" defTabSz="1219200" rtl="0" eaLnBrk="1" latinLnBrk="0" hangingPunct="1">
      <a:defRPr sz="1600" kern="1200">
        <a:solidFill>
          <a:schemeClr val="tx1"/>
        </a:solidFill>
        <a:latin typeface="+mn-lt"/>
        <a:ea typeface="+mn-ea"/>
        <a:cs typeface="+mn-cs"/>
      </a:defRPr>
    </a:lvl2pPr>
    <a:lvl3pPr marL="1219200" algn="l" defTabSz="1219200" rtl="0" eaLnBrk="1" latinLnBrk="0" hangingPunct="1">
      <a:defRPr sz="1600" kern="1200">
        <a:solidFill>
          <a:schemeClr val="tx1"/>
        </a:solidFill>
        <a:latin typeface="+mn-lt"/>
        <a:ea typeface="+mn-ea"/>
        <a:cs typeface="+mn-cs"/>
      </a:defRPr>
    </a:lvl3pPr>
    <a:lvl4pPr marL="1828800" algn="l" defTabSz="1219200" rtl="0" eaLnBrk="1" latinLnBrk="0" hangingPunct="1">
      <a:defRPr sz="1600" kern="1200">
        <a:solidFill>
          <a:schemeClr val="tx1"/>
        </a:solidFill>
        <a:latin typeface="+mn-lt"/>
        <a:ea typeface="+mn-ea"/>
        <a:cs typeface="+mn-cs"/>
      </a:defRPr>
    </a:lvl4pPr>
    <a:lvl5pPr marL="2438400" algn="l" defTabSz="1219200" rtl="0" eaLnBrk="1" latinLnBrk="0" hangingPunct="1">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5293EE-D430-4F34-AD4B-928850841F93}" type="slidenum">
              <a:rPr lang="zh-CN" altLang="en-US" smtClean="0"/>
              <a:t>12</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5293EE-D430-4F34-AD4B-928850841F93}" type="slidenum">
              <a:rPr lang="zh-CN" altLang="en-US" smtClean="0"/>
              <a:t>14</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E5293EE-D430-4F34-AD4B-928850841F93}" type="slidenum">
              <a:rPr lang="zh-CN" altLang="en-US" smtClean="0"/>
              <a:t>17</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19</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21</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23</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E0F773-CE60-4C1B-9E47-31966B72FCE4}" type="slidenum">
              <a:rPr lang="zh-CN" altLang="en-US" smtClean="0"/>
              <a:t>24</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xfrm>
      </p:grpSpPr>
      <p:sp>
        <p:nvSpPr>
          <p:cNvPr id="10242" name="幻灯片图像占位符 28672"/>
          <p:cNvSpPr>
            <a:spLocks noGrp="1" noRot="1" noChangeAspect="1"/>
          </p:cNvSpPr>
          <p:nvPr>
            <p:ph type="sldImg"/>
          </p:nvPr>
        </p:nvSpPr>
        <p:spPr>
          <a:xfrm>
            <a:off x="1143000" y="698500"/>
            <a:ext cx="4572000" cy="3494088"/>
          </a:xfrm>
          <a:solidFill>
            <a:srgbClr val="FFFFFF"/>
          </a:solidFill>
          <a:ln>
            <a:miter/>
          </a:ln>
        </p:spPr>
      </p:sp>
      <p:sp>
        <p:nvSpPr>
          <p:cNvPr id="10243" name="文本占位符 28673"/>
          <p:cNvSpPr>
            <a:spLocks noGrp="1"/>
          </p:cNvSpPr>
          <p:nvPr>
            <p:ph type="body" idx="1"/>
          </p:nvPr>
        </p:nvSpPr>
        <p:spPr>
          <a:xfrm>
            <a:off x="914400" y="4425950"/>
            <a:ext cx="5027613" cy="4244975"/>
          </a:xfrm>
        </p:spPr>
        <p:txBody>
          <a:bodyPr wrap="none" lIns="90000" tIns="46800" rIns="90000" bIns="46800" anchor="ctr"/>
          <a:lstStyle/>
          <a:p>
            <a:pPr lvl="0" indent="0"/>
            <a:endParaRPr lang="zh-CN"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xfrm>
      </p:grpSpPr>
      <p:sp>
        <p:nvSpPr>
          <p:cNvPr id="15362" name="幻灯片图像占位符 28672"/>
          <p:cNvSpPr>
            <a:spLocks noGrp="1" noRot="1" noChangeAspect="1"/>
          </p:cNvSpPr>
          <p:nvPr>
            <p:ph type="sldImg"/>
          </p:nvPr>
        </p:nvSpPr>
        <p:spPr>
          <a:xfrm>
            <a:off x="1143000" y="698500"/>
            <a:ext cx="4572000" cy="3494088"/>
          </a:xfrm>
          <a:solidFill>
            <a:srgbClr val="FFFFFF"/>
          </a:solidFill>
          <a:ln>
            <a:miter/>
          </a:ln>
        </p:spPr>
      </p:sp>
      <p:sp>
        <p:nvSpPr>
          <p:cNvPr id="15363" name="文本占位符 28673"/>
          <p:cNvSpPr>
            <a:spLocks noGrp="1"/>
          </p:cNvSpPr>
          <p:nvPr>
            <p:ph type="body" idx="1"/>
          </p:nvPr>
        </p:nvSpPr>
        <p:spPr>
          <a:xfrm>
            <a:off x="914400" y="4425950"/>
            <a:ext cx="5027613" cy="4244975"/>
          </a:xfrm>
        </p:spPr>
        <p:txBody>
          <a:bodyPr wrap="none" lIns="90000" tIns="46800" rIns="90000" bIns="46800" anchor="ctr"/>
          <a:lstStyle/>
          <a:p>
            <a:pPr lvl="0" indent="0"/>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xfrm>
      </p:grpSpPr>
      <p:sp>
        <p:nvSpPr>
          <p:cNvPr id="28674" name="幻灯片图像占位符 24576"/>
          <p:cNvSpPr>
            <a:spLocks noGrp="1" noRot="1" noChangeAspect="1"/>
          </p:cNvSpPr>
          <p:nvPr>
            <p:ph type="sldImg"/>
          </p:nvPr>
        </p:nvSpPr>
        <p:spPr>
          <a:xfrm>
            <a:off x="2143125" y="695325"/>
            <a:ext cx="2571750" cy="3429000"/>
          </a:xfrm>
          <a:solidFill>
            <a:srgbClr val="FFFFFF"/>
          </a:solidFill>
          <a:ln>
            <a:miter/>
          </a:ln>
        </p:spPr>
      </p:sp>
      <p:sp>
        <p:nvSpPr>
          <p:cNvPr id="28675" name="文本占位符 24577"/>
          <p:cNvSpPr>
            <a:spLocks noGrp="1"/>
          </p:cNvSpPr>
          <p:nvPr>
            <p:ph type="body" idx="1"/>
          </p:nvPr>
        </p:nvSpPr>
        <p:spPr>
          <a:xfrm>
            <a:off x="914400" y="4425950"/>
            <a:ext cx="5027613" cy="4244975"/>
          </a:xfrm>
        </p:spPr>
        <p:txBody>
          <a:bodyPr wrap="none" lIns="90000" tIns="46800" rIns="90000" bIns="46800" anchor="ctr"/>
          <a:lstStyle/>
          <a:p>
            <a:pPr lvl="0" indent="0"/>
            <a:endParaRPr lang="zh-CN"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E0F773-CE60-4C1B-9E47-31966B72FCE4}" type="slidenum">
              <a:rPr lang="zh-CN" altLang="en-US" smtClean="0"/>
              <a:t>30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xfrm>
      </p:grpSpPr>
      <p:sp>
        <p:nvSpPr>
          <p:cNvPr id="13314" name="幻灯片图像占位符 23552"/>
          <p:cNvSpPr>
            <a:spLocks noGrp="1" noRot="1" noChangeAspect="1"/>
          </p:cNvSpPr>
          <p:nvPr>
            <p:ph type="sldImg"/>
          </p:nvPr>
        </p:nvSpPr>
        <p:spPr>
          <a:xfrm>
            <a:off x="1143000" y="698500"/>
            <a:ext cx="4572000" cy="3494088"/>
          </a:xfrm>
          <a:solidFill>
            <a:srgbClr val="FFFFFF"/>
          </a:solidFill>
          <a:ln>
            <a:miter/>
          </a:ln>
        </p:spPr>
      </p:sp>
      <p:sp>
        <p:nvSpPr>
          <p:cNvPr id="13315" name="文本占位符 23553"/>
          <p:cNvSpPr>
            <a:spLocks noGrp="1"/>
          </p:cNvSpPr>
          <p:nvPr>
            <p:ph type="body" idx="1"/>
          </p:nvPr>
        </p:nvSpPr>
        <p:spPr>
          <a:xfrm>
            <a:off x="914400" y="4425950"/>
            <a:ext cx="5027613" cy="4244975"/>
          </a:xfrm>
        </p:spPr>
        <p:txBody>
          <a:bodyPr wrap="none" lIns="90000" tIns="46800" rIns="90000" bIns="46800" anchor="ctr"/>
          <a:lstStyle/>
          <a:p>
            <a:pPr lvl="0" indent="0"/>
            <a:endParaRPr lang="zh-CN"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xfrm>
      </p:grpSpPr>
      <p:sp>
        <p:nvSpPr>
          <p:cNvPr id="13314" name="幻灯片图像占位符 23552"/>
          <p:cNvSpPr>
            <a:spLocks noGrp="1" noRot="1" noChangeAspect="1"/>
          </p:cNvSpPr>
          <p:nvPr>
            <p:ph type="sldImg"/>
          </p:nvPr>
        </p:nvSpPr>
        <p:spPr>
          <a:xfrm>
            <a:off x="1143000" y="698500"/>
            <a:ext cx="4572000" cy="3494088"/>
          </a:xfrm>
          <a:solidFill>
            <a:srgbClr val="FFFFFF"/>
          </a:solidFill>
          <a:ln>
            <a:miter/>
          </a:ln>
        </p:spPr>
      </p:sp>
      <p:sp>
        <p:nvSpPr>
          <p:cNvPr id="13315" name="文本占位符 23553"/>
          <p:cNvSpPr>
            <a:spLocks noGrp="1"/>
          </p:cNvSpPr>
          <p:nvPr>
            <p:ph type="body" idx="1"/>
          </p:nvPr>
        </p:nvSpPr>
        <p:spPr>
          <a:xfrm>
            <a:off x="914400" y="4425950"/>
            <a:ext cx="5027613" cy="4244975"/>
          </a:xfrm>
        </p:spPr>
        <p:txBody>
          <a:bodyPr wrap="none" lIns="90000" tIns="46800" rIns="90000" bIns="46800" anchor="ctr"/>
          <a:lstStyle/>
          <a:p>
            <a:pPr lvl="0" indent="0"/>
            <a:endParaRPr lang="zh-CN"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xfrm>
      </p:grpSpPr>
      <p:sp>
        <p:nvSpPr>
          <p:cNvPr id="13314" name="幻灯片图像占位符 23552"/>
          <p:cNvSpPr>
            <a:spLocks noGrp="1" noRot="1" noChangeAspect="1"/>
          </p:cNvSpPr>
          <p:nvPr>
            <p:ph type="sldImg"/>
          </p:nvPr>
        </p:nvSpPr>
        <p:spPr>
          <a:xfrm>
            <a:off x="1143000" y="698500"/>
            <a:ext cx="4572000" cy="3494088"/>
          </a:xfrm>
          <a:solidFill>
            <a:srgbClr val="FFFFFF"/>
          </a:solidFill>
          <a:ln>
            <a:miter/>
          </a:ln>
        </p:spPr>
      </p:sp>
      <p:sp>
        <p:nvSpPr>
          <p:cNvPr id="13315" name="文本占位符 23553"/>
          <p:cNvSpPr>
            <a:spLocks noGrp="1"/>
          </p:cNvSpPr>
          <p:nvPr>
            <p:ph type="body" idx="1"/>
          </p:nvPr>
        </p:nvSpPr>
        <p:spPr>
          <a:xfrm>
            <a:off x="914400" y="4425950"/>
            <a:ext cx="5027613" cy="4244975"/>
          </a:xfrm>
        </p:spPr>
        <p:txBody>
          <a:bodyPr wrap="none" lIns="90000" tIns="46800" rIns="90000" bIns="46800" anchor="ctr"/>
          <a:lstStyle/>
          <a:p>
            <a:pPr lvl="0" indent="0"/>
            <a:endParaRPr lang="zh-CN"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E0F773-CE60-4C1B-9E47-31966B72FCE4}" type="slidenum">
              <a:rPr lang="zh-CN" altLang="en-US" smtClean="0"/>
              <a:t>34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E0F773-CE60-4C1B-9E47-31966B72FCE4}" type="slidenum">
              <a:rPr lang="zh-CN" altLang="en-US" smtClean="0"/>
              <a:t>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A51D9C-74F3-4A50-80CE-FCA0A0469843}" type="slidenum">
              <a:rPr lang="zh-CN" altLang="en-US" smtClean="0"/>
              <a:t>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A51D9C-74F3-4A50-80CE-FCA0A0469843}" type="slidenum">
              <a:rPr lang="zh-CN" altLang="en-US" smtClean="0"/>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A51D9C-74F3-4A50-80CE-FCA0A0469843}" type="slidenum">
              <a:rPr lang="zh-CN" altLang="en-US" smtClean="0"/>
              <a:t>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9</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E0F773-CE60-4C1B-9E47-31966B72FCE4}" type="slidenum">
              <a:rPr lang="zh-CN" altLang="en-US" smtClean="0"/>
              <a:t>10</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audio" Target="../media/media1.wav" /><Relationship Id="rId2"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标题幻灯片">
    <p:spTree>
      <p:nvGrpSpPr>
        <p:cNvPr id="1" name=""/>
        <p:cNvGrpSpPr/>
        <p:nvPr/>
      </p:nvGrpSpPr>
      <p:grpSpPr>
        <a:xfrm>
          <a:off x="0" y="0"/>
          <a:ext cx="0" cy="0"/>
        </a:xfrm>
      </p:grpSpPr>
      <p:sp>
        <p:nvSpPr>
          <p:cNvPr id="2" name="文本框 1"/>
          <p:cNvSpPr txBox="1"/>
          <p:nvPr userDrawn="1"/>
        </p:nvSpPr>
        <p:spPr>
          <a:xfrm>
            <a:off x="14605" y="45085"/>
            <a:ext cx="2768600" cy="583565"/>
          </a:xfrm>
          <a:prstGeom prst="rect">
            <a:avLst/>
          </a:prstGeom>
          <a:solidFill>
            <a:schemeClr val="bg1"/>
          </a:solidFill>
        </p:spPr>
        <p:txBody>
          <a:bodyPr wrap="square" rtlCol="0">
            <a:spAutoFit/>
          </a:bodyPr>
          <a:lstStyle/>
          <a:p>
            <a:endParaRPr lang="zh-CN" altLang="en-US" sz="3200"/>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clipArtAndTx" preserve="1">
  <p:cSld name="标题，剪贴画与文本">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联机映像占位符 2"/>
          <p:cNvSpPr>
            <a:spLocks noGrp="1"/>
          </p:cNvSpPr>
          <p:nvPr>
            <p:ph type="clipArt" sz="half" idx="1"/>
          </p:nvPr>
        </p:nvSpPr>
        <p:spPr>
          <a:xfrm>
            <a:off x="838069" y="1825963"/>
            <a:ext cx="5180790" cy="4352144"/>
          </a:xfrm>
        </p:spPr>
        <p:txBody>
          <a:bodyPr/>
          <a:lstStyle/>
          <a:p>
            <a:pPr fontAlgn="base"/>
            <a:endParaRPr lang="zh-CN" altLang="en-US" strike="noStrike" noProof="1"/>
          </a:p>
        </p:txBody>
      </p:sp>
      <p:sp>
        <p:nvSpPr>
          <p:cNvPr id="4" name="文本占位符 3"/>
          <p:cNvSpPr>
            <a:spLocks noGrp="1"/>
          </p:cNvSpPr>
          <p:nvPr>
            <p:ph type="body" sz="half" idx="2"/>
          </p:nvPr>
        </p:nvSpPr>
        <p:spPr>
          <a:xfrm>
            <a:off x="6171236" y="1825963"/>
            <a:ext cx="5180790" cy="435214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endParaRPr lang="zh-CN" altLang="en-US" strike="noStrike" noProof="1">
              <a:latin typeface="Arial"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Arial"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a:latin typeface="Arial" pitchFamily="34" charset="0"/>
                <a:ea typeface="宋体" pitchFamily="2" charset="-122"/>
                <a:cs typeface="+mn-cs"/>
              </a:rPr>
              <a:t>‹#›</a:t>
            </a:fld>
            <a:endParaRPr lang="zh-CN" altLang="en-US" strike="noStrike" noProof="1">
              <a:latin typeface="Arial" pitchFamily="34" charset="0"/>
            </a:endParaRPr>
          </a:p>
        </p:txBody>
      </p:sp>
    </p:spTree>
  </p:cSld>
  <p:clrMapOvr>
    <a:masterClrMapping/>
  </p:clrMapOvr>
  <p:transition spd="slow">
    <p:cover/>
    <p:sndAc>
      <p:stSnd>
        <p:snd r:embed="rId1" name="RECYCLE.WAV"/>
      </p:stSnd>
    </p:sndAc>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xAndObj" preserve="1">
  <p:cSld name="标题，文本与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838069" y="1825963"/>
            <a:ext cx="5180790" cy="435214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1236" y="1825963"/>
            <a:ext cx="5180790" cy="435214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endParaRPr lang="zh-CN" altLang="en-US" strike="noStrike" noProof="1">
              <a:latin typeface="Arial"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Arial"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a:latin typeface="Arial" pitchFamily="34" charset="0"/>
                <a:ea typeface="宋体" pitchFamily="2" charset="-122"/>
                <a:cs typeface="+mn-cs"/>
              </a:rPr>
              <a:t>‹#›</a:t>
            </a:fld>
            <a:endParaRPr lang="zh-CN" altLang="en-US" strike="noStrike" noProof="1">
              <a:latin typeface="Arial" pitchFamily="34" charset="0"/>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标题和内容">
    <p:spTree>
      <p:nvGrpSpPr>
        <p:cNvPr id="1" name=""/>
        <p:cNvGrpSpPr/>
        <p:nvPr/>
      </p:nvGrpSpPr>
      <p:grpSpPr>
        <a:xfrm>
          <a:off x="0" y="0"/>
          <a:ext cx="0" cy="0"/>
        </a:xfrm>
      </p:grpSpPr>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09523" y="273112"/>
            <a:ext cx="4010562" cy="1162320"/>
          </a:xfrm>
        </p:spPr>
        <p:txBody>
          <a:bodyPr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114"/>
            <a:ext cx="6814779" cy="5854469"/>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3" y="1435434"/>
            <a:ext cx="4010562" cy="4692149"/>
          </a:xfrm>
        </p:spPr>
        <p:txBody>
          <a:bodyPr/>
          <a:lstStyle>
            <a:lvl1pPr marL="0" indent="0">
              <a:buNone/>
              <a:defRPr sz="1900"/>
            </a:lvl1pPr>
            <a:lvl2pPr marL="609600" indent="0">
              <a:buNone/>
              <a:defRPr sz="1600"/>
            </a:lvl2pPr>
            <a:lvl3pPr marL="1219200" indent="0">
              <a:buNone/>
              <a:defRPr sz="13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2389406" y="4801712"/>
            <a:ext cx="7314248" cy="566870"/>
          </a:xfrm>
        </p:spPr>
        <p:txBody>
          <a:bodyPr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916"/>
            <a:ext cx="7314248" cy="4115753"/>
          </a:xfrm>
        </p:spPr>
        <p:txBody>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endParaRPr lang="zh-CN" altLang="en-US"/>
          </a:p>
        </p:txBody>
      </p:sp>
      <p:sp>
        <p:nvSpPr>
          <p:cNvPr id="4" name="文本占位符 3"/>
          <p:cNvSpPr>
            <a:spLocks noGrp="1"/>
          </p:cNvSpPr>
          <p:nvPr>
            <p:ph type="body" sz="half" idx="2"/>
          </p:nvPr>
        </p:nvSpPr>
        <p:spPr>
          <a:xfrm>
            <a:off x="2389406" y="5368581"/>
            <a:ext cx="7314248" cy="805049"/>
          </a:xfrm>
        </p:spPr>
        <p:txBody>
          <a:bodyPr/>
          <a:lstStyle>
            <a:lvl1pPr marL="0" indent="0">
              <a:buNone/>
              <a:defRPr sz="1900"/>
            </a:lvl1pPr>
            <a:lvl2pPr marL="609600" indent="0">
              <a:buNone/>
              <a:defRPr sz="1600"/>
            </a:lvl2pPr>
            <a:lvl3pPr marL="1219200" indent="0">
              <a:buNone/>
              <a:defRPr sz="13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8838049" y="274702"/>
            <a:ext cx="2742843" cy="585288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702"/>
            <a:ext cx="8025355" cy="585288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_标题和内容">
    <p:spTree>
      <p:nvGrpSpPr>
        <p:cNvPr id="1" name=""/>
        <p:cNvGrpSpPr/>
        <p:nvPr/>
      </p:nvGrpSpPr>
      <p:grpSpPr>
        <a:xfrm>
          <a:off x="0" y="0"/>
          <a:ext cx="0" cy="0"/>
        </a:xfrm>
      </p:grpSpPr>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3_标题和内容">
    <p:spTree>
      <p:nvGrpSpPr>
        <p:cNvPr id="1" name=""/>
        <p:cNvGrpSpPr/>
        <p:nvPr/>
      </p:nvGrpSpPr>
      <p:grpSpPr>
        <a:xfrm>
          <a:off x="0" y="0"/>
          <a:ext cx="0" cy="0"/>
        </a:xfrm>
      </p:grpSpPr>
      <p:sp>
        <p:nvSpPr>
          <p:cNvPr id="7" name="矩形 6"/>
          <p:cNvSpPr/>
          <p:nvPr userDrawn="1"/>
        </p:nvSpPr>
        <p:spPr>
          <a:xfrm>
            <a:off x="1" y="1"/>
            <a:ext cx="12190096" cy="80024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
        <p:nvSpPr>
          <p:cNvPr id="21" name="矩形 20"/>
          <p:cNvSpPr/>
          <p:nvPr userDrawn="1"/>
        </p:nvSpPr>
        <p:spPr>
          <a:xfrm>
            <a:off x="8172090" y="1819"/>
            <a:ext cx="1860599" cy="8023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userDrawn="1"/>
        </p:nvGrpSpPr>
        <p:grpSpPr>
          <a:xfrm>
            <a:off x="1826400" y="141841"/>
            <a:ext cx="1773490" cy="601735"/>
            <a:chOff x="1399441" y="1145221"/>
            <a:chExt cx="1329556" cy="451072"/>
          </a:xfrm>
        </p:grpSpPr>
        <p:sp>
          <p:nvSpPr>
            <p:cNvPr id="9" name="圆角矩形 8"/>
            <p:cNvSpPr/>
            <p:nvPr/>
          </p:nvSpPr>
          <p:spPr>
            <a:xfrm>
              <a:off x="1399441" y="1145221"/>
              <a:ext cx="1329556" cy="38405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sz="2135"/>
            </a:p>
          </p:txBody>
        </p:sp>
        <p:sp>
          <p:nvSpPr>
            <p:cNvPr id="10" name="TextBox 15"/>
            <p:cNvSpPr txBox="1">
              <a:spLocks noChangeArrowheads="1"/>
            </p:cNvSpPr>
            <p:nvPr/>
          </p:nvSpPr>
          <p:spPr bwMode="auto">
            <a:xfrm>
              <a:off x="1691214" y="1281176"/>
              <a:ext cx="232312" cy="315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itchFamily="2" charset="-122"/>
                </a:defRPr>
              </a:lvl1pPr>
              <a:lvl2pPr marL="742950" indent="-285750">
                <a:defRPr>
                  <a:solidFill>
                    <a:schemeClr val="tx1"/>
                  </a:solidFill>
                  <a:latin typeface="Calibri" panose="020f0502020204030204" pitchFamily="34" charset="0"/>
                  <a:ea typeface="宋体" pitchFamily="2" charset="-122"/>
                </a:defRPr>
              </a:lvl2pPr>
              <a:lvl3pPr marL="1143000" indent="-228600">
                <a:defRPr>
                  <a:solidFill>
                    <a:schemeClr val="tx1"/>
                  </a:solidFill>
                  <a:latin typeface="Calibri" panose="020f0502020204030204" pitchFamily="34" charset="0"/>
                  <a:ea typeface="宋体" pitchFamily="2" charset="-122"/>
                </a:defRPr>
              </a:lvl3pPr>
              <a:lvl4pPr marL="1600200" indent="-228600">
                <a:defRPr>
                  <a:solidFill>
                    <a:schemeClr val="tx1"/>
                  </a:solidFill>
                  <a:latin typeface="Calibri" panose="020f0502020204030204" pitchFamily="34" charset="0"/>
                  <a:ea typeface="宋体" pitchFamily="2" charset="-122"/>
                </a:defRPr>
              </a:lvl4pPr>
              <a:lvl5pPr marL="2057400" indent="-228600">
                <a:defRPr>
                  <a:solidFill>
                    <a:schemeClr val="tx1"/>
                  </a:solidFill>
                  <a:latin typeface="Calibri" panose="020f0502020204030204" pitchFamily="34" charset="0"/>
                  <a:ea typeface="宋体"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itchFamily="2" charset="-122"/>
                </a:defRPr>
              </a:lvl9pPr>
            </a:lstStyle>
            <a:p>
              <a:endParaRPr lang="zh-CN" altLang="en-US" sz="2135">
                <a:solidFill>
                  <a:schemeClr val="bg1"/>
                </a:solidFill>
                <a:latin typeface="微软雅黑" pitchFamily="34" charset="-122"/>
                <a:ea typeface="微软雅黑" pitchFamily="34" charset="-122"/>
              </a:endParaRPr>
            </a:p>
          </p:txBody>
        </p:sp>
      </p:grpSp>
      <p:sp>
        <p:nvSpPr>
          <p:cNvPr id="11" name="TextBox 16">
            <a:hlinkClick action="ppaction://noaction" highlightClick="1"/>
            <a:hlinkHover action="ppaction://noaction" highlightClick="1"/>
          </p:cNvPr>
          <p:cNvSpPr txBox="1"/>
          <p:nvPr userDrawn="1"/>
        </p:nvSpPr>
        <p:spPr>
          <a:xfrm>
            <a:off x="2563305" y="188206"/>
            <a:ext cx="1668733" cy="42037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square">
            <a:spAutoFit/>
          </a:bodyPr>
          <a:lstStyle/>
          <a:p>
            <a:pPr algn="ctr" fontAlgn="auto">
              <a:spcBef>
                <a:spcPct val="0"/>
              </a:spcBef>
              <a:spcAft>
                <a:spcPct val="0"/>
              </a:spcAft>
              <a:defRPr/>
            </a:pPr>
            <a:r>
              <a:rPr lang="zh-CN" altLang="en-US" sz="2135" smtClean="0">
                <a:solidFill>
                  <a:schemeClr val="bg1">
                    <a:lumMod val="85000"/>
                  </a:schemeClr>
                </a:solidFill>
                <a:effectLst/>
                <a:latin typeface="方正尚酷简体" panose="02000000000000000000" pitchFamily="2" charset="-122"/>
                <a:ea typeface="方正尚酷简体" panose="02000000000000000000" pitchFamily="2" charset="-122"/>
              </a:rPr>
              <a:t>教学背景</a:t>
            </a:r>
            <a:endParaRPr lang="zh-CN" altLang="en-US" sz="2135">
              <a:solidFill>
                <a:schemeClr val="bg1">
                  <a:lumMod val="85000"/>
                </a:schemeClr>
              </a:solidFill>
              <a:effectLst/>
              <a:latin typeface="方正尚酷简体" panose="02000000000000000000" pitchFamily="2" charset="-122"/>
              <a:ea typeface="方正尚酷简体" panose="02000000000000000000" pitchFamily="2" charset="-122"/>
            </a:endParaRPr>
          </a:p>
        </p:txBody>
      </p:sp>
      <p:sp>
        <p:nvSpPr>
          <p:cNvPr id="12" name="TextBox 17">
            <a:hlinkClick action="ppaction://hlinkshowjump?jump=nextslide" highlightClick="1"/>
            <a:hlinkHover action="ppaction://noaction" highlightClick="1"/>
          </p:cNvPr>
          <p:cNvSpPr txBox="1"/>
          <p:nvPr userDrawn="1"/>
        </p:nvSpPr>
        <p:spPr>
          <a:xfrm>
            <a:off x="4342452" y="188206"/>
            <a:ext cx="1776036" cy="42037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square">
            <a:spAutoFit/>
          </a:bodyPr>
          <a:lstStyle>
            <a:defPPr>
              <a:defRPr lang="zh-CN"/>
            </a:defPPr>
            <a:lvl1pPr algn="ctr" fontAlgn="auto">
              <a:spcBef>
                <a:spcPct val="0"/>
              </a:spcBef>
              <a:spcAft>
                <a:spcPct val="0"/>
              </a:spcAft>
              <a:defRPr>
                <a:solidFill>
                  <a:schemeClr val="bg1"/>
                </a:solidFill>
                <a:latin typeface="华文中宋" panose="02010600040101010101" pitchFamily="2" charset="-122"/>
                <a:ea typeface="华文中宋" panose="02010600040101010101" pitchFamily="2" charset="-122"/>
              </a:defRPr>
            </a:lvl1pPr>
          </a:lstStyle>
          <a:p>
            <a:pPr>
              <a:defRPr/>
            </a:pPr>
            <a:r>
              <a:rPr lang="zh-CN" altLang="en-US" sz="2135" smtClean="0">
                <a:solidFill>
                  <a:schemeClr val="bg1">
                    <a:lumMod val="85000"/>
                  </a:schemeClr>
                </a:solidFill>
                <a:effectLst/>
                <a:latin typeface="方正尚酷简体" panose="02000000000000000000" pitchFamily="2" charset="-122"/>
                <a:ea typeface="方正尚酷简体" panose="02000000000000000000" pitchFamily="2" charset="-122"/>
              </a:rPr>
              <a:t>教学分析</a:t>
            </a:r>
            <a:endParaRPr lang="zh-CN" altLang="en-US" sz="2135">
              <a:solidFill>
                <a:schemeClr val="bg1">
                  <a:lumMod val="85000"/>
                </a:schemeClr>
              </a:solidFill>
              <a:effectLst/>
              <a:latin typeface="方正尚酷简体" panose="02000000000000000000" pitchFamily="2" charset="-122"/>
              <a:ea typeface="方正尚酷简体" panose="02000000000000000000" pitchFamily="2" charset="-122"/>
            </a:endParaRPr>
          </a:p>
        </p:txBody>
      </p:sp>
      <p:sp>
        <p:nvSpPr>
          <p:cNvPr id="13" name="TextBox 18">
            <a:hlinkClick action="ppaction://noaction" highlightClick="1"/>
            <a:hlinkHover action="ppaction://noaction" highlightClick="1"/>
          </p:cNvPr>
          <p:cNvSpPr txBox="1"/>
          <p:nvPr userDrawn="1"/>
        </p:nvSpPr>
        <p:spPr>
          <a:xfrm>
            <a:off x="6220437" y="188206"/>
            <a:ext cx="1791247" cy="42037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square">
            <a:spAutoFit/>
          </a:bodyPr>
          <a:lstStyle>
            <a:defPPr>
              <a:defRPr lang="zh-CN"/>
            </a:defPPr>
            <a:lvl1pPr algn="ctr" fontAlgn="auto">
              <a:spcBef>
                <a:spcPct val="0"/>
              </a:spcBef>
              <a:spcAft>
                <a:spcPct val="0"/>
              </a:spcAft>
              <a:defRPr>
                <a:solidFill>
                  <a:schemeClr val="bg1"/>
                </a:solidFill>
                <a:latin typeface="华文中宋" panose="02010600040101010101" pitchFamily="2" charset="-122"/>
                <a:ea typeface="华文中宋" panose="02010600040101010101" pitchFamily="2" charset="-122"/>
              </a:defRPr>
            </a:lvl1pPr>
          </a:lstStyle>
          <a:p>
            <a:pPr>
              <a:defRPr/>
            </a:pPr>
            <a:r>
              <a:rPr lang="zh-CN" altLang="en-US" sz="2135" smtClean="0">
                <a:solidFill>
                  <a:schemeClr val="bg1">
                    <a:lumMod val="85000"/>
                  </a:schemeClr>
                </a:solidFill>
                <a:effectLst/>
                <a:latin typeface="方正尚酷简体" panose="02000000000000000000" pitchFamily="2" charset="-122"/>
                <a:ea typeface="方正尚酷简体" panose="02000000000000000000" pitchFamily="2" charset="-122"/>
              </a:rPr>
              <a:t>学法分析</a:t>
            </a:r>
            <a:endParaRPr lang="zh-CN" altLang="en-US" sz="2135">
              <a:solidFill>
                <a:schemeClr val="bg1">
                  <a:lumMod val="85000"/>
                </a:schemeClr>
              </a:solidFill>
              <a:effectLst/>
              <a:latin typeface="方正尚酷简体" panose="02000000000000000000" pitchFamily="2" charset="-122"/>
              <a:ea typeface="方正尚酷简体" panose="02000000000000000000" pitchFamily="2" charset="-122"/>
            </a:endParaRPr>
          </a:p>
        </p:txBody>
      </p:sp>
      <p:sp>
        <p:nvSpPr>
          <p:cNvPr id="14" name="TextBox 19">
            <a:hlinkClick action="ppaction://noaction" highlightClick="1"/>
            <a:hlinkHover action="ppaction://noaction" highlightClick="1"/>
          </p:cNvPr>
          <p:cNvSpPr txBox="1"/>
          <p:nvPr userDrawn="1"/>
        </p:nvSpPr>
        <p:spPr>
          <a:xfrm>
            <a:off x="8122099" y="188206"/>
            <a:ext cx="1902453" cy="42037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wrap="square">
            <a:spAutoFit/>
          </a:bodyPr>
          <a:lstStyle>
            <a:defPPr>
              <a:defRPr lang="zh-CN"/>
            </a:defPPr>
            <a:lvl1pPr algn="ctr" fontAlgn="auto">
              <a:spcBef>
                <a:spcPct val="0"/>
              </a:spcBef>
              <a:spcAft>
                <a:spcPct val="0"/>
              </a:spcAft>
              <a:defRPr>
                <a:solidFill>
                  <a:schemeClr val="bg1"/>
                </a:solidFill>
                <a:latin typeface="华文中宋" panose="02010600040101010101" pitchFamily="2" charset="-122"/>
                <a:ea typeface="华文中宋" panose="02010600040101010101" pitchFamily="2" charset="-122"/>
              </a:defRPr>
            </a:lvl1pPr>
          </a:lstStyle>
          <a:p>
            <a:pPr>
              <a:defRPr/>
            </a:pPr>
            <a:r>
              <a:rPr lang="zh-CN" altLang="en-US" sz="2135" smtClean="0">
                <a:solidFill>
                  <a:schemeClr val="bg1"/>
                </a:solidFill>
                <a:effectLst/>
                <a:latin typeface="方正尚酷简体" panose="02000000000000000000" pitchFamily="2" charset="-122"/>
                <a:ea typeface="方正尚酷简体" panose="02000000000000000000" pitchFamily="2" charset="-122"/>
              </a:rPr>
              <a:t>教学过程</a:t>
            </a:r>
            <a:endParaRPr lang="zh-CN" altLang="en-US" sz="2135">
              <a:solidFill>
                <a:schemeClr val="bg1"/>
              </a:solidFill>
              <a:effectLst/>
              <a:latin typeface="方正尚酷简体" panose="02000000000000000000" pitchFamily="2" charset="-122"/>
              <a:ea typeface="方正尚酷简体" panose="02000000000000000000" pitchFamily="2" charset="-122"/>
            </a:endParaRPr>
          </a:p>
        </p:txBody>
      </p:sp>
      <p:sp>
        <p:nvSpPr>
          <p:cNvPr id="15" name="TextBox 20">
            <a:hlinkClick action="ppaction://noaction" highlightClick="1"/>
            <a:hlinkHover action="ppaction://noaction" highlightClick="1"/>
          </p:cNvPr>
          <p:cNvSpPr txBox="1"/>
          <p:nvPr userDrawn="1"/>
        </p:nvSpPr>
        <p:spPr>
          <a:xfrm>
            <a:off x="10295808" y="188206"/>
            <a:ext cx="1563972" cy="42037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fontAlgn="auto">
              <a:spcBef>
                <a:spcPct val="0"/>
              </a:spcBef>
              <a:spcAft>
                <a:spcPct val="0"/>
              </a:spcAft>
              <a:defRPr>
                <a:solidFill>
                  <a:schemeClr val="bg1"/>
                </a:solidFill>
                <a:latin typeface="华文中宋" panose="02010600040101010101" pitchFamily="2" charset="-122"/>
                <a:ea typeface="华文中宋" panose="02010600040101010101" pitchFamily="2" charset="-122"/>
              </a:defRPr>
            </a:lvl1pPr>
          </a:lstStyle>
          <a:p>
            <a:pPr>
              <a:defRPr/>
            </a:pPr>
            <a:r>
              <a:rPr lang="zh-CN" altLang="en-US" sz="2135" smtClean="0">
                <a:solidFill>
                  <a:schemeClr val="bg1">
                    <a:lumMod val="85000"/>
                  </a:schemeClr>
                </a:solidFill>
                <a:effectLst/>
                <a:latin typeface="方正尚酷简体" panose="02000000000000000000" pitchFamily="2" charset="-122"/>
                <a:ea typeface="方正尚酷简体" panose="02000000000000000000" pitchFamily="2" charset="-122"/>
              </a:rPr>
              <a:t>教学效果</a:t>
            </a:r>
            <a:endParaRPr lang="zh-CN" altLang="en-US" sz="2135">
              <a:solidFill>
                <a:schemeClr val="bg1">
                  <a:lumMod val="85000"/>
                </a:schemeClr>
              </a:solidFill>
              <a:effectLst/>
              <a:latin typeface="方正尚酷简体" panose="02000000000000000000" pitchFamily="2" charset="-122"/>
              <a:ea typeface="方正尚酷简体" panose="02000000000000000000" pitchFamily="2" charset="-122"/>
            </a:endParaRPr>
          </a:p>
        </p:txBody>
      </p:sp>
      <p:cxnSp>
        <p:nvCxnSpPr>
          <p:cNvPr id="26" name="直接连接符 25"/>
          <p:cNvCxnSpPr/>
          <p:nvPr userDrawn="1"/>
        </p:nvCxnSpPr>
        <p:spPr>
          <a:xfrm flipH="1">
            <a:off x="4351568" y="1"/>
            <a:ext cx="0" cy="821409"/>
          </a:xfrm>
          <a:prstGeom prst="line">
            <a:avLst/>
          </a:prstGeom>
          <a:ln w="95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flipH="1">
            <a:off x="6221917" y="1"/>
            <a:ext cx="0" cy="821409"/>
          </a:xfrm>
          <a:prstGeom prst="line">
            <a:avLst/>
          </a:prstGeom>
          <a:ln w="95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nvCxnSpPr>
        <p:spPr>
          <a:xfrm flipH="1">
            <a:off x="12020186" y="1"/>
            <a:ext cx="0" cy="821409"/>
          </a:xfrm>
          <a:prstGeom prst="line">
            <a:avLst/>
          </a:prstGeom>
          <a:ln w="95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8" name="TextBox 16">
            <a:hlinkClick action="ppaction://noaction" highlightClick="1"/>
            <a:hlinkHover action="ppaction://noaction" highlightClick="1"/>
          </p:cNvPr>
          <p:cNvSpPr txBox="1"/>
          <p:nvPr userDrawn="1"/>
        </p:nvSpPr>
        <p:spPr>
          <a:xfrm>
            <a:off x="166009" y="211150"/>
            <a:ext cx="2149693" cy="37846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a:spAutoFit/>
          </a:bodyPr>
          <a:lstStyle/>
          <a:p>
            <a:pPr algn="ctr" fontAlgn="auto">
              <a:spcBef>
                <a:spcPct val="0"/>
              </a:spcBef>
              <a:spcAft>
                <a:spcPct val="0"/>
              </a:spcAft>
              <a:defRPr/>
            </a:pPr>
            <a:r>
              <a:rPr lang="zh-CN" altLang="en-US" sz="1865" smtClean="0">
                <a:solidFill>
                  <a:schemeClr val="bg1"/>
                </a:solidFill>
                <a:effectLst/>
                <a:latin typeface="方正尚酷简体" panose="02000000000000000000" pitchFamily="2" charset="-122"/>
                <a:ea typeface="方正尚酷简体" panose="02000000000000000000" pitchFamily="2" charset="-122"/>
              </a:rPr>
              <a:t>点击添加学校名称</a:t>
            </a:r>
            <a:endParaRPr lang="zh-CN" altLang="en-US" sz="1865">
              <a:solidFill>
                <a:schemeClr val="bg1"/>
              </a:solidFill>
              <a:effectLst/>
              <a:latin typeface="方正尚酷简体" panose="02000000000000000000" pitchFamily="2" charset="-122"/>
              <a:ea typeface="方正尚酷简体" panose="02000000000000000000" pitchFamily="2" charset="-122"/>
            </a:endParaRPr>
          </a:p>
        </p:txBody>
      </p:sp>
      <p:cxnSp>
        <p:nvCxnSpPr>
          <p:cNvPr id="17" name="直接连接符 16"/>
          <p:cNvCxnSpPr/>
          <p:nvPr userDrawn="1"/>
        </p:nvCxnSpPr>
        <p:spPr>
          <a:xfrm flipH="1">
            <a:off x="2513386" y="1"/>
            <a:ext cx="0" cy="821409"/>
          </a:xfrm>
          <a:prstGeom prst="line">
            <a:avLst/>
          </a:prstGeom>
          <a:ln w="95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noFill/>
        <a:effectLst/>
      </p:bgPr>
    </p:bg>
    <p:spTree>
      <p:nvGrpSpPr>
        <p:cNvPr id="1" name=""/>
        <p:cNvGrpSpPr/>
        <p:nvPr/>
      </p:nvGrpSpPr>
      <p:grpSpPr>
        <a:xfrm>
          <a:off x="0" y="0"/>
          <a:ext cx="0" cy="0"/>
        </a:xfrm>
      </p:grpSpPr>
      <p:sp>
        <p:nvSpPr>
          <p:cNvPr id="2" name="标题占位符 1"/>
          <p:cNvSpPr>
            <a:spLocks noGrp="1"/>
          </p:cNvSpPr>
          <p:nvPr>
            <p:ph type="title"/>
          </p:nvPr>
        </p:nvSpPr>
        <p:spPr>
          <a:xfrm>
            <a:off x="609521" y="274701"/>
            <a:ext cx="10971372" cy="1143265"/>
          </a:xfrm>
          <a:prstGeom prst="rect">
            <a:avLst/>
          </a:prstGeom>
        </p:spPr>
        <p:txBody>
          <a:bodyPr vert="horz" lIns="121917" tIns="60958" rIns="121917" bIns="60958"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572"/>
            <a:ext cx="10971372" cy="4527011"/>
          </a:xfrm>
          <a:prstGeom prst="rect">
            <a:avLst/>
          </a:prstGeom>
        </p:spPr>
        <p:txBody>
          <a:bodyPr vert="horz" lIns="121917" tIns="60958" rIns="121917" bIns="60958"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1" y="6357822"/>
            <a:ext cx="2844430" cy="365210"/>
          </a:xfrm>
          <a:prstGeom prst="rect">
            <a:avLst/>
          </a:prstGeom>
        </p:spPr>
        <p:txBody>
          <a:bodyPr vert="horz" lIns="121917" tIns="60958" rIns="121917" bIns="60958" rtlCol="0" anchor="ctr"/>
          <a:lstStyle>
            <a:lvl1pPr algn="l">
              <a:defRPr sz="1600">
                <a:solidFill>
                  <a:schemeClr val="tx1">
                    <a:tint val="75000"/>
                  </a:schemeClr>
                </a:solidFill>
              </a:defRPr>
            </a:lvl1pPr>
          </a:lstStyle>
          <a:p>
            <a:fld id="{530820CF-B880-4189-942D-D702A7CBA730}" type="datetimeFigureOut">
              <a:rPr lang="zh-CN" altLang="en-US" smtClean="0"/>
              <a:t>2020/11/4</a:t>
            </a:fld>
            <a:endParaRPr lang="zh-CN" altLang="en-US"/>
          </a:p>
        </p:txBody>
      </p:sp>
      <p:sp>
        <p:nvSpPr>
          <p:cNvPr id="5" name="页脚占位符 4"/>
          <p:cNvSpPr>
            <a:spLocks noGrp="1"/>
          </p:cNvSpPr>
          <p:nvPr>
            <p:ph type="ftr" sz="quarter" idx="3"/>
          </p:nvPr>
        </p:nvSpPr>
        <p:spPr>
          <a:xfrm>
            <a:off x="4165058" y="6357822"/>
            <a:ext cx="3860297" cy="365210"/>
          </a:xfrm>
          <a:prstGeom prst="rect">
            <a:avLst/>
          </a:prstGeom>
        </p:spPr>
        <p:txBody>
          <a:bodyPr vert="horz" lIns="121917" tIns="60958" rIns="121917" bIns="60958"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7822"/>
            <a:ext cx="2844430" cy="365210"/>
          </a:xfrm>
          <a:prstGeom prst="rect">
            <a:avLst/>
          </a:prstGeom>
        </p:spPr>
        <p:txBody>
          <a:bodyPr vert="horz" lIns="121917" tIns="60958" rIns="121917" bIns="60958" rtlCol="0" anchor="ctr"/>
          <a:lstStyle>
            <a:lvl1pPr algn="r">
              <a:defRPr sz="16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000" indent="-304800" algn="l" defTabSz="121920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200"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800"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image" Target="../media/image1.png" /><Relationship Id="rId4" Type="http://schemas.openxmlformats.org/officeDocument/2006/relationships/tags" Target="../tags/tag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 Id="rId3" Type="http://schemas.openxmlformats.org/officeDocument/2006/relationships/image" Target="../media/image6.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image" Target="../media/image9.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 Id="rId3" Type="http://schemas.openxmlformats.org/officeDocument/2006/relationships/image" Target="../media/image10.png" /><Relationship Id="rId4" Type="http://schemas.openxmlformats.org/officeDocument/2006/relationships/image" Target="../media/image11.png" /><Relationship Id="rId5" Type="http://schemas.openxmlformats.org/officeDocument/2006/relationships/image" Target="../media/image12.png" /><Relationship Id="rId6" Type="http://schemas.openxmlformats.org/officeDocument/2006/relationships/image" Target="../media/image13.png" /><Relationship Id="rId7" Type="http://schemas.openxmlformats.org/officeDocument/2006/relationships/image" Target="../media/image14.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5.png" /><Relationship Id="rId3" Type="http://schemas.openxmlformats.org/officeDocument/2006/relationships/tags" Target="../tags/tag2.xml" /><Relationship Id="rId4" Type="http://schemas.openxmlformats.org/officeDocument/2006/relationships/image" Target="../media/image16.jpeg" /><Relationship Id="rId5" Type="http://schemas.openxmlformats.org/officeDocument/2006/relationships/tags" Target="../tags/tag3.xml" /><Relationship Id="rId6" Type="http://schemas.openxmlformats.org/officeDocument/2006/relationships/audio" Target="../media/media2.wav"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 Id="rId3" Type="http://schemas.openxmlformats.org/officeDocument/2006/relationships/image" Target="../media/image17.png" /><Relationship Id="rId4" Type="http://schemas.openxmlformats.org/officeDocument/2006/relationships/image" Target="../media/image18.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6.jpeg" /><Relationship Id="rId3" Type="http://schemas.openxmlformats.org/officeDocument/2006/relationships/tags" Target="../tags/tag4.xml" /><Relationship Id="rId4" Type="http://schemas.openxmlformats.org/officeDocument/2006/relationships/audio" Target="../media/media2.wav"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9.png" /><Relationship Id="rId3" Type="http://schemas.openxmlformats.org/officeDocument/2006/relationships/image" Target="../media/image20.png" /><Relationship Id="rId4" Type="http://schemas.openxmlformats.org/officeDocument/2006/relationships/audio" Target="../media/media2.wav"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2.xml" /><Relationship Id="rId3" Type="http://schemas.openxmlformats.org/officeDocument/2006/relationships/image" Target="../media/image21.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22.png" /><Relationship Id="rId3" Type="http://schemas.openxmlformats.org/officeDocument/2006/relationships/image" Target="../media/image23.png" /><Relationship Id="rId4" Type="http://schemas.openxmlformats.org/officeDocument/2006/relationships/audio" Target="../media/media2.wav"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3.xml" /><Relationship Id="rId3" Type="http://schemas.openxmlformats.org/officeDocument/2006/relationships/image" Target="../media/image24.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image" Target="../media/image2.jpeg" /><Relationship Id="rId4" Type="http://schemas.openxmlformats.org/officeDocument/2006/relationships/image" Target="../media/image3.gif"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25.png" /><Relationship Id="rId3" Type="http://schemas.openxmlformats.org/officeDocument/2006/relationships/image" Target="../media/image26.jpeg" /><Relationship Id="rId4" Type="http://schemas.openxmlformats.org/officeDocument/2006/relationships/audio" Target="../media/media2.wav"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4.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27.png" /><Relationship Id="rId3" Type="http://schemas.openxmlformats.org/officeDocument/2006/relationships/image" Target="../media/image28.png" /><Relationship Id="rId4" Type="http://schemas.openxmlformats.org/officeDocument/2006/relationships/audio" Target="../media/media2.wav"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5.xml" /><Relationship Id="rId3" Type="http://schemas.openxmlformats.org/officeDocument/2006/relationships/image" Target="../media/image29.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6.xml" /><Relationship Id="rId3" Type="http://schemas.openxmlformats.org/officeDocument/2006/relationships/image" Target="../media/image6.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8.xml" /><Relationship Id="rId3" Type="http://schemas.openxmlformats.org/officeDocument/2006/relationships/audio" Target="../media/media3.wav"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9.xml" /><Relationship Id="rId3" Type="http://schemas.openxmlformats.org/officeDocument/2006/relationships/image" Target="../media/image30.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4.jpeg" /><Relationship Id="rId3" Type="http://schemas.openxmlformats.org/officeDocument/2006/relationships/image" Target="../media/image5.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0.xml" /><Relationship Id="rId3" Type="http://schemas.openxmlformats.org/officeDocument/2006/relationships/image" Target="../media/image6.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1.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2.xml" /><Relationship Id="rId3" Type="http://schemas.openxmlformats.org/officeDocument/2006/relationships/image" Target="../media/image31.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3.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4.xml" /><Relationship Id="rId3" Type="http://schemas.openxmlformats.org/officeDocument/2006/relationships/image" Target="../media/image6.pn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 Id="rId3" Type="http://schemas.openxmlformats.org/officeDocument/2006/relationships/image" Target="../media/image32.png" /><Relationship Id="rId4" Type="http://schemas.openxmlformats.org/officeDocument/2006/relationships/image" Target="../media/image33.png" /><Relationship Id="rId5" Type="http://schemas.openxmlformats.org/officeDocument/2006/relationships/image" Target="../media/image34.png" /><Relationship Id="rId6" Type="http://schemas.openxmlformats.org/officeDocument/2006/relationships/image" Target="../media/image35.png" /><Relationship Id="rId7" Type="http://schemas.openxmlformats.org/officeDocument/2006/relationships/image" Target="../media/image36.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image" Target="../media/image6.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image" Target="../media/image7.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 Id="rId3" Type="http://schemas.openxmlformats.org/officeDocument/2006/relationships/image" Target="../media/image7.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8.xml" /><Relationship Id="rId3" Type="http://schemas.openxmlformats.org/officeDocument/2006/relationships/image" Target="../media/image8.png"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stretch>
            <a:fillRect/>
          </a:stretch>
        </p:blipFill>
        <p:spPr>
          <a:xfrm>
            <a:off x="-2540" y="-9525"/>
            <a:ext cx="12181840" cy="6858000"/>
          </a:xfrm>
          <a:prstGeom prst="rect">
            <a:avLst/>
          </a:prstGeom>
        </p:spPr>
      </p:pic>
      <p:sp>
        <p:nvSpPr>
          <p:cNvPr id="5" name="文本框 4"/>
          <p:cNvSpPr txBox="1"/>
          <p:nvPr/>
        </p:nvSpPr>
        <p:spPr>
          <a:xfrm>
            <a:off x="-2540" y="-9720"/>
            <a:ext cx="5212080" cy="645160"/>
          </a:xfrm>
          <a:prstGeom prst="rect">
            <a:avLst/>
          </a:prstGeom>
          <a:noFill/>
        </p:spPr>
        <p:txBody>
          <a:bodyPr wrap="none" rtlCol="0">
            <a:spAutoFit/>
          </a:bodyPr>
          <a:lstStyle/>
          <a:p>
            <a:r>
              <a:rPr lang="zh-CN" altLang="en-US" sz="3600" b="1">
                <a:solidFill>
                  <a:srgbClr val="FF0000"/>
                </a:solidFill>
                <a:latin typeface="微软雅黑" pitchFamily="34" charset="-122"/>
                <a:ea typeface="微软雅黑" pitchFamily="34" charset="-122"/>
              </a:rPr>
              <a:t>统编版必修上册第七单元</a:t>
            </a:r>
          </a:p>
        </p:txBody>
      </p:sp>
      <p:sp>
        <p:nvSpPr>
          <p:cNvPr id="26626" name="文本框 99"/>
          <p:cNvSpPr txBox="1"/>
          <p:nvPr/>
        </p:nvSpPr>
        <p:spPr>
          <a:xfrm>
            <a:off x="1213978" y="1488086"/>
            <a:ext cx="10207512" cy="2800985"/>
          </a:xfrm>
          <a:prstGeom prst="rect">
            <a:avLst/>
          </a:prstGeom>
          <a:noFill/>
          <a:ln w="9525">
            <a:noFill/>
          </a:ln>
        </p:spPr>
        <p:txBody>
          <a:bodyPr wrap="square" anchor="t">
            <a:spAutoFit/>
            <a:scene3d>
              <a:camera prst="orthographicFront"/>
              <a:lightRig rig="threePt" dir="t"/>
            </a:scene3d>
          </a:bodyPr>
          <a:lstStyle/>
          <a:p>
            <a:pPr algn="ctr">
              <a:lnSpc>
                <a:spcPct val="150000"/>
              </a:lnSpc>
            </a:pPr>
            <a:r>
              <a:rPr lang="zh-CN" altLang="zh-CN" sz="5865" b="1" kern="100">
                <a:solidFill>
                  <a:schemeClr val="tx1"/>
                </a:solidFill>
                <a:effectLst>
                  <a:outerShdw blurRad="38100" dist="19050" dir="2700000" algn="tl" rotWithShape="0">
                    <a:schemeClr val="dk1">
                      <a:alpha val="40000"/>
                    </a:schemeClr>
                  </a:outerShdw>
                </a:effectLst>
                <a:latin typeface="Times New Roman"/>
                <a:ea typeface="微软雅黑" pitchFamily="34" charset="-122"/>
                <a:sym typeface="+mn-ea"/>
              </a:rPr>
              <a:t>《故都的秋》《荷塘月色》</a:t>
            </a:r>
          </a:p>
          <a:p>
            <a:pPr algn="ctr">
              <a:lnSpc>
                <a:spcPct val="150000"/>
              </a:lnSpc>
            </a:pPr>
            <a:r>
              <a:rPr lang="zh-CN" altLang="zh-CN" sz="5865" b="1" kern="100">
                <a:solidFill>
                  <a:schemeClr val="tx1"/>
                </a:solidFill>
                <a:effectLst>
                  <a:outerShdw blurRad="38100" dist="19050" dir="2700000" algn="tl" rotWithShape="0">
                    <a:schemeClr val="dk1">
                      <a:alpha val="40000"/>
                    </a:schemeClr>
                  </a:outerShdw>
                </a:effectLst>
                <a:latin typeface="Times New Roman"/>
                <a:ea typeface="微软雅黑" pitchFamily="34" charset="-122"/>
                <a:sym typeface="+mn-ea"/>
              </a:rPr>
              <a:t>教学课件（一）</a:t>
            </a: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diamond(in)">
                                      <p:cBhvr>
                                        <p:cTn id="7" dur="2000"/>
                                        <p:tgtEl>
                                          <p:spTgt spid="26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Lst>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6" name="图文框 15"/>
          <p:cNvSpPr/>
          <p:nvPr/>
        </p:nvSpPr>
        <p:spPr>
          <a:xfrm>
            <a:off x="335" y="1359"/>
            <a:ext cx="12189426" cy="6856552"/>
          </a:xfrm>
          <a:prstGeom prst="frame">
            <a:avLst>
              <a:gd name="adj1" fmla="val 968"/>
            </a:avLst>
          </a:prstGeom>
          <a:solidFill>
            <a:srgbClr val="956C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tx1"/>
              </a:solidFill>
            </a:endParaRPr>
          </a:p>
        </p:txBody>
      </p:sp>
      <p:sp>
        <p:nvSpPr>
          <p:cNvPr id="2" name="标题 1"/>
          <p:cNvSpPr>
            <a:spLocks noGrp="1"/>
          </p:cNvSpPr>
          <p:nvPr>
            <p:ph type="title"/>
          </p:nvPr>
        </p:nvSpPr>
        <p:spPr>
          <a:xfrm>
            <a:off x="968257" y="302136"/>
            <a:ext cx="10513957" cy="1325356"/>
          </a:xfrm>
        </p:spPr>
        <p:txBody>
          <a:bodyPr>
            <a:noAutofit/>
          </a:bodyPr>
          <a:lstStyle/>
          <a:p>
            <a:pPr algn="ctr"/>
            <a:r>
              <a:rPr lang="zh-CN" altLang="en-US" sz="4800" b="1">
                <a:solidFill>
                  <a:schemeClr val="tx2"/>
                </a:solidFill>
                <a:latin typeface="微软雅黑" pitchFamily="34" charset="-122"/>
                <a:ea typeface="微软雅黑" pitchFamily="34" charset="-122"/>
                <a:sym typeface="+mn-ea"/>
              </a:rPr>
              <a:t>二、重点品读（自主研读，交流分享） </a:t>
            </a:r>
          </a:p>
        </p:txBody>
      </p:sp>
      <p:pic>
        <p:nvPicPr>
          <p:cNvPr id="4" name="图片 3"/>
          <p:cNvPicPr>
            <a:picLocks noChangeAspect="1"/>
          </p:cNvPicPr>
          <p:nvPr/>
        </p:nvPicPr>
        <p:blipFill>
          <a:blip r:embed="rId3"/>
          <a:srcRect b="6569"/>
          <a:stretch>
            <a:fillRect/>
          </a:stretch>
        </p:blipFill>
        <p:spPr>
          <a:xfrm>
            <a:off x="217805" y="1713230"/>
            <a:ext cx="11737975" cy="502158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占位符 2"/>
          <p:cNvSpPr>
            <a:spLocks noGrp="1"/>
          </p:cNvSpPr>
          <p:nvPr>
            <p:ph type="body" sz="half" idx="1"/>
          </p:nvPr>
        </p:nvSpPr>
        <p:spPr>
          <a:xfrm>
            <a:off x="393700" y="1128395"/>
            <a:ext cx="3980815" cy="4433570"/>
          </a:xfrm>
          <a:ln>
            <a:solidFill>
              <a:srgbClr val="C00000"/>
            </a:solidFill>
          </a:ln>
        </p:spPr>
        <p:txBody>
          <a:bodyPr>
            <a:noAutofit/>
          </a:bodyPr>
          <a:lstStyle/>
          <a:p>
            <a:pPr marL="0" indent="0">
              <a:buNone/>
            </a:pPr>
            <a:r>
              <a:rPr lang="en-US" altLang="zh-CN" sz="2800" b="1">
                <a:latin typeface="黑体" panose="02010609060101010101" charset="-122"/>
                <a:ea typeface="黑体" panose="02010609060101010101" charset="-122"/>
                <a:cs typeface="黑体" panose="02010609060101010101" charset="-122"/>
              </a:rPr>
              <a:t>    </a:t>
            </a:r>
            <a:r>
              <a:rPr lang="zh-CN" sz="2800" b="1">
                <a:latin typeface="黑体" panose="02010609060101010101" charset="-122"/>
                <a:ea typeface="黑体" panose="02010609060101010101" charset="-122"/>
                <a:cs typeface="黑体" panose="02010609060101010101" charset="-122"/>
              </a:rPr>
              <a:t>作者选取五幅图来表现故都秋的特点，请从景物选取、景物特点、语言色彩和情感表达等方面鉴赏这些段落。  </a:t>
            </a:r>
          </a:p>
          <a:p>
            <a:pPr marL="0" indent="0">
              <a:buNone/>
            </a:pPr>
            <a:r>
              <a:rPr lang="zh-CN" sz="2800" b="1">
                <a:latin typeface="黑体" panose="02010609060101010101" charset="-122"/>
                <a:ea typeface="黑体" panose="02010609060101010101" charset="-122"/>
                <a:cs typeface="黑体" panose="02010609060101010101" charset="-122"/>
              </a:rPr>
              <a:t>    小组交流，分享展示。可以用图表的方式，从“景物选取、景物特点、语言色彩和情感表达”四个维度来呈现。</a:t>
            </a:r>
          </a:p>
          <a:p>
            <a:endParaRPr lang="zh-CN" sz="2800" b="1">
              <a:latin typeface="黑体" panose="02010609060101010101" charset="-122"/>
              <a:ea typeface="黑体" panose="02010609060101010101" charset="-122"/>
              <a:cs typeface="黑体" panose="02010609060101010101" charset="-122"/>
            </a:endParaRPr>
          </a:p>
        </p:txBody>
      </p:sp>
      <p:pic>
        <p:nvPicPr>
          <p:cNvPr id="2" name="图片 1" descr="psb"/>
          <p:cNvPicPr>
            <a:picLocks noChangeAspect="1"/>
          </p:cNvPicPr>
          <p:nvPr/>
        </p:nvPicPr>
        <p:blipFill>
          <a:blip r:embed="rId2"/>
          <a:srcRect l="19535"/>
          <a:stretch>
            <a:fillRect/>
          </a:stretch>
        </p:blipFill>
        <p:spPr>
          <a:xfrm>
            <a:off x="4733290" y="817880"/>
            <a:ext cx="7138035" cy="498983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indefinite"/>
                            </p:stCondLst>
                          </p:cTn>
                        </p:par>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7 Rectángulo redondeado"/>
          <p:cNvSpPr/>
          <p:nvPr/>
        </p:nvSpPr>
        <p:spPr bwMode="auto">
          <a:xfrm>
            <a:off x="1132840" y="1737995"/>
            <a:ext cx="1889760" cy="3764915"/>
          </a:xfrm>
          <a:prstGeom prst="roundRect">
            <a:avLst>
              <a:gd name="adj" fmla="val 2557"/>
            </a:avLst>
          </a:prstGeom>
          <a:noFill/>
          <a:ln w="3175">
            <a:solidFill>
              <a:schemeClr val="bg1">
                <a:lumMod val="50000"/>
              </a:schemeClr>
            </a:solidFill>
          </a:ln>
        </p:spPr>
        <p:txBody>
          <a:bodyPr lIns="107972" tIns="143960" rIns="107972" bIns="143960" rtlCol="0" anchor="t" anchorCtr="0"/>
          <a:lstStyle/>
          <a:p>
            <a:pPr algn="ctr">
              <a:spcBef>
                <a:spcPct val="20000"/>
              </a:spcBef>
              <a:buClr>
                <a:schemeClr val="accent2"/>
              </a:buClr>
              <a:buSzPct val="85000"/>
              <a:buFont typeface="Wingdings" panose="05000000000000000000" pitchFamily="2" charset="2"/>
            </a:pPr>
            <a:r>
              <a:rPr lang="zh-CN" altLang="en-US" b="1">
                <a:solidFill>
                  <a:srgbClr val="0000FF"/>
                </a:solidFill>
                <a:latin typeface="Arial" pitchFamily="34" charset="0"/>
                <a:ea typeface="黑体" panose="02010609060101010101" charset="-122"/>
                <a:sym typeface="+mn-ea"/>
              </a:rPr>
              <a:t>秋晨图</a:t>
            </a:r>
          </a:p>
        </p:txBody>
      </p:sp>
      <p:sp>
        <p:nvSpPr>
          <p:cNvPr id="10" name="8 Rectángulo redondeado"/>
          <p:cNvSpPr/>
          <p:nvPr/>
        </p:nvSpPr>
        <p:spPr bwMode="auto">
          <a:xfrm>
            <a:off x="3196590" y="1737360"/>
            <a:ext cx="1889760" cy="3765550"/>
          </a:xfrm>
          <a:prstGeom prst="roundRect">
            <a:avLst>
              <a:gd name="adj" fmla="val 2557"/>
            </a:avLst>
          </a:prstGeom>
          <a:noFill/>
          <a:ln w="3175">
            <a:solidFill>
              <a:schemeClr val="bg1">
                <a:lumMod val="50000"/>
              </a:schemeClr>
            </a:solidFill>
          </a:ln>
        </p:spPr>
        <p:txBody>
          <a:bodyPr lIns="107972" tIns="143960" rIns="107972" bIns="143960" rtlCol="0" anchor="t" anchorCtr="0"/>
          <a:lstStyle/>
          <a:p>
            <a:pPr algn="ctr">
              <a:spcBef>
                <a:spcPct val="20000"/>
              </a:spcBef>
              <a:buClr>
                <a:schemeClr val="accent2"/>
              </a:buClr>
              <a:buSzPct val="85000"/>
              <a:buFont typeface="Wingdings" panose="05000000000000000000" pitchFamily="2" charset="2"/>
            </a:pPr>
            <a:r>
              <a:rPr lang="zh-CN" altLang="en-US" b="1">
                <a:solidFill>
                  <a:srgbClr val="0000FF"/>
                </a:solidFill>
                <a:latin typeface="Arial" pitchFamily="34" charset="0"/>
                <a:ea typeface="黑体" panose="02010609060101010101" charset="-122"/>
                <a:sym typeface="+mn-ea"/>
              </a:rPr>
              <a:t>秋槐图</a:t>
            </a:r>
            <a:endParaRPr lang="zh-CN" altLang="en-US" b="1" spc="300">
              <a:solidFill>
                <a:srgbClr val="0000FF"/>
              </a:solidFill>
              <a:latin typeface="Arial" pitchFamily="34" charset="0"/>
              <a:ea typeface="黑体" panose="02010609060101010101" charset="-122"/>
              <a:sym typeface="+mn-ea"/>
            </a:endParaRPr>
          </a:p>
        </p:txBody>
      </p:sp>
      <p:sp>
        <p:nvSpPr>
          <p:cNvPr id="11" name="9 Rectángulo redondeado"/>
          <p:cNvSpPr/>
          <p:nvPr/>
        </p:nvSpPr>
        <p:spPr bwMode="auto">
          <a:xfrm>
            <a:off x="5257800" y="1737360"/>
            <a:ext cx="1889760" cy="3765550"/>
          </a:xfrm>
          <a:prstGeom prst="roundRect">
            <a:avLst>
              <a:gd name="adj" fmla="val 2557"/>
            </a:avLst>
          </a:prstGeom>
          <a:noFill/>
          <a:ln w="3175">
            <a:solidFill>
              <a:schemeClr val="bg1">
                <a:lumMod val="50000"/>
              </a:schemeClr>
            </a:solidFill>
          </a:ln>
        </p:spPr>
        <p:txBody>
          <a:bodyPr lIns="107972" tIns="143960" rIns="107972" bIns="143960" rtlCol="0" anchor="t" anchorCtr="0"/>
          <a:lstStyle/>
          <a:p>
            <a:pPr algn="ctr">
              <a:spcBef>
                <a:spcPct val="20000"/>
              </a:spcBef>
              <a:buClr>
                <a:schemeClr val="accent2"/>
              </a:buClr>
              <a:buSzPct val="85000"/>
              <a:buFont typeface="Wingdings" panose="05000000000000000000" pitchFamily="2" charset="2"/>
            </a:pPr>
            <a:r>
              <a:rPr lang="zh-CN" altLang="en-US" b="1">
                <a:solidFill>
                  <a:srgbClr val="0000FF"/>
                </a:solidFill>
                <a:latin typeface="Arial" pitchFamily="34" charset="0"/>
                <a:ea typeface="黑体" panose="02010609060101010101" charset="-122"/>
                <a:sym typeface="+mn-ea"/>
              </a:rPr>
              <a:t>秋蝉图</a:t>
            </a:r>
            <a:endParaRPr lang="zh-CN" altLang="en-US" b="1" spc="300">
              <a:solidFill>
                <a:srgbClr val="0000FF"/>
              </a:solidFill>
              <a:latin typeface="Arial" pitchFamily="34" charset="0"/>
              <a:ea typeface="黑体" panose="02010609060101010101" charset="-122"/>
              <a:sym typeface="+mn-ea"/>
            </a:endParaRPr>
          </a:p>
        </p:txBody>
      </p:sp>
      <p:sp>
        <p:nvSpPr>
          <p:cNvPr id="12" name="10 Rectángulo redondeado"/>
          <p:cNvSpPr/>
          <p:nvPr/>
        </p:nvSpPr>
        <p:spPr bwMode="auto">
          <a:xfrm>
            <a:off x="7318375" y="1737360"/>
            <a:ext cx="1889760" cy="3765550"/>
          </a:xfrm>
          <a:prstGeom prst="roundRect">
            <a:avLst>
              <a:gd name="adj" fmla="val 2557"/>
            </a:avLst>
          </a:prstGeom>
          <a:noFill/>
          <a:ln w="3175">
            <a:solidFill>
              <a:schemeClr val="bg1">
                <a:lumMod val="50000"/>
              </a:schemeClr>
            </a:solidFill>
          </a:ln>
        </p:spPr>
        <p:txBody>
          <a:bodyPr lIns="107972" tIns="143960" rIns="107972" bIns="143960" rtlCol="0" anchor="t" anchorCtr="0"/>
          <a:lstStyle/>
          <a:p>
            <a:pPr algn="ctr">
              <a:spcBef>
                <a:spcPct val="20000"/>
              </a:spcBef>
              <a:buClr>
                <a:schemeClr val="accent2"/>
              </a:buClr>
              <a:buSzPct val="85000"/>
              <a:buFont typeface="Wingdings" panose="05000000000000000000" pitchFamily="2" charset="2"/>
            </a:pPr>
            <a:r>
              <a:rPr lang="zh-CN" altLang="en-US" b="1">
                <a:solidFill>
                  <a:srgbClr val="0000FF"/>
                </a:solidFill>
                <a:latin typeface="Arial" pitchFamily="34" charset="0"/>
                <a:ea typeface="黑体" panose="02010609060101010101" charset="-122"/>
                <a:sym typeface="+mn-ea"/>
              </a:rPr>
              <a:t>秋雨图</a:t>
            </a:r>
            <a:endParaRPr lang="zh-CN" altLang="en-US" b="1" spc="300">
              <a:solidFill>
                <a:srgbClr val="0000FF"/>
              </a:solidFill>
              <a:latin typeface="Arial" pitchFamily="34" charset="0"/>
              <a:ea typeface="黑体" panose="02010609060101010101" charset="-122"/>
              <a:sym typeface="+mn-ea"/>
            </a:endParaRPr>
          </a:p>
        </p:txBody>
      </p:sp>
      <p:sp>
        <p:nvSpPr>
          <p:cNvPr id="13" name="11 Rectángulo redondeado"/>
          <p:cNvSpPr/>
          <p:nvPr/>
        </p:nvSpPr>
        <p:spPr bwMode="auto">
          <a:xfrm>
            <a:off x="9375775" y="1737995"/>
            <a:ext cx="1889760" cy="3764915"/>
          </a:xfrm>
          <a:prstGeom prst="roundRect">
            <a:avLst>
              <a:gd name="adj" fmla="val 2557"/>
            </a:avLst>
          </a:prstGeom>
          <a:noFill/>
          <a:ln w="3175">
            <a:solidFill>
              <a:schemeClr val="bg1">
                <a:lumMod val="50000"/>
              </a:schemeClr>
            </a:solidFill>
          </a:ln>
        </p:spPr>
        <p:txBody>
          <a:bodyPr lIns="107972" tIns="143960" rIns="107972" bIns="143960" rtlCol="0" anchor="t" anchorCtr="0"/>
          <a:lstStyle/>
          <a:p>
            <a:pPr lvl="0" algn="ctr">
              <a:lnSpc>
                <a:spcPct val="125000"/>
              </a:lnSpc>
            </a:pPr>
            <a:r>
              <a:rPr lang="zh-CN" altLang="en-US" b="1" spc="300">
                <a:solidFill>
                  <a:srgbClr val="0000FF"/>
                </a:solidFill>
                <a:latin typeface="Arial" pitchFamily="34" charset="0"/>
                <a:ea typeface="黑体" panose="02010609060101010101" charset="-122"/>
                <a:sym typeface="+mn-ea"/>
              </a:rPr>
              <a:t>秋果图</a:t>
            </a:r>
          </a:p>
        </p:txBody>
      </p:sp>
      <p:sp>
        <p:nvSpPr>
          <p:cNvPr id="14" name="9 Rectángulo"/>
          <p:cNvSpPr/>
          <p:nvPr/>
        </p:nvSpPr>
        <p:spPr bwMode="auto">
          <a:xfrm>
            <a:off x="1114663" y="5465643"/>
            <a:ext cx="1925476" cy="698119"/>
          </a:xfrm>
          <a:custGeom>
            <a:rect l="l" t="t" r="r" b="b"/>
            <a:pathLst>
              <a:path w="2295255" h="1396618">
                <a:moveTo>
                  <a:pt x="0" y="0"/>
                </a:moveTo>
                <a:lnTo>
                  <a:pt x="2295255" y="0"/>
                </a:lnTo>
                <a:lnTo>
                  <a:pt x="2295255" y="1396618"/>
                </a:lnTo>
                <a:lnTo>
                  <a:pt x="1147628" y="1155024"/>
                </a:lnTo>
                <a:lnTo>
                  <a:pt x="0" y="1396618"/>
                </a:lnTo>
                <a:close/>
              </a:path>
            </a:pathLst>
          </a:custGeom>
          <a:solidFill>
            <a:schemeClr val="accent1"/>
          </a:solidFill>
          <a:ln>
            <a:noFill/>
          </a:ln>
          <a:effectLst/>
        </p:spPr>
        <p:txBody>
          <a:bodyPr lIns="0" tIns="0" rIns="0" bIns="0" rtlCol="0" anchor="ctr"/>
          <a:lstStyle/>
          <a:p>
            <a:pPr algn="ctr"/>
            <a:r>
              <a:rPr lang="es-MX" sz="3000" b="1">
                <a:solidFill>
                  <a:schemeClr val="bg1"/>
                </a:solidFill>
                <a:latin typeface="Impact" panose="020b0806030902050204" pitchFamily="34" charset="0"/>
                <a:ea typeface="Open Sans Extrabold" panose="020b0906030804020204" pitchFamily="34" charset="0"/>
                <a:cs typeface="Open Sans Extrabold" panose="020b0906030804020204" pitchFamily="34" charset="0"/>
              </a:rPr>
              <a:t>01</a:t>
            </a:r>
            <a:endParaRPr lang="es-SV" sz="3000" b="1">
              <a:solidFill>
                <a:schemeClr val="bg1"/>
              </a:solidFill>
              <a:latin typeface="Impact" panose="020b0806030902050204" pitchFamily="34" charset="0"/>
              <a:ea typeface="Open Sans Extrabold" panose="020b0906030804020204" pitchFamily="34" charset="0"/>
              <a:cs typeface="Open Sans Extrabold" panose="020b0906030804020204" pitchFamily="34" charset="0"/>
            </a:endParaRPr>
          </a:p>
        </p:txBody>
      </p:sp>
      <p:sp>
        <p:nvSpPr>
          <p:cNvPr id="15" name="9 Rectángulo"/>
          <p:cNvSpPr/>
          <p:nvPr/>
        </p:nvSpPr>
        <p:spPr bwMode="auto">
          <a:xfrm>
            <a:off x="3178768" y="5465643"/>
            <a:ext cx="1925476" cy="698119"/>
          </a:xfrm>
          <a:custGeom>
            <a:rect l="l" t="t" r="r" b="b"/>
            <a:pathLst>
              <a:path w="2295255" h="1396618">
                <a:moveTo>
                  <a:pt x="0" y="0"/>
                </a:moveTo>
                <a:lnTo>
                  <a:pt x="2295255" y="0"/>
                </a:lnTo>
                <a:lnTo>
                  <a:pt x="2295255" y="1396618"/>
                </a:lnTo>
                <a:lnTo>
                  <a:pt x="1147628" y="1155024"/>
                </a:lnTo>
                <a:lnTo>
                  <a:pt x="0" y="1396618"/>
                </a:lnTo>
                <a:close/>
              </a:path>
            </a:pathLst>
          </a:custGeom>
          <a:solidFill>
            <a:schemeClr val="accent2"/>
          </a:solidFill>
          <a:ln>
            <a:noFill/>
          </a:ln>
          <a:effectLst/>
        </p:spPr>
        <p:txBody>
          <a:bodyPr lIns="0" tIns="0" rIns="0" bIns="0" rtlCol="0" anchor="ctr"/>
          <a:lstStyle/>
          <a:p>
            <a:pPr algn="ctr"/>
            <a:r>
              <a:rPr lang="es-MX" sz="3000" b="1">
                <a:solidFill>
                  <a:schemeClr val="bg1"/>
                </a:solidFill>
                <a:latin typeface="Impact" panose="020b0806030902050204" pitchFamily="34" charset="0"/>
                <a:ea typeface="Open Sans Extrabold" panose="020b0906030804020204" pitchFamily="34" charset="0"/>
                <a:cs typeface="Open Sans Extrabold" panose="020b0906030804020204" pitchFamily="34" charset="0"/>
              </a:rPr>
              <a:t>02</a:t>
            </a:r>
            <a:endParaRPr lang="es-SV" sz="3000" b="1">
              <a:solidFill>
                <a:schemeClr val="bg1"/>
              </a:solidFill>
              <a:latin typeface="Impact" panose="020b0806030902050204" pitchFamily="34" charset="0"/>
              <a:ea typeface="Open Sans Extrabold" panose="020b0906030804020204" pitchFamily="34" charset="0"/>
              <a:cs typeface="Open Sans Extrabold" panose="020b0906030804020204" pitchFamily="34" charset="0"/>
            </a:endParaRPr>
          </a:p>
        </p:txBody>
      </p:sp>
      <p:sp>
        <p:nvSpPr>
          <p:cNvPr id="16" name="9 Rectángulo"/>
          <p:cNvSpPr/>
          <p:nvPr/>
        </p:nvSpPr>
        <p:spPr bwMode="auto">
          <a:xfrm>
            <a:off x="5239558" y="5465643"/>
            <a:ext cx="1925476" cy="698119"/>
          </a:xfrm>
          <a:custGeom>
            <a:rect l="l" t="t" r="r" b="b"/>
            <a:pathLst>
              <a:path w="2295255" h="1396618">
                <a:moveTo>
                  <a:pt x="0" y="0"/>
                </a:moveTo>
                <a:lnTo>
                  <a:pt x="2295255" y="0"/>
                </a:lnTo>
                <a:lnTo>
                  <a:pt x="2295255" y="1396618"/>
                </a:lnTo>
                <a:lnTo>
                  <a:pt x="1147628" y="1155024"/>
                </a:lnTo>
                <a:lnTo>
                  <a:pt x="0" y="1396618"/>
                </a:lnTo>
                <a:close/>
              </a:path>
            </a:pathLst>
          </a:custGeom>
          <a:solidFill>
            <a:schemeClr val="accent3"/>
          </a:solidFill>
          <a:ln>
            <a:noFill/>
          </a:ln>
          <a:effectLst/>
        </p:spPr>
        <p:txBody>
          <a:bodyPr lIns="0" tIns="0" rIns="0" bIns="0" rtlCol="0" anchor="ctr"/>
          <a:lstStyle/>
          <a:p>
            <a:pPr algn="ctr"/>
            <a:r>
              <a:rPr lang="es-MX" sz="3000" b="1">
                <a:solidFill>
                  <a:schemeClr val="bg1"/>
                </a:solidFill>
                <a:latin typeface="Impact" panose="020b0806030902050204" pitchFamily="34" charset="0"/>
                <a:ea typeface="Open Sans Extrabold" panose="020b0906030804020204" pitchFamily="34" charset="0"/>
                <a:cs typeface="Open Sans Extrabold" panose="020b0906030804020204" pitchFamily="34" charset="0"/>
              </a:rPr>
              <a:t>03</a:t>
            </a:r>
            <a:endParaRPr lang="es-SV" sz="3000" b="1">
              <a:solidFill>
                <a:schemeClr val="bg1"/>
              </a:solidFill>
              <a:latin typeface="Impact" panose="020b0806030902050204" pitchFamily="34" charset="0"/>
              <a:ea typeface="Open Sans Extrabold" panose="020b0906030804020204" pitchFamily="34" charset="0"/>
              <a:cs typeface="Open Sans Extrabold" panose="020b0906030804020204" pitchFamily="34" charset="0"/>
            </a:endParaRPr>
          </a:p>
        </p:txBody>
      </p:sp>
      <p:sp>
        <p:nvSpPr>
          <p:cNvPr id="17" name="9 Rectángulo"/>
          <p:cNvSpPr/>
          <p:nvPr/>
        </p:nvSpPr>
        <p:spPr bwMode="auto">
          <a:xfrm>
            <a:off x="7300347" y="5465643"/>
            <a:ext cx="1925476" cy="698119"/>
          </a:xfrm>
          <a:custGeom>
            <a:rect l="l" t="t" r="r" b="b"/>
            <a:pathLst>
              <a:path w="2295255" h="1396618">
                <a:moveTo>
                  <a:pt x="0" y="0"/>
                </a:moveTo>
                <a:lnTo>
                  <a:pt x="2295255" y="0"/>
                </a:lnTo>
                <a:lnTo>
                  <a:pt x="2295255" y="1396618"/>
                </a:lnTo>
                <a:lnTo>
                  <a:pt x="1147628" y="1155024"/>
                </a:lnTo>
                <a:lnTo>
                  <a:pt x="0" y="1396618"/>
                </a:lnTo>
                <a:close/>
              </a:path>
            </a:pathLst>
          </a:custGeom>
          <a:solidFill>
            <a:schemeClr val="accent4"/>
          </a:solidFill>
          <a:ln>
            <a:noFill/>
          </a:ln>
          <a:effectLst/>
        </p:spPr>
        <p:txBody>
          <a:bodyPr lIns="0" tIns="0" rIns="0" bIns="0" rtlCol="0" anchor="ctr"/>
          <a:lstStyle/>
          <a:p>
            <a:pPr algn="ctr"/>
            <a:r>
              <a:rPr lang="es-MX" sz="3000" b="1">
                <a:solidFill>
                  <a:schemeClr val="bg1"/>
                </a:solidFill>
                <a:latin typeface="Impact" panose="020b0806030902050204" pitchFamily="34" charset="0"/>
                <a:ea typeface="Open Sans Extrabold" panose="020b0906030804020204" pitchFamily="34" charset="0"/>
                <a:cs typeface="Open Sans Extrabold" panose="020b0906030804020204" pitchFamily="34" charset="0"/>
              </a:rPr>
              <a:t>04</a:t>
            </a:r>
            <a:endParaRPr lang="es-SV" sz="3000" b="1">
              <a:solidFill>
                <a:schemeClr val="bg1"/>
              </a:solidFill>
              <a:latin typeface="Impact" panose="020b0806030902050204" pitchFamily="34" charset="0"/>
              <a:ea typeface="Open Sans Extrabold" panose="020b0906030804020204" pitchFamily="34" charset="0"/>
              <a:cs typeface="Open Sans Extrabold" panose="020b0906030804020204" pitchFamily="34" charset="0"/>
            </a:endParaRPr>
          </a:p>
        </p:txBody>
      </p:sp>
      <p:sp>
        <p:nvSpPr>
          <p:cNvPr id="18" name="9 Rectángulo"/>
          <p:cNvSpPr/>
          <p:nvPr/>
        </p:nvSpPr>
        <p:spPr bwMode="auto">
          <a:xfrm>
            <a:off x="9357822" y="5465643"/>
            <a:ext cx="1925476" cy="698119"/>
          </a:xfrm>
          <a:custGeom>
            <a:rect l="l" t="t" r="r" b="b"/>
            <a:pathLst>
              <a:path w="2295255" h="1396618">
                <a:moveTo>
                  <a:pt x="0" y="0"/>
                </a:moveTo>
                <a:lnTo>
                  <a:pt x="2295255" y="0"/>
                </a:lnTo>
                <a:lnTo>
                  <a:pt x="2295255" y="1396618"/>
                </a:lnTo>
                <a:lnTo>
                  <a:pt x="1147628" y="1155024"/>
                </a:lnTo>
                <a:lnTo>
                  <a:pt x="0" y="1396618"/>
                </a:lnTo>
                <a:close/>
              </a:path>
            </a:pathLst>
          </a:custGeom>
          <a:solidFill>
            <a:schemeClr val="accent5"/>
          </a:solidFill>
          <a:ln>
            <a:noFill/>
          </a:ln>
          <a:effectLst/>
        </p:spPr>
        <p:txBody>
          <a:bodyPr lIns="0" tIns="0" rIns="0" bIns="0" rtlCol="0" anchor="ctr"/>
          <a:lstStyle/>
          <a:p>
            <a:pPr algn="ctr"/>
            <a:r>
              <a:rPr lang="es-MX" sz="3000" b="1">
                <a:solidFill>
                  <a:schemeClr val="bg1"/>
                </a:solidFill>
                <a:latin typeface="Impact" panose="020b0806030902050204" pitchFamily="34" charset="0"/>
                <a:ea typeface="Open Sans Extrabold" panose="020b0906030804020204" pitchFamily="34" charset="0"/>
                <a:cs typeface="Open Sans Extrabold" panose="020b0906030804020204" pitchFamily="34" charset="0"/>
              </a:rPr>
              <a:t>05</a:t>
            </a:r>
            <a:endParaRPr lang="es-SV" sz="3000" b="1">
              <a:solidFill>
                <a:schemeClr val="bg1"/>
              </a:solidFill>
              <a:latin typeface="Impact" panose="020b0806030902050204" pitchFamily="34" charset="0"/>
              <a:ea typeface="Open Sans Extrabold" panose="020b0906030804020204" pitchFamily="34" charset="0"/>
              <a:cs typeface="Open Sans Extrabold" panose="020b0906030804020204" pitchFamily="34" charset="0"/>
            </a:endParaRPr>
          </a:p>
        </p:txBody>
      </p:sp>
      <p:pic>
        <p:nvPicPr>
          <p:cNvPr id="3" name="图片 2"/>
          <p:cNvPicPr>
            <a:picLocks noChangeAspect="1"/>
          </p:cNvPicPr>
          <p:nvPr/>
        </p:nvPicPr>
        <p:blipFill>
          <a:blip r:embed="rId3"/>
          <a:stretch>
            <a:fillRect/>
          </a:stretch>
        </p:blipFill>
        <p:spPr>
          <a:xfrm>
            <a:off x="1176655" y="2279015"/>
            <a:ext cx="1802130" cy="3094990"/>
          </a:xfrm>
          <a:prstGeom prst="rect">
            <a:avLst/>
          </a:prstGeom>
        </p:spPr>
      </p:pic>
      <p:pic>
        <p:nvPicPr>
          <p:cNvPr id="32" name="图片 31"/>
          <p:cNvPicPr>
            <a:picLocks noChangeAspect="1"/>
          </p:cNvPicPr>
          <p:nvPr/>
        </p:nvPicPr>
        <p:blipFill>
          <a:blip r:embed="rId4"/>
          <a:stretch>
            <a:fillRect/>
          </a:stretch>
        </p:blipFill>
        <p:spPr>
          <a:xfrm>
            <a:off x="9441815" y="2397760"/>
            <a:ext cx="1697990" cy="2915920"/>
          </a:xfrm>
          <a:prstGeom prst="rect">
            <a:avLst/>
          </a:prstGeom>
        </p:spPr>
      </p:pic>
      <p:pic>
        <p:nvPicPr>
          <p:cNvPr id="33" name="图片 32"/>
          <p:cNvPicPr>
            <a:picLocks noChangeAspect="1"/>
          </p:cNvPicPr>
          <p:nvPr/>
        </p:nvPicPr>
        <p:blipFill>
          <a:blip r:embed="rId5"/>
          <a:stretch>
            <a:fillRect/>
          </a:stretch>
        </p:blipFill>
        <p:spPr>
          <a:xfrm>
            <a:off x="3249295" y="2325370"/>
            <a:ext cx="1782445" cy="2987675"/>
          </a:xfrm>
          <a:prstGeom prst="rect">
            <a:avLst/>
          </a:prstGeom>
        </p:spPr>
      </p:pic>
      <p:pic>
        <p:nvPicPr>
          <p:cNvPr id="34" name="图片 33"/>
          <p:cNvPicPr>
            <a:picLocks noChangeAspect="1"/>
          </p:cNvPicPr>
          <p:nvPr/>
        </p:nvPicPr>
        <p:blipFill>
          <a:blip r:embed="rId6"/>
          <a:stretch>
            <a:fillRect/>
          </a:stretch>
        </p:blipFill>
        <p:spPr>
          <a:xfrm>
            <a:off x="7318375" y="2325370"/>
            <a:ext cx="1936115" cy="3048635"/>
          </a:xfrm>
          <a:prstGeom prst="rect">
            <a:avLst/>
          </a:prstGeom>
        </p:spPr>
      </p:pic>
      <p:pic>
        <p:nvPicPr>
          <p:cNvPr id="35" name="图片 34"/>
          <p:cNvPicPr>
            <a:picLocks noChangeAspect="1"/>
          </p:cNvPicPr>
          <p:nvPr/>
        </p:nvPicPr>
        <p:blipFill>
          <a:blip r:embed="rId7"/>
          <a:stretch>
            <a:fillRect/>
          </a:stretch>
        </p:blipFill>
        <p:spPr>
          <a:xfrm>
            <a:off x="5434965" y="2325370"/>
            <a:ext cx="1593850" cy="2988945"/>
          </a:xfrm>
          <a:prstGeom prst="rect">
            <a:avLst/>
          </a:prstGeom>
        </p:spPr>
      </p:pic>
      <p:sp>
        <p:nvSpPr>
          <p:cNvPr id="100" name="文本框 99"/>
          <p:cNvSpPr txBox="1"/>
          <p:nvPr/>
        </p:nvSpPr>
        <p:spPr>
          <a:xfrm>
            <a:off x="264160" y="234315"/>
            <a:ext cx="3846830" cy="829945"/>
          </a:xfrm>
          <a:prstGeom prst="rect">
            <a:avLst/>
          </a:prstGeom>
          <a:solidFill>
            <a:schemeClr val="tx2">
              <a:lumMod val="20000"/>
              <a:lumOff val="80000"/>
            </a:schemeClr>
          </a:solidFill>
          <a:ln w="9525">
            <a:noFill/>
          </a:ln>
        </p:spPr>
        <p:txBody>
          <a:bodyPr wrap="square">
            <a:spAutoFit/>
          </a:bodyPr>
          <a:lstStyle/>
          <a:p>
            <a:pPr indent="0" algn="ctr"/>
            <a:r>
              <a:rPr lang="zh-CN" sz="4800" b="1">
                <a:solidFill>
                  <a:srgbClr val="FF0000"/>
                </a:solidFill>
                <a:latin typeface="微软雅黑" pitchFamily="34" charset="-122"/>
                <a:ea typeface="微软雅黑" pitchFamily="34" charset="-122"/>
              </a:rPr>
              <a:t>小组展示</a:t>
            </a: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5"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3" presetClass="entr" presetSubtype="288"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strVal val="4/3*#ppt_w"/>
                                          </p:val>
                                        </p:tav>
                                        <p:tav tm="100000">
                                          <p:val>
                                            <p:strVal val="#ppt_w"/>
                                          </p:val>
                                        </p:tav>
                                      </p:tavLst>
                                    </p:anim>
                                    <p:anim calcmode="lin" valueType="num">
                                      <p:cBhvr>
                                        <p:cTn id="14" dur="500" fill="hold"/>
                                        <p:tgtEl>
                                          <p:spTgt spid="9"/>
                                        </p:tgtEl>
                                        <p:attrNameLst>
                                          <p:attrName>ppt_h</p:attrName>
                                        </p:attrNameLst>
                                      </p:cBhvr>
                                      <p:tavLst>
                                        <p:tav tm="0">
                                          <p:val>
                                            <p:strVal val="4/3*#ppt_h"/>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0" presetClass="entr" presetSubtype="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edge">
                                      <p:cBhvr>
                                        <p:cTn id="20" dur="2000"/>
                                        <p:tgtEl>
                                          <p:spTgt spid="3"/>
                                        </p:tgtEl>
                                      </p:cBhvr>
                                    </p:animEffect>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10" presetClass="entr" presetSubtype="0" fill="hold" grpId="6"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23" presetClass="entr" presetSubtype="288" fill="hold" grpId="1" nodeType="click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strVal val="4/3*#ppt_w"/>
                                          </p:val>
                                        </p:tav>
                                        <p:tav tm="100000">
                                          <p:val>
                                            <p:strVal val="#ppt_w"/>
                                          </p:val>
                                        </p:tav>
                                      </p:tavLst>
                                    </p:anim>
                                    <p:anim calcmode="lin" valueType="num">
                                      <p:cBhvr>
                                        <p:cTn id="33" dur="500" fill="hold"/>
                                        <p:tgtEl>
                                          <p:spTgt spid="10"/>
                                        </p:tgtEl>
                                        <p:attrNameLst>
                                          <p:attrName>ppt_h</p:attrName>
                                        </p:attrNameLst>
                                      </p:cBhvr>
                                      <p:tavLst>
                                        <p:tav tm="0">
                                          <p:val>
                                            <p:strVal val="4/3*#ppt_h"/>
                                          </p:val>
                                        </p:tav>
                                        <p:tav tm="100000">
                                          <p:val>
                                            <p:strVal val="#ppt_h"/>
                                          </p:val>
                                        </p:tav>
                                      </p:tavLst>
                                    </p:anim>
                                  </p:childTnLst>
                                </p:cTn>
                              </p:par>
                            </p:childTnLst>
                          </p:cTn>
                        </p:par>
                      </p:childTnLst>
                    </p:cTn>
                  </p:par>
                  <p:par>
                    <p:cTn id="34" fill="hold" nodeType="clickPar">
                      <p:stCondLst>
                        <p:cond delay="indefinite"/>
                      </p:stCondLst>
                      <p:childTnLst>
                        <p:par>
                          <p:cTn id="35" fill="hold" nodeType="withGroup">
                            <p:stCondLst>
                              <p:cond delay="indefinite"/>
                            </p:stCondLst>
                          </p:cTn>
                        </p:par>
                        <p:par>
                          <p:cTn id="36" fill="hold" nodeType="afterGroup">
                            <p:stCondLst>
                              <p:cond delay="0"/>
                            </p:stCondLst>
                            <p:childTnLst>
                              <p:par>
                                <p:cTn id="37" presetID="20" presetClass="entr" presetSubtype="0" fill="hold" nodeType="click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edge">
                                      <p:cBhvr>
                                        <p:cTn id="39" dur="2000"/>
                                        <p:tgtEl>
                                          <p:spTgt spid="33"/>
                                        </p:tgtEl>
                                      </p:cBhvr>
                                    </p:animEffect>
                                  </p:childTnLst>
                                </p:cTn>
                              </p:par>
                            </p:childTnLst>
                          </p:cTn>
                        </p:par>
                      </p:childTnLst>
                    </p:cTn>
                  </p:par>
                  <p:par>
                    <p:cTn id="40" fill="hold" nodeType="clickPar">
                      <p:stCondLst>
                        <p:cond delay="indefinite"/>
                      </p:stCondLst>
                      <p:childTnLst>
                        <p:par>
                          <p:cTn id="41" fill="hold" nodeType="withGroup">
                            <p:stCondLst>
                              <p:cond delay="indefinite"/>
                            </p:stCondLst>
                          </p:cTn>
                        </p:par>
                        <p:par>
                          <p:cTn id="42" fill="hold" nodeType="afterGroup">
                            <p:stCondLst>
                              <p:cond delay="0"/>
                            </p:stCondLst>
                            <p:childTnLst>
                              <p:par>
                                <p:cTn id="43" presetID="10" presetClass="entr" presetSubtype="0" fill="hold" grpId="7" nodeType="click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childTnLst>
                    </p:cTn>
                  </p:par>
                  <p:par>
                    <p:cTn id="46" fill="hold" nodeType="clickPar">
                      <p:stCondLst>
                        <p:cond delay="indefinite"/>
                      </p:stCondLst>
                      <p:childTnLst>
                        <p:par>
                          <p:cTn id="47" fill="hold" nodeType="withGroup">
                            <p:stCondLst>
                              <p:cond delay="indefinite"/>
                            </p:stCondLst>
                          </p:cTn>
                        </p:par>
                        <p:par>
                          <p:cTn id="48" fill="hold" nodeType="afterGroup">
                            <p:stCondLst>
                              <p:cond delay="0"/>
                            </p:stCondLst>
                            <p:childTnLst>
                              <p:par>
                                <p:cTn id="49" presetID="23" presetClass="entr" presetSubtype="288" fill="hold" grpId="2" nodeType="click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500" fill="hold"/>
                                        <p:tgtEl>
                                          <p:spTgt spid="11"/>
                                        </p:tgtEl>
                                        <p:attrNameLst>
                                          <p:attrName>ppt_w</p:attrName>
                                        </p:attrNameLst>
                                      </p:cBhvr>
                                      <p:tavLst>
                                        <p:tav tm="0">
                                          <p:val>
                                            <p:strVal val="4/3*#ppt_w"/>
                                          </p:val>
                                        </p:tav>
                                        <p:tav tm="100000">
                                          <p:val>
                                            <p:strVal val="#ppt_w"/>
                                          </p:val>
                                        </p:tav>
                                      </p:tavLst>
                                    </p:anim>
                                    <p:anim calcmode="lin" valueType="num">
                                      <p:cBhvr>
                                        <p:cTn id="52" dur="500" fill="hold"/>
                                        <p:tgtEl>
                                          <p:spTgt spid="11"/>
                                        </p:tgtEl>
                                        <p:attrNameLst>
                                          <p:attrName>ppt_h</p:attrName>
                                        </p:attrNameLst>
                                      </p:cBhvr>
                                      <p:tavLst>
                                        <p:tav tm="0">
                                          <p:val>
                                            <p:strVal val="4/3*#ppt_h"/>
                                          </p:val>
                                        </p:tav>
                                        <p:tav tm="100000">
                                          <p:val>
                                            <p:strVal val="#ppt_h"/>
                                          </p:val>
                                        </p:tav>
                                      </p:tavLst>
                                    </p:anim>
                                  </p:childTnLst>
                                </p:cTn>
                              </p:par>
                            </p:childTnLst>
                          </p:cTn>
                        </p:par>
                      </p:childTnLst>
                    </p:cTn>
                  </p:par>
                  <p:par>
                    <p:cTn id="53" fill="hold" nodeType="clickPar">
                      <p:stCondLst>
                        <p:cond delay="indefinite"/>
                      </p:stCondLst>
                      <p:childTnLst>
                        <p:par>
                          <p:cTn id="54" fill="hold" nodeType="withGroup">
                            <p:stCondLst>
                              <p:cond delay="indefinite"/>
                            </p:stCondLst>
                          </p:cTn>
                        </p:par>
                        <p:par>
                          <p:cTn id="55" fill="hold" nodeType="afterGroup">
                            <p:stCondLst>
                              <p:cond delay="0"/>
                            </p:stCondLst>
                            <p:childTnLst>
                              <p:par>
                                <p:cTn id="56" presetID="20" presetClass="entr" presetSubtype="0" fill="hold" nodeType="click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wedge">
                                      <p:cBhvr>
                                        <p:cTn id="58" dur="2000"/>
                                        <p:tgtEl>
                                          <p:spTgt spid="35"/>
                                        </p:tgtEl>
                                      </p:cBhvr>
                                    </p:animEffect>
                                  </p:childTnLst>
                                </p:cTn>
                              </p:par>
                            </p:childTnLst>
                          </p:cTn>
                        </p:par>
                      </p:childTnLst>
                    </p:cTn>
                  </p:par>
                  <p:par>
                    <p:cTn id="59" fill="hold" nodeType="clickPar">
                      <p:stCondLst>
                        <p:cond delay="indefinite"/>
                      </p:stCondLst>
                      <p:childTnLst>
                        <p:par>
                          <p:cTn id="60" fill="hold" nodeType="withGroup">
                            <p:stCondLst>
                              <p:cond delay="indefinite"/>
                            </p:stCondLst>
                          </p:cTn>
                        </p:par>
                        <p:par>
                          <p:cTn id="61" fill="hold" nodeType="afterGroup">
                            <p:stCondLst>
                              <p:cond delay="0"/>
                            </p:stCondLst>
                            <p:childTnLst>
                              <p:par>
                                <p:cTn id="62" presetID="10" presetClass="entr" presetSubtype="0" fill="hold" grpId="8" nodeType="click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fade">
                                      <p:cBhvr>
                                        <p:cTn id="64" dur="500"/>
                                        <p:tgtEl>
                                          <p:spTgt spid="17"/>
                                        </p:tgtEl>
                                      </p:cBhvr>
                                    </p:animEffect>
                                  </p:childTnLst>
                                </p:cTn>
                              </p:par>
                            </p:childTnLst>
                          </p:cTn>
                        </p:par>
                      </p:childTnLst>
                    </p:cTn>
                  </p:par>
                  <p:par>
                    <p:cTn id="65" fill="hold" nodeType="clickPar">
                      <p:stCondLst>
                        <p:cond delay="indefinite"/>
                      </p:stCondLst>
                      <p:childTnLst>
                        <p:par>
                          <p:cTn id="66" fill="hold" nodeType="withGroup">
                            <p:stCondLst>
                              <p:cond delay="indefinite"/>
                            </p:stCondLst>
                          </p:cTn>
                        </p:par>
                        <p:par>
                          <p:cTn id="67" fill="hold" nodeType="afterGroup">
                            <p:stCondLst>
                              <p:cond delay="0"/>
                            </p:stCondLst>
                            <p:childTnLst>
                              <p:par>
                                <p:cTn id="68" presetID="23" presetClass="entr" presetSubtype="288" fill="hold" grpId="3" nodeType="clickEffect">
                                  <p:stCondLst>
                                    <p:cond delay="0"/>
                                  </p:stCondLst>
                                  <p:childTnLst>
                                    <p:set>
                                      <p:cBhvr>
                                        <p:cTn id="69" dur="1" fill="hold">
                                          <p:stCondLst>
                                            <p:cond delay="0"/>
                                          </p:stCondLst>
                                        </p:cTn>
                                        <p:tgtEl>
                                          <p:spTgt spid="12"/>
                                        </p:tgtEl>
                                        <p:attrNameLst>
                                          <p:attrName>style.visibility</p:attrName>
                                        </p:attrNameLst>
                                      </p:cBhvr>
                                      <p:to>
                                        <p:strVal val="visible"/>
                                      </p:to>
                                    </p:set>
                                    <p:anim calcmode="lin" valueType="num">
                                      <p:cBhvr>
                                        <p:cTn id="70" dur="500" fill="hold"/>
                                        <p:tgtEl>
                                          <p:spTgt spid="12"/>
                                        </p:tgtEl>
                                        <p:attrNameLst>
                                          <p:attrName>ppt_w</p:attrName>
                                        </p:attrNameLst>
                                      </p:cBhvr>
                                      <p:tavLst>
                                        <p:tav tm="0">
                                          <p:val>
                                            <p:strVal val="4/3*#ppt_w"/>
                                          </p:val>
                                        </p:tav>
                                        <p:tav tm="100000">
                                          <p:val>
                                            <p:strVal val="#ppt_w"/>
                                          </p:val>
                                        </p:tav>
                                      </p:tavLst>
                                    </p:anim>
                                    <p:anim calcmode="lin" valueType="num">
                                      <p:cBhvr>
                                        <p:cTn id="71" dur="500" fill="hold"/>
                                        <p:tgtEl>
                                          <p:spTgt spid="12"/>
                                        </p:tgtEl>
                                        <p:attrNameLst>
                                          <p:attrName>ppt_h</p:attrName>
                                        </p:attrNameLst>
                                      </p:cBhvr>
                                      <p:tavLst>
                                        <p:tav tm="0">
                                          <p:val>
                                            <p:strVal val="4/3*#ppt_h"/>
                                          </p:val>
                                        </p:tav>
                                        <p:tav tm="100000">
                                          <p:val>
                                            <p:strVal val="#ppt_h"/>
                                          </p:val>
                                        </p:tav>
                                      </p:tavLst>
                                    </p:anim>
                                  </p:childTnLst>
                                </p:cTn>
                              </p:par>
                            </p:childTnLst>
                          </p:cTn>
                        </p:par>
                      </p:childTnLst>
                    </p:cTn>
                  </p:par>
                  <p:par>
                    <p:cTn id="72" fill="hold" nodeType="clickPar">
                      <p:stCondLst>
                        <p:cond delay="indefinite"/>
                      </p:stCondLst>
                      <p:childTnLst>
                        <p:par>
                          <p:cTn id="73" fill="hold" nodeType="withGroup">
                            <p:stCondLst>
                              <p:cond delay="indefinite"/>
                            </p:stCondLst>
                          </p:cTn>
                        </p:par>
                        <p:par>
                          <p:cTn id="74" fill="hold" nodeType="afterGroup">
                            <p:stCondLst>
                              <p:cond delay="0"/>
                            </p:stCondLst>
                            <p:childTnLst>
                              <p:par>
                                <p:cTn id="75" presetID="20" presetClass="entr" presetSubtype="0" fill="hold" nodeType="click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wedge">
                                      <p:cBhvr>
                                        <p:cTn id="77" dur="2000"/>
                                        <p:tgtEl>
                                          <p:spTgt spid="34"/>
                                        </p:tgtEl>
                                      </p:cBhvr>
                                    </p:animEffect>
                                  </p:childTnLst>
                                </p:cTn>
                              </p:par>
                            </p:childTnLst>
                          </p:cTn>
                        </p:par>
                      </p:childTnLst>
                    </p:cTn>
                  </p:par>
                  <p:par>
                    <p:cTn id="78" fill="hold" nodeType="clickPar">
                      <p:stCondLst>
                        <p:cond delay="indefinite"/>
                      </p:stCondLst>
                      <p:childTnLst>
                        <p:par>
                          <p:cTn id="79" fill="hold" nodeType="withGroup">
                            <p:stCondLst>
                              <p:cond delay="indefinite"/>
                            </p:stCondLst>
                          </p:cTn>
                        </p:par>
                        <p:par>
                          <p:cTn id="80" fill="hold" nodeType="afterGroup">
                            <p:stCondLst>
                              <p:cond delay="0"/>
                            </p:stCondLst>
                            <p:childTnLst>
                              <p:par>
                                <p:cTn id="81" presetID="10" presetClass="entr" presetSubtype="0" fill="hold" grpId="9" nodeType="click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fade">
                                      <p:cBhvr>
                                        <p:cTn id="83" dur="500"/>
                                        <p:tgtEl>
                                          <p:spTgt spid="18"/>
                                        </p:tgtEl>
                                      </p:cBhvr>
                                    </p:animEffect>
                                  </p:childTnLst>
                                </p:cTn>
                              </p:par>
                            </p:childTnLst>
                          </p:cTn>
                        </p:par>
                      </p:childTnLst>
                    </p:cTn>
                  </p:par>
                  <p:par>
                    <p:cTn id="84" fill="hold" nodeType="clickPar">
                      <p:stCondLst>
                        <p:cond delay="indefinite"/>
                      </p:stCondLst>
                      <p:childTnLst>
                        <p:par>
                          <p:cTn id="85" fill="hold" nodeType="withGroup">
                            <p:stCondLst>
                              <p:cond delay="indefinite"/>
                            </p:stCondLst>
                          </p:cTn>
                        </p:par>
                        <p:par>
                          <p:cTn id="86" fill="hold" nodeType="afterGroup">
                            <p:stCondLst>
                              <p:cond delay="0"/>
                            </p:stCondLst>
                            <p:childTnLst>
                              <p:par>
                                <p:cTn id="87" presetID="23" presetClass="entr" presetSubtype="288" fill="hold" grpId="4" nodeType="clickEffect">
                                  <p:stCondLst>
                                    <p:cond delay="0"/>
                                  </p:stCondLst>
                                  <p:childTnLst>
                                    <p:set>
                                      <p:cBhvr>
                                        <p:cTn id="88" dur="1" fill="hold">
                                          <p:stCondLst>
                                            <p:cond delay="0"/>
                                          </p:stCondLst>
                                        </p:cTn>
                                        <p:tgtEl>
                                          <p:spTgt spid="13"/>
                                        </p:tgtEl>
                                        <p:attrNameLst>
                                          <p:attrName>style.visibility</p:attrName>
                                        </p:attrNameLst>
                                      </p:cBhvr>
                                      <p:to>
                                        <p:strVal val="visible"/>
                                      </p:to>
                                    </p:set>
                                    <p:anim calcmode="lin" valueType="num">
                                      <p:cBhvr>
                                        <p:cTn id="89" dur="500" fill="hold"/>
                                        <p:tgtEl>
                                          <p:spTgt spid="13"/>
                                        </p:tgtEl>
                                        <p:attrNameLst>
                                          <p:attrName>ppt_w</p:attrName>
                                        </p:attrNameLst>
                                      </p:cBhvr>
                                      <p:tavLst>
                                        <p:tav tm="0">
                                          <p:val>
                                            <p:strVal val="4/3*#ppt_w"/>
                                          </p:val>
                                        </p:tav>
                                        <p:tav tm="100000">
                                          <p:val>
                                            <p:strVal val="#ppt_w"/>
                                          </p:val>
                                        </p:tav>
                                      </p:tavLst>
                                    </p:anim>
                                    <p:anim calcmode="lin" valueType="num">
                                      <p:cBhvr>
                                        <p:cTn id="90" dur="500" fill="hold"/>
                                        <p:tgtEl>
                                          <p:spTgt spid="13"/>
                                        </p:tgtEl>
                                        <p:attrNameLst>
                                          <p:attrName>ppt_h</p:attrName>
                                        </p:attrNameLst>
                                      </p:cBhvr>
                                      <p:tavLst>
                                        <p:tav tm="0">
                                          <p:val>
                                            <p:strVal val="4/3*#ppt_h"/>
                                          </p:val>
                                        </p:tav>
                                        <p:tav tm="100000">
                                          <p:val>
                                            <p:strVal val="#ppt_h"/>
                                          </p:val>
                                        </p:tav>
                                      </p:tavLst>
                                    </p:anim>
                                  </p:childTnLst>
                                </p:cTn>
                              </p:par>
                            </p:childTnLst>
                          </p:cTn>
                        </p:par>
                      </p:childTnLst>
                    </p:cTn>
                  </p:par>
                  <p:par>
                    <p:cTn id="91" fill="hold" nodeType="clickPar">
                      <p:stCondLst>
                        <p:cond delay="indefinite"/>
                      </p:stCondLst>
                      <p:childTnLst>
                        <p:par>
                          <p:cTn id="92" fill="hold" nodeType="withGroup">
                            <p:stCondLst>
                              <p:cond delay="indefinite"/>
                            </p:stCondLst>
                          </p:cTn>
                        </p:par>
                        <p:par>
                          <p:cTn id="93" fill="hold" nodeType="afterGroup">
                            <p:stCondLst>
                              <p:cond delay="0"/>
                            </p:stCondLst>
                            <p:childTnLst>
                              <p:par>
                                <p:cTn id="94" presetID="20" presetClass="entr" presetSubtype="0" fill="hold" nodeType="click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wedge">
                                      <p:cBhvr>
                                        <p:cTn id="96" dur="2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1"/>
      <p:bldP spid="11" grpId="2"/>
      <p:bldP spid="12" grpId="3"/>
      <p:bldP spid="13" grpId="4"/>
      <p:bldP spid="14" grpId="5"/>
      <p:bldP spid="15" grpId="6"/>
      <p:bldP spid="16" grpId="7"/>
      <p:bldP spid="17" grpId="8"/>
      <p:bldP spid="18" grpId="9"/>
    </p:bldLs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3" name="图片 2"/>
          <p:cNvPicPr>
            <a:picLocks noChangeAspect="1"/>
          </p:cNvPicPr>
          <p:nvPr>
            <p:custDataLst>
              <p:tags r:id="rId3"/>
            </p:custDataLst>
          </p:nvPr>
        </p:nvPicPr>
        <p:blipFill>
          <a:blip r:embed="rId2"/>
          <a:stretch>
            <a:fillRect/>
          </a:stretch>
        </p:blipFill>
        <p:spPr>
          <a:xfrm>
            <a:off x="6283960" y="397510"/>
            <a:ext cx="5898515" cy="5217795"/>
          </a:xfrm>
          <a:prstGeom prst="rect">
            <a:avLst/>
          </a:prstGeom>
        </p:spPr>
      </p:pic>
      <p:pic>
        <p:nvPicPr>
          <p:cNvPr id="21506" name="图片 21505" descr="X-01-09“秋晨”">
            <a:hlinkClick action="ppaction://hlinkshowjump?jump=nextslide"/>
          </p:cNvPr>
          <p:cNvPicPr>
            <a:picLocks noChangeAspect="1"/>
          </p:cNvPicPr>
          <p:nvPr>
            <p:custDataLst>
              <p:tags r:id="rId5"/>
            </p:custDataLst>
          </p:nvPr>
        </p:nvPicPr>
        <p:blipFill>
          <a:blip r:embed="rId4"/>
          <a:stretch>
            <a:fillRect/>
          </a:stretch>
        </p:blipFill>
        <p:spPr>
          <a:xfrm>
            <a:off x="23495" y="397510"/>
            <a:ext cx="6260465" cy="5217795"/>
          </a:xfrm>
          <a:prstGeom prst="rect">
            <a:avLst/>
          </a:prstGeom>
          <a:noFill/>
          <a:ln w="9525">
            <a:noFill/>
          </a:ln>
        </p:spPr>
      </p:pic>
      <p:sp>
        <p:nvSpPr>
          <p:cNvPr id="2" name="文本框 1"/>
          <p:cNvSpPr txBox="1"/>
          <p:nvPr/>
        </p:nvSpPr>
        <p:spPr>
          <a:xfrm>
            <a:off x="5004435" y="5615305"/>
            <a:ext cx="2468880" cy="1014730"/>
          </a:xfrm>
          <a:prstGeom prst="rect">
            <a:avLst/>
          </a:prstGeom>
          <a:noFill/>
        </p:spPr>
        <p:txBody>
          <a:bodyPr wrap="none" rtlCol="0">
            <a:spAutoFit/>
          </a:bodyPr>
          <a:lstStyle/>
          <a:p>
            <a:r>
              <a:rPr lang="zh-CN" altLang="en-US" sz="6000" b="1">
                <a:solidFill>
                  <a:srgbClr val="FF0000"/>
                </a:solidFill>
                <a:latin typeface="微软雅黑" pitchFamily="34" charset="-122"/>
                <a:ea typeface="微软雅黑" pitchFamily="34" charset="-122"/>
              </a:rPr>
              <a:t>秋晨图</a:t>
            </a:r>
          </a:p>
        </p:txBody>
      </p:sp>
    </p:spTree>
  </p:cSld>
  <p:clrMapOvr>
    <a:masterClrMapping/>
  </p:clrMapOvr>
  <p:transition spd="med">
    <p:zoom/>
    <p:sndAc>
      <p:stSnd>
        <p:snd r:embed="rId6"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diamond(in)">
                                      <p:cBhvr>
                                        <p:cTn id="7" dur="2000"/>
                                        <p:tgtEl>
                                          <p:spTgt spid="2150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amond(in)">
                                      <p:cBhvr>
                                        <p:cTn id="13" dur="2000"/>
                                        <p:tgtEl>
                                          <p:spTgt spid="3"/>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6"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down)">
                                      <p:cBhvr>
                                        <p:cTn id="19" dur="580">
                                          <p:stCondLst>
                                            <p:cond delay="0"/>
                                          </p:stCondLst>
                                        </p:cTn>
                                        <p:tgtEl>
                                          <p:spTgt spid="2"/>
                                        </p:tgtEl>
                                      </p:cBhvr>
                                    </p:animEffect>
                                    <p:anim calcmode="lin" valueType="num">
                                      <p:cBhvr>
                                        <p:cTn id="20"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5" dur="26">
                                          <p:stCondLst>
                                            <p:cond delay="650"/>
                                          </p:stCondLst>
                                        </p:cTn>
                                        <p:tgtEl>
                                          <p:spTgt spid="2"/>
                                        </p:tgtEl>
                                      </p:cBhvr>
                                      <p:to x="100000" y="60000"/>
                                    </p:animScale>
                                    <p:animScale>
                                      <p:cBhvr>
                                        <p:cTn id="26" dur="166" decel="50000">
                                          <p:stCondLst>
                                            <p:cond delay="676"/>
                                          </p:stCondLst>
                                        </p:cTn>
                                        <p:tgtEl>
                                          <p:spTgt spid="2"/>
                                        </p:tgtEl>
                                      </p:cBhvr>
                                      <p:to x="100000" y="100000"/>
                                    </p:animScale>
                                    <p:animScale>
                                      <p:cBhvr>
                                        <p:cTn id="27" dur="26">
                                          <p:stCondLst>
                                            <p:cond delay="1312"/>
                                          </p:stCondLst>
                                        </p:cTn>
                                        <p:tgtEl>
                                          <p:spTgt spid="2"/>
                                        </p:tgtEl>
                                      </p:cBhvr>
                                      <p:to x="100000" y="80000"/>
                                    </p:animScale>
                                    <p:animScale>
                                      <p:cBhvr>
                                        <p:cTn id="28" dur="166" decel="50000">
                                          <p:stCondLst>
                                            <p:cond delay="1338"/>
                                          </p:stCondLst>
                                        </p:cTn>
                                        <p:tgtEl>
                                          <p:spTgt spid="2"/>
                                        </p:tgtEl>
                                      </p:cBhvr>
                                      <p:to x="100000" y="100000"/>
                                    </p:animScale>
                                    <p:animScale>
                                      <p:cBhvr>
                                        <p:cTn id="29" dur="26">
                                          <p:stCondLst>
                                            <p:cond delay="1642"/>
                                          </p:stCondLst>
                                        </p:cTn>
                                        <p:tgtEl>
                                          <p:spTgt spid="2"/>
                                        </p:tgtEl>
                                      </p:cBhvr>
                                      <p:to x="100000" y="90000"/>
                                    </p:animScale>
                                    <p:animScale>
                                      <p:cBhvr>
                                        <p:cTn id="30" dur="166" decel="50000">
                                          <p:stCondLst>
                                            <p:cond delay="1668"/>
                                          </p:stCondLst>
                                        </p:cTn>
                                        <p:tgtEl>
                                          <p:spTgt spid="2"/>
                                        </p:tgtEl>
                                      </p:cBhvr>
                                      <p:to x="100000" y="100000"/>
                                    </p:animScale>
                                    <p:animScale>
                                      <p:cBhvr>
                                        <p:cTn id="31" dur="26">
                                          <p:stCondLst>
                                            <p:cond delay="1808"/>
                                          </p:stCondLst>
                                        </p:cTn>
                                        <p:tgtEl>
                                          <p:spTgt spid="2"/>
                                        </p:tgtEl>
                                      </p:cBhvr>
                                      <p:to x="100000" y="95000"/>
                                    </p:animScale>
                                    <p:animScale>
                                      <p:cBhvr>
                                        <p:cTn id="32"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3555" name="文本框 23554"/>
          <p:cNvSpPr txBox="1"/>
          <p:nvPr/>
        </p:nvSpPr>
        <p:spPr>
          <a:xfrm>
            <a:off x="5377180" y="404495"/>
            <a:ext cx="6569075" cy="2553335"/>
          </a:xfrm>
          <a:prstGeom prst="rect">
            <a:avLst/>
          </a:prstGeom>
          <a:solidFill>
            <a:schemeClr val="accent5">
              <a:lumMod val="20000"/>
              <a:lumOff val="80000"/>
            </a:schemeClr>
          </a:solidFill>
          <a:ln w="9525">
            <a:noFill/>
          </a:ln>
        </p:spPr>
        <p:txBody>
          <a:bodyPr wrap="square" anchor="t">
            <a:spAutoFit/>
          </a:bodyPr>
          <a:lstStyle/>
          <a:p>
            <a:pPr fontAlgn="auto"/>
            <a:r>
              <a:rPr lang="zh-CN" altLang="en-US" sz="3200" b="1">
                <a:solidFill>
                  <a:srgbClr val="FF0000"/>
                </a:solidFill>
                <a:latin typeface="黑体" panose="02010609060101010101" charset="-122"/>
                <a:ea typeface="黑体" panose="02010609060101010101" charset="-122"/>
              </a:rPr>
              <a:t>鸽声、日光：</a:t>
            </a:r>
            <a:r>
              <a:rPr lang="zh-CN" altLang="en-US" sz="3200" b="1">
                <a:solidFill>
                  <a:srgbClr val="0000FF"/>
                </a:solidFill>
                <a:latin typeface="黑体" panose="02010609060101010101" charset="-122"/>
                <a:ea typeface="黑体" panose="02010609060101010101" charset="-122"/>
              </a:rPr>
              <a:t>“驯鸽的飞声”写出了城市的宁静，还有作者内心的安宁。“细数”两字传达出了作者悠闲的情趣，“一丝一丝漏下来的日光”写出了环境的</a:t>
            </a:r>
            <a:r>
              <a:rPr lang="zh-CN" altLang="en-US" sz="3200" b="1">
                <a:solidFill>
                  <a:srgbClr val="FF0000"/>
                </a:solidFill>
                <a:latin typeface="黑体" panose="02010609060101010101" charset="-122"/>
                <a:ea typeface="黑体" panose="02010609060101010101" charset="-122"/>
              </a:rPr>
              <a:t>清静</a:t>
            </a:r>
            <a:r>
              <a:rPr lang="zh-CN" altLang="en-US" sz="3200" b="1">
                <a:solidFill>
                  <a:srgbClr val="0000FF"/>
                </a:solidFill>
                <a:latin typeface="黑体" panose="02010609060101010101" charset="-122"/>
                <a:ea typeface="黑体" panose="02010609060101010101" charset="-122"/>
              </a:rPr>
              <a:t>。</a:t>
            </a:r>
          </a:p>
        </p:txBody>
      </p:sp>
      <p:pic>
        <p:nvPicPr>
          <p:cNvPr id="3" name="图片 2"/>
          <p:cNvPicPr>
            <a:picLocks noChangeAspect="1"/>
          </p:cNvPicPr>
          <p:nvPr/>
        </p:nvPicPr>
        <p:blipFill>
          <a:blip r:embed="rId3"/>
          <a:stretch>
            <a:fillRect/>
          </a:stretch>
        </p:blipFill>
        <p:spPr>
          <a:xfrm>
            <a:off x="453390" y="404495"/>
            <a:ext cx="4302125" cy="3361055"/>
          </a:xfrm>
          <a:prstGeom prst="rect">
            <a:avLst/>
          </a:prstGeom>
        </p:spPr>
      </p:pic>
      <p:pic>
        <p:nvPicPr>
          <p:cNvPr id="22534" name="图片 22533" descr="图片1"/>
          <p:cNvPicPr>
            <a:picLocks noChangeAspect="1"/>
          </p:cNvPicPr>
          <p:nvPr/>
        </p:nvPicPr>
        <p:blipFill>
          <a:blip r:embed="rId4"/>
          <a:stretch>
            <a:fillRect/>
          </a:stretch>
        </p:blipFill>
        <p:spPr>
          <a:xfrm>
            <a:off x="7964805" y="3254375"/>
            <a:ext cx="3981450" cy="3277235"/>
          </a:xfrm>
          <a:prstGeom prst="rect">
            <a:avLst/>
          </a:prstGeom>
          <a:noFill/>
          <a:ln w="9525">
            <a:noFill/>
          </a:ln>
        </p:spPr>
      </p:pic>
      <p:sp>
        <p:nvSpPr>
          <p:cNvPr id="2" name="文本框 1"/>
          <p:cNvSpPr txBox="1"/>
          <p:nvPr/>
        </p:nvSpPr>
        <p:spPr>
          <a:xfrm>
            <a:off x="0" y="3834765"/>
            <a:ext cx="7768590" cy="2676525"/>
          </a:xfrm>
          <a:prstGeom prst="rect">
            <a:avLst/>
          </a:prstGeom>
          <a:solidFill>
            <a:schemeClr val="accent5">
              <a:lumMod val="20000"/>
              <a:lumOff val="80000"/>
            </a:schemeClr>
          </a:solidFill>
          <a:ln w="9525">
            <a:noFill/>
          </a:ln>
        </p:spPr>
        <p:txBody>
          <a:bodyPr wrap="square" anchor="t">
            <a:spAutoFit/>
          </a:bodyPr>
          <a:lstStyle/>
          <a:p>
            <a:pPr fontAlgn="auto"/>
            <a:r>
              <a:rPr lang="zh-CN" altLang="en-US" sz="2800" b="1">
                <a:solidFill>
                  <a:srgbClr val="FF0000"/>
                </a:solidFill>
                <a:latin typeface="黑体" panose="02010609060101010101" charset="-122"/>
                <a:ea typeface="黑体" panose="02010609060101010101" charset="-122"/>
              </a:rPr>
              <a:t>牵牛花、草：</a:t>
            </a:r>
            <a:r>
              <a:rPr lang="zh-CN" altLang="en-US" sz="2800" b="1">
                <a:solidFill>
                  <a:schemeClr val="tx1"/>
                </a:solidFill>
                <a:latin typeface="黑体" panose="02010609060101010101" charset="-122"/>
                <a:ea typeface="黑体" panose="02010609060101010101" charset="-122"/>
              </a:rPr>
              <a:t>牵牛花</a:t>
            </a:r>
            <a:r>
              <a:rPr lang="zh-CN" altLang="en-US" sz="2800" b="1">
                <a:latin typeface="黑体" panose="02010609060101010101" charset="-122"/>
                <a:ea typeface="黑体" panose="02010609060101010101" charset="-122"/>
              </a:rPr>
              <a:t>为什么是蓝色或白色为佳？陪衬的草为何要疏疏落落，尖细且长？蓝、白色为冷色调，突出悲凉特征。衰弱的秋草一如故都当下的命运，本文写于1934年，此时的故都，已然不是当年的皇城，留下的衰败与沧桑的感触正似那风中摇曳的细弱秋草，给人以</a:t>
            </a:r>
            <a:r>
              <a:rPr lang="zh-CN" altLang="en-US" sz="2800" b="1">
                <a:solidFill>
                  <a:srgbClr val="FF0000"/>
                </a:solidFill>
                <a:latin typeface="黑体" panose="02010609060101010101" charset="-122"/>
                <a:ea typeface="黑体" panose="02010609060101010101" charset="-122"/>
              </a:rPr>
              <a:t>悲凉</a:t>
            </a:r>
            <a:r>
              <a:rPr lang="zh-CN" altLang="en-US" sz="2800" b="1">
                <a:latin typeface="黑体" panose="02010609060101010101" charset="-122"/>
                <a:ea typeface="黑体" panose="02010609060101010101" charset="-122"/>
              </a:rPr>
              <a:t>感。</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2" presetClass="entr" presetSubtype="8" fill="hold" grpId="0" nodeType="clickEffect">
                                  <p:stCondLst>
                                    <p:cond delay="0"/>
                                  </p:stCondLst>
                                  <p:childTnLst>
                                    <p:set>
                                      <p:cBhvr>
                                        <p:cTn id="12" dur="1" fill="hold">
                                          <p:stCondLst>
                                            <p:cond delay="0"/>
                                          </p:stCondLst>
                                        </p:cTn>
                                        <p:tgtEl>
                                          <p:spTgt spid="23555"/>
                                        </p:tgtEl>
                                        <p:attrNameLst>
                                          <p:attrName>style.visibility</p:attrName>
                                        </p:attrNameLst>
                                      </p:cBhvr>
                                      <p:to>
                                        <p:strVal val="visible"/>
                                      </p:to>
                                    </p:set>
                                    <p:animEffect transition="in" filter="slide(fromLeft)">
                                      <p:cBhvr>
                                        <p:cTn id="13" dur="500"/>
                                        <p:tgtEl>
                                          <p:spTgt spid="2355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nodeType="clickEffect">
                                  <p:stCondLst>
                                    <p:cond delay="0"/>
                                  </p:stCondLst>
                                  <p:childTnLst>
                                    <p:set>
                                      <p:cBhvr>
                                        <p:cTn id="18" dur="1" fill="hold">
                                          <p:stCondLst>
                                            <p:cond delay="0"/>
                                          </p:stCondLst>
                                        </p:cTn>
                                        <p:tgtEl>
                                          <p:spTgt spid="22534"/>
                                        </p:tgtEl>
                                        <p:attrNameLst>
                                          <p:attrName>style.visibility</p:attrName>
                                        </p:attrNameLst>
                                      </p:cBhvr>
                                      <p:to>
                                        <p:strVal val="visible"/>
                                      </p:to>
                                    </p:set>
                                    <p:animEffect transition="in" filter="diamond(in)">
                                      <p:cBhvr>
                                        <p:cTn id="19" dur="2000"/>
                                        <p:tgtEl>
                                          <p:spTgt spid="22534"/>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12" presetClass="entr" presetSubtype="8" fill="hold" grpId="1"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slide(fromLeft)">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p:bldP spid="2" grpId="1"/>
    </p:bldLs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1506" name="图片 21505" descr="X-01-09“秋晨”">
            <a:hlinkClick action="ppaction://hlinkshowjump?jump=nextslide"/>
          </p:cNvPr>
          <p:cNvPicPr>
            <a:picLocks noChangeAspect="1"/>
          </p:cNvPicPr>
          <p:nvPr>
            <p:custDataLst>
              <p:tags r:id="rId3"/>
            </p:custDataLst>
          </p:nvPr>
        </p:nvPicPr>
        <p:blipFill>
          <a:blip r:embed="rId2"/>
          <a:stretch>
            <a:fillRect/>
          </a:stretch>
        </p:blipFill>
        <p:spPr>
          <a:xfrm>
            <a:off x="23495" y="756285"/>
            <a:ext cx="6260465" cy="5478145"/>
          </a:xfrm>
          <a:prstGeom prst="rect">
            <a:avLst/>
          </a:prstGeom>
          <a:noFill/>
          <a:ln w="9525">
            <a:noFill/>
          </a:ln>
        </p:spPr>
      </p:pic>
      <p:sp>
        <p:nvSpPr>
          <p:cNvPr id="2" name="文本框 1"/>
          <p:cNvSpPr txBox="1"/>
          <p:nvPr/>
        </p:nvSpPr>
        <p:spPr>
          <a:xfrm>
            <a:off x="6283960" y="756285"/>
            <a:ext cx="5686425" cy="5477510"/>
          </a:xfrm>
          <a:prstGeom prst="rect">
            <a:avLst/>
          </a:prstGeom>
          <a:noFill/>
        </p:spPr>
        <p:txBody>
          <a:bodyPr wrap="square" rtlCol="0">
            <a:spAutoFit/>
          </a:bodyPr>
          <a:lstStyle/>
          <a:p>
            <a:pPr algn="l"/>
            <a:r>
              <a:rPr lang="en-US" altLang="zh-CN" sz="2500" b="1">
                <a:solidFill>
                  <a:srgbClr val="FF0000"/>
                </a:solidFill>
                <a:latin typeface="微软雅黑" pitchFamily="34" charset="-122"/>
                <a:ea typeface="微软雅黑" pitchFamily="34" charset="-122"/>
              </a:rPr>
              <a:t>      </a:t>
            </a:r>
            <a:r>
              <a:rPr lang="zh-CN" altLang="en-US" sz="2500" b="1">
                <a:solidFill>
                  <a:srgbClr val="FF0000"/>
                </a:solidFill>
                <a:latin typeface="微软雅黑" pitchFamily="34" charset="-122"/>
                <a:ea typeface="微软雅黑" pitchFamily="34" charset="-122"/>
              </a:rPr>
              <a:t>破屋：</a:t>
            </a:r>
            <a:r>
              <a:rPr lang="zh-CN" altLang="en-US" sz="2500" b="1">
                <a:solidFill>
                  <a:schemeClr val="tx1"/>
                </a:solidFill>
                <a:latin typeface="微软雅黑" pitchFamily="34" charset="-122"/>
                <a:ea typeface="微软雅黑" pitchFamily="34" charset="-122"/>
              </a:rPr>
              <a:t>作者选“破屋”感受到的是带有历史与文化沉重感的美的体验。这是文化人所共有的追求，就如同余秋雨先生在《文化苦旅》的自序中写的那样：</a:t>
            </a:r>
          </a:p>
          <a:p>
            <a:pPr algn="l"/>
            <a:r>
              <a:rPr lang="zh-CN" altLang="en-US" sz="2500" b="1">
                <a:solidFill>
                  <a:schemeClr val="tx1"/>
                </a:solidFill>
                <a:latin typeface="微软雅黑" pitchFamily="34" charset="-122"/>
                <a:ea typeface="微软雅黑" pitchFamily="34" charset="-122"/>
              </a:rPr>
              <a:t>     “我发现自己特别想去的地方，总是古代文化和文人留下较深脚印的所在……大地默默无言，只要来一两个有悟性的文人一站立，它封存久远的文化内涵也就能哗的一声奔泻而出……”</a:t>
            </a:r>
          </a:p>
          <a:p>
            <a:pPr algn="l"/>
            <a:r>
              <a:rPr lang="zh-CN" altLang="en-US" sz="2500" b="1">
                <a:solidFill>
                  <a:schemeClr val="tx1"/>
                </a:solidFill>
                <a:latin typeface="微软雅黑" pitchFamily="34" charset="-122"/>
                <a:ea typeface="微软雅黑" pitchFamily="34" charset="-122"/>
              </a:rPr>
              <a:t>       这些文化触觉敏感的人们往往能够发现一片自然风景背后深沉的文化意味，从而完成审美的一次超越。故都平凡的秋景也因郁达夫审美情趣的超越显得不平凡而更加动人了。</a:t>
            </a:r>
            <a:r>
              <a:rPr lang="zh-CN" altLang="en-US" sz="2500" b="1">
                <a:solidFill>
                  <a:srgbClr val="FF0000"/>
                </a:solidFill>
                <a:latin typeface="微软雅黑" pitchFamily="34" charset="-122"/>
                <a:ea typeface="微软雅黑" pitchFamily="34" charset="-122"/>
              </a:rPr>
              <a:t>（悲凉）</a:t>
            </a:r>
          </a:p>
        </p:txBody>
      </p:sp>
    </p:spTree>
  </p:cSld>
  <p:clrMapOvr>
    <a:masterClrMapping/>
  </p:clrMapOvr>
  <p:transition spd="med">
    <p:zoom/>
    <p:sndAc>
      <p:stSnd>
        <p:snd r:embed="rId4"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diamond(in)">
                                      <p:cBhvr>
                                        <p:cTn id="7" dur="2000"/>
                                        <p:tgtEl>
                                          <p:spTgt spid="2150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80">
                                          <p:stCondLst>
                                            <p:cond delay="0"/>
                                          </p:stCondLst>
                                        </p:cTn>
                                        <p:tgtEl>
                                          <p:spTgt spid="2"/>
                                        </p:tgtEl>
                                      </p:cBhvr>
                                    </p:animEffect>
                                    <p:anim calcmode="lin" valueType="num">
                                      <p:cBhvr>
                                        <p:cTn id="14"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9" dur="26">
                                          <p:stCondLst>
                                            <p:cond delay="650"/>
                                          </p:stCondLst>
                                        </p:cTn>
                                        <p:tgtEl>
                                          <p:spTgt spid="2"/>
                                        </p:tgtEl>
                                      </p:cBhvr>
                                      <p:to x="100000" y="60000"/>
                                    </p:animScale>
                                    <p:animScale>
                                      <p:cBhvr>
                                        <p:cTn id="20" dur="166" decel="50000">
                                          <p:stCondLst>
                                            <p:cond delay="676"/>
                                          </p:stCondLst>
                                        </p:cTn>
                                        <p:tgtEl>
                                          <p:spTgt spid="2"/>
                                        </p:tgtEl>
                                      </p:cBhvr>
                                      <p:to x="100000" y="100000"/>
                                    </p:animScale>
                                    <p:animScale>
                                      <p:cBhvr>
                                        <p:cTn id="21" dur="26">
                                          <p:stCondLst>
                                            <p:cond delay="1312"/>
                                          </p:stCondLst>
                                        </p:cTn>
                                        <p:tgtEl>
                                          <p:spTgt spid="2"/>
                                        </p:tgtEl>
                                      </p:cBhvr>
                                      <p:to x="100000" y="80000"/>
                                    </p:animScale>
                                    <p:animScale>
                                      <p:cBhvr>
                                        <p:cTn id="22" dur="166" decel="50000">
                                          <p:stCondLst>
                                            <p:cond delay="1338"/>
                                          </p:stCondLst>
                                        </p:cTn>
                                        <p:tgtEl>
                                          <p:spTgt spid="2"/>
                                        </p:tgtEl>
                                      </p:cBhvr>
                                      <p:to x="100000" y="100000"/>
                                    </p:animScale>
                                    <p:animScale>
                                      <p:cBhvr>
                                        <p:cTn id="23" dur="26">
                                          <p:stCondLst>
                                            <p:cond delay="1642"/>
                                          </p:stCondLst>
                                        </p:cTn>
                                        <p:tgtEl>
                                          <p:spTgt spid="2"/>
                                        </p:tgtEl>
                                      </p:cBhvr>
                                      <p:to x="100000" y="90000"/>
                                    </p:animScale>
                                    <p:animScale>
                                      <p:cBhvr>
                                        <p:cTn id="24" dur="166" decel="50000">
                                          <p:stCondLst>
                                            <p:cond delay="1668"/>
                                          </p:stCondLst>
                                        </p:cTn>
                                        <p:tgtEl>
                                          <p:spTgt spid="2"/>
                                        </p:tgtEl>
                                      </p:cBhvr>
                                      <p:to x="100000" y="100000"/>
                                    </p:animScale>
                                    <p:animScale>
                                      <p:cBhvr>
                                        <p:cTn id="25" dur="26">
                                          <p:stCondLst>
                                            <p:cond delay="1808"/>
                                          </p:stCondLst>
                                        </p:cTn>
                                        <p:tgtEl>
                                          <p:spTgt spid="2"/>
                                        </p:tgtEl>
                                      </p:cBhvr>
                                      <p:to x="100000" y="95000"/>
                                    </p:animScale>
                                    <p:animScale>
                                      <p:cBhvr>
                                        <p:cTn id="26"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6333490" y="372745"/>
            <a:ext cx="5811520" cy="5447665"/>
          </a:xfrm>
          <a:prstGeom prst="rect">
            <a:avLst/>
          </a:prstGeom>
        </p:spPr>
      </p:pic>
      <p:pic>
        <p:nvPicPr>
          <p:cNvPr id="3" name="图片 2"/>
          <p:cNvPicPr>
            <a:picLocks noChangeAspect="1"/>
          </p:cNvPicPr>
          <p:nvPr/>
        </p:nvPicPr>
        <p:blipFill>
          <a:blip r:embed="rId3"/>
          <a:stretch>
            <a:fillRect/>
          </a:stretch>
        </p:blipFill>
        <p:spPr>
          <a:xfrm>
            <a:off x="13335" y="372745"/>
            <a:ext cx="6320155" cy="5447665"/>
          </a:xfrm>
          <a:prstGeom prst="rect">
            <a:avLst/>
          </a:prstGeom>
        </p:spPr>
      </p:pic>
      <p:sp>
        <p:nvSpPr>
          <p:cNvPr id="2" name="文本框 1"/>
          <p:cNvSpPr txBox="1"/>
          <p:nvPr/>
        </p:nvSpPr>
        <p:spPr>
          <a:xfrm>
            <a:off x="5359400" y="5820410"/>
            <a:ext cx="2011680" cy="829945"/>
          </a:xfrm>
          <a:prstGeom prst="rect">
            <a:avLst/>
          </a:prstGeom>
          <a:noFill/>
        </p:spPr>
        <p:txBody>
          <a:bodyPr wrap="none" rtlCol="0">
            <a:spAutoFit/>
          </a:bodyPr>
          <a:lstStyle/>
          <a:p>
            <a:r>
              <a:rPr lang="zh-CN" altLang="en-US" sz="4800" b="1">
                <a:solidFill>
                  <a:srgbClr val="FF0000"/>
                </a:solidFill>
                <a:latin typeface="微软雅黑" pitchFamily="34" charset="-122"/>
                <a:ea typeface="微软雅黑" pitchFamily="34" charset="-122"/>
              </a:rPr>
              <a:t>秋槐图</a:t>
            </a:r>
          </a:p>
        </p:txBody>
      </p:sp>
    </p:spTree>
  </p:cSld>
  <p:clrMapOvr>
    <a:masterClrMapping/>
  </p:clrMapOvr>
  <p:transition spd="med">
    <p:zoom/>
    <p:sndAc>
      <p:stSnd>
        <p:snd r:embed="rId4"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circle(in)">
                                      <p:cBhvr>
                                        <p:cTn id="13" dur="2000"/>
                                        <p:tgtEl>
                                          <p:spTgt spid="4"/>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6"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down)">
                                      <p:cBhvr>
                                        <p:cTn id="19" dur="580">
                                          <p:stCondLst>
                                            <p:cond delay="0"/>
                                          </p:stCondLst>
                                        </p:cTn>
                                        <p:tgtEl>
                                          <p:spTgt spid="2"/>
                                        </p:tgtEl>
                                      </p:cBhvr>
                                    </p:animEffect>
                                    <p:anim calcmode="lin" valueType="num">
                                      <p:cBhvr>
                                        <p:cTn id="20"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5" dur="26">
                                          <p:stCondLst>
                                            <p:cond delay="650"/>
                                          </p:stCondLst>
                                        </p:cTn>
                                        <p:tgtEl>
                                          <p:spTgt spid="2"/>
                                        </p:tgtEl>
                                      </p:cBhvr>
                                      <p:to x="100000" y="60000"/>
                                    </p:animScale>
                                    <p:animScale>
                                      <p:cBhvr>
                                        <p:cTn id="26" dur="166" decel="50000">
                                          <p:stCondLst>
                                            <p:cond delay="676"/>
                                          </p:stCondLst>
                                        </p:cTn>
                                        <p:tgtEl>
                                          <p:spTgt spid="2"/>
                                        </p:tgtEl>
                                      </p:cBhvr>
                                      <p:to x="100000" y="100000"/>
                                    </p:animScale>
                                    <p:animScale>
                                      <p:cBhvr>
                                        <p:cTn id="27" dur="26">
                                          <p:stCondLst>
                                            <p:cond delay="1312"/>
                                          </p:stCondLst>
                                        </p:cTn>
                                        <p:tgtEl>
                                          <p:spTgt spid="2"/>
                                        </p:tgtEl>
                                      </p:cBhvr>
                                      <p:to x="100000" y="80000"/>
                                    </p:animScale>
                                    <p:animScale>
                                      <p:cBhvr>
                                        <p:cTn id="28" dur="166" decel="50000">
                                          <p:stCondLst>
                                            <p:cond delay="1338"/>
                                          </p:stCondLst>
                                        </p:cTn>
                                        <p:tgtEl>
                                          <p:spTgt spid="2"/>
                                        </p:tgtEl>
                                      </p:cBhvr>
                                      <p:to x="100000" y="100000"/>
                                    </p:animScale>
                                    <p:animScale>
                                      <p:cBhvr>
                                        <p:cTn id="29" dur="26">
                                          <p:stCondLst>
                                            <p:cond delay="1642"/>
                                          </p:stCondLst>
                                        </p:cTn>
                                        <p:tgtEl>
                                          <p:spTgt spid="2"/>
                                        </p:tgtEl>
                                      </p:cBhvr>
                                      <p:to x="100000" y="90000"/>
                                    </p:animScale>
                                    <p:animScale>
                                      <p:cBhvr>
                                        <p:cTn id="30" dur="166" decel="50000">
                                          <p:stCondLst>
                                            <p:cond delay="1668"/>
                                          </p:stCondLst>
                                        </p:cTn>
                                        <p:tgtEl>
                                          <p:spTgt spid="2"/>
                                        </p:tgtEl>
                                      </p:cBhvr>
                                      <p:to x="100000" y="100000"/>
                                    </p:animScale>
                                    <p:animScale>
                                      <p:cBhvr>
                                        <p:cTn id="31" dur="26">
                                          <p:stCondLst>
                                            <p:cond delay="1808"/>
                                          </p:stCondLst>
                                        </p:cTn>
                                        <p:tgtEl>
                                          <p:spTgt spid="2"/>
                                        </p:tgtEl>
                                      </p:cBhvr>
                                      <p:to x="100000" y="95000"/>
                                    </p:animScale>
                                    <p:animScale>
                                      <p:cBhvr>
                                        <p:cTn id="32"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11265" name="图片 25601" descr="qiu4"/>
          <p:cNvPicPr>
            <a:picLocks noChangeAspect="1"/>
          </p:cNvPicPr>
          <p:nvPr/>
        </p:nvPicPr>
        <p:blipFill>
          <a:blip r:embed="rId3"/>
          <a:stretch>
            <a:fillRect/>
          </a:stretch>
        </p:blipFill>
        <p:spPr>
          <a:xfrm>
            <a:off x="294640" y="503555"/>
            <a:ext cx="5471795" cy="5693410"/>
          </a:xfrm>
          <a:prstGeom prst="rect">
            <a:avLst/>
          </a:prstGeom>
          <a:noFill/>
          <a:ln w="9525">
            <a:noFill/>
          </a:ln>
        </p:spPr>
      </p:pic>
      <p:sp>
        <p:nvSpPr>
          <p:cNvPr id="25612" name="文本框 25611"/>
          <p:cNvSpPr txBox="1"/>
          <p:nvPr/>
        </p:nvSpPr>
        <p:spPr>
          <a:xfrm>
            <a:off x="5873115" y="503555"/>
            <a:ext cx="6023610" cy="5692775"/>
          </a:xfrm>
          <a:prstGeom prst="rect">
            <a:avLst/>
          </a:prstGeom>
          <a:solidFill>
            <a:schemeClr val="accent6">
              <a:lumMod val="20000"/>
              <a:lumOff val="80000"/>
            </a:schemeClr>
          </a:solidFill>
          <a:ln w="9525">
            <a:noFill/>
          </a:ln>
        </p:spPr>
        <p:txBody>
          <a:bodyPr wrap="square">
            <a:spAutoFit/>
          </a:bodyPr>
          <a:lstStyle/>
          <a:p>
            <a:pPr algn="ctr">
              <a:spcBef>
                <a:spcPct val="50000"/>
              </a:spcBef>
            </a:pPr>
            <a:r>
              <a:rPr lang="zh-CN" altLang="en-US" sz="2800" b="1" noProof="1">
                <a:solidFill>
                  <a:schemeClr val="tx1"/>
                </a:solidFill>
                <a:latin typeface="黑体" panose="02010609060101010101" charset="-122"/>
                <a:ea typeface="黑体" panose="02010609060101010101" charset="-122"/>
                <a:cs typeface="黑体" panose="02010609060101010101" charset="-122"/>
              </a:rPr>
              <a:t>一大片一大片“铺得满地”的落蕊，写出了一种生命的凋零。此情此景可否让我们想起一个人——《红楼梦》里的黛玉，想到其《葬花吟》里“花谢花飞飞满天，红消香断有谁怜”的感伤，在这里，郁达夫见落蕊也心生悲凉。可谓是“虽世殊事异，所以兴怀，其致一也。”生命的绽放固然美丽，但能看到生命的凋零之美也是一种领悟。而作者感情深处对生命衰亡的感伤，必须靠一颗敏感的心去体察，去深味。从这段文字中，我们看到作者拥有一颗纤细敏感的心。</a:t>
            </a:r>
            <a:r>
              <a:rPr lang="zh-CN" altLang="en-US" sz="2800" b="1" noProof="1">
                <a:solidFill>
                  <a:srgbClr val="FF0000"/>
                </a:solidFill>
                <a:latin typeface="黑体" panose="02010609060101010101" charset="-122"/>
                <a:ea typeface="黑体" panose="02010609060101010101" charset="-122"/>
                <a:cs typeface="黑体" panose="02010609060101010101" charset="-122"/>
              </a:rPr>
              <a:t>（清、静）</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11265"/>
                                        </p:tgtEl>
                                        <p:attrNameLst>
                                          <p:attrName>style.visibility</p:attrName>
                                        </p:attrNameLst>
                                      </p:cBhvr>
                                      <p:to>
                                        <p:strVal val="visible"/>
                                      </p:to>
                                    </p:set>
                                    <p:animEffect transition="in" filter="wedge">
                                      <p:cBhvr>
                                        <p:cTn id="7" dur="2000"/>
                                        <p:tgtEl>
                                          <p:spTgt spid="1126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25612">
                                            <p:bg/>
                                          </p:spTgt>
                                        </p:tgtEl>
                                        <p:attrNameLst>
                                          <p:attrName>style.visibility</p:attrName>
                                        </p:attrNameLst>
                                      </p:cBhvr>
                                      <p:to>
                                        <p:strVal val="visible"/>
                                      </p:to>
                                    </p:set>
                                    <p:animEffect transition="in" filter="diamond(in)">
                                      <p:cBhvr>
                                        <p:cTn id="13" dur="2000"/>
                                        <p:tgtEl>
                                          <p:spTgt spid="25612">
                                            <p:bg/>
                                          </p:spTgt>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25612">
                                            <p:txEl>
                                              <p:pRg st="0" end="0"/>
                                            </p:txEl>
                                          </p:spTgt>
                                        </p:tgtEl>
                                        <p:attrNameLst>
                                          <p:attrName>style.visibility</p:attrName>
                                        </p:attrNameLst>
                                      </p:cBhvr>
                                      <p:to>
                                        <p:strVal val="visible"/>
                                      </p:to>
                                    </p:set>
                                    <p:animEffect transition="in" filter="diamond(in)">
                                      <p:cBhvr>
                                        <p:cTn id="16" dur="2000"/>
                                        <p:tgtEl>
                                          <p:spTgt spid="256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12" grpId="0" uiExpand="1" build="allAtOnce" animBg="1"/>
    </p:bldLs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6" name="图片 5"/>
          <p:cNvPicPr>
            <a:picLocks noChangeAspect="1"/>
          </p:cNvPicPr>
          <p:nvPr/>
        </p:nvPicPr>
        <p:blipFill>
          <a:blip r:embed="rId2"/>
          <a:stretch>
            <a:fillRect/>
          </a:stretch>
        </p:blipFill>
        <p:spPr>
          <a:xfrm>
            <a:off x="-8890" y="441325"/>
            <a:ext cx="6143625" cy="5461000"/>
          </a:xfrm>
          <a:prstGeom prst="rect">
            <a:avLst/>
          </a:prstGeom>
        </p:spPr>
      </p:pic>
      <p:pic>
        <p:nvPicPr>
          <p:cNvPr id="5" name="图片 4"/>
          <p:cNvPicPr>
            <a:picLocks noChangeAspect="1"/>
          </p:cNvPicPr>
          <p:nvPr/>
        </p:nvPicPr>
        <p:blipFill>
          <a:blip r:embed="rId3"/>
          <a:stretch>
            <a:fillRect/>
          </a:stretch>
        </p:blipFill>
        <p:spPr>
          <a:xfrm>
            <a:off x="6134735" y="441325"/>
            <a:ext cx="6034405" cy="5460365"/>
          </a:xfrm>
          <a:prstGeom prst="rect">
            <a:avLst/>
          </a:prstGeom>
        </p:spPr>
      </p:pic>
      <p:sp>
        <p:nvSpPr>
          <p:cNvPr id="2" name="文本框 1"/>
          <p:cNvSpPr txBox="1"/>
          <p:nvPr/>
        </p:nvSpPr>
        <p:spPr>
          <a:xfrm>
            <a:off x="5089525" y="5830570"/>
            <a:ext cx="2011680" cy="829945"/>
          </a:xfrm>
          <a:prstGeom prst="rect">
            <a:avLst/>
          </a:prstGeom>
          <a:noFill/>
        </p:spPr>
        <p:txBody>
          <a:bodyPr wrap="none" rtlCol="0">
            <a:spAutoFit/>
          </a:bodyPr>
          <a:lstStyle/>
          <a:p>
            <a:r>
              <a:rPr lang="zh-CN" altLang="en-US" sz="4800" b="1">
                <a:solidFill>
                  <a:srgbClr val="FF0000"/>
                </a:solidFill>
                <a:latin typeface="微软雅黑" pitchFamily="34" charset="-122"/>
                <a:ea typeface="微软雅黑" pitchFamily="34" charset="-122"/>
              </a:rPr>
              <a:t>秋蝉图</a:t>
            </a:r>
          </a:p>
        </p:txBody>
      </p:sp>
    </p:spTree>
  </p:cSld>
  <p:clrMapOvr>
    <a:masterClrMapping/>
  </p:clrMapOvr>
  <p:transition spd="med">
    <p:zoom/>
    <p:sndAc>
      <p:stSnd>
        <p:snd r:embed="rId4"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indefinite"/>
                            </p:stCondLst>
                          </p:cTn>
                        </p:par>
                        <p:par>
                          <p:cTn id="14" fill="hold" nodeType="afterGroup">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80">
                                          <p:stCondLst>
                                            <p:cond delay="0"/>
                                          </p:stCondLst>
                                        </p:cTn>
                                        <p:tgtEl>
                                          <p:spTgt spid="2"/>
                                        </p:tgtEl>
                                      </p:cBhvr>
                                    </p:animEffect>
                                    <p:anim calcmode="lin" valueType="num">
                                      <p:cBhvr>
                                        <p:cTn id="1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3" dur="26">
                                          <p:stCondLst>
                                            <p:cond delay="650"/>
                                          </p:stCondLst>
                                        </p:cTn>
                                        <p:tgtEl>
                                          <p:spTgt spid="2"/>
                                        </p:tgtEl>
                                      </p:cBhvr>
                                      <p:to x="100000" y="60000"/>
                                    </p:animScale>
                                    <p:animScale>
                                      <p:cBhvr>
                                        <p:cTn id="24" dur="166" decel="50000">
                                          <p:stCondLst>
                                            <p:cond delay="676"/>
                                          </p:stCondLst>
                                        </p:cTn>
                                        <p:tgtEl>
                                          <p:spTgt spid="2"/>
                                        </p:tgtEl>
                                      </p:cBhvr>
                                      <p:to x="100000" y="100000"/>
                                    </p:animScale>
                                    <p:animScale>
                                      <p:cBhvr>
                                        <p:cTn id="25" dur="26">
                                          <p:stCondLst>
                                            <p:cond delay="1312"/>
                                          </p:stCondLst>
                                        </p:cTn>
                                        <p:tgtEl>
                                          <p:spTgt spid="2"/>
                                        </p:tgtEl>
                                      </p:cBhvr>
                                      <p:to x="100000" y="80000"/>
                                    </p:animScale>
                                    <p:animScale>
                                      <p:cBhvr>
                                        <p:cTn id="26" dur="166" decel="50000">
                                          <p:stCondLst>
                                            <p:cond delay="1338"/>
                                          </p:stCondLst>
                                        </p:cTn>
                                        <p:tgtEl>
                                          <p:spTgt spid="2"/>
                                        </p:tgtEl>
                                      </p:cBhvr>
                                      <p:to x="100000" y="100000"/>
                                    </p:animScale>
                                    <p:animScale>
                                      <p:cBhvr>
                                        <p:cTn id="27" dur="26">
                                          <p:stCondLst>
                                            <p:cond delay="1642"/>
                                          </p:stCondLst>
                                        </p:cTn>
                                        <p:tgtEl>
                                          <p:spTgt spid="2"/>
                                        </p:tgtEl>
                                      </p:cBhvr>
                                      <p:to x="100000" y="90000"/>
                                    </p:animScale>
                                    <p:animScale>
                                      <p:cBhvr>
                                        <p:cTn id="28" dur="166" decel="50000">
                                          <p:stCondLst>
                                            <p:cond delay="1668"/>
                                          </p:stCondLst>
                                        </p:cTn>
                                        <p:tgtEl>
                                          <p:spTgt spid="2"/>
                                        </p:tgtEl>
                                      </p:cBhvr>
                                      <p:to x="100000" y="100000"/>
                                    </p:animScale>
                                    <p:animScale>
                                      <p:cBhvr>
                                        <p:cTn id="29" dur="26">
                                          <p:stCondLst>
                                            <p:cond delay="1808"/>
                                          </p:stCondLst>
                                        </p:cTn>
                                        <p:tgtEl>
                                          <p:spTgt spid="2"/>
                                        </p:tgtEl>
                                      </p:cBhvr>
                                      <p:to x="100000" y="95000"/>
                                    </p:animScale>
                                    <p:animScale>
                                      <p:cBhvr>
                                        <p:cTn id="3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stretch>
            <a:fillRect/>
          </a:stretch>
        </p:blipFill>
        <p:spPr>
          <a:xfrm>
            <a:off x="325120" y="829945"/>
            <a:ext cx="5393055" cy="5262880"/>
          </a:xfrm>
          <a:prstGeom prst="rect">
            <a:avLst/>
          </a:prstGeom>
        </p:spPr>
      </p:pic>
      <p:sp>
        <p:nvSpPr>
          <p:cNvPr id="25612" name="文本框 25611"/>
          <p:cNvSpPr txBox="1"/>
          <p:nvPr/>
        </p:nvSpPr>
        <p:spPr>
          <a:xfrm>
            <a:off x="5952490" y="829945"/>
            <a:ext cx="5801995" cy="5262245"/>
          </a:xfrm>
          <a:prstGeom prst="rect">
            <a:avLst/>
          </a:prstGeom>
          <a:solidFill>
            <a:schemeClr val="accent6">
              <a:lumMod val="20000"/>
              <a:lumOff val="80000"/>
            </a:schemeClr>
          </a:solidFill>
          <a:ln w="9525">
            <a:noFill/>
          </a:ln>
        </p:spPr>
        <p:txBody>
          <a:bodyPr wrap="square">
            <a:spAutoFit/>
          </a:bodyPr>
          <a:lstStyle/>
          <a:p>
            <a:pPr algn="l">
              <a:spcBef>
                <a:spcPct val="50000"/>
              </a:spcBef>
            </a:pPr>
            <a:r>
              <a:rPr lang="zh-CN" altLang="en-US" sz="2800" b="1" noProof="1">
                <a:latin typeface="黑体" panose="02010609060101010101" charset="-122"/>
                <a:ea typeface="黑体" panose="02010609060101010101" charset="-122"/>
                <a:cs typeface="黑体" panose="02010609060101010101" charset="-122"/>
              </a:rPr>
              <a:t>蝉，在文人墨客的笔下，常常被赋予特殊的色彩。“一闻愁意结，再闻乡心起。”在白居易的诗中，蝉是化不去的乡愁。“寒蝉凄切，对长亭晚。”在柳永的词中，蝉成了依依不舍的伤感的化身。“露重飞难进，风多响易沉。”在骆宾王那里，蝉成了自己高洁的象征。在本文中，郁达夫抓住蝉短暂生命的特点赋予了蝉悲凉的色彩。无处不在而又时断时续的蝉声，带给人的是生命将终的悲凉与愁苦。</a:t>
            </a:r>
            <a:r>
              <a:rPr lang="zh-CN" altLang="en-US" sz="2800" b="1" noProof="1">
                <a:solidFill>
                  <a:srgbClr val="FF0000"/>
                </a:solidFill>
                <a:latin typeface="黑体" panose="02010609060101010101" charset="-122"/>
                <a:ea typeface="黑体" panose="02010609060101010101" charset="-122"/>
                <a:cs typeface="黑体" panose="02010609060101010101" charset="-122"/>
              </a:rPr>
              <a:t>（悲凉）</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25612">
                                            <p:bg/>
                                          </p:spTgt>
                                        </p:tgtEl>
                                        <p:attrNameLst>
                                          <p:attrName>style.visibility</p:attrName>
                                        </p:attrNameLst>
                                      </p:cBhvr>
                                      <p:to>
                                        <p:strVal val="visible"/>
                                      </p:to>
                                    </p:set>
                                    <p:animEffect transition="in" filter="diamond(in)">
                                      <p:cBhvr>
                                        <p:cTn id="13" dur="2000"/>
                                        <p:tgtEl>
                                          <p:spTgt spid="25612">
                                            <p:bg/>
                                          </p:spTgt>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25612">
                                            <p:txEl>
                                              <p:pRg st="0" end="0"/>
                                            </p:txEl>
                                          </p:spTgt>
                                        </p:tgtEl>
                                        <p:attrNameLst>
                                          <p:attrName>style.visibility</p:attrName>
                                        </p:attrNameLst>
                                      </p:cBhvr>
                                      <p:to>
                                        <p:strVal val="visible"/>
                                      </p:to>
                                    </p:set>
                                    <p:animEffect transition="in" filter="diamond(in)">
                                      <p:cBhvr>
                                        <p:cTn id="16" dur="2000"/>
                                        <p:tgtEl>
                                          <p:spTgt spid="256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12" grpId="0" uiExpand="1" build="allAtOnce" animBg="1"/>
    </p:bldLs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7649" name="图片 6144"/>
          <p:cNvPicPr>
            <a:picLocks noChangeAspect="1"/>
          </p:cNvPicPr>
          <p:nvPr/>
        </p:nvPicPr>
        <p:blipFill>
          <a:blip r:embed="rId3"/>
          <a:stretch>
            <a:fillRect/>
          </a:stretch>
        </p:blipFill>
        <p:spPr>
          <a:xfrm>
            <a:off x="-25400" y="0"/>
            <a:ext cx="12251055" cy="6931025"/>
          </a:xfrm>
          <a:prstGeom prst="rect">
            <a:avLst/>
          </a:prstGeom>
          <a:noFill/>
          <a:ln w="25200">
            <a:noFill/>
          </a:ln>
        </p:spPr>
      </p:pic>
      <p:sp>
        <p:nvSpPr>
          <p:cNvPr id="6146" name="文本框 6145"/>
          <p:cNvSpPr txBox="1"/>
          <p:nvPr/>
        </p:nvSpPr>
        <p:spPr>
          <a:xfrm>
            <a:off x="5942676" y="2514135"/>
            <a:ext cx="2514135" cy="831215"/>
          </a:xfrm>
          <a:prstGeom prst="rect">
            <a:avLst/>
          </a:prstGeom>
          <a:noFill/>
          <a:ln w="9525">
            <a:noFill/>
          </a:ln>
        </p:spPr>
        <p:txBody>
          <a:bodyPr wrap="square" lIns="90015" tIns="46807" rIns="90015" bIns="46807" anchor="t">
            <a:spAutoFit/>
          </a:bodyPr>
          <a:lstStyle/>
          <a:p>
            <a:pPr algn="ctr" defTabSz="914400">
              <a:spcBef>
                <a:spcPts val="2000"/>
              </a:spcBef>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Lst>
            </a:pPr>
            <a:r>
              <a:rPr lang="en-US" altLang="zh-CN" sz="4800" b="1" err="1">
                <a:solidFill>
                  <a:srgbClr val="FFFFFF"/>
                </a:solidFill>
                <a:latin typeface="微软雅黑" pitchFamily="34" charset="-122"/>
                <a:ea typeface="微软雅黑" pitchFamily="34" charset="-122"/>
              </a:rPr>
              <a:t>郁达夫</a:t>
            </a:r>
          </a:p>
        </p:txBody>
      </p:sp>
      <p:pic>
        <p:nvPicPr>
          <p:cNvPr id="27651" name="图片 6146"/>
          <p:cNvPicPr>
            <a:picLocks noChangeAspect="1"/>
          </p:cNvPicPr>
          <p:nvPr/>
        </p:nvPicPr>
        <p:blipFill>
          <a:blip r:embed="rId4"/>
          <a:stretch>
            <a:fillRect/>
          </a:stretch>
        </p:blipFill>
        <p:spPr>
          <a:xfrm>
            <a:off x="8320313" y="0"/>
            <a:ext cx="2372345" cy="2524717"/>
          </a:xfrm>
          <a:prstGeom prst="rect">
            <a:avLst/>
          </a:prstGeom>
          <a:noFill/>
          <a:ln w="25200">
            <a:noFill/>
          </a:ln>
        </p:spPr>
      </p:pic>
      <p:sp>
        <p:nvSpPr>
          <p:cNvPr id="100" name="文本框 99"/>
          <p:cNvSpPr txBox="1"/>
          <p:nvPr/>
        </p:nvSpPr>
        <p:spPr>
          <a:xfrm>
            <a:off x="6669405" y="3884295"/>
            <a:ext cx="4846320" cy="645160"/>
          </a:xfrm>
          <a:prstGeom prst="rect">
            <a:avLst/>
          </a:prstGeom>
          <a:noFill/>
          <a:ln w="9525">
            <a:noFill/>
          </a:ln>
        </p:spPr>
        <p:txBody>
          <a:bodyPr wrap="square">
            <a:spAutoFit/>
          </a:bodyPr>
          <a:lstStyle/>
          <a:p>
            <a:pPr indent="0"/>
            <a:r>
              <a:rPr lang="zh-CN" sz="3600" b="1">
                <a:solidFill>
                  <a:srgbClr val="000000"/>
                </a:solidFill>
                <a:latin typeface="微软雅黑" pitchFamily="34" charset="-122"/>
                <a:ea typeface="微软雅黑" pitchFamily="34" charset="-122"/>
              </a:rPr>
              <a:t>示范阅读，掌握方法</a:t>
            </a:r>
            <a:endParaRPr lang="zh-CN" altLang="en-US" sz="3600" b="1">
              <a:solidFill>
                <a:srgbClr val="000000"/>
              </a:solidFill>
              <a:latin typeface="微软雅黑" pitchFamily="34" charset="-122"/>
              <a:ea typeface="微软雅黑" pitchFamily="34" charset="-122"/>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5" presetClass="entr" presetSubtype="0" fill="hold" nodeType="afterEffect">
                                  <p:stCondLst>
                                    <p:cond delay="0"/>
                                  </p:stCondLst>
                                  <p:iterate type="lt">
                                    <p:tmPct val="10000"/>
                                  </p:iterate>
                                  <p:childTnLst>
                                    <p:set>
                                      <p:cBhvr>
                                        <p:cTn id="7" dur="4" fill="hold">
                                          <p:stCondLst>
                                            <p:cond delay="0"/>
                                          </p:stCondLst>
                                        </p:cTn>
                                        <p:tgtEl>
                                          <p:spTgt spid="6146"/>
                                        </p:tgtEl>
                                        <p:attrNameLst>
                                          <p:attrName>style.visibility</p:attrName>
                                        </p:attrNameLst>
                                      </p:cBhvr>
                                      <p:to>
                                        <p:strVal val="visible"/>
                                      </p:to>
                                    </p:set>
                                    <p:animEffect transition="in" filter="fade">
                                      <p:cBhvr>
                                        <p:cTn id="8" dur="8000"/>
                                        <p:tgtEl>
                                          <p:spTgt spid="6146"/>
                                        </p:tgtEl>
                                      </p:cBhvr>
                                    </p:animEffect>
                                    <p:anim calcmode="lin" valueType="num">
                                      <p:cBhvr>
                                        <p:cTn id="9" dur="8000" fill="hold"/>
                                        <p:tgtEl>
                                          <p:spTgt spid="6146"/>
                                        </p:tgtEl>
                                        <p:attrNameLst>
                                          <p:attrName>ppt_w</p:attrName>
                                        </p:attrNameLst>
                                      </p:cBhvr>
                                      <p:tavLst>
                                        <p:tav tm="0" fmla="#ppt_w*sin(2.5*pi*$)">
                                          <p:val>
                                            <p:fltVal val="0"/>
                                          </p:val>
                                        </p:tav>
                                        <p:tav tm="100000">
                                          <p:val>
                                            <p:fltVal val="1"/>
                                          </p:val>
                                        </p:tav>
                                      </p:tavLst>
                                    </p:anim>
                                    <p:anim calcmode="lin" valueType="num">
                                      <p:cBhvr>
                                        <p:cTn id="10" dur="8000" fill="hold"/>
                                        <p:tgtEl>
                                          <p:spTgt spid="6146"/>
                                        </p:tgtEl>
                                        <p:attrNameLst>
                                          <p:attrName>ppt_h</p:attrName>
                                        </p:attrNameLst>
                                      </p:cBhvr>
                                      <p:tavLst>
                                        <p:tav tm="0">
                                          <p:val>
                                            <p:strVal val="#ppt_h"/>
                                          </p:val>
                                        </p:tav>
                                        <p:tav tm="100000">
                                          <p:val>
                                            <p:strVal val="#ppt_h"/>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20" presetClass="entr" presetSubtype="0" fill="hold" grpId="0" nodeType="clickEffect">
                                  <p:stCondLst>
                                    <p:cond delay="0"/>
                                  </p:stCondLst>
                                  <p:childTnLst>
                                    <p:set>
                                      <p:cBhvr>
                                        <p:cTn id="15" dur="1" fill="hold">
                                          <p:stCondLst>
                                            <p:cond delay="0"/>
                                          </p:stCondLst>
                                        </p:cTn>
                                        <p:tgtEl>
                                          <p:spTgt spid="100"/>
                                        </p:tgtEl>
                                        <p:attrNameLst>
                                          <p:attrName>style.visibility</p:attrName>
                                        </p:attrNameLst>
                                      </p:cBhvr>
                                      <p:to>
                                        <p:strVal val="visible"/>
                                      </p:to>
                                    </p:set>
                                    <p:animEffect transition="in" filter="wedge">
                                      <p:cBhvr>
                                        <p:cTn id="16"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2"/>
          <a:stretch>
            <a:fillRect/>
          </a:stretch>
        </p:blipFill>
        <p:spPr>
          <a:xfrm>
            <a:off x="6256655" y="312420"/>
            <a:ext cx="5923280" cy="5361305"/>
          </a:xfrm>
          <a:prstGeom prst="rect">
            <a:avLst/>
          </a:prstGeom>
        </p:spPr>
      </p:pic>
      <p:pic>
        <p:nvPicPr>
          <p:cNvPr id="14337" name="图片 28673" descr="图片1"/>
          <p:cNvPicPr>
            <a:picLocks noChangeAspect="1"/>
          </p:cNvPicPr>
          <p:nvPr/>
        </p:nvPicPr>
        <p:blipFill>
          <a:blip r:embed="rId3"/>
          <a:stretch>
            <a:fillRect/>
          </a:stretch>
        </p:blipFill>
        <p:spPr>
          <a:xfrm>
            <a:off x="33655" y="379095"/>
            <a:ext cx="6223000" cy="5295265"/>
          </a:xfrm>
          <a:prstGeom prst="rect">
            <a:avLst/>
          </a:prstGeom>
          <a:noFill/>
          <a:ln w="9525">
            <a:noFill/>
          </a:ln>
        </p:spPr>
      </p:pic>
      <p:sp>
        <p:nvSpPr>
          <p:cNvPr id="2" name="文本框 1"/>
          <p:cNvSpPr txBox="1"/>
          <p:nvPr/>
        </p:nvSpPr>
        <p:spPr>
          <a:xfrm>
            <a:off x="5340985" y="5674360"/>
            <a:ext cx="2011680" cy="829945"/>
          </a:xfrm>
          <a:prstGeom prst="rect">
            <a:avLst/>
          </a:prstGeom>
          <a:noFill/>
        </p:spPr>
        <p:txBody>
          <a:bodyPr wrap="none" rtlCol="0">
            <a:spAutoFit/>
          </a:bodyPr>
          <a:lstStyle/>
          <a:p>
            <a:r>
              <a:rPr lang="zh-CN" altLang="en-US" sz="4800" b="1">
                <a:solidFill>
                  <a:srgbClr val="FF0000"/>
                </a:solidFill>
                <a:latin typeface="微软雅黑" pitchFamily="34" charset="-122"/>
                <a:ea typeface="微软雅黑" pitchFamily="34" charset="-122"/>
              </a:rPr>
              <a:t>秋雨图</a:t>
            </a:r>
          </a:p>
        </p:txBody>
      </p:sp>
    </p:spTree>
  </p:cSld>
  <p:clrMapOvr>
    <a:masterClrMapping/>
  </p:clrMapOvr>
  <p:transition spd="med">
    <p:zoom/>
    <p:sndAc>
      <p:stSnd>
        <p:snd r:embed="rId4"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14337"/>
                                        </p:tgtEl>
                                        <p:attrNameLst>
                                          <p:attrName>style.visibility</p:attrName>
                                        </p:attrNameLst>
                                      </p:cBhvr>
                                      <p:to>
                                        <p:strVal val="visible"/>
                                      </p:to>
                                    </p:set>
                                    <p:animEffect transition="in" filter="diamond(in)">
                                      <p:cBhvr>
                                        <p:cTn id="7" dur="2000"/>
                                        <p:tgtEl>
                                          <p:spTgt spid="1433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ircle(in)">
                                      <p:cBhvr>
                                        <p:cTn id="13" dur="2000"/>
                                        <p:tgtEl>
                                          <p:spTgt spid="3"/>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6"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down)">
                                      <p:cBhvr>
                                        <p:cTn id="19" dur="580">
                                          <p:stCondLst>
                                            <p:cond delay="0"/>
                                          </p:stCondLst>
                                        </p:cTn>
                                        <p:tgtEl>
                                          <p:spTgt spid="2"/>
                                        </p:tgtEl>
                                      </p:cBhvr>
                                    </p:animEffect>
                                    <p:anim calcmode="lin" valueType="num">
                                      <p:cBhvr>
                                        <p:cTn id="20"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5" dur="26">
                                          <p:stCondLst>
                                            <p:cond delay="650"/>
                                          </p:stCondLst>
                                        </p:cTn>
                                        <p:tgtEl>
                                          <p:spTgt spid="2"/>
                                        </p:tgtEl>
                                      </p:cBhvr>
                                      <p:to x="100000" y="60000"/>
                                    </p:animScale>
                                    <p:animScale>
                                      <p:cBhvr>
                                        <p:cTn id="26" dur="166" decel="50000">
                                          <p:stCondLst>
                                            <p:cond delay="676"/>
                                          </p:stCondLst>
                                        </p:cTn>
                                        <p:tgtEl>
                                          <p:spTgt spid="2"/>
                                        </p:tgtEl>
                                      </p:cBhvr>
                                      <p:to x="100000" y="100000"/>
                                    </p:animScale>
                                    <p:animScale>
                                      <p:cBhvr>
                                        <p:cTn id="27" dur="26">
                                          <p:stCondLst>
                                            <p:cond delay="1312"/>
                                          </p:stCondLst>
                                        </p:cTn>
                                        <p:tgtEl>
                                          <p:spTgt spid="2"/>
                                        </p:tgtEl>
                                      </p:cBhvr>
                                      <p:to x="100000" y="80000"/>
                                    </p:animScale>
                                    <p:animScale>
                                      <p:cBhvr>
                                        <p:cTn id="28" dur="166" decel="50000">
                                          <p:stCondLst>
                                            <p:cond delay="1338"/>
                                          </p:stCondLst>
                                        </p:cTn>
                                        <p:tgtEl>
                                          <p:spTgt spid="2"/>
                                        </p:tgtEl>
                                      </p:cBhvr>
                                      <p:to x="100000" y="100000"/>
                                    </p:animScale>
                                    <p:animScale>
                                      <p:cBhvr>
                                        <p:cTn id="29" dur="26">
                                          <p:stCondLst>
                                            <p:cond delay="1642"/>
                                          </p:stCondLst>
                                        </p:cTn>
                                        <p:tgtEl>
                                          <p:spTgt spid="2"/>
                                        </p:tgtEl>
                                      </p:cBhvr>
                                      <p:to x="100000" y="90000"/>
                                    </p:animScale>
                                    <p:animScale>
                                      <p:cBhvr>
                                        <p:cTn id="30" dur="166" decel="50000">
                                          <p:stCondLst>
                                            <p:cond delay="1668"/>
                                          </p:stCondLst>
                                        </p:cTn>
                                        <p:tgtEl>
                                          <p:spTgt spid="2"/>
                                        </p:tgtEl>
                                      </p:cBhvr>
                                      <p:to x="100000" y="100000"/>
                                    </p:animScale>
                                    <p:animScale>
                                      <p:cBhvr>
                                        <p:cTn id="31" dur="26">
                                          <p:stCondLst>
                                            <p:cond delay="1808"/>
                                          </p:stCondLst>
                                        </p:cTn>
                                        <p:tgtEl>
                                          <p:spTgt spid="2"/>
                                        </p:tgtEl>
                                      </p:cBhvr>
                                      <p:to x="100000" y="95000"/>
                                    </p:animScale>
                                    <p:animScale>
                                      <p:cBhvr>
                                        <p:cTn id="32"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1" name="TextBox 10"/>
          <p:cNvSpPr txBox="1"/>
          <p:nvPr/>
        </p:nvSpPr>
        <p:spPr>
          <a:xfrm>
            <a:off x="109855" y="2132965"/>
            <a:ext cx="11866880" cy="4568190"/>
          </a:xfrm>
          <a:prstGeom prst="rect">
            <a:avLst/>
          </a:prstGeom>
          <a:solidFill>
            <a:srgbClr val="0070C0"/>
          </a:solidFill>
        </p:spPr>
        <p:txBody>
          <a:bodyPr wrap="square" lIns="91438" tIns="45719" rIns="91438" bIns="45719" rtlCol="0">
            <a:spAutoFit/>
          </a:bodyPr>
          <a:lstStyle/>
          <a:p>
            <a:pPr algn="l">
              <a:lnSpc>
                <a:spcPct val="130000"/>
              </a:lnSpc>
            </a:pPr>
            <a:r>
              <a:rPr lang="en-US" altLang="zh-CN" sz="2800" b="1">
                <a:solidFill>
                  <a:schemeClr val="bg1"/>
                </a:solidFill>
                <a:latin typeface="微软雅黑" pitchFamily="34" charset="-122"/>
                <a:ea typeface="微软雅黑" pitchFamily="34" charset="-122"/>
                <a:sym typeface="+mn-ea"/>
              </a:rPr>
              <a:t>       </a:t>
            </a:r>
            <a:r>
              <a:rPr lang="zh-CN" altLang="en-US" sz="2800" b="1">
                <a:solidFill>
                  <a:schemeClr val="bg1"/>
                </a:solidFill>
                <a:latin typeface="微软雅黑" pitchFamily="34" charset="-122"/>
                <a:ea typeface="微软雅黑" pitchFamily="34" charset="-122"/>
                <a:sym typeface="+mn-ea"/>
              </a:rPr>
              <a:t>都市闲人的叹天凉正好与作者心境的清、静、悲凉相契合，没有名姓的都市闲人是故都一道特有的风景线。皇城根里有很多旗人，清朝灭亡以后，当时的政府养着这些王室遗民，他们的日常生活离不开遛鸟、古玩、字画，有着很深的艺术修养和高雅的生活情趣，其中对生活的领悟是别的城市的人所不能达到的。而郁达夫先生在茫茫人海中能够听得到他们的微叹，听得到他们对时间流逝的惋惜，这充分反映出他极高的文人趣味。从小受到古诗词熏陶的作者，认为这平平仄仄的歧韵“来得正好”，正说明他是极喜欢这种清、静、悲凉的氛围和意境的。</a:t>
            </a:r>
          </a:p>
        </p:txBody>
      </p:sp>
      <p:sp>
        <p:nvSpPr>
          <p:cNvPr id="16" name="TextBox 15"/>
          <p:cNvSpPr txBox="1"/>
          <p:nvPr/>
        </p:nvSpPr>
        <p:spPr>
          <a:xfrm>
            <a:off x="109855" y="230505"/>
            <a:ext cx="8620760" cy="535940"/>
          </a:xfrm>
          <a:prstGeom prst="rect">
            <a:avLst/>
          </a:prstGeom>
          <a:noFill/>
        </p:spPr>
        <p:txBody>
          <a:bodyPr wrap="square" lIns="121917" tIns="60958" rIns="121917" bIns="60958" rtlCol="0">
            <a:spAutoFit/>
          </a:bodyPr>
          <a:lstStyle/>
          <a:p>
            <a:r>
              <a:rPr lang="zh-CN" altLang="en-US" sz="2700" b="1">
                <a:solidFill>
                  <a:srgbClr val="FF0000"/>
                </a:solidFill>
                <a:latin typeface="微软雅黑" pitchFamily="34" charset="-122"/>
                <a:ea typeface="微软雅黑" pitchFamily="34" charset="-122"/>
                <a:sym typeface="+mn-ea"/>
              </a:rPr>
              <a:t>“一阵秋雨一阵凉”与“一层秋雨一层凉”两句哪句好？</a:t>
            </a:r>
          </a:p>
        </p:txBody>
      </p:sp>
      <p:sp>
        <p:nvSpPr>
          <p:cNvPr id="100" name="文本框 99"/>
          <p:cNvSpPr txBox="1"/>
          <p:nvPr/>
        </p:nvSpPr>
        <p:spPr>
          <a:xfrm>
            <a:off x="109855" y="981710"/>
            <a:ext cx="11866245" cy="953135"/>
          </a:xfrm>
          <a:prstGeom prst="rect">
            <a:avLst/>
          </a:prstGeom>
          <a:solidFill>
            <a:schemeClr val="tx2">
              <a:lumMod val="20000"/>
              <a:lumOff val="80000"/>
            </a:schemeClr>
          </a:solidFill>
          <a:ln w="9525">
            <a:noFill/>
          </a:ln>
        </p:spPr>
        <p:txBody>
          <a:bodyPr wrap="square">
            <a:spAutoFit/>
          </a:bodyPr>
          <a:lstStyle/>
          <a:p>
            <a:pPr indent="304800"/>
            <a:r>
              <a:rPr lang="en-US" altLang="zh-CN" sz="2800" b="1">
                <a:latin typeface="黑体" panose="02010609060101010101" charset="-122"/>
                <a:ea typeface="黑体" panose="02010609060101010101" charset="-122"/>
                <a:cs typeface="黑体" panose="02010609060101010101" charset="-122"/>
              </a:rPr>
              <a:t>  </a:t>
            </a:r>
            <a:r>
              <a:rPr lang="zh-CN" sz="2800" b="1">
                <a:latin typeface="黑体" panose="02010609060101010101" charset="-122"/>
                <a:ea typeface="黑体" panose="02010609060101010101" charset="-122"/>
                <a:cs typeface="黑体" panose="02010609060101010101" charset="-122"/>
              </a:rPr>
              <a:t>“层”字是平声，显得平和，更符合都市闲人缓慢悠闲的声调，带有京腔京味，而“阵”字则显得急促。</a:t>
            </a:r>
            <a:endParaRPr lang="zh-CN" altLang="en-US" sz="2800" b="1">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1"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edge">
                                      <p:cBhvr>
                                        <p:cTn id="7" dur="2000"/>
                                        <p:tgtEl>
                                          <p:spTgt spid="1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 presetClass="entr" presetSubtype="0" fill="hold" grpId="2" nodeType="clickEffect">
                                  <p:stCondLst>
                                    <p:cond delay="0"/>
                                  </p:stCondLst>
                                  <p:childTnLst>
                                    <p:set>
                                      <p:cBhvr>
                                        <p:cTn id="12" dur="1" fill="hold">
                                          <p:stCondLst>
                                            <p:cond delay="0"/>
                                          </p:stCondLst>
                                        </p:cTn>
                                        <p:tgtEl>
                                          <p:spTgt spid="100"/>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indefinite"/>
                            </p:stCondLst>
                          </p:cTn>
                        </p:par>
                        <p:par>
                          <p:cTn id="15" fill="hold" nodeType="afterGroup">
                            <p:stCondLst>
                              <p:cond delay="0"/>
                            </p:stCondLst>
                            <p:childTnLst>
                              <p:par>
                                <p:cTn id="16" presetID="12" presetClass="entr" presetSubtype="4" fill="hold" grpId="0" nodeType="clickEffect">
                                  <p:stCondLst>
                                    <p:cond delay="1000"/>
                                  </p:stCondLst>
                                  <p:iterate type="lt">
                                    <p:tmPct val="5983"/>
                                  </p:iterate>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300"/>
                                        <p:tgtEl>
                                          <p:spTgt spid="11"/>
                                        </p:tgtEl>
                                        <p:attrNameLst>
                                          <p:attrName>ppt_y</p:attrName>
                                        </p:attrNameLst>
                                      </p:cBhvr>
                                      <p:tavLst>
                                        <p:tav tm="0">
                                          <p:val>
                                            <p:strVal val="#ppt_y+#ppt_h*1.125000"/>
                                          </p:val>
                                        </p:tav>
                                        <p:tav tm="100000">
                                          <p:val>
                                            <p:strVal val="#ppt_y"/>
                                          </p:val>
                                        </p:tav>
                                      </p:tavLst>
                                    </p:anim>
                                    <p:animEffect transition="in" filter="wipe(up)">
                                      <p:cBhvr>
                                        <p:cTn id="19"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 grpId="1"/>
      <p:bldP spid="100" grpId="2"/>
    </p:bldLst>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1905" y="398780"/>
            <a:ext cx="6069965" cy="5414645"/>
          </a:xfrm>
          <a:prstGeom prst="rect">
            <a:avLst/>
          </a:prstGeom>
        </p:spPr>
      </p:pic>
      <p:sp>
        <p:nvSpPr>
          <p:cNvPr id="2" name="文本框 1"/>
          <p:cNvSpPr txBox="1"/>
          <p:nvPr/>
        </p:nvSpPr>
        <p:spPr>
          <a:xfrm>
            <a:off x="5088890" y="5813425"/>
            <a:ext cx="2011680" cy="829945"/>
          </a:xfrm>
          <a:prstGeom prst="rect">
            <a:avLst/>
          </a:prstGeom>
          <a:noFill/>
        </p:spPr>
        <p:txBody>
          <a:bodyPr wrap="none" rtlCol="0">
            <a:spAutoFit/>
          </a:bodyPr>
          <a:lstStyle/>
          <a:p>
            <a:pPr algn="l"/>
            <a:r>
              <a:rPr lang="zh-CN" altLang="en-US" sz="4800" b="1">
                <a:solidFill>
                  <a:srgbClr val="FF0000"/>
                </a:solidFill>
                <a:latin typeface="微软雅黑" pitchFamily="34" charset="-122"/>
                <a:ea typeface="微软雅黑" pitchFamily="34" charset="-122"/>
              </a:rPr>
              <a:t>秋果图</a:t>
            </a:r>
          </a:p>
        </p:txBody>
      </p:sp>
      <p:pic>
        <p:nvPicPr>
          <p:cNvPr id="7" name="图片 6"/>
          <p:cNvPicPr>
            <a:picLocks noChangeAspect="1"/>
          </p:cNvPicPr>
          <p:nvPr/>
        </p:nvPicPr>
        <p:blipFill>
          <a:blip r:embed="rId3"/>
          <a:stretch>
            <a:fillRect/>
          </a:stretch>
        </p:blipFill>
        <p:spPr>
          <a:xfrm>
            <a:off x="6150610" y="398145"/>
            <a:ext cx="6004560" cy="5415280"/>
          </a:xfrm>
          <a:prstGeom prst="rect">
            <a:avLst/>
          </a:prstGeom>
        </p:spPr>
      </p:pic>
    </p:spTree>
  </p:cSld>
  <p:clrMapOvr>
    <a:masterClrMapping/>
  </p:clrMapOvr>
  <p:transition spd="med">
    <p:zoom/>
    <p:sndAc>
      <p:stSnd>
        <p:snd r:embed="rId4"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ircle(in)">
                                      <p:cBhvr>
                                        <p:cTn id="13" dur="2000"/>
                                        <p:tgtEl>
                                          <p:spTgt spid="7"/>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6"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down)">
                                      <p:cBhvr>
                                        <p:cTn id="19" dur="580">
                                          <p:stCondLst>
                                            <p:cond delay="0"/>
                                          </p:stCondLst>
                                        </p:cTn>
                                        <p:tgtEl>
                                          <p:spTgt spid="2"/>
                                        </p:tgtEl>
                                      </p:cBhvr>
                                    </p:animEffect>
                                    <p:anim calcmode="lin" valueType="num">
                                      <p:cBhvr>
                                        <p:cTn id="20"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5" dur="26">
                                          <p:stCondLst>
                                            <p:cond delay="650"/>
                                          </p:stCondLst>
                                        </p:cTn>
                                        <p:tgtEl>
                                          <p:spTgt spid="2"/>
                                        </p:tgtEl>
                                      </p:cBhvr>
                                      <p:to x="100000" y="60000"/>
                                    </p:animScale>
                                    <p:animScale>
                                      <p:cBhvr>
                                        <p:cTn id="26" dur="166" decel="50000">
                                          <p:stCondLst>
                                            <p:cond delay="676"/>
                                          </p:stCondLst>
                                        </p:cTn>
                                        <p:tgtEl>
                                          <p:spTgt spid="2"/>
                                        </p:tgtEl>
                                      </p:cBhvr>
                                      <p:to x="100000" y="100000"/>
                                    </p:animScale>
                                    <p:animScale>
                                      <p:cBhvr>
                                        <p:cTn id="27" dur="26">
                                          <p:stCondLst>
                                            <p:cond delay="1312"/>
                                          </p:stCondLst>
                                        </p:cTn>
                                        <p:tgtEl>
                                          <p:spTgt spid="2"/>
                                        </p:tgtEl>
                                      </p:cBhvr>
                                      <p:to x="100000" y="80000"/>
                                    </p:animScale>
                                    <p:animScale>
                                      <p:cBhvr>
                                        <p:cTn id="28" dur="166" decel="50000">
                                          <p:stCondLst>
                                            <p:cond delay="1338"/>
                                          </p:stCondLst>
                                        </p:cTn>
                                        <p:tgtEl>
                                          <p:spTgt spid="2"/>
                                        </p:tgtEl>
                                      </p:cBhvr>
                                      <p:to x="100000" y="100000"/>
                                    </p:animScale>
                                    <p:animScale>
                                      <p:cBhvr>
                                        <p:cTn id="29" dur="26">
                                          <p:stCondLst>
                                            <p:cond delay="1642"/>
                                          </p:stCondLst>
                                        </p:cTn>
                                        <p:tgtEl>
                                          <p:spTgt spid="2"/>
                                        </p:tgtEl>
                                      </p:cBhvr>
                                      <p:to x="100000" y="90000"/>
                                    </p:animScale>
                                    <p:animScale>
                                      <p:cBhvr>
                                        <p:cTn id="30" dur="166" decel="50000">
                                          <p:stCondLst>
                                            <p:cond delay="1668"/>
                                          </p:stCondLst>
                                        </p:cTn>
                                        <p:tgtEl>
                                          <p:spTgt spid="2"/>
                                        </p:tgtEl>
                                      </p:cBhvr>
                                      <p:to x="100000" y="100000"/>
                                    </p:animScale>
                                    <p:animScale>
                                      <p:cBhvr>
                                        <p:cTn id="31" dur="26">
                                          <p:stCondLst>
                                            <p:cond delay="1808"/>
                                          </p:stCondLst>
                                        </p:cTn>
                                        <p:tgtEl>
                                          <p:spTgt spid="2"/>
                                        </p:tgtEl>
                                      </p:cBhvr>
                                      <p:to x="100000" y="95000"/>
                                    </p:animScale>
                                    <p:animScale>
                                      <p:cBhvr>
                                        <p:cTn id="32"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3"/>
          <a:stretch>
            <a:fillRect/>
          </a:stretch>
        </p:blipFill>
        <p:spPr>
          <a:xfrm>
            <a:off x="720725" y="1696720"/>
            <a:ext cx="4852670" cy="3314065"/>
          </a:xfrm>
          <a:prstGeom prst="rect">
            <a:avLst/>
          </a:prstGeom>
        </p:spPr>
      </p:pic>
      <p:sp>
        <p:nvSpPr>
          <p:cNvPr id="25612" name="文本框 25611"/>
          <p:cNvSpPr txBox="1"/>
          <p:nvPr/>
        </p:nvSpPr>
        <p:spPr>
          <a:xfrm>
            <a:off x="5936615" y="1834515"/>
            <a:ext cx="5801995" cy="3046095"/>
          </a:xfrm>
          <a:prstGeom prst="rect">
            <a:avLst/>
          </a:prstGeom>
          <a:solidFill>
            <a:schemeClr val="accent6">
              <a:lumMod val="20000"/>
              <a:lumOff val="80000"/>
            </a:schemeClr>
          </a:solidFill>
          <a:ln w="9525">
            <a:noFill/>
          </a:ln>
        </p:spPr>
        <p:txBody>
          <a:bodyPr wrap="square">
            <a:spAutoFit/>
          </a:bodyPr>
          <a:lstStyle/>
          <a:p>
            <a:pPr algn="l">
              <a:spcBef>
                <a:spcPct val="50000"/>
              </a:spcBef>
            </a:pPr>
            <a:r>
              <a:rPr lang="en-US" altLang="zh-CN" sz="3200" b="1" noProof="1">
                <a:latin typeface="黑体" panose="02010609060101010101" charset="-122"/>
                <a:ea typeface="黑体" panose="02010609060101010101" charset="-122"/>
                <a:cs typeface="黑体" panose="02010609060101010101" charset="-122"/>
              </a:rPr>
              <a:t>    </a:t>
            </a:r>
            <a:r>
              <a:rPr lang="zh-CN" altLang="en-US" sz="3200" b="1" noProof="1">
                <a:latin typeface="黑体" panose="02010609060101010101" charset="-122"/>
                <a:ea typeface="黑体" panose="02010609060101010101" charset="-122"/>
                <a:cs typeface="黑体" panose="02010609060101010101" charset="-122"/>
              </a:rPr>
              <a:t>作者抓住秋天枣树的特点，从形与色两方面突出北国清秋佳日是“全盛时期”的秋（“七、八月之交”），这时的枣是“淡绿微黄”，色调依然同作者的心境吻合。</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25612">
                                            <p:bg/>
                                          </p:spTgt>
                                        </p:tgtEl>
                                        <p:attrNameLst>
                                          <p:attrName>style.visibility</p:attrName>
                                        </p:attrNameLst>
                                      </p:cBhvr>
                                      <p:to>
                                        <p:strVal val="visible"/>
                                      </p:to>
                                    </p:set>
                                    <p:animEffect transition="in" filter="diamond(in)">
                                      <p:cBhvr>
                                        <p:cTn id="13" dur="2000"/>
                                        <p:tgtEl>
                                          <p:spTgt spid="25612">
                                            <p:bg/>
                                          </p:spTgt>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25612">
                                            <p:txEl>
                                              <p:pRg st="0" end="0"/>
                                            </p:txEl>
                                          </p:spTgt>
                                        </p:tgtEl>
                                        <p:attrNameLst>
                                          <p:attrName>style.visibility</p:attrName>
                                        </p:attrNameLst>
                                      </p:cBhvr>
                                      <p:to>
                                        <p:strVal val="visible"/>
                                      </p:to>
                                    </p:set>
                                    <p:animEffect transition="in" filter="diamond(in)">
                                      <p:cBhvr>
                                        <p:cTn id="16" dur="2000"/>
                                        <p:tgtEl>
                                          <p:spTgt spid="256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12" grpId="0" uiExpand="1" build="allAtOnce" animBg="1"/>
    </p:bldLst>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6" name="图文框 15"/>
          <p:cNvSpPr/>
          <p:nvPr/>
        </p:nvSpPr>
        <p:spPr>
          <a:xfrm>
            <a:off x="335" y="1359"/>
            <a:ext cx="12189426" cy="6856552"/>
          </a:xfrm>
          <a:prstGeom prst="frame">
            <a:avLst>
              <a:gd name="adj1" fmla="val 968"/>
            </a:avLst>
          </a:prstGeom>
          <a:solidFill>
            <a:srgbClr val="956C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tx1"/>
              </a:solidFill>
            </a:endParaRPr>
          </a:p>
        </p:txBody>
      </p:sp>
      <p:sp>
        <p:nvSpPr>
          <p:cNvPr id="2" name="标题 1"/>
          <p:cNvSpPr>
            <a:spLocks noGrp="1"/>
          </p:cNvSpPr>
          <p:nvPr>
            <p:ph type="title"/>
          </p:nvPr>
        </p:nvSpPr>
        <p:spPr>
          <a:xfrm>
            <a:off x="968257" y="302136"/>
            <a:ext cx="10513957" cy="1325356"/>
          </a:xfrm>
        </p:spPr>
        <p:txBody>
          <a:bodyPr>
            <a:noAutofit/>
          </a:bodyPr>
          <a:lstStyle/>
          <a:p>
            <a:pPr algn="ctr"/>
            <a:r>
              <a:rPr lang="zh-CN" altLang="en-US" sz="4800" b="1">
                <a:solidFill>
                  <a:schemeClr val="tx2"/>
                </a:solidFill>
                <a:latin typeface="微软雅黑" pitchFamily="34" charset="-122"/>
                <a:ea typeface="微软雅黑" pitchFamily="34" charset="-122"/>
                <a:sym typeface="+mn-ea"/>
              </a:rPr>
              <a:t>三、深入探究（合作讨论，质疑解惑） </a:t>
            </a:r>
          </a:p>
        </p:txBody>
      </p:sp>
      <p:pic>
        <p:nvPicPr>
          <p:cNvPr id="4" name="图片 3"/>
          <p:cNvPicPr>
            <a:picLocks noChangeAspect="1"/>
          </p:cNvPicPr>
          <p:nvPr/>
        </p:nvPicPr>
        <p:blipFill>
          <a:blip r:embed="rId3"/>
          <a:srcRect b="6569"/>
          <a:stretch>
            <a:fillRect/>
          </a:stretch>
        </p:blipFill>
        <p:spPr>
          <a:xfrm>
            <a:off x="217805" y="1713230"/>
            <a:ext cx="11737975" cy="502158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8193" name="文本框 43009"/>
          <p:cNvSpPr txBox="1"/>
          <p:nvPr/>
        </p:nvSpPr>
        <p:spPr>
          <a:xfrm>
            <a:off x="309880" y="361950"/>
            <a:ext cx="11570970" cy="1198880"/>
          </a:xfrm>
          <a:prstGeom prst="rect">
            <a:avLst/>
          </a:prstGeom>
          <a:solidFill>
            <a:schemeClr val="accent6">
              <a:lumMod val="20000"/>
              <a:lumOff val="80000"/>
            </a:schemeClr>
          </a:solidFill>
          <a:ln w="9525">
            <a:noFill/>
          </a:ln>
        </p:spPr>
        <p:txBody>
          <a:bodyPr wrap="square" anchor="t">
            <a:spAutoFit/>
          </a:bodyPr>
          <a:lstStyle/>
          <a:p>
            <a:pPr algn="l"/>
            <a:r>
              <a:rPr lang="en-US" altLang="zh-CN" sz="3600" b="1" err="1">
                <a:latin typeface="微软雅黑" pitchFamily="34" charset="-122"/>
                <a:ea typeface="微软雅黑" pitchFamily="34" charset="-122"/>
                <a:cs typeface="微软雅黑" panose="020b0503020204020204" pitchFamily="34" charset="-122"/>
              </a:rPr>
              <a:t>探究一：故都的秋景可谓丰富多彩，作者为什么只选取上述秋景来写呢？试从主客观两方面来分析。</a:t>
            </a:r>
            <a:endParaRPr lang="en-US" altLang="zh-CN" sz="3600" b="1" err="1">
              <a:solidFill>
                <a:srgbClr val="FF0000"/>
              </a:solidFill>
              <a:latin typeface="微软雅黑" pitchFamily="34" charset="-122"/>
              <a:ea typeface="微软雅黑" pitchFamily="34" charset="-122"/>
              <a:cs typeface="微软雅黑" panose="020b0503020204020204" pitchFamily="34" charset="-122"/>
            </a:endParaRPr>
          </a:p>
        </p:txBody>
      </p:sp>
      <p:sp>
        <p:nvSpPr>
          <p:cNvPr id="43011" name="文本框 43010"/>
          <p:cNvSpPr txBox="1"/>
          <p:nvPr/>
        </p:nvSpPr>
        <p:spPr>
          <a:xfrm>
            <a:off x="100965" y="2058035"/>
            <a:ext cx="11571605" cy="4467106"/>
          </a:xfrm>
          <a:prstGeom prst="roundRect">
            <a:avLst/>
          </a:prstGeom>
          <a:noFill/>
          <a:ln w="19050">
            <a:solidFill>
              <a:schemeClr val="tx1"/>
            </a:solidFill>
          </a:ln>
        </p:spPr>
        <p:txBody>
          <a:bodyPr wrap="square" anchor="t">
            <a:spAutoFit/>
          </a:bodyPr>
          <a:lstStyle/>
          <a:p>
            <a:r>
              <a:rPr lang="en-US" altLang="zh-CN" sz="3200" b="1">
                <a:solidFill>
                  <a:srgbClr val="0000FF"/>
                </a:solidFill>
                <a:latin typeface="黑体" panose="02010609060101010101" charset="-122"/>
                <a:ea typeface="黑体" panose="02010609060101010101" charset="-122"/>
              </a:rPr>
              <a:t>    </a:t>
            </a:r>
            <a:r>
              <a:rPr lang="zh-CN" altLang="en-US" sz="3200" b="1">
                <a:solidFill>
                  <a:srgbClr val="0000FF"/>
                </a:solidFill>
                <a:latin typeface="黑体" panose="02010609060101010101" charset="-122"/>
                <a:ea typeface="黑体" panose="02010609060101010101" charset="-122"/>
              </a:rPr>
              <a:t>作者所写的秋景的“清、静、悲凉”的，他所写的秋色是冷色，秋形是使人觉得有点儿落寞的，秋声是衰弱的残声，秋味是都市闲人雨后话秋凉的情韵，秋实也是淡绿或微黄，而不是红熟了的时候。之所以这样，有以下几个方面的原因：从客观方面来讲，这是景物本身固有的特征，是北京秋天的自然色彩。从主观方面（参考【资料链接】）。因此，上述主客观两方面的因素，就决定了作家会选什么样的景来抒什么样的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193"/>
                                        </p:tgtEl>
                                        <p:attrNameLst>
                                          <p:attrName>style.visibility</p:attrName>
                                        </p:attrNameLst>
                                      </p:cBhvr>
                                      <p:to>
                                        <p:strVal val="visible"/>
                                      </p:to>
                                    </p:set>
                                    <p:animEffect transition="in" filter="wheel(1)">
                                      <p:cBhvr>
                                        <p:cTn id="7" dur="2000"/>
                                        <p:tgtEl>
                                          <p:spTgt spid="819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43011"/>
                                        </p:tgtEl>
                                        <p:attrNameLst>
                                          <p:attrName>style.visibility</p:attrName>
                                        </p:attrNameLst>
                                      </p:cBhvr>
                                      <p:to>
                                        <p:strVal val="visible"/>
                                      </p:to>
                                    </p:set>
                                    <p:anim calcmode="lin" valueType="num">
                                      <p:cBhvr>
                                        <p:cTn id="13" dur="500" fill="hold"/>
                                        <p:tgtEl>
                                          <p:spTgt spid="43011"/>
                                        </p:tgtEl>
                                        <p:attrNameLst>
                                          <p:attrName>ppt_x</p:attrName>
                                        </p:attrNameLst>
                                      </p:cBhvr>
                                      <p:tavLst>
                                        <p:tav tm="0">
                                          <p:val>
                                            <p:strVal val="#ppt_x"/>
                                          </p:val>
                                        </p:tav>
                                        <p:tav tm="100000">
                                          <p:val>
                                            <p:strVal val="#ppt_x"/>
                                          </p:val>
                                        </p:tav>
                                      </p:tavLst>
                                    </p:anim>
                                    <p:anim calcmode="lin" valueType="num">
                                      <p:cBhvr>
                                        <p:cTn id="14" dur="500" fill="hold"/>
                                        <p:tgtEl>
                                          <p:spTgt spid="430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3" grpId="0"/>
      <p:bldP spid="43011" grpId="1"/>
    </p:bldLst>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3013" name="文本框 43012"/>
          <p:cNvSpPr txBox="1"/>
          <p:nvPr/>
        </p:nvSpPr>
        <p:spPr>
          <a:xfrm>
            <a:off x="116840" y="104775"/>
            <a:ext cx="11956415" cy="6649916"/>
          </a:xfrm>
          <a:prstGeom prst="roundRect">
            <a:avLst>
              <a:gd name="adj" fmla="val 16665"/>
            </a:avLst>
          </a:prstGeom>
          <a:noFill/>
          <a:ln w="19050">
            <a:solidFill>
              <a:schemeClr val="tx1"/>
            </a:solidFill>
          </a:ln>
        </p:spPr>
        <p:txBody>
          <a:bodyPr wrap="square" anchor="t">
            <a:spAutoFit/>
          </a:bodyPr>
          <a:lstStyle/>
          <a:p>
            <a:r>
              <a:rPr lang="zh-CN" altLang="en-US" b="1" noProof="1">
                <a:solidFill>
                  <a:schemeClr val="tx1"/>
                </a:solidFill>
                <a:latin typeface="Times New Roman" pitchFamily="18" charset="0"/>
                <a:ea typeface="黑体" panose="02010609060101010101" charset="-122"/>
                <a:cs typeface="+mn-cs"/>
              </a:rPr>
              <a:t>【资料链接】</a:t>
            </a:r>
          </a:p>
          <a:p>
            <a:endParaRPr lang="zh-CN" altLang="en-US" b="1" noProof="1">
              <a:solidFill>
                <a:schemeClr val="tx1"/>
              </a:solidFill>
              <a:latin typeface="Times New Roman" pitchFamily="18" charset="0"/>
              <a:ea typeface="黑体" panose="02010609060101010101" charset="-122"/>
              <a:cs typeface="+mn-cs"/>
            </a:endParaRPr>
          </a:p>
          <a:p>
            <a:r>
              <a:rPr lang="zh-CN" altLang="en-US" b="1" noProof="1">
                <a:solidFill>
                  <a:schemeClr val="tx1"/>
                </a:solidFill>
                <a:latin typeface="Times New Roman" pitchFamily="18" charset="0"/>
                <a:ea typeface="黑体" panose="02010609060101010101" charset="-122"/>
                <a:cs typeface="+mn-cs"/>
              </a:rPr>
              <a:t>1.郁达夫三岁丧父，十七岁便随长兄一起赴日本留学，在异国生活的十年，是他饱受屈辱和歧视的十年。这种坎坷的经历，形成其抑郁善感的性格。1930年，他参加了中国左翼作家联盟，常受到白色恐怖的威胁。1922-1934年间，辗转于上海、杭州、北京，居无定所，饱尝漂泊之苦。</a:t>
            </a:r>
          </a:p>
          <a:p>
            <a:endParaRPr lang="zh-CN" altLang="en-US" b="1" noProof="1">
              <a:solidFill>
                <a:schemeClr val="tx1"/>
              </a:solidFill>
              <a:latin typeface="Times New Roman" pitchFamily="18" charset="0"/>
              <a:ea typeface="黑体" panose="02010609060101010101" charset="-122"/>
              <a:cs typeface="+mn-cs"/>
            </a:endParaRPr>
          </a:p>
          <a:p>
            <a:r>
              <a:rPr lang="zh-CN" altLang="en-US" b="1" noProof="1">
                <a:solidFill>
                  <a:schemeClr val="tx1"/>
                </a:solidFill>
                <a:latin typeface="Times New Roman" pitchFamily="18" charset="0"/>
                <a:ea typeface="黑体" panose="02010609060101010101" charset="-122"/>
                <a:cs typeface="+mn-cs"/>
              </a:rPr>
              <a:t>2.在文艺观和审美观方面，郁达夫提倡“静”的文学，写的也多是</a:t>
            </a:r>
            <a:r>
              <a:rPr lang="en-US" altLang="zh-CN" b="1" noProof="1">
                <a:solidFill>
                  <a:schemeClr val="tx1"/>
                </a:solidFill>
                <a:latin typeface="Times New Roman" pitchFamily="18" charset="0"/>
                <a:ea typeface="黑体" panose="02010609060101010101" charset="-122"/>
                <a:cs typeface="+mn-cs"/>
              </a:rPr>
              <a:t>“</a:t>
            </a:r>
            <a:r>
              <a:rPr lang="zh-CN" altLang="en-US" b="1" noProof="1">
                <a:solidFill>
                  <a:schemeClr val="tx1"/>
                </a:solidFill>
                <a:latin typeface="Times New Roman" pitchFamily="18" charset="0"/>
                <a:ea typeface="黑体" panose="02010609060101010101" charset="-122"/>
                <a:cs typeface="+mn-cs"/>
              </a:rPr>
              <a:t>静如止水的遁世文学</a:t>
            </a:r>
            <a:r>
              <a:rPr lang="en-US" altLang="zh-CN" b="1" noProof="1">
                <a:solidFill>
                  <a:schemeClr val="tx1"/>
                </a:solidFill>
                <a:latin typeface="Times New Roman" pitchFamily="18" charset="0"/>
                <a:ea typeface="黑体" panose="02010609060101010101" charset="-122"/>
                <a:cs typeface="+mn-cs"/>
              </a:rPr>
              <a:t>”</a:t>
            </a:r>
            <a:r>
              <a:rPr lang="zh-CN" altLang="en-US" b="1" noProof="1">
                <a:solidFill>
                  <a:schemeClr val="tx1"/>
                </a:solidFill>
                <a:latin typeface="Times New Roman" pitchFamily="18" charset="0"/>
                <a:ea typeface="黑体" panose="02010609060101010101" charset="-122"/>
                <a:cs typeface="+mn-cs"/>
              </a:rPr>
              <a:t>。</a:t>
            </a:r>
          </a:p>
          <a:p>
            <a:endParaRPr lang="zh-CN" altLang="en-US" b="1" noProof="1">
              <a:solidFill>
                <a:schemeClr val="tx1"/>
              </a:solidFill>
              <a:latin typeface="Times New Roman" pitchFamily="18" charset="0"/>
              <a:ea typeface="黑体" panose="02010609060101010101" charset="-122"/>
              <a:cs typeface="+mn-cs"/>
            </a:endParaRPr>
          </a:p>
          <a:p>
            <a:r>
              <a:rPr lang="zh-CN" altLang="en-US" b="1" noProof="1">
                <a:solidFill>
                  <a:schemeClr val="tx1"/>
                </a:solidFill>
                <a:latin typeface="Times New Roman" pitchFamily="18" charset="0"/>
                <a:ea typeface="黑体" panose="02010609060101010101" charset="-122"/>
                <a:cs typeface="+mn-cs"/>
              </a:rPr>
              <a:t>3.本文写于1934年，此时的中国，连年战乱，民不聊生；郁达夫也是居无定所，颠沛流离，饱受人生的愁苦与哀痛。因此，作者描写的心中的“悲凉”已不仅仅是故都赏景的心态，而是对整个人生和民族命运的感悟。</a:t>
            </a:r>
          </a:p>
          <a:p>
            <a:endParaRPr lang="zh-CN" altLang="en-US" b="1" noProof="1">
              <a:solidFill>
                <a:schemeClr val="tx1"/>
              </a:solidFill>
              <a:latin typeface="Times New Roman" pitchFamily="18" charset="0"/>
              <a:ea typeface="黑体" panose="02010609060101010101" charset="-122"/>
              <a:cs typeface="+mn-cs"/>
            </a:endParaRPr>
          </a:p>
          <a:p>
            <a:r>
              <a:rPr lang="zh-CN" altLang="en-US" b="1" noProof="1">
                <a:solidFill>
                  <a:schemeClr val="tx1"/>
                </a:solidFill>
                <a:latin typeface="Times New Roman" pitchFamily="18" charset="0"/>
                <a:ea typeface="黑体" panose="02010609060101010101" charset="-122"/>
                <a:cs typeface="+mn-cs"/>
              </a:rPr>
              <a:t>4.文章第12段，古今中外的文人学士，对于秋，总能引起“深沉、幽远、严厉、萧索”的感触，这是一种文人传统。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3013"/>
                                        </p:tgtEl>
                                        <p:attrNameLst>
                                          <p:attrName>style.visibility</p:attrName>
                                        </p:attrNameLst>
                                      </p:cBhvr>
                                      <p:to>
                                        <p:strVal val="visible"/>
                                      </p:to>
                                    </p:set>
                                    <p:anim calcmode="lin" valueType="num">
                                      <p:cBhvr>
                                        <p:cTn id="7" dur="500" fill="hold"/>
                                        <p:tgtEl>
                                          <p:spTgt spid="43013"/>
                                        </p:tgtEl>
                                        <p:attrNameLst>
                                          <p:attrName>ppt_x</p:attrName>
                                        </p:attrNameLst>
                                      </p:cBhvr>
                                      <p:tavLst>
                                        <p:tav tm="0">
                                          <p:val>
                                            <p:strVal val="0-#ppt_w/2"/>
                                          </p:val>
                                        </p:tav>
                                        <p:tav tm="100000">
                                          <p:val>
                                            <p:strVal val="#ppt_x"/>
                                          </p:val>
                                        </p:tav>
                                      </p:tavLst>
                                    </p:anim>
                                    <p:anim calcmode="lin" valueType="num">
                                      <p:cBhvr>
                                        <p:cTn id="8" dur="500" fill="hold"/>
                                        <p:tgtEl>
                                          <p:spTgt spid="430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3" grpId="0"/>
    </p:bldLst>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241" name="圆角矩形 10240"/>
          <p:cNvSpPr/>
          <p:nvPr/>
        </p:nvSpPr>
        <p:spPr>
          <a:xfrm>
            <a:off x="295275" y="310515"/>
            <a:ext cx="11612880" cy="1312334"/>
          </a:xfrm>
          <a:prstGeom prst="roundRect">
            <a:avLst>
              <a:gd name="adj" fmla="val 16667"/>
            </a:avLst>
          </a:prstGeom>
          <a:solidFill>
            <a:schemeClr val="accent3">
              <a:lumMod val="20000"/>
              <a:lumOff val="80000"/>
            </a:schemeClr>
          </a:solidFill>
          <a:ln w="25560" cap="flat" cmpd="sng">
            <a:solidFill>
              <a:srgbClr val="FFFF00"/>
            </a:solidFill>
            <a:prstDash val="solid"/>
            <a:miter/>
            <a:headEnd type="none" w="med" len="med"/>
            <a:tailEnd type="none" w="med" len="med"/>
          </a:ln>
        </p:spPr>
        <p:txBody>
          <a:bodyPr wrap="square" lIns="90015" tIns="47168" rIns="90015" bIns="47168" anchor="t">
            <a:spAutoFit/>
          </a:bodyPr>
          <a:lstStyle/>
          <a:p>
            <a:pPr defTabSz="914400">
              <a:spcBef>
                <a:spcPts val="1000"/>
              </a:spcBef>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 pos="5791200"/>
                <a:tab pos="6515100"/>
                <a:tab pos="7239000"/>
                <a:tab pos="7962900"/>
                <a:tab pos="8686800"/>
              </a:tabLst>
            </a:pPr>
            <a:r>
              <a:rPr lang="en-US" altLang="zh-CN" sz="3600" b="1" err="1">
                <a:solidFill>
                  <a:schemeClr val="tx1"/>
                </a:solidFill>
                <a:latin typeface="微软雅黑" pitchFamily="34" charset="-122"/>
                <a:ea typeface="微软雅黑" pitchFamily="34" charset="-122"/>
                <a:cs typeface="微软雅黑" panose="020b0503020204020204" pitchFamily="34" charset="-122"/>
              </a:rPr>
              <a:t>探究二：本文多处使用排比，它们具有什么样的表达效果？请举例分析。</a:t>
            </a:r>
          </a:p>
        </p:txBody>
      </p:sp>
      <p:sp>
        <p:nvSpPr>
          <p:cNvPr id="39938" name="文本框 39937"/>
          <p:cNvSpPr txBox="1"/>
          <p:nvPr/>
        </p:nvSpPr>
        <p:spPr>
          <a:xfrm>
            <a:off x="295275" y="1798320"/>
            <a:ext cx="11612880" cy="3318857"/>
          </a:xfrm>
          <a:prstGeom prst="roundRect">
            <a:avLst/>
          </a:prstGeom>
          <a:noFill/>
          <a:ln w="19050">
            <a:solidFill>
              <a:schemeClr val="tx1"/>
            </a:solidFill>
          </a:ln>
        </p:spPr>
        <p:txBody>
          <a:bodyPr wrap="square" anchor="t">
            <a:spAutoFit/>
          </a:bodyPr>
          <a:lstStyle/>
          <a:p>
            <a:pPr fontAlgn="auto">
              <a:lnSpc>
                <a:spcPts val="3280"/>
              </a:lnSpc>
              <a:spcBef>
                <a:spcPct val="0"/>
              </a:spcBef>
            </a:pPr>
            <a:r>
              <a:rPr sz="2800" b="1">
                <a:solidFill>
                  <a:srgbClr val="FF0000"/>
                </a:solidFill>
                <a:latin typeface="楷体" panose="02010609060101010101" charset="-122"/>
                <a:ea typeface="楷体" panose="02010609060101010101" charset="-122"/>
              </a:rPr>
              <a:t>⑴特别地来得清，来得静，来得悲凉。</a:t>
            </a:r>
            <a:endParaRPr sz="2800" b="1">
              <a:latin typeface="黑体" panose="02010609060101010101" charset="-122"/>
              <a:ea typeface="黑体" panose="02010609060101010101" charset="-122"/>
            </a:endParaRPr>
          </a:p>
          <a:p>
            <a:pPr algn="l" fontAlgn="auto">
              <a:lnSpc>
                <a:spcPts val="3280"/>
              </a:lnSpc>
              <a:spcBef>
                <a:spcPct val="0"/>
              </a:spcBef>
            </a:pPr>
            <a:r>
              <a:rPr sz="2800" b="1">
                <a:latin typeface="黑体" panose="02010609060101010101" charset="-122"/>
                <a:ea typeface="黑体" panose="02010609060101010101" charset="-122"/>
                <a:sym typeface="+mn-ea"/>
              </a:rPr>
              <a:t>用排比手法，抒发了对北国之秋的赞美之情，情感强烈。</a:t>
            </a:r>
          </a:p>
          <a:p>
            <a:pPr algn="l" fontAlgn="auto">
              <a:lnSpc>
                <a:spcPts val="3280"/>
              </a:lnSpc>
              <a:spcBef>
                <a:spcPct val="0"/>
              </a:spcBef>
            </a:pPr>
            <a:endParaRPr sz="2800" b="1">
              <a:latin typeface="黑体" panose="02010609060101010101" charset="-122"/>
              <a:ea typeface="黑体" panose="02010609060101010101" charset="-122"/>
            </a:endParaRPr>
          </a:p>
          <a:p>
            <a:pPr fontAlgn="auto">
              <a:lnSpc>
                <a:spcPts val="3280"/>
              </a:lnSpc>
              <a:spcBef>
                <a:spcPct val="0"/>
              </a:spcBef>
            </a:pPr>
            <a:r>
              <a:rPr sz="2800" b="1">
                <a:solidFill>
                  <a:srgbClr val="FF0000"/>
                </a:solidFill>
                <a:latin typeface="楷体" panose="02010609060101010101" charset="-122"/>
                <a:ea typeface="楷体" panose="02010609060101010101" charset="-122"/>
              </a:rPr>
              <a:t>⑵比起北国的秋来，正像是黄酒之与白干，稀饭之与馍馍，鲈鱼之与大蟹，黄犬之与骆驼。</a:t>
            </a:r>
            <a:endParaRPr sz="2800" b="1">
              <a:latin typeface="黑体" panose="02010609060101010101" charset="-122"/>
              <a:ea typeface="黑体" panose="02010609060101010101" charset="-122"/>
            </a:endParaRPr>
          </a:p>
          <a:p>
            <a:pPr fontAlgn="auto">
              <a:lnSpc>
                <a:spcPts val="3280"/>
              </a:lnSpc>
              <a:spcBef>
                <a:spcPct val="0"/>
              </a:spcBef>
            </a:pPr>
            <a:r>
              <a:rPr sz="2800" b="1">
                <a:latin typeface="黑体" panose="02010609060101010101" charset="-122"/>
                <a:ea typeface="黑体" panose="02010609060101010101" charset="-122"/>
              </a:rPr>
              <a:t>用了四句话，将南北之秋的特点悉数呈现，气势雄伟，情感强烈，音韵悠扬，富有韵味。</a:t>
            </a:r>
          </a:p>
        </p:txBody>
      </p:sp>
      <p:sp>
        <p:nvSpPr>
          <p:cNvPr id="2" name="文本框 1"/>
          <p:cNvSpPr txBox="1"/>
          <p:nvPr/>
        </p:nvSpPr>
        <p:spPr>
          <a:xfrm>
            <a:off x="295275" y="5356860"/>
            <a:ext cx="11613515" cy="1178155"/>
          </a:xfrm>
          <a:prstGeom prst="roundRect">
            <a:avLst/>
          </a:prstGeom>
          <a:noFill/>
          <a:ln w="19050">
            <a:solidFill>
              <a:schemeClr val="tx1"/>
            </a:solidFill>
          </a:ln>
        </p:spPr>
        <p:txBody>
          <a:bodyPr wrap="square" anchor="t">
            <a:spAutoFit/>
          </a:bodyPr>
          <a:lstStyle/>
          <a:p>
            <a:pPr fontAlgn="auto">
              <a:lnSpc>
                <a:spcPct val="100000"/>
              </a:lnSpc>
              <a:spcBef>
                <a:spcPct val="0"/>
              </a:spcBef>
            </a:pPr>
            <a:r>
              <a:rPr sz="3200" b="1">
                <a:solidFill>
                  <a:srgbClr val="002060"/>
                </a:solidFill>
                <a:latin typeface="黑体" panose="02010609060101010101" charset="-122"/>
                <a:ea typeface="黑体" panose="02010609060101010101" charset="-122"/>
              </a:rPr>
              <a:t>在归纳排比的作用：恰当地运用排比能表达强烈奔放的感情，周密地说明复杂的事理，增强语言的气势和表达效果。</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241"/>
                                        </p:tgtEl>
                                        <p:attrNameLst>
                                          <p:attrName>style.visibility</p:attrName>
                                        </p:attrNameLst>
                                      </p:cBhvr>
                                      <p:to>
                                        <p:strVal val="visible"/>
                                      </p:to>
                                    </p:set>
                                    <p:animEffect transition="in" filter="blinds(horizontal)">
                                      <p:cBhvr>
                                        <p:cTn id="7" dur="500"/>
                                        <p:tgtEl>
                                          <p:spTgt spid="1024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12" fill="hold" grpId="0" nodeType="clickEffect">
                                  <p:stCondLst>
                                    <p:cond delay="0"/>
                                  </p:stCondLst>
                                  <p:childTnLst>
                                    <p:set>
                                      <p:cBhvr>
                                        <p:cTn id="12" dur="1" fill="hold">
                                          <p:stCondLst>
                                            <p:cond delay="0"/>
                                          </p:stCondLst>
                                        </p:cTn>
                                        <p:tgtEl>
                                          <p:spTgt spid="39938"/>
                                        </p:tgtEl>
                                        <p:attrNameLst>
                                          <p:attrName>style.visibility</p:attrName>
                                        </p:attrNameLst>
                                      </p:cBhvr>
                                      <p:to>
                                        <p:strVal val="visible"/>
                                      </p:to>
                                    </p:set>
                                    <p:anim calcmode="lin" valueType="num">
                                      <p:cBhvr>
                                        <p:cTn id="13" dur="500" fill="hold"/>
                                        <p:tgtEl>
                                          <p:spTgt spid="39938"/>
                                        </p:tgtEl>
                                        <p:attrNameLst>
                                          <p:attrName>ppt_x</p:attrName>
                                        </p:attrNameLst>
                                      </p:cBhvr>
                                      <p:tavLst>
                                        <p:tav tm="0">
                                          <p:val>
                                            <p:strVal val="0-#ppt_w/2"/>
                                          </p:val>
                                        </p:tav>
                                        <p:tav tm="100000">
                                          <p:val>
                                            <p:strVal val="#ppt_x"/>
                                          </p:val>
                                        </p:tav>
                                      </p:tavLst>
                                    </p:anim>
                                    <p:anim calcmode="lin" valueType="num">
                                      <p:cBhvr>
                                        <p:cTn id="14" dur="500" fill="hold"/>
                                        <p:tgtEl>
                                          <p:spTgt spid="39938"/>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laser.wav"/>
                                        </p:tgtEl>
                                      </p:cMediaNode>
                                    </p:audio>
                                  </p:sub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12" fill="hold" grpId="1"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ppt_x</p:attrName>
                                        </p:attrNameLst>
                                      </p:cBhvr>
                                      <p:tavLst>
                                        <p:tav tm="0">
                                          <p:val>
                                            <p:strVal val="0-#ppt_w/2"/>
                                          </p:val>
                                        </p:tav>
                                        <p:tav tm="100000">
                                          <p:val>
                                            <p:strVal val="#ppt_x"/>
                                          </p:val>
                                        </p:tav>
                                      </p:tavLst>
                                    </p:anim>
                                    <p:anim calcmode="lin" valueType="num">
                                      <p:cBhvr>
                                        <p:cTn id="21" dur="500" fill="hold"/>
                                        <p:tgtEl>
                                          <p:spTgt spid="2"/>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8"/>
                                            </p:cond>
                                          </p:stCondLst>
                                          <p:endCondLst>
                                            <p:cond evt="onStopAudio" delay="0">
                                              <p:tgtEl>
                                                <p:sldTgt/>
                                              </p:tgtEl>
                                            </p:cond>
                                          </p:endCondLst>
                                        </p:cTn>
                                        <p:tgtEl>
                                          <p:sndTgt r:embed="rId3" name="las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p:bldP spid="2" grpId="1"/>
    </p:bldLst>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242" name="文本框 10241"/>
          <p:cNvSpPr txBox="1"/>
          <p:nvPr/>
        </p:nvSpPr>
        <p:spPr>
          <a:xfrm>
            <a:off x="224155" y="152400"/>
            <a:ext cx="11884660" cy="1014049"/>
          </a:xfrm>
          <a:prstGeom prst="roundRect">
            <a:avLst/>
          </a:prstGeom>
          <a:solidFill>
            <a:schemeClr val="accent3"/>
          </a:solidFill>
          <a:ln w="25560" cap="flat" cmpd="sng">
            <a:solidFill>
              <a:srgbClr val="FFFF00"/>
            </a:solidFill>
            <a:prstDash val="solid"/>
            <a:round/>
            <a:headEnd type="none" w="med" len="med"/>
            <a:tailEnd type="none" w="med" len="med"/>
          </a:ln>
        </p:spPr>
        <p:txBody>
          <a:bodyPr wrap="square" lIns="91456" tIns="45727" rIns="91456" bIns="45727" anchor="t">
            <a:spAutoFit/>
          </a:bodyPr>
          <a:lstStyle/>
          <a:p>
            <a:pPr marL="342900" indent="-339725" algn="l" defTabSz="914400" eaLnBrk="0" hangingPunct="0">
              <a:spcBef>
                <a:spcPts val="1800"/>
              </a:spcBef>
              <a:tabLst>
                <a:tab pos="342900"/>
                <a:tab pos="606425"/>
                <a:tab pos="871855"/>
                <a:tab pos="1136650"/>
                <a:tab pos="1402080"/>
                <a:tab pos="1666875"/>
                <a:tab pos="1932305"/>
                <a:tab pos="2197100"/>
                <a:tab pos="2462530"/>
                <a:tab pos="2727325"/>
                <a:tab pos="2992755"/>
                <a:tab pos="3257550"/>
                <a:tab pos="3522980"/>
                <a:tab pos="3787775"/>
                <a:tab pos="4053205"/>
                <a:tab pos="4318000"/>
                <a:tab pos="4583430"/>
                <a:tab pos="4848225"/>
                <a:tab pos="5113655"/>
                <a:tab pos="5378450"/>
                <a:tab pos="5643880"/>
              </a:tabLst>
            </a:pPr>
            <a:r>
              <a:rPr lang="en-US" altLang="zh-CN" sz="2800" b="1" err="1">
                <a:solidFill>
                  <a:schemeClr val="bg1"/>
                </a:solidFill>
                <a:latin typeface="微软雅黑" pitchFamily="34" charset="-122"/>
                <a:ea typeface="微软雅黑" pitchFamily="34" charset="-122"/>
                <a:cs typeface="微软雅黑" panose="020b0503020204020204" pitchFamily="34" charset="-122"/>
              </a:rPr>
              <a:t>探究三：作者认为南国的秋与北国的秋最大的区别在哪个方面?作者在对比之中抒发了怎样的感情?</a:t>
            </a:r>
          </a:p>
        </p:txBody>
      </p:sp>
      <p:pic>
        <p:nvPicPr>
          <p:cNvPr id="2" name="图片 1"/>
          <p:cNvPicPr>
            <a:picLocks noChangeAspect="1"/>
          </p:cNvPicPr>
          <p:nvPr/>
        </p:nvPicPr>
        <p:blipFill>
          <a:blip r:embed="rId3"/>
          <a:stretch>
            <a:fillRect/>
          </a:stretch>
        </p:blipFill>
        <p:spPr>
          <a:xfrm>
            <a:off x="6276340" y="2168525"/>
            <a:ext cx="5721350" cy="3712845"/>
          </a:xfrm>
          <a:prstGeom prst="rect">
            <a:avLst/>
          </a:prstGeom>
        </p:spPr>
      </p:pic>
      <p:sp>
        <p:nvSpPr>
          <p:cNvPr id="100" name="文本框 99"/>
          <p:cNvSpPr txBox="1"/>
          <p:nvPr/>
        </p:nvSpPr>
        <p:spPr>
          <a:xfrm>
            <a:off x="224155" y="1578610"/>
            <a:ext cx="5701665" cy="4892675"/>
          </a:xfrm>
          <a:prstGeom prst="rect">
            <a:avLst/>
          </a:prstGeom>
          <a:noFill/>
          <a:ln w="9525">
            <a:noFill/>
          </a:ln>
        </p:spPr>
        <p:txBody>
          <a:bodyPr wrap="square">
            <a:spAutoFit/>
          </a:bodyPr>
          <a:lstStyle/>
          <a:p>
            <a:pPr indent="304800"/>
            <a:r>
              <a:rPr lang="en-US" altLang="zh-CN" b="0">
                <a:latin typeface="幼圆" panose="02010509060101010101" charset="-122"/>
                <a:ea typeface="幼圆" panose="02010509060101010101" charset="-122"/>
                <a:cs typeface="幼圆" panose="02010509060101010101" charset="-122"/>
              </a:rPr>
              <a:t> </a:t>
            </a:r>
            <a:r>
              <a:rPr lang="en-US" altLang="zh-CN" b="1">
                <a:latin typeface="幼圆" panose="02010509060101010101" charset="-122"/>
                <a:ea typeface="幼圆" panose="02010509060101010101" charset="-122"/>
                <a:cs typeface="幼圆" panose="02010509060101010101" charset="-122"/>
              </a:rPr>
              <a:t> </a:t>
            </a:r>
            <a:r>
              <a:rPr lang="zh-CN" b="1">
                <a:latin typeface="黑体" panose="02010609060101010101" charset="-122"/>
                <a:ea typeface="黑体" panose="02010609060101010101" charset="-122"/>
                <a:cs typeface="黑体" panose="02010609060101010101" charset="-122"/>
              </a:rPr>
              <a:t>南方的秋“秋的味，秋的色，秋的意境与姿态，总看不饱，尝不透，赏玩不到十足。”除了第2段的对比，作者在结尾还用了一组对比：“比起北国的秋来，正像是黄酒之与白干，稀饭之与馍馍，鲈鱼之与大蟹，黄犬之与骆驼”，形象说明南国之秋</a:t>
            </a:r>
            <a:r>
              <a:rPr lang="en-US" altLang="zh-CN" b="1">
                <a:latin typeface="黑体" panose="02010609060101010101" charset="-122"/>
                <a:ea typeface="黑体" panose="02010609060101010101" charset="-122"/>
                <a:cs typeface="黑体" panose="02010609060101010101" charset="-122"/>
              </a:rPr>
              <a:t>“</a:t>
            </a:r>
            <a:r>
              <a:rPr lang="zh-CN" b="1">
                <a:latin typeface="黑体" panose="02010609060101010101" charset="-122"/>
                <a:ea typeface="黑体" panose="02010609060101010101" charset="-122"/>
                <a:cs typeface="黑体" panose="02010609060101010101" charset="-122"/>
              </a:rPr>
              <a:t>色彩不浓，回味不永</a:t>
            </a:r>
            <a:r>
              <a:rPr lang="en-US" altLang="zh-CN" b="1">
                <a:latin typeface="黑体" panose="02010609060101010101" charset="-122"/>
                <a:ea typeface="黑体" panose="02010609060101010101" charset="-122"/>
                <a:cs typeface="黑体" panose="02010609060101010101" charset="-122"/>
              </a:rPr>
              <a:t>”</a:t>
            </a:r>
            <a:r>
              <a:rPr lang="zh-CN" b="1">
                <a:latin typeface="黑体" panose="02010609060101010101" charset="-122"/>
                <a:ea typeface="黑体" panose="02010609060101010101" charset="-122"/>
                <a:cs typeface="黑体" panose="02010609060101010101" charset="-122"/>
              </a:rPr>
              <a:t>的特点。黄酒之与白干，比喻南国秋味平淡，北国秋味浓烈。稀饭之与馍馍，比喻南国之秋味稀薄，北国之秋味厚实。鲈鱼之与大蟹，比喻南国之秋味柔软，北国之秋味刚强。黄犬之与骆驼，比喻南国之秋范围狭小，北国之秋范围广大。语言含蓄隽永。</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dissolve">
                                      <p:cBhvr>
                                        <p:cTn id="7" dur="500"/>
                                        <p:tgtEl>
                                          <p:spTgt spid="1024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0"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edge">
                                      <p:cBhvr>
                                        <p:cTn id="13" dur="2000"/>
                                        <p:tgtEl>
                                          <p:spTgt spid="2"/>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100"/>
                                        </p:tgtEl>
                                        <p:attrNameLst>
                                          <p:attrName>style.visibility</p:attrName>
                                        </p:attrNameLst>
                                      </p:cBhvr>
                                      <p:to>
                                        <p:strVal val="visible"/>
                                      </p:to>
                                    </p:set>
                                    <p:animEffect transition="in" filter="wheel(1)">
                                      <p:cBhvr>
                                        <p:cTn id="19"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95275" y="1770612"/>
            <a:ext cx="11612245" cy="2436495"/>
          </a:xfrm>
        </p:spPr>
        <p:txBody>
          <a:bodyPr>
            <a:scene3d>
              <a:camera prst="orthographicFront"/>
              <a:lightRig rig="soft" dir="t">
                <a:rot lat="0" lon="0" rev="15600000"/>
              </a:lightRig>
            </a:scene3d>
            <a:sp3d extrusionH="57150" prstMaterial="softEdge">
              <a:bevelT w="25400" h="38100"/>
            </a:sp3d>
          </a:bodyPr>
          <a:lstStyle/>
          <a:p>
            <a:pPr marL="0" indent="0">
              <a:buNone/>
            </a:pPr>
            <a:r>
              <a:rPr lang="zh-CN" sz="3600" b="1">
                <a:solidFill>
                  <a:srgbClr val="002060"/>
                </a:solidFill>
                <a:effectLst/>
                <a:latin typeface="黑体" panose="02010609060101010101" charset="-122"/>
                <a:ea typeface="黑体" panose="02010609060101010101" charset="-122"/>
                <a:cs typeface="幼圆" panose="02010509060101010101" charset="-122"/>
              </a:rPr>
              <a:t>活法千差万别，各具特色。醉生梦死，花天酒地，是一种活法；忘我工作，无私奉献，也是一种活法。无所事事，浑浑噩噩，是一种活法；自强不息，锐意进取，也是一种活法。怎么活，关键看自己的价值取向。</a:t>
            </a:r>
          </a:p>
        </p:txBody>
      </p:sp>
      <p:sp>
        <p:nvSpPr>
          <p:cNvPr id="10241" name="圆角矩形 10240"/>
          <p:cNvSpPr/>
          <p:nvPr/>
        </p:nvSpPr>
        <p:spPr>
          <a:xfrm>
            <a:off x="288290" y="795655"/>
            <a:ext cx="11612880" cy="710797"/>
          </a:xfrm>
          <a:prstGeom prst="roundRect">
            <a:avLst>
              <a:gd name="adj" fmla="val 16667"/>
            </a:avLst>
          </a:prstGeom>
          <a:solidFill>
            <a:schemeClr val="accent3">
              <a:lumMod val="20000"/>
              <a:lumOff val="80000"/>
            </a:schemeClr>
          </a:solidFill>
          <a:ln w="25560" cap="flat" cmpd="sng">
            <a:solidFill>
              <a:srgbClr val="FFFF00"/>
            </a:solidFill>
            <a:prstDash val="solid"/>
            <a:miter/>
            <a:headEnd type="none" w="med" len="med"/>
            <a:tailEnd type="none" w="med" len="med"/>
          </a:ln>
        </p:spPr>
        <p:txBody>
          <a:bodyPr wrap="square" lIns="90015" tIns="47168" rIns="90015" bIns="47168" anchor="t">
            <a:spAutoFit/>
          </a:bodyPr>
          <a:lstStyle/>
          <a:p>
            <a:pPr defTabSz="914400">
              <a:spcBef>
                <a:spcPts val="1000"/>
              </a:spcBef>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 pos="5791200"/>
                <a:tab pos="6515100"/>
                <a:tab pos="7239000"/>
                <a:tab pos="7962900"/>
                <a:tab pos="8686800"/>
              </a:tabLst>
            </a:pPr>
            <a:r>
              <a:rPr lang="en-US" altLang="zh-CN" sz="3200" b="1" err="1">
                <a:solidFill>
                  <a:schemeClr val="tx1"/>
                </a:solidFill>
                <a:latin typeface="微软雅黑" pitchFamily="34" charset="-122"/>
                <a:ea typeface="微软雅黑" pitchFamily="34" charset="-122"/>
                <a:cs typeface="微软雅黑" panose="020b0503020204020204" pitchFamily="34" charset="-122"/>
              </a:rPr>
              <a:t>活动：试以对比的手法写一组句子，体味这种句式的妙处。</a:t>
            </a:r>
          </a:p>
        </p:txBody>
      </p:sp>
      <p:sp>
        <p:nvSpPr>
          <p:cNvPr id="4" name="圆角矩形 3"/>
          <p:cNvSpPr/>
          <p:nvPr/>
        </p:nvSpPr>
        <p:spPr>
          <a:xfrm>
            <a:off x="295275" y="4471267"/>
            <a:ext cx="11612880" cy="1634490"/>
          </a:xfrm>
          <a:prstGeom prst="roundRect">
            <a:avLst>
              <a:gd name="adj" fmla="val 16667"/>
            </a:avLst>
          </a:prstGeom>
          <a:solidFill>
            <a:schemeClr val="accent3">
              <a:lumMod val="20000"/>
              <a:lumOff val="80000"/>
            </a:schemeClr>
          </a:solidFill>
          <a:ln w="25560" cap="flat" cmpd="sng">
            <a:solidFill>
              <a:srgbClr val="FFFF00"/>
            </a:solidFill>
            <a:prstDash val="solid"/>
            <a:miter/>
            <a:headEnd type="none" w="med" len="med"/>
            <a:tailEnd type="none" w="med" len="med"/>
          </a:ln>
        </p:spPr>
        <p:txBody>
          <a:bodyPr wrap="square" lIns="90015" tIns="47168" rIns="90015" bIns="47168" anchor="t">
            <a:spAutoFit/>
          </a:bodyPr>
          <a:lstStyle/>
          <a:p>
            <a:pPr defTabSz="914400">
              <a:spcBef>
                <a:spcPts val="1000"/>
              </a:spcBef>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 pos="5791200"/>
                <a:tab pos="6515100"/>
                <a:tab pos="7239000"/>
                <a:tab pos="7962900"/>
                <a:tab pos="8686800"/>
              </a:tabLst>
            </a:pPr>
            <a:r>
              <a:rPr lang="en-US" altLang="zh-CN" sz="3200" b="1" err="1">
                <a:solidFill>
                  <a:schemeClr val="tx1"/>
                </a:solidFill>
                <a:latin typeface="微软雅黑" pitchFamily="34" charset="-122"/>
                <a:ea typeface="微软雅黑" pitchFamily="34" charset="-122"/>
                <a:cs typeface="微软雅黑" panose="020b0503020204020204" pitchFamily="34" charset="-122"/>
              </a:rPr>
              <a:t>探究四：关于这篇文章的感情基调，有两种完全不同的理解：有人认为本文是颂秋的，但也有人认为是悲秋的。你认为呢？说说你的理由。</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241"/>
                                        </p:tgtEl>
                                        <p:attrNameLst>
                                          <p:attrName>style.visibility</p:attrName>
                                        </p:attrNameLst>
                                      </p:cBhvr>
                                      <p:to>
                                        <p:strVal val="visible"/>
                                      </p:to>
                                    </p:set>
                                    <p:animEffect transition="in" filter="blinds(horizontal)">
                                      <p:cBhvr>
                                        <p:cTn id="7" dur="500"/>
                                        <p:tgtEl>
                                          <p:spTgt spid="1024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indefinite"/>
                            </p:stCondLst>
                          </p:cTn>
                        </p:par>
                        <p:par>
                          <p:cTn id="15" fill="hold" nodeType="afterGroup">
                            <p:stCondLst>
                              <p:cond delay="0"/>
                            </p:stCondLst>
                            <p:childTnLst>
                              <p:par>
                                <p:cTn id="16" presetID="3" presetClass="entr" presetSubtype="1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linds(horizont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2" name="组合 1"/>
          <p:cNvGrpSpPr/>
          <p:nvPr/>
        </p:nvGrpSpPr>
        <p:grpSpPr>
          <a:xfrm>
            <a:off x="867936" y="1531181"/>
            <a:ext cx="3305041" cy="3297131"/>
            <a:chOff x="567625" y="1876138"/>
            <a:chExt cx="3317875" cy="3309938"/>
          </a:xfrm>
        </p:grpSpPr>
        <p:sp>
          <p:nvSpPr>
            <p:cNvPr id="3" name="Oval 19"/>
            <p:cNvSpPr>
              <a:spLocks noChangeArrowheads="1"/>
            </p:cNvSpPr>
            <p:nvPr/>
          </p:nvSpPr>
          <p:spPr bwMode="auto">
            <a:xfrm>
              <a:off x="830928" y="2100612"/>
              <a:ext cx="2790825" cy="2782888"/>
            </a:xfrm>
            <a:prstGeom prst="ellipse">
              <a:avLst/>
            </a:prstGeom>
            <a:blipFill rotWithShape="1">
              <a:blip r:embed="rId2"/>
              <a:stretch>
                <a:fillRect/>
              </a:stretch>
            </a:blipFill>
            <a:ln>
              <a:noFill/>
            </a:ln>
          </p:spPr>
          <p:txBody>
            <a:bodyPr vert="horz" wrap="square" lIns="91389" tIns="45694" rIns="91389" bIns="45694" numCol="1" anchor="t" anchorCtr="0" compatLnSpc="1"/>
            <a:lstStyle/>
            <a:p>
              <a:endParaRPr lang="zh-CN" altLang="en-US" sz="1800"/>
            </a:p>
          </p:txBody>
        </p:sp>
        <p:grpSp>
          <p:nvGrpSpPr>
            <p:cNvPr id="4" name="组合 3"/>
            <p:cNvGrpSpPr/>
            <p:nvPr/>
          </p:nvGrpSpPr>
          <p:grpSpPr>
            <a:xfrm rot="20826964">
              <a:off x="567625" y="1876138"/>
              <a:ext cx="3317875" cy="3309938"/>
              <a:chOff x="625806" y="2032000"/>
              <a:chExt cx="3317875" cy="3309938"/>
            </a:xfrm>
          </p:grpSpPr>
          <p:sp>
            <p:nvSpPr>
              <p:cNvPr id="5" name="Freeform 21"/>
              <p:cNvSpPr/>
              <p:nvPr/>
            </p:nvSpPr>
            <p:spPr bwMode="auto">
              <a:xfrm>
                <a:off x="865519" y="2032000"/>
                <a:ext cx="1376363" cy="885825"/>
              </a:xfrm>
              <a:custGeom>
                <a:gdLst>
                  <a:gd name="T0" fmla="*/ 227 w 2059"/>
                  <a:gd name="T1" fmla="*/ 1328 h 1328"/>
                  <a:gd name="T2" fmla="*/ 2059 w 2059"/>
                  <a:gd name="T3" fmla="*/ 262 h 1328"/>
                  <a:gd name="T4" fmla="*/ 2059 w 2059"/>
                  <a:gd name="T5" fmla="*/ 0 h 1328"/>
                  <a:gd name="T6" fmla="*/ 0 w 2059"/>
                  <a:gd name="T7" fmla="*/ 1197 h 1328"/>
                  <a:gd name="T8" fmla="*/ 227 w 2059"/>
                  <a:gd name="T9" fmla="*/ 1328 h 1328"/>
                </a:gdLst>
                <a:cxnLst>
                  <a:cxn ang="0">
                    <a:pos x="T0" y="T1"/>
                  </a:cxn>
                  <a:cxn ang="0">
                    <a:pos x="T2" y="T3"/>
                  </a:cxn>
                  <a:cxn ang="0">
                    <a:pos x="T4" y="T5"/>
                  </a:cxn>
                  <a:cxn ang="0">
                    <a:pos x="T6" y="T7"/>
                  </a:cxn>
                  <a:cxn ang="0">
                    <a:pos x="T8" y="T9"/>
                  </a:cxn>
                </a:cxnLst>
                <a:rect l="0" t="0" r="r" b="b"/>
                <a:pathLst>
                  <a:path w="2059" h="1328">
                    <a:moveTo>
                      <a:pt x="227" y="1328"/>
                    </a:moveTo>
                    <a:cubicBezTo>
                      <a:pt x="606" y="706"/>
                      <a:pt x="1282" y="285"/>
                      <a:pt x="2059" y="262"/>
                    </a:cubicBezTo>
                    <a:lnTo>
                      <a:pt x="2059" y="0"/>
                    </a:lnTo>
                    <a:cubicBezTo>
                      <a:pt x="1186" y="23"/>
                      <a:pt x="424" y="497"/>
                      <a:pt x="0" y="1197"/>
                    </a:cubicBezTo>
                    <a:lnTo>
                      <a:pt x="227" y="1328"/>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389" tIns="45694" rIns="91389" bIns="45694" numCol="1" anchor="t" anchorCtr="0" compatLnSpc="1"/>
              <a:lstStyle/>
              <a:p>
                <a:endParaRPr lang="zh-CN" altLang="en-US" sz="1800"/>
              </a:p>
            </p:txBody>
          </p:sp>
          <p:sp>
            <p:nvSpPr>
              <p:cNvPr id="6" name="Freeform 22"/>
              <p:cNvSpPr/>
              <p:nvPr/>
            </p:nvSpPr>
            <p:spPr bwMode="auto">
              <a:xfrm>
                <a:off x="625806" y="2032000"/>
                <a:ext cx="3317875" cy="3309938"/>
              </a:xfrm>
              <a:custGeom>
                <a:gdLst>
                  <a:gd name="T0" fmla="*/ 2527 w 4963"/>
                  <a:gd name="T1" fmla="*/ 262 h 4963"/>
                  <a:gd name="T2" fmla="*/ 4702 w 4963"/>
                  <a:gd name="T3" fmla="*/ 2481 h 4963"/>
                  <a:gd name="T4" fmla="*/ 2482 w 4963"/>
                  <a:gd name="T5" fmla="*/ 4701 h 4963"/>
                  <a:gd name="T6" fmla="*/ 262 w 4963"/>
                  <a:gd name="T7" fmla="*/ 2481 h 4963"/>
                  <a:gd name="T8" fmla="*/ 530 w 4963"/>
                  <a:gd name="T9" fmla="*/ 1424 h 4963"/>
                  <a:gd name="T10" fmla="*/ 303 w 4963"/>
                  <a:gd name="T11" fmla="*/ 1293 h 4963"/>
                  <a:gd name="T12" fmla="*/ 0 w 4963"/>
                  <a:gd name="T13" fmla="*/ 2481 h 4963"/>
                  <a:gd name="T14" fmla="*/ 2482 w 4963"/>
                  <a:gd name="T15" fmla="*/ 4963 h 4963"/>
                  <a:gd name="T16" fmla="*/ 4963 w 4963"/>
                  <a:gd name="T17" fmla="*/ 2481 h 4963"/>
                  <a:gd name="T18" fmla="*/ 2527 w 4963"/>
                  <a:gd name="T19" fmla="*/ 0 h 4963"/>
                  <a:gd name="T20" fmla="*/ 2527 w 4963"/>
                  <a:gd name="T21" fmla="*/ 262 h 49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63" h="4963">
                    <a:moveTo>
                      <a:pt x="2527" y="262"/>
                    </a:moveTo>
                    <a:cubicBezTo>
                      <a:pt x="3732" y="286"/>
                      <a:pt x="4702" y="1271"/>
                      <a:pt x="4702" y="2481"/>
                    </a:cubicBezTo>
                    <a:cubicBezTo>
                      <a:pt x="4702" y="3707"/>
                      <a:pt x="3708" y="4701"/>
                      <a:pt x="2482" y="4701"/>
                    </a:cubicBezTo>
                    <a:cubicBezTo>
                      <a:pt x="1256" y="4701"/>
                      <a:pt x="262" y="3707"/>
                      <a:pt x="262" y="2481"/>
                    </a:cubicBezTo>
                    <a:cubicBezTo>
                      <a:pt x="262" y="2098"/>
                      <a:pt x="359" y="1738"/>
                      <a:pt x="530" y="1424"/>
                    </a:cubicBezTo>
                    <a:lnTo>
                      <a:pt x="303" y="1293"/>
                    </a:lnTo>
                    <a:cubicBezTo>
                      <a:pt x="110" y="1646"/>
                      <a:pt x="0" y="2051"/>
                      <a:pt x="0" y="2481"/>
                    </a:cubicBezTo>
                    <a:cubicBezTo>
                      <a:pt x="0" y="3852"/>
                      <a:pt x="1111" y="4963"/>
                      <a:pt x="2482" y="4963"/>
                    </a:cubicBezTo>
                    <a:cubicBezTo>
                      <a:pt x="3852" y="4963"/>
                      <a:pt x="4963" y="3852"/>
                      <a:pt x="4963" y="2481"/>
                    </a:cubicBezTo>
                    <a:cubicBezTo>
                      <a:pt x="4963" y="1126"/>
                      <a:pt x="3877" y="24"/>
                      <a:pt x="2527" y="0"/>
                    </a:cubicBezTo>
                    <a:lnTo>
                      <a:pt x="2527" y="262"/>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389" tIns="45694" rIns="91389" bIns="45694" numCol="1" anchor="t" anchorCtr="0" compatLnSpc="1"/>
              <a:lstStyle/>
              <a:p>
                <a:endParaRPr lang="zh-CN" altLang="en-US" sz="1800"/>
              </a:p>
            </p:txBody>
          </p:sp>
        </p:grpSp>
      </p:grpSp>
      <p:sp>
        <p:nvSpPr>
          <p:cNvPr id="7" name="椭圆 6"/>
          <p:cNvSpPr/>
          <p:nvPr/>
        </p:nvSpPr>
        <p:spPr bwMode="auto">
          <a:xfrm>
            <a:off x="2767230" y="3967380"/>
            <a:ext cx="1060116" cy="1060116"/>
          </a:xfrm>
          <a:prstGeom prst="ellipse">
            <a:avLst/>
          </a:prstGeom>
          <a:solidFill>
            <a:schemeClr val="accent3"/>
          </a:solidFill>
          <a:ln w="9525" cap="flat" cmpd="sng" algn="ctr">
            <a:noFill/>
            <a:prstDash val="solid"/>
            <a:round/>
            <a:headEnd type="none" w="med" len="med"/>
            <a:tailEnd type="none" w="med" len="med"/>
          </a:ln>
          <a:effectLst/>
        </p:spPr>
        <p:txBody>
          <a:bodyPr vert="horz" wrap="square" lIns="91389" tIns="45694" rIns="91389" bIns="45694" numCol="1" rtlCol="0" anchor="t" anchorCtr="0" compatLnSpc="1"/>
          <a:lstStyle/>
          <a:p>
            <a:pPr defTabSz="913765" fontAlgn="base">
              <a:spcBef>
                <a:spcPct val="0"/>
              </a:spcBef>
              <a:spcAft>
                <a:spcPct val="0"/>
              </a:spcAft>
            </a:pPr>
            <a:endParaRPr lang="zh-CN" altLang="en-US" sz="1800">
              <a:latin typeface="Arial" pitchFamily="34" charset="0"/>
              <a:ea typeface="宋体" pitchFamily="2" charset="-122"/>
            </a:endParaRPr>
          </a:p>
        </p:txBody>
      </p:sp>
      <p:sp>
        <p:nvSpPr>
          <p:cNvPr id="8" name="TextBox 33"/>
          <p:cNvSpPr txBox="1"/>
          <p:nvPr/>
        </p:nvSpPr>
        <p:spPr>
          <a:xfrm>
            <a:off x="2850247" y="4130107"/>
            <a:ext cx="894080" cy="521970"/>
          </a:xfrm>
          <a:prstGeom prst="rect">
            <a:avLst/>
          </a:prstGeom>
          <a:noFill/>
        </p:spPr>
        <p:txBody>
          <a:bodyPr wrap="none" rtlCol="0">
            <a:spAutoFit/>
          </a:bodyPr>
          <a:lstStyle/>
          <a:p>
            <a:pPr algn="ctr"/>
            <a:r>
              <a:rPr lang="zh-CN" altLang="en-US" sz="2800">
                <a:solidFill>
                  <a:schemeClr val="bg1"/>
                </a:solidFill>
                <a:latin typeface="+mn-ea"/>
              </a:rPr>
              <a:t>目录</a:t>
            </a:r>
          </a:p>
        </p:txBody>
      </p:sp>
      <p:sp>
        <p:nvSpPr>
          <p:cNvPr id="9" name="TextBox 35"/>
          <p:cNvSpPr txBox="1"/>
          <p:nvPr/>
        </p:nvSpPr>
        <p:spPr>
          <a:xfrm>
            <a:off x="2882633" y="4565779"/>
            <a:ext cx="829310" cy="306705"/>
          </a:xfrm>
          <a:prstGeom prst="rect">
            <a:avLst/>
          </a:prstGeom>
          <a:noFill/>
        </p:spPr>
        <p:txBody>
          <a:bodyPr wrap="none" rtlCol="0">
            <a:spAutoFit/>
          </a:bodyPr>
          <a:lstStyle/>
          <a:p>
            <a:pPr algn="ctr"/>
            <a:r>
              <a:rPr lang="en-US" altLang="zh-CN" sz="1400">
                <a:solidFill>
                  <a:schemeClr val="bg1"/>
                </a:solidFill>
                <a:latin typeface="+mj-lt"/>
              </a:rPr>
              <a:t>Contents</a:t>
            </a:r>
            <a:endParaRPr lang="zh-CN" altLang="en-US" sz="1400">
              <a:solidFill>
                <a:schemeClr val="bg1"/>
              </a:solidFill>
              <a:latin typeface="+mj-lt"/>
            </a:endParaRPr>
          </a:p>
        </p:txBody>
      </p:sp>
      <p:sp>
        <p:nvSpPr>
          <p:cNvPr id="10" name="Freeform 23"/>
          <p:cNvSpPr/>
          <p:nvPr/>
        </p:nvSpPr>
        <p:spPr bwMode="auto">
          <a:xfrm>
            <a:off x="4565220" y="803561"/>
            <a:ext cx="709225" cy="713984"/>
          </a:xfrm>
          <a:custGeom>
            <a:gdLst>
              <a:gd name="T0" fmla="*/ 91 w 865"/>
              <a:gd name="T1" fmla="*/ 0 h 865"/>
              <a:gd name="T2" fmla="*/ 774 w 865"/>
              <a:gd name="T3" fmla="*/ 0 h 865"/>
              <a:gd name="T4" fmla="*/ 865 w 865"/>
              <a:gd name="T5" fmla="*/ 91 h 865"/>
              <a:gd name="T6" fmla="*/ 865 w 865"/>
              <a:gd name="T7" fmla="*/ 774 h 865"/>
              <a:gd name="T8" fmla="*/ 774 w 865"/>
              <a:gd name="T9" fmla="*/ 865 h 865"/>
              <a:gd name="T10" fmla="*/ 91 w 865"/>
              <a:gd name="T11" fmla="*/ 865 h 865"/>
              <a:gd name="T12" fmla="*/ 0 w 865"/>
              <a:gd name="T13" fmla="*/ 774 h 865"/>
              <a:gd name="T14" fmla="*/ 0 w 865"/>
              <a:gd name="T15" fmla="*/ 91 h 865"/>
              <a:gd name="T16" fmla="*/ 91 w 865"/>
              <a:gd name="T17" fmla="*/ 0 h 8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chemeClr val="accent4"/>
          </a:solidFill>
          <a:ln>
            <a:noFill/>
          </a:ln>
        </p:spPr>
        <p:txBody>
          <a:bodyPr vert="horz" wrap="square" lIns="91389" tIns="45694" rIns="91389" bIns="45694" numCol="1" anchor="t" anchorCtr="0" compatLnSpc="1"/>
          <a:lstStyle/>
          <a:p>
            <a:endParaRPr lang="zh-CN" altLang="en-US" sz="1800">
              <a:solidFill>
                <a:schemeClr val="bg1"/>
              </a:solidFill>
            </a:endParaRPr>
          </a:p>
        </p:txBody>
      </p:sp>
      <p:sp>
        <p:nvSpPr>
          <p:cNvPr id="11" name="Freeform 24"/>
          <p:cNvSpPr/>
          <p:nvPr/>
        </p:nvSpPr>
        <p:spPr bwMode="auto">
          <a:xfrm>
            <a:off x="5344257" y="803561"/>
            <a:ext cx="5717481" cy="713984"/>
          </a:xfrm>
          <a:custGeom>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4"/>
            </a:solidFill>
            <a:prstDash val="solid"/>
            <a:miter lim="800000"/>
          </a:ln>
        </p:spPr>
        <p:txBody>
          <a:bodyPr vert="horz" wrap="square" lIns="91389" tIns="45694" rIns="91389" bIns="45694" numCol="1" anchor="t" anchorCtr="0" compatLnSpc="1"/>
          <a:lstStyle/>
          <a:p>
            <a:pPr algn="ctr"/>
            <a:endParaRPr lang="zh-CN" altLang="en-US" sz="1800"/>
          </a:p>
        </p:txBody>
      </p:sp>
      <p:sp>
        <p:nvSpPr>
          <p:cNvPr id="12" name="Freeform 25"/>
          <p:cNvSpPr/>
          <p:nvPr/>
        </p:nvSpPr>
        <p:spPr bwMode="auto">
          <a:xfrm>
            <a:off x="4565220" y="1989913"/>
            <a:ext cx="709225" cy="713984"/>
          </a:xfrm>
          <a:custGeom>
            <a:gdLst>
              <a:gd name="T0" fmla="*/ 91 w 865"/>
              <a:gd name="T1" fmla="*/ 0 h 865"/>
              <a:gd name="T2" fmla="*/ 774 w 865"/>
              <a:gd name="T3" fmla="*/ 0 h 865"/>
              <a:gd name="T4" fmla="*/ 865 w 865"/>
              <a:gd name="T5" fmla="*/ 91 h 865"/>
              <a:gd name="T6" fmla="*/ 865 w 865"/>
              <a:gd name="T7" fmla="*/ 774 h 865"/>
              <a:gd name="T8" fmla="*/ 774 w 865"/>
              <a:gd name="T9" fmla="*/ 865 h 865"/>
              <a:gd name="T10" fmla="*/ 91 w 865"/>
              <a:gd name="T11" fmla="*/ 865 h 865"/>
              <a:gd name="T12" fmla="*/ 0 w 865"/>
              <a:gd name="T13" fmla="*/ 774 h 865"/>
              <a:gd name="T14" fmla="*/ 0 w 865"/>
              <a:gd name="T15" fmla="*/ 91 h 865"/>
              <a:gd name="T16" fmla="*/ 91 w 865"/>
              <a:gd name="T17" fmla="*/ 0 h 8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chemeClr val="accent5"/>
          </a:solidFill>
          <a:ln>
            <a:noFill/>
          </a:ln>
        </p:spPr>
        <p:txBody>
          <a:bodyPr vert="horz" wrap="square" lIns="91389" tIns="45694" rIns="91389" bIns="45694" numCol="1" anchor="t" anchorCtr="0" compatLnSpc="1"/>
          <a:lstStyle/>
          <a:p>
            <a:endParaRPr lang="zh-CN" altLang="en-US" sz="1800">
              <a:solidFill>
                <a:schemeClr val="bg1"/>
              </a:solidFill>
            </a:endParaRPr>
          </a:p>
        </p:txBody>
      </p:sp>
      <p:sp>
        <p:nvSpPr>
          <p:cNvPr id="13" name="Freeform 26"/>
          <p:cNvSpPr/>
          <p:nvPr/>
        </p:nvSpPr>
        <p:spPr bwMode="auto">
          <a:xfrm>
            <a:off x="5344257" y="1989913"/>
            <a:ext cx="5717481" cy="713984"/>
          </a:xfrm>
          <a:custGeom>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solidFill>
            <a:prstDash val="solid"/>
            <a:miter lim="800000"/>
          </a:ln>
        </p:spPr>
        <p:txBody>
          <a:bodyPr vert="horz" wrap="square" lIns="91389" tIns="45694" rIns="91389" bIns="45694" numCol="1" anchor="t" anchorCtr="0" compatLnSpc="1"/>
          <a:lstStyle/>
          <a:p>
            <a:pPr algn="ctr"/>
            <a:endParaRPr lang="zh-CN" altLang="en-US" sz="1800"/>
          </a:p>
        </p:txBody>
      </p:sp>
      <p:sp>
        <p:nvSpPr>
          <p:cNvPr id="14" name="Freeform 27"/>
          <p:cNvSpPr/>
          <p:nvPr/>
        </p:nvSpPr>
        <p:spPr bwMode="auto">
          <a:xfrm>
            <a:off x="4565220" y="3045814"/>
            <a:ext cx="709225" cy="713984"/>
          </a:xfrm>
          <a:custGeom>
            <a:gdLst>
              <a:gd name="T0" fmla="*/ 91 w 865"/>
              <a:gd name="T1" fmla="*/ 0 h 866"/>
              <a:gd name="T2" fmla="*/ 774 w 865"/>
              <a:gd name="T3" fmla="*/ 0 h 866"/>
              <a:gd name="T4" fmla="*/ 865 w 865"/>
              <a:gd name="T5" fmla="*/ 91 h 866"/>
              <a:gd name="T6" fmla="*/ 865 w 865"/>
              <a:gd name="T7" fmla="*/ 775 h 866"/>
              <a:gd name="T8" fmla="*/ 774 w 865"/>
              <a:gd name="T9" fmla="*/ 866 h 866"/>
              <a:gd name="T10" fmla="*/ 91 w 865"/>
              <a:gd name="T11" fmla="*/ 866 h 866"/>
              <a:gd name="T12" fmla="*/ 0 w 865"/>
              <a:gd name="T13" fmla="*/ 775 h 866"/>
              <a:gd name="T14" fmla="*/ 0 w 865"/>
              <a:gd name="T15" fmla="*/ 91 h 866"/>
              <a:gd name="T16" fmla="*/ 91 w 865"/>
              <a:gd name="T17" fmla="*/ 0 h 86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5"/>
                </a:lnTo>
                <a:cubicBezTo>
                  <a:pt x="865" y="825"/>
                  <a:pt x="824" y="866"/>
                  <a:pt x="774" y="866"/>
                </a:cubicBezTo>
                <a:lnTo>
                  <a:pt x="91" y="866"/>
                </a:lnTo>
                <a:cubicBezTo>
                  <a:pt x="41" y="866"/>
                  <a:pt x="0" y="825"/>
                  <a:pt x="0" y="775"/>
                </a:cubicBezTo>
                <a:lnTo>
                  <a:pt x="0" y="91"/>
                </a:lnTo>
                <a:cubicBezTo>
                  <a:pt x="0" y="41"/>
                  <a:pt x="41" y="0"/>
                  <a:pt x="91" y="0"/>
                </a:cubicBezTo>
                <a:close/>
              </a:path>
            </a:pathLst>
          </a:custGeom>
          <a:solidFill>
            <a:schemeClr val="accent3"/>
          </a:solidFill>
          <a:ln>
            <a:noFill/>
          </a:ln>
        </p:spPr>
        <p:txBody>
          <a:bodyPr vert="horz" wrap="square" lIns="91389" tIns="45694" rIns="91389" bIns="45694" numCol="1" anchor="t" anchorCtr="0" compatLnSpc="1"/>
          <a:lstStyle/>
          <a:p>
            <a:endParaRPr lang="zh-CN" altLang="en-US" sz="1800">
              <a:solidFill>
                <a:schemeClr val="bg1"/>
              </a:solidFill>
            </a:endParaRPr>
          </a:p>
        </p:txBody>
      </p:sp>
      <p:sp>
        <p:nvSpPr>
          <p:cNvPr id="15" name="Freeform 28"/>
          <p:cNvSpPr/>
          <p:nvPr/>
        </p:nvSpPr>
        <p:spPr bwMode="auto">
          <a:xfrm>
            <a:off x="5344257" y="3045814"/>
            <a:ext cx="5717481" cy="713984"/>
          </a:xfrm>
          <a:custGeom>
            <a:gdLst>
              <a:gd name="T0" fmla="*/ 91 w 8683"/>
              <a:gd name="T1" fmla="*/ 0 h 866"/>
              <a:gd name="T2" fmla="*/ 8591 w 8683"/>
              <a:gd name="T3" fmla="*/ 0 h 866"/>
              <a:gd name="T4" fmla="*/ 8683 w 8683"/>
              <a:gd name="T5" fmla="*/ 91 h 866"/>
              <a:gd name="T6" fmla="*/ 8683 w 8683"/>
              <a:gd name="T7" fmla="*/ 775 h 866"/>
              <a:gd name="T8" fmla="*/ 8591 w 8683"/>
              <a:gd name="T9" fmla="*/ 866 h 866"/>
              <a:gd name="T10" fmla="*/ 91 w 8683"/>
              <a:gd name="T11" fmla="*/ 866 h 866"/>
              <a:gd name="T12" fmla="*/ 0 w 8683"/>
              <a:gd name="T13" fmla="*/ 775 h 866"/>
              <a:gd name="T14" fmla="*/ 0 w 8683"/>
              <a:gd name="T15" fmla="*/ 91 h 866"/>
              <a:gd name="T16" fmla="*/ 91 w 8683"/>
              <a:gd name="T17" fmla="*/ 0 h 86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5"/>
                </a:lnTo>
                <a:cubicBezTo>
                  <a:pt x="8683" y="825"/>
                  <a:pt x="8642" y="866"/>
                  <a:pt x="8591" y="866"/>
                </a:cubicBezTo>
                <a:lnTo>
                  <a:pt x="91" y="866"/>
                </a:lnTo>
                <a:cubicBezTo>
                  <a:pt x="41" y="866"/>
                  <a:pt x="0" y="825"/>
                  <a:pt x="0" y="775"/>
                </a:cubicBezTo>
                <a:lnTo>
                  <a:pt x="0" y="91"/>
                </a:lnTo>
                <a:cubicBezTo>
                  <a:pt x="0" y="41"/>
                  <a:pt x="41" y="0"/>
                  <a:pt x="91" y="0"/>
                </a:cubicBezTo>
                <a:close/>
              </a:path>
            </a:pathLst>
          </a:custGeom>
          <a:solidFill>
            <a:srgbClr val="FFFFFF"/>
          </a:solidFill>
          <a:ln w="9525" cap="flat">
            <a:solidFill>
              <a:schemeClr val="accent3"/>
            </a:solidFill>
            <a:prstDash val="solid"/>
            <a:miter lim="800000"/>
          </a:ln>
        </p:spPr>
        <p:txBody>
          <a:bodyPr vert="horz" wrap="square" lIns="91389" tIns="45694" rIns="91389" bIns="45694" numCol="1" anchor="t" anchorCtr="0" compatLnSpc="1"/>
          <a:lstStyle/>
          <a:p>
            <a:pPr algn="ctr"/>
            <a:endParaRPr lang="zh-CN" altLang="en-US" sz="1800"/>
          </a:p>
        </p:txBody>
      </p:sp>
      <p:sp>
        <p:nvSpPr>
          <p:cNvPr id="16" name="TextBox 47"/>
          <p:cNvSpPr txBox="1"/>
          <p:nvPr/>
        </p:nvSpPr>
        <p:spPr>
          <a:xfrm>
            <a:off x="5509973" y="868325"/>
            <a:ext cx="5421147" cy="521970"/>
          </a:xfrm>
          <a:prstGeom prst="rect">
            <a:avLst/>
          </a:prstGeom>
          <a:noFill/>
        </p:spPr>
        <p:txBody>
          <a:bodyPr wrap="square" rtlCol="0">
            <a:spAutoFit/>
          </a:bodyPr>
          <a:lstStyle/>
          <a:p>
            <a:pPr algn="ctr"/>
            <a:r>
              <a:rPr lang="zh-CN" altLang="en-US" sz="2800" b="1">
                <a:solidFill>
                  <a:schemeClr val="tx2"/>
                </a:solidFill>
                <a:latin typeface="微软雅黑" pitchFamily="34" charset="-122"/>
                <a:ea typeface="微软雅黑" pitchFamily="34" charset="-122"/>
              </a:rPr>
              <a:t>整体把握（自主梳理，个体展示）</a:t>
            </a:r>
          </a:p>
        </p:txBody>
      </p:sp>
      <p:sp>
        <p:nvSpPr>
          <p:cNvPr id="17" name="TextBox 48"/>
          <p:cNvSpPr txBox="1"/>
          <p:nvPr/>
        </p:nvSpPr>
        <p:spPr>
          <a:xfrm>
            <a:off x="5509973" y="2063534"/>
            <a:ext cx="5421147" cy="521970"/>
          </a:xfrm>
          <a:prstGeom prst="rect">
            <a:avLst/>
          </a:prstGeom>
          <a:noFill/>
        </p:spPr>
        <p:txBody>
          <a:bodyPr wrap="square" rtlCol="0">
            <a:spAutoFit/>
          </a:bodyPr>
          <a:lstStyle>
            <a:defPPr>
              <a:defRPr lang="zh-CN"/>
            </a:defPPr>
            <a:lvl1pPr>
              <a:defRPr sz="3200" b="1">
                <a:solidFill>
                  <a:schemeClr val="accent1"/>
                </a:solidFill>
                <a:latin typeface="微软雅黑" pitchFamily="34" charset="-122"/>
                <a:ea typeface="微软雅黑" pitchFamily="34" charset="-122"/>
              </a:defRPr>
            </a:lvl1pPr>
          </a:lstStyle>
          <a:p>
            <a:pPr algn="ctr"/>
            <a:r>
              <a:rPr lang="zh-CN" altLang="en-US" sz="2800">
                <a:solidFill>
                  <a:schemeClr val="tx2"/>
                </a:solidFill>
              </a:rPr>
              <a:t>重点品读（自主研读，交流分享）</a:t>
            </a:r>
          </a:p>
        </p:txBody>
      </p:sp>
      <p:sp>
        <p:nvSpPr>
          <p:cNvPr id="18" name="TextBox 55"/>
          <p:cNvSpPr txBox="1"/>
          <p:nvPr/>
        </p:nvSpPr>
        <p:spPr>
          <a:xfrm>
            <a:off x="5509973" y="3104824"/>
            <a:ext cx="5421147" cy="521970"/>
          </a:xfrm>
          <a:prstGeom prst="rect">
            <a:avLst/>
          </a:prstGeom>
          <a:noFill/>
        </p:spPr>
        <p:txBody>
          <a:bodyPr wrap="square" rtlCol="0">
            <a:spAutoFit/>
          </a:bodyPr>
          <a:lstStyle>
            <a:defPPr>
              <a:defRPr lang="zh-CN"/>
            </a:defPPr>
            <a:lvl1pPr>
              <a:defRPr sz="3200" b="1">
                <a:solidFill>
                  <a:schemeClr val="accent1"/>
                </a:solidFill>
                <a:latin typeface="微软雅黑" pitchFamily="34" charset="-122"/>
                <a:ea typeface="微软雅黑" pitchFamily="34" charset="-122"/>
              </a:defRPr>
            </a:lvl1pPr>
          </a:lstStyle>
          <a:p>
            <a:pPr algn="ctr"/>
            <a:r>
              <a:rPr lang="zh-CN" altLang="en-US" sz="2800">
                <a:solidFill>
                  <a:schemeClr val="tx2"/>
                </a:solidFill>
              </a:rPr>
              <a:t>深入探究（合作讨论，质疑解惑） </a:t>
            </a:r>
          </a:p>
        </p:txBody>
      </p:sp>
      <p:sp>
        <p:nvSpPr>
          <p:cNvPr id="19" name="TextBox 58"/>
          <p:cNvSpPr txBox="1"/>
          <p:nvPr/>
        </p:nvSpPr>
        <p:spPr>
          <a:xfrm>
            <a:off x="4684960" y="837562"/>
            <a:ext cx="413385" cy="645160"/>
          </a:xfrm>
          <a:prstGeom prst="rect">
            <a:avLst/>
          </a:prstGeom>
          <a:noFill/>
        </p:spPr>
        <p:txBody>
          <a:bodyPr wrap="none" rtlCol="0">
            <a:spAutoFit/>
          </a:bodyPr>
          <a:lstStyle/>
          <a:p>
            <a:r>
              <a:rPr lang="en-US" altLang="zh-CN" sz="3600" b="1">
                <a:solidFill>
                  <a:schemeClr val="bg1"/>
                </a:solidFill>
                <a:latin typeface="+mj-ea"/>
                <a:ea typeface="+mj-ea"/>
              </a:rPr>
              <a:t>1</a:t>
            </a:r>
            <a:endParaRPr lang="zh-CN" altLang="en-US" sz="3600" b="1">
              <a:solidFill>
                <a:schemeClr val="bg1"/>
              </a:solidFill>
              <a:latin typeface="+mj-ea"/>
              <a:ea typeface="+mj-ea"/>
            </a:endParaRPr>
          </a:p>
        </p:txBody>
      </p:sp>
      <p:sp>
        <p:nvSpPr>
          <p:cNvPr id="20" name="TextBox 59"/>
          <p:cNvSpPr txBox="1"/>
          <p:nvPr/>
        </p:nvSpPr>
        <p:spPr>
          <a:xfrm>
            <a:off x="4684960" y="1993435"/>
            <a:ext cx="413385" cy="645160"/>
          </a:xfrm>
          <a:prstGeom prst="rect">
            <a:avLst/>
          </a:prstGeom>
          <a:noFill/>
        </p:spPr>
        <p:txBody>
          <a:bodyPr wrap="none" rtlCol="0">
            <a:spAutoFit/>
          </a:bodyPr>
          <a:lstStyle/>
          <a:p>
            <a:r>
              <a:rPr lang="en-US" altLang="zh-CN" sz="3600" b="1">
                <a:solidFill>
                  <a:schemeClr val="bg1"/>
                </a:solidFill>
                <a:latin typeface="+mj-ea"/>
                <a:ea typeface="+mj-ea"/>
              </a:rPr>
              <a:t>2</a:t>
            </a:r>
            <a:endParaRPr lang="zh-CN" altLang="en-US" sz="3600" b="1">
              <a:solidFill>
                <a:schemeClr val="bg1"/>
              </a:solidFill>
              <a:latin typeface="+mj-ea"/>
              <a:ea typeface="+mj-ea"/>
            </a:endParaRPr>
          </a:p>
        </p:txBody>
      </p:sp>
      <p:sp>
        <p:nvSpPr>
          <p:cNvPr id="21" name="TextBox 60"/>
          <p:cNvSpPr txBox="1"/>
          <p:nvPr/>
        </p:nvSpPr>
        <p:spPr>
          <a:xfrm>
            <a:off x="4684960" y="3057565"/>
            <a:ext cx="413385" cy="645160"/>
          </a:xfrm>
          <a:prstGeom prst="rect">
            <a:avLst/>
          </a:prstGeom>
          <a:noFill/>
        </p:spPr>
        <p:txBody>
          <a:bodyPr wrap="none" rtlCol="0">
            <a:spAutoFit/>
          </a:bodyPr>
          <a:lstStyle/>
          <a:p>
            <a:r>
              <a:rPr lang="en-US" altLang="zh-CN" sz="3600" b="1">
                <a:solidFill>
                  <a:schemeClr val="bg1"/>
                </a:solidFill>
                <a:latin typeface="+mj-ea"/>
                <a:ea typeface="+mj-ea"/>
              </a:rPr>
              <a:t>3</a:t>
            </a:r>
            <a:endParaRPr lang="zh-CN" altLang="en-US" sz="3600" b="1">
              <a:solidFill>
                <a:schemeClr val="bg1"/>
              </a:solidFill>
              <a:latin typeface="+mj-ea"/>
              <a:ea typeface="+mj-ea"/>
            </a:endParaRPr>
          </a:p>
        </p:txBody>
      </p:sp>
      <p:sp>
        <p:nvSpPr>
          <p:cNvPr id="22" name="Freeform 27"/>
          <p:cNvSpPr/>
          <p:nvPr/>
        </p:nvSpPr>
        <p:spPr bwMode="auto">
          <a:xfrm>
            <a:off x="4565220" y="4156093"/>
            <a:ext cx="709225" cy="713984"/>
          </a:xfrm>
          <a:custGeom>
            <a:gdLst>
              <a:gd name="T0" fmla="*/ 91 w 865"/>
              <a:gd name="T1" fmla="*/ 0 h 866"/>
              <a:gd name="T2" fmla="*/ 774 w 865"/>
              <a:gd name="T3" fmla="*/ 0 h 866"/>
              <a:gd name="T4" fmla="*/ 865 w 865"/>
              <a:gd name="T5" fmla="*/ 91 h 866"/>
              <a:gd name="T6" fmla="*/ 865 w 865"/>
              <a:gd name="T7" fmla="*/ 775 h 866"/>
              <a:gd name="T8" fmla="*/ 774 w 865"/>
              <a:gd name="T9" fmla="*/ 866 h 866"/>
              <a:gd name="T10" fmla="*/ 91 w 865"/>
              <a:gd name="T11" fmla="*/ 866 h 866"/>
              <a:gd name="T12" fmla="*/ 0 w 865"/>
              <a:gd name="T13" fmla="*/ 775 h 866"/>
              <a:gd name="T14" fmla="*/ 0 w 865"/>
              <a:gd name="T15" fmla="*/ 91 h 866"/>
              <a:gd name="T16" fmla="*/ 91 w 865"/>
              <a:gd name="T17" fmla="*/ 0 h 86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5"/>
                </a:lnTo>
                <a:cubicBezTo>
                  <a:pt x="865" y="825"/>
                  <a:pt x="824" y="866"/>
                  <a:pt x="774" y="866"/>
                </a:cubicBezTo>
                <a:lnTo>
                  <a:pt x="91" y="866"/>
                </a:lnTo>
                <a:cubicBezTo>
                  <a:pt x="41" y="866"/>
                  <a:pt x="0" y="825"/>
                  <a:pt x="0" y="775"/>
                </a:cubicBezTo>
                <a:lnTo>
                  <a:pt x="0" y="91"/>
                </a:lnTo>
                <a:cubicBezTo>
                  <a:pt x="0" y="41"/>
                  <a:pt x="41" y="0"/>
                  <a:pt x="91" y="0"/>
                </a:cubicBezTo>
                <a:close/>
              </a:path>
            </a:pathLst>
          </a:custGeom>
          <a:solidFill>
            <a:schemeClr val="accent2"/>
          </a:solidFill>
          <a:ln>
            <a:noFill/>
          </a:ln>
        </p:spPr>
        <p:txBody>
          <a:bodyPr vert="horz" wrap="square" lIns="91389" tIns="45694" rIns="91389" bIns="45694" numCol="1" anchor="t" anchorCtr="0" compatLnSpc="1"/>
          <a:lstStyle/>
          <a:p>
            <a:endParaRPr lang="zh-CN" altLang="en-US" sz="1800">
              <a:solidFill>
                <a:schemeClr val="bg1"/>
              </a:solidFill>
            </a:endParaRPr>
          </a:p>
        </p:txBody>
      </p:sp>
      <p:sp>
        <p:nvSpPr>
          <p:cNvPr id="23" name="Freeform 28"/>
          <p:cNvSpPr/>
          <p:nvPr/>
        </p:nvSpPr>
        <p:spPr bwMode="auto">
          <a:xfrm>
            <a:off x="5344257" y="4156093"/>
            <a:ext cx="5717481" cy="713984"/>
          </a:xfrm>
          <a:custGeom>
            <a:gdLst>
              <a:gd name="T0" fmla="*/ 91 w 8683"/>
              <a:gd name="T1" fmla="*/ 0 h 866"/>
              <a:gd name="T2" fmla="*/ 8591 w 8683"/>
              <a:gd name="T3" fmla="*/ 0 h 866"/>
              <a:gd name="T4" fmla="*/ 8683 w 8683"/>
              <a:gd name="T5" fmla="*/ 91 h 866"/>
              <a:gd name="T6" fmla="*/ 8683 w 8683"/>
              <a:gd name="T7" fmla="*/ 775 h 866"/>
              <a:gd name="T8" fmla="*/ 8591 w 8683"/>
              <a:gd name="T9" fmla="*/ 866 h 866"/>
              <a:gd name="T10" fmla="*/ 91 w 8683"/>
              <a:gd name="T11" fmla="*/ 866 h 866"/>
              <a:gd name="T12" fmla="*/ 0 w 8683"/>
              <a:gd name="T13" fmla="*/ 775 h 866"/>
              <a:gd name="T14" fmla="*/ 0 w 8683"/>
              <a:gd name="T15" fmla="*/ 91 h 866"/>
              <a:gd name="T16" fmla="*/ 91 w 8683"/>
              <a:gd name="T17" fmla="*/ 0 h 86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5"/>
                </a:lnTo>
                <a:cubicBezTo>
                  <a:pt x="8683" y="825"/>
                  <a:pt x="8642" y="866"/>
                  <a:pt x="8591" y="866"/>
                </a:cubicBezTo>
                <a:lnTo>
                  <a:pt x="91" y="866"/>
                </a:lnTo>
                <a:cubicBezTo>
                  <a:pt x="41" y="866"/>
                  <a:pt x="0" y="825"/>
                  <a:pt x="0" y="775"/>
                </a:cubicBezTo>
                <a:lnTo>
                  <a:pt x="0" y="91"/>
                </a:lnTo>
                <a:cubicBezTo>
                  <a:pt x="0" y="41"/>
                  <a:pt x="41" y="0"/>
                  <a:pt x="91" y="0"/>
                </a:cubicBezTo>
                <a:close/>
              </a:path>
            </a:pathLst>
          </a:custGeom>
          <a:solidFill>
            <a:srgbClr val="FFFFFF"/>
          </a:solidFill>
          <a:ln w="9525" cap="flat">
            <a:solidFill>
              <a:schemeClr val="accent2"/>
            </a:solidFill>
            <a:prstDash val="solid"/>
            <a:miter lim="800000"/>
          </a:ln>
        </p:spPr>
        <p:txBody>
          <a:bodyPr vert="horz" wrap="square" lIns="91389" tIns="45694" rIns="91389" bIns="45694" numCol="1" anchor="t" anchorCtr="0" compatLnSpc="1"/>
          <a:lstStyle/>
          <a:p>
            <a:pPr algn="ctr"/>
            <a:endParaRPr lang="zh-CN" altLang="en-US" sz="1800"/>
          </a:p>
        </p:txBody>
      </p:sp>
      <p:sp>
        <p:nvSpPr>
          <p:cNvPr id="24" name="TextBox 55"/>
          <p:cNvSpPr txBox="1"/>
          <p:nvPr/>
        </p:nvSpPr>
        <p:spPr>
          <a:xfrm>
            <a:off x="5509973" y="4215103"/>
            <a:ext cx="5421147" cy="521970"/>
          </a:xfrm>
          <a:prstGeom prst="rect">
            <a:avLst/>
          </a:prstGeom>
          <a:noFill/>
        </p:spPr>
        <p:txBody>
          <a:bodyPr wrap="square" rtlCol="0">
            <a:spAutoFit/>
          </a:bodyPr>
          <a:lstStyle>
            <a:defPPr>
              <a:defRPr lang="zh-CN"/>
            </a:defPPr>
            <a:lvl1pPr>
              <a:defRPr sz="3200" b="1">
                <a:solidFill>
                  <a:schemeClr val="accent1"/>
                </a:solidFill>
                <a:latin typeface="微软雅黑" pitchFamily="34" charset="-122"/>
                <a:ea typeface="微软雅黑" pitchFamily="34" charset="-122"/>
              </a:defRPr>
            </a:lvl1pPr>
          </a:lstStyle>
          <a:p>
            <a:pPr algn="ctr"/>
            <a:r>
              <a:rPr lang="zh-CN" altLang="en-US" sz="2800">
                <a:solidFill>
                  <a:schemeClr val="tx2"/>
                </a:solidFill>
              </a:rPr>
              <a:t>综合评价（发表见解，辩论深化）</a:t>
            </a:r>
          </a:p>
        </p:txBody>
      </p:sp>
      <p:sp>
        <p:nvSpPr>
          <p:cNvPr id="25" name="TextBox 60"/>
          <p:cNvSpPr txBox="1"/>
          <p:nvPr/>
        </p:nvSpPr>
        <p:spPr>
          <a:xfrm>
            <a:off x="4684960" y="4167843"/>
            <a:ext cx="413385" cy="645160"/>
          </a:xfrm>
          <a:prstGeom prst="rect">
            <a:avLst/>
          </a:prstGeom>
          <a:noFill/>
        </p:spPr>
        <p:txBody>
          <a:bodyPr wrap="none" rtlCol="0">
            <a:spAutoFit/>
          </a:bodyPr>
          <a:lstStyle/>
          <a:p>
            <a:r>
              <a:rPr lang="en-US" altLang="zh-CN" sz="3600" b="1">
                <a:solidFill>
                  <a:schemeClr val="bg1"/>
                </a:solidFill>
                <a:latin typeface="+mj-ea"/>
                <a:ea typeface="+mj-ea"/>
              </a:rPr>
              <a:t>4</a:t>
            </a:r>
            <a:endParaRPr lang="zh-CN" altLang="en-US" sz="3600" b="1">
              <a:solidFill>
                <a:schemeClr val="bg1"/>
              </a:solidFill>
              <a:latin typeface="+mj-ea"/>
              <a:ea typeface="+mj-ea"/>
            </a:endParaRPr>
          </a:p>
        </p:txBody>
      </p:sp>
      <p:sp>
        <p:nvSpPr>
          <p:cNvPr id="28" name="Freeform 27"/>
          <p:cNvSpPr/>
          <p:nvPr/>
        </p:nvSpPr>
        <p:spPr bwMode="auto">
          <a:xfrm>
            <a:off x="4620465" y="5287663"/>
            <a:ext cx="709225" cy="713984"/>
          </a:xfrm>
          <a:custGeom>
            <a:gdLst>
              <a:gd name="T0" fmla="*/ 91 w 865"/>
              <a:gd name="T1" fmla="*/ 0 h 866"/>
              <a:gd name="T2" fmla="*/ 774 w 865"/>
              <a:gd name="T3" fmla="*/ 0 h 866"/>
              <a:gd name="T4" fmla="*/ 865 w 865"/>
              <a:gd name="T5" fmla="*/ 91 h 866"/>
              <a:gd name="T6" fmla="*/ 865 w 865"/>
              <a:gd name="T7" fmla="*/ 775 h 866"/>
              <a:gd name="T8" fmla="*/ 774 w 865"/>
              <a:gd name="T9" fmla="*/ 866 h 866"/>
              <a:gd name="T10" fmla="*/ 91 w 865"/>
              <a:gd name="T11" fmla="*/ 866 h 866"/>
              <a:gd name="T12" fmla="*/ 0 w 865"/>
              <a:gd name="T13" fmla="*/ 775 h 866"/>
              <a:gd name="T14" fmla="*/ 0 w 865"/>
              <a:gd name="T15" fmla="*/ 91 h 866"/>
              <a:gd name="T16" fmla="*/ 91 w 865"/>
              <a:gd name="T17" fmla="*/ 0 h 86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5"/>
                </a:lnTo>
                <a:cubicBezTo>
                  <a:pt x="865" y="825"/>
                  <a:pt x="824" y="866"/>
                  <a:pt x="774" y="866"/>
                </a:cubicBezTo>
                <a:lnTo>
                  <a:pt x="91" y="866"/>
                </a:lnTo>
                <a:cubicBezTo>
                  <a:pt x="41" y="866"/>
                  <a:pt x="0" y="825"/>
                  <a:pt x="0" y="775"/>
                </a:cubicBezTo>
                <a:lnTo>
                  <a:pt x="0" y="91"/>
                </a:lnTo>
                <a:cubicBezTo>
                  <a:pt x="0" y="41"/>
                  <a:pt x="41" y="0"/>
                  <a:pt x="91" y="0"/>
                </a:cubicBezTo>
                <a:close/>
              </a:path>
            </a:pathLst>
          </a:custGeom>
          <a:solidFill>
            <a:schemeClr val="accent4">
              <a:lumMod val="75000"/>
            </a:schemeClr>
          </a:solidFill>
          <a:ln>
            <a:noFill/>
          </a:ln>
        </p:spPr>
        <p:txBody>
          <a:bodyPr vert="horz" wrap="square" lIns="91389" tIns="45694" rIns="91389" bIns="45694" numCol="1" anchor="t" anchorCtr="0" compatLnSpc="1"/>
          <a:lstStyle/>
          <a:p>
            <a:endParaRPr lang="zh-CN" altLang="en-US" sz="1800">
              <a:solidFill>
                <a:schemeClr val="bg1"/>
              </a:solidFill>
            </a:endParaRPr>
          </a:p>
        </p:txBody>
      </p:sp>
      <p:sp>
        <p:nvSpPr>
          <p:cNvPr id="29" name="Freeform 28"/>
          <p:cNvSpPr/>
          <p:nvPr/>
        </p:nvSpPr>
        <p:spPr bwMode="auto">
          <a:xfrm>
            <a:off x="5399502" y="5287663"/>
            <a:ext cx="5717481" cy="713984"/>
          </a:xfrm>
          <a:custGeom>
            <a:gdLst>
              <a:gd name="T0" fmla="*/ 91 w 8683"/>
              <a:gd name="T1" fmla="*/ 0 h 866"/>
              <a:gd name="T2" fmla="*/ 8591 w 8683"/>
              <a:gd name="T3" fmla="*/ 0 h 866"/>
              <a:gd name="T4" fmla="*/ 8683 w 8683"/>
              <a:gd name="T5" fmla="*/ 91 h 866"/>
              <a:gd name="T6" fmla="*/ 8683 w 8683"/>
              <a:gd name="T7" fmla="*/ 775 h 866"/>
              <a:gd name="T8" fmla="*/ 8591 w 8683"/>
              <a:gd name="T9" fmla="*/ 866 h 866"/>
              <a:gd name="T10" fmla="*/ 91 w 8683"/>
              <a:gd name="T11" fmla="*/ 866 h 866"/>
              <a:gd name="T12" fmla="*/ 0 w 8683"/>
              <a:gd name="T13" fmla="*/ 775 h 866"/>
              <a:gd name="T14" fmla="*/ 0 w 8683"/>
              <a:gd name="T15" fmla="*/ 91 h 866"/>
              <a:gd name="T16" fmla="*/ 91 w 8683"/>
              <a:gd name="T17" fmla="*/ 0 h 86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5"/>
                </a:lnTo>
                <a:cubicBezTo>
                  <a:pt x="8683" y="825"/>
                  <a:pt x="8642" y="866"/>
                  <a:pt x="8591" y="866"/>
                </a:cubicBezTo>
                <a:lnTo>
                  <a:pt x="91" y="866"/>
                </a:lnTo>
                <a:cubicBezTo>
                  <a:pt x="41" y="866"/>
                  <a:pt x="0" y="825"/>
                  <a:pt x="0" y="775"/>
                </a:cubicBezTo>
                <a:lnTo>
                  <a:pt x="0" y="91"/>
                </a:lnTo>
                <a:cubicBezTo>
                  <a:pt x="0" y="41"/>
                  <a:pt x="41" y="0"/>
                  <a:pt x="91" y="0"/>
                </a:cubicBezTo>
                <a:close/>
              </a:path>
            </a:pathLst>
          </a:custGeom>
          <a:solidFill>
            <a:srgbClr val="FFFFFF"/>
          </a:solidFill>
          <a:ln w="9525" cap="flat">
            <a:solidFill>
              <a:srgbClr val="7030A0"/>
            </a:solidFill>
            <a:prstDash val="solid"/>
            <a:miter lim="800000"/>
          </a:ln>
        </p:spPr>
        <p:txBody>
          <a:bodyPr vert="horz" wrap="square" lIns="91389" tIns="45694" rIns="91389" bIns="45694" numCol="1" anchor="t" anchorCtr="0" compatLnSpc="1"/>
          <a:lstStyle/>
          <a:p>
            <a:pPr algn="ctr"/>
            <a:endParaRPr lang="zh-CN" altLang="en-US" sz="1800"/>
          </a:p>
        </p:txBody>
      </p:sp>
      <p:sp>
        <p:nvSpPr>
          <p:cNvPr id="30" name="TextBox 55"/>
          <p:cNvSpPr txBox="1"/>
          <p:nvPr/>
        </p:nvSpPr>
        <p:spPr>
          <a:xfrm>
            <a:off x="5565218" y="5346673"/>
            <a:ext cx="5421147" cy="521970"/>
          </a:xfrm>
          <a:prstGeom prst="rect">
            <a:avLst/>
          </a:prstGeom>
          <a:noFill/>
        </p:spPr>
        <p:txBody>
          <a:bodyPr wrap="square" rtlCol="0">
            <a:spAutoFit/>
          </a:bodyPr>
          <a:lstStyle>
            <a:defPPr>
              <a:defRPr lang="zh-CN"/>
            </a:defPPr>
            <a:lvl1pPr>
              <a:defRPr sz="3200" b="1">
                <a:solidFill>
                  <a:schemeClr val="accent1"/>
                </a:solidFill>
                <a:latin typeface="微软雅黑" pitchFamily="34" charset="-122"/>
                <a:ea typeface="微软雅黑" pitchFamily="34" charset="-122"/>
              </a:defRPr>
            </a:lvl1pPr>
          </a:lstStyle>
          <a:p>
            <a:pPr algn="ctr"/>
            <a:r>
              <a:rPr lang="zh-CN" altLang="en-US" sz="2800">
                <a:solidFill>
                  <a:schemeClr val="tx2"/>
                </a:solidFill>
              </a:rPr>
              <a:t>回扣反思（学生梳理，老师补充）</a:t>
            </a:r>
          </a:p>
        </p:txBody>
      </p:sp>
      <p:sp>
        <p:nvSpPr>
          <p:cNvPr id="31" name="TextBox 60"/>
          <p:cNvSpPr txBox="1"/>
          <p:nvPr/>
        </p:nvSpPr>
        <p:spPr>
          <a:xfrm>
            <a:off x="4740205" y="5299413"/>
            <a:ext cx="413385" cy="645160"/>
          </a:xfrm>
          <a:prstGeom prst="rect">
            <a:avLst/>
          </a:prstGeom>
          <a:noFill/>
        </p:spPr>
        <p:txBody>
          <a:bodyPr wrap="none" rtlCol="0">
            <a:spAutoFit/>
          </a:bodyPr>
          <a:lstStyle/>
          <a:p>
            <a:r>
              <a:rPr lang="en-US" altLang="zh-CN" sz="3600" b="1">
                <a:solidFill>
                  <a:schemeClr val="bg1"/>
                </a:solidFill>
                <a:latin typeface="+mj-ea"/>
                <a:ea typeface="+mj-ea"/>
              </a:rPr>
              <a:t>5</a:t>
            </a:r>
            <a:endParaRPr lang="zh-CN" altLang="en-US" sz="3600" b="1">
              <a:solidFill>
                <a:schemeClr val="bg1"/>
              </a:solidFill>
              <a:latin typeface="+mj-ea"/>
              <a:ea typeface="+mj-ea"/>
            </a:endParaRPr>
          </a:p>
        </p:txBody>
      </p:sp>
      <p:pic>
        <p:nvPicPr>
          <p:cNvPr id="32" name="New picture"/>
          <p:cNvPicPr/>
          <p:nvPr/>
        </p:nvPicPr>
        <p:blipFill>
          <a:blip r:embed="rId3"/>
          <a:stretch>
            <a:fillRect/>
          </a:stretch>
        </p:blipFill>
        <p:spPr>
          <a:xfrm>
            <a:off x="11112500" y="12103100"/>
            <a:ext cx="342900" cy="254000"/>
          </a:xfrm>
          <a:prstGeom prst="cube">
            <a:avLst/>
          </a:prstGeom>
        </p:spPr>
      </p:pic>
    </p:spTree>
  </p:cSld>
  <p:clrMapOvr>
    <a:masterClrMapping/>
  </p:clrMapOvr>
  <mc:AlternateContent xmlns:mc="http://schemas.openxmlformats.org/markup-compatibility/2006">
    <mc:Choice xmlns:p14="http://schemas.microsoft.com/office/powerpoint/2010/main" Requires="p14">
      <p:transition spd="med" advClick="0" p14:dur="70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nodeType="afterEffect">
                                  <p:stCondLst>
                                    <p:cond delay="0"/>
                                  </p:stCondLst>
                                  <p:childTnLst>
                                    <p:set>
                                      <p:cBhvr>
                                        <p:cTn id="7" dur="1" fill="hold">
                                          <p:stCondLst>
                                            <p:cond delay="0"/>
                                          </p:stCondLst>
                                        </p:cTn>
                                        <p:tgtEl>
                                          <p:spTgt spid="2"/>
                                        </p:tgtEl>
                                        <p:attrNameLst>
                                          <p:attrName>style.visibility</p:attrName>
                                        </p:attrNameLst>
                                      </p:cBhvr>
                                      <p:to>
                                        <p:strVal val="visible"/>
                                      </p:to>
                                    </p:set>
                                    <p:anim calcmode="lin" valueType="num">
                                      <p:cBhvr>
                                        <p:cTn id="8" dur="500" fill="hold"/>
                                        <p:tgtEl>
                                          <p:spTgt spid="2"/>
                                        </p:tgtEl>
                                        <p:attrNameLst>
                                          <p:attrName>ppt_w</p:attrName>
                                        </p:attrNameLst>
                                      </p:cBhvr>
                                      <p:tavLst>
                                        <p:tav tm="0">
                                          <p:val>
                                            <p:fltVal val="0"/>
                                          </p:val>
                                        </p:tav>
                                        <p:tav tm="100000">
                                          <p:val>
                                            <p:strVal val="#ppt_w"/>
                                          </p:val>
                                        </p:tav>
                                      </p:tavLst>
                                    </p:anim>
                                    <p:anim calcmode="lin" valueType="num">
                                      <p:cBhvr>
                                        <p:cTn id="9" dur="500" fill="hold"/>
                                        <p:tgtEl>
                                          <p:spTgt spid="2"/>
                                        </p:tgtEl>
                                        <p:attrNameLst>
                                          <p:attrName>ppt_h</p:attrName>
                                        </p:attrNameLst>
                                      </p:cBhvr>
                                      <p:tavLst>
                                        <p:tav tm="0">
                                          <p:val>
                                            <p:fltVal val="0"/>
                                          </p:val>
                                        </p:tav>
                                        <p:tav tm="100000">
                                          <p:val>
                                            <p:strVal val="#ppt_h"/>
                                          </p:val>
                                        </p:tav>
                                      </p:tavLst>
                                    </p:anim>
                                    <p:animEffect transition="in" filter="fade">
                                      <p:cBhvr>
                                        <p:cTn id="10" dur="500"/>
                                        <p:tgtEl>
                                          <p:spTgt spid="2"/>
                                        </p:tgtEl>
                                      </p:cBhvr>
                                    </p:animEffect>
                                  </p:childTnLst>
                                </p:cTn>
                              </p:par>
                            </p:childTnLst>
                          </p:cTn>
                        </p:par>
                        <p:par>
                          <p:cTn id="11" fill="hold" nodeType="withGroup">
                            <p:stCondLst>
                              <p:cond delay="500"/>
                            </p:stCondLst>
                            <p:childTnLst>
                              <p:par>
                                <p:cTn id="12" presetID="52" presetClass="entr" presetSubtype="0" fill="hold" grpId="0" nodeType="afterEffect">
                                  <p:childTnLst>
                                    <p:set>
                                      <p:cBhvr>
                                        <p:cTn id="13" dur="1" fill="hold">
                                          <p:stCondLst>
                                            <p:cond delay="0"/>
                                          </p:stCondLst>
                                        </p:cTn>
                                        <p:tgtEl>
                                          <p:spTgt spid="7"/>
                                        </p:tgtEl>
                                        <p:attrNameLst>
                                          <p:attrName>style.visibility</p:attrName>
                                        </p:attrNameLst>
                                      </p:cBhvr>
                                      <p:to>
                                        <p:strVal val="visible"/>
                                      </p:to>
                                    </p:set>
                                    <p:animScale>
                                      <p:cBhvr>
                                        <p:cTn id="14"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15" dur="1000" decel="50000" fill="hold">
                                          <p:stCondLst>
                                            <p:cond delay="0"/>
                                          </p:stCondLst>
                                        </p:cTn>
                                        <p:tgtEl>
                                          <p:spTgt spid="7"/>
                                        </p:tgtEl>
                                        <p:attrNameLst>
                                          <p:attrName>ppt_x</p:attrName>
                                          <p:attrName>ppt_y</p:attrName>
                                        </p:attrNameLst>
                                      </p:cBhvr>
                                    </p:animMotion>
                                    <p:animEffect transition="in" filter="fade">
                                      <p:cBhvr>
                                        <p:cTn id="16" dur="1000"/>
                                        <p:tgtEl>
                                          <p:spTgt spid="7"/>
                                        </p:tgtEl>
                                      </p:cBhvr>
                                    </p:animEffect>
                                  </p:childTnLst>
                                </p:cTn>
                              </p:par>
                            </p:childTnLst>
                          </p:cTn>
                        </p:par>
                        <p:par>
                          <p:cTn id="17" fill="hold" nodeType="withGroup">
                            <p:stCondLst>
                              <p:cond delay="1500"/>
                            </p:stCondLst>
                            <p:childTnLst>
                              <p:par>
                                <p:cTn id="18" presetID="31" presetClass="entr" presetSubtype="0" fill="hold" grpId="1" nodeType="afterEffec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 calcmode="lin" valueType="num">
                                      <p:cBhvr>
                                        <p:cTn id="22" dur="500" fill="hold"/>
                                        <p:tgtEl>
                                          <p:spTgt spid="8"/>
                                        </p:tgtEl>
                                        <p:attrNameLst>
                                          <p:attrName>style.rotation</p:attrName>
                                        </p:attrNameLst>
                                      </p:cBhvr>
                                      <p:tavLst>
                                        <p:tav tm="0">
                                          <p:val>
                                            <p:fltVal val="90"/>
                                          </p:val>
                                        </p:tav>
                                        <p:tav tm="100000">
                                          <p:val>
                                            <p:fltVal val="0"/>
                                          </p:val>
                                        </p:tav>
                                      </p:tavLst>
                                    </p:anim>
                                    <p:animEffect transition="in" filter="fade">
                                      <p:cBhvr>
                                        <p:cTn id="23" dur="500"/>
                                        <p:tgtEl>
                                          <p:spTgt spid="8"/>
                                        </p:tgtEl>
                                      </p:cBhvr>
                                    </p:animEffect>
                                  </p:childTnLst>
                                </p:cTn>
                              </p:par>
                              <p:par>
                                <p:cTn id="24" presetID="31" presetClass="entr" presetSubtype="0" fill="hold" grpId="2" nodeType="withEffec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 calcmode="lin" valueType="num">
                                      <p:cBhvr>
                                        <p:cTn id="28" dur="500" fill="hold"/>
                                        <p:tgtEl>
                                          <p:spTgt spid="9"/>
                                        </p:tgtEl>
                                        <p:attrNameLst>
                                          <p:attrName>style.rotation</p:attrName>
                                        </p:attrNameLst>
                                      </p:cBhvr>
                                      <p:tavLst>
                                        <p:tav tm="0">
                                          <p:val>
                                            <p:fltVal val="90"/>
                                          </p:val>
                                        </p:tav>
                                        <p:tav tm="100000">
                                          <p:val>
                                            <p:fltVal val="0"/>
                                          </p:val>
                                        </p:tav>
                                      </p:tavLst>
                                    </p:anim>
                                    <p:animEffect transition="in" filter="fade">
                                      <p:cBhvr>
                                        <p:cTn id="29" dur="500"/>
                                        <p:tgtEl>
                                          <p:spTgt spid="9"/>
                                        </p:tgtEl>
                                      </p:cBhvr>
                                    </p:animEffect>
                                  </p:childTnLst>
                                </p:cTn>
                              </p:par>
                            </p:childTnLst>
                          </p:cTn>
                        </p:par>
                        <p:par>
                          <p:cTn id="30" fill="hold" nodeType="withGroup">
                            <p:stCondLst>
                              <p:cond delay="2000"/>
                            </p:stCondLst>
                            <p:childTnLst>
                              <p:par>
                                <p:cTn id="31" presetID="2" presetClass="entr" presetSubtype="8" fill="hold" grpId="3" nodeType="afterEffec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0-#ppt_w/2"/>
                                          </p:val>
                                        </p:tav>
                                        <p:tav tm="100000">
                                          <p:val>
                                            <p:strVal val="#ppt_x"/>
                                          </p:val>
                                        </p:tav>
                                      </p:tavLst>
                                    </p:anim>
                                    <p:anim calcmode="lin" valueType="num">
                                      <p:cBhvr additive="base">
                                        <p:cTn id="34" dur="500" fill="hold"/>
                                        <p:tgtEl>
                                          <p:spTgt spid="10"/>
                                        </p:tgtEl>
                                        <p:attrNameLst>
                                          <p:attrName>ppt_y</p:attrName>
                                        </p:attrNameLst>
                                      </p:cBhvr>
                                      <p:tavLst>
                                        <p:tav tm="0">
                                          <p:val>
                                            <p:strVal val="#ppt_y"/>
                                          </p:val>
                                        </p:tav>
                                        <p:tav tm="100000">
                                          <p:val>
                                            <p:strVal val="#ppt_y"/>
                                          </p:val>
                                        </p:tav>
                                      </p:tavLst>
                                    </p:anim>
                                  </p:childTnLst>
                                </p:cTn>
                              </p:par>
                              <p:par>
                                <p:cTn id="35" presetID="2" presetClass="entr" presetSubtype="8" fill="hold" grpId="5" nodeType="withEffec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0-#ppt_w/2"/>
                                          </p:val>
                                        </p:tav>
                                        <p:tav tm="100000">
                                          <p:val>
                                            <p:strVal val="#ppt_x"/>
                                          </p:val>
                                        </p:tav>
                                      </p:tavLst>
                                    </p:anim>
                                    <p:anim calcmode="lin" valueType="num">
                                      <p:cBhvr additive="base">
                                        <p:cTn id="38" dur="500" fill="hold"/>
                                        <p:tgtEl>
                                          <p:spTgt spid="12"/>
                                        </p:tgtEl>
                                        <p:attrNameLst>
                                          <p:attrName>ppt_y</p:attrName>
                                        </p:attrNameLst>
                                      </p:cBhvr>
                                      <p:tavLst>
                                        <p:tav tm="0">
                                          <p:val>
                                            <p:strVal val="#ppt_y"/>
                                          </p:val>
                                        </p:tav>
                                        <p:tav tm="100000">
                                          <p:val>
                                            <p:strVal val="#ppt_y"/>
                                          </p:val>
                                        </p:tav>
                                      </p:tavLst>
                                    </p:anim>
                                  </p:childTnLst>
                                </p:cTn>
                              </p:par>
                              <p:par>
                                <p:cTn id="39" presetID="2" presetClass="entr" presetSubtype="8" fill="hold" grpId="7" nodeType="withEffec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0-#ppt_w/2"/>
                                          </p:val>
                                        </p:tav>
                                        <p:tav tm="100000">
                                          <p:val>
                                            <p:strVal val="#ppt_x"/>
                                          </p:val>
                                        </p:tav>
                                      </p:tavLst>
                                    </p:anim>
                                    <p:anim calcmode="lin" valueType="num">
                                      <p:cBhvr additive="base">
                                        <p:cTn id="42" dur="500" fill="hold"/>
                                        <p:tgtEl>
                                          <p:spTgt spid="14"/>
                                        </p:tgtEl>
                                        <p:attrNameLst>
                                          <p:attrName>ppt_y</p:attrName>
                                        </p:attrNameLst>
                                      </p:cBhvr>
                                      <p:tavLst>
                                        <p:tav tm="0">
                                          <p:val>
                                            <p:strVal val="#ppt_y"/>
                                          </p:val>
                                        </p:tav>
                                        <p:tav tm="100000">
                                          <p:val>
                                            <p:strVal val="#ppt_y"/>
                                          </p:val>
                                        </p:tav>
                                      </p:tavLst>
                                    </p:anim>
                                  </p:childTnLst>
                                </p:cTn>
                              </p:par>
                              <p:par>
                                <p:cTn id="43" presetID="2" presetClass="entr" presetSubtype="2" fill="hold" grpId="4" nodeType="withEffec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fill="hold"/>
                                        <p:tgtEl>
                                          <p:spTgt spid="11"/>
                                        </p:tgtEl>
                                        <p:attrNameLst>
                                          <p:attrName>ppt_x</p:attrName>
                                        </p:attrNameLst>
                                      </p:cBhvr>
                                      <p:tavLst>
                                        <p:tav tm="0">
                                          <p:val>
                                            <p:strVal val="1+#ppt_w/2"/>
                                          </p:val>
                                        </p:tav>
                                        <p:tav tm="100000">
                                          <p:val>
                                            <p:strVal val="#ppt_x"/>
                                          </p:val>
                                        </p:tav>
                                      </p:tavLst>
                                    </p:anim>
                                    <p:anim calcmode="lin" valueType="num">
                                      <p:cBhvr additive="base">
                                        <p:cTn id="46" dur="500" fill="hold"/>
                                        <p:tgtEl>
                                          <p:spTgt spid="11"/>
                                        </p:tgtEl>
                                        <p:attrNameLst>
                                          <p:attrName>ppt_y</p:attrName>
                                        </p:attrNameLst>
                                      </p:cBhvr>
                                      <p:tavLst>
                                        <p:tav tm="0">
                                          <p:val>
                                            <p:strVal val="#ppt_y"/>
                                          </p:val>
                                        </p:tav>
                                        <p:tav tm="100000">
                                          <p:val>
                                            <p:strVal val="#ppt_y"/>
                                          </p:val>
                                        </p:tav>
                                      </p:tavLst>
                                    </p:anim>
                                  </p:childTnLst>
                                </p:cTn>
                              </p:par>
                              <p:par>
                                <p:cTn id="47" presetID="2" presetClass="entr" presetSubtype="8" fill="hold" grpId="15" nodeType="withEffec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500" fill="hold"/>
                                        <p:tgtEl>
                                          <p:spTgt spid="22"/>
                                        </p:tgtEl>
                                        <p:attrNameLst>
                                          <p:attrName>ppt_x</p:attrName>
                                        </p:attrNameLst>
                                      </p:cBhvr>
                                      <p:tavLst>
                                        <p:tav tm="0">
                                          <p:val>
                                            <p:strVal val="0-#ppt_w/2"/>
                                          </p:val>
                                        </p:tav>
                                        <p:tav tm="100000">
                                          <p:val>
                                            <p:strVal val="#ppt_x"/>
                                          </p:val>
                                        </p:tav>
                                      </p:tavLst>
                                    </p:anim>
                                    <p:anim calcmode="lin" valueType="num">
                                      <p:cBhvr additive="base">
                                        <p:cTn id="50" dur="500" fill="hold"/>
                                        <p:tgtEl>
                                          <p:spTgt spid="22"/>
                                        </p:tgtEl>
                                        <p:attrNameLst>
                                          <p:attrName>ppt_y</p:attrName>
                                        </p:attrNameLst>
                                      </p:cBhvr>
                                      <p:tavLst>
                                        <p:tav tm="0">
                                          <p:val>
                                            <p:strVal val="#ppt_y"/>
                                          </p:val>
                                        </p:tav>
                                        <p:tav tm="100000">
                                          <p:val>
                                            <p:strVal val="#ppt_y"/>
                                          </p:val>
                                        </p:tav>
                                      </p:tavLst>
                                    </p:anim>
                                  </p:childTnLst>
                                </p:cTn>
                              </p:par>
                              <p:par>
                                <p:cTn id="51" presetID="2" presetClass="entr" presetSubtype="2" fill="hold" grpId="6" nodeType="withEffect">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500" fill="hold"/>
                                        <p:tgtEl>
                                          <p:spTgt spid="13"/>
                                        </p:tgtEl>
                                        <p:attrNameLst>
                                          <p:attrName>ppt_x</p:attrName>
                                        </p:attrNameLst>
                                      </p:cBhvr>
                                      <p:tavLst>
                                        <p:tav tm="0">
                                          <p:val>
                                            <p:strVal val="1+#ppt_w/2"/>
                                          </p:val>
                                        </p:tav>
                                        <p:tav tm="100000">
                                          <p:val>
                                            <p:strVal val="#ppt_x"/>
                                          </p:val>
                                        </p:tav>
                                      </p:tavLst>
                                    </p:anim>
                                    <p:anim calcmode="lin" valueType="num">
                                      <p:cBhvr additive="base">
                                        <p:cTn id="54" dur="500" fill="hold"/>
                                        <p:tgtEl>
                                          <p:spTgt spid="13"/>
                                        </p:tgtEl>
                                        <p:attrNameLst>
                                          <p:attrName>ppt_y</p:attrName>
                                        </p:attrNameLst>
                                      </p:cBhvr>
                                      <p:tavLst>
                                        <p:tav tm="0">
                                          <p:val>
                                            <p:strVal val="#ppt_y"/>
                                          </p:val>
                                        </p:tav>
                                        <p:tav tm="100000">
                                          <p:val>
                                            <p:strVal val="#ppt_y"/>
                                          </p:val>
                                        </p:tav>
                                      </p:tavLst>
                                    </p:anim>
                                  </p:childTnLst>
                                </p:cTn>
                              </p:par>
                              <p:par>
                                <p:cTn id="55" presetID="2" presetClass="entr" presetSubtype="2" fill="hold" grpId="8" nodeType="withEffec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1+#ppt_w/2"/>
                                          </p:val>
                                        </p:tav>
                                        <p:tav tm="100000">
                                          <p:val>
                                            <p:strVal val="#ppt_x"/>
                                          </p:val>
                                        </p:tav>
                                      </p:tavLst>
                                    </p:anim>
                                    <p:anim calcmode="lin" valueType="num">
                                      <p:cBhvr additive="base">
                                        <p:cTn id="58" dur="500" fill="hold"/>
                                        <p:tgtEl>
                                          <p:spTgt spid="15"/>
                                        </p:tgtEl>
                                        <p:attrNameLst>
                                          <p:attrName>ppt_y</p:attrName>
                                        </p:attrNameLst>
                                      </p:cBhvr>
                                      <p:tavLst>
                                        <p:tav tm="0">
                                          <p:val>
                                            <p:strVal val="#ppt_y"/>
                                          </p:val>
                                        </p:tav>
                                        <p:tav tm="100000">
                                          <p:val>
                                            <p:strVal val="#ppt_y"/>
                                          </p:val>
                                        </p:tav>
                                      </p:tavLst>
                                    </p:anim>
                                  </p:childTnLst>
                                </p:cTn>
                              </p:par>
                              <p:par>
                                <p:cTn id="59" presetID="2" presetClass="entr" presetSubtype="2" fill="hold" grpId="16" nodeType="withEffec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fill="hold"/>
                                        <p:tgtEl>
                                          <p:spTgt spid="23"/>
                                        </p:tgtEl>
                                        <p:attrNameLst>
                                          <p:attrName>ppt_x</p:attrName>
                                        </p:attrNameLst>
                                      </p:cBhvr>
                                      <p:tavLst>
                                        <p:tav tm="0">
                                          <p:val>
                                            <p:strVal val="1+#ppt_w/2"/>
                                          </p:val>
                                        </p:tav>
                                        <p:tav tm="100000">
                                          <p:val>
                                            <p:strVal val="#ppt_x"/>
                                          </p:val>
                                        </p:tav>
                                      </p:tavLst>
                                    </p:anim>
                                    <p:anim calcmode="lin" valueType="num">
                                      <p:cBhvr additive="base">
                                        <p:cTn id="62" dur="500" fill="hold"/>
                                        <p:tgtEl>
                                          <p:spTgt spid="23"/>
                                        </p:tgtEl>
                                        <p:attrNameLst>
                                          <p:attrName>ppt_y</p:attrName>
                                        </p:attrNameLst>
                                      </p:cBhvr>
                                      <p:tavLst>
                                        <p:tav tm="0">
                                          <p:val>
                                            <p:strVal val="#ppt_y"/>
                                          </p:val>
                                        </p:tav>
                                        <p:tav tm="100000">
                                          <p:val>
                                            <p:strVal val="#ppt_y"/>
                                          </p:val>
                                        </p:tav>
                                      </p:tavLst>
                                    </p:anim>
                                  </p:childTnLst>
                                </p:cTn>
                              </p:par>
                              <p:par>
                                <p:cTn id="63" presetID="2" presetClass="entr" presetSubtype="8" fill="hold" grpId="19" nodeType="withEffect">
                                  <p:childTnLst>
                                    <p:set>
                                      <p:cBhvr>
                                        <p:cTn id="64" dur="1" fill="hold">
                                          <p:stCondLst>
                                            <p:cond delay="0"/>
                                          </p:stCondLst>
                                        </p:cTn>
                                        <p:tgtEl>
                                          <p:spTgt spid="28"/>
                                        </p:tgtEl>
                                        <p:attrNameLst>
                                          <p:attrName>style.visibility</p:attrName>
                                        </p:attrNameLst>
                                      </p:cBhvr>
                                      <p:to>
                                        <p:strVal val="visible"/>
                                      </p:to>
                                    </p:set>
                                    <p:anim calcmode="lin" valueType="num">
                                      <p:cBhvr additive="base">
                                        <p:cTn id="65" dur="500" fill="hold"/>
                                        <p:tgtEl>
                                          <p:spTgt spid="28"/>
                                        </p:tgtEl>
                                        <p:attrNameLst>
                                          <p:attrName>ppt_x</p:attrName>
                                        </p:attrNameLst>
                                      </p:cBhvr>
                                      <p:tavLst>
                                        <p:tav tm="0">
                                          <p:val>
                                            <p:strVal val="0-#ppt_w/2"/>
                                          </p:val>
                                        </p:tav>
                                        <p:tav tm="100000">
                                          <p:val>
                                            <p:strVal val="#ppt_x"/>
                                          </p:val>
                                        </p:tav>
                                      </p:tavLst>
                                    </p:anim>
                                    <p:anim calcmode="lin" valueType="num">
                                      <p:cBhvr additive="base">
                                        <p:cTn id="66" dur="500" fill="hold"/>
                                        <p:tgtEl>
                                          <p:spTgt spid="28"/>
                                        </p:tgtEl>
                                        <p:attrNameLst>
                                          <p:attrName>ppt_y</p:attrName>
                                        </p:attrNameLst>
                                      </p:cBhvr>
                                      <p:tavLst>
                                        <p:tav tm="0">
                                          <p:val>
                                            <p:strVal val="#ppt_y"/>
                                          </p:val>
                                        </p:tav>
                                        <p:tav tm="100000">
                                          <p:val>
                                            <p:strVal val="#ppt_y"/>
                                          </p:val>
                                        </p:tav>
                                      </p:tavLst>
                                    </p:anim>
                                  </p:childTnLst>
                                </p:cTn>
                              </p:par>
                              <p:par>
                                <p:cTn id="67" presetID="2" presetClass="entr" presetSubtype="2" fill="hold" grpId="20" nodeType="withEffect">
                                  <p:childTnLst>
                                    <p:set>
                                      <p:cBhvr>
                                        <p:cTn id="68" dur="1" fill="hold">
                                          <p:stCondLst>
                                            <p:cond delay="0"/>
                                          </p:stCondLst>
                                        </p:cTn>
                                        <p:tgtEl>
                                          <p:spTgt spid="29"/>
                                        </p:tgtEl>
                                        <p:attrNameLst>
                                          <p:attrName>style.visibility</p:attrName>
                                        </p:attrNameLst>
                                      </p:cBhvr>
                                      <p:to>
                                        <p:strVal val="visible"/>
                                      </p:to>
                                    </p:set>
                                    <p:anim calcmode="lin" valueType="num">
                                      <p:cBhvr additive="base">
                                        <p:cTn id="69" dur="500" fill="hold"/>
                                        <p:tgtEl>
                                          <p:spTgt spid="29"/>
                                        </p:tgtEl>
                                        <p:attrNameLst>
                                          <p:attrName>ppt_x</p:attrName>
                                        </p:attrNameLst>
                                      </p:cBhvr>
                                      <p:tavLst>
                                        <p:tav tm="0">
                                          <p:val>
                                            <p:strVal val="1+#ppt_w/2"/>
                                          </p:val>
                                        </p:tav>
                                        <p:tav tm="100000">
                                          <p:val>
                                            <p:strVal val="#ppt_x"/>
                                          </p:val>
                                        </p:tav>
                                      </p:tavLst>
                                    </p:anim>
                                    <p:anim calcmode="lin" valueType="num">
                                      <p:cBhvr additive="base">
                                        <p:cTn id="70" dur="500" fill="hold"/>
                                        <p:tgtEl>
                                          <p:spTgt spid="29"/>
                                        </p:tgtEl>
                                        <p:attrNameLst>
                                          <p:attrName>ppt_y</p:attrName>
                                        </p:attrNameLst>
                                      </p:cBhvr>
                                      <p:tavLst>
                                        <p:tav tm="0">
                                          <p:val>
                                            <p:strVal val="#ppt_y"/>
                                          </p:val>
                                        </p:tav>
                                        <p:tav tm="100000">
                                          <p:val>
                                            <p:strVal val="#ppt_y"/>
                                          </p:val>
                                        </p:tav>
                                      </p:tavLst>
                                    </p:anim>
                                  </p:childTnLst>
                                </p:cTn>
                              </p:par>
                            </p:childTnLst>
                          </p:cTn>
                        </p:par>
                        <p:par>
                          <p:cTn id="71" fill="hold" nodeType="withGroup">
                            <p:stCondLst>
                              <p:cond delay="2500"/>
                            </p:stCondLst>
                            <p:childTnLst>
                              <p:par>
                                <p:cTn id="72" presetID="31" presetClass="entr" presetSubtype="0" fill="hold" grpId="12" nodeType="afterEffect">
                                  <p:childTnLst>
                                    <p:set>
                                      <p:cBhvr>
                                        <p:cTn id="73" dur="1" fill="hold">
                                          <p:stCondLst>
                                            <p:cond delay="0"/>
                                          </p:stCondLst>
                                        </p:cTn>
                                        <p:tgtEl>
                                          <p:spTgt spid="19"/>
                                        </p:tgtEl>
                                        <p:attrNameLst>
                                          <p:attrName>style.visibility</p:attrName>
                                        </p:attrNameLst>
                                      </p:cBhvr>
                                      <p:to>
                                        <p:strVal val="visible"/>
                                      </p:to>
                                    </p:set>
                                    <p:anim calcmode="lin" valueType="num">
                                      <p:cBhvr>
                                        <p:cTn id="74" dur="400" fill="hold"/>
                                        <p:tgtEl>
                                          <p:spTgt spid="19"/>
                                        </p:tgtEl>
                                        <p:attrNameLst>
                                          <p:attrName>ppt_w</p:attrName>
                                        </p:attrNameLst>
                                      </p:cBhvr>
                                      <p:tavLst>
                                        <p:tav tm="0">
                                          <p:val>
                                            <p:fltVal val="0"/>
                                          </p:val>
                                        </p:tav>
                                        <p:tav tm="100000">
                                          <p:val>
                                            <p:strVal val="#ppt_w"/>
                                          </p:val>
                                        </p:tav>
                                      </p:tavLst>
                                    </p:anim>
                                    <p:anim calcmode="lin" valueType="num">
                                      <p:cBhvr>
                                        <p:cTn id="75" dur="400" fill="hold"/>
                                        <p:tgtEl>
                                          <p:spTgt spid="19"/>
                                        </p:tgtEl>
                                        <p:attrNameLst>
                                          <p:attrName>ppt_h</p:attrName>
                                        </p:attrNameLst>
                                      </p:cBhvr>
                                      <p:tavLst>
                                        <p:tav tm="0">
                                          <p:val>
                                            <p:fltVal val="0"/>
                                          </p:val>
                                        </p:tav>
                                        <p:tav tm="100000">
                                          <p:val>
                                            <p:strVal val="#ppt_h"/>
                                          </p:val>
                                        </p:tav>
                                      </p:tavLst>
                                    </p:anim>
                                    <p:anim calcmode="lin" valueType="num">
                                      <p:cBhvr>
                                        <p:cTn id="76" dur="400" fill="hold"/>
                                        <p:tgtEl>
                                          <p:spTgt spid="19"/>
                                        </p:tgtEl>
                                        <p:attrNameLst>
                                          <p:attrName>style.rotation</p:attrName>
                                        </p:attrNameLst>
                                      </p:cBhvr>
                                      <p:tavLst>
                                        <p:tav tm="0">
                                          <p:val>
                                            <p:fltVal val="90"/>
                                          </p:val>
                                        </p:tav>
                                        <p:tav tm="100000">
                                          <p:val>
                                            <p:fltVal val="0"/>
                                          </p:val>
                                        </p:tav>
                                      </p:tavLst>
                                    </p:anim>
                                    <p:animEffect transition="in" filter="fade">
                                      <p:cBhvr>
                                        <p:cTn id="77" dur="400"/>
                                        <p:tgtEl>
                                          <p:spTgt spid="19"/>
                                        </p:tgtEl>
                                      </p:cBhvr>
                                    </p:animEffect>
                                  </p:childTnLst>
                                </p:cTn>
                              </p:par>
                            </p:childTnLst>
                          </p:cTn>
                        </p:par>
                        <p:par>
                          <p:cTn id="78" fill="hold" nodeType="withGroup">
                            <p:stCondLst>
                              <p:cond delay="3000"/>
                            </p:stCondLst>
                            <p:childTnLst>
                              <p:par>
                                <p:cTn id="79" presetID="22" presetClass="entr" presetSubtype="8" fill="hold" grpId="9" nodeType="afterEffect">
                                  <p:childTnLst>
                                    <p:set>
                                      <p:cBhvr>
                                        <p:cTn id="80" dur="1" fill="hold">
                                          <p:stCondLst>
                                            <p:cond delay="0"/>
                                          </p:stCondLst>
                                        </p:cTn>
                                        <p:tgtEl>
                                          <p:spTgt spid="16"/>
                                        </p:tgtEl>
                                        <p:attrNameLst>
                                          <p:attrName>style.visibility</p:attrName>
                                        </p:attrNameLst>
                                      </p:cBhvr>
                                      <p:to>
                                        <p:strVal val="visible"/>
                                      </p:to>
                                    </p:set>
                                    <p:animEffect transition="in" filter="wipe(left)">
                                      <p:cBhvr>
                                        <p:cTn id="81" dur="500"/>
                                        <p:tgtEl>
                                          <p:spTgt spid="16"/>
                                        </p:tgtEl>
                                      </p:cBhvr>
                                    </p:animEffect>
                                  </p:childTnLst>
                                </p:cTn>
                              </p:par>
                            </p:childTnLst>
                          </p:cTn>
                        </p:par>
                        <p:par>
                          <p:cTn id="82" fill="hold" nodeType="withGroup">
                            <p:stCondLst>
                              <p:cond delay="3500"/>
                            </p:stCondLst>
                            <p:childTnLst>
                              <p:par>
                                <p:cTn id="83" presetID="31" presetClass="entr" presetSubtype="0" fill="hold" grpId="13" nodeType="afterEffect">
                                  <p:childTnLst>
                                    <p:set>
                                      <p:cBhvr>
                                        <p:cTn id="84" dur="1" fill="hold">
                                          <p:stCondLst>
                                            <p:cond delay="0"/>
                                          </p:stCondLst>
                                        </p:cTn>
                                        <p:tgtEl>
                                          <p:spTgt spid="20"/>
                                        </p:tgtEl>
                                        <p:attrNameLst>
                                          <p:attrName>style.visibility</p:attrName>
                                        </p:attrNameLst>
                                      </p:cBhvr>
                                      <p:to>
                                        <p:strVal val="visible"/>
                                      </p:to>
                                    </p:set>
                                    <p:anim calcmode="lin" valueType="num">
                                      <p:cBhvr>
                                        <p:cTn id="85" dur="400" fill="hold"/>
                                        <p:tgtEl>
                                          <p:spTgt spid="20"/>
                                        </p:tgtEl>
                                        <p:attrNameLst>
                                          <p:attrName>ppt_w</p:attrName>
                                        </p:attrNameLst>
                                      </p:cBhvr>
                                      <p:tavLst>
                                        <p:tav tm="0">
                                          <p:val>
                                            <p:fltVal val="0"/>
                                          </p:val>
                                        </p:tav>
                                        <p:tav tm="100000">
                                          <p:val>
                                            <p:strVal val="#ppt_w"/>
                                          </p:val>
                                        </p:tav>
                                      </p:tavLst>
                                    </p:anim>
                                    <p:anim calcmode="lin" valueType="num">
                                      <p:cBhvr>
                                        <p:cTn id="86" dur="400" fill="hold"/>
                                        <p:tgtEl>
                                          <p:spTgt spid="20"/>
                                        </p:tgtEl>
                                        <p:attrNameLst>
                                          <p:attrName>ppt_h</p:attrName>
                                        </p:attrNameLst>
                                      </p:cBhvr>
                                      <p:tavLst>
                                        <p:tav tm="0">
                                          <p:val>
                                            <p:fltVal val="0"/>
                                          </p:val>
                                        </p:tav>
                                        <p:tav tm="100000">
                                          <p:val>
                                            <p:strVal val="#ppt_h"/>
                                          </p:val>
                                        </p:tav>
                                      </p:tavLst>
                                    </p:anim>
                                    <p:anim calcmode="lin" valueType="num">
                                      <p:cBhvr>
                                        <p:cTn id="87" dur="400" fill="hold"/>
                                        <p:tgtEl>
                                          <p:spTgt spid="20"/>
                                        </p:tgtEl>
                                        <p:attrNameLst>
                                          <p:attrName>style.rotation</p:attrName>
                                        </p:attrNameLst>
                                      </p:cBhvr>
                                      <p:tavLst>
                                        <p:tav tm="0">
                                          <p:val>
                                            <p:fltVal val="90"/>
                                          </p:val>
                                        </p:tav>
                                        <p:tav tm="100000">
                                          <p:val>
                                            <p:fltVal val="0"/>
                                          </p:val>
                                        </p:tav>
                                      </p:tavLst>
                                    </p:anim>
                                    <p:animEffect transition="in" filter="fade">
                                      <p:cBhvr>
                                        <p:cTn id="88" dur="400"/>
                                        <p:tgtEl>
                                          <p:spTgt spid="20"/>
                                        </p:tgtEl>
                                      </p:cBhvr>
                                    </p:animEffect>
                                  </p:childTnLst>
                                </p:cTn>
                              </p:par>
                            </p:childTnLst>
                          </p:cTn>
                        </p:par>
                        <p:par>
                          <p:cTn id="89" fill="hold" nodeType="withGroup">
                            <p:stCondLst>
                              <p:cond delay="4000"/>
                            </p:stCondLst>
                            <p:childTnLst>
                              <p:par>
                                <p:cTn id="90" presetID="22" presetClass="entr" presetSubtype="8" fill="hold" grpId="10" nodeType="afterEffect">
                                  <p:childTnLst>
                                    <p:set>
                                      <p:cBhvr>
                                        <p:cTn id="91" dur="1" fill="hold">
                                          <p:stCondLst>
                                            <p:cond delay="0"/>
                                          </p:stCondLst>
                                        </p:cTn>
                                        <p:tgtEl>
                                          <p:spTgt spid="17"/>
                                        </p:tgtEl>
                                        <p:attrNameLst>
                                          <p:attrName>style.visibility</p:attrName>
                                        </p:attrNameLst>
                                      </p:cBhvr>
                                      <p:to>
                                        <p:strVal val="visible"/>
                                      </p:to>
                                    </p:set>
                                    <p:animEffect transition="in" filter="wipe(left)">
                                      <p:cBhvr>
                                        <p:cTn id="92" dur="500"/>
                                        <p:tgtEl>
                                          <p:spTgt spid="17"/>
                                        </p:tgtEl>
                                      </p:cBhvr>
                                    </p:animEffect>
                                  </p:childTnLst>
                                </p:cTn>
                              </p:par>
                            </p:childTnLst>
                          </p:cTn>
                        </p:par>
                        <p:par>
                          <p:cTn id="93" fill="hold" nodeType="withGroup">
                            <p:stCondLst>
                              <p:cond delay="4500"/>
                            </p:stCondLst>
                            <p:childTnLst>
                              <p:par>
                                <p:cTn id="94" presetID="31" presetClass="entr" presetSubtype="0" fill="hold" grpId="14" nodeType="afterEffect">
                                  <p:childTnLst>
                                    <p:set>
                                      <p:cBhvr>
                                        <p:cTn id="95" dur="1" fill="hold">
                                          <p:stCondLst>
                                            <p:cond delay="0"/>
                                          </p:stCondLst>
                                        </p:cTn>
                                        <p:tgtEl>
                                          <p:spTgt spid="21"/>
                                        </p:tgtEl>
                                        <p:attrNameLst>
                                          <p:attrName>style.visibility</p:attrName>
                                        </p:attrNameLst>
                                      </p:cBhvr>
                                      <p:to>
                                        <p:strVal val="visible"/>
                                      </p:to>
                                    </p:set>
                                    <p:anim calcmode="lin" valueType="num">
                                      <p:cBhvr>
                                        <p:cTn id="96" dur="400" fill="hold"/>
                                        <p:tgtEl>
                                          <p:spTgt spid="21"/>
                                        </p:tgtEl>
                                        <p:attrNameLst>
                                          <p:attrName>ppt_w</p:attrName>
                                        </p:attrNameLst>
                                      </p:cBhvr>
                                      <p:tavLst>
                                        <p:tav tm="0">
                                          <p:val>
                                            <p:fltVal val="0"/>
                                          </p:val>
                                        </p:tav>
                                        <p:tav tm="100000">
                                          <p:val>
                                            <p:strVal val="#ppt_w"/>
                                          </p:val>
                                        </p:tav>
                                      </p:tavLst>
                                    </p:anim>
                                    <p:anim calcmode="lin" valueType="num">
                                      <p:cBhvr>
                                        <p:cTn id="97" dur="400" fill="hold"/>
                                        <p:tgtEl>
                                          <p:spTgt spid="21"/>
                                        </p:tgtEl>
                                        <p:attrNameLst>
                                          <p:attrName>ppt_h</p:attrName>
                                        </p:attrNameLst>
                                      </p:cBhvr>
                                      <p:tavLst>
                                        <p:tav tm="0">
                                          <p:val>
                                            <p:fltVal val="0"/>
                                          </p:val>
                                        </p:tav>
                                        <p:tav tm="100000">
                                          <p:val>
                                            <p:strVal val="#ppt_h"/>
                                          </p:val>
                                        </p:tav>
                                      </p:tavLst>
                                    </p:anim>
                                    <p:anim calcmode="lin" valueType="num">
                                      <p:cBhvr>
                                        <p:cTn id="98" dur="400" fill="hold"/>
                                        <p:tgtEl>
                                          <p:spTgt spid="21"/>
                                        </p:tgtEl>
                                        <p:attrNameLst>
                                          <p:attrName>style.rotation</p:attrName>
                                        </p:attrNameLst>
                                      </p:cBhvr>
                                      <p:tavLst>
                                        <p:tav tm="0">
                                          <p:val>
                                            <p:fltVal val="90"/>
                                          </p:val>
                                        </p:tav>
                                        <p:tav tm="100000">
                                          <p:val>
                                            <p:fltVal val="0"/>
                                          </p:val>
                                        </p:tav>
                                      </p:tavLst>
                                    </p:anim>
                                    <p:animEffect transition="in" filter="fade">
                                      <p:cBhvr>
                                        <p:cTn id="99" dur="400"/>
                                        <p:tgtEl>
                                          <p:spTgt spid="21"/>
                                        </p:tgtEl>
                                      </p:cBhvr>
                                    </p:animEffect>
                                  </p:childTnLst>
                                </p:cTn>
                              </p:par>
                            </p:childTnLst>
                          </p:cTn>
                        </p:par>
                        <p:par>
                          <p:cTn id="100" fill="hold" nodeType="withGroup">
                            <p:stCondLst>
                              <p:cond delay="5000"/>
                            </p:stCondLst>
                            <p:childTnLst>
                              <p:par>
                                <p:cTn id="101" presetID="22" presetClass="entr" presetSubtype="8" fill="hold" grpId="11" nodeType="afterEffect">
                                  <p:childTnLst>
                                    <p:set>
                                      <p:cBhvr>
                                        <p:cTn id="102" dur="1" fill="hold">
                                          <p:stCondLst>
                                            <p:cond delay="0"/>
                                          </p:stCondLst>
                                        </p:cTn>
                                        <p:tgtEl>
                                          <p:spTgt spid="18"/>
                                        </p:tgtEl>
                                        <p:attrNameLst>
                                          <p:attrName>style.visibility</p:attrName>
                                        </p:attrNameLst>
                                      </p:cBhvr>
                                      <p:to>
                                        <p:strVal val="visible"/>
                                      </p:to>
                                    </p:set>
                                    <p:animEffect transition="in" filter="wipe(left)">
                                      <p:cBhvr>
                                        <p:cTn id="103" dur="500"/>
                                        <p:tgtEl>
                                          <p:spTgt spid="18"/>
                                        </p:tgtEl>
                                      </p:cBhvr>
                                    </p:animEffect>
                                  </p:childTnLst>
                                </p:cTn>
                              </p:par>
                            </p:childTnLst>
                          </p:cTn>
                        </p:par>
                        <p:par>
                          <p:cTn id="104" fill="hold" nodeType="withGroup">
                            <p:stCondLst>
                              <p:cond delay="5500"/>
                            </p:stCondLst>
                            <p:childTnLst>
                              <p:par>
                                <p:cTn id="105" presetID="31" presetClass="entr" presetSubtype="0" fill="hold" grpId="18" nodeType="afterEffect">
                                  <p:childTnLst>
                                    <p:set>
                                      <p:cBhvr>
                                        <p:cTn id="106" dur="1" fill="hold">
                                          <p:stCondLst>
                                            <p:cond delay="0"/>
                                          </p:stCondLst>
                                        </p:cTn>
                                        <p:tgtEl>
                                          <p:spTgt spid="25"/>
                                        </p:tgtEl>
                                        <p:attrNameLst>
                                          <p:attrName>style.visibility</p:attrName>
                                        </p:attrNameLst>
                                      </p:cBhvr>
                                      <p:to>
                                        <p:strVal val="visible"/>
                                      </p:to>
                                    </p:set>
                                    <p:anim calcmode="lin" valueType="num">
                                      <p:cBhvr>
                                        <p:cTn id="107" dur="400" fill="hold"/>
                                        <p:tgtEl>
                                          <p:spTgt spid="25"/>
                                        </p:tgtEl>
                                        <p:attrNameLst>
                                          <p:attrName>ppt_w</p:attrName>
                                        </p:attrNameLst>
                                      </p:cBhvr>
                                      <p:tavLst>
                                        <p:tav tm="0">
                                          <p:val>
                                            <p:fltVal val="0"/>
                                          </p:val>
                                        </p:tav>
                                        <p:tav tm="100000">
                                          <p:val>
                                            <p:strVal val="#ppt_w"/>
                                          </p:val>
                                        </p:tav>
                                      </p:tavLst>
                                    </p:anim>
                                    <p:anim calcmode="lin" valueType="num">
                                      <p:cBhvr>
                                        <p:cTn id="108" dur="400" fill="hold"/>
                                        <p:tgtEl>
                                          <p:spTgt spid="25"/>
                                        </p:tgtEl>
                                        <p:attrNameLst>
                                          <p:attrName>ppt_h</p:attrName>
                                        </p:attrNameLst>
                                      </p:cBhvr>
                                      <p:tavLst>
                                        <p:tav tm="0">
                                          <p:val>
                                            <p:fltVal val="0"/>
                                          </p:val>
                                        </p:tav>
                                        <p:tav tm="100000">
                                          <p:val>
                                            <p:strVal val="#ppt_h"/>
                                          </p:val>
                                        </p:tav>
                                      </p:tavLst>
                                    </p:anim>
                                    <p:anim calcmode="lin" valueType="num">
                                      <p:cBhvr>
                                        <p:cTn id="109" dur="400" fill="hold"/>
                                        <p:tgtEl>
                                          <p:spTgt spid="25"/>
                                        </p:tgtEl>
                                        <p:attrNameLst>
                                          <p:attrName>style.rotation</p:attrName>
                                        </p:attrNameLst>
                                      </p:cBhvr>
                                      <p:tavLst>
                                        <p:tav tm="0">
                                          <p:val>
                                            <p:fltVal val="90"/>
                                          </p:val>
                                        </p:tav>
                                        <p:tav tm="100000">
                                          <p:val>
                                            <p:fltVal val="0"/>
                                          </p:val>
                                        </p:tav>
                                      </p:tavLst>
                                    </p:anim>
                                    <p:animEffect transition="in" filter="fade">
                                      <p:cBhvr>
                                        <p:cTn id="110" dur="400"/>
                                        <p:tgtEl>
                                          <p:spTgt spid="25"/>
                                        </p:tgtEl>
                                      </p:cBhvr>
                                    </p:animEffect>
                                  </p:childTnLst>
                                </p:cTn>
                              </p:par>
                            </p:childTnLst>
                          </p:cTn>
                        </p:par>
                        <p:par>
                          <p:cTn id="111" fill="hold" nodeType="withGroup">
                            <p:stCondLst>
                              <p:cond delay="6000"/>
                            </p:stCondLst>
                            <p:childTnLst>
                              <p:par>
                                <p:cTn id="112" presetID="22" presetClass="entr" presetSubtype="8" fill="hold" grpId="17" nodeType="afterEffect">
                                  <p:childTnLst>
                                    <p:set>
                                      <p:cBhvr>
                                        <p:cTn id="113" dur="1" fill="hold">
                                          <p:stCondLst>
                                            <p:cond delay="0"/>
                                          </p:stCondLst>
                                        </p:cTn>
                                        <p:tgtEl>
                                          <p:spTgt spid="24"/>
                                        </p:tgtEl>
                                        <p:attrNameLst>
                                          <p:attrName>style.visibility</p:attrName>
                                        </p:attrNameLst>
                                      </p:cBhvr>
                                      <p:to>
                                        <p:strVal val="visible"/>
                                      </p:to>
                                    </p:set>
                                    <p:animEffect transition="in" filter="wipe(left)">
                                      <p:cBhvr>
                                        <p:cTn id="114" dur="500"/>
                                        <p:tgtEl>
                                          <p:spTgt spid="24"/>
                                        </p:tgtEl>
                                      </p:cBhvr>
                                    </p:animEffect>
                                  </p:childTnLst>
                                </p:cTn>
                              </p:par>
                            </p:childTnLst>
                          </p:cTn>
                        </p:par>
                        <p:par>
                          <p:cTn id="115" fill="hold" nodeType="withGroup">
                            <p:stCondLst>
                              <p:cond delay="6500"/>
                            </p:stCondLst>
                            <p:childTnLst>
                              <p:par>
                                <p:cTn id="116" presetID="31" presetClass="entr" presetSubtype="0" fill="hold" grpId="22" nodeType="afterEffect">
                                  <p:childTnLst>
                                    <p:set>
                                      <p:cBhvr>
                                        <p:cTn id="117" dur="1" fill="hold">
                                          <p:stCondLst>
                                            <p:cond delay="0"/>
                                          </p:stCondLst>
                                        </p:cTn>
                                        <p:tgtEl>
                                          <p:spTgt spid="31"/>
                                        </p:tgtEl>
                                        <p:attrNameLst>
                                          <p:attrName>style.visibility</p:attrName>
                                        </p:attrNameLst>
                                      </p:cBhvr>
                                      <p:to>
                                        <p:strVal val="visible"/>
                                      </p:to>
                                    </p:set>
                                    <p:anim calcmode="lin" valueType="num">
                                      <p:cBhvr>
                                        <p:cTn id="118" dur="400" fill="hold"/>
                                        <p:tgtEl>
                                          <p:spTgt spid="31"/>
                                        </p:tgtEl>
                                        <p:attrNameLst>
                                          <p:attrName>ppt_w</p:attrName>
                                        </p:attrNameLst>
                                      </p:cBhvr>
                                      <p:tavLst>
                                        <p:tav tm="0">
                                          <p:val>
                                            <p:fltVal val="0"/>
                                          </p:val>
                                        </p:tav>
                                        <p:tav tm="100000">
                                          <p:val>
                                            <p:strVal val="#ppt_w"/>
                                          </p:val>
                                        </p:tav>
                                      </p:tavLst>
                                    </p:anim>
                                    <p:anim calcmode="lin" valueType="num">
                                      <p:cBhvr>
                                        <p:cTn id="119" dur="400" fill="hold"/>
                                        <p:tgtEl>
                                          <p:spTgt spid="31"/>
                                        </p:tgtEl>
                                        <p:attrNameLst>
                                          <p:attrName>ppt_h</p:attrName>
                                        </p:attrNameLst>
                                      </p:cBhvr>
                                      <p:tavLst>
                                        <p:tav tm="0">
                                          <p:val>
                                            <p:fltVal val="0"/>
                                          </p:val>
                                        </p:tav>
                                        <p:tav tm="100000">
                                          <p:val>
                                            <p:strVal val="#ppt_h"/>
                                          </p:val>
                                        </p:tav>
                                      </p:tavLst>
                                    </p:anim>
                                    <p:anim calcmode="lin" valueType="num">
                                      <p:cBhvr>
                                        <p:cTn id="120" dur="400" fill="hold"/>
                                        <p:tgtEl>
                                          <p:spTgt spid="31"/>
                                        </p:tgtEl>
                                        <p:attrNameLst>
                                          <p:attrName>style.rotation</p:attrName>
                                        </p:attrNameLst>
                                      </p:cBhvr>
                                      <p:tavLst>
                                        <p:tav tm="0">
                                          <p:val>
                                            <p:fltVal val="90"/>
                                          </p:val>
                                        </p:tav>
                                        <p:tav tm="100000">
                                          <p:val>
                                            <p:fltVal val="0"/>
                                          </p:val>
                                        </p:tav>
                                      </p:tavLst>
                                    </p:anim>
                                    <p:animEffect transition="in" filter="fade">
                                      <p:cBhvr>
                                        <p:cTn id="121" dur="400"/>
                                        <p:tgtEl>
                                          <p:spTgt spid="31"/>
                                        </p:tgtEl>
                                      </p:cBhvr>
                                    </p:animEffect>
                                  </p:childTnLst>
                                </p:cTn>
                              </p:par>
                            </p:childTnLst>
                          </p:cTn>
                        </p:par>
                        <p:par>
                          <p:cTn id="122" fill="hold" nodeType="withGroup">
                            <p:stCondLst>
                              <p:cond delay="7000"/>
                            </p:stCondLst>
                            <p:childTnLst>
                              <p:par>
                                <p:cTn id="123" presetID="22" presetClass="entr" presetSubtype="8" fill="hold" grpId="21" nodeType="afterEffect">
                                  <p:childTnLst>
                                    <p:set>
                                      <p:cBhvr>
                                        <p:cTn id="124" dur="1" fill="hold">
                                          <p:stCondLst>
                                            <p:cond delay="0"/>
                                          </p:stCondLst>
                                        </p:cTn>
                                        <p:tgtEl>
                                          <p:spTgt spid="30"/>
                                        </p:tgtEl>
                                        <p:attrNameLst>
                                          <p:attrName>style.visibility</p:attrName>
                                        </p:attrNameLst>
                                      </p:cBhvr>
                                      <p:to>
                                        <p:strVal val="visible"/>
                                      </p:to>
                                    </p:set>
                                    <p:animEffect transition="in" filter="wipe(left)">
                                      <p:cBhvr>
                                        <p:cTn id="12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1"/>
      <p:bldP spid="9" grpId="2"/>
      <p:bldP spid="10" grpId="3"/>
      <p:bldP spid="11" grpId="4"/>
      <p:bldP spid="12" grpId="5"/>
      <p:bldP spid="13" grpId="6"/>
      <p:bldP spid="14" grpId="7"/>
      <p:bldP spid="15" grpId="8"/>
      <p:bldP spid="16" grpId="9"/>
      <p:bldP spid="17" grpId="10"/>
      <p:bldP spid="18" grpId="11"/>
      <p:bldP spid="19" grpId="12"/>
      <p:bldP spid="20" grpId="13"/>
      <p:bldP spid="21" grpId="14"/>
      <p:bldP spid="22" grpId="15"/>
      <p:bldP spid="23" grpId="16"/>
      <p:bldP spid="24" grpId="17"/>
      <p:bldP spid="25" grpId="18"/>
      <p:bldP spid="28" grpId="19"/>
      <p:bldP spid="29" grpId="20"/>
      <p:bldP spid="30" grpId="21"/>
      <p:bldP spid="31" grpId="22"/>
    </p:bldLst>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6" name="图文框 15"/>
          <p:cNvSpPr/>
          <p:nvPr/>
        </p:nvSpPr>
        <p:spPr>
          <a:xfrm>
            <a:off x="335" y="1359"/>
            <a:ext cx="12189426" cy="6856552"/>
          </a:xfrm>
          <a:prstGeom prst="frame">
            <a:avLst>
              <a:gd name="adj1" fmla="val 968"/>
            </a:avLst>
          </a:prstGeom>
          <a:solidFill>
            <a:srgbClr val="956C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tx1"/>
              </a:solidFill>
            </a:endParaRPr>
          </a:p>
        </p:txBody>
      </p:sp>
      <p:sp>
        <p:nvSpPr>
          <p:cNvPr id="2" name="标题 1"/>
          <p:cNvSpPr>
            <a:spLocks noGrp="1"/>
          </p:cNvSpPr>
          <p:nvPr>
            <p:ph type="title"/>
          </p:nvPr>
        </p:nvSpPr>
        <p:spPr>
          <a:xfrm>
            <a:off x="968257" y="302136"/>
            <a:ext cx="10513957" cy="1325356"/>
          </a:xfrm>
        </p:spPr>
        <p:txBody>
          <a:bodyPr>
            <a:noAutofit/>
          </a:bodyPr>
          <a:lstStyle/>
          <a:p>
            <a:pPr algn="ctr"/>
            <a:r>
              <a:rPr lang="zh-CN" altLang="en-US" sz="4800" b="1">
                <a:solidFill>
                  <a:schemeClr val="tx2"/>
                </a:solidFill>
                <a:latin typeface="微软雅黑" pitchFamily="34" charset="-122"/>
                <a:ea typeface="微软雅黑" pitchFamily="34" charset="-122"/>
                <a:sym typeface="+mn-ea"/>
              </a:rPr>
              <a:t>四、综合评价（发表见解，辩论深化）</a:t>
            </a:r>
          </a:p>
        </p:txBody>
      </p:sp>
      <p:pic>
        <p:nvPicPr>
          <p:cNvPr id="4" name="图片 3"/>
          <p:cNvPicPr>
            <a:picLocks noChangeAspect="1"/>
          </p:cNvPicPr>
          <p:nvPr/>
        </p:nvPicPr>
        <p:blipFill>
          <a:blip r:embed="rId3"/>
          <a:srcRect b="6569"/>
          <a:stretch>
            <a:fillRect/>
          </a:stretch>
        </p:blipFill>
        <p:spPr>
          <a:xfrm>
            <a:off x="217805" y="1713230"/>
            <a:ext cx="11737975" cy="502158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146" name="圆角矩形 5121"/>
          <p:cNvSpPr/>
          <p:nvPr/>
        </p:nvSpPr>
        <p:spPr>
          <a:xfrm>
            <a:off x="627380" y="726440"/>
            <a:ext cx="10951845" cy="2946407"/>
          </a:xfrm>
          <a:prstGeom prst="roundRect">
            <a:avLst>
              <a:gd name="adj" fmla="val 16667"/>
            </a:avLst>
          </a:prstGeom>
          <a:solidFill>
            <a:schemeClr val="accent2"/>
          </a:solid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square" lIns="90015" tIns="47168" rIns="90015" bIns="47168" anchor="t">
            <a:spAutoFit/>
          </a:bodyPr>
          <a:lstStyle/>
          <a:p>
            <a:pPr defTabSz="914400">
              <a:spcBef>
                <a:spcPts val="800"/>
              </a:spcBef>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 pos="5791200"/>
                <a:tab pos="6515100"/>
                <a:tab pos="7239000"/>
                <a:tab pos="7962900"/>
              </a:tabLst>
            </a:pPr>
            <a:r>
              <a:rPr lang="en-US" altLang="zh-CN" sz="3200" b="1" err="1">
                <a:solidFill>
                  <a:srgbClr val="FFFFFF"/>
                </a:solidFill>
                <a:latin typeface="微软雅黑" pitchFamily="34" charset="-122"/>
                <a:ea typeface="微软雅黑" pitchFamily="34" charset="-122"/>
              </a:rPr>
              <a:t>讨论一：</a:t>
            </a:r>
          </a:p>
          <a:p>
            <a:pPr defTabSz="914400">
              <a:spcBef>
                <a:spcPts val="800"/>
              </a:spcBef>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 pos="5791200"/>
                <a:tab pos="6515100"/>
                <a:tab pos="7239000"/>
                <a:tab pos="7962900"/>
              </a:tabLst>
            </a:pPr>
            <a:r>
              <a:rPr lang="en-US" altLang="zh-CN" sz="3200" b="1" err="1">
                <a:solidFill>
                  <a:srgbClr val="FFFFFF"/>
                </a:solidFill>
                <a:latin typeface="微软雅黑" pitchFamily="34" charset="-122"/>
                <a:ea typeface="微软雅黑" pitchFamily="34" charset="-122"/>
              </a:rPr>
              <a:t>刘勰在《文心雕龙·物色》中说:“春秋代序，阴阳惨舒，物色之动，心亦摇焉。”是说人的情感随外物的变化而变化，春景使人畅怀，暮景使人感伤。结合这句话谈谈本文写景和抒情的关系。</a:t>
            </a:r>
          </a:p>
        </p:txBody>
      </p:sp>
      <p:sp>
        <p:nvSpPr>
          <p:cNvPr id="100" name="文本框 99"/>
          <p:cNvSpPr txBox="1"/>
          <p:nvPr/>
        </p:nvSpPr>
        <p:spPr>
          <a:xfrm>
            <a:off x="627380" y="3931920"/>
            <a:ext cx="10951845" cy="2306955"/>
          </a:xfrm>
          <a:prstGeom prst="rect">
            <a:avLst/>
          </a:prstGeom>
          <a:noFill/>
          <a:ln w="9525">
            <a:noFill/>
          </a:ln>
        </p:spPr>
        <p:txBody>
          <a:bodyPr wrap="square">
            <a:spAutoFit/>
          </a:bodyPr>
          <a:lstStyle/>
          <a:p>
            <a:pPr indent="304800"/>
            <a:r>
              <a:rPr lang="en-US" altLang="zh-CN" sz="2800" b="0">
                <a:ea typeface="宋体" pitchFamily="2" charset="-122"/>
              </a:rPr>
              <a:t>    </a:t>
            </a:r>
            <a:r>
              <a:rPr lang="en-US" altLang="zh-CN" sz="3600" b="0">
                <a:latin typeface="华文行楷" panose="02010800040101010101" pitchFamily="2" charset="-122"/>
                <a:ea typeface="华文行楷" panose="02010800040101010101" pitchFamily="2" charset="-122"/>
                <a:cs typeface="华文行楷" panose="02010800040101010101" pitchFamily="2" charset="-122"/>
              </a:rPr>
              <a:t>  </a:t>
            </a:r>
            <a:r>
              <a:rPr lang="zh-CN" sz="3600" b="0">
                <a:latin typeface="黑体" panose="02010609060101010101" charset="-122"/>
                <a:ea typeface="黑体" panose="02010609060101010101" charset="-122"/>
                <a:cs typeface="黑体" panose="02010609060101010101" charset="-122"/>
              </a:rPr>
              <a:t>景与情之间的关系主要有四种：乐景乐情，哀景哀情，乐景哀情，哀景乐情。这篇文章借五幅秋景图来抒发作者内心的寂寞凄凉之情，正属于哀景哀情的类型。</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p:cTn id="7" dur="500" fill="hold"/>
                                        <p:tgtEl>
                                          <p:spTgt spid="6146"/>
                                        </p:tgtEl>
                                        <p:attrNameLst>
                                          <p:attrName>ppt_x</p:attrName>
                                        </p:attrNameLst>
                                      </p:cBhvr>
                                      <p:tavLst>
                                        <p:tav tm="0">
                                          <p:val>
                                            <p:strVal val="#ppt_x"/>
                                          </p:val>
                                        </p:tav>
                                        <p:tav tm="100000">
                                          <p:val>
                                            <p:strVal val="#ppt_x"/>
                                          </p:val>
                                        </p:tav>
                                      </p:tavLst>
                                    </p:anim>
                                    <p:anim calcmode="lin" valueType="num">
                                      <p:cBhvr>
                                        <p:cTn id="8"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8" presetClass="entr" presetSubtype="16" fill="hold" grpId="1" nodeType="clickEffect">
                                  <p:stCondLst>
                                    <p:cond delay="0"/>
                                  </p:stCondLst>
                                  <p:childTnLst>
                                    <p:set>
                                      <p:cBhvr>
                                        <p:cTn id="13" dur="1" fill="hold">
                                          <p:stCondLst>
                                            <p:cond delay="0"/>
                                          </p:stCondLst>
                                        </p:cTn>
                                        <p:tgtEl>
                                          <p:spTgt spid="100"/>
                                        </p:tgtEl>
                                        <p:attrNameLst>
                                          <p:attrName>style.visibility</p:attrName>
                                        </p:attrNameLst>
                                      </p:cBhvr>
                                      <p:to>
                                        <p:strVal val="visible"/>
                                      </p:to>
                                    </p:set>
                                    <p:animEffect transition="in" filter="diamond(in)">
                                      <p:cBhvr>
                                        <p:cTn id="14"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P spid="100" grpId="1"/>
    </p:bldLst>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146" name="圆角矩形 5121"/>
          <p:cNvSpPr/>
          <p:nvPr/>
        </p:nvSpPr>
        <p:spPr>
          <a:xfrm>
            <a:off x="182245" y="561340"/>
            <a:ext cx="3784600" cy="5736516"/>
          </a:xfrm>
          <a:prstGeom prst="roundRect">
            <a:avLst>
              <a:gd name="adj" fmla="val 16667"/>
            </a:avLst>
          </a:prstGeom>
          <a:solidFill>
            <a:srgbClr val="004C2B"/>
          </a:solidFill>
          <a:ln w="19080" cap="flat" cmpd="sng">
            <a:solidFill>
              <a:srgbClr val="FFFF00"/>
            </a:solidFill>
            <a:prstDash val="solid"/>
            <a:miter/>
            <a:headEnd type="none" w="med" len="med"/>
            <a:tailEnd type="none" w="med" len="med"/>
          </a:ln>
        </p:spPr>
        <p:txBody>
          <a:bodyPr wrap="square" lIns="90015" tIns="47168" rIns="90015" bIns="47168" anchor="t">
            <a:spAutoFit/>
          </a:bodyPr>
          <a:lstStyle/>
          <a:p>
            <a:pPr defTabSz="914400">
              <a:spcBef>
                <a:spcPts val="800"/>
              </a:spcBef>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 pos="5791200"/>
                <a:tab pos="6515100"/>
                <a:tab pos="7239000"/>
                <a:tab pos="7962900"/>
              </a:tabLst>
            </a:pPr>
            <a:r>
              <a:rPr lang="en-US" altLang="zh-CN" b="1" err="1">
                <a:solidFill>
                  <a:srgbClr val="FFFFFF"/>
                </a:solidFill>
                <a:latin typeface="微软雅黑" pitchFamily="34" charset="-122"/>
                <a:ea typeface="微软雅黑" pitchFamily="34" charset="-122"/>
              </a:rPr>
              <a:t>讨论二：</a:t>
            </a:r>
          </a:p>
          <a:p>
            <a:pPr defTabSz="914400">
              <a:spcBef>
                <a:spcPts val="800"/>
              </a:spcBef>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 pos="5791200"/>
                <a:tab pos="6515100"/>
                <a:tab pos="7239000"/>
                <a:tab pos="7962900"/>
              </a:tabLst>
            </a:pPr>
            <a:r>
              <a:rPr lang="en-US" altLang="zh-CN" b="1" err="1">
                <a:solidFill>
                  <a:srgbClr val="FFFFFF"/>
                </a:solidFill>
                <a:latin typeface="微软雅黑" pitchFamily="34" charset="-122"/>
                <a:ea typeface="微软雅黑" pitchFamily="34" charset="-122"/>
              </a:rPr>
              <a:t>美学家朱光潜曾把人们对自然美的欣赏分为三个层次:一是“爱微风以其凉爽，爱花以其气香色美，爱鸟声泉水以其对于听官愉快，爱青天碧水以其对视官愉快”；二是“起于情趣的默契忻合”；三是“把大自然全体看作神灵的表现，在其中看出不可思议的妙谛”。你觉得本文属哪个层次？为什么？</a:t>
            </a:r>
          </a:p>
        </p:txBody>
      </p:sp>
      <p:pic>
        <p:nvPicPr>
          <p:cNvPr id="2" name="图片 1"/>
          <p:cNvPicPr>
            <a:picLocks noChangeAspect="1"/>
          </p:cNvPicPr>
          <p:nvPr/>
        </p:nvPicPr>
        <p:blipFill>
          <a:blip r:embed="rId3"/>
          <a:stretch>
            <a:fillRect/>
          </a:stretch>
        </p:blipFill>
        <p:spPr>
          <a:xfrm>
            <a:off x="4084955" y="1047750"/>
            <a:ext cx="7943215" cy="4965065"/>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p:cTn id="7" dur="500" fill="hold"/>
                                        <p:tgtEl>
                                          <p:spTgt spid="6146"/>
                                        </p:tgtEl>
                                        <p:attrNameLst>
                                          <p:attrName>ppt_x</p:attrName>
                                        </p:attrNameLst>
                                      </p:cBhvr>
                                      <p:tavLst>
                                        <p:tav tm="0">
                                          <p:val>
                                            <p:strVal val="#ppt_x"/>
                                          </p:val>
                                        </p:tav>
                                        <p:tav tm="100000">
                                          <p:val>
                                            <p:strVal val="#ppt_x"/>
                                          </p:val>
                                        </p:tav>
                                      </p:tavLst>
                                    </p:anim>
                                    <p:anim calcmode="lin" valueType="num">
                                      <p:cBhvr>
                                        <p:cTn id="8"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Lst>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146" name="圆角矩形 5121"/>
          <p:cNvSpPr/>
          <p:nvPr/>
        </p:nvSpPr>
        <p:spPr>
          <a:xfrm>
            <a:off x="118110" y="389890"/>
            <a:ext cx="11952605" cy="1650743"/>
          </a:xfrm>
          <a:prstGeom prst="roundRect">
            <a:avLst>
              <a:gd name="adj" fmla="val 16667"/>
            </a:avLst>
          </a:prstGeom>
          <a:solidFill>
            <a:schemeClr val="accent6"/>
          </a:solidFill>
          <a:ln w="19080" cap="flat" cmpd="sng">
            <a:solidFill>
              <a:srgbClr val="FFFF00"/>
            </a:solidFill>
            <a:prstDash val="solid"/>
            <a:miter/>
            <a:headEnd type="none" w="med" len="med"/>
            <a:tailEnd type="none" w="med" len="med"/>
          </a:ln>
        </p:spPr>
        <p:txBody>
          <a:bodyPr wrap="square" lIns="90015" tIns="47168" rIns="90015" bIns="47168" anchor="t">
            <a:spAutoFit/>
          </a:bodyPr>
          <a:lstStyle/>
          <a:p>
            <a:pPr defTabSz="914400">
              <a:spcBef>
                <a:spcPts val="800"/>
              </a:spcBef>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 pos="5791200"/>
                <a:tab pos="6515100"/>
                <a:tab pos="7239000"/>
                <a:tab pos="7962900"/>
              </a:tabLst>
            </a:pPr>
            <a:r>
              <a:rPr lang="en-US" altLang="zh-CN" sz="2800" b="1" err="1">
                <a:solidFill>
                  <a:srgbClr val="FFFFFF"/>
                </a:solidFill>
                <a:latin typeface="微软雅黑" pitchFamily="34" charset="-122"/>
                <a:ea typeface="微软雅黑" pitchFamily="34" charset="-122"/>
              </a:rPr>
              <a:t>讨论三：</a:t>
            </a:r>
          </a:p>
          <a:p>
            <a:pPr defTabSz="914400">
              <a:spcBef>
                <a:spcPts val="800"/>
              </a:spcBef>
              <a:tabLst>
                <a:tab pos="0"/>
                <a:tab pos="263525"/>
                <a:tab pos="528955"/>
                <a:tab pos="793750"/>
                <a:tab pos="1059180"/>
                <a:tab pos="1323975"/>
                <a:tab pos="1589405"/>
                <a:tab pos="1854200"/>
                <a:tab pos="2119630"/>
                <a:tab pos="2384425"/>
                <a:tab pos="2649855"/>
                <a:tab pos="2914650"/>
                <a:tab pos="3180080"/>
                <a:tab pos="3444875"/>
                <a:tab pos="3710305"/>
                <a:tab pos="3975100"/>
                <a:tab pos="4240530"/>
                <a:tab pos="4505325"/>
                <a:tab pos="4770755"/>
                <a:tab pos="5035550"/>
                <a:tab pos="5300980"/>
                <a:tab pos="5791200"/>
                <a:tab pos="6515100"/>
                <a:tab pos="7239000"/>
                <a:tab pos="7962900"/>
              </a:tabLst>
            </a:pPr>
            <a:r>
              <a:rPr lang="en-US" altLang="zh-CN" sz="2800" b="1" err="1">
                <a:solidFill>
                  <a:srgbClr val="FFFFFF"/>
                </a:solidFill>
                <a:latin typeface="微软雅黑" pitchFamily="34" charset="-122"/>
                <a:ea typeface="微软雅黑" pitchFamily="34" charset="-122"/>
              </a:rPr>
              <a:t>文中</a:t>
            </a:r>
            <a:r>
              <a:rPr lang="zh-CN" altLang="en-US" sz="2800" b="1" err="1">
                <a:solidFill>
                  <a:srgbClr val="FFFFFF"/>
                </a:solidFill>
                <a:latin typeface="微软雅黑" pitchFamily="34" charset="-122"/>
                <a:ea typeface="微软雅黑" pitchFamily="34" charset="-122"/>
              </a:rPr>
              <a:t>说</a:t>
            </a:r>
            <a:r>
              <a:rPr lang="en-US" altLang="zh-CN" sz="2800" b="1" err="1">
                <a:solidFill>
                  <a:srgbClr val="FFFFFF"/>
                </a:solidFill>
                <a:latin typeface="微软雅黑" pitchFamily="34" charset="-122"/>
                <a:ea typeface="微软雅黑" pitchFamily="34" charset="-122"/>
              </a:rPr>
              <a:t>“欧阳子的《秋声赋》与苏东坡的《赤壁赋》等，就觉得中国的文人，与秋的关系特别深了”，你如何从文化的角度理解这句话？ </a:t>
            </a:r>
          </a:p>
        </p:txBody>
      </p:sp>
      <p:sp>
        <p:nvSpPr>
          <p:cNvPr id="100" name="文本框 99"/>
          <p:cNvSpPr txBox="1"/>
          <p:nvPr/>
        </p:nvSpPr>
        <p:spPr>
          <a:xfrm>
            <a:off x="304800" y="2439035"/>
            <a:ext cx="11579860" cy="2553335"/>
          </a:xfrm>
          <a:prstGeom prst="rect">
            <a:avLst/>
          </a:prstGeom>
          <a:noFill/>
          <a:ln w="9525">
            <a:noFill/>
          </a:ln>
        </p:spPr>
        <p:txBody>
          <a:bodyPr wrap="square">
            <a:spAutoFit/>
          </a:bodyPr>
          <a:lstStyle/>
          <a:p>
            <a:pPr indent="304800"/>
            <a:r>
              <a:rPr lang="en-US" altLang="zh-CN" b="0">
                <a:ea typeface="宋体" pitchFamily="2" charset="-122"/>
              </a:rPr>
              <a:t>      </a:t>
            </a:r>
            <a:r>
              <a:rPr lang="en-US" altLang="zh-CN" sz="3200" b="0">
                <a:ea typeface="宋体" pitchFamily="2" charset="-122"/>
              </a:rPr>
              <a:t> </a:t>
            </a:r>
            <a:r>
              <a:rPr lang="zh-CN" sz="3200" b="0">
                <a:latin typeface="黑体" panose="02010609060101010101" charset="-122"/>
                <a:ea typeface="黑体" panose="02010609060101010101" charset="-122"/>
                <a:cs typeface="黑体" panose="02010609060101010101" charset="-122"/>
              </a:rPr>
              <a:t>秋是古诗词常用的意象，由于秋风袅袅，树叶飘零，田野萧瑟，故而中国古代文人总会给秋加上一层凄凉悲愁的色彩。屈原诗中就有“袅袅兮秋风，洞庭波兮木叶下”的诗句，呈现的是一种萧瑟凄凉之景，伤感离别之情。后代文人也继承了这一传统，秋自然就成了悲的隐喻。</a:t>
            </a:r>
          </a:p>
        </p:txBody>
      </p:sp>
      <p:sp>
        <p:nvSpPr>
          <p:cNvPr id="3" name="文本框 2"/>
          <p:cNvSpPr txBox="1"/>
          <p:nvPr/>
        </p:nvSpPr>
        <p:spPr>
          <a:xfrm>
            <a:off x="304800" y="5211445"/>
            <a:ext cx="11698605" cy="1198880"/>
          </a:xfrm>
          <a:prstGeom prst="rect">
            <a:avLst/>
          </a:prstGeom>
          <a:noFill/>
          <a:ln w="9525">
            <a:noFill/>
          </a:ln>
        </p:spPr>
        <p:txBody>
          <a:bodyPr wrap="square">
            <a:spAutoFit/>
            <a:scene3d>
              <a:camera prst="orthographicFront"/>
              <a:lightRig rig="soft" dir="t">
                <a:rot lat="0" lon="0" rev="15600000"/>
              </a:lightRig>
            </a:scene3d>
            <a:sp3d extrusionH="57150" prstMaterial="softEdge">
              <a:bevelT w="25400" h="38100"/>
            </a:sp3d>
          </a:bodyPr>
          <a:lstStyle/>
          <a:p>
            <a:pPr indent="306070"/>
            <a:r>
              <a:rPr lang="en-US" altLang="zh-CN" sz="3200" b="1">
                <a:solidFill>
                  <a:schemeClr val="accent4"/>
                </a:solidFill>
                <a:ea typeface="宋体" pitchFamily="2" charset="-122"/>
              </a:rPr>
              <a:t>        </a:t>
            </a:r>
            <a:r>
              <a:rPr lang="zh-CN" sz="3600" b="1">
                <a:solidFill>
                  <a:schemeClr val="accent4"/>
                </a:solidFill>
                <a:effectLst/>
                <a:latin typeface="微软雅黑" pitchFamily="34" charset="-122"/>
                <a:ea typeface="微软雅黑" pitchFamily="34" charset="-122"/>
              </a:rPr>
              <a:t>活动：课外阅读欧阳修的《秋声赋》、苏轼的《赤壁赋》，并在班上交流感受。</a:t>
            </a:r>
            <a:endParaRPr lang="zh-CN" altLang="en-US" sz="3600" b="1">
              <a:solidFill>
                <a:schemeClr val="accent4"/>
              </a:solidFill>
              <a:effectLst/>
              <a:latin typeface="微软雅黑" pitchFamily="34" charset="-122"/>
              <a:ea typeface="微软雅黑" pitchFamily="34"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p:cTn id="7" dur="500" fill="hold"/>
                                        <p:tgtEl>
                                          <p:spTgt spid="6146"/>
                                        </p:tgtEl>
                                        <p:attrNameLst>
                                          <p:attrName>ppt_x</p:attrName>
                                        </p:attrNameLst>
                                      </p:cBhvr>
                                      <p:tavLst>
                                        <p:tav tm="0">
                                          <p:val>
                                            <p:strVal val="#ppt_x"/>
                                          </p:val>
                                        </p:tav>
                                        <p:tav tm="100000">
                                          <p:val>
                                            <p:strVal val="#ppt_x"/>
                                          </p:val>
                                        </p:tav>
                                      </p:tavLst>
                                    </p:anim>
                                    <p:anim calcmode="lin" valueType="num">
                                      <p:cBhvr>
                                        <p:cTn id="8"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8" presetClass="entr" presetSubtype="16" fill="hold" grpId="1" nodeType="clickEffect">
                                  <p:stCondLst>
                                    <p:cond delay="0"/>
                                  </p:stCondLst>
                                  <p:childTnLst>
                                    <p:set>
                                      <p:cBhvr>
                                        <p:cTn id="13" dur="1" fill="hold">
                                          <p:stCondLst>
                                            <p:cond delay="0"/>
                                          </p:stCondLst>
                                        </p:cTn>
                                        <p:tgtEl>
                                          <p:spTgt spid="100"/>
                                        </p:tgtEl>
                                        <p:attrNameLst>
                                          <p:attrName>style.visibility</p:attrName>
                                        </p:attrNameLst>
                                      </p:cBhvr>
                                      <p:to>
                                        <p:strVal val="visible"/>
                                      </p:to>
                                    </p:set>
                                    <p:animEffect transition="in" filter="diamond(in)">
                                      <p:cBhvr>
                                        <p:cTn id="14" dur="2000"/>
                                        <p:tgtEl>
                                          <p:spTgt spid="100"/>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5" presetClass="entr" presetSubtype="10" fill="hold" grpId="2"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checkerboard(across)">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P spid="100" grpId="1"/>
      <p:bldP spid="3" grpId="2"/>
    </p:bldLst>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6" name="图文框 15"/>
          <p:cNvSpPr/>
          <p:nvPr/>
        </p:nvSpPr>
        <p:spPr>
          <a:xfrm>
            <a:off x="335" y="1359"/>
            <a:ext cx="12189426" cy="6856552"/>
          </a:xfrm>
          <a:prstGeom prst="frame">
            <a:avLst>
              <a:gd name="adj1" fmla="val 968"/>
            </a:avLst>
          </a:prstGeom>
          <a:solidFill>
            <a:srgbClr val="956C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tx1"/>
              </a:solidFill>
            </a:endParaRPr>
          </a:p>
        </p:txBody>
      </p:sp>
      <p:sp>
        <p:nvSpPr>
          <p:cNvPr id="2" name="标题 1"/>
          <p:cNvSpPr>
            <a:spLocks noGrp="1"/>
          </p:cNvSpPr>
          <p:nvPr>
            <p:ph type="title"/>
          </p:nvPr>
        </p:nvSpPr>
        <p:spPr>
          <a:xfrm>
            <a:off x="968257" y="302136"/>
            <a:ext cx="10513957" cy="1325356"/>
          </a:xfrm>
        </p:spPr>
        <p:txBody>
          <a:bodyPr>
            <a:noAutofit/>
          </a:bodyPr>
          <a:lstStyle/>
          <a:p>
            <a:pPr algn="ctr"/>
            <a:r>
              <a:rPr lang="zh-CN" altLang="en-US" sz="4800" b="1">
                <a:solidFill>
                  <a:schemeClr val="tx2"/>
                </a:solidFill>
                <a:latin typeface="微软雅黑" pitchFamily="34" charset="-122"/>
                <a:ea typeface="微软雅黑" pitchFamily="34" charset="-122"/>
                <a:sym typeface="+mn-ea"/>
              </a:rPr>
              <a:t>五、回扣反思（学生梳理，老师补充）</a:t>
            </a:r>
          </a:p>
        </p:txBody>
      </p:sp>
      <p:pic>
        <p:nvPicPr>
          <p:cNvPr id="4" name="图片 3"/>
          <p:cNvPicPr>
            <a:picLocks noChangeAspect="1"/>
          </p:cNvPicPr>
          <p:nvPr/>
        </p:nvPicPr>
        <p:blipFill>
          <a:blip r:embed="rId3"/>
          <a:srcRect b="6569"/>
          <a:stretch>
            <a:fillRect/>
          </a:stretch>
        </p:blipFill>
        <p:spPr>
          <a:xfrm>
            <a:off x="217805" y="1713230"/>
            <a:ext cx="11737975" cy="502158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占位符 2"/>
          <p:cNvSpPr>
            <a:spLocks noGrp="1"/>
          </p:cNvSpPr>
          <p:nvPr>
            <p:ph type="body" sz="half" idx="1"/>
          </p:nvPr>
        </p:nvSpPr>
        <p:spPr>
          <a:xfrm>
            <a:off x="432435" y="883285"/>
            <a:ext cx="11325225" cy="5092700"/>
          </a:xfrm>
        </p:spPr>
        <p:txBody>
          <a:bodyPr>
            <a:normAutofit fontScale="97500" lnSpcReduction="10000"/>
            <a:scene3d>
              <a:camera prst="orthographicFront"/>
              <a:lightRig rig="soft" dir="t">
                <a:rot lat="0" lon="0" rev="15600000"/>
              </a:lightRig>
            </a:scene3d>
            <a:sp3d extrusionH="57150" prstMaterial="softEdge">
              <a:bevelT w="25400" h="38100"/>
            </a:sp3d>
          </a:bodyPr>
          <a:lstStyle/>
          <a:p>
            <a:pPr indent="720090" fontAlgn="auto">
              <a:spcBef>
                <a:spcPct val="0"/>
              </a:spcBef>
            </a:pPr>
            <a:r>
              <a:rPr lang="zh-CN" sz="4400" b="1">
                <a:ln>
                  <a:solidFill>
                    <a:schemeClr val="tx1"/>
                  </a:solidFill>
                </a:ln>
                <a:solidFill>
                  <a:srgbClr val="00B050"/>
                </a:solidFill>
                <a:latin typeface="黑体" panose="02010609060101010101" charset="-122"/>
                <a:ea typeface="黑体" panose="02010609060101010101" charset="-122"/>
                <a:cs typeface="黑体" panose="02010609060101010101" charset="-122"/>
              </a:rPr>
              <a:t>学生对学习本文所应掌握的语言知识、阅读能力、学习感悟进行总结梳理。老师对学生的展示作补充，对学习的方法和规律作理性的提升。</a:t>
            </a:r>
          </a:p>
          <a:p>
            <a:pPr indent="720090" fontAlgn="auto">
              <a:spcBef>
                <a:spcPct val="0"/>
              </a:spcBef>
            </a:pPr>
            <a:r>
              <a:rPr lang="zh-CN" sz="4400" b="1">
                <a:ln>
                  <a:solidFill>
                    <a:schemeClr val="tx1"/>
                  </a:solidFill>
                </a:ln>
                <a:solidFill>
                  <a:srgbClr val="00B050"/>
                </a:solidFill>
                <a:latin typeface="黑体" panose="02010609060101010101" charset="-122"/>
                <a:ea typeface="黑体" panose="02010609060101010101" charset="-122"/>
                <a:cs typeface="黑体" panose="02010609060101010101" charset="-122"/>
              </a:rPr>
              <a:t>悲秋不等于悲叹，哀愁不等于沉沦，和前人一样，郁达夫在秋光中寄寓了深沉的感慨，同时暗示我们：只要人类还在，文化不死，伤春的泪就流不尽，悲秋的歌就唱不完！</a:t>
            </a: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5" name="图片 4" descr="psb"/>
          <p:cNvPicPr>
            <a:picLocks noChangeAspect="1"/>
          </p:cNvPicPr>
          <p:nvPr/>
        </p:nvPicPr>
        <p:blipFill>
          <a:blip r:embed="rId2"/>
          <a:stretch>
            <a:fillRect/>
          </a:stretch>
        </p:blipFill>
        <p:spPr>
          <a:xfrm>
            <a:off x="-1270" y="67945"/>
            <a:ext cx="12190730" cy="6856730"/>
          </a:xfrm>
          <a:prstGeom prst="rect">
            <a:avLst/>
          </a:prstGeom>
        </p:spPr>
      </p:pic>
      <p:pic>
        <p:nvPicPr>
          <p:cNvPr id="83969" name="图片 48137"/>
          <p:cNvPicPr>
            <a:picLocks noChangeAspect="1"/>
          </p:cNvPicPr>
          <p:nvPr/>
        </p:nvPicPr>
        <p:blipFill>
          <a:blip r:embed="rId3"/>
          <a:stretch>
            <a:fillRect/>
          </a:stretch>
        </p:blipFill>
        <p:spPr>
          <a:xfrm>
            <a:off x="4685645" y="2569391"/>
            <a:ext cx="2256948" cy="2110930"/>
          </a:xfrm>
          <a:prstGeom prst="rect">
            <a:avLst/>
          </a:prstGeom>
          <a:noFill/>
          <a:ln w="9525">
            <a:noFill/>
          </a:ln>
        </p:spPr>
      </p:pic>
      <p:sp>
        <p:nvSpPr>
          <p:cNvPr id="83972" name="文本框 48144"/>
          <p:cNvSpPr txBox="1"/>
          <p:nvPr/>
        </p:nvSpPr>
        <p:spPr>
          <a:xfrm>
            <a:off x="5341145" y="3024908"/>
            <a:ext cx="1097280" cy="1198880"/>
          </a:xfrm>
          <a:prstGeom prst="rect">
            <a:avLst/>
          </a:prstGeom>
          <a:noFill/>
          <a:ln w="9525">
            <a:noFill/>
          </a:ln>
        </p:spPr>
        <p:txBody>
          <a:bodyPr wrap="none" anchor="t">
            <a:spAutoFit/>
          </a:bodyPr>
          <a:lstStyle/>
          <a:p>
            <a:pPr hangingPunct="0">
              <a:buClr>
                <a:schemeClr val="accent1"/>
              </a:buClr>
            </a:pPr>
            <a:r>
              <a:rPr lang="zh-CN" altLang="en-US" sz="7200" b="1">
                <a:solidFill>
                  <a:schemeClr val="bg1"/>
                </a:solidFill>
                <a:latin typeface="微软雅黑" pitchFamily="34" charset="-122"/>
                <a:ea typeface="微软雅黑" pitchFamily="34" charset="-122"/>
              </a:rPr>
              <a:t>的</a:t>
            </a:r>
          </a:p>
        </p:txBody>
      </p:sp>
      <p:pic>
        <p:nvPicPr>
          <p:cNvPr id="83973" name="图片 1"/>
          <p:cNvPicPr>
            <a:picLocks noChangeAspect="1"/>
          </p:cNvPicPr>
          <p:nvPr/>
        </p:nvPicPr>
        <p:blipFill>
          <a:blip r:embed="rId4"/>
          <a:stretch>
            <a:fillRect/>
          </a:stretch>
        </p:blipFill>
        <p:spPr>
          <a:xfrm>
            <a:off x="6942825" y="1430576"/>
            <a:ext cx="2628345" cy="2423600"/>
          </a:xfrm>
          <a:prstGeom prst="rect">
            <a:avLst/>
          </a:prstGeom>
          <a:noFill/>
          <a:ln w="9525">
            <a:noFill/>
          </a:ln>
        </p:spPr>
      </p:pic>
      <p:pic>
        <p:nvPicPr>
          <p:cNvPr id="83974" name="图片 2"/>
          <p:cNvPicPr>
            <a:picLocks noChangeAspect="1"/>
          </p:cNvPicPr>
          <p:nvPr/>
        </p:nvPicPr>
        <p:blipFill>
          <a:blip r:embed="rId5"/>
          <a:stretch>
            <a:fillRect/>
          </a:stretch>
        </p:blipFill>
        <p:spPr>
          <a:xfrm>
            <a:off x="9428094" y="68019"/>
            <a:ext cx="2761667" cy="2729923"/>
          </a:xfrm>
          <a:prstGeom prst="rect">
            <a:avLst/>
          </a:prstGeom>
          <a:noFill/>
          <a:ln w="9525">
            <a:noFill/>
          </a:ln>
        </p:spPr>
      </p:pic>
      <p:sp>
        <p:nvSpPr>
          <p:cNvPr id="83975" name="文本框 3"/>
          <p:cNvSpPr txBox="1"/>
          <p:nvPr/>
        </p:nvSpPr>
        <p:spPr>
          <a:xfrm>
            <a:off x="7611138" y="1726792"/>
            <a:ext cx="1300480" cy="1445260"/>
          </a:xfrm>
          <a:prstGeom prst="rect">
            <a:avLst/>
          </a:prstGeom>
          <a:noFill/>
          <a:ln w="9525">
            <a:noFill/>
          </a:ln>
        </p:spPr>
        <p:txBody>
          <a:bodyPr wrap="none" anchor="t">
            <a:spAutoFit/>
          </a:bodyPr>
          <a:lstStyle/>
          <a:p>
            <a:pPr hangingPunct="0">
              <a:buClr>
                <a:schemeClr val="accent1"/>
              </a:buClr>
            </a:pPr>
            <a:r>
              <a:rPr lang="zh-CN" altLang="en-US" sz="8795" b="1">
                <a:solidFill>
                  <a:schemeClr val="bg1"/>
                </a:solidFill>
                <a:latin typeface="微软雅黑" pitchFamily="34" charset="-122"/>
                <a:ea typeface="微软雅黑" pitchFamily="34" charset="-122"/>
              </a:rPr>
              <a:t>思</a:t>
            </a:r>
          </a:p>
        </p:txBody>
      </p:sp>
      <p:sp>
        <p:nvSpPr>
          <p:cNvPr id="83976" name="文本框 4"/>
          <p:cNvSpPr txBox="1"/>
          <p:nvPr/>
        </p:nvSpPr>
        <p:spPr>
          <a:xfrm>
            <a:off x="10150311" y="444625"/>
            <a:ext cx="1643380" cy="1861185"/>
          </a:xfrm>
          <a:prstGeom prst="rect">
            <a:avLst/>
          </a:prstGeom>
          <a:noFill/>
          <a:ln w="9525">
            <a:noFill/>
          </a:ln>
        </p:spPr>
        <p:txBody>
          <a:bodyPr wrap="none" anchor="t">
            <a:spAutoFit/>
          </a:bodyPr>
          <a:lstStyle/>
          <a:p>
            <a:pPr hangingPunct="0">
              <a:buClr>
                <a:schemeClr val="accent1"/>
              </a:buClr>
            </a:pPr>
            <a:r>
              <a:rPr lang="zh-CN" altLang="en-US" sz="11500" b="1">
                <a:solidFill>
                  <a:schemeClr val="bg1"/>
                </a:solidFill>
                <a:latin typeface="微软雅黑" pitchFamily="34" charset="-122"/>
                <a:ea typeface="微软雅黑" pitchFamily="34" charset="-122"/>
              </a:rPr>
              <a:t>考</a:t>
            </a:r>
          </a:p>
        </p:txBody>
      </p:sp>
      <p:pic>
        <p:nvPicPr>
          <p:cNvPr id="83977" name="图片 5"/>
          <p:cNvPicPr>
            <a:picLocks noChangeAspect="1"/>
          </p:cNvPicPr>
          <p:nvPr/>
        </p:nvPicPr>
        <p:blipFill>
          <a:blip r:embed="rId6"/>
          <a:stretch>
            <a:fillRect/>
          </a:stretch>
        </p:blipFill>
        <p:spPr>
          <a:xfrm>
            <a:off x="1085239" y="4548907"/>
            <a:ext cx="1658588" cy="1560182"/>
          </a:xfrm>
          <a:prstGeom prst="rect">
            <a:avLst/>
          </a:prstGeom>
          <a:noFill/>
          <a:ln w="9525">
            <a:noFill/>
          </a:ln>
        </p:spPr>
      </p:pic>
      <p:pic>
        <p:nvPicPr>
          <p:cNvPr id="83978" name="图片 6"/>
          <p:cNvPicPr>
            <a:picLocks noChangeAspect="1"/>
          </p:cNvPicPr>
          <p:nvPr/>
        </p:nvPicPr>
        <p:blipFill>
          <a:blip r:embed="rId7"/>
          <a:stretch>
            <a:fillRect/>
          </a:stretch>
        </p:blipFill>
        <p:spPr>
          <a:xfrm>
            <a:off x="2765176" y="3410589"/>
            <a:ext cx="2006177" cy="1822065"/>
          </a:xfrm>
          <a:prstGeom prst="rect">
            <a:avLst/>
          </a:prstGeom>
          <a:noFill/>
          <a:ln w="9525">
            <a:noFill/>
          </a:ln>
        </p:spPr>
      </p:pic>
      <p:sp>
        <p:nvSpPr>
          <p:cNvPr id="83979" name="文本框 7"/>
          <p:cNvSpPr txBox="1"/>
          <p:nvPr/>
        </p:nvSpPr>
        <p:spPr>
          <a:xfrm>
            <a:off x="3352427" y="3732784"/>
            <a:ext cx="944880" cy="1014730"/>
          </a:xfrm>
          <a:prstGeom prst="rect">
            <a:avLst/>
          </a:prstGeom>
          <a:noFill/>
          <a:ln w="9525">
            <a:noFill/>
          </a:ln>
        </p:spPr>
        <p:txBody>
          <a:bodyPr wrap="none" anchor="t">
            <a:spAutoFit/>
          </a:bodyPr>
          <a:lstStyle/>
          <a:p>
            <a:pPr hangingPunct="0">
              <a:buClr>
                <a:schemeClr val="accent1"/>
              </a:buClr>
            </a:pPr>
            <a:r>
              <a:rPr lang="zh-CN" altLang="en-US" sz="6000" b="1">
                <a:solidFill>
                  <a:schemeClr val="bg1"/>
                </a:solidFill>
                <a:latin typeface="微软雅黑" pitchFamily="34" charset="-122"/>
                <a:ea typeface="微软雅黑" pitchFamily="34" charset="-122"/>
              </a:rPr>
              <a:t>你</a:t>
            </a:r>
          </a:p>
        </p:txBody>
      </p:sp>
      <p:sp>
        <p:nvSpPr>
          <p:cNvPr id="83980" name="文本框 8"/>
          <p:cNvSpPr txBox="1"/>
          <p:nvPr/>
        </p:nvSpPr>
        <p:spPr>
          <a:xfrm>
            <a:off x="1589084" y="4938637"/>
            <a:ext cx="792480" cy="829945"/>
          </a:xfrm>
          <a:prstGeom prst="rect">
            <a:avLst/>
          </a:prstGeom>
          <a:noFill/>
          <a:ln w="9525">
            <a:noFill/>
          </a:ln>
        </p:spPr>
        <p:txBody>
          <a:bodyPr wrap="none" anchor="t">
            <a:spAutoFit/>
          </a:bodyPr>
          <a:lstStyle/>
          <a:p>
            <a:pPr hangingPunct="0">
              <a:buClr>
                <a:schemeClr val="accent1"/>
              </a:buClr>
            </a:pPr>
            <a:r>
              <a:rPr lang="zh-CN" altLang="en-US" sz="4795" b="1">
                <a:solidFill>
                  <a:schemeClr val="bg1"/>
                </a:solidFill>
                <a:latin typeface="微软雅黑" pitchFamily="34" charset="-122"/>
                <a:ea typeface="微软雅黑" pitchFamily="34" charset="-122"/>
              </a:rPr>
              <a:t>谢</a:t>
            </a:r>
          </a:p>
        </p:txBody>
      </p:sp>
      <p:pic>
        <p:nvPicPr>
          <p:cNvPr id="3" name="图片 5"/>
          <p:cNvPicPr>
            <a:picLocks noChangeAspect="1"/>
          </p:cNvPicPr>
          <p:nvPr/>
        </p:nvPicPr>
        <p:blipFill>
          <a:blip r:embed="rId6"/>
          <a:stretch>
            <a:fillRect/>
          </a:stretch>
        </p:blipFill>
        <p:spPr>
          <a:xfrm>
            <a:off x="-602" y="5520914"/>
            <a:ext cx="1196736" cy="1125101"/>
          </a:xfrm>
          <a:prstGeom prst="rect">
            <a:avLst/>
          </a:prstGeom>
          <a:noFill/>
          <a:ln w="9525">
            <a:noFill/>
          </a:ln>
        </p:spPr>
      </p:pic>
      <p:sp>
        <p:nvSpPr>
          <p:cNvPr id="83971" name="文本框 48141"/>
          <p:cNvSpPr txBox="1"/>
          <p:nvPr/>
        </p:nvSpPr>
        <p:spPr>
          <a:xfrm>
            <a:off x="290297" y="5762616"/>
            <a:ext cx="795170" cy="645160"/>
          </a:xfrm>
          <a:prstGeom prst="rect">
            <a:avLst/>
          </a:prstGeom>
          <a:noFill/>
          <a:ln w="9525">
            <a:noFill/>
          </a:ln>
        </p:spPr>
        <p:txBody>
          <a:bodyPr wrap="square" anchor="t">
            <a:spAutoFit/>
          </a:bodyPr>
          <a:lstStyle/>
          <a:p>
            <a:pPr hangingPunct="0">
              <a:buClr>
                <a:schemeClr val="accent1"/>
              </a:buClr>
            </a:pPr>
            <a:r>
              <a:rPr lang="zh-CN" altLang="zh-CN" sz="3600" b="1">
                <a:solidFill>
                  <a:schemeClr val="bg1"/>
                </a:solidFill>
                <a:latin typeface="微软雅黑" pitchFamily="34" charset="-122"/>
                <a:ea typeface="微软雅黑" pitchFamily="34" charset="-122"/>
              </a:rPr>
              <a:t>谢</a:t>
            </a:r>
          </a:p>
        </p:txBody>
      </p:sp>
    </p:spTree>
  </p:cSld>
  <p:clrMapOvr>
    <a:masterClrMapping/>
  </p:clrMapOvr>
  <p:transition>
    <p:zoom/>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6" name="图文框 15"/>
          <p:cNvSpPr/>
          <p:nvPr/>
        </p:nvSpPr>
        <p:spPr>
          <a:xfrm>
            <a:off x="335" y="1359"/>
            <a:ext cx="12189426" cy="6856552"/>
          </a:xfrm>
          <a:prstGeom prst="frame">
            <a:avLst>
              <a:gd name="adj1" fmla="val 968"/>
            </a:avLst>
          </a:prstGeom>
          <a:solidFill>
            <a:srgbClr val="956C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tx1"/>
              </a:solidFill>
            </a:endParaRPr>
          </a:p>
        </p:txBody>
      </p:sp>
      <p:sp>
        <p:nvSpPr>
          <p:cNvPr id="2" name="标题 1"/>
          <p:cNvSpPr>
            <a:spLocks noGrp="1"/>
          </p:cNvSpPr>
          <p:nvPr>
            <p:ph type="title"/>
          </p:nvPr>
        </p:nvSpPr>
        <p:spPr>
          <a:xfrm>
            <a:off x="968257" y="302136"/>
            <a:ext cx="10513957" cy="1325356"/>
          </a:xfrm>
        </p:spPr>
        <p:txBody>
          <a:bodyPr>
            <a:noAutofit/>
          </a:bodyPr>
          <a:lstStyle/>
          <a:p>
            <a:pPr algn="ctr"/>
            <a:r>
              <a:rPr lang="zh-CN" altLang="en-US" sz="4800" b="1">
                <a:solidFill>
                  <a:schemeClr val="tx2"/>
                </a:solidFill>
                <a:latin typeface="微软雅黑" pitchFamily="34" charset="-122"/>
                <a:ea typeface="微软雅黑" pitchFamily="34" charset="-122"/>
                <a:sym typeface="+mn-ea"/>
              </a:rPr>
              <a:t>一、整体把握（自主梳理，个体展示）</a:t>
            </a:r>
          </a:p>
        </p:txBody>
      </p:sp>
      <p:pic>
        <p:nvPicPr>
          <p:cNvPr id="4" name="图片 3"/>
          <p:cNvPicPr>
            <a:picLocks noChangeAspect="1"/>
          </p:cNvPicPr>
          <p:nvPr/>
        </p:nvPicPr>
        <p:blipFill>
          <a:blip r:embed="rId3"/>
          <a:srcRect b="6569"/>
          <a:stretch>
            <a:fillRect/>
          </a:stretch>
        </p:blipFill>
        <p:spPr>
          <a:xfrm>
            <a:off x="217805" y="1713230"/>
            <a:ext cx="11737975" cy="502158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文本框 8"/>
          <p:cNvSpPr txBox="1"/>
          <p:nvPr/>
        </p:nvSpPr>
        <p:spPr>
          <a:xfrm>
            <a:off x="4513580" y="1183640"/>
            <a:ext cx="7383145" cy="5423535"/>
          </a:xfrm>
          <a:prstGeom prst="rect">
            <a:avLst/>
          </a:prstGeom>
          <a:noFill/>
        </p:spPr>
        <p:txBody>
          <a:bodyPr wrap="square" rtlCol="0">
            <a:spAutoFit/>
          </a:bodyPr>
          <a:lstStyle/>
          <a:p>
            <a:pPr fontAlgn="auto">
              <a:lnSpc>
                <a:spcPts val="3780"/>
              </a:lnSpc>
            </a:pPr>
            <a:r>
              <a:rPr lang="en-US" altLang="zh-CN" b="1">
                <a:solidFill>
                  <a:srgbClr val="0000FF"/>
                </a:solidFill>
                <a:latin typeface="黑体" panose="02010609060101010101" charset="-122"/>
                <a:ea typeface="黑体" panose="02010609060101010101" charset="-122"/>
                <a:sym typeface="+mn-ea"/>
              </a:rPr>
              <a:t>    </a:t>
            </a:r>
            <a:r>
              <a:rPr lang="zh-CN" altLang="en-US" b="1">
                <a:solidFill>
                  <a:srgbClr val="0000FF"/>
                </a:solidFill>
                <a:latin typeface="黑体" panose="02010609060101010101" charset="-122"/>
                <a:ea typeface="黑体" panose="02010609060101010101" charset="-122"/>
                <a:sym typeface="+mn-ea"/>
              </a:rPr>
              <a:t>郁达夫（1896—1945），原名郁文，浙江富阳人，现代作家。1913年留学日本，曾经广泛涉猎外国文学，深受近代欧洲、日本各种社会思潮和文艺作品的熏陶。1922年毕业回国，从事文学创作活动。1930年参加中国左翼作家联盟。抗日战争爆发后，他赴武汉投入抗日救亡运动，并到新加坡积极宣传抗日。后流亡到苏门答腊。1945年9月被日本宪兵杀害。主要作品有《沉沦》《春风沉醉的晚上》《出奔》《她是一个弱女子》等，在不同程度上揭露了旧社会的罪恶，向封建道德大胆挑战，有一定的积极意义，但也带有颓废情绪。散文以游记著称，情景交融，文笔优美，自成一家。</a:t>
            </a:r>
          </a:p>
        </p:txBody>
      </p:sp>
      <p:pic>
        <p:nvPicPr>
          <p:cNvPr id="2" name="图片 1"/>
          <p:cNvPicPr>
            <a:picLocks noChangeAspect="1"/>
          </p:cNvPicPr>
          <p:nvPr/>
        </p:nvPicPr>
        <p:blipFill>
          <a:blip r:embed="rId3"/>
          <a:stretch>
            <a:fillRect/>
          </a:stretch>
        </p:blipFill>
        <p:spPr>
          <a:xfrm>
            <a:off x="264160" y="1183640"/>
            <a:ext cx="3847465" cy="5380990"/>
          </a:xfrm>
          <a:prstGeom prst="rect">
            <a:avLst/>
          </a:prstGeom>
        </p:spPr>
      </p:pic>
      <p:sp>
        <p:nvSpPr>
          <p:cNvPr id="29698" name="标题 9218"/>
          <p:cNvSpPr>
            <a:spLocks noGrp="1" noRot="1"/>
          </p:cNvSpPr>
          <p:nvPr/>
        </p:nvSpPr>
        <p:spPr>
          <a:xfrm>
            <a:off x="4836160" y="234315"/>
            <a:ext cx="3401695" cy="829945"/>
          </a:xfrm>
          <a:prstGeom prst="roundRect">
            <a:avLst/>
          </a:prstGeom>
          <a:solidFill>
            <a:schemeClr val="accent5"/>
          </a:solidFill>
        </p:spPr>
        <p:txBody>
          <a:bodyPr vert="horz" lIns="121917" tIns="60958" rIns="121917" bIns="60958" rtlCol="0" anchor="ctr">
            <a:normAutofit fontScale="87500" lnSpcReduction="20000"/>
          </a:bodyPr>
          <a:lstStyle>
            <a:lvl1pPr algn="ctr" defTabSz="1219200" rtl="0" eaLnBrk="1" latinLnBrk="0" hangingPunct="1">
              <a:spcBef>
                <a:spcPct val="0"/>
              </a:spcBef>
              <a:buNone/>
              <a:defRPr sz="5900" kern="1200">
                <a:solidFill>
                  <a:schemeClr val="tx1"/>
                </a:solidFill>
                <a:latin typeface="+mj-lt"/>
                <a:ea typeface="+mj-ea"/>
                <a:cs typeface="+mj-cs"/>
              </a:defRPr>
            </a:lvl1pPr>
          </a:lstStyle>
          <a:p>
            <a:pPr algn="ctr"/>
            <a:r>
              <a:rPr lang="zh-CN" altLang="en-US" sz="4800" b="1">
                <a:solidFill>
                  <a:srgbClr val="FF0000"/>
                </a:solidFill>
                <a:latin typeface="微软雅黑" pitchFamily="34" charset="-122"/>
                <a:ea typeface="微软雅黑" pitchFamily="34" charset="-122"/>
              </a:rPr>
              <a:t>作  家  简  介</a:t>
            </a:r>
          </a:p>
        </p:txBody>
      </p:sp>
      <p:sp>
        <p:nvSpPr>
          <p:cNvPr id="100" name="文本框 99"/>
          <p:cNvSpPr txBox="1"/>
          <p:nvPr/>
        </p:nvSpPr>
        <p:spPr>
          <a:xfrm>
            <a:off x="264160" y="234315"/>
            <a:ext cx="3846830" cy="829945"/>
          </a:xfrm>
          <a:prstGeom prst="rect">
            <a:avLst/>
          </a:prstGeom>
          <a:solidFill>
            <a:schemeClr val="tx2">
              <a:lumMod val="20000"/>
              <a:lumOff val="80000"/>
            </a:schemeClr>
          </a:solidFill>
          <a:ln w="9525">
            <a:noFill/>
          </a:ln>
        </p:spPr>
        <p:txBody>
          <a:bodyPr wrap="square">
            <a:spAutoFit/>
          </a:bodyPr>
          <a:lstStyle/>
          <a:p>
            <a:pPr indent="0" algn="ctr"/>
            <a:r>
              <a:rPr lang="zh-CN" sz="4800" b="1">
                <a:solidFill>
                  <a:srgbClr val="FF0000"/>
                </a:solidFill>
                <a:latin typeface="微软雅黑" pitchFamily="34" charset="-122"/>
                <a:ea typeface="微软雅黑" pitchFamily="34" charset="-122"/>
              </a:rPr>
              <a:t>知人论世</a:t>
            </a:r>
            <a:endParaRPr lang="zh-CN" altLang="en-US" sz="4800" b="1">
              <a:solidFill>
                <a:srgbClr val="FF0000"/>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1" nodeType="click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wheel(1)">
                                      <p:cBhvr>
                                        <p:cTn id="7" dur="2000"/>
                                        <p:tgtEl>
                                          <p:spTgt spid="2969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circle(in)">
                                      <p:cBhvr>
                                        <p:cTn id="1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9698" grpId="1"/>
    </p:bldLst>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文本框 8"/>
          <p:cNvSpPr txBox="1"/>
          <p:nvPr/>
        </p:nvSpPr>
        <p:spPr>
          <a:xfrm>
            <a:off x="4212590" y="1183640"/>
            <a:ext cx="7875270" cy="5423535"/>
          </a:xfrm>
          <a:prstGeom prst="rect">
            <a:avLst/>
          </a:prstGeom>
          <a:noFill/>
        </p:spPr>
        <p:txBody>
          <a:bodyPr wrap="square" rtlCol="0">
            <a:spAutoFit/>
          </a:bodyPr>
          <a:lstStyle/>
          <a:p>
            <a:pPr fontAlgn="auto">
              <a:lnSpc>
                <a:spcPts val="3780"/>
              </a:lnSpc>
            </a:pPr>
            <a:r>
              <a:rPr lang="en-US" altLang="zh-CN" b="1">
                <a:solidFill>
                  <a:schemeClr val="tx1"/>
                </a:solidFill>
                <a:latin typeface="黑体" panose="02010609060101010101" charset="-122"/>
                <a:ea typeface="黑体" panose="02010609060101010101" charset="-122"/>
                <a:sym typeface="+mn-ea"/>
              </a:rPr>
              <a:t>    </a:t>
            </a:r>
            <a:r>
              <a:rPr lang="zh-CN" altLang="en-US" b="1">
                <a:solidFill>
                  <a:schemeClr val="tx1"/>
                </a:solidFill>
                <a:latin typeface="黑体" panose="02010609060101010101" charset="-122"/>
                <a:ea typeface="黑体" panose="02010609060101010101" charset="-122"/>
                <a:sym typeface="+mn-ea"/>
              </a:rPr>
              <a:t>从1921年到1933年4月，郁达夫用相当大的精力参加左翼文艺活动和进行创作。 由于国民党白色恐怖的威胁等原因，郁达夫从1933年4月由上海迁居杭州，1936年2月离杭州赴福州，在杭州居住了三年。在这段时间里，他思想苦闷，创作枯竭，过的是一种闲散安逸的生活，并花了许多时间到处游山玩水，在一定程度上也是为了排遣现实带给他的苦闷和离群索居的寂寞。在游山玩水过程中，写了许多游记，这是他在这段时期创作的主要收获，为我国现代游记的发展作出了贡献。1934年7月，郁达夫“不远千里”从杭州经青岛去北平，再次饱尝了故都的“秋”味，并写下了优美的散文——《故都的秋》。</a:t>
            </a:r>
          </a:p>
        </p:txBody>
      </p:sp>
      <p:pic>
        <p:nvPicPr>
          <p:cNvPr id="2" name="图片 1"/>
          <p:cNvPicPr>
            <a:picLocks noChangeAspect="1"/>
          </p:cNvPicPr>
          <p:nvPr/>
        </p:nvPicPr>
        <p:blipFill>
          <a:blip r:embed="rId3"/>
          <a:stretch>
            <a:fillRect/>
          </a:stretch>
        </p:blipFill>
        <p:spPr>
          <a:xfrm>
            <a:off x="264160" y="1183640"/>
            <a:ext cx="3847465" cy="5380990"/>
          </a:xfrm>
          <a:prstGeom prst="rect">
            <a:avLst/>
          </a:prstGeom>
        </p:spPr>
      </p:pic>
      <p:sp>
        <p:nvSpPr>
          <p:cNvPr id="29698" name="标题 9218"/>
          <p:cNvSpPr>
            <a:spLocks noGrp="1" noRot="1"/>
          </p:cNvSpPr>
          <p:nvPr/>
        </p:nvSpPr>
        <p:spPr>
          <a:xfrm>
            <a:off x="4836160" y="234315"/>
            <a:ext cx="3401695" cy="829945"/>
          </a:xfrm>
          <a:prstGeom prst="roundRect">
            <a:avLst/>
          </a:prstGeom>
          <a:solidFill>
            <a:schemeClr val="accent5"/>
          </a:solidFill>
        </p:spPr>
        <p:txBody>
          <a:bodyPr vert="horz" lIns="121917" tIns="60958" rIns="121917" bIns="60958" rtlCol="0" anchor="ctr">
            <a:normAutofit fontScale="87500" lnSpcReduction="10000"/>
          </a:bodyPr>
          <a:lstStyle>
            <a:lvl1pPr algn="ctr" defTabSz="1219200" rtl="0" eaLnBrk="1" latinLnBrk="0" hangingPunct="1">
              <a:spcBef>
                <a:spcPct val="0"/>
              </a:spcBef>
              <a:buNone/>
              <a:defRPr sz="5900" kern="1200">
                <a:solidFill>
                  <a:schemeClr val="tx1"/>
                </a:solidFill>
                <a:latin typeface="+mj-lt"/>
                <a:ea typeface="+mj-ea"/>
                <a:cs typeface="+mj-cs"/>
              </a:defRPr>
            </a:lvl1pPr>
          </a:lstStyle>
          <a:p>
            <a:pPr algn="ctr"/>
            <a:r>
              <a:rPr lang="zh-CN" altLang="en-US" sz="4800" b="1">
                <a:solidFill>
                  <a:srgbClr val="FF0000"/>
                </a:solidFill>
                <a:latin typeface="微软雅黑" pitchFamily="34" charset="-122"/>
                <a:ea typeface="微软雅黑" pitchFamily="34" charset="-122"/>
              </a:rPr>
              <a:t>写作背景</a:t>
            </a:r>
          </a:p>
        </p:txBody>
      </p:sp>
      <p:sp>
        <p:nvSpPr>
          <p:cNvPr id="100" name="文本框 99"/>
          <p:cNvSpPr txBox="1"/>
          <p:nvPr/>
        </p:nvSpPr>
        <p:spPr>
          <a:xfrm>
            <a:off x="264160" y="234315"/>
            <a:ext cx="3846830" cy="829945"/>
          </a:xfrm>
          <a:prstGeom prst="rect">
            <a:avLst/>
          </a:prstGeom>
          <a:solidFill>
            <a:schemeClr val="tx2">
              <a:lumMod val="20000"/>
              <a:lumOff val="80000"/>
            </a:schemeClr>
          </a:solidFill>
          <a:ln w="9525">
            <a:noFill/>
          </a:ln>
        </p:spPr>
        <p:txBody>
          <a:bodyPr wrap="square">
            <a:spAutoFit/>
          </a:bodyPr>
          <a:lstStyle/>
          <a:p>
            <a:pPr indent="0" algn="ctr"/>
            <a:r>
              <a:rPr lang="zh-CN" sz="4800" b="1">
                <a:solidFill>
                  <a:srgbClr val="FF0000"/>
                </a:solidFill>
                <a:latin typeface="微软雅黑" pitchFamily="34" charset="-122"/>
                <a:ea typeface="微软雅黑" pitchFamily="34" charset="-122"/>
              </a:rPr>
              <a:t>知人论世</a:t>
            </a:r>
            <a:endParaRPr lang="zh-CN" altLang="en-US" sz="4800" b="1">
              <a:solidFill>
                <a:srgbClr val="FF0000"/>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1" nodeType="click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wheel(1)">
                                      <p:cBhvr>
                                        <p:cTn id="7" dur="2000"/>
                                        <p:tgtEl>
                                          <p:spTgt spid="2969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circle(in)">
                                      <p:cBhvr>
                                        <p:cTn id="1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9698" grpId="1"/>
    </p:bldLst>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文本框 8"/>
          <p:cNvSpPr txBox="1"/>
          <p:nvPr/>
        </p:nvSpPr>
        <p:spPr>
          <a:xfrm>
            <a:off x="392430" y="1199515"/>
            <a:ext cx="11393805" cy="829945"/>
          </a:xfrm>
          <a:prstGeom prst="rect">
            <a:avLst/>
          </a:prstGeom>
          <a:noFill/>
        </p:spPr>
        <p:txBody>
          <a:bodyPr wrap="square" rtlCol="0">
            <a:spAutoFit/>
          </a:bodyPr>
          <a:lstStyle/>
          <a:p>
            <a:pPr indent="0"/>
            <a:r>
              <a:rPr lang="zh-CN" b="1">
                <a:latin typeface="黑体" panose="02010609060101010101" charset="-122"/>
                <a:ea typeface="黑体" panose="02010609060101010101" charset="-122"/>
                <a:cs typeface="黑体" panose="02010609060101010101" charset="-122"/>
                <a:sym typeface="+mn-ea"/>
              </a:rPr>
              <a:t>1.快速浏览全文，理解生字词、疑难句段。圈点勾画精彩句子和关键语段。小组交流对精彩句的理解。</a:t>
            </a:r>
            <a:endParaRPr lang="zh-CN" altLang="en-US" b="1">
              <a:solidFill>
                <a:srgbClr val="0000FF"/>
              </a:solidFill>
              <a:latin typeface="黑体" panose="02010609060101010101" charset="-122"/>
              <a:ea typeface="黑体" panose="02010609060101010101" charset="-122"/>
              <a:cs typeface="黑体" panose="02010609060101010101" charset="-122"/>
              <a:sym typeface="+mn-ea"/>
            </a:endParaRPr>
          </a:p>
        </p:txBody>
      </p:sp>
      <p:sp>
        <p:nvSpPr>
          <p:cNvPr id="100" name="文本框 99"/>
          <p:cNvSpPr txBox="1"/>
          <p:nvPr/>
        </p:nvSpPr>
        <p:spPr>
          <a:xfrm>
            <a:off x="264160" y="234315"/>
            <a:ext cx="3846830" cy="829945"/>
          </a:xfrm>
          <a:prstGeom prst="rect">
            <a:avLst/>
          </a:prstGeom>
          <a:solidFill>
            <a:schemeClr val="tx2">
              <a:lumMod val="20000"/>
              <a:lumOff val="80000"/>
            </a:schemeClr>
          </a:solidFill>
          <a:ln w="9525">
            <a:noFill/>
          </a:ln>
        </p:spPr>
        <p:txBody>
          <a:bodyPr wrap="square">
            <a:spAutoFit/>
          </a:bodyPr>
          <a:lstStyle/>
          <a:p>
            <a:pPr indent="0" algn="ctr"/>
            <a:r>
              <a:rPr lang="zh-CN" altLang="en-US" sz="4800" b="1">
                <a:solidFill>
                  <a:srgbClr val="FF0000"/>
                </a:solidFill>
                <a:latin typeface="微软雅黑" pitchFamily="34" charset="-122"/>
                <a:ea typeface="微软雅黑" pitchFamily="34" charset="-122"/>
              </a:rPr>
              <a:t>梳理字词</a:t>
            </a:r>
          </a:p>
        </p:txBody>
      </p:sp>
      <p:sp>
        <p:nvSpPr>
          <p:cNvPr id="3" name="文本框 2"/>
          <p:cNvSpPr txBox="1"/>
          <p:nvPr/>
        </p:nvSpPr>
        <p:spPr>
          <a:xfrm>
            <a:off x="392430" y="2080260"/>
            <a:ext cx="11393805" cy="4154170"/>
          </a:xfrm>
          <a:prstGeom prst="rect">
            <a:avLst/>
          </a:prstGeom>
          <a:noFill/>
          <a:ln w="9525">
            <a:noFill/>
          </a:ln>
        </p:spPr>
        <p:txBody>
          <a:bodyPr wrap="square">
            <a:spAutoFit/>
          </a:bodyPr>
          <a:lstStyle/>
          <a:p>
            <a:pPr indent="0"/>
            <a:r>
              <a:rPr lang="zh-CN" b="1">
                <a:latin typeface="黑体" panose="02010609060101010101" charset="-122"/>
                <a:ea typeface="黑体" panose="02010609060101010101" charset="-122"/>
                <a:cs typeface="黑体" panose="02010609060101010101" charset="-122"/>
              </a:rPr>
              <a:t>2.重点句子：</a:t>
            </a:r>
          </a:p>
          <a:p>
            <a:pPr indent="0"/>
            <a:r>
              <a:rPr lang="zh-CN" b="1">
                <a:latin typeface="楷体" panose="02010609060101010101" charset="-122"/>
                <a:ea typeface="楷体" panose="02010609060101010101" charset="-122"/>
                <a:cs typeface="楷体" panose="02010609060101010101" charset="-122"/>
                <a:sym typeface="+mn-ea"/>
              </a:rPr>
              <a:t>北国的秋，却特别地来得清，来得静，来得悲凉。</a:t>
            </a:r>
          </a:p>
          <a:p>
            <a:pPr indent="0"/>
            <a:r>
              <a:rPr lang="zh-CN" b="1">
                <a:latin typeface="楷体" panose="02010609060101010101" charset="-122"/>
                <a:ea typeface="楷体" panose="02010609060101010101" charset="-122"/>
                <a:cs typeface="楷体" panose="02010609060101010101" charset="-122"/>
                <a:sym typeface="+mn-ea"/>
              </a:rPr>
              <a:t>秋并不是名花，也并不是美酒，那一种半开、半醉的状态，在领略秋的过程上，是不合适的。</a:t>
            </a:r>
          </a:p>
          <a:p>
            <a:pPr indent="0"/>
            <a:r>
              <a:rPr lang="zh-CN" b="1">
                <a:latin typeface="楷体" panose="02010609060101010101" charset="-122"/>
                <a:ea typeface="楷体" panose="02010609060101010101" charset="-122"/>
                <a:cs typeface="楷体" panose="02010609060101010101" charset="-122"/>
                <a:sym typeface="+mn-ea"/>
              </a:rPr>
              <a:t>扫街的在树影下一阵扫后，灰土上留下来的一条条扫帚的丝纹，看起来既觉得细腻，又觉得清闲，潜意识下并且还觉得有点儿落寞。</a:t>
            </a:r>
          </a:p>
          <a:p>
            <a:pPr indent="0"/>
            <a:r>
              <a:rPr lang="zh-CN" b="1">
                <a:latin typeface="楷体" panose="02010609060101010101" charset="-122"/>
                <a:ea typeface="楷体" panose="02010609060101010101" charset="-122"/>
                <a:cs typeface="楷体" panose="02010609060101010101" charset="-122"/>
                <a:sym typeface="+mn-ea"/>
              </a:rPr>
              <a:t>足见有感觉的动物，有情趣的人类，对于秋，总是一样地特别能引起深沉，幽远、严厉、萧索的感触来的。</a:t>
            </a:r>
          </a:p>
          <a:p>
            <a:pPr indent="0"/>
            <a:r>
              <a:rPr lang="zh-CN" b="1">
                <a:latin typeface="楷体" panose="02010609060101010101" charset="-122"/>
                <a:ea typeface="楷体" panose="02010609060101010101" charset="-122"/>
                <a:cs typeface="楷体" panose="02010609060101010101" charset="-122"/>
                <a:sym typeface="+mn-ea"/>
              </a:rPr>
              <a:t>比起北国的秋来，正像是黄酒之与白干，稀饭之与馍馍，鲈鱼之与大蟹，黄犬之与骆驼。</a:t>
            </a:r>
          </a:p>
          <a:p>
            <a:pPr indent="0"/>
            <a:r>
              <a:rPr b="1">
                <a:latin typeface="楷体" panose="02010609060101010101" charset="-122"/>
                <a:ea typeface="楷体" panose="02010609060101010101" charset="-122"/>
                <a:cs typeface="楷体" panose="02010609060101010101" charset="-122"/>
                <a:sym typeface="+mn-ea"/>
              </a:rPr>
              <a:t>……</a:t>
            </a:r>
            <a:r>
              <a:rPr lang="zh-CN" b="1">
                <a:latin typeface="楷体" panose="02010609060101010101" charset="-122"/>
                <a:ea typeface="楷体" panose="02010609060101010101" charset="-122"/>
                <a:cs typeface="楷体" panose="02010609060101010101" charset="-122"/>
                <a:sym typeface="+mn-ea"/>
              </a:rPr>
              <a:t>                                                                            </a:t>
            </a:r>
            <a:endParaRPr lang="en-US" altLang="en-US" b="1">
              <a:latin typeface="楷体" panose="02010609060101010101" charset="-122"/>
              <a:ea typeface="楷体" panose="02010609060101010101" charset="-122"/>
              <a:cs typeface="楷体" panose="02010609060101010101" charset="-122"/>
            </a:endParaRPr>
          </a:p>
        </p:txBody>
      </p:sp>
      <p:sp>
        <p:nvSpPr>
          <p:cNvPr id="5" name="文本框 4"/>
          <p:cNvSpPr txBox="1"/>
          <p:nvPr/>
        </p:nvSpPr>
        <p:spPr>
          <a:xfrm>
            <a:off x="392430" y="6234430"/>
            <a:ext cx="10896600" cy="460375"/>
          </a:xfrm>
          <a:prstGeom prst="rect">
            <a:avLst/>
          </a:prstGeom>
          <a:noFill/>
        </p:spPr>
        <p:txBody>
          <a:bodyPr wrap="none" rtlCol="0" anchor="t">
            <a:spAutoFit/>
          </a:bodyPr>
          <a:lstStyle/>
          <a:p>
            <a:r>
              <a:rPr lang="zh-CN" b="1">
                <a:latin typeface="黑体" panose="02010609060101010101" charset="-122"/>
                <a:ea typeface="黑体" panose="02010609060101010101" charset="-122"/>
                <a:cs typeface="黑体" panose="02010609060101010101" charset="-122"/>
                <a:sym typeface="+mn-ea"/>
              </a:rPr>
              <a:t>3.关键段落：“秋晨”“秋槐”“秋蝉”“秋雨”“秋果”五幅画的相关段落。</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8" presetClass="entr" presetSubtype="12"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strips(downLeft)">
                                      <p:cBhvr>
                                        <p:cTn id="13" dur="500"/>
                                        <p:tgtEl>
                                          <p:spTgt spid="3"/>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 presetClass="entr" presetSubtype="0" fill="hold" grpId="2"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1"/>
      <p:bldP spid="5" grpId="2"/>
    </p:bldLst>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1" name="圆角矩形 20"/>
          <p:cNvSpPr/>
          <p:nvPr/>
        </p:nvSpPr>
        <p:spPr bwMode="auto">
          <a:xfrm>
            <a:off x="503555" y="2669540"/>
            <a:ext cx="11523345" cy="755650"/>
          </a:xfrm>
          <a:prstGeom prst="roundRect">
            <a:avLst>
              <a:gd name="adj" fmla="val 5680"/>
            </a:avLst>
          </a:prstGeom>
          <a:noFill/>
          <a:ln w="19050" cap="flat" cmpd="sng" algn="ctr">
            <a:solidFill>
              <a:schemeClr val="accent1"/>
            </a:solidFill>
            <a:prstDash val="solid"/>
            <a:round/>
            <a:headEnd type="none" w="med" len="med"/>
            <a:tailEnd type="none" w="med" len="med"/>
          </a:ln>
          <a:effectLst/>
        </p:spPr>
        <p:txBody>
          <a:bodyPr vert="horz" wrap="square" lIns="82822" tIns="41410" rIns="82822" bIns="41410" numCol="1" rtlCol="0" anchor="t" anchorCtr="0" compatLnSpc="1"/>
          <a:lstStyle/>
          <a:p>
            <a:pPr lvl="2"/>
            <a:endParaRPr lang="zh-CN" altLang="en-US">
              <a:solidFill>
                <a:schemeClr val="accent2">
                  <a:lumMod val="75000"/>
                </a:schemeClr>
              </a:solidFill>
            </a:endParaRPr>
          </a:p>
        </p:txBody>
      </p:sp>
      <p:sp>
        <p:nvSpPr>
          <p:cNvPr id="27" name="Rectangle 20"/>
          <p:cNvSpPr>
            <a:spLocks noChangeArrowheads="1"/>
          </p:cNvSpPr>
          <p:nvPr/>
        </p:nvSpPr>
        <p:spPr bwMode="auto">
          <a:xfrm>
            <a:off x="503555" y="5427736"/>
            <a:ext cx="7104244" cy="594946"/>
          </a:xfrm>
          <a:prstGeom prst="roundRect">
            <a:avLst/>
          </a:prstGeom>
          <a:noFill/>
          <a:ln w="9525" cap="flat" cmpd="sng" algn="ctr">
            <a:noFill/>
            <a:prstDash val="solid"/>
            <a:round/>
            <a:headEnd type="none" w="med" len="med"/>
            <a:tailEnd type="none" w="med" len="med"/>
          </a:ln>
          <a:effectLst/>
        </p:spPr>
        <p:txBody>
          <a:bodyPr vert="horz" wrap="square" lIns="82822" tIns="41410" rIns="82822" bIns="41410" numCol="1" rtlCol="0" anchor="t" anchorCtr="0" compatLnSpc="1"/>
          <a:lstStyle/>
          <a:p>
            <a:endParaRPr lang="zh-CN" altLang="en-US">
              <a:solidFill>
                <a:schemeClr val="accent2">
                  <a:lumMod val="75000"/>
                </a:schemeClr>
              </a:solidFill>
            </a:endParaRPr>
          </a:p>
        </p:txBody>
      </p:sp>
      <p:sp>
        <p:nvSpPr>
          <p:cNvPr id="28" name="圆角矩形 27"/>
          <p:cNvSpPr/>
          <p:nvPr/>
        </p:nvSpPr>
        <p:spPr bwMode="auto">
          <a:xfrm>
            <a:off x="503555" y="1370965"/>
            <a:ext cx="11522710" cy="1182925"/>
          </a:xfrm>
          <a:prstGeom prst="roundRect">
            <a:avLst/>
          </a:prstGeom>
          <a:solidFill>
            <a:schemeClr val="accent1"/>
          </a:solidFill>
          <a:ln w="28575">
            <a:noFill/>
          </a:ln>
          <a:scene3d>
            <a:camera prst="orthographicFront"/>
            <a:lightRig rig="threePt" dir="t"/>
          </a:scene3d>
        </p:spPr>
        <p:txBody>
          <a:bodyPr wrap="square" lIns="82822" tIns="41410" rIns="82822" bIns="41410">
            <a:spAutoFit/>
          </a:bodyPr>
          <a:lstStyle/>
          <a:p>
            <a:pPr algn="l">
              <a:tabLst>
                <a:tab pos="7718425" algn="r"/>
              </a:tabLst>
              <a:defRPr/>
            </a:pPr>
            <a:r>
              <a:rPr lang="zh-CN" altLang="en-US" sz="3200" b="1">
                <a:solidFill>
                  <a:schemeClr val="bg1"/>
                </a:solidFill>
                <a:latin typeface="微软雅黑" pitchFamily="34" charset="-122"/>
                <a:ea typeface="微软雅黑" pitchFamily="34" charset="-122"/>
                <a:sym typeface="+mn-ea"/>
              </a:rPr>
              <a:t>本文的内容侧重写什么？请读第</a:t>
            </a:r>
            <a:r>
              <a:rPr lang="en-US" altLang="zh-CN" sz="3200" b="1">
                <a:solidFill>
                  <a:schemeClr val="bg1"/>
                </a:solidFill>
                <a:latin typeface="微软雅黑" pitchFamily="34" charset="-122"/>
                <a:ea typeface="微软雅黑" pitchFamily="34" charset="-122"/>
                <a:sym typeface="+mn-ea"/>
              </a:rPr>
              <a:t>1—2</a:t>
            </a:r>
            <a:r>
              <a:rPr lang="zh-CN" altLang="en-US" sz="3200" b="1">
                <a:solidFill>
                  <a:schemeClr val="bg1"/>
                </a:solidFill>
                <a:latin typeface="微软雅黑" pitchFamily="34" charset="-122"/>
                <a:ea typeface="微软雅黑" pitchFamily="34" charset="-122"/>
                <a:sym typeface="+mn-ea"/>
              </a:rPr>
              <a:t>段，找找哪句能体现“故都的秋”的特点？有什么作用？</a:t>
            </a:r>
          </a:p>
        </p:txBody>
      </p:sp>
      <p:sp>
        <p:nvSpPr>
          <p:cNvPr id="2" name="圆角矩形 1"/>
          <p:cNvSpPr/>
          <p:nvPr/>
        </p:nvSpPr>
        <p:spPr bwMode="auto">
          <a:xfrm>
            <a:off x="503555" y="3814445"/>
            <a:ext cx="11522075" cy="1045899"/>
          </a:xfrm>
          <a:prstGeom prst="roundRect">
            <a:avLst/>
          </a:prstGeom>
          <a:solidFill>
            <a:srgbClr val="92D050"/>
          </a:solidFill>
          <a:ln w="28575">
            <a:noFill/>
          </a:ln>
          <a:scene3d>
            <a:camera prst="orthographicFront"/>
            <a:lightRig rig="threePt" dir="t"/>
          </a:scene3d>
        </p:spPr>
        <p:txBody>
          <a:bodyPr wrap="square" lIns="82822" tIns="41410" rIns="82822" bIns="41410">
            <a:spAutoFit/>
          </a:bodyPr>
          <a:lstStyle/>
          <a:p>
            <a:pPr algn="l">
              <a:tabLst>
                <a:tab pos="7718425" algn="r"/>
              </a:tabLst>
              <a:defRPr/>
            </a:pPr>
            <a:r>
              <a:rPr lang="zh-CN" altLang="en-US" sz="2800" b="1">
                <a:latin typeface="微软雅黑" pitchFamily="34" charset="-122"/>
                <a:ea typeface="微软雅黑" pitchFamily="34" charset="-122"/>
                <a:sym typeface="+mn-ea"/>
              </a:rPr>
              <a:t>再读课文，概括“秋晨”“秋槐”“秋蝉”“秋雨”“秋果”五幅画面并向同学介绍。</a:t>
            </a:r>
          </a:p>
        </p:txBody>
      </p:sp>
      <p:sp>
        <p:nvSpPr>
          <p:cNvPr id="100" name="文本框 99"/>
          <p:cNvSpPr txBox="1"/>
          <p:nvPr/>
        </p:nvSpPr>
        <p:spPr>
          <a:xfrm>
            <a:off x="503555" y="234315"/>
            <a:ext cx="3846830" cy="829945"/>
          </a:xfrm>
          <a:prstGeom prst="rect">
            <a:avLst/>
          </a:prstGeom>
          <a:solidFill>
            <a:schemeClr val="tx2">
              <a:lumMod val="20000"/>
              <a:lumOff val="80000"/>
            </a:schemeClr>
          </a:solidFill>
          <a:ln w="9525">
            <a:noFill/>
          </a:ln>
        </p:spPr>
        <p:txBody>
          <a:bodyPr wrap="square">
            <a:spAutoFit/>
          </a:bodyPr>
          <a:lstStyle/>
          <a:p>
            <a:pPr indent="0" algn="ctr"/>
            <a:r>
              <a:rPr lang="zh-CN" altLang="en-US" sz="4800" b="1">
                <a:solidFill>
                  <a:srgbClr val="FF0000"/>
                </a:solidFill>
                <a:latin typeface="微软雅黑" pitchFamily="34" charset="-122"/>
                <a:ea typeface="微软雅黑" pitchFamily="34" charset="-122"/>
              </a:rPr>
              <a:t>找出</a:t>
            </a:r>
            <a:r>
              <a:rPr lang="en-US" altLang="zh-CN" sz="4800" b="1">
                <a:solidFill>
                  <a:srgbClr val="FF0000"/>
                </a:solidFill>
                <a:latin typeface="微软雅黑" pitchFamily="34" charset="-122"/>
                <a:ea typeface="微软雅黑" pitchFamily="34" charset="-122"/>
              </a:rPr>
              <a:t>“</a:t>
            </a:r>
            <a:r>
              <a:rPr lang="zh-CN" altLang="en-US" sz="4800" b="1">
                <a:solidFill>
                  <a:srgbClr val="FF0000"/>
                </a:solidFill>
                <a:latin typeface="微软雅黑" pitchFamily="34" charset="-122"/>
                <a:ea typeface="微软雅黑" pitchFamily="34" charset="-122"/>
              </a:rPr>
              <a:t>文眼</a:t>
            </a:r>
            <a:r>
              <a:rPr lang="en-US" altLang="zh-CN" sz="4800" b="1">
                <a:solidFill>
                  <a:srgbClr val="FF0000"/>
                </a:solidFill>
                <a:latin typeface="微软雅黑" pitchFamily="34" charset="-122"/>
                <a:ea typeface="微软雅黑" pitchFamily="34" charset="-122"/>
              </a:rPr>
              <a:t>”</a:t>
            </a:r>
          </a:p>
        </p:txBody>
      </p:sp>
      <p:sp>
        <p:nvSpPr>
          <p:cNvPr id="5" name="文本框 4"/>
          <p:cNvSpPr txBox="1"/>
          <p:nvPr/>
        </p:nvSpPr>
        <p:spPr>
          <a:xfrm>
            <a:off x="503555" y="2783205"/>
            <a:ext cx="11229975" cy="583565"/>
          </a:xfrm>
          <a:prstGeom prst="rect">
            <a:avLst/>
          </a:prstGeom>
          <a:noFill/>
          <a:ln w="9525">
            <a:noFill/>
          </a:ln>
        </p:spPr>
        <p:txBody>
          <a:bodyPr wrap="square">
            <a:spAutoFit/>
          </a:bodyPr>
          <a:lstStyle/>
          <a:p>
            <a:pPr indent="0"/>
            <a:r>
              <a:rPr lang="zh-CN" sz="3200" b="0">
                <a:latin typeface="黑体" panose="02010609060101010101" charset="-122"/>
                <a:ea typeface="黑体" panose="02010609060101010101" charset="-122"/>
                <a:cs typeface="黑体" panose="02010609060101010101" charset="-122"/>
              </a:rPr>
              <a:t>“来得清，来得静，来得悲凉”统领全篇，是全篇的“文眼”。</a:t>
            </a:r>
            <a:endParaRPr lang="zh-CN" altLang="en-US" sz="3200" b="0">
              <a:latin typeface="黑体" panose="02010609060101010101" charset="-122"/>
              <a:ea typeface="黑体" panose="02010609060101010101" charset="-122"/>
              <a:cs typeface="黑体" panose="02010609060101010101" charset="-122"/>
            </a:endParaRPr>
          </a:p>
        </p:txBody>
      </p:sp>
      <p:sp>
        <p:nvSpPr>
          <p:cNvPr id="6" name="圆角矩形 5"/>
          <p:cNvSpPr/>
          <p:nvPr/>
        </p:nvSpPr>
        <p:spPr bwMode="auto">
          <a:xfrm>
            <a:off x="503555" y="5076825"/>
            <a:ext cx="11523345" cy="1263650"/>
          </a:xfrm>
          <a:prstGeom prst="roundRect">
            <a:avLst>
              <a:gd name="adj" fmla="val 5680"/>
            </a:avLst>
          </a:prstGeom>
          <a:noFill/>
          <a:ln w="19050" cap="flat" cmpd="sng" algn="ctr">
            <a:solidFill>
              <a:schemeClr val="accent1"/>
            </a:solidFill>
            <a:prstDash val="solid"/>
            <a:round/>
            <a:headEnd type="none" w="med" len="med"/>
            <a:tailEnd type="none" w="med" len="med"/>
          </a:ln>
          <a:effectLst/>
        </p:spPr>
        <p:txBody>
          <a:bodyPr vert="horz" wrap="square" lIns="82822" tIns="41410" rIns="82822" bIns="41410" numCol="1" rtlCol="0" anchor="t" anchorCtr="0" compatLnSpc="1"/>
          <a:lstStyle/>
          <a:p>
            <a:pPr lvl="2"/>
            <a:endParaRPr lang="zh-CN" altLang="en-US" sz="2800">
              <a:solidFill>
                <a:schemeClr val="accent2">
                  <a:lumMod val="75000"/>
                </a:schemeClr>
              </a:solidFill>
            </a:endParaRPr>
          </a:p>
        </p:txBody>
      </p:sp>
      <p:sp>
        <p:nvSpPr>
          <p:cNvPr id="7" name="文本框 6"/>
          <p:cNvSpPr txBox="1"/>
          <p:nvPr/>
        </p:nvSpPr>
        <p:spPr>
          <a:xfrm>
            <a:off x="503555" y="5206365"/>
            <a:ext cx="11229975" cy="953135"/>
          </a:xfrm>
          <a:prstGeom prst="rect">
            <a:avLst/>
          </a:prstGeom>
          <a:noFill/>
          <a:ln w="9525">
            <a:noFill/>
          </a:ln>
        </p:spPr>
        <p:txBody>
          <a:bodyPr wrap="square">
            <a:spAutoFit/>
          </a:bodyPr>
          <a:lstStyle/>
          <a:p>
            <a:pPr indent="0"/>
            <a:r>
              <a:rPr lang="zh-CN" sz="2800" b="0">
                <a:latin typeface="黑体" panose="02010609060101010101" charset="-122"/>
                <a:ea typeface="黑体" panose="02010609060101010101" charset="-122"/>
                <a:cs typeface="黑体" panose="02010609060101010101" charset="-122"/>
              </a:rPr>
              <a:t>课文定位：第3段主写秋晨庭院图，第4段主写秋槐落蕊图，第5段主写秋蝉残鸣图，第6—10段主写秋雨话凉图，第11段主写秋果奇景图。</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1"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1" presetClass="entr" presetSubtype="0" fill="hold" grpId="3"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53" presetClass="entr" presetSubtype="0" fill="hold" grpId="2" nodeType="click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animEffect transition="in" filter="fade">
                                      <p:cBhvr>
                                        <p:cTn id="24" dur="500"/>
                                        <p:tgtEl>
                                          <p:spTgt spid="2"/>
                                        </p:tgtEl>
                                      </p:cBhvr>
                                    </p:animEffect>
                                  </p:childTnLst>
                                </p:cTn>
                              </p:par>
                            </p:childTnLst>
                          </p:cTn>
                        </p:par>
                      </p:childTnLst>
                    </p:cTn>
                  </p:par>
                  <p:par>
                    <p:cTn id="25" fill="hold" nodeType="clickPar">
                      <p:stCondLst>
                        <p:cond delay="indefinite"/>
                      </p:stCondLst>
                      <p:childTnLst>
                        <p:par>
                          <p:cTn id="26" fill="hold" nodeType="withGroup">
                            <p:stCondLst>
                              <p:cond delay="indefinite"/>
                            </p:stCondLst>
                          </p:cTn>
                        </p:par>
                        <p:par>
                          <p:cTn id="27" fill="hold" nodeType="afterGroup">
                            <p:stCondLst>
                              <p:cond delay="0"/>
                            </p:stCondLst>
                            <p:childTnLst>
                              <p:par>
                                <p:cTn id="28" presetID="1" presetClass="entr" presetSubtype="0" fill="hold" grpId="5" nodeType="clickEffect">
                                  <p:stCondLst>
                                    <p:cond delay="0"/>
                                  </p:stCondLst>
                                  <p:childTnLst>
                                    <p:set>
                                      <p:cBhvr>
                                        <p:cTn id="29" dur="1" fill="hold">
                                          <p:stCondLst>
                                            <p:cond delay="0"/>
                                          </p:stCondLst>
                                        </p:cTn>
                                        <p:tgtEl>
                                          <p:spTgt spid="7"/>
                                        </p:tgtEl>
                                        <p:attrNameLst>
                                          <p:attrName>style.visibility</p:attrName>
                                        </p:attrNameLst>
                                      </p:cBhvr>
                                      <p:to>
                                        <p:strVal val="visible"/>
                                      </p:to>
                                    </p:set>
                                  </p:childTnLst>
                                </p:cTn>
                              </p:par>
                              <p:par>
                                <p:cTn id="30" presetID="1" presetClass="entr" presetSubtype="0" fill="hold" grpId="4" nodeType="withEffect">
                                  <p:stCondLst>
                                    <p:cond delay="0"/>
                                  </p:stCondLst>
                                  <p:childTnLst>
                                    <p:set>
                                      <p:cBhvr>
                                        <p:cTn id="31"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8" grpId="1"/>
      <p:bldP spid="2" grpId="2"/>
      <p:bldP spid="5" grpId="3"/>
      <p:bldP spid="6" grpId="4"/>
      <p:bldP spid="7" grpId="5"/>
    </p:bldLs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2" name="圆角矩形 21"/>
          <p:cNvSpPr/>
          <p:nvPr/>
        </p:nvSpPr>
        <p:spPr bwMode="auto">
          <a:xfrm>
            <a:off x="5241925" y="1529080"/>
            <a:ext cx="6393815" cy="2946400"/>
          </a:xfrm>
          <a:prstGeom prst="roundRect">
            <a:avLst>
              <a:gd name="adj" fmla="val 5070"/>
            </a:avLst>
          </a:prstGeom>
          <a:noFill/>
          <a:ln w="19050" cap="flat" cmpd="sng" algn="ctr">
            <a:solidFill>
              <a:schemeClr val="accent1"/>
            </a:solidFill>
            <a:prstDash val="solid"/>
            <a:round/>
            <a:headEnd type="none" w="med" len="med"/>
            <a:tailEnd type="none" w="med" len="med"/>
          </a:ln>
          <a:effectLst/>
        </p:spPr>
        <p:txBody>
          <a:bodyPr vert="horz" wrap="square" lIns="82822" tIns="41410" rIns="82822" bIns="41410" numCol="1" rtlCol="0" anchor="t" anchorCtr="0" compatLnSpc="1"/>
          <a:lstStyle/>
          <a:p>
            <a:pPr lvl="2"/>
            <a:endParaRPr lang="zh-CN" altLang="en-US">
              <a:solidFill>
                <a:schemeClr val="accent2">
                  <a:lumMod val="75000"/>
                </a:schemeClr>
              </a:solidFill>
            </a:endParaRPr>
          </a:p>
        </p:txBody>
      </p:sp>
      <p:sp>
        <p:nvSpPr>
          <p:cNvPr id="23" name="矩形 26"/>
          <p:cNvSpPr>
            <a:spLocks noChangeArrowheads="1"/>
          </p:cNvSpPr>
          <p:nvPr/>
        </p:nvSpPr>
        <p:spPr bwMode="auto">
          <a:xfrm>
            <a:off x="5459730" y="1740535"/>
            <a:ext cx="6102350" cy="2852420"/>
          </a:xfrm>
          <a:prstGeom prst="rect">
            <a:avLst/>
          </a:prstGeom>
          <a:noFill/>
          <a:ln w="9525">
            <a:noFill/>
            <a:miter lim="800000"/>
          </a:ln>
        </p:spPr>
        <p:txBody>
          <a:bodyPr wrap="square" lIns="82822" tIns="41410" rIns="82822" bIns="41410">
            <a:spAutoFit/>
          </a:bodyPr>
          <a:lstStyle/>
          <a:p>
            <a:pPr fontAlgn="base"/>
            <a:r>
              <a:rPr lang="zh-CN" altLang="en-US" sz="3000" b="1">
                <a:effectLst/>
                <a:latin typeface="黑体" panose="02010609060101010101" charset="-122"/>
                <a:ea typeface="黑体" panose="02010609060101010101" charset="-122"/>
                <a:sym typeface="+mn-ea"/>
              </a:rPr>
              <a:t>如《爱莲说》的线索或文眼就是第一句“可爱者甚蕃”中的“爱”字，它是全文的总帽，统领了下文。作者不仅写了陶渊明及世人的花之“爱”，更写了“予独爱”，以寄托自己的情感和态度。</a:t>
            </a:r>
          </a:p>
        </p:txBody>
      </p:sp>
      <p:sp>
        <p:nvSpPr>
          <p:cNvPr id="27" name="Rectangle 20"/>
          <p:cNvSpPr>
            <a:spLocks noChangeArrowheads="1"/>
          </p:cNvSpPr>
          <p:nvPr/>
        </p:nvSpPr>
        <p:spPr bwMode="auto">
          <a:xfrm>
            <a:off x="2570808" y="5427736"/>
            <a:ext cx="7104244" cy="594946"/>
          </a:xfrm>
          <a:prstGeom prst="roundRect">
            <a:avLst/>
          </a:prstGeom>
          <a:noFill/>
          <a:ln w="9525" cap="flat" cmpd="sng" algn="ctr">
            <a:noFill/>
            <a:prstDash val="solid"/>
            <a:round/>
            <a:headEnd type="none" w="med" len="med"/>
            <a:tailEnd type="none" w="med" len="med"/>
          </a:ln>
          <a:effectLst/>
        </p:spPr>
        <p:txBody>
          <a:bodyPr vert="horz" wrap="square" lIns="82822" tIns="41410" rIns="82822" bIns="41410" numCol="1" rtlCol="0" anchor="t" anchorCtr="0" compatLnSpc="1"/>
          <a:lstStyle/>
          <a:p>
            <a:endParaRPr lang="zh-CN" altLang="en-US">
              <a:solidFill>
                <a:schemeClr val="accent2">
                  <a:lumMod val="75000"/>
                </a:schemeClr>
              </a:solidFill>
            </a:endParaRPr>
          </a:p>
        </p:txBody>
      </p:sp>
      <p:sp>
        <p:nvSpPr>
          <p:cNvPr id="28" name="圆角矩形 27"/>
          <p:cNvSpPr/>
          <p:nvPr/>
        </p:nvSpPr>
        <p:spPr bwMode="auto">
          <a:xfrm>
            <a:off x="264160" y="1529080"/>
            <a:ext cx="3846830" cy="2955363"/>
          </a:xfrm>
          <a:prstGeom prst="roundRect">
            <a:avLst/>
          </a:prstGeom>
          <a:solidFill>
            <a:schemeClr val="accent1"/>
          </a:solidFill>
          <a:ln w="28575">
            <a:noFill/>
          </a:ln>
          <a:scene3d>
            <a:camera prst="orthographicFront"/>
            <a:lightRig rig="threePt" dir="t"/>
          </a:scene3d>
        </p:spPr>
        <p:txBody>
          <a:bodyPr wrap="square" lIns="82822" tIns="41410" rIns="82822" bIns="41410">
            <a:spAutoFit/>
          </a:bodyPr>
          <a:lstStyle/>
          <a:p>
            <a:pPr algn="l">
              <a:tabLst>
                <a:tab pos="7718425" algn="r"/>
              </a:tabLst>
              <a:defRPr/>
            </a:pPr>
            <a:r>
              <a:rPr lang="zh-CN" altLang="en-US" sz="2800" b="1">
                <a:solidFill>
                  <a:schemeClr val="bg1"/>
                </a:solidFill>
                <a:latin typeface="微软雅黑" pitchFamily="34" charset="-122"/>
                <a:ea typeface="微软雅黑" pitchFamily="34" charset="-122"/>
                <a:sym typeface="+mn-ea"/>
              </a:rPr>
              <a:t>文眼：文中最能揭示主旨、升华意境、涵盖内容的关键性词句。文眼往往奠定文章的感情基调，以及确定文章的中心。</a:t>
            </a:r>
          </a:p>
        </p:txBody>
      </p:sp>
      <p:sp>
        <p:nvSpPr>
          <p:cNvPr id="100" name="文本框 99"/>
          <p:cNvSpPr txBox="1"/>
          <p:nvPr/>
        </p:nvSpPr>
        <p:spPr>
          <a:xfrm>
            <a:off x="264160" y="234315"/>
            <a:ext cx="3846830" cy="829945"/>
          </a:xfrm>
          <a:prstGeom prst="rect">
            <a:avLst/>
          </a:prstGeom>
          <a:solidFill>
            <a:schemeClr val="tx2">
              <a:lumMod val="20000"/>
              <a:lumOff val="80000"/>
            </a:schemeClr>
          </a:solidFill>
          <a:ln w="9525">
            <a:noFill/>
          </a:ln>
        </p:spPr>
        <p:txBody>
          <a:bodyPr wrap="square">
            <a:spAutoFit/>
          </a:bodyPr>
          <a:lstStyle/>
          <a:p>
            <a:pPr indent="0" algn="ctr"/>
            <a:r>
              <a:rPr sz="4800" b="1">
                <a:solidFill>
                  <a:srgbClr val="FF0000"/>
                </a:solidFill>
                <a:latin typeface="微软雅黑" pitchFamily="34" charset="-122"/>
                <a:ea typeface="微软雅黑" pitchFamily="34" charset="-122"/>
              </a:rPr>
              <a:t>知识链接</a:t>
            </a:r>
          </a:p>
        </p:txBody>
      </p:sp>
      <p:pic>
        <p:nvPicPr>
          <p:cNvPr id="3" name="图片 2"/>
          <p:cNvPicPr>
            <a:picLocks noChangeAspect="1"/>
          </p:cNvPicPr>
          <p:nvPr/>
        </p:nvPicPr>
        <p:blipFill>
          <a:blip r:embed="rId3"/>
          <a:srcRect b="45156"/>
          <a:stretch>
            <a:fillRect/>
          </a:stretch>
        </p:blipFill>
        <p:spPr>
          <a:xfrm>
            <a:off x="-5715" y="4584065"/>
            <a:ext cx="12193270" cy="21107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2"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12" presetClass="entr" presetSubtype="1"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slide(fromTop)">
                                      <p:cBhvr>
                                        <p:cTn id="15" dur="500"/>
                                        <p:tgtEl>
                                          <p:spTgt spid="22"/>
                                        </p:tgtEl>
                                      </p:cBhvr>
                                    </p:animEffect>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49" presetClass="entr" presetSubtype="0" decel="100000" fill="hold" grpId="1" nodeType="click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p:cTn id="21" dur="500" fill="hold"/>
                                        <p:tgtEl>
                                          <p:spTgt spid="23"/>
                                        </p:tgtEl>
                                        <p:attrNameLst>
                                          <p:attrName>ppt_w</p:attrName>
                                        </p:attrNameLst>
                                      </p:cBhvr>
                                      <p:tavLst>
                                        <p:tav tm="0">
                                          <p:val>
                                            <p:fltVal val="0"/>
                                          </p:val>
                                        </p:tav>
                                        <p:tav tm="100000">
                                          <p:val>
                                            <p:strVal val="#ppt_w"/>
                                          </p:val>
                                        </p:tav>
                                      </p:tavLst>
                                    </p:anim>
                                    <p:anim calcmode="lin" valueType="num">
                                      <p:cBhvr>
                                        <p:cTn id="22" dur="500" fill="hold"/>
                                        <p:tgtEl>
                                          <p:spTgt spid="23"/>
                                        </p:tgtEl>
                                        <p:attrNameLst>
                                          <p:attrName>ppt_h</p:attrName>
                                        </p:attrNameLst>
                                      </p:cBhvr>
                                      <p:tavLst>
                                        <p:tav tm="0">
                                          <p:val>
                                            <p:fltVal val="0"/>
                                          </p:val>
                                        </p:tav>
                                        <p:tav tm="100000">
                                          <p:val>
                                            <p:strVal val="#ppt_h"/>
                                          </p:val>
                                        </p:tav>
                                      </p:tavLst>
                                    </p:anim>
                                    <p:anim calcmode="lin" valueType="num">
                                      <p:cBhvr>
                                        <p:cTn id="23" dur="500" fill="hold"/>
                                        <p:tgtEl>
                                          <p:spTgt spid="23"/>
                                        </p:tgtEl>
                                        <p:attrNameLst>
                                          <p:attrName>style.rotation</p:attrName>
                                        </p:attrNameLst>
                                      </p:cBhvr>
                                      <p:tavLst>
                                        <p:tav tm="0">
                                          <p:val>
                                            <p:fltVal val="360"/>
                                          </p:val>
                                        </p:tav>
                                        <p:tav tm="100000">
                                          <p:val>
                                            <p:fltVal val="0"/>
                                          </p:val>
                                        </p:tav>
                                      </p:tavLst>
                                    </p:anim>
                                    <p:animEffect transition="in" filter="fade">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1"/>
      <p:bldP spid="28" grpId="2"/>
    </p:bldLst>
  </p:timing>
</p:sld>
</file>

<file path=ppt/tags/tag1.xml><?xml version="1.0" encoding="utf-8"?>
<p:tagLst xmlns:p="http://schemas.openxmlformats.org/presentationml/2006/main">
  <p:tag name="KSO_WM_BEAUTIFY_FLAG" val="#wm#"/>
  <p:tag name="KSO_WM_TEMPLATE_CATEGORY" val="custom"/>
  <p:tag name="KSO_WM_TEMPLATE_INDEX" val="160111"/>
</p:tagLst>
</file>

<file path=ppt/tags/tag2.xml><?xml version="1.0" encoding="utf-8"?>
<p:tagLst xmlns:p="http://schemas.openxmlformats.org/presentationml/2006/main">
  <p:tag name="KSO_WM_UNIT_PLACING_PICTURE_USER_VIEWPORT" val="{&quot;height&quot;:11775,&quot;width&quot;:15360}"/>
  <p:tag name="REFSHAPE" val="277258188"/>
</p:tagLst>
</file>

<file path=ppt/tags/tag3.xml><?xml version="1.0" encoding="utf-8"?>
<p:tagLst xmlns:p="http://schemas.openxmlformats.org/presentationml/2006/main">
  <p:tag name="KSO_WM_UNIT_PLACING_PICTURE_USER_VIEWPORT" val="{&quot;height&quot;:10848,&quot;width&quot;:9859}"/>
</p:tagLst>
</file>

<file path=ppt/tags/tag4.xml><?xml version="1.0" encoding="utf-8"?>
<p:tagLst xmlns:p="http://schemas.openxmlformats.org/presentationml/2006/main">
  <p:tag name="KSO_WM_UNIT_PLACING_PICTURE_USER_VIEWPORT" val="{&quot;height&quot;:10848,&quot;width&quot;:9859}"/>
</p:tagLst>
</file>

<file path=ppt/tags/tag5.xml><?xml version="1.0" encoding="utf-8"?>
<p:tagLst xmlns:p="http://schemas.openxmlformats.org/presentationml/2006/main">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110</Paragraphs>
  <Slides>36</Slides>
  <Notes>24</Notes>
  <TotalTime>0</TotalTime>
  <HiddenSlides>0</HiddenSlides>
  <MMClips>0</MMClips>
  <ScaleCrop>0</ScaleCrop>
  <HeadingPairs>
    <vt:vector baseType="variant" size="4">
      <vt:variant>
        <vt:lpstr>Theme</vt:lpstr>
      </vt:variant>
      <vt:variant>
        <vt:i4>1</vt:i4>
      </vt:variant>
      <vt:variant>
        <vt:lpstr>Slide Titles</vt:lpstr>
      </vt:variant>
      <vt:variant>
        <vt:i4>36</vt:i4>
      </vt:variant>
    </vt:vector>
  </HeadingPairs>
  <TitlesOfParts>
    <vt:vector baseType="lpstr" size="37">
      <vt:lpstr>Office 主题</vt:lpstr>
      <vt:lpstr>Slide 1</vt:lpstr>
      <vt:lpstr>Slide 2</vt:lpstr>
      <vt:lpstr>Slide 3</vt:lpstr>
      <vt:lpstr>一、整体把握（自主梳理，个体展示）</vt:lpstr>
      <vt:lpstr>Slide 5</vt:lpstr>
      <vt:lpstr>Slide 6</vt:lpstr>
      <vt:lpstr>Slide 7</vt:lpstr>
      <vt:lpstr>Slide 8</vt:lpstr>
      <vt:lpstr>Slide 9</vt:lpstr>
      <vt:lpstr>二、重点品读（自主研读，交流分享） </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三、深入探究（合作讨论，质疑解惑） </vt:lpstr>
      <vt:lpstr>Slide 25</vt:lpstr>
      <vt:lpstr>Slide 26</vt:lpstr>
      <vt:lpstr>Slide 27</vt:lpstr>
      <vt:lpstr>Slide 28</vt:lpstr>
      <vt:lpstr>Slide 29</vt:lpstr>
      <vt:lpstr>四、综合评价（发表见解，辩论深化）</vt:lpstr>
      <vt:lpstr>Slide 31</vt:lpstr>
      <vt:lpstr>Slide 32</vt:lpstr>
      <vt:lpstr>Slide 33</vt:lpstr>
      <vt:lpstr>五、回扣反思（学生梳理，老师补充）</vt:lpstr>
      <vt:lpstr>Slide 35</vt:lpstr>
      <vt:lpstr>Slide 36</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2020-11-04T20:51:44.216</cp:lastPrinted>
  <dcterms:created xsi:type="dcterms:W3CDTF">2020-11-04T20:51:44Z</dcterms:created>
  <dcterms:modified xsi:type="dcterms:W3CDTF">2020-11-04T12:51:47Z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