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93" r:id="rId4"/>
    <p:sldId id="260" r:id="rId5"/>
    <p:sldId id="261" r:id="rId6"/>
    <p:sldId id="267" r:id="rId7"/>
    <p:sldId id="484" r:id="rId8"/>
    <p:sldId id="445" r:id="rId9"/>
    <p:sldId id="446" r:id="rId10"/>
    <p:sldId id="289" r:id="rId11"/>
    <p:sldId id="299" r:id="rId12"/>
    <p:sldId id="300" r:id="rId13"/>
    <p:sldId id="468" r:id="rId14"/>
    <p:sldId id="469" r:id="rId15"/>
    <p:sldId id="448" r:id="rId16"/>
    <p:sldId id="470" r:id="rId17"/>
    <p:sldId id="471" r:id="rId18"/>
    <p:sldId id="305" r:id="rId19"/>
    <p:sldId id="306" r:id="rId20"/>
    <p:sldId id="472" r:id="rId21"/>
    <p:sldId id="473" r:id="rId22"/>
    <p:sldId id="474" r:id="rId23"/>
    <p:sldId id="475" r:id="rId24"/>
    <p:sldId id="476" r:id="rId25"/>
    <p:sldId id="477" r:id="rId26"/>
    <p:sldId id="478" r:id="rId27"/>
    <p:sldId id="479" r:id="rId28"/>
    <p:sldId id="480" r:id="rId29"/>
    <p:sldId id="312" r:id="rId30"/>
    <p:sldId id="317" r:id="rId31"/>
    <p:sldId id="319" r:id="rId32"/>
    <p:sldId id="436" r:id="rId33"/>
    <p:sldId id="483" r:id="rId34"/>
    <p:sldId id="481" r:id="rId35"/>
    <p:sldId id="482" r:id="rId36"/>
    <p:sldId id="467" r:id="rId37"/>
    <p:sldId id="265" r:id="rId38"/>
  </p:sldIdLst>
  <p:sldSz cx="12192000" cy="6858000"/>
  <p:notesSz cx="7103745" cy="10234295"/>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493" autoAdjust="0"/>
    <p:restoredTop sz="95298"/>
  </p:normalViewPr>
  <p:slideViewPr>
    <p:cSldViewPr snapToGrid="0">
      <p:cViewPr varScale="1">
        <p:scale>
          <a:sx n="66" d="100"/>
          <a:sy n="66" d="100"/>
        </p:scale>
        <p:origin x="200" y="102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1.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36</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pic>
        <p:nvPicPr>
          <p:cNvPr id="7" name="图片 6" descr="课件学科网logo"/>
          <p:cNvPicPr>
            <a:picLocks noChangeAspect="1"/>
          </p:cNvPicPr>
          <p:nvPr userDrawn="1"/>
        </p:nvPicPr>
        <p:blipFill>
          <a:blip r:embed="rId11"/>
          <a:stretch>
            <a:fillRect/>
          </a:stretch>
        </p:blipFill>
        <p:spPr>
          <a:xfrm>
            <a:off x="10467340" y="0"/>
            <a:ext cx="1724660" cy="70167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2.png" /><Relationship Id="rId4" Type="http://schemas.openxmlformats.org/officeDocument/2006/relationships/image" Target="../media/image10.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9000" b="-9000"/>
          </a:stretch>
        </a:blipFill>
        <a:effectLst/>
      </p:bgPr>
    </p:bg>
    <p:spTree>
      <p:nvGrpSpPr>
        <p:cNvPr id="1" name=""/>
        <p:cNvGrpSpPr/>
        <p:nvPr/>
      </p:nvGrpSpPr>
      <p:grpSpPr>
        <a:xfrm>
          <a:off x="0" y="0"/>
          <a: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第二单元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2529653" y="3015178"/>
            <a:ext cx="3721022"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06</a:t>
            </a:r>
            <a:r>
              <a:rPr lang="zh-CN" altLang="en-US" sz="3200" b="1">
                <a:solidFill>
                  <a:schemeClr val="bg1"/>
                </a:solidFill>
                <a:latin typeface="微软雅黑" panose="020b0503020204020204" pitchFamily="34" charset="-122"/>
                <a:ea typeface="微软雅黑" panose="020b0503020204020204" pitchFamily="34" charset="-122"/>
              </a:rPr>
              <a:t>课    插秧歌</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初读课文</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22059" y="1582961"/>
            <a:ext cx="6790871" cy="2797048"/>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兜（</a:t>
            </a:r>
            <a:r>
              <a:rPr lang="en-US" altLang="zh-CN" sz="2400" b="1" err="1">
                <a:solidFill>
                  <a:srgbClr val="C00000"/>
                </a:solidFill>
                <a:latin typeface="微软雅黑" panose="020b0503020204020204" pitchFamily="34" charset="-122"/>
                <a:ea typeface="微软雅黑" panose="020b0503020204020204" pitchFamily="34" charset="-122"/>
              </a:rPr>
              <a:t>dōu</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鍪（</a:t>
            </a:r>
            <a:r>
              <a:rPr lang="en-US" altLang="zh-CN" sz="2400" b="1" err="1">
                <a:solidFill>
                  <a:srgbClr val="C00000"/>
                </a:solidFill>
                <a:latin typeface="微软雅黑" panose="020b0503020204020204" pitchFamily="34" charset="-122"/>
                <a:ea typeface="微软雅黑" panose="020b0503020204020204" pitchFamily="34" charset="-122"/>
              </a:rPr>
              <a:t>móu</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蓑（</a:t>
            </a:r>
            <a:r>
              <a:rPr lang="en-US" altLang="zh-CN" sz="2400" b="1" err="1">
                <a:solidFill>
                  <a:srgbClr val="C00000"/>
                </a:solidFill>
                <a:latin typeface="微软雅黑" panose="020b0503020204020204" pitchFamily="34" charset="-122"/>
                <a:ea typeface="微软雅黑" panose="020b0503020204020204" pitchFamily="34" charset="-122"/>
              </a:rPr>
              <a:t>suō</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胛（</a:t>
            </a:r>
            <a:r>
              <a:rPr lang="en-US" altLang="zh-CN" sz="2400" b="1" err="1">
                <a:solidFill>
                  <a:srgbClr val="C00000"/>
                </a:solidFill>
                <a:latin typeface="微软雅黑" panose="020b0503020204020204" pitchFamily="34" charset="-122"/>
                <a:ea typeface="微软雅黑" panose="020b0503020204020204" pitchFamily="34" charset="-122"/>
              </a:rPr>
              <a:t>jiǎ</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渠（</a:t>
            </a:r>
            <a:r>
              <a:rPr lang="en-US" altLang="zh-CN" sz="2400" b="1" err="1">
                <a:solidFill>
                  <a:srgbClr val="C00000"/>
                </a:solidFill>
                <a:latin typeface="微软雅黑" panose="020b0503020204020204" pitchFamily="34" charset="-122"/>
                <a:ea typeface="微软雅黑" panose="020b0503020204020204" pitchFamily="34" charset="-122"/>
              </a:rPr>
              <a:t>qú</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朝（</a:t>
            </a:r>
            <a:r>
              <a:rPr lang="en-US" altLang="zh-CN" sz="2400" b="1" err="1">
                <a:solidFill>
                  <a:srgbClr val="C00000"/>
                </a:solidFill>
                <a:latin typeface="微软雅黑" panose="020b0503020204020204" pitchFamily="34" charset="-122"/>
                <a:ea typeface="微软雅黑" panose="020b0503020204020204" pitchFamily="34" charset="-122"/>
              </a:rPr>
              <a:t>zhāo</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霎（</a:t>
            </a:r>
            <a:r>
              <a:rPr lang="en-US" altLang="zh-CN" sz="2400" b="1" err="1">
                <a:solidFill>
                  <a:srgbClr val="C00000"/>
                </a:solidFill>
                <a:latin typeface="微软雅黑" panose="020b0503020204020204" pitchFamily="34" charset="-122"/>
                <a:ea typeface="微软雅黑" panose="020b0503020204020204" pitchFamily="34" charset="-122"/>
              </a:rPr>
              <a:t>shà</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莳（</a:t>
            </a:r>
            <a:r>
              <a:rPr lang="en-US" altLang="zh-CN" sz="2400" b="1" err="1">
                <a:solidFill>
                  <a:srgbClr val="C00000"/>
                </a:solidFill>
                <a:latin typeface="微软雅黑" panose="020b0503020204020204" pitchFamily="34" charset="-122"/>
                <a:ea typeface="微软雅黑" panose="020b0503020204020204" pitchFamily="34" charset="-122"/>
              </a:rPr>
              <a:t>shì</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匝（</a:t>
            </a:r>
            <a:r>
              <a:rPr lang="en-US" altLang="zh-CN" sz="2400" b="1" err="1">
                <a:solidFill>
                  <a:srgbClr val="C00000"/>
                </a:solidFill>
                <a:latin typeface="微软雅黑" panose="020b0503020204020204" pitchFamily="34" charset="-122"/>
                <a:ea typeface="微软雅黑" panose="020b0503020204020204" pitchFamily="34" charset="-122"/>
              </a:rPr>
              <a:t>zā</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35312" y="522787"/>
            <a:ext cx="6790871" cy="5567037"/>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解释词语，明确诗意。</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兜鍪：</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胛：</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渠：</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朝餐：</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半霎：</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莳：</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匝：</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照管：</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6096000" y="1630783"/>
            <a:ext cx="4163438" cy="4459041"/>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古代战士戴的头盔。</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肩胛，胳膊上边靠脖子的部分。</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他，代词。</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早饭；吃早饭。</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极短的时间。</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移植。</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遍；满。</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照料，照看。</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grpId="1"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wipe(left)">
                                      <p:cBhvr>
                                        <p:cTn id="14" dur="500"/>
                                        <p:tgtEl>
                                          <p:spTgt spid="6">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grpId="1"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wipe(left)">
                                      <p:cBhvr>
                                        <p:cTn id="19" dur="500"/>
                                        <p:tgtEl>
                                          <p:spTgt spid="6">
                                            <p:txEl>
                                              <p:pRg st="1" end="1"/>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grpId="1"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wipe(left)">
                                      <p:cBhvr>
                                        <p:cTn id="24" dur="500"/>
                                        <p:tgtEl>
                                          <p:spTgt spid="6">
                                            <p:txEl>
                                              <p:pRg st="2" end="2"/>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grpId="1"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wipe(left)">
                                      <p:cBhvr>
                                        <p:cTn id="29" dur="500"/>
                                        <p:tgtEl>
                                          <p:spTgt spid="6">
                                            <p:txEl>
                                              <p:pRg st="3" end="3"/>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wipe(left)">
                                      <p:cBhvr>
                                        <p:cTn id="34" dur="500"/>
                                        <p:tgtEl>
                                          <p:spTgt spid="6">
                                            <p:txEl>
                                              <p:pRg st="4" end="4"/>
                                            </p:txEl>
                                          </p:spTgt>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2" presetClass="entr" presetSubtype="8" fill="hold" grpId="1" nodeType="click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animEffect transition="in" filter="wipe(left)">
                                      <p:cBhvr>
                                        <p:cTn id="39" dur="500"/>
                                        <p:tgtEl>
                                          <p:spTgt spid="6">
                                            <p:txEl>
                                              <p:pRg st="5" end="5"/>
                                            </p:txEl>
                                          </p:spTgt>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22" presetClass="entr" presetSubtype="8" fill="hold" grpId="1"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wipe(left)">
                                      <p:cBhvr>
                                        <p:cTn id="44" dur="500"/>
                                        <p:tgtEl>
                                          <p:spTgt spid="6">
                                            <p:txEl>
                                              <p:pRg st="6" end="6"/>
                                            </p:txEl>
                                          </p:spTgt>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22" presetClass="entr" presetSubtype="8" fill="hold" grpId="1"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Effect transition="in" filter="wipe(left)">
                                      <p:cBhvr>
                                        <p:cTn id="49"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1"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203345" y="923910"/>
            <a:ext cx="7988655" cy="4459041"/>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解释词语，明确诗意。</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译文</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丈夫把秧苗扔给妻子，小儿子拔秧苗大儿子插。</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斗笠作头盔蓑衣作盔甲，雨水从头流入脖颈沾湿肩膀。</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呼唤他们歇息一会把早饭吃了，只弯腰低头忙作无人作答。</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秧苗还未栽稳，稻田还没有插完，您把饭放这儿，赶紧回去照看好那帮鸡鸭鹅儿们。</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994" y="1200910"/>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67559" y="1458453"/>
            <a:ext cx="6790871"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（二）初读课文</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划分节奏，标划重音</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插秧歌</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田夫</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抛秧</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田妇</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接，小儿</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拔秧</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大儿</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插。</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笠是兜鍪</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蓑是甲，雨从头上</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湿到胛。</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唤渠</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朝餐</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歇半霎，低头</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折腰</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只不答</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“秧根</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未牢</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莳</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未匝，照管</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鹅儿</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与</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雏鸭。”</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67559" y="642512"/>
            <a:ext cx="6790871" cy="5567037"/>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（二）初读课文</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补充：</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七言律诗的朗诵节奏</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①七言古诗按意义可划分为“四三”</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如：两岸猿声</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啼不住。</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②若按节奏可划分为“二二二一”</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如：春风</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不度</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玉门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关；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③或“二二一二”</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如：人生</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自古</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谁</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无死</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留取</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丹心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照</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汗青等。</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④三四式的很少见。</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086828" y="2243283"/>
            <a:ext cx="6790871" cy="1781385"/>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（二）初读课文</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自由朗读，感悟情感</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21927" y="1143560"/>
            <a:ext cx="7707777"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感受“韵律美”和“节奏美”</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（一）这首诗的韵律美和节奏美是如何体现的？</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000" b="1">
                <a:solidFill>
                  <a:srgbClr val="C00000"/>
                </a:solidFill>
                <a:latin typeface="微软雅黑" panose="020b0503020204020204" pitchFamily="34" charset="-122"/>
                <a:ea typeface="微软雅黑" panose="020b0503020204020204" pitchFamily="34" charset="-122"/>
              </a:rPr>
              <a:t>①重复用词，叠相呼应。</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“田夫抛秧田妇接，小儿拔秧大儿插”一联两句，各出现两个“田”两个“儿”，相映成趣。</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②一韵到底，富有韵律。</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整首诗，除首句不押韵，其余</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句皆押韵，以平声韵为主，音律和谐。</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③通俗晓畅，节奏轻快。</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整首诗歌，用口语化、生活化的语言描绘劳作的场景，自然轻快，朴实畅达。</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④巧用动词，富于跳跃。</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全诗在描写劳作场景的时候运用到大量的动词，“抛”“接”“拔”“插”“唤”“歇”“低头”“折腰”“不答”等词，不断的切换着画面与场景，富于变化之美，流畅轻快。</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58" y="2058462"/>
            <a:ext cx="3646850" cy="27351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445843" y="1238564"/>
            <a:ext cx="7707777"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感受“画面美”</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（一）了解种植水稻的步骤</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①育苗：在苗圃、温床、温室或直接在水田里培育幼苗，以备移植。</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②抛秧：水稻已经长成秧苗，在长得不高的时候就把它抛在田里。</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③插秧：育种的时候水稻比较密集，不利于生长，经过人工移植或机器移植，让水稻有更大的生存空间。</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④施肥、杀虫：水稻长成后需要及时补充肥料和杀虫，否则可能减产甚至绝收。</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⑤排水（补水）：水稻前期生长需要适宜的水量，农民需要根据天气状况和田里的水量进行排水或者补水。</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⑥收获：水稻穗变黄后，要及时采收并晾晒。</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58" y="2058462"/>
            <a:ext cx="3646850" cy="27351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406878" y="1919894"/>
            <a:ext cx="6473197" cy="2243050"/>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“小荷才露尖尖角，早有蜻蜓立上头。”</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我们怀抱着对荷塘之上美景的憧憬，从童真走来。今天，让我们一齐走近杨万里描绘的另一幅生活图景，一起来学习</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插秧歌</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5500849" y="616505"/>
            <a:ext cx="2928620" cy="523220"/>
          </a:xfrm>
          <a:prstGeom prst="rect">
            <a:avLst/>
          </a:prstGeom>
          <a:noFill/>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导入</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l="8454" r="8454"/>
          <a:stretch>
            <a:fillRect/>
          </a:stretch>
        </p:blipFill>
        <p:spPr>
          <a:xfrm>
            <a:off x="223599" y="1324205"/>
            <a:ext cx="5033650" cy="343442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93156" y="1337490"/>
            <a:ext cx="7707777"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感受“画面美”</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（二）分析这首诗具体描写了哪些场景？</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a:t>
            </a:r>
            <a:r>
              <a:rPr lang="en-US" altLang="zh-CN" sz="2400">
                <a:solidFill>
                  <a:srgbClr val="C00000"/>
                </a:solidFill>
                <a:latin typeface="微软雅黑" panose="020b0503020204020204" pitchFamily="34" charset="-122"/>
                <a:ea typeface="微软雅黑" panose="020b0503020204020204" pitchFamily="34" charset="-122"/>
              </a:rPr>
              <a:t>①</a:t>
            </a:r>
            <a:r>
              <a:rPr lang="zh-CN" altLang="en-US" sz="2400">
                <a:solidFill>
                  <a:srgbClr val="C00000"/>
                </a:solidFill>
                <a:latin typeface="微软雅黑" panose="020b0503020204020204" pitchFamily="34" charset="-122"/>
                <a:ea typeface="微软雅黑" panose="020b0503020204020204" pitchFamily="34" charset="-122"/>
              </a:rPr>
              <a:t>抛秧接秧图</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a:solidFill>
                  <a:srgbClr val="C00000"/>
                </a:solidFill>
                <a:latin typeface="微软雅黑" panose="020b0503020204020204" pitchFamily="34" charset="-122"/>
                <a:ea typeface="微软雅黑" panose="020b0503020204020204" pitchFamily="34" charset="-122"/>
              </a:rPr>
              <a:t>②</a:t>
            </a:r>
            <a:r>
              <a:rPr lang="zh-CN" altLang="en-US" sz="2400">
                <a:solidFill>
                  <a:srgbClr val="C00000"/>
                </a:solidFill>
                <a:latin typeface="微软雅黑" panose="020b0503020204020204" pitchFamily="34" charset="-122"/>
                <a:ea typeface="微软雅黑" panose="020b0503020204020204" pitchFamily="34" charset="-122"/>
              </a:rPr>
              <a:t>拔秧插秧图</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a:solidFill>
                  <a:srgbClr val="C00000"/>
                </a:solidFill>
                <a:latin typeface="微软雅黑" panose="020b0503020204020204" pitchFamily="34" charset="-122"/>
                <a:ea typeface="微软雅黑" panose="020b0503020204020204" pitchFamily="34" charset="-122"/>
              </a:rPr>
              <a:t>③</a:t>
            </a:r>
            <a:r>
              <a:rPr lang="zh-CN" altLang="en-US" sz="2400">
                <a:solidFill>
                  <a:srgbClr val="C00000"/>
                </a:solidFill>
                <a:latin typeface="微软雅黑" panose="020b0503020204020204" pitchFamily="34" charset="-122"/>
                <a:ea typeface="微软雅黑" panose="020b0503020204020204" pitchFamily="34" charset="-122"/>
              </a:rPr>
              <a:t>雨中插秧图</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a:solidFill>
                  <a:srgbClr val="C00000"/>
                </a:solidFill>
                <a:latin typeface="微软雅黑" panose="020b0503020204020204" pitchFamily="34" charset="-122"/>
                <a:ea typeface="微软雅黑" panose="020b0503020204020204" pitchFamily="34" charset="-122"/>
              </a:rPr>
              <a:t>④</a:t>
            </a:r>
            <a:r>
              <a:rPr lang="zh-CN" altLang="en-US" sz="2400">
                <a:solidFill>
                  <a:srgbClr val="C00000"/>
                </a:solidFill>
                <a:latin typeface="微软雅黑" panose="020b0503020204020204" pitchFamily="34" charset="-122"/>
                <a:ea typeface="微软雅黑" panose="020b0503020204020204" pitchFamily="34" charset="-122"/>
              </a:rPr>
              <a:t>呼唤早餐图</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a:solidFill>
                  <a:srgbClr val="C00000"/>
                </a:solidFill>
                <a:latin typeface="微软雅黑" panose="020b0503020204020204" pitchFamily="34" charset="-122"/>
                <a:ea typeface="微软雅黑" panose="020b0503020204020204" pitchFamily="34" charset="-122"/>
              </a:rPr>
              <a:t>⑤</a:t>
            </a:r>
            <a:r>
              <a:rPr lang="zh-CN" altLang="en-US" sz="2400">
                <a:solidFill>
                  <a:srgbClr val="C00000"/>
                </a:solidFill>
                <a:latin typeface="微软雅黑" panose="020b0503020204020204" pitchFamily="34" charset="-122"/>
                <a:ea typeface="微软雅黑" panose="020b0503020204020204" pitchFamily="34" charset="-122"/>
              </a:rPr>
              <a:t>农夫应答图。</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58" y="2058462"/>
            <a:ext cx="3646850" cy="27351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6" end="6"/>
                                            </p:txEl>
                                          </p:spTgt>
                                        </p:tgtEl>
                                        <p:attrNameLst>
                                          <p:attrName>style.visibility</p:attrName>
                                        </p:attrNameLst>
                                      </p:cBhvr>
                                      <p:to>
                                        <p:strVal val="visible"/>
                                      </p:to>
                                    </p:set>
                                    <p:animEffect transition="in" filter="dissolve">
                                      <p:cBhvr>
                                        <p:cTn id="26"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863829" y="1568240"/>
            <a:ext cx="6847606"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感受“画面美”</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（三）诗人在首联连用四个动词“抛”“接”“拔”“插”，用的非常精彩，请尝试赏析。</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勾勒出一幅紧张繁忙的劳动场面：全家老少一齐出动，各尽所能，配合默契。农谚说“不误农时”，插秧关系到来年收成的好坏。因此，每逢插秧季节，不论男女老少都要起早贪黑，投入到劳动中去。诗中正是根据这一特点，用了四个动词“抛”、“接”、“拔”、“插”准确地刻画出这家老小低头插秧、全神贯注的神态。</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58" y="2058462"/>
            <a:ext cx="3646850" cy="27351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58383" y="1785724"/>
            <a:ext cx="6516866"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感受“画面美”</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知识拓展：炼字类题目答题思路</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第一步：</a:t>
            </a:r>
            <a:r>
              <a:rPr lang="zh-CN" altLang="en-US" sz="2400" b="1">
                <a:solidFill>
                  <a:srgbClr val="C00000"/>
                </a:solidFill>
                <a:latin typeface="微软雅黑" panose="020b0503020204020204" pitchFamily="34" charset="-122"/>
                <a:ea typeface="微软雅黑" panose="020b0503020204020204" pitchFamily="34" charset="-122"/>
              </a:rPr>
              <a:t>解释该字在句中的含义； </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第二步：</a:t>
            </a:r>
            <a:r>
              <a:rPr lang="zh-CN" altLang="en-US" sz="2400" b="1">
                <a:solidFill>
                  <a:srgbClr val="C00000"/>
                </a:solidFill>
                <a:latin typeface="微软雅黑" panose="020b0503020204020204" pitchFamily="34" charset="-122"/>
                <a:ea typeface="微软雅黑" panose="020b0503020204020204" pitchFamily="34" charset="-122"/>
              </a:rPr>
              <a:t>展开联想把该字放入原句中描述景象； </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第三步：</a:t>
            </a:r>
            <a:r>
              <a:rPr lang="zh-CN" altLang="en-US" sz="2400" b="1">
                <a:solidFill>
                  <a:srgbClr val="C00000"/>
                </a:solidFill>
                <a:latin typeface="微软雅黑" panose="020b0503020204020204" pitchFamily="34" charset="-122"/>
                <a:ea typeface="微软雅黑" panose="020b0503020204020204" pitchFamily="34" charset="-122"/>
              </a:rPr>
              <a:t>点出该字构成了怎样的意境或表达了怎样的情感，或有怎样的表达效果</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点出表现手法</a:t>
            </a:r>
            <a:r>
              <a:rPr lang="en-US" altLang="zh-CN" sz="2400" b="1">
                <a:solidFill>
                  <a:srgbClr val="C00000"/>
                </a:solidFill>
                <a:latin typeface="微软雅黑" panose="020b0503020204020204" pitchFamily="34" charset="-122"/>
                <a:ea typeface="微软雅黑" panose="020b0503020204020204" pitchFamily="34" charset="-122"/>
              </a:rPr>
              <a:t>) </a:t>
            </a:r>
            <a:r>
              <a:rPr lang="zh-CN" altLang="en-US" sz="2400" b="1">
                <a:solidFill>
                  <a:srgbClr val="C00000"/>
                </a:solidFill>
                <a:latin typeface="微软雅黑" panose="020b0503020204020204" pitchFamily="34" charset="-122"/>
                <a:ea typeface="微软雅黑" panose="020b0503020204020204" pitchFamily="34" charset="-122"/>
              </a:rPr>
              <a:t>。</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58" y="2058462"/>
            <a:ext cx="3646850" cy="27351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844374" y="1337490"/>
            <a:ext cx="694488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感受“手法美”</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①比喻。</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以“兜鍪”和“甲”分别比喻“笠”和“蓑”，充溢着一股火药味儿，正暗示抢插稻苗无异一场紧张的战斗。</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②白描。</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“雨从头上湿到胛”极写雨势之猛，插秧之艰辛。用朴素的语言表现出农家的勤劳和农事的紧张。</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③细节描写。</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农妇呼唤丈夫休息片刻</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且去用餐</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而丈夫头也没抬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手里只顾继续插秧</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口里却答非所问</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说</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刚刚插好的秧苗根还没有长牢</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照管好家中饲养的鹅儿和雏鸭</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提防它们来田里踏坏了秧苗。”稍有农村生活经历的人</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不得不惊叹诗人对农村生活观察的细致、体会的深刻。</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58" y="2058462"/>
            <a:ext cx="3646850" cy="27351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902740" y="1568240"/>
            <a:ext cx="6828151"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 “情感美”</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（一）分析本诗情感。</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首诗选取日常劳动场景，描绘一家四口趁着农时冒雨插秧的紧张生活，他们齐心协力，分工合作，干得热火朝天而秩序井然。诗作表现出农家生活的辛苦与农事的繁忙，富于生活情趣，字里行间洋溢着吃苦耐劳、勤奋乐观的精神。</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58" y="2058462"/>
            <a:ext cx="3646850" cy="27351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58383" y="1568240"/>
            <a:ext cx="6653053"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有人说诗歌的第二联，有自嘲之意，也有人说，这是一种积极乐观的表现，你如何理解？</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观点一：自嘲。斗笠和蓑衣连雨水都抵挡不了</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怎么能够和盔甲相比</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杨万里将农民的雨衣比作盔甲</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以一种貌似轻松俏皮的语调</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表现了农民的艰辛与苦涩。</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观点二：积极乐观。以“兜鍪”和“甲”分别比喻“笠”和“蓑”，充溢着一股火药味儿，正暗示抢插稻苗无异一场紧张的战斗。而此时的农人正是像战士一样，驰骋沙场，斗志昂扬，在平凡的生活中，展现了抗争与进取的精神。</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58" y="2058462"/>
            <a:ext cx="3646850" cy="27351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922807" y="964892"/>
            <a:ext cx="7999135"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对比阅读</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任务：杨万里诗中对儿童稚态的描摹，往往能够起到点活全诗的作用。请结合两首诗的内容对此加以分析。</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舟过安仁</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宋</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杨万里</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一叶渔船两小童，收篙停棹坐船中。</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怪生①无雨都张伞，不是遮头是使风②。</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夜宿徐公店</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宋</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杨万里</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篱落疏疏一径深，树头花落未成阴。</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儿童急走追黄蝶，飞入菜花无处寻。</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注释①怪生</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怪不得。②使风；本诗中指用伞当帆，促使渔船向前行驶。</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58" y="2058462"/>
            <a:ext cx="3646850" cy="27351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10911" y="964892"/>
            <a:ext cx="7093197"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对比阅读</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任务：杨万里诗中对儿童稚态的描摹，往往能够起到点活全诗的作用。请结合两首诗的内容对此加以分析。</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舟过安仁</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是直接把目光聚焦到儿童身上，全诗都是写儿童的稚气行为。“收篙停棹”，“无雨都张伞”，目的不是遮头，而是促使渔船向前行驶。对两个小童子玩耍中透出的聪明伶俐、童真稚气赞赏有加。</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夜宿徐公店</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先写田园风光，再描绘儿童扑蝶图。“急走”“追”这两个动词十分形象贴切，将儿童天真活泼、好奇好胜的神态和心理刻画得惟妙惟肖。“无处寻”写出了面对一片金黄菜花搔首踟蹰、不知所措的儿童形象，引发人想象。两首诗对儿童稚态的描摹都很生动有趣，既表明了对儿童的喜爱之情，又可看出诗人的童心不泯。</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58" y="2058462"/>
            <a:ext cx="3646850" cy="27351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367003" y="1585807"/>
            <a:ext cx="11457992" cy="2243050"/>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插秧歌</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运用民歌手法，选取日常劳动场景，描绘一家四口趁着农时冒雨插秧的紧张生活，他们齐心协力，分工合作，干得热火朝天而秩序井然。诗作表现出农家生活的辛苦与农事的繁忙，富于生活情趣，字里行间洋溢着吃苦耐劳、勤奋乐观的精神。</a:t>
            </a:r>
            <a:endParaRPr lang="zh-CN" altLang="en-US" sz="2400">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endParaRPr kumimoji="1" lang="zh-CN" altLang="en-US" sz="2400" b="1">
              <a:latin typeface="微软雅黑" panose="020b0503020204020204" pitchFamily="34" charset="-122"/>
              <a:ea typeface="微软雅黑" panose="020b0503020204020204" pitchFamily="34" charset="-122"/>
            </a:endParaRP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538269" y="1042295"/>
            <a:ext cx="677108" cy="3662228"/>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3200" b="1" spc="600">
                <a:solidFill>
                  <a:schemeClr val="tx1">
                    <a:lumMod val="50000"/>
                    <a:lumOff val="50000"/>
                  </a:schemeClr>
                </a:solidFill>
                <a:latin typeface="仿宋" panose="02010609060101010101" pitchFamily="49" charset="-122"/>
                <a:ea typeface="仿宋" panose="02010609060101010101" pitchFamily="49" charset="-122"/>
              </a:rPr>
              <a:t>分析诗歌特色</a:t>
            </a:r>
            <a:endParaRPr lang="zh-CN" altLang="en-US" sz="3600" b="1" spc="600">
              <a:solidFill>
                <a:schemeClr val="tx1">
                  <a:lumMod val="50000"/>
                  <a:lumOff val="50000"/>
                </a:schemeClr>
              </a:solidFill>
              <a:latin typeface="仿宋" panose="02010609060101010101" pitchFamily="49" charset="-122"/>
              <a:ea typeface="仿宋" panose="02010609060101010101" pitchFamily="49" charset="-122"/>
              <a:sym typeface="+mn-ea"/>
            </a:endParaRPr>
          </a:p>
        </p:txBody>
      </p:sp>
      <p:sp>
        <p:nvSpPr>
          <p:cNvPr id="7" name="文本框 6"/>
          <p:cNvSpPr txBox="1"/>
          <p:nvPr/>
        </p:nvSpPr>
        <p:spPr>
          <a:xfrm>
            <a:off x="2507428" y="3713549"/>
            <a:ext cx="8571389" cy="1689052"/>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任务引导</a:t>
            </a:r>
            <a:r>
              <a:rPr lang="en-US" altLang="zh-CN" sz="2400" b="1">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本诗鲜明的反映了“诚斋体”的特点，再读本诗，尝试归纳“诚斋体”的主要特点。可以从诗的内容、形式、语言特点等角度入手。</a:t>
            </a:r>
            <a:endParaRPr lang="zh-CN" altLang="en-US" sz="2400">
              <a:latin typeface="微软雅黑" panose="020b0503020204020204" pitchFamily="34" charset="-122"/>
              <a:ea typeface="微软雅黑" panose="020b0503020204020204" pitchFamily="34" charset="-122"/>
              <a:sym typeface="+mn-ea"/>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945775"/>
            <a:ext cx="7275384" cy="5013039"/>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任务活动</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思考并交流探讨，这首诗歌的艺术特色。</a:t>
            </a:r>
            <a:endParaRPr lang="zh-CN" altLang="en-US" sz="2400" b="1">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①从内容上来看，直接从现实生活中撷取生活场景，因而既形象自然，又新鲜风趣，富有生活趣味。</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②从语言形式来说，想象奇特，但是不用奇奥生僻的字句，却用浅近明白的语言和流畅直至的章法，近于口语，生动活泼。</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③从感情来看，诗人把自己的主观情感最大程度地投射在客观事物上。</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④从形式上来看，巧用问答，更加真实自然。</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770815" y="714943"/>
            <a:ext cx="2315183" cy="461665"/>
          </a:xfrm>
          <a:prstGeom prst="rect">
            <a:avLst/>
          </a:prstGeom>
          <a:noFill/>
        </p:spPr>
        <p:txBody>
          <a:bodyPr wrap="square" rtlCol="0">
            <a:spAutoFit/>
          </a:bodyPr>
          <a:lstStyle/>
          <a:p>
            <a:r>
              <a:rPr kumimoji="1" lang="zh-CN" altLang="en-US" sz="2400" b="1"/>
              <a:t>艺术特色</a:t>
            </a:r>
            <a:endParaRPr kumimoji="1"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81565" y="332876"/>
            <a:ext cx="11364177" cy="6186309"/>
          </a:xfrm>
          <a:prstGeom prst="rect">
            <a:avLst/>
          </a:prstGeom>
          <a:noFill/>
        </p:spPr>
        <p:txBody>
          <a:bodyPr wrap="square" rtlCol="0">
            <a:spAutoFit/>
          </a:bodyPr>
          <a:lstStyle/>
          <a:p>
            <a:pPr fontAlgn="ctr">
              <a:lnSpc>
                <a:spcPct val="150000"/>
              </a:lnSpc>
            </a:pPr>
            <a:r>
              <a:rPr lang="zh-CN" altLang="en-US" sz="2400" b="1">
                <a:latin typeface="微软雅黑" panose="020b0503020204020204" pitchFamily="34" charset="-122"/>
                <a:ea typeface="微软雅黑" panose="020b0503020204020204" pitchFamily="34" charset="-122"/>
              </a:rPr>
              <a:t>拓展阅读</a:t>
            </a:r>
            <a:endParaRPr lang="en-US" altLang="zh-CN" sz="2400" b="1">
              <a:latin typeface="微软雅黑" panose="020b0503020204020204" pitchFamily="34" charset="-122"/>
              <a:ea typeface="微软雅黑" panose="020b0503020204020204" pitchFamily="34" charset="-122"/>
            </a:endParaRPr>
          </a:p>
          <a:p>
            <a:pPr algn="ctr" fontAlgn="ctr">
              <a:lnSpc>
                <a:spcPct val="150000"/>
              </a:lnSpc>
            </a:pPr>
            <a:r>
              <a:rPr lang="zh-CN" altLang="en-US" sz="2000">
                <a:latin typeface="微软雅黑" panose="020b0503020204020204" pitchFamily="34" charset="-122"/>
                <a:ea typeface="微软雅黑" panose="020b0503020204020204" pitchFamily="34" charset="-122"/>
              </a:rPr>
              <a:t>“格物致知”与杨万里咏月诗</a:t>
            </a:r>
            <a:endParaRPr lang="zh-CN" altLang="en-US" sz="2000">
              <a:latin typeface="微软雅黑" panose="020b0503020204020204" pitchFamily="34" charset="-122"/>
              <a:ea typeface="微软雅黑" panose="020b0503020204020204" pitchFamily="34" charset="-122"/>
            </a:endParaRPr>
          </a:p>
          <a:p>
            <a:pPr fontAlgn="ctr">
              <a:lnSpc>
                <a:spcPct val="150000"/>
              </a:lnSpc>
            </a:pPr>
            <a:r>
              <a:rPr lang="zh-CN" altLang="en-US" sz="2000">
                <a:latin typeface="微软雅黑" panose="020b0503020204020204" pitchFamily="34" charset="-122"/>
                <a:ea typeface="微软雅黑" panose="020b0503020204020204" pitchFamily="34" charset="-122"/>
              </a:rPr>
              <a:t>      由于身兼诗人与理学家的双重身份，以山水诗人著称的杨万里能够将格物致知的思想中所蕴涵的诗性观念运用到创作中，以理学家的仁者胸怀和人格涵养赋予自然万物以独特的情感与审美观照。</a:t>
            </a:r>
            <a:endParaRPr lang="zh-CN" altLang="en-US" sz="2000">
              <a:latin typeface="微软雅黑" panose="020b0503020204020204" pitchFamily="34" charset="-122"/>
              <a:ea typeface="微软雅黑" panose="020b0503020204020204" pitchFamily="34" charset="-122"/>
            </a:endParaRPr>
          </a:p>
          <a:p>
            <a:pPr fontAlgn="ctr">
              <a:lnSpc>
                <a:spcPct val="150000"/>
              </a:lnSpc>
            </a:pPr>
            <a:r>
              <a:rPr lang="zh-CN" altLang="en-US" sz="2000">
                <a:latin typeface="微软雅黑" panose="020b0503020204020204" pitchFamily="34" charset="-122"/>
                <a:ea typeface="微软雅黑" panose="020b0503020204020204" pitchFamily="34" charset="-122"/>
              </a:rPr>
              <a:t>      “格物致知”源于儒家的</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礼记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大学</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篇，宋代的理学家从各自思想学说的角度出发对“格物致知”作出了不同的解释，其共同的问题是探讨“物”和“知”的关系，目的是要通过对规律的认知和把握去揭示和贯彻理的普遍性和永恒性。“格物致知”作为理学的一种哲学方法，它在实现人生境界的同时也由一种人生哲学而转化为艺术思维和情感的体验，这也是其能够成为理学家共同遵循的为学方法的重要原因。从认识论的角度看，理学讲究“格物”，诗学注重“感物”，二者处在不同的层面中。但从情感体验的这个角度讲，“格物”之“物”与文学创作中的“感物”之“物”有着亲缘关系。在文学家那里，“物”是他们以感性、形象表达情感的中介，而理学家则要尽“物”之“理”。事实上，理学的“格物”到诗学的“感物”只一步之遥，关键是要找到二者在思维和审美领域里能够沟通起来的桥梁。</a:t>
            </a: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94817" y="1302372"/>
            <a:ext cx="11364177" cy="4247317"/>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作为理学家，杨万里对理学“格物致知”的为学方法谨遵不讳，对“物”也有着自己的认识。他在哲学著作</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庸言</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中说：“物亡道存，道则存矣，何地措道哉？”其把对物的认识作为“道”的第一要素与理学家的思致是一致的。其言“天地之道不在数也，依于数而已”，就是说任何事物都有一定的形式、数量和性质，但这些皆非事物的本质，事物的本质在于他们的价值和意义，也就是事物中所蕴涵的“理”。杨万里正是领会了“物”所负载的双重意义，因此，在超越江西诗风的艰难历程中，他最终把关注的目光聚焦在自然万物，并倾注了毕生的精力致力于对自然的描写，并用理学家“格物”的精神去认真观察、揣摩，在具体细微的意象中以小见大，以少胜多，通过不同事物的变化情态去揭示自然界生生不息的造化之妙。</a:t>
            </a:r>
            <a:endParaRPr lang="zh-CN" altLang="en-US" sz="2000">
              <a:latin typeface="微软雅黑" panose="020b0503020204020204" pitchFamily="34" charset="-122"/>
              <a:ea typeface="微软雅黑" panose="020b0503020204020204" pitchFamily="34" charset="-122"/>
            </a:endParaRPr>
          </a:p>
          <a:p>
            <a:pPr fontAlgn="ctr">
              <a:lnSpc>
                <a:spcPct val="150000"/>
              </a:lnSpc>
            </a:pP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81565" y="609875"/>
            <a:ext cx="11364177" cy="5632311"/>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杨万里有意识地去展现自然物象的多重意态，对于月亮意象摄取同样如此，月亮的各种情态都尽现其笔下。不仅有落月、新月、半月、孤月、江月、霜月、秋月、雪月、晓月、圆月、弯月、残月、缺月、垂月、月波、月色、月影等形影展现；亦有月低梅影、湖光月色、花愁月恨、月色波声、明月清风、春花秋月、月梢风叶、酒浪月波、月华露气等摇曳生姿的景致描写。尽管前人对月亮已极尽描写，但杨万里在继承传统的同时，依然能够把月亮写得异彩纷呈，不落窠臼，这无疑有赖于其哲学思维在诗歌创作中的渗透，从而能够以超越前人的审美直觉，将对月亮意象的内涵营造得更为深入而精妙。如果抛开月亮意象所承载的思想文化内涵，仅就其自身的审美情态而言，杨万里之前的诗人描写得已经极其精微，仅张若虚的一首</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春江花月夜</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不仅赢得“孤篇压全唐”的赞誉，更是令其后的诗人望而却步，就连天才诗人李白笔下的月亮也大都是起着烘托情思、寄寓哲理的作用，而对直接描写月亮升沉陨落的情形是有所回避的。而在杨万里的笔下，他却从不同侧面来描写月亮初生、高照、低沉的各种情态。</a:t>
            </a:r>
            <a:endParaRPr lang="zh-CN" altLang="en-US" sz="2000">
              <a:latin typeface="微软雅黑" panose="020b0503020204020204" pitchFamily="34" charset="-122"/>
              <a:ea typeface="微软雅黑" panose="020b0503020204020204" pitchFamily="34" charset="-122"/>
            </a:endParaRPr>
          </a:p>
          <a:p>
            <a:pPr algn="r" fontAlgn="ctr">
              <a:lnSpc>
                <a:spcPct val="150000"/>
              </a:lnSpc>
            </a:pPr>
            <a:r>
              <a:rPr lang="zh-CN" altLang="en-US" sz="2000">
                <a:latin typeface="微软雅黑" panose="020b0503020204020204" pitchFamily="34" charset="-122"/>
                <a:ea typeface="微软雅黑" panose="020b0503020204020204" pitchFamily="34" charset="-122"/>
              </a:rPr>
              <a:t>（选自</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名作欣赏</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，有删改）</a:t>
            </a: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20104" y="1247276"/>
            <a:ext cx="11364177" cy="3508653"/>
          </a:xfrm>
          <a:prstGeom prst="rect">
            <a:avLst/>
          </a:prstGeom>
          <a:noFill/>
        </p:spPr>
        <p:txBody>
          <a:bodyPr wrap="square" rtlCol="0">
            <a:spAutoFit/>
          </a:bodyPr>
          <a:lstStyle/>
          <a:p>
            <a:pPr fontAlgn="ctr">
              <a:lnSpc>
                <a:spcPct val="150000"/>
              </a:lnSpc>
            </a:pPr>
            <a:r>
              <a:rPr lang="zh-CN" altLang="en-US" sz="2400" b="1">
                <a:latin typeface="微软雅黑" panose="020b0503020204020204" pitchFamily="34" charset="-122"/>
                <a:ea typeface="微软雅黑" panose="020b0503020204020204" pitchFamily="34" charset="-122"/>
              </a:rPr>
              <a:t>诗句积累</a:t>
            </a:r>
            <a:endParaRPr lang="en-US" altLang="zh-CN" sz="2400" b="1">
              <a:latin typeface="微软雅黑" panose="020b0503020204020204" pitchFamily="34" charset="-122"/>
              <a:ea typeface="微软雅黑" panose="020b0503020204020204" pitchFamily="34" charset="-122"/>
            </a:endParaRPr>
          </a:p>
          <a:p>
            <a:pPr fontAlgn="ctr">
              <a:lnSpc>
                <a:spcPct val="150000"/>
              </a:lnSpc>
            </a:pPr>
            <a:r>
              <a:rPr lang="zh-CN" altLang="en-US" sz="2400" b="1">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、月子弯弯照九州，几家欢乐几家愁</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无名氏</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、泉眼无声惜细流，树阴照水爱晴柔。小荷才露尖尖角，早有蜻蜓立上头。</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小池</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、竹深树密虫鸣处，时有微凉不是风。</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夏夜追凉</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rPr>
              <a:t>、东风弄巧补残山，一夜吹添玉数竿。半脱锦衣犹半著，箨龙末信没春寒。</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新竹</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rPr>
              <a:t>、风力掀天浪打头，只须一笑不须愁。</a:t>
            </a:r>
            <a:endParaRPr lang="zh-CN" altLang="en-US"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rPr>
              <a:t>、愿坚晚节于岁寒。</a:t>
            </a: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3000" b="-3000"/>
          </a:stretch>
        </a:blipFill>
        <a:effectLst/>
      </p:bgPr>
    </p:bg>
    <p:spTree>
      <p:nvGrpSpPr>
        <p:cNvPr id="1" name=""/>
        <p:cNvGrpSpPr/>
        <p:nvPr/>
      </p:nvGrpSpPr>
      <p:grpSpPr>
        <a:xfrm>
          <a:off x="0" y="0"/>
          <a:ext cx="0" cy="0"/>
        </a:xfrm>
      </p:grpSpPr>
      <p:sp>
        <p:nvSpPr>
          <p:cNvPr id="21" name="矩形 20"/>
          <p:cNvSpPr/>
          <p:nvPr/>
        </p:nvSpPr>
        <p:spPr>
          <a:xfrm>
            <a:off x="-74889" y="37239"/>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1442700" y="12357100"/>
            <a:ext cx="4445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227456" y="1700976"/>
            <a:ext cx="6480175" cy="3351046"/>
          </a:xfrm>
          <a:prstGeom prst="rect">
            <a:avLst/>
          </a:prstGeom>
          <a:noFill/>
        </p:spPr>
        <p:txBody>
          <a:bodyPr wrap="square" rtlCol="0">
            <a:spAutoFit/>
          </a:bodyPr>
          <a:lstStyle/>
          <a:p>
            <a:pPr>
              <a:lnSpc>
                <a:spcPct val="150000"/>
              </a:lnSpc>
            </a:pPr>
            <a:r>
              <a:rPr lang="en-US" altLang="zh-CN" sz="2400">
                <a:latin typeface="微软雅黑" panose="020b0503020204020204" pitchFamily="34" charset="-122"/>
                <a:ea typeface="微软雅黑" panose="020b0503020204020204" pitchFamily="34" charset="-122"/>
              </a:rPr>
              <a:t>      </a:t>
            </a:r>
            <a:r>
              <a:rPr lang="zh-CN" altLang="en-US" sz="2400" b="1">
                <a:solidFill>
                  <a:srgbClr val="C00000"/>
                </a:solidFill>
                <a:latin typeface="微软雅黑" panose="020b0503020204020204" pitchFamily="34" charset="-122"/>
                <a:ea typeface="微软雅黑" panose="020b0503020204020204" pitchFamily="34" charset="-122"/>
              </a:rPr>
              <a:t>杨万里</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1127</a:t>
            </a:r>
            <a:r>
              <a:rPr lang="zh-CN" altLang="en-US" sz="2400">
                <a:latin typeface="微软雅黑" panose="020b0503020204020204" pitchFamily="34" charset="-122"/>
                <a:ea typeface="微软雅黑" panose="020b0503020204020204" pitchFamily="34" charset="-122"/>
              </a:rPr>
              <a:t>年</a:t>
            </a:r>
            <a:r>
              <a:rPr lang="en-US" altLang="zh-CN" sz="2400">
                <a:latin typeface="微软雅黑" panose="020b0503020204020204" pitchFamily="34" charset="-122"/>
                <a:ea typeface="微软雅黑" panose="020b0503020204020204" pitchFamily="34" charset="-122"/>
              </a:rPr>
              <a:t>10</a:t>
            </a:r>
            <a:r>
              <a:rPr lang="zh-CN" altLang="en-US" sz="2400">
                <a:latin typeface="微软雅黑" panose="020b0503020204020204" pitchFamily="34" charset="-122"/>
                <a:ea typeface="微软雅黑" panose="020b0503020204020204" pitchFamily="34" charset="-122"/>
              </a:rPr>
              <a:t>月</a:t>
            </a:r>
            <a:r>
              <a:rPr lang="en-US" altLang="zh-CN" sz="2400">
                <a:latin typeface="微软雅黑" panose="020b0503020204020204" pitchFamily="34" charset="-122"/>
                <a:ea typeface="微软雅黑" panose="020b0503020204020204" pitchFamily="34" charset="-122"/>
              </a:rPr>
              <a:t>29</a:t>
            </a:r>
            <a:r>
              <a:rPr lang="zh-CN" altLang="en-US" sz="2400">
                <a:latin typeface="微软雅黑" panose="020b0503020204020204" pitchFamily="34" charset="-122"/>
                <a:ea typeface="微软雅黑" panose="020b0503020204020204" pitchFamily="34" charset="-122"/>
              </a:rPr>
              <a:t>日－</a:t>
            </a:r>
            <a:r>
              <a:rPr lang="en-US" altLang="zh-CN" sz="2400">
                <a:latin typeface="微软雅黑" panose="020b0503020204020204" pitchFamily="34" charset="-122"/>
                <a:ea typeface="微软雅黑" panose="020b0503020204020204" pitchFamily="34" charset="-122"/>
              </a:rPr>
              <a:t>1206</a:t>
            </a:r>
            <a:r>
              <a:rPr lang="zh-CN" altLang="en-US" sz="2400">
                <a:latin typeface="微软雅黑" panose="020b0503020204020204" pitchFamily="34" charset="-122"/>
                <a:ea typeface="微软雅黑" panose="020b0503020204020204" pitchFamily="34" charset="-122"/>
              </a:rPr>
              <a:t>年</a:t>
            </a:r>
            <a:r>
              <a:rPr lang="en-US" altLang="zh-CN" sz="2400">
                <a:latin typeface="微软雅黑" panose="020b0503020204020204" pitchFamily="34" charset="-122"/>
                <a:ea typeface="微软雅黑" panose="020b0503020204020204" pitchFamily="34" charset="-122"/>
              </a:rPr>
              <a:t>6</a:t>
            </a:r>
            <a:r>
              <a:rPr lang="zh-CN" altLang="en-US" sz="2400">
                <a:latin typeface="微软雅黑" panose="020b0503020204020204" pitchFamily="34" charset="-122"/>
                <a:ea typeface="微软雅黑" panose="020b0503020204020204" pitchFamily="34" charset="-122"/>
              </a:rPr>
              <a:t>月</a:t>
            </a:r>
            <a:r>
              <a:rPr lang="en-US" altLang="zh-CN" sz="2400">
                <a:latin typeface="微软雅黑" panose="020b0503020204020204" pitchFamily="34" charset="-122"/>
                <a:ea typeface="微软雅黑" panose="020b0503020204020204" pitchFamily="34" charset="-122"/>
              </a:rPr>
              <a:t>15</a:t>
            </a:r>
            <a:r>
              <a:rPr lang="zh-CN" altLang="en-US" sz="2400">
                <a:latin typeface="微软雅黑" panose="020b0503020204020204" pitchFamily="34" charset="-122"/>
                <a:ea typeface="微软雅黑" panose="020b0503020204020204" pitchFamily="34" charset="-122"/>
              </a:rPr>
              <a:t>日），</a:t>
            </a:r>
            <a:r>
              <a:rPr lang="zh-CN" altLang="en-US" sz="2400" b="1">
                <a:solidFill>
                  <a:srgbClr val="C00000"/>
                </a:solidFill>
                <a:latin typeface="微软雅黑" panose="020b0503020204020204" pitchFamily="34" charset="-122"/>
                <a:ea typeface="微软雅黑" panose="020b0503020204020204" pitchFamily="34" charset="-122"/>
              </a:rPr>
              <a:t>字廷秀，号诚斋。</a:t>
            </a:r>
            <a:r>
              <a:rPr lang="zh-CN" altLang="en-US" sz="2400">
                <a:latin typeface="微软雅黑" panose="020b0503020204020204" pitchFamily="34" charset="-122"/>
                <a:ea typeface="微软雅黑" panose="020b0503020204020204" pitchFamily="34" charset="-122"/>
              </a:rPr>
              <a:t>吉州吉水（今江西省吉水县）人。</a:t>
            </a:r>
            <a:r>
              <a:rPr lang="zh-CN" altLang="en-US" sz="2400" b="1">
                <a:solidFill>
                  <a:srgbClr val="C00000"/>
                </a:solidFill>
                <a:latin typeface="微软雅黑" panose="020b0503020204020204" pitchFamily="34" charset="-122"/>
                <a:ea typeface="微软雅黑" panose="020b0503020204020204" pitchFamily="34" charset="-122"/>
              </a:rPr>
              <a:t>南宋文学家</a:t>
            </a:r>
            <a:r>
              <a:rPr lang="zh-CN" altLang="en-US" sz="2400">
                <a:latin typeface="微软雅黑" panose="020b0503020204020204" pitchFamily="34" charset="-122"/>
                <a:ea typeface="微软雅黑" panose="020b0503020204020204" pitchFamily="34" charset="-122"/>
              </a:rPr>
              <a:t>、官员，与陆游、尤袤、范成大并称为南宋“</a:t>
            </a:r>
            <a:r>
              <a:rPr lang="zh-CN" altLang="en-US" sz="2400" b="1">
                <a:solidFill>
                  <a:srgbClr val="C00000"/>
                </a:solidFill>
                <a:latin typeface="微软雅黑" panose="020b0503020204020204" pitchFamily="34" charset="-122"/>
                <a:ea typeface="微软雅黑" panose="020b0503020204020204" pitchFamily="34" charset="-122"/>
              </a:rPr>
              <a:t>中兴四大诗人</a:t>
            </a:r>
            <a:r>
              <a:rPr lang="zh-CN" altLang="en-US" sz="2400">
                <a:latin typeface="微软雅黑" panose="020b0503020204020204" pitchFamily="34" charset="-122"/>
                <a:ea typeface="微软雅黑" panose="020b0503020204020204" pitchFamily="34" charset="-122"/>
              </a:rPr>
              <a:t>”。因宋光宗曾为其亲书“</a:t>
            </a:r>
            <a:r>
              <a:rPr lang="zh-CN" altLang="en-US" sz="2400" b="1">
                <a:solidFill>
                  <a:srgbClr val="C00000"/>
                </a:solidFill>
                <a:latin typeface="微软雅黑" panose="020b0503020204020204" pitchFamily="34" charset="-122"/>
                <a:ea typeface="微软雅黑" panose="020b0503020204020204" pitchFamily="34" charset="-122"/>
              </a:rPr>
              <a:t>诚斋</a:t>
            </a:r>
            <a:r>
              <a:rPr lang="zh-CN" altLang="en-US" sz="2400">
                <a:latin typeface="微软雅黑" panose="020b0503020204020204" pitchFamily="34" charset="-122"/>
                <a:ea typeface="微软雅黑" panose="020b0503020204020204" pitchFamily="34" charset="-122"/>
              </a:rPr>
              <a:t>”二字，故学者称其为“</a:t>
            </a:r>
            <a:r>
              <a:rPr lang="zh-CN" altLang="en-US" sz="2400" b="1">
                <a:solidFill>
                  <a:srgbClr val="C00000"/>
                </a:solidFill>
                <a:latin typeface="微软雅黑" panose="020b0503020204020204" pitchFamily="34" charset="-122"/>
                <a:ea typeface="微软雅黑" panose="020b0503020204020204" pitchFamily="34" charset="-122"/>
              </a:rPr>
              <a:t>诚斋先生</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897513" y="646949"/>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了解诗人</a:t>
            </a: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418" y="1657142"/>
            <a:ext cx="3709249" cy="395653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227456" y="1657142"/>
            <a:ext cx="6480175" cy="3351046"/>
          </a:xfrm>
          <a:prstGeom prst="rect">
            <a:avLst/>
          </a:prstGeom>
          <a:noFill/>
        </p:spPr>
        <p:txBody>
          <a:bodyPr wrap="square" rtlCol="0">
            <a:spAutoFit/>
          </a:bodyPr>
          <a:lstStyle/>
          <a:p>
            <a:pPr>
              <a:lnSpc>
                <a:spcPct val="150000"/>
              </a:lnSpc>
            </a:pP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绍兴二十四年（</a:t>
            </a:r>
            <a:r>
              <a:rPr lang="en-US" altLang="zh-CN" sz="2400">
                <a:latin typeface="微软雅黑" panose="020b0503020204020204" pitchFamily="34" charset="-122"/>
                <a:ea typeface="微软雅黑" panose="020b0503020204020204" pitchFamily="34" charset="-122"/>
              </a:rPr>
              <a:t>1154</a:t>
            </a:r>
            <a:r>
              <a:rPr lang="zh-CN" altLang="en-US" sz="2400">
                <a:latin typeface="微软雅黑" panose="020b0503020204020204" pitchFamily="34" charset="-122"/>
                <a:ea typeface="微软雅黑" panose="020b0503020204020204" pitchFamily="34" charset="-122"/>
              </a:rPr>
              <a:t>年），杨万里登进士第，历仕宋高宗、孝宗、光宗、宁宗四朝，曾任国子博士、广东提点刑狱、太子侍读、秘书监等职，累官至宝谟阁直学士，封庐陵郡开国侯。开禧二年（</a:t>
            </a:r>
            <a:r>
              <a:rPr lang="en-US" altLang="zh-CN" sz="2400">
                <a:latin typeface="微软雅黑" panose="020b0503020204020204" pitchFamily="34" charset="-122"/>
                <a:ea typeface="微软雅黑" panose="020b0503020204020204" pitchFamily="34" charset="-122"/>
              </a:rPr>
              <a:t>1206</a:t>
            </a:r>
            <a:r>
              <a:rPr lang="zh-CN" altLang="en-US" sz="2400">
                <a:latin typeface="微软雅黑" panose="020b0503020204020204" pitchFamily="34" charset="-122"/>
                <a:ea typeface="微软雅黑" panose="020b0503020204020204" pitchFamily="34" charset="-122"/>
              </a:rPr>
              <a:t>年），杨万里病逝，终年八十岁。获赠光禄大夫，谥号“</a:t>
            </a:r>
            <a:r>
              <a:rPr lang="zh-CN" altLang="en-US" sz="2400" b="1">
                <a:solidFill>
                  <a:srgbClr val="C00000"/>
                </a:solidFill>
                <a:latin typeface="微软雅黑" panose="020b0503020204020204" pitchFamily="34" charset="-122"/>
                <a:ea typeface="微软雅黑" panose="020b0503020204020204" pitchFamily="34" charset="-122"/>
              </a:rPr>
              <a:t>文节</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897513" y="646949"/>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了解诗人</a:t>
            </a: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418" y="1657142"/>
            <a:ext cx="3709249" cy="395653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31307" y="130629"/>
            <a:ext cx="7230064" cy="6593600"/>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800" b="1">
                <a:solidFill>
                  <a:schemeClr val="accent1">
                    <a:lumMod val="50000"/>
                  </a:schemeClr>
                </a:solidFill>
                <a:latin typeface="微软雅黑" panose="020b0503020204020204" pitchFamily="34" charset="-122"/>
                <a:ea typeface="微软雅黑" panose="020b0503020204020204" pitchFamily="34" charset="-122"/>
              </a:rPr>
              <a:t>诗</a:t>
            </a:r>
            <a:endParaRPr lang="zh-CN" altLang="en-US" sz="2800" b="1">
              <a:solidFill>
                <a:schemeClr val="accent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杨万里广泛地向前辈学习，但又绝不为前辈所固，别转一路，自成一家，形成了独具特色的诗风。初学江西诗派，重在字句韵律上着意，五十岁以后诗风转变，由师法前人到师法自然，创造了他独具特色的“诚斋体”。</a:t>
            </a:r>
            <a:r>
              <a:rPr lang="zh-CN" altLang="en-US" sz="2000" b="1">
                <a:solidFill>
                  <a:srgbClr val="C00000"/>
                </a:solidFill>
                <a:latin typeface="微软雅黑" panose="020b0503020204020204" pitchFamily="34" charset="-122"/>
                <a:ea typeface="微软雅黑" panose="020b0503020204020204" pitchFamily="34" charset="-122"/>
              </a:rPr>
              <a:t>诚斋体讲究所谓“活法”，即善于捕捉稍纵即逝的情趣，用幽默诙谐、平易浅近的语言表达出来。</a:t>
            </a:r>
            <a:endParaRPr lang="zh-CN" altLang="en-US" sz="2000" b="1">
              <a:solidFill>
                <a:srgbClr val="C00000"/>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800" b="1">
                <a:solidFill>
                  <a:schemeClr val="accent1">
                    <a:lumMod val="50000"/>
                  </a:schemeClr>
                </a:solidFill>
                <a:latin typeface="微软雅黑" panose="020b0503020204020204" pitchFamily="34" charset="-122"/>
                <a:ea typeface="微软雅黑" panose="020b0503020204020204" pitchFamily="34" charset="-122"/>
              </a:rPr>
              <a:t>词</a:t>
            </a:r>
            <a:endParaRPr lang="zh-CN" altLang="en-US" sz="2800" b="1">
              <a:solidFill>
                <a:schemeClr val="accent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杨万里所作词</a:t>
            </a:r>
            <a:r>
              <a:rPr lang="zh-CN" altLang="en-US" sz="2000" b="1">
                <a:solidFill>
                  <a:srgbClr val="C00000"/>
                </a:solidFill>
                <a:latin typeface="微软雅黑" panose="020b0503020204020204" pitchFamily="34" charset="-122"/>
                <a:ea typeface="微软雅黑" panose="020b0503020204020204" pitchFamily="34" charset="-122"/>
              </a:rPr>
              <a:t>风格清新</a:t>
            </a:r>
            <a:r>
              <a:rPr lang="zh-CN" altLang="en-US" sz="2000">
                <a:latin typeface="微软雅黑" panose="020b0503020204020204" pitchFamily="34" charset="-122"/>
                <a:ea typeface="微软雅黑" panose="020b0503020204020204" pitchFamily="34" charset="-122"/>
              </a:rPr>
              <a:t>，富于情趣，颇类其诗。</a:t>
            </a:r>
            <a:endParaRPr lang="zh-CN" altLang="en-US" sz="20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800" b="1">
                <a:solidFill>
                  <a:schemeClr val="accent1">
                    <a:lumMod val="50000"/>
                  </a:schemeClr>
                </a:solidFill>
                <a:latin typeface="微软雅黑" panose="020b0503020204020204" pitchFamily="34" charset="-122"/>
                <a:ea typeface="微软雅黑" panose="020b0503020204020204" pitchFamily="34" charset="-122"/>
              </a:rPr>
              <a:t>散文</a:t>
            </a:r>
            <a:endParaRPr lang="zh-CN" altLang="en-US" sz="2800" b="1">
              <a:solidFill>
                <a:schemeClr val="accent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杨万里的散文中亦不乏佳作，他为文兼擅众体，步趋韩柳（韩愈、柳宗元）。其作品中</a:t>
            </a:r>
            <a:r>
              <a:rPr lang="zh-CN" altLang="en-US" sz="2000" b="1">
                <a:solidFill>
                  <a:srgbClr val="C00000"/>
                </a:solidFill>
                <a:latin typeface="微软雅黑" panose="020b0503020204020204" pitchFamily="34" charset="-122"/>
                <a:ea typeface="微软雅黑" panose="020b0503020204020204" pitchFamily="34" charset="-122"/>
              </a:rPr>
              <a:t>密栗深邃、雅健幽峭</a:t>
            </a:r>
            <a:r>
              <a:rPr lang="zh-CN" altLang="en-US" sz="2000">
                <a:latin typeface="微软雅黑" panose="020b0503020204020204" pitchFamily="34" charset="-122"/>
                <a:ea typeface="微软雅黑" panose="020b0503020204020204" pitchFamily="34" charset="-122"/>
              </a:rPr>
              <a:t>之处，尤与柳宗元相似，友人以此推崇杨万里，他也如此自认。 </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552956" y="601770"/>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了解文学成就</a:t>
            </a: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296" y="1818085"/>
            <a:ext cx="4958168" cy="305423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119135" y="1243191"/>
            <a:ext cx="10631877" cy="5013039"/>
          </a:xfrm>
          <a:prstGeom prst="rect">
            <a:avLst/>
          </a:prstGeom>
          <a:noFill/>
        </p:spPr>
        <p:txBody>
          <a:bodyPr wrap="square" rtlCol="0">
            <a:spAutoFit/>
          </a:bodyPr>
          <a:lstStyle/>
          <a:p>
            <a:pPr algn="ctr">
              <a:lnSpc>
                <a:spcPct val="150000"/>
              </a:lnSpc>
            </a:pPr>
            <a:r>
              <a:rPr lang="zh-CN" altLang="en-US" sz="2400">
                <a:latin typeface="微软雅黑" panose="020b0503020204020204" pitchFamily="34" charset="-122"/>
                <a:ea typeface="微软雅黑" panose="020b0503020204020204" pitchFamily="34" charset="-122"/>
              </a:rPr>
              <a:t>清得门如水，贫惟带有金</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      杨万里立朝刚正，遇事敢言，指摘时弊，无所顾忌，因而始终不得大用。他一生视仕宦富贵犹如敝履，随时准备唾弃。在作京官时，就预先准备好了由杭州回家盘缠，锁置箱中，藏在卧室，又戒家人不许置物，以免离职回乡行李累赘，就这样“日日若促装”待发者。这与那些斤斤营求升迁、患得患失之辈适成鲜明对照。杨万里为官清正廉洁，不扰百姓，不贪钱物。江东转运副使任满时，应有余钱万缗，他全弃之于官库，一文不取而归。退休南溪之上，自家老屋一隅，仅避风雨。当时诗人徐玑称赞他“清得门如水，贫惟带有金”（</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投杨诚斋</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），正是他清贫一生的真实写照。</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262715" y="601770"/>
            <a:ext cx="340335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人物轶事</a:t>
            </a: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336665"/>
            <a:chOff x="448" y="444"/>
            <a:chExt cx="18304" cy="9979"/>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511"/>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4976375" y="2670664"/>
            <a:ext cx="6775502" cy="2601481"/>
          </a:xfrm>
          <a:prstGeom prst="rect">
            <a:avLst/>
          </a:prstGeom>
          <a:noFill/>
          <a:effectLst/>
        </p:spPr>
        <p:txBody>
          <a:bodyPr wrap="square" rtlCol="0">
            <a:spAutoFit/>
          </a:bodyPr>
          <a:lstStyle/>
          <a:p>
            <a:pPr>
              <a:lnSpc>
                <a:spcPct val="150000"/>
              </a:lnSpc>
            </a:pPr>
            <a:r>
              <a:rPr lang="zh-CN" altLang="en-US" sz="2800" b="1">
                <a:latin typeface="微软雅黑" panose="020b0503020204020204" pitchFamily="34" charset="-122"/>
                <a:ea typeface="微软雅黑" panose="020b0503020204020204" pitchFamily="34" charset="-122"/>
              </a:rPr>
              <a:t>淳熙六年（</a:t>
            </a:r>
            <a:r>
              <a:rPr lang="en-US" altLang="zh-CN" sz="2800" b="1">
                <a:latin typeface="微软雅黑" panose="020b0503020204020204" pitchFamily="34" charset="-122"/>
                <a:ea typeface="微软雅黑" panose="020b0503020204020204" pitchFamily="34" charset="-122"/>
              </a:rPr>
              <a:t>1179</a:t>
            </a:r>
            <a:r>
              <a:rPr lang="zh-CN" altLang="en-US" sz="2800" b="1">
                <a:latin typeface="微软雅黑" panose="020b0503020204020204" pitchFamily="34" charset="-122"/>
                <a:ea typeface="微软雅黑" panose="020b0503020204020204" pitchFamily="34" charset="-122"/>
              </a:rPr>
              <a:t>）春，杨万里常州任满，西归故乡吉水；途经衢州（今浙江衢州市），</a:t>
            </a:r>
            <a:r>
              <a:rPr lang="zh-CN" altLang="en-US" sz="2800" b="1">
                <a:solidFill>
                  <a:srgbClr val="C00000"/>
                </a:solidFill>
                <a:latin typeface="微软雅黑" panose="020b0503020204020204" pitchFamily="34" charset="-122"/>
                <a:ea typeface="微软雅黑" panose="020b0503020204020204" pitchFamily="34" charset="-122"/>
              </a:rPr>
              <a:t>时值农田大忙季节，诗人目睹一户农家插秧之辛劳，作该诗。</a:t>
            </a:r>
            <a:endParaRPr lang="zh-CN" altLang="en-US"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tags/tag1.xml><?xml version="1.0" encoding="utf-8"?>
<p:tagLst xmlns:p="http://schemas.openxmlformats.org/presentationml/2006/main">
  <p:tag name="AS_NET" val="4.0.30319.42000"/>
  <p:tag name="AS_OS" val="Microsoft Windows NT 6.2.9200.0"/>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175</Paragraphs>
  <Slides>36</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36</vt:i4>
      </vt:variant>
    </vt:vector>
  </HeadingPairs>
  <TitlesOfParts>
    <vt:vector baseType="lpstr" size="46">
      <vt:lpstr>Arial</vt:lpstr>
      <vt:lpstr>Calibri Light</vt:lpstr>
      <vt:lpstr>Calibri</vt:lpstr>
      <vt:lpstr>等线 Light</vt:lpstr>
      <vt:lpstr>等线</vt:lpstr>
      <vt:lpstr>微软雅黑</vt:lpstr>
      <vt:lpstr>宋体</vt:lpstr>
      <vt:lpstr>Wingdings</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dell</cp:lastModifiedBy>
  <cp:revision>77</cp:revision>
  <dcterms:created xsi:type="dcterms:W3CDTF">2017-05-26T12:47:00Z</dcterms:created>
  <dcterms:modified xsi:type="dcterms:W3CDTF">2020-09-18T01:18:38Z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