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handoutMasterIdLst>
    <p:handoutMasterId r:id="rId43"/>
  </p:handoutMasterIdLst>
  <p:sldIdLst>
    <p:sldId id="1520" r:id="rId2"/>
    <p:sldId id="1782" r:id="rId3"/>
    <p:sldId id="1846" r:id="rId4"/>
    <p:sldId id="1784" r:id="rId5"/>
    <p:sldId id="1786" r:id="rId6"/>
    <p:sldId id="1296" r:id="rId7"/>
    <p:sldId id="1360" r:id="rId8"/>
    <p:sldId id="856" r:id="rId9"/>
    <p:sldId id="1788" r:id="rId10"/>
    <p:sldId id="1854" r:id="rId11"/>
    <p:sldId id="1790" r:id="rId12"/>
    <p:sldId id="1792" r:id="rId13"/>
    <p:sldId id="1794" r:id="rId14"/>
    <p:sldId id="1831" r:id="rId15"/>
    <p:sldId id="1842" r:id="rId16"/>
    <p:sldId id="1855" r:id="rId17"/>
    <p:sldId id="1804" r:id="rId18"/>
    <p:sldId id="1856" r:id="rId19"/>
    <p:sldId id="1805" r:id="rId20"/>
    <p:sldId id="1857" r:id="rId21"/>
    <p:sldId id="1806" r:id="rId22"/>
    <p:sldId id="1808" r:id="rId23"/>
    <p:sldId id="1832" r:id="rId24"/>
    <p:sldId id="1789" r:id="rId25"/>
    <p:sldId id="1810" r:id="rId26"/>
    <p:sldId id="1384" r:id="rId27"/>
    <p:sldId id="1755" r:id="rId28"/>
    <p:sldId id="1811" r:id="rId29"/>
    <p:sldId id="1858" r:id="rId30"/>
    <p:sldId id="1848" r:id="rId31"/>
    <p:sldId id="1849" r:id="rId32"/>
    <p:sldId id="1756" r:id="rId33"/>
    <p:sldId id="1746" r:id="rId34"/>
    <p:sldId id="1770" r:id="rId35"/>
    <p:sldId id="1834" r:id="rId36"/>
    <p:sldId id="1852" r:id="rId37"/>
    <p:sldId id="1778" r:id="rId38"/>
    <p:sldId id="1859" r:id="rId39"/>
    <p:sldId id="1853" r:id="rId40"/>
    <p:sldId id="1519" r:id="rId41"/>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E6F2"/>
    <a:srgbClr val="0000CC"/>
    <a:srgbClr val="00CCFF"/>
    <a:srgbClr val="B4C7E7"/>
    <a:srgbClr val="0000FF"/>
    <a:srgbClr val="0066FF"/>
    <a:srgbClr val="9BBD59"/>
    <a:srgbClr val="7BC14A"/>
    <a:srgbClr val="FFD966"/>
    <a:srgbClr val="F3EF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152" autoAdjust="0"/>
    <p:restoredTop sz="96727" autoAdjust="0"/>
  </p:normalViewPr>
  <p:slideViewPr>
    <p:cSldViewPr>
      <p:cViewPr varScale="1">
        <p:scale>
          <a:sx n="89" d="100"/>
          <a:sy n="89" d="100"/>
        </p:scale>
        <p:origin x="-228" y="-96"/>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pPr/>
              <a:t>2017/12/21</a:t>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pPr/>
              <a:t>‹#›</a:t>
            </a:fld>
            <a:endParaRPr lang="zh-CN" altLang="en-US"/>
          </a:p>
        </p:txBody>
      </p:sp>
    </p:spTree>
    <p:extLst>
      <p:ext uri="{BB962C8B-B14F-4D97-AF65-F5344CB8AC3E}">
        <p14:creationId xmlns:p14="http://schemas.microsoft.com/office/powerpoint/2010/main" xmlns="" val="258213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slide" Target="slide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用！！！\风景图片\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a:spLocks/>
          </p:cNvSpPr>
          <p:nvPr/>
        </p:nvSpPr>
        <p:spPr>
          <a:xfrm>
            <a:off x="2753334" y="3911487"/>
            <a:ext cx="780636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400" b="1" kern="100" dirty="0" smtClean="0">
                <a:solidFill>
                  <a:schemeClr val="tx1">
                    <a:lumMod val="65000"/>
                    <a:lumOff val="35000"/>
                  </a:schemeClr>
                </a:solidFill>
                <a:latin typeface="Times New Roman"/>
                <a:ea typeface="微软雅黑" pitchFamily="34" charset="-122"/>
                <a:cs typeface="Times New Roman"/>
              </a:rPr>
              <a:t>第六单元   </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墨子</a:t>
            </a:r>
            <a:r>
              <a:rPr lang="en-US" altLang="zh-CN" sz="2400" b="1" kern="100" dirty="0" smtClean="0">
                <a:solidFill>
                  <a:schemeClr val="tx1">
                    <a:lumMod val="65000"/>
                    <a:lumOff val="35000"/>
                  </a:schemeClr>
                </a:solidFill>
                <a:latin typeface="Times New Roman"/>
                <a:ea typeface="微软雅黑" pitchFamily="34" charset="-122"/>
                <a:cs typeface="Times New Roman"/>
              </a:rPr>
              <a:t>》</a:t>
            </a:r>
            <a:r>
              <a:rPr lang="zh-CN" altLang="en-US" sz="2400" b="1" kern="100" dirty="0" smtClean="0">
                <a:solidFill>
                  <a:schemeClr val="tx1">
                    <a:lumMod val="65000"/>
                    <a:lumOff val="35000"/>
                  </a:schemeClr>
                </a:solidFill>
                <a:latin typeface="Times New Roman"/>
                <a:ea typeface="微软雅黑" pitchFamily="34" charset="-122"/>
                <a:cs typeface="Times New Roman"/>
              </a:rPr>
              <a:t>选读 </a:t>
            </a:r>
            <a:endParaRPr lang="en-US" altLang="zh-CN" sz="2400" b="1" kern="100" dirty="0">
              <a:solidFill>
                <a:schemeClr val="tx1">
                  <a:lumMod val="65000"/>
                  <a:lumOff val="35000"/>
                </a:schemeClr>
              </a:solidFill>
              <a:latin typeface="Times New Roman"/>
              <a:ea typeface="微软雅黑" pitchFamily="34" charset="-122"/>
              <a:cs typeface="Times New Roman"/>
            </a:endParaRPr>
          </a:p>
        </p:txBody>
      </p:sp>
      <p:sp>
        <p:nvSpPr>
          <p:cNvPr id="16" name="标题 2"/>
          <p:cNvSpPr txBox="1">
            <a:spLocks/>
          </p:cNvSpPr>
          <p:nvPr/>
        </p:nvSpPr>
        <p:spPr>
          <a:xfrm>
            <a:off x="2782838" y="4346759"/>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latin typeface="Times New Roman"/>
                <a:ea typeface="微软雅黑" pitchFamily="34" charset="-122"/>
                <a:cs typeface="Times New Roman"/>
              </a:rPr>
              <a:t>一、兼爱</a:t>
            </a:r>
          </a:p>
        </p:txBody>
      </p:sp>
    </p:spTree>
    <p:extLst>
      <p:ext uri="{BB962C8B-B14F-4D97-AF65-F5344CB8AC3E}">
        <p14:creationId xmlns:p14="http://schemas.microsoft.com/office/powerpoint/2010/main" xmlns="" val="9482886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371211"/>
            <a:ext cx="11112550" cy="6370951"/>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明主旨</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本课所选几段文字层次井然地阐述了墨子的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的思想主张。墨子从探究世乱的根源入手，从反面证明了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的必要性，然后对症下药，指出治乱的灵丹妙药是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，并具体阐述了什么是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和实施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的社会效果，从正面证明了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的重要性，最后又紧扣社会现实，言明了统治阶级对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的态度，并具体分析了产生这种态度的原因，从而告诉人们只要统治者喜欢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并把它作为处理政事、指导行动的准则，就一定能真正做到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531183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语言积累</a:t>
            </a:r>
            <a:endParaRPr lang="zh-CN" altLang="en-US" sz="1800" b="1" dirty="0">
              <a:solidFill>
                <a:schemeClr val="bg1"/>
              </a:solidFill>
              <a:latin typeface="微软雅黑" pitchFamily="34" charset="-122"/>
              <a:ea typeface="微软雅黑" pitchFamily="34" charset="-122"/>
            </a:endParaRPr>
          </a:p>
        </p:txBody>
      </p:sp>
      <p:sp>
        <p:nvSpPr>
          <p:cNvPr id="5" name="矩形 4"/>
          <p:cNvSpPr/>
          <p:nvPr/>
        </p:nvSpPr>
        <p:spPr>
          <a:xfrm>
            <a:off x="262558" y="299784"/>
            <a:ext cx="11449272"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词语理解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贵</a:t>
            </a:r>
            <a:r>
              <a:rPr lang="zh-CN" altLang="zh-CN" sz="2800" kern="100" dirty="0">
                <a:solidFill>
                  <a:srgbClr val="000000"/>
                </a:solidFill>
                <a:latin typeface="Times New Roman"/>
                <a:ea typeface="华文细黑"/>
                <a:cs typeface="Times New Roman"/>
              </a:rPr>
              <a:t>必</a:t>
            </a:r>
            <a:r>
              <a:rPr lang="zh-CN" altLang="zh-CN" sz="2800" kern="100" dirty="0">
                <a:solidFill>
                  <a:srgbClr val="0000FF"/>
                </a:solidFill>
                <a:latin typeface="Times New Roman"/>
                <a:ea typeface="华文细黑"/>
                <a:cs typeface="Times New Roman"/>
              </a:rPr>
              <a:t>敖</a:t>
            </a:r>
            <a:r>
              <a:rPr lang="zh-CN" altLang="zh-CN" sz="2800" kern="100" dirty="0" smtClean="0">
                <a:latin typeface="Times New Roman"/>
                <a:ea typeface="华文细黑"/>
                <a:cs typeface="Times New Roman"/>
              </a:rPr>
              <a:t>贱</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既</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非之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天下之难物</a:t>
            </a:r>
            <a:r>
              <a:rPr lang="zh-CN" altLang="zh-CN" sz="2800" kern="100" dirty="0">
                <a:solidFill>
                  <a:srgbClr val="0000FF"/>
                </a:solidFill>
                <a:latin typeface="Times New Roman"/>
                <a:ea typeface="华文细黑"/>
                <a:cs typeface="Times New Roman"/>
              </a:rPr>
              <a:t>于</a:t>
            </a:r>
            <a:r>
              <a:rPr lang="zh-CN" altLang="zh-CN" sz="2800" kern="100" dirty="0">
                <a:latin typeface="Times New Roman"/>
                <a:ea typeface="华文细黑"/>
                <a:cs typeface="Times New Roman"/>
              </a:rPr>
              <a:t>故也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天下之士君子特不识其利、</a:t>
            </a:r>
            <a:r>
              <a:rPr lang="zh-CN" altLang="zh-CN" sz="2800" kern="100" dirty="0">
                <a:solidFill>
                  <a:srgbClr val="0000FF"/>
                </a:solidFill>
                <a:latin typeface="Times New Roman"/>
                <a:ea typeface="华文细黑"/>
                <a:cs typeface="Times New Roman"/>
              </a:rPr>
              <a:t>辩</a:t>
            </a:r>
            <a:r>
              <a:rPr lang="zh-CN" altLang="zh-CN" sz="2800" kern="100" dirty="0">
                <a:latin typeface="Times New Roman"/>
                <a:ea typeface="华文细黑"/>
                <a:cs typeface="Times New Roman"/>
              </a:rPr>
              <a:t>其故也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苟君</a:t>
            </a:r>
            <a:r>
              <a:rPr lang="zh-CN" altLang="zh-CN" sz="2800" kern="100" dirty="0">
                <a:solidFill>
                  <a:srgbClr val="0000FF"/>
                </a:solidFill>
                <a:latin typeface="Times New Roman"/>
                <a:ea typeface="华文细黑"/>
                <a:cs typeface="Times New Roman"/>
              </a:rPr>
              <a:t>说</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教</a:t>
            </a:r>
            <a:r>
              <a:rPr lang="zh-CN" altLang="zh-CN" sz="2800" kern="100" dirty="0">
                <a:solidFill>
                  <a:srgbClr val="0000FF"/>
                </a:solidFill>
                <a:latin typeface="Times New Roman"/>
                <a:ea typeface="华文细黑"/>
                <a:cs typeface="Times New Roman"/>
              </a:rPr>
              <a:t>驯</a:t>
            </a:r>
            <a:r>
              <a:rPr lang="zh-CN" altLang="zh-CN" sz="2800" kern="100" dirty="0">
                <a:latin typeface="Times New Roman"/>
                <a:ea typeface="华文细黑"/>
                <a:cs typeface="Times New Roman"/>
              </a:rPr>
              <a:t>其臣</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破</a:t>
            </a:r>
            <a:r>
              <a:rPr lang="zh-CN" altLang="zh-CN" sz="2800" kern="100" dirty="0">
                <a:solidFill>
                  <a:srgbClr val="0000FF"/>
                </a:solidFill>
                <a:latin typeface="Times New Roman"/>
                <a:ea typeface="华文细黑"/>
                <a:cs typeface="Times New Roman"/>
              </a:rPr>
              <a:t>碎</a:t>
            </a:r>
            <a:r>
              <a:rPr lang="zh-CN" altLang="zh-CN" sz="2800" kern="100" dirty="0">
                <a:latin typeface="Times New Roman"/>
                <a:ea typeface="华文细黑"/>
                <a:cs typeface="Times New Roman"/>
              </a:rPr>
              <a:t>乱行</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effectLst/>
              <a:latin typeface="宋体"/>
              <a:cs typeface="Courier New"/>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3142878" y="1682438"/>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傲</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616331" y="169925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轻视</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3031187" y="234967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已</a:t>
            </a:r>
            <a:endParaRPr lang="zh-CN" altLang="en-US" sz="2800" kern="100" dirty="0">
              <a:solidFill>
                <a:srgbClr val="C00000"/>
              </a:solidFill>
              <a:latin typeface="宋体"/>
              <a:ea typeface="华文细黑"/>
              <a:cs typeface="Times New Roman"/>
            </a:endParaRPr>
          </a:p>
        </p:txBody>
      </p:sp>
      <p:sp>
        <p:nvSpPr>
          <p:cNvPr id="10" name="矩形 9"/>
          <p:cNvSpPr/>
          <p:nvPr/>
        </p:nvSpPr>
        <p:spPr>
          <a:xfrm>
            <a:off x="4544323" y="2349674"/>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已经</a:t>
            </a:r>
            <a:endParaRPr lang="zh-CN" altLang="en-US" sz="2800" kern="100" dirty="0">
              <a:solidFill>
                <a:srgbClr val="C00000"/>
              </a:solidFill>
              <a:latin typeface="宋体"/>
              <a:ea typeface="华文细黑"/>
              <a:cs typeface="Times New Roman"/>
            </a:endParaRPr>
          </a:p>
        </p:txBody>
      </p:sp>
      <p:sp>
        <p:nvSpPr>
          <p:cNvPr id="11" name="矩形 10"/>
          <p:cNvSpPr/>
          <p:nvPr/>
        </p:nvSpPr>
        <p:spPr>
          <a:xfrm>
            <a:off x="4439022" y="2997746"/>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迂</a:t>
            </a:r>
            <a:endParaRPr lang="zh-CN" altLang="en-US" sz="2800" kern="100" dirty="0">
              <a:solidFill>
                <a:srgbClr val="C00000"/>
              </a:solidFill>
              <a:latin typeface="宋体"/>
              <a:ea typeface="华文细黑"/>
              <a:cs typeface="Times New Roman"/>
            </a:endParaRPr>
          </a:p>
        </p:txBody>
      </p:sp>
      <p:sp>
        <p:nvSpPr>
          <p:cNvPr id="12" name="矩形 11"/>
          <p:cNvSpPr/>
          <p:nvPr/>
        </p:nvSpPr>
        <p:spPr>
          <a:xfrm>
            <a:off x="5768459" y="299774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迂远</a:t>
            </a:r>
            <a:endParaRPr lang="zh-CN" altLang="en-US" sz="2800" kern="100" dirty="0">
              <a:solidFill>
                <a:srgbClr val="C00000"/>
              </a:solidFill>
              <a:latin typeface="宋体"/>
              <a:ea typeface="华文细黑"/>
              <a:cs typeface="Times New Roman"/>
            </a:endParaRPr>
          </a:p>
        </p:txBody>
      </p:sp>
      <p:sp>
        <p:nvSpPr>
          <p:cNvPr id="13" name="矩形 12"/>
          <p:cNvSpPr/>
          <p:nvPr/>
        </p:nvSpPr>
        <p:spPr>
          <a:xfrm>
            <a:off x="7423675" y="3626654"/>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辨</a:t>
            </a:r>
            <a:endParaRPr lang="zh-CN" altLang="en-US" sz="2800" kern="100" dirty="0">
              <a:solidFill>
                <a:srgbClr val="C00000"/>
              </a:solidFill>
              <a:latin typeface="宋体"/>
              <a:ea typeface="华文细黑"/>
              <a:cs typeface="Times New Roman"/>
            </a:endParaRPr>
          </a:p>
        </p:txBody>
      </p:sp>
      <p:sp>
        <p:nvSpPr>
          <p:cNvPr id="14" name="矩形 13"/>
          <p:cNvSpPr/>
          <p:nvPr/>
        </p:nvSpPr>
        <p:spPr>
          <a:xfrm>
            <a:off x="8903518" y="3605372"/>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分别、辨别</a:t>
            </a:r>
            <a:endParaRPr lang="zh-CN" altLang="en-US" sz="2800" kern="100" dirty="0">
              <a:solidFill>
                <a:srgbClr val="C00000"/>
              </a:solidFill>
              <a:latin typeface="宋体"/>
              <a:ea typeface="华文细黑"/>
              <a:cs typeface="Times New Roman"/>
            </a:endParaRPr>
          </a:p>
        </p:txBody>
      </p:sp>
      <p:sp>
        <p:nvSpPr>
          <p:cNvPr id="15" name="矩形 14"/>
          <p:cNvSpPr/>
          <p:nvPr/>
        </p:nvSpPr>
        <p:spPr>
          <a:xfrm>
            <a:off x="2998862" y="4293890"/>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悦</a:t>
            </a:r>
            <a:endParaRPr lang="zh-CN" altLang="en-US" sz="2800" kern="100" dirty="0">
              <a:solidFill>
                <a:srgbClr val="C00000"/>
              </a:solidFill>
              <a:latin typeface="宋体"/>
              <a:ea typeface="华文细黑"/>
              <a:cs typeface="Times New Roman"/>
            </a:endParaRPr>
          </a:p>
        </p:txBody>
      </p:sp>
      <p:sp>
        <p:nvSpPr>
          <p:cNvPr id="31" name="矩形 30"/>
          <p:cNvSpPr/>
          <p:nvPr/>
        </p:nvSpPr>
        <p:spPr>
          <a:xfrm>
            <a:off x="4400307" y="427472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高兴</a:t>
            </a:r>
            <a:endParaRPr lang="zh-CN" altLang="en-US" sz="2800" kern="100" dirty="0">
              <a:solidFill>
                <a:srgbClr val="C00000"/>
              </a:solidFill>
              <a:latin typeface="宋体"/>
              <a:ea typeface="华文细黑"/>
              <a:cs typeface="Times New Roman"/>
            </a:endParaRPr>
          </a:p>
        </p:txBody>
      </p:sp>
      <p:sp>
        <p:nvSpPr>
          <p:cNvPr id="1024" name="矩形 1023"/>
          <p:cNvSpPr/>
          <p:nvPr/>
        </p:nvSpPr>
        <p:spPr>
          <a:xfrm>
            <a:off x="2926854" y="4922798"/>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训</a:t>
            </a:r>
            <a:endParaRPr lang="zh-CN" altLang="en-US" sz="2800" kern="100" dirty="0">
              <a:solidFill>
                <a:srgbClr val="C00000"/>
              </a:solidFill>
              <a:latin typeface="宋体"/>
              <a:ea typeface="华文细黑"/>
              <a:cs typeface="Times New Roman"/>
            </a:endParaRPr>
          </a:p>
        </p:txBody>
      </p:sp>
      <p:sp>
        <p:nvSpPr>
          <p:cNvPr id="1025" name="矩形 1024"/>
          <p:cNvSpPr/>
          <p:nvPr/>
        </p:nvSpPr>
        <p:spPr>
          <a:xfrm>
            <a:off x="4079950" y="4900861"/>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训练</a:t>
            </a:r>
            <a:endParaRPr lang="zh-CN" altLang="en-US" sz="2800" kern="100" dirty="0">
              <a:solidFill>
                <a:srgbClr val="C00000"/>
              </a:solidFill>
              <a:latin typeface="宋体"/>
              <a:ea typeface="华文细黑"/>
              <a:cs typeface="Times New Roman"/>
            </a:endParaRPr>
          </a:p>
        </p:txBody>
      </p:sp>
      <p:sp>
        <p:nvSpPr>
          <p:cNvPr id="1027" name="矩形 1026"/>
          <p:cNvSpPr/>
          <p:nvPr/>
        </p:nvSpPr>
        <p:spPr>
          <a:xfrm>
            <a:off x="3103195" y="5518026"/>
            <a:ext cx="54373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萃</a:t>
            </a:r>
            <a:endParaRPr lang="zh-CN" altLang="en-US" sz="2800" kern="100" dirty="0">
              <a:solidFill>
                <a:srgbClr val="C00000"/>
              </a:solidFill>
              <a:latin typeface="宋体"/>
              <a:ea typeface="华文细黑"/>
              <a:cs typeface="Times New Roman"/>
            </a:endParaRPr>
          </a:p>
        </p:txBody>
      </p:sp>
      <p:sp>
        <p:nvSpPr>
          <p:cNvPr id="1028" name="矩形 1027"/>
          <p:cNvSpPr/>
          <p:nvPr/>
        </p:nvSpPr>
        <p:spPr>
          <a:xfrm>
            <a:off x="4616331" y="5518026"/>
            <a:ext cx="902811"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聚集</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507392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500"/>
                                        <p:tgtEl>
                                          <p:spTgt spid="1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linds(horizontal)">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24"/>
                                        </p:tgtEl>
                                        <p:attrNameLst>
                                          <p:attrName>style.visibility</p:attrName>
                                        </p:attrNameLst>
                                      </p:cBhvr>
                                      <p:to>
                                        <p:strVal val="visible"/>
                                      </p:to>
                                    </p:set>
                                    <p:animEffect transition="in" filter="blinds(horizontal)">
                                      <p:cBhvr>
                                        <p:cTn id="47" dur="500"/>
                                        <p:tgtEl>
                                          <p:spTgt spid="1024"/>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025"/>
                                        </p:tgtEl>
                                        <p:attrNameLst>
                                          <p:attrName>style.visibility</p:attrName>
                                        </p:attrNameLst>
                                      </p:cBhvr>
                                      <p:to>
                                        <p:strVal val="visible"/>
                                      </p:to>
                                    </p:set>
                                    <p:animEffect transition="in" filter="blinds(horizontal)">
                                      <p:cBhvr>
                                        <p:cTn id="50" dur="500"/>
                                        <p:tgtEl>
                                          <p:spTgt spid="1025"/>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027"/>
                                        </p:tgtEl>
                                        <p:attrNameLst>
                                          <p:attrName>style.visibility</p:attrName>
                                        </p:attrNameLst>
                                      </p:cBhvr>
                                      <p:to>
                                        <p:strVal val="visible"/>
                                      </p:to>
                                    </p:set>
                                    <p:animEffect transition="in" filter="blinds(horizontal)">
                                      <p:cBhvr>
                                        <p:cTn id="55" dur="500"/>
                                        <p:tgtEl>
                                          <p:spTgt spid="1027"/>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1028"/>
                                        </p:tgtEl>
                                        <p:attrNameLst>
                                          <p:attrName>style.visibility</p:attrName>
                                        </p:attrNameLst>
                                      </p:cBhvr>
                                      <p:to>
                                        <p:strVal val="visible"/>
                                      </p:to>
                                    </p:set>
                                    <p:animEffect transition="in" filter="blinds(horizontal)">
                                      <p:cBhvr>
                                        <p:cTn id="58" dur="500"/>
                                        <p:tgtEl>
                                          <p:spTgt spid="102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6"/>
                                        </p:tgtEl>
                                      </p:cBhvr>
                                    </p:animEffect>
                                    <p:set>
                                      <p:cBhvr>
                                        <p:cTn id="63" dur="1" fill="hold">
                                          <p:stCondLst>
                                            <p:cond delay="499"/>
                                          </p:stCondLst>
                                        </p:cTn>
                                        <p:tgtEl>
                                          <p:spTgt spid="6"/>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
                                        </p:tgtEl>
                                      </p:cBhvr>
                                    </p:animEffect>
                                    <p:set>
                                      <p:cBhvr>
                                        <p:cTn id="66" dur="1" fill="hold">
                                          <p:stCondLst>
                                            <p:cond delay="499"/>
                                          </p:stCondLst>
                                        </p:cTn>
                                        <p:tgtEl>
                                          <p:spTgt spid="7"/>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0"/>
                                        </p:tgtEl>
                                      </p:cBhvr>
                                    </p:animEffect>
                                    <p:set>
                                      <p:cBhvr>
                                        <p:cTn id="72" dur="1" fill="hold">
                                          <p:stCondLst>
                                            <p:cond delay="499"/>
                                          </p:stCondLst>
                                        </p:cTn>
                                        <p:tgtEl>
                                          <p:spTgt spid="10"/>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11"/>
                                        </p:tgtEl>
                                      </p:cBhvr>
                                    </p:animEffect>
                                    <p:set>
                                      <p:cBhvr>
                                        <p:cTn id="78" dur="1" fill="hold">
                                          <p:stCondLst>
                                            <p:cond delay="499"/>
                                          </p:stCondLst>
                                        </p:cTn>
                                        <p:tgtEl>
                                          <p:spTgt spid="1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13"/>
                                        </p:tgtEl>
                                      </p:cBhvr>
                                    </p:animEffect>
                                    <p:set>
                                      <p:cBhvr>
                                        <p:cTn id="81" dur="1" fill="hold">
                                          <p:stCondLst>
                                            <p:cond delay="499"/>
                                          </p:stCondLst>
                                        </p:cTn>
                                        <p:tgtEl>
                                          <p:spTgt spid="13"/>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4"/>
                                        </p:tgtEl>
                                      </p:cBhvr>
                                    </p:animEffect>
                                    <p:set>
                                      <p:cBhvr>
                                        <p:cTn id="84" dur="1" fill="hold">
                                          <p:stCondLst>
                                            <p:cond delay="499"/>
                                          </p:stCondLst>
                                        </p:cTn>
                                        <p:tgtEl>
                                          <p:spTgt spid="14"/>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15"/>
                                        </p:tgtEl>
                                      </p:cBhvr>
                                    </p:animEffect>
                                    <p:set>
                                      <p:cBhvr>
                                        <p:cTn id="87" dur="1" fill="hold">
                                          <p:stCondLst>
                                            <p:cond delay="499"/>
                                          </p:stCondLst>
                                        </p:cTn>
                                        <p:tgtEl>
                                          <p:spTgt spid="15"/>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31"/>
                                        </p:tgtEl>
                                      </p:cBhvr>
                                    </p:animEffect>
                                    <p:set>
                                      <p:cBhvr>
                                        <p:cTn id="90" dur="1" fill="hold">
                                          <p:stCondLst>
                                            <p:cond delay="499"/>
                                          </p:stCondLst>
                                        </p:cTn>
                                        <p:tgtEl>
                                          <p:spTgt spid="31"/>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1024"/>
                                        </p:tgtEl>
                                      </p:cBhvr>
                                    </p:animEffect>
                                    <p:set>
                                      <p:cBhvr>
                                        <p:cTn id="93" dur="1" fill="hold">
                                          <p:stCondLst>
                                            <p:cond delay="499"/>
                                          </p:stCondLst>
                                        </p:cTn>
                                        <p:tgtEl>
                                          <p:spTgt spid="1024"/>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1025"/>
                                        </p:tgtEl>
                                      </p:cBhvr>
                                    </p:animEffect>
                                    <p:set>
                                      <p:cBhvr>
                                        <p:cTn id="96" dur="1" fill="hold">
                                          <p:stCondLst>
                                            <p:cond delay="499"/>
                                          </p:stCondLst>
                                        </p:cTn>
                                        <p:tgtEl>
                                          <p:spTgt spid="1025"/>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1027"/>
                                        </p:tgtEl>
                                      </p:cBhvr>
                                    </p:animEffect>
                                    <p:set>
                                      <p:cBhvr>
                                        <p:cTn id="99" dur="1" fill="hold">
                                          <p:stCondLst>
                                            <p:cond delay="499"/>
                                          </p:stCondLst>
                                        </p:cTn>
                                        <p:tgtEl>
                                          <p:spTgt spid="1027"/>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1028"/>
                                        </p:tgtEl>
                                      </p:cBhvr>
                                    </p:animEffect>
                                    <p:set>
                                      <p:cBhvr>
                                        <p:cTn id="102" dur="1" fill="hold">
                                          <p:stCondLst>
                                            <p:cond delay="499"/>
                                          </p:stCondLst>
                                        </p:cTn>
                                        <p:tgtEl>
                                          <p:spTgt spid="102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6" grpId="0"/>
      <p:bldP spid="6" grpId="1"/>
      <p:bldP spid="7" grpId="0"/>
      <p:bldP spid="7"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31" grpId="0"/>
      <p:bldP spid="31" grpId="1"/>
      <p:bldP spid="1024" grpId="0"/>
      <p:bldP spid="1024" grpId="1"/>
      <p:bldP spid="1025" grpId="0"/>
      <p:bldP spid="1025" grpId="1"/>
      <p:bldP spid="1027" grpId="0"/>
      <p:bldP spid="1027" grpId="1"/>
      <p:bldP spid="1028" grpId="0"/>
      <p:bldP spid="102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9352" y="549474"/>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1" name="矩形 20"/>
          <p:cNvSpPr/>
          <p:nvPr/>
        </p:nvSpPr>
        <p:spPr>
          <a:xfrm>
            <a:off x="622598" y="1766198"/>
            <a:ext cx="1030225" cy="553974"/>
          </a:xfrm>
          <a:prstGeom prst="rect">
            <a:avLst/>
          </a:prstGeom>
        </p:spPr>
        <p:txBody>
          <a:bodyPr wrap="square" lIns="121898" tIns="60948" rIns="121898" bIns="60948">
            <a:spAutoFit/>
          </a:bodyPr>
          <a:lstStyle/>
          <a:p>
            <a:pPr algn="just"/>
            <a:r>
              <a:rPr lang="zh-CN" altLang="zh-CN" sz="2800" kern="100" dirty="0">
                <a:latin typeface="Times New Roman"/>
                <a:ea typeface="华文细黑"/>
                <a:cs typeface="Times New Roman"/>
              </a:rPr>
              <a:t>恶</a:t>
            </a:r>
            <a:endParaRPr lang="en-US" altLang="zh-CN" sz="2800" kern="100" dirty="0" smtClean="0">
              <a:latin typeface="Times New Roman"/>
              <a:ea typeface="华文细黑"/>
              <a:cs typeface="Times New Roman"/>
            </a:endParaRPr>
          </a:p>
        </p:txBody>
      </p:sp>
      <p:sp>
        <p:nvSpPr>
          <p:cNvPr id="22" name="矩形 21"/>
          <p:cNvSpPr/>
          <p:nvPr/>
        </p:nvSpPr>
        <p:spPr>
          <a:xfrm>
            <a:off x="1342678" y="1324719"/>
            <a:ext cx="10297144"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恶</a:t>
            </a:r>
            <a:r>
              <a:rPr lang="zh-CN" altLang="zh-CN" sz="2800" kern="100" dirty="0">
                <a:latin typeface="Times New Roman"/>
                <a:ea typeface="华文细黑"/>
                <a:cs typeface="Times New Roman"/>
              </a:rPr>
              <a:t>人者，人亦从而恶之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昔者晋文公好士之</a:t>
            </a:r>
            <a:r>
              <a:rPr lang="zh-CN" altLang="zh-CN" sz="2800" kern="100" dirty="0">
                <a:solidFill>
                  <a:srgbClr val="0000FF"/>
                </a:solidFill>
                <a:latin typeface="Times New Roman"/>
                <a:ea typeface="华文细黑"/>
                <a:cs typeface="Times New Roman"/>
              </a:rPr>
              <a:t>恶</a:t>
            </a:r>
            <a:r>
              <a:rPr lang="zh-CN" altLang="zh-CN" sz="2800" kern="100" dirty="0" smtClean="0">
                <a:latin typeface="Times New Roman"/>
                <a:ea typeface="华文细黑"/>
                <a:cs typeface="Times New Roman"/>
              </a:rPr>
              <a:t>衣：</a:t>
            </a:r>
            <a:r>
              <a:rPr lang="en-US" altLang="zh-CN" sz="2800" kern="100" dirty="0" smtClean="0">
                <a:latin typeface="Times New Roman"/>
                <a:ea typeface="华文细黑"/>
                <a:cs typeface="Times New Roman"/>
              </a:rPr>
              <a:t>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a:t>
            </a:r>
            <a:r>
              <a:rPr lang="zh-CN" altLang="zh-CN" sz="2800" u="sng" kern="100" dirty="0">
                <a:latin typeface="Times New Roman"/>
                <a:ea typeface="华文细黑"/>
                <a:cs typeface="Times New Roman"/>
              </a:rPr>
              <a:t>　　　　　　　　　</a:t>
            </a:r>
            <a:endParaRPr lang="zh-CN" altLang="en-US" sz="2800" dirty="0"/>
          </a:p>
        </p:txBody>
      </p:sp>
      <p:sp>
        <p:nvSpPr>
          <p:cNvPr id="23" name="左大括号 22"/>
          <p:cNvSpPr/>
          <p:nvPr/>
        </p:nvSpPr>
        <p:spPr>
          <a:xfrm>
            <a:off x="1198662" y="1480054"/>
            <a:ext cx="169654" cy="112626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矩形 2"/>
          <p:cNvSpPr/>
          <p:nvPr/>
        </p:nvSpPr>
        <p:spPr>
          <a:xfrm>
            <a:off x="5339313" y="141357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动词，憎恶</a:t>
            </a:r>
            <a:endParaRPr lang="zh-CN" altLang="en-US" sz="2800" kern="100" dirty="0">
              <a:solidFill>
                <a:srgbClr val="C00000"/>
              </a:solidFill>
              <a:latin typeface="宋体"/>
              <a:ea typeface="华文细黑"/>
              <a:cs typeface="Times New Roman"/>
            </a:endParaRPr>
          </a:p>
        </p:txBody>
      </p:sp>
      <p:sp>
        <p:nvSpPr>
          <p:cNvPr id="4" name="矩形 3"/>
          <p:cNvSpPr/>
          <p:nvPr/>
        </p:nvSpPr>
        <p:spPr>
          <a:xfrm>
            <a:off x="5341247" y="2042478"/>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形容词，不好的</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11537501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3" grpId="0"/>
      <p:bldP spid="3"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7492" y="368309"/>
            <a:ext cx="11252330" cy="594006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仁人之</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为事者</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连词，表示因果关系。</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实在的情由或适宜的举动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限用于固定词组中做宾语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是以不惮举其身以</a:t>
            </a:r>
            <a:r>
              <a:rPr lang="zh-CN" altLang="zh-CN" sz="2800" kern="100" dirty="0">
                <a:solidFill>
                  <a:srgbClr val="0000FF"/>
                </a:solidFill>
                <a:latin typeface="Times New Roman"/>
                <a:ea typeface="华文细黑"/>
                <a:cs typeface="Times New Roman"/>
              </a:rPr>
              <a:t>贼</a:t>
            </a:r>
            <a:r>
              <a:rPr lang="zh-CN" altLang="zh-CN" sz="2800" kern="100" dirty="0">
                <a:latin typeface="Times New Roman"/>
                <a:ea typeface="华文细黑"/>
                <a:cs typeface="Times New Roman"/>
              </a:rPr>
              <a:t>人之身</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今义：偷东西的人；做大坏事的人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多指危害国家和人民的人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；邪的，不正派的；狡猾；副词，很，非常。</a:t>
            </a:r>
            <a:endParaRPr lang="zh-CN" altLang="zh-CN" sz="1050" kern="100" dirty="0">
              <a:effectLst/>
              <a:latin typeface="宋体"/>
              <a:cs typeface="Courier New"/>
            </a:endParaRPr>
          </a:p>
        </p:txBody>
      </p:sp>
      <p:sp>
        <p:nvSpPr>
          <p:cNvPr id="11" name="矩形 10"/>
          <p:cNvSpPr/>
          <p:nvPr/>
        </p:nvSpPr>
        <p:spPr>
          <a:xfrm>
            <a:off x="1608115" y="1756187"/>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用来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的，拿来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a:t>
            </a:r>
            <a:endParaRPr lang="zh-CN" altLang="en-US" sz="2800" dirty="0"/>
          </a:p>
        </p:txBody>
      </p:sp>
      <p:sp>
        <p:nvSpPr>
          <p:cNvPr id="13" name="矩形 12"/>
          <p:cNvSpPr/>
          <p:nvPr/>
        </p:nvSpPr>
        <p:spPr>
          <a:xfrm>
            <a:off x="1608115" y="429389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残害。</a:t>
            </a:r>
            <a:endParaRPr lang="zh-CN" altLang="en-US" sz="2800" kern="100" dirty="0">
              <a:solidFill>
                <a:srgbClr val="C00000"/>
              </a:solidFill>
              <a:latin typeface="Times New Roman"/>
              <a:ea typeface="华文细黑"/>
              <a:cs typeface="Times New Roman"/>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42607342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1" grpId="0"/>
      <p:bldP spid="11" grpId="1"/>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05458"/>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solidFill>
                  <a:srgbClr val="0000FF"/>
                </a:solidFill>
                <a:latin typeface="Times New Roman"/>
                <a:ea typeface="华文细黑"/>
                <a:cs typeface="Times New Roman"/>
              </a:rPr>
              <a:t>虽然</a:t>
            </a:r>
            <a:r>
              <a:rPr lang="zh-CN" altLang="zh-CN" sz="2800" kern="100" dirty="0">
                <a:latin typeface="Times New Roman"/>
                <a:ea typeface="华文细黑"/>
                <a:cs typeface="Times New Roman"/>
              </a:rPr>
              <a:t>，天下之难物于故也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今义：连词，用在上半句，下半句往往有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可是、但是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等跟它呼应，表示承认甲事为事实，但乙事并不因为甲事而成立。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特上弗</a:t>
            </a:r>
            <a:r>
              <a:rPr lang="zh-CN" altLang="zh-CN" sz="2800" kern="100" dirty="0">
                <a:solidFill>
                  <a:srgbClr val="0000FF"/>
                </a:solidFill>
                <a:latin typeface="Times New Roman"/>
                <a:ea typeface="华文细黑"/>
                <a:cs typeface="Times New Roman"/>
              </a:rPr>
              <a:t>以为</a:t>
            </a:r>
            <a:r>
              <a:rPr lang="zh-CN" altLang="zh-CN" sz="2800" kern="100" dirty="0">
                <a:latin typeface="Times New Roman"/>
                <a:ea typeface="华文细黑"/>
                <a:cs typeface="Times New Roman"/>
              </a:rPr>
              <a:t>政</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今义：认为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11" name="矩形 10"/>
          <p:cNvSpPr/>
          <p:nvPr/>
        </p:nvSpPr>
        <p:spPr>
          <a:xfrm>
            <a:off x="1667872" y="1159204"/>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虽是这样。</a:t>
            </a:r>
            <a:endParaRPr lang="zh-CN" altLang="en-US" sz="2800" dirty="0"/>
          </a:p>
        </p:txBody>
      </p:sp>
      <p:sp>
        <p:nvSpPr>
          <p:cNvPr id="13" name="矩形 12"/>
          <p:cNvSpPr/>
          <p:nvPr/>
        </p:nvSpPr>
        <p:spPr>
          <a:xfrm>
            <a:off x="1630710" y="3684708"/>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以，按照；为，处理。</a:t>
            </a:r>
            <a:endParaRPr lang="zh-CN" altLang="en-US" sz="2800" kern="100" dirty="0">
              <a:solidFill>
                <a:srgbClr val="C00000"/>
              </a:solidFill>
              <a:latin typeface="Times New Roman"/>
              <a:ea typeface="华文细黑"/>
              <a:cs typeface="Times New Roman"/>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25737226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38576"/>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昔者晋文公好士之</a:t>
            </a:r>
            <a:r>
              <a:rPr lang="zh-CN" altLang="zh-CN" sz="2800" kern="100" dirty="0">
                <a:solidFill>
                  <a:srgbClr val="0000FF"/>
                </a:solidFill>
                <a:latin typeface="Times New Roman"/>
                <a:ea typeface="华文细黑"/>
                <a:cs typeface="Times New Roman"/>
              </a:rPr>
              <a:t>恶</a:t>
            </a:r>
            <a:r>
              <a:rPr lang="zh-CN" altLang="zh-CN" sz="2800" kern="100" dirty="0">
                <a:latin typeface="Times New Roman"/>
                <a:ea typeface="华文细黑"/>
                <a:cs typeface="Times New Roman"/>
              </a:rPr>
              <a:t>衣</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很坏的行为；犯罪的事情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凶恶；凶狠；凶猛。</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恶劣。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⑥</a:t>
            </a:r>
            <a:r>
              <a:rPr lang="zh-CN" altLang="zh-CN" sz="2800" kern="100" dirty="0">
                <a:latin typeface="Times New Roman"/>
                <a:ea typeface="华文细黑"/>
                <a:cs typeface="Times New Roman"/>
              </a:rPr>
              <a:t>士闻鼓音，</a:t>
            </a:r>
            <a:r>
              <a:rPr lang="zh-CN" altLang="zh-CN" sz="2800" kern="100" dirty="0">
                <a:solidFill>
                  <a:srgbClr val="0000FF"/>
                </a:solidFill>
                <a:latin typeface="Times New Roman"/>
                <a:ea typeface="华文细黑"/>
                <a:cs typeface="Times New Roman"/>
              </a:rPr>
              <a:t>破碎</a:t>
            </a:r>
            <a:r>
              <a:rPr lang="zh-CN" altLang="zh-CN" sz="2800" kern="100" dirty="0">
                <a:latin typeface="Times New Roman"/>
                <a:ea typeface="华文细黑"/>
                <a:cs typeface="Times New Roman"/>
              </a:rPr>
              <a:t>乱行</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a:t>
            </a:r>
            <a:endParaRPr lang="zh-CN" altLang="zh-CN" sz="1050" kern="100" dirty="0" smtClean="0">
              <a:latin typeface="宋体"/>
              <a:cs typeface="Courier New"/>
            </a:endParaRPr>
          </a:p>
          <a:p>
            <a:pPr algn="just">
              <a:lnSpc>
                <a:spcPct val="150000"/>
              </a:lnSpc>
              <a:spcAft>
                <a:spcPts val="0"/>
              </a:spcAft>
              <a:tabLst>
                <a:tab pos="1890395" algn="l"/>
              </a:tabLst>
            </a:pPr>
            <a:r>
              <a:rPr lang="zh-CN" altLang="zh-CN" sz="2800" kern="100" dirty="0" smtClean="0">
                <a:latin typeface="Times New Roman"/>
                <a:ea typeface="华文细黑"/>
                <a:cs typeface="Times New Roman"/>
              </a:rPr>
              <a:t>今义：破成碎块；使破成碎块。</a:t>
            </a:r>
            <a:endParaRPr lang="zh-CN" altLang="zh-CN" sz="1050" kern="100" dirty="0" smtClean="0">
              <a:latin typeface="宋体"/>
              <a:cs typeface="Courier New"/>
            </a:endParaRPr>
          </a:p>
        </p:txBody>
      </p:sp>
      <p:sp>
        <p:nvSpPr>
          <p:cNvPr id="11" name="矩形 10"/>
          <p:cNvSpPr/>
          <p:nvPr/>
        </p:nvSpPr>
        <p:spPr>
          <a:xfrm>
            <a:off x="1667872" y="1192322"/>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不好的。</a:t>
            </a:r>
            <a:endParaRPr lang="zh-CN" altLang="en-US" sz="2800" dirty="0"/>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5" name="矩形 4"/>
          <p:cNvSpPr/>
          <p:nvPr/>
        </p:nvSpPr>
        <p:spPr>
          <a:xfrm>
            <a:off x="1630710" y="3717826"/>
            <a:ext cx="808426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破，人群分散，行列混乱；碎，通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，聚集。</a:t>
            </a:r>
            <a:endParaRPr lang="zh-CN" altLang="en-US" sz="2800" dirty="0"/>
          </a:p>
        </p:txBody>
      </p:sp>
    </p:spTree>
    <p:extLst>
      <p:ext uri="{BB962C8B-B14F-4D97-AF65-F5344CB8AC3E}">
        <p14:creationId xmlns:p14="http://schemas.microsoft.com/office/powerpoint/2010/main" xmlns="" val="31766895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438576"/>
            <a:ext cx="11252330"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蹈火而死者</a:t>
            </a:r>
            <a:r>
              <a:rPr lang="zh-CN" altLang="zh-CN" sz="2800" kern="100" dirty="0">
                <a:solidFill>
                  <a:srgbClr val="0000FF"/>
                </a:solidFill>
                <a:latin typeface="Times New Roman"/>
                <a:ea typeface="华文细黑"/>
                <a:cs typeface="Times New Roman"/>
              </a:rPr>
              <a:t>左右</a:t>
            </a:r>
            <a:r>
              <a:rPr lang="zh-CN" altLang="zh-CN" sz="2800" kern="100" dirty="0">
                <a:latin typeface="Times New Roman"/>
                <a:ea typeface="华文细黑"/>
                <a:cs typeface="Times New Roman"/>
              </a:rPr>
              <a:t>百人有余</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方位词，左和右两方面。</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动词，支配、操纵。</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方位词，用在数量词后面，表示概数。</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副词，反正。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夫爱人者，人亦</a:t>
            </a:r>
            <a:r>
              <a:rPr lang="zh-CN" altLang="zh-CN" sz="2800" kern="100" dirty="0">
                <a:solidFill>
                  <a:srgbClr val="0000FF"/>
                </a:solidFill>
                <a:latin typeface="Times New Roman"/>
                <a:ea typeface="华文细黑"/>
                <a:cs typeface="Times New Roman"/>
              </a:rPr>
              <a:t>从而</a:t>
            </a:r>
            <a:r>
              <a:rPr lang="zh-CN" altLang="zh-CN" sz="2800" kern="100" dirty="0">
                <a:latin typeface="Times New Roman"/>
                <a:ea typeface="华文细黑"/>
                <a:cs typeface="Times New Roman"/>
              </a:rPr>
              <a:t>爱之</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今义：连词，上文是原因、方法等，下文是结果、目的等；因此就。</a:t>
            </a:r>
            <a:endParaRPr lang="zh-CN" altLang="zh-CN" sz="1050" kern="100" dirty="0">
              <a:latin typeface="宋体"/>
              <a:cs typeface="Courier New"/>
            </a:endParaRPr>
          </a:p>
        </p:txBody>
      </p:sp>
      <p:sp>
        <p:nvSpPr>
          <p:cNvPr id="11" name="矩形 10"/>
          <p:cNvSpPr/>
          <p:nvPr/>
        </p:nvSpPr>
        <p:spPr>
          <a:xfrm>
            <a:off x="1667872" y="1192322"/>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侍卫人员。</a:t>
            </a:r>
            <a:endParaRPr lang="zh-CN" altLang="en-US" sz="2800" dirty="0"/>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5" name="矩形 4"/>
          <p:cNvSpPr/>
          <p:nvPr/>
        </p:nvSpPr>
        <p:spPr>
          <a:xfrm>
            <a:off x="1630710" y="3717826"/>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从，跟随；而，而且。</a:t>
            </a:r>
            <a:endParaRPr lang="zh-CN" altLang="en-US" sz="2800" dirty="0"/>
          </a:p>
        </p:txBody>
      </p:sp>
    </p:spTree>
    <p:extLst>
      <p:ext uri="{BB962C8B-B14F-4D97-AF65-F5344CB8AC3E}">
        <p14:creationId xmlns:p14="http://schemas.microsoft.com/office/powerpoint/2010/main" xmlns="" val="271303947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694606" y="189434"/>
            <a:ext cx="1029714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10" name="矩形 9"/>
          <p:cNvSpPr/>
          <p:nvPr/>
        </p:nvSpPr>
        <p:spPr>
          <a:xfrm>
            <a:off x="759088" y="150766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然</a:t>
            </a:r>
            <a:endParaRPr lang="en-US" altLang="zh-CN" sz="2800" kern="100" dirty="0" smtClean="0">
              <a:latin typeface="Times New Roman"/>
              <a:ea typeface="华文细黑"/>
              <a:cs typeface="Times New Roman"/>
            </a:endParaRPr>
          </a:p>
        </p:txBody>
      </p:sp>
      <p:sp>
        <p:nvSpPr>
          <p:cNvPr id="11" name="矩形 10"/>
          <p:cNvSpPr/>
          <p:nvPr/>
        </p:nvSpPr>
        <p:spPr>
          <a:xfrm>
            <a:off x="1826611" y="1053530"/>
            <a:ext cx="9309155"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然</a:t>
            </a:r>
            <a:r>
              <a:rPr lang="zh-CN" altLang="zh-CN" sz="2800" kern="100" dirty="0">
                <a:latin typeface="Times New Roman"/>
                <a:ea typeface="华文细黑"/>
                <a:cs typeface="Times New Roman"/>
              </a:rPr>
              <a:t>，乃若兼则善矣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a:t>
            </a:r>
            <a:r>
              <a:rPr lang="en-US" altLang="zh-CN" sz="2800" kern="100" dirty="0">
                <a:latin typeface="Times New Roman"/>
                <a:ea typeface="华文细黑"/>
                <a:cs typeface="Times New Roman"/>
              </a:rPr>
              <a:t>_____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虽</a:t>
            </a:r>
            <a:r>
              <a:rPr lang="zh-CN" altLang="zh-CN" sz="2800" kern="100" dirty="0">
                <a:solidFill>
                  <a:srgbClr val="0000FF"/>
                </a:solidFill>
                <a:latin typeface="Times New Roman"/>
                <a:ea typeface="华文细黑"/>
                <a:cs typeface="Times New Roman"/>
              </a:rPr>
              <a:t>然</a:t>
            </a:r>
            <a:r>
              <a:rPr lang="zh-CN" altLang="zh-CN" sz="2800" kern="100" dirty="0">
                <a:latin typeface="Times New Roman"/>
                <a:ea typeface="华文细黑"/>
                <a:cs typeface="Times New Roman"/>
              </a:rPr>
              <a:t>，天下之难物于故也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12" name="左大括号 11"/>
          <p:cNvSpPr/>
          <p:nvPr/>
        </p:nvSpPr>
        <p:spPr>
          <a:xfrm>
            <a:off x="1677080" y="1292373"/>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766614" y="294782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其</a:t>
            </a:r>
            <a:endParaRPr lang="en-US" altLang="zh-CN" sz="2800" kern="100" dirty="0" smtClean="0">
              <a:latin typeface="Times New Roman"/>
              <a:ea typeface="华文细黑"/>
              <a:cs typeface="Times New Roman"/>
            </a:endParaRPr>
          </a:p>
        </p:txBody>
      </p:sp>
      <p:sp>
        <p:nvSpPr>
          <p:cNvPr id="14" name="矩形 13"/>
          <p:cNvSpPr/>
          <p:nvPr/>
        </p:nvSpPr>
        <p:spPr>
          <a:xfrm>
            <a:off x="1826611" y="2483579"/>
            <a:ext cx="7580963"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视人之国若视</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是</a:t>
            </a:r>
            <a:r>
              <a:rPr lang="zh-CN" altLang="zh-CN" sz="2800" kern="100" dirty="0">
                <a:solidFill>
                  <a:srgbClr val="0000FF"/>
                </a:solidFill>
                <a:latin typeface="Times New Roman"/>
                <a:ea typeface="华文细黑"/>
                <a:cs typeface="Times New Roman"/>
              </a:rPr>
              <a:t>其</a:t>
            </a:r>
            <a:r>
              <a:rPr lang="zh-CN" altLang="zh-CN" sz="2800" kern="100" dirty="0">
                <a:latin typeface="Times New Roman"/>
                <a:ea typeface="华文细黑"/>
                <a:cs typeface="Times New Roman"/>
              </a:rPr>
              <a:t>故何也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a:t>
            </a:r>
            <a:r>
              <a:rPr lang="zh-CN" altLang="zh-CN" sz="2800" u="sng" kern="100" dirty="0">
                <a:latin typeface="Times New Roman"/>
                <a:ea typeface="华文细黑"/>
                <a:cs typeface="Times New Roman"/>
              </a:rPr>
              <a:t>　　　　　　　　　</a:t>
            </a:r>
            <a:endParaRPr lang="zh-CN" altLang="en-US" sz="2800" dirty="0"/>
          </a:p>
        </p:txBody>
      </p:sp>
      <p:sp>
        <p:nvSpPr>
          <p:cNvPr id="15" name="左大括号 14"/>
          <p:cNvSpPr/>
          <p:nvPr/>
        </p:nvSpPr>
        <p:spPr>
          <a:xfrm>
            <a:off x="1684606" y="2732533"/>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766614" y="4456306"/>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以</a:t>
            </a:r>
            <a:endParaRPr lang="en-US" altLang="zh-CN" sz="2800" kern="100" dirty="0" smtClean="0">
              <a:latin typeface="Times New Roman"/>
              <a:ea typeface="华文细黑"/>
              <a:cs typeface="Times New Roman"/>
            </a:endParaRPr>
          </a:p>
        </p:txBody>
      </p:sp>
      <p:sp>
        <p:nvSpPr>
          <p:cNvPr id="17" name="矩形 16"/>
          <p:cNvSpPr/>
          <p:nvPr/>
        </p:nvSpPr>
        <p:spPr>
          <a:xfrm>
            <a:off x="1826611" y="3992057"/>
            <a:ext cx="7580963"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smtClean="0">
                <a:solidFill>
                  <a:srgbClr val="0000FF"/>
                </a:solidFill>
                <a:latin typeface="Times New Roman"/>
                <a:ea typeface="华文细黑"/>
                <a:cs typeface="Times New Roman"/>
              </a:rPr>
              <a:t>以</a:t>
            </a:r>
            <a:r>
              <a:rPr lang="zh-CN" altLang="zh-CN" sz="2800" kern="100" dirty="0" smtClean="0">
                <a:latin typeface="Times New Roman"/>
                <a:ea typeface="华文细黑"/>
                <a:cs typeface="Times New Roman"/>
              </a:rPr>
              <a:t>此为</a:t>
            </a:r>
            <a:r>
              <a:rPr lang="zh-CN" altLang="zh-CN" sz="2800" kern="100" dirty="0">
                <a:latin typeface="Times New Roman"/>
                <a:ea typeface="华文细黑"/>
                <a:cs typeface="Times New Roman"/>
              </a:rPr>
              <a:t>事者也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不相爱生邪</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en-US" sz="2800" dirty="0"/>
          </a:p>
        </p:txBody>
      </p:sp>
      <p:sp>
        <p:nvSpPr>
          <p:cNvPr id="18" name="左大括号 17"/>
          <p:cNvSpPr/>
          <p:nvPr/>
        </p:nvSpPr>
        <p:spPr>
          <a:xfrm>
            <a:off x="1684606" y="4241011"/>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5087094" y="1125538"/>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动词，表应答，相当于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是的</a:t>
            </a:r>
            <a:r>
              <a:rPr lang="en-US" altLang="zh-CN" sz="2800" kern="100" dirty="0">
                <a:solidFill>
                  <a:srgbClr val="C00000"/>
                </a:solidFill>
                <a:latin typeface="宋体"/>
                <a:ea typeface="华文细黑"/>
                <a:cs typeface="Times New Roman"/>
              </a:rPr>
              <a:t>”</a:t>
            </a:r>
            <a:endParaRPr lang="zh-CN" altLang="en-US" sz="2800" dirty="0"/>
          </a:p>
        </p:txBody>
      </p:sp>
      <p:sp>
        <p:nvSpPr>
          <p:cNvPr id="5" name="矩形 4"/>
          <p:cNvSpPr/>
          <p:nvPr/>
        </p:nvSpPr>
        <p:spPr>
          <a:xfrm>
            <a:off x="6203409" y="1800032"/>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代词，这样</a:t>
            </a:r>
            <a:endParaRPr lang="zh-CN" altLang="en-US" sz="2800" kern="100" dirty="0">
              <a:solidFill>
                <a:srgbClr val="C00000"/>
              </a:solidFill>
              <a:latin typeface="宋体"/>
              <a:ea typeface="华文细黑"/>
              <a:cs typeface="Times New Roman"/>
            </a:endParaRPr>
          </a:p>
        </p:txBody>
      </p:sp>
      <p:sp>
        <p:nvSpPr>
          <p:cNvPr id="6" name="矩形 5"/>
          <p:cNvSpPr/>
          <p:nvPr/>
        </p:nvSpPr>
        <p:spPr>
          <a:xfrm>
            <a:off x="5052248" y="2565698"/>
            <a:ext cx="2339102"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代词，自己的</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046071" y="3198168"/>
            <a:ext cx="305724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语气助词，表反问</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4367014" y="4077866"/>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介词，把</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4367014" y="4706774"/>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介词，因为</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2976912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0" name="矩形 9"/>
          <p:cNvSpPr/>
          <p:nvPr/>
        </p:nvSpPr>
        <p:spPr>
          <a:xfrm>
            <a:off x="262558" y="787588"/>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所以</a:t>
            </a:r>
            <a:endParaRPr lang="en-US" altLang="zh-CN" sz="2800" kern="100" dirty="0" smtClean="0">
              <a:latin typeface="Times New Roman"/>
              <a:ea typeface="华文细黑"/>
              <a:cs typeface="Times New Roman"/>
            </a:endParaRPr>
          </a:p>
        </p:txBody>
      </p:sp>
      <p:sp>
        <p:nvSpPr>
          <p:cNvPr id="11" name="矩形 10"/>
          <p:cNvSpPr/>
          <p:nvPr/>
        </p:nvSpPr>
        <p:spPr>
          <a:xfrm>
            <a:off x="1610587" y="333450"/>
            <a:ext cx="10579826"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仁人之</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为事者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凡天下祸篡怨恨，其</a:t>
            </a:r>
            <a:r>
              <a:rPr lang="zh-CN" altLang="zh-CN" sz="2800" kern="100" dirty="0">
                <a:solidFill>
                  <a:srgbClr val="0000FF"/>
                </a:solidFill>
                <a:latin typeface="Times New Roman"/>
                <a:ea typeface="华文细黑"/>
                <a:cs typeface="Times New Roman"/>
              </a:rPr>
              <a:t>所以</a:t>
            </a:r>
            <a:r>
              <a:rPr lang="zh-CN" altLang="zh-CN" sz="2800" kern="100" dirty="0">
                <a:latin typeface="Times New Roman"/>
                <a:ea typeface="华文细黑"/>
                <a:cs typeface="Times New Roman"/>
              </a:rPr>
              <a:t>起者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en-US" altLang="zh-CN" sz="2800" kern="100" dirty="0">
                <a:latin typeface="Times New Roman"/>
                <a:ea typeface="华文细黑"/>
                <a:cs typeface="Times New Roman"/>
              </a:rPr>
              <a:t>______</a:t>
            </a:r>
            <a:r>
              <a:rPr lang="en-US" altLang="zh-CN" sz="2800" kern="100" dirty="0" smtClean="0">
                <a:latin typeface="Times New Roman"/>
                <a:ea typeface="华文细黑"/>
                <a:cs typeface="Times New Roman"/>
              </a:rPr>
              <a:t>_____________________</a:t>
            </a:r>
            <a:r>
              <a:rPr lang="zh-CN" altLang="zh-CN" sz="2800" u="sng" kern="100" dirty="0">
                <a:latin typeface="Times New Roman"/>
                <a:ea typeface="华文细黑"/>
                <a:cs typeface="Times New Roman"/>
              </a:rPr>
              <a:t>　　　　　　</a:t>
            </a:r>
            <a:endParaRPr lang="zh-CN" altLang="en-US" sz="2800" dirty="0"/>
          </a:p>
        </p:txBody>
      </p:sp>
      <p:sp>
        <p:nvSpPr>
          <p:cNvPr id="12" name="左大括号 11"/>
          <p:cNvSpPr/>
          <p:nvPr/>
        </p:nvSpPr>
        <p:spPr>
          <a:xfrm>
            <a:off x="1461056" y="572293"/>
            <a:ext cx="169654" cy="106099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543064" y="2659796"/>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之</a:t>
            </a:r>
            <a:endParaRPr lang="en-US" altLang="zh-CN" sz="2800" kern="100" dirty="0" smtClean="0">
              <a:latin typeface="Times New Roman"/>
              <a:ea typeface="华文细黑"/>
              <a:cs typeface="Times New Roman"/>
            </a:endParaRPr>
          </a:p>
        </p:txBody>
      </p:sp>
      <p:sp>
        <p:nvSpPr>
          <p:cNvPr id="14" name="矩形 13"/>
          <p:cNvSpPr/>
          <p:nvPr/>
        </p:nvSpPr>
        <p:spPr>
          <a:xfrm>
            <a:off x="1610587" y="1907515"/>
            <a:ext cx="10272366"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必兴天下</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利，除去天下之害</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是以仁者非</a:t>
            </a:r>
            <a:r>
              <a:rPr lang="zh-CN" altLang="zh-CN" sz="2800" kern="100" dirty="0">
                <a:solidFill>
                  <a:srgbClr val="0000FF"/>
                </a:solidFill>
                <a:latin typeface="Times New Roman"/>
                <a:ea typeface="华文细黑"/>
                <a:cs typeface="Times New Roman"/>
              </a:rPr>
              <a:t>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此何难</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a:t>
            </a:r>
            <a:r>
              <a:rPr lang="zh-CN" altLang="zh-CN" sz="2800" u="sng" kern="100" dirty="0">
                <a:latin typeface="Times New Roman"/>
                <a:ea typeface="华文细黑"/>
                <a:cs typeface="Times New Roman"/>
              </a:rPr>
              <a:t>　　　　　　　　　</a:t>
            </a:r>
            <a:endParaRPr lang="zh-CN" altLang="en-US" sz="2800" dirty="0"/>
          </a:p>
        </p:txBody>
      </p:sp>
      <p:sp>
        <p:nvSpPr>
          <p:cNvPr id="15" name="左大括号 14"/>
          <p:cNvSpPr/>
          <p:nvPr/>
        </p:nvSpPr>
        <p:spPr>
          <a:xfrm>
            <a:off x="1468582" y="2046050"/>
            <a:ext cx="169654" cy="181579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615072" y="4964052"/>
            <a:ext cx="1447686"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独</a:t>
            </a:r>
            <a:endParaRPr lang="en-US" altLang="zh-CN" sz="2800" kern="100" dirty="0" smtClean="0">
              <a:latin typeface="Times New Roman"/>
              <a:ea typeface="华文细黑"/>
              <a:cs typeface="Times New Roman"/>
            </a:endParaRPr>
          </a:p>
        </p:txBody>
      </p:sp>
      <p:sp>
        <p:nvSpPr>
          <p:cNvPr id="17" name="矩形 16"/>
          <p:cNvSpPr/>
          <p:nvPr/>
        </p:nvSpPr>
        <p:spPr>
          <a:xfrm>
            <a:off x="1610587" y="4206781"/>
            <a:ext cx="7580963"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独</a:t>
            </a:r>
            <a:r>
              <a:rPr lang="zh-CN" altLang="zh-CN" sz="2800" kern="100" dirty="0">
                <a:latin typeface="Times New Roman"/>
                <a:ea typeface="华文细黑"/>
                <a:cs typeface="Times New Roman"/>
              </a:rPr>
              <a:t>乐乐，与人乐乐，孰乐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今诸侯</a:t>
            </a:r>
            <a:r>
              <a:rPr lang="zh-CN" altLang="zh-CN" sz="2800" kern="100" dirty="0">
                <a:solidFill>
                  <a:srgbClr val="0000FF"/>
                </a:solidFill>
                <a:latin typeface="Times New Roman"/>
                <a:ea typeface="华文细黑"/>
                <a:cs typeface="Times New Roman"/>
              </a:rPr>
              <a:t>独</a:t>
            </a:r>
            <a:r>
              <a:rPr lang="zh-CN" altLang="zh-CN" sz="2800" kern="100" dirty="0">
                <a:latin typeface="Times New Roman"/>
                <a:ea typeface="华文细黑"/>
                <a:cs typeface="Times New Roman"/>
              </a:rPr>
              <a:t>知爱其国</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相如虽驽，</a:t>
            </a:r>
            <a:r>
              <a:rPr lang="zh-CN" altLang="zh-CN" sz="2800" kern="100" dirty="0">
                <a:solidFill>
                  <a:srgbClr val="0000FF"/>
                </a:solidFill>
                <a:latin typeface="Times New Roman"/>
                <a:ea typeface="华文细黑"/>
                <a:cs typeface="Times New Roman"/>
              </a:rPr>
              <a:t>独</a:t>
            </a:r>
            <a:r>
              <a:rPr lang="zh-CN" altLang="zh-CN" sz="2800" kern="100" dirty="0">
                <a:latin typeface="Times New Roman"/>
                <a:ea typeface="华文细黑"/>
                <a:cs typeface="Times New Roman"/>
              </a:rPr>
              <a:t>畏廉将军哉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r>
              <a:rPr lang="zh-CN" altLang="zh-CN" sz="2800" u="sng" kern="100" dirty="0">
                <a:latin typeface="Times New Roman"/>
                <a:ea typeface="华文细黑"/>
                <a:cs typeface="Times New Roman"/>
              </a:rPr>
              <a:t>　　　　　　　　　</a:t>
            </a:r>
            <a:endParaRPr lang="zh-CN" altLang="en-US" sz="2800" dirty="0"/>
          </a:p>
        </p:txBody>
      </p:sp>
      <p:sp>
        <p:nvSpPr>
          <p:cNvPr id="18" name="左大括号 17"/>
          <p:cNvSpPr/>
          <p:nvPr/>
        </p:nvSpPr>
        <p:spPr>
          <a:xfrm>
            <a:off x="1461056" y="4311673"/>
            <a:ext cx="169654" cy="188952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4850734" y="405458"/>
            <a:ext cx="7186583" cy="523220"/>
          </a:xfrm>
          <a:prstGeom prst="rect">
            <a:avLst/>
          </a:prstGeom>
        </p:spPr>
        <p:txBody>
          <a:bodyPr wrap="none">
            <a:spAutoFit/>
          </a:bodyPr>
          <a:lstStyle/>
          <a:p>
            <a:r>
              <a:rPr lang="zh-CN" altLang="zh-CN" sz="2800" kern="100" spc="-200" dirty="0">
                <a:solidFill>
                  <a:srgbClr val="C00000"/>
                </a:solidFill>
                <a:latin typeface="宋体"/>
                <a:ea typeface="华文细黑"/>
                <a:cs typeface="Times New Roman"/>
              </a:rPr>
              <a:t>固定格式，表示</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用来</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的</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拿来</a:t>
            </a:r>
            <a:r>
              <a:rPr lang="en-US" altLang="zh-CN" sz="2800" kern="100" spc="-200" dirty="0">
                <a:solidFill>
                  <a:srgbClr val="C00000"/>
                </a:solidFill>
                <a:latin typeface="宋体"/>
                <a:ea typeface="华文细黑"/>
                <a:cs typeface="Times New Roman"/>
              </a:rPr>
              <a:t>……</a:t>
            </a:r>
            <a:r>
              <a:rPr lang="zh-CN" altLang="zh-CN" sz="2800" kern="100" spc="-200" dirty="0">
                <a:solidFill>
                  <a:srgbClr val="C00000"/>
                </a:solidFill>
                <a:latin typeface="宋体"/>
                <a:ea typeface="华文细黑"/>
                <a:cs typeface="Times New Roman"/>
              </a:rPr>
              <a:t>的</a:t>
            </a:r>
            <a:r>
              <a:rPr lang="en-US" altLang="zh-CN" sz="2800" kern="100" spc="-200" dirty="0">
                <a:solidFill>
                  <a:srgbClr val="C00000"/>
                </a:solidFill>
                <a:latin typeface="宋体"/>
                <a:ea typeface="华文细黑"/>
                <a:cs typeface="Times New Roman"/>
              </a:rPr>
              <a:t>”</a:t>
            </a:r>
            <a:endParaRPr lang="zh-CN" altLang="en-US" sz="2800" kern="100" spc="-200" dirty="0">
              <a:solidFill>
                <a:srgbClr val="C00000"/>
              </a:solidFill>
              <a:latin typeface="宋体"/>
              <a:ea typeface="华文细黑"/>
              <a:cs typeface="Times New Roman"/>
            </a:endParaRPr>
          </a:p>
        </p:txBody>
      </p:sp>
      <p:sp>
        <p:nvSpPr>
          <p:cNvPr id="19" name="矩形 18"/>
          <p:cNvSpPr/>
          <p:nvPr/>
        </p:nvSpPr>
        <p:spPr>
          <a:xfrm>
            <a:off x="6671270" y="1064575"/>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固定格式，表示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的原因</a:t>
            </a:r>
            <a:r>
              <a:rPr lang="en-US" altLang="zh-CN" sz="2800" kern="100" dirty="0">
                <a:solidFill>
                  <a:srgbClr val="C00000"/>
                </a:solidFill>
                <a:latin typeface="宋体"/>
                <a:ea typeface="华文细黑"/>
                <a:cs typeface="Times New Roman"/>
              </a:rPr>
              <a:t>”</a:t>
            </a:r>
            <a:endParaRPr lang="zh-CN" altLang="en-US" sz="2800" kern="100" spc="-200" dirty="0">
              <a:solidFill>
                <a:srgbClr val="C00000"/>
              </a:solidFill>
              <a:latin typeface="宋体"/>
              <a:ea typeface="华文细黑"/>
              <a:cs typeface="Times New Roman"/>
            </a:endParaRPr>
          </a:p>
        </p:txBody>
      </p:sp>
      <p:sp>
        <p:nvSpPr>
          <p:cNvPr id="5" name="矩形 4"/>
          <p:cNvSpPr/>
          <p:nvPr/>
        </p:nvSpPr>
        <p:spPr>
          <a:xfrm>
            <a:off x="6751240" y="1989634"/>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助词，的</a:t>
            </a:r>
            <a:endParaRPr lang="zh-CN" altLang="en-US" sz="2800" kern="100" dirty="0">
              <a:solidFill>
                <a:srgbClr val="C00000"/>
              </a:solidFill>
              <a:latin typeface="宋体"/>
              <a:ea typeface="华文细黑"/>
              <a:cs typeface="Times New Roman"/>
            </a:endParaRPr>
          </a:p>
        </p:txBody>
      </p:sp>
      <p:sp>
        <p:nvSpPr>
          <p:cNvPr id="6" name="矩形 5"/>
          <p:cNvSpPr/>
          <p:nvPr/>
        </p:nvSpPr>
        <p:spPr>
          <a:xfrm>
            <a:off x="4330233" y="2637706"/>
            <a:ext cx="1620957"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代词，它</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3862958" y="3266614"/>
            <a:ext cx="3775393"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助词，宾语前置的标志</a:t>
            </a:r>
            <a:endParaRPr lang="zh-CN" altLang="en-US" sz="2800" kern="100" dirty="0">
              <a:solidFill>
                <a:srgbClr val="C00000"/>
              </a:solidFill>
              <a:latin typeface="宋体"/>
              <a:ea typeface="华文细黑"/>
              <a:cs typeface="Times New Roman"/>
            </a:endParaRPr>
          </a:p>
        </p:txBody>
      </p:sp>
      <p:sp>
        <p:nvSpPr>
          <p:cNvPr id="8" name="矩形 7"/>
          <p:cNvSpPr/>
          <p:nvPr/>
        </p:nvSpPr>
        <p:spPr>
          <a:xfrm>
            <a:off x="5843369" y="4293890"/>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副词，独自</a:t>
            </a:r>
            <a:endParaRPr lang="zh-CN" altLang="en-US" sz="2800" kern="100" dirty="0">
              <a:solidFill>
                <a:srgbClr val="C00000"/>
              </a:solidFill>
              <a:latin typeface="宋体"/>
              <a:ea typeface="华文细黑"/>
              <a:cs typeface="Times New Roman"/>
            </a:endParaRPr>
          </a:p>
        </p:txBody>
      </p:sp>
      <p:sp>
        <p:nvSpPr>
          <p:cNvPr id="9" name="矩形 8"/>
          <p:cNvSpPr/>
          <p:nvPr/>
        </p:nvSpPr>
        <p:spPr>
          <a:xfrm>
            <a:off x="4889726" y="4941962"/>
            <a:ext cx="2698175"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副词，唯独，只</a:t>
            </a:r>
            <a:endParaRPr lang="zh-CN" altLang="en-US" sz="2800" kern="100" dirty="0">
              <a:solidFill>
                <a:srgbClr val="C00000"/>
              </a:solidFill>
              <a:latin typeface="宋体"/>
              <a:ea typeface="华文细黑"/>
              <a:cs typeface="Times New Roman"/>
            </a:endParaRPr>
          </a:p>
        </p:txBody>
      </p:sp>
      <p:sp>
        <p:nvSpPr>
          <p:cNvPr id="20" name="矩形 19"/>
          <p:cNvSpPr/>
          <p:nvPr/>
        </p:nvSpPr>
        <p:spPr>
          <a:xfrm>
            <a:off x="5987385" y="5590034"/>
            <a:ext cx="1980029"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副词，难道</a:t>
            </a:r>
            <a:endParaRPr lang="zh-CN" altLang="en-US" sz="2800" kern="100" dirty="0">
              <a:solidFill>
                <a:srgbClr val="C00000"/>
              </a:solidFill>
              <a:latin typeface="宋体"/>
              <a:ea typeface="华文细黑"/>
              <a:cs typeface="Times New Roman"/>
            </a:endParaRPr>
          </a:p>
        </p:txBody>
      </p:sp>
    </p:spTree>
    <p:extLst>
      <p:ext uri="{BB962C8B-B14F-4D97-AF65-F5344CB8AC3E}">
        <p14:creationId xmlns:p14="http://schemas.microsoft.com/office/powerpoint/2010/main" xmlns="" val="335154544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5"/>
                                        </p:tgtEl>
                                      </p:cBhvr>
                                    </p:animEffect>
                                    <p:set>
                                      <p:cBhvr>
                                        <p:cTn id="49" dur="1" fill="hold">
                                          <p:stCondLst>
                                            <p:cond delay="499"/>
                                          </p:stCondLst>
                                        </p:cTn>
                                        <p:tgtEl>
                                          <p:spTgt spid="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0"/>
                                        </p:tgtEl>
                                      </p:cBhvr>
                                    </p:animEffect>
                                    <p:set>
                                      <p:cBhvr>
                                        <p:cTn id="5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19" grpId="0"/>
      <p:bldP spid="19" grpId="1"/>
      <p:bldP spid="5" grpId="0"/>
      <p:bldP spid="5" grpId="1"/>
      <p:bldP spid="6" grpId="0"/>
      <p:bldP spid="6" grpId="1"/>
      <p:bldP spid="7" grpId="0"/>
      <p:bldP spid="7" grpId="1"/>
      <p:bldP spid="8" grpId="0"/>
      <p:bldP spid="8" grpId="1"/>
      <p:bldP spid="9" grpId="0"/>
      <p:bldP spid="9" grpId="1"/>
      <p:bldP spid="20" grpId="0"/>
      <p:bldP spid="2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334566" y="256788"/>
            <a:ext cx="11634558"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必</a:t>
            </a:r>
            <a:r>
              <a:rPr lang="zh-CN" altLang="zh-CN" sz="2800" kern="100" dirty="0">
                <a:solidFill>
                  <a:srgbClr val="0000FF"/>
                </a:solidFill>
                <a:latin typeface="Times New Roman"/>
                <a:ea typeface="华文细黑"/>
                <a:cs typeface="Times New Roman"/>
              </a:rPr>
              <a:t>兴</a:t>
            </a:r>
            <a:r>
              <a:rPr lang="zh-CN" altLang="zh-CN" sz="2800" kern="100" dirty="0">
                <a:latin typeface="Times New Roman"/>
                <a:ea typeface="华文细黑"/>
                <a:cs typeface="Times New Roman"/>
              </a:rPr>
              <a:t>天下之利：</a:t>
            </a:r>
            <a:r>
              <a:rPr lang="en-US" altLang="zh-CN" sz="2800" kern="100" dirty="0" smtClean="0">
                <a:latin typeface="Times New Roman"/>
                <a:ea typeface="华文细黑"/>
                <a:cs typeface="Courier New"/>
              </a:rPr>
              <a:t>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是以不惮举其身以</a:t>
            </a:r>
            <a:r>
              <a:rPr lang="zh-CN" altLang="zh-CN" sz="2800" kern="100" dirty="0">
                <a:solidFill>
                  <a:srgbClr val="0000FF"/>
                </a:solidFill>
                <a:latin typeface="Times New Roman"/>
                <a:ea typeface="华文细黑"/>
                <a:cs typeface="Times New Roman"/>
              </a:rPr>
              <a:t>贼</a:t>
            </a:r>
            <a:r>
              <a:rPr lang="zh-CN" altLang="zh-CN" sz="2800" kern="100" dirty="0">
                <a:latin typeface="Times New Roman"/>
                <a:ea typeface="华文细黑"/>
                <a:cs typeface="Times New Roman"/>
              </a:rPr>
              <a:t>人之身：</a:t>
            </a:r>
            <a:r>
              <a:rPr lang="en-US" altLang="zh-CN" sz="2800" kern="100" dirty="0" smtClean="0">
                <a:latin typeface="Times New Roman"/>
                <a:ea typeface="华文细黑"/>
                <a:cs typeface="Courier New"/>
              </a:rPr>
              <a:t>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solidFill>
                  <a:srgbClr val="0000FF"/>
                </a:solidFill>
                <a:latin typeface="Times New Roman"/>
                <a:ea typeface="华文细黑"/>
                <a:cs typeface="Times New Roman"/>
              </a:rPr>
              <a:t>强</a:t>
            </a:r>
            <a:r>
              <a:rPr lang="zh-CN" altLang="zh-CN" sz="2800" kern="100" dirty="0">
                <a:latin typeface="Times New Roman"/>
                <a:ea typeface="华文细黑"/>
                <a:cs typeface="Times New Roman"/>
              </a:rPr>
              <a:t>必执</a:t>
            </a:r>
            <a:r>
              <a:rPr lang="zh-CN" altLang="zh-CN" sz="2800" kern="100" dirty="0">
                <a:solidFill>
                  <a:srgbClr val="0000FF"/>
                </a:solidFill>
                <a:latin typeface="Times New Roman"/>
                <a:ea typeface="华文细黑"/>
                <a:cs typeface="Times New Roman"/>
              </a:rPr>
              <a:t>弱</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solidFill>
                  <a:srgbClr val="0000FF"/>
                </a:solidFill>
                <a:latin typeface="Times New Roman"/>
                <a:ea typeface="华文细黑"/>
                <a:cs typeface="Times New Roman"/>
              </a:rPr>
              <a:t>富</a:t>
            </a:r>
            <a:r>
              <a:rPr lang="zh-CN" altLang="zh-CN" sz="2800" kern="100" dirty="0">
                <a:latin typeface="Times New Roman"/>
                <a:ea typeface="华文细黑"/>
                <a:cs typeface="Times New Roman"/>
              </a:rPr>
              <a:t>必侮</a:t>
            </a:r>
            <a:r>
              <a:rPr lang="zh-CN" altLang="zh-CN" sz="2800" kern="100" dirty="0">
                <a:solidFill>
                  <a:srgbClr val="0000FF"/>
                </a:solidFill>
                <a:latin typeface="Times New Roman"/>
                <a:ea typeface="华文细黑"/>
                <a:cs typeface="Times New Roman"/>
              </a:rPr>
              <a:t>贫</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solidFill>
                  <a:srgbClr val="0000FF"/>
                </a:solidFill>
                <a:latin typeface="Times New Roman"/>
                <a:ea typeface="华文细黑"/>
                <a:cs typeface="Times New Roman"/>
              </a:rPr>
              <a:t>贵</a:t>
            </a:r>
            <a:r>
              <a:rPr lang="zh-CN" altLang="zh-CN" sz="2800" kern="100" dirty="0">
                <a:latin typeface="Times New Roman"/>
                <a:ea typeface="华文细黑"/>
                <a:cs typeface="Times New Roman"/>
              </a:rPr>
              <a:t>必敖</a:t>
            </a:r>
            <a:r>
              <a:rPr lang="zh-CN" altLang="zh-CN" sz="2800" kern="100" dirty="0">
                <a:solidFill>
                  <a:srgbClr val="0000FF"/>
                </a:solidFill>
                <a:latin typeface="Times New Roman"/>
                <a:ea typeface="华文细黑"/>
                <a:cs typeface="Times New Roman"/>
              </a:rPr>
              <a:t>贱</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____________________</a:t>
            </a:r>
            <a:endParaRPr lang="zh-CN" altLang="zh-CN" sz="1050" kern="100" dirty="0">
              <a:latin typeface="宋体"/>
              <a:cs typeface="Courier New"/>
            </a:endParaRPr>
          </a:p>
        </p:txBody>
      </p:sp>
      <p:sp>
        <p:nvSpPr>
          <p:cNvPr id="18" name="矩形 17"/>
          <p:cNvSpPr/>
          <p:nvPr/>
        </p:nvSpPr>
        <p:spPr>
          <a:xfrm>
            <a:off x="3286894" y="981522"/>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兴</a:t>
            </a:r>
            <a:endParaRPr lang="zh-CN" altLang="en-US" sz="2800" dirty="0"/>
          </a:p>
        </p:txBody>
      </p:sp>
      <p:sp>
        <p:nvSpPr>
          <p:cNvPr id="15" name="矩形 14"/>
          <p:cNvSpPr/>
          <p:nvPr/>
        </p:nvSpPr>
        <p:spPr>
          <a:xfrm>
            <a:off x="5447134" y="1637991"/>
            <a:ext cx="7327138"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名词作动词，残害</a:t>
            </a:r>
            <a:endParaRPr lang="zh-CN" altLang="en-US" sz="2800" dirty="0"/>
          </a:p>
        </p:txBody>
      </p:sp>
      <p:sp>
        <p:nvSpPr>
          <p:cNvPr id="21" name="矩形 20"/>
          <p:cNvSpPr/>
          <p:nvPr/>
        </p:nvSpPr>
        <p:spPr>
          <a:xfrm>
            <a:off x="389657" y="2072360"/>
            <a:ext cx="11018201"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强</a:t>
            </a:r>
            <a:r>
              <a:rPr lang="zh-CN" altLang="zh-CN" sz="2800" kern="100" dirty="0">
                <a:solidFill>
                  <a:srgbClr val="C00000"/>
                </a:solidFill>
                <a:latin typeface="Times New Roman"/>
                <a:ea typeface="华文细黑"/>
                <a:cs typeface="Times New Roman"/>
              </a:rPr>
              <a:t>：形容词作名词，强大的人。弱：形容词作名词，弱小的人</a:t>
            </a:r>
            <a:endParaRPr lang="zh-CN" altLang="en-US" sz="2800" dirty="0"/>
          </a:p>
        </p:txBody>
      </p:sp>
      <p:sp>
        <p:nvSpPr>
          <p:cNvPr id="22" name="矩形 21"/>
          <p:cNvSpPr/>
          <p:nvPr/>
        </p:nvSpPr>
        <p:spPr>
          <a:xfrm>
            <a:off x="532150" y="3385347"/>
            <a:ext cx="10909110" cy="130625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富</a:t>
            </a:r>
            <a:r>
              <a:rPr lang="zh-CN" altLang="zh-CN" sz="2800" kern="100" dirty="0">
                <a:solidFill>
                  <a:srgbClr val="C00000"/>
                </a:solidFill>
                <a:latin typeface="Times New Roman"/>
                <a:ea typeface="华文细黑"/>
                <a:cs typeface="Times New Roman"/>
              </a:rPr>
              <a:t>：形容词作名词，富足的人。贫：形容词作名词，贫困的人</a:t>
            </a:r>
            <a:endParaRPr lang="zh-CN" altLang="en-US" sz="2800" dirty="0"/>
          </a:p>
        </p:txBody>
      </p:sp>
      <p:sp>
        <p:nvSpPr>
          <p:cNvPr id="23" name="矩形 22"/>
          <p:cNvSpPr/>
          <p:nvPr/>
        </p:nvSpPr>
        <p:spPr>
          <a:xfrm>
            <a:off x="550590" y="4681491"/>
            <a:ext cx="10909110" cy="130625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贵</a:t>
            </a:r>
            <a:r>
              <a:rPr lang="zh-CN" altLang="zh-CN" sz="2800" kern="100" dirty="0">
                <a:solidFill>
                  <a:srgbClr val="C00000"/>
                </a:solidFill>
                <a:latin typeface="Times New Roman"/>
                <a:ea typeface="华文细黑"/>
                <a:cs typeface="Times New Roman"/>
              </a:rPr>
              <a:t>：形容词作名词，社会地位高的人。贱：形容词作名词，社会地位低的人</a:t>
            </a:r>
            <a:endParaRPr lang="zh-CN" altLang="en-US" sz="2800" dirty="0"/>
          </a:p>
        </p:txBody>
      </p:sp>
    </p:spTree>
    <p:extLst>
      <p:ext uri="{BB962C8B-B14F-4D97-AF65-F5344CB8AC3E}">
        <p14:creationId xmlns:p14="http://schemas.microsoft.com/office/powerpoint/2010/main" xmlns="" val="3330304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1"/>
                                        </p:tgtEl>
                                      </p:cBhvr>
                                    </p:animEffect>
                                    <p:set>
                                      <p:cBhvr>
                                        <p:cTn id="38" dur="1" fill="hold">
                                          <p:stCondLst>
                                            <p:cond delay="499"/>
                                          </p:stCondLst>
                                        </p:cTn>
                                        <p:tgtEl>
                                          <p:spTgt spid="2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3"/>
                                        </p:tgtEl>
                                      </p:cBhvr>
                                    </p:animEffect>
                                    <p:set>
                                      <p:cBhvr>
                                        <p:cTn id="4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8" grpId="0"/>
      <p:bldP spid="18" grpId="1"/>
      <p:bldP spid="15" grpId="0"/>
      <p:bldP spid="15" grpId="1"/>
      <p:bldP spid="21" grpId="0"/>
      <p:bldP spid="21" grpId="1"/>
      <p:bldP spid="22" grpId="0"/>
      <p:bldP spid="22" grpId="1"/>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124" y="412889"/>
            <a:ext cx="11369459" cy="596120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481489" y="405458"/>
            <a:ext cx="11086325" cy="5875451"/>
          </a:xfrm>
          <a:prstGeom prst="rect">
            <a:avLst/>
          </a:prstGeom>
        </p:spPr>
        <p:txBody>
          <a:bodyPr wrap="square" lIns="121917" tIns="60958" rIns="121917" bIns="60958">
            <a:spAutoFit/>
          </a:bodyPr>
          <a:lstStyle/>
          <a:p>
            <a:pPr>
              <a:lnSpc>
                <a:spcPct val="135000"/>
              </a:lnSpc>
            </a:pPr>
            <a:r>
              <a:rPr lang="zh-CN" altLang="en-US" sz="2800" b="1" kern="100" dirty="0">
                <a:solidFill>
                  <a:srgbClr val="0000FF"/>
                </a:solidFill>
                <a:latin typeface="微软雅黑" pitchFamily="34" charset="-122"/>
                <a:ea typeface="微软雅黑" pitchFamily="34" charset="-122"/>
                <a:cs typeface="Times New Roman"/>
              </a:rPr>
              <a:t>作者简介</a:t>
            </a:r>
          </a:p>
          <a:p>
            <a:pPr algn="just">
              <a:lnSpc>
                <a:spcPct val="150000"/>
              </a:lnSpc>
              <a:spcAft>
                <a:spcPts val="0"/>
              </a:spcAft>
              <a:tabLst>
                <a:tab pos="1890395" algn="l"/>
              </a:tabLst>
            </a:pPr>
            <a:r>
              <a:rPr lang="zh-CN" altLang="zh-CN" sz="2800" kern="100" dirty="0">
                <a:latin typeface="Times New Roman"/>
                <a:ea typeface="华文细黑"/>
                <a:cs typeface="Times New Roman"/>
              </a:rPr>
              <a:t>墨子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约前</a:t>
            </a:r>
            <a:r>
              <a:rPr lang="en-US" altLang="zh-CN" sz="2800" kern="100" dirty="0">
                <a:latin typeface="Times New Roman"/>
                <a:ea typeface="华文细黑"/>
                <a:cs typeface="Courier New"/>
              </a:rPr>
              <a:t>468—</a:t>
            </a:r>
            <a:r>
              <a:rPr lang="zh-CN" altLang="zh-CN" sz="2800" kern="100" dirty="0">
                <a:latin typeface="Times New Roman"/>
                <a:ea typeface="华文细黑"/>
                <a:cs typeface="Times New Roman"/>
              </a:rPr>
              <a:t>前</a:t>
            </a:r>
            <a:r>
              <a:rPr lang="en-US" altLang="zh-CN" sz="2800" kern="100" dirty="0">
                <a:latin typeface="Times New Roman"/>
                <a:ea typeface="华文细黑"/>
                <a:cs typeface="Courier New"/>
              </a:rPr>
              <a:t>376)</a:t>
            </a:r>
            <a:r>
              <a:rPr lang="zh-CN" altLang="zh-CN" sz="2800" kern="100" dirty="0">
                <a:latin typeface="Times New Roman"/>
                <a:ea typeface="华文细黑"/>
                <a:cs typeface="Times New Roman"/>
              </a:rPr>
              <a:t>，春秋战国之际思想家、教育家、学者，墨家学派的创始人。名翟，相传原为宋国人，后长期住在鲁国。曾学习儒术，因不满其繁琐的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，另立新说，聚徒讲学，成为儒家主要的反对派之一。他的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思想体现了当时人民反对掠夺、战争的意向。他的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节用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节葬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等主张，是对当权贵族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繁饰礼乐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和享乐奢侈生活的抗议。他提出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尚贤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尚同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的政治主张，认为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官无常贵，民无终贱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，反对贵族的世袭制和儒家的亲亲尊尊，试图用上说下教的方法，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使饥者得食，寒者得衣，劳者得息，乱</a:t>
            </a:r>
            <a:r>
              <a:rPr lang="zh-CN" altLang="zh-CN" sz="2800" kern="100" dirty="0" smtClean="0">
                <a:latin typeface="Times New Roman"/>
                <a:ea typeface="华文细黑"/>
                <a:cs typeface="Times New Roman"/>
              </a:rPr>
              <a:t>者</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970195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334566" y="256788"/>
            <a:ext cx="11634558" cy="5262979"/>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solidFill>
                  <a:srgbClr val="0000FF"/>
                </a:solidFill>
                <a:latin typeface="Times New Roman"/>
                <a:ea typeface="华文细黑"/>
                <a:cs typeface="Times New Roman"/>
              </a:rPr>
              <a:t>诈</a:t>
            </a:r>
            <a:r>
              <a:rPr lang="zh-CN" altLang="zh-CN" sz="2800" kern="100" dirty="0">
                <a:latin typeface="Times New Roman"/>
                <a:ea typeface="华文细黑"/>
                <a:cs typeface="Times New Roman"/>
              </a:rPr>
              <a:t>必欺</a:t>
            </a:r>
            <a:r>
              <a:rPr lang="zh-CN" altLang="zh-CN" sz="2800" kern="100" dirty="0">
                <a:solidFill>
                  <a:srgbClr val="0000FF"/>
                </a:solidFill>
                <a:latin typeface="Times New Roman"/>
                <a:ea typeface="华文细黑"/>
                <a:cs typeface="Times New Roman"/>
              </a:rPr>
              <a:t>愚</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smtClean="0">
                <a:latin typeface="Times New Roman"/>
                <a:ea typeface="华文细黑"/>
                <a:cs typeface="Courier New"/>
              </a:rPr>
              <a:t>(7)</a:t>
            </a:r>
            <a:r>
              <a:rPr lang="zh-CN" altLang="zh-CN" sz="2800" kern="100" dirty="0" smtClean="0">
                <a:latin typeface="Times New Roman"/>
                <a:ea typeface="华文细黑"/>
                <a:cs typeface="Times New Roman"/>
              </a:rPr>
              <a:t>今若夫攻城</a:t>
            </a:r>
            <a:r>
              <a:rPr lang="zh-CN" altLang="zh-CN" sz="2800" kern="100" dirty="0" smtClean="0">
                <a:solidFill>
                  <a:srgbClr val="0000FF"/>
                </a:solidFill>
                <a:latin typeface="Times New Roman"/>
                <a:ea typeface="华文细黑"/>
                <a:cs typeface="Times New Roman"/>
              </a:rPr>
              <a:t>野</a:t>
            </a:r>
            <a:r>
              <a:rPr lang="zh-CN" altLang="zh-CN" sz="2800" kern="100" dirty="0" smtClean="0">
                <a:latin typeface="Times New Roman"/>
                <a:ea typeface="华文细黑"/>
                <a:cs typeface="Times New Roman"/>
              </a:rPr>
              <a:t>战：</a:t>
            </a:r>
            <a:r>
              <a:rPr lang="en-US" altLang="zh-CN" sz="2800" kern="100" dirty="0" smtClean="0">
                <a:latin typeface="Times New Roman"/>
                <a:ea typeface="华文细黑"/>
                <a:cs typeface="Courier New"/>
              </a:rPr>
              <a:t>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故文公之臣皆</a:t>
            </a:r>
            <a:r>
              <a:rPr lang="zh-CN" altLang="zh-CN" sz="2800" kern="100" dirty="0">
                <a:solidFill>
                  <a:srgbClr val="0000FF"/>
                </a:solidFill>
                <a:latin typeface="Times New Roman"/>
                <a:ea typeface="华文细黑"/>
                <a:cs typeface="Times New Roman"/>
              </a:rPr>
              <a:t>牂羊之裘</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韦</a:t>
            </a:r>
            <a:r>
              <a:rPr lang="zh-CN" altLang="zh-CN" sz="2800" kern="100" dirty="0">
                <a:latin typeface="Times New Roman"/>
                <a:ea typeface="华文细黑"/>
                <a:cs typeface="Times New Roman"/>
              </a:rPr>
              <a:t>以带剑：</a:t>
            </a:r>
            <a:r>
              <a:rPr lang="en-US" altLang="zh-CN" sz="2800" kern="100" dirty="0" smtClean="0">
                <a:latin typeface="Times New Roman"/>
                <a:ea typeface="华文细黑"/>
                <a:cs typeface="Courier New"/>
              </a:rPr>
              <a:t>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____________________________</a:t>
            </a:r>
            <a:r>
              <a:rPr lang="en-US" altLang="zh-CN" sz="2800" kern="100" dirty="0">
                <a:latin typeface="Times New Roman"/>
                <a:ea typeface="华文细黑"/>
                <a:cs typeface="Courier New"/>
              </a:rPr>
              <a:t>_______</a:t>
            </a:r>
            <a:r>
              <a:rPr lang="en-US" altLang="zh-CN" sz="2800" kern="100" dirty="0" smtClean="0">
                <a:latin typeface="Times New Roman"/>
                <a:ea typeface="华文细黑"/>
                <a:cs typeface="Courier New"/>
              </a:rPr>
              <a:t>__</a:t>
            </a:r>
            <a:endParaRPr lang="en-US" altLang="zh-CN" sz="2800" kern="100" dirty="0">
              <a:latin typeface="Times New Roman"/>
              <a:ea typeface="华文细黑"/>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故灵王之臣皆以</a:t>
            </a:r>
            <a:r>
              <a:rPr lang="zh-CN" altLang="zh-CN" sz="2800" kern="100" dirty="0">
                <a:solidFill>
                  <a:srgbClr val="0000FF"/>
                </a:solidFill>
                <a:latin typeface="Times New Roman"/>
                <a:ea typeface="华文细黑"/>
                <a:cs typeface="Times New Roman"/>
              </a:rPr>
              <a:t>一饭</a:t>
            </a:r>
            <a:r>
              <a:rPr lang="zh-CN" altLang="zh-CN" sz="2800" kern="100" dirty="0">
                <a:latin typeface="Times New Roman"/>
                <a:ea typeface="华文细黑"/>
                <a:cs typeface="Times New Roman"/>
              </a:rPr>
              <a:t>为节：</a:t>
            </a:r>
            <a:r>
              <a:rPr lang="en-US" altLang="zh-CN" sz="2800" kern="100" dirty="0" smtClean="0">
                <a:latin typeface="Times New Roman"/>
                <a:ea typeface="华文细黑"/>
                <a:cs typeface="Courier New"/>
              </a:rPr>
              <a:t>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越王亲自</a:t>
            </a:r>
            <a:r>
              <a:rPr lang="zh-CN" altLang="zh-CN" sz="2800" kern="100" dirty="0">
                <a:solidFill>
                  <a:srgbClr val="0000FF"/>
                </a:solidFill>
                <a:latin typeface="Times New Roman"/>
                <a:ea typeface="华文细黑"/>
                <a:cs typeface="Times New Roman"/>
              </a:rPr>
              <a:t>鼓</a:t>
            </a:r>
            <a:r>
              <a:rPr lang="zh-CN" altLang="zh-CN" sz="2800" kern="100" dirty="0">
                <a:latin typeface="Times New Roman"/>
                <a:ea typeface="华文细黑"/>
                <a:cs typeface="Times New Roman"/>
              </a:rPr>
              <a:t>其士而</a:t>
            </a:r>
            <a:r>
              <a:rPr lang="zh-CN" altLang="zh-CN" sz="2800" kern="100" dirty="0">
                <a:solidFill>
                  <a:srgbClr val="0000FF"/>
                </a:solidFill>
                <a:latin typeface="Times New Roman"/>
                <a:ea typeface="华文细黑"/>
                <a:cs typeface="Times New Roman"/>
              </a:rPr>
              <a:t>进</a:t>
            </a:r>
            <a:r>
              <a:rPr lang="zh-CN" altLang="zh-CN" sz="2800" kern="100" dirty="0">
                <a:latin typeface="Times New Roman"/>
                <a:ea typeface="华文细黑"/>
                <a:cs typeface="Times New Roman"/>
              </a:rPr>
              <a:t>之：</a:t>
            </a:r>
            <a:r>
              <a:rPr lang="en-US" altLang="zh-CN" sz="2800" kern="100" dirty="0" smtClean="0">
                <a:latin typeface="Times New Roman"/>
                <a:ea typeface="华文细黑"/>
                <a:cs typeface="Courier New"/>
              </a:rPr>
              <a:t>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a:t>
            </a:r>
            <a:endParaRPr lang="zh-CN" altLang="zh-CN" sz="1050" kern="100" dirty="0">
              <a:latin typeface="宋体"/>
              <a:cs typeface="Courier New"/>
            </a:endParaRPr>
          </a:p>
        </p:txBody>
      </p:sp>
      <p:sp>
        <p:nvSpPr>
          <p:cNvPr id="21" name="矩形 20"/>
          <p:cNvSpPr/>
          <p:nvPr/>
        </p:nvSpPr>
        <p:spPr>
          <a:xfrm>
            <a:off x="444202" y="189434"/>
            <a:ext cx="10909110"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诈</a:t>
            </a:r>
            <a:r>
              <a:rPr lang="zh-CN" altLang="zh-CN" sz="2800" kern="100" dirty="0">
                <a:solidFill>
                  <a:srgbClr val="C00000"/>
                </a:solidFill>
                <a:latin typeface="Times New Roman"/>
                <a:ea typeface="华文细黑"/>
                <a:cs typeface="Times New Roman"/>
              </a:rPr>
              <a:t>：形容词作名词，不诚实的人。愚：形容词作名词，敦厚的人</a:t>
            </a:r>
            <a:endParaRPr lang="zh-CN" altLang="en-US" sz="2800" dirty="0"/>
          </a:p>
        </p:txBody>
      </p:sp>
      <p:sp>
        <p:nvSpPr>
          <p:cNvPr id="2" name="矩形 1"/>
          <p:cNvSpPr/>
          <p:nvPr/>
        </p:nvSpPr>
        <p:spPr>
          <a:xfrm>
            <a:off x="3718942" y="1629594"/>
            <a:ext cx="3416320"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名词作状语，在郊野</a:t>
            </a:r>
            <a:endParaRPr lang="zh-CN" altLang="en-US" sz="2800" kern="100" dirty="0">
              <a:solidFill>
                <a:srgbClr val="C00000"/>
              </a:solidFill>
              <a:latin typeface="宋体"/>
              <a:ea typeface="华文细黑"/>
              <a:cs typeface="Times New Roman"/>
            </a:endParaRPr>
          </a:p>
        </p:txBody>
      </p:sp>
      <p:sp>
        <p:nvSpPr>
          <p:cNvPr id="7" name="矩形 6"/>
          <p:cNvSpPr/>
          <p:nvPr/>
        </p:nvSpPr>
        <p:spPr>
          <a:xfrm>
            <a:off x="406574" y="2133650"/>
            <a:ext cx="11291298" cy="1384995"/>
          </a:xfrm>
          <a:prstGeom prst="rect">
            <a:avLst/>
          </a:prstGeom>
        </p:spPr>
        <p:txBody>
          <a:bodyPr>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牂</a:t>
            </a:r>
            <a:r>
              <a:rPr lang="zh-CN" altLang="zh-CN" sz="2800" kern="100" dirty="0">
                <a:solidFill>
                  <a:srgbClr val="C00000"/>
                </a:solidFill>
                <a:latin typeface="Times New Roman"/>
                <a:ea typeface="华文细黑"/>
                <a:cs typeface="Times New Roman"/>
              </a:rPr>
              <a:t>羊之裘：名词作动词，穿母羊皮的袄。韦：名词作动词，用皮带子来系</a:t>
            </a:r>
            <a:endParaRPr lang="zh-CN" altLang="en-US" sz="2800" dirty="0"/>
          </a:p>
        </p:txBody>
      </p:sp>
      <p:sp>
        <p:nvSpPr>
          <p:cNvPr id="8" name="矩形 7"/>
          <p:cNvSpPr/>
          <p:nvPr/>
        </p:nvSpPr>
        <p:spPr>
          <a:xfrm>
            <a:off x="5087094" y="3554646"/>
            <a:ext cx="3775393" cy="523220"/>
          </a:xfrm>
          <a:prstGeom prst="rect">
            <a:avLst/>
          </a:prstGeom>
        </p:spPr>
        <p:txBody>
          <a:bodyPr wrap="none">
            <a:spAutoFit/>
          </a:bodyPr>
          <a:lstStyle/>
          <a:p>
            <a:r>
              <a:rPr lang="zh-CN" altLang="zh-CN" sz="2800" kern="100" dirty="0">
                <a:solidFill>
                  <a:srgbClr val="C00000"/>
                </a:solidFill>
                <a:latin typeface="宋体"/>
                <a:ea typeface="华文细黑"/>
                <a:cs typeface="Times New Roman"/>
              </a:rPr>
              <a:t>名词作动词，吃一顿饭</a:t>
            </a:r>
            <a:endParaRPr lang="zh-CN" altLang="en-US" sz="2800" kern="100" dirty="0">
              <a:solidFill>
                <a:srgbClr val="C00000"/>
              </a:solidFill>
              <a:latin typeface="宋体"/>
              <a:ea typeface="华文细黑"/>
              <a:cs typeface="Times New Roman"/>
            </a:endParaRPr>
          </a:p>
        </p:txBody>
      </p:sp>
      <p:sp>
        <p:nvSpPr>
          <p:cNvPr id="16" name="矩形 15"/>
          <p:cNvSpPr/>
          <p:nvPr/>
        </p:nvSpPr>
        <p:spPr>
          <a:xfrm>
            <a:off x="301792" y="4077866"/>
            <a:ext cx="11068815" cy="1384995"/>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鼓</a:t>
            </a:r>
            <a:r>
              <a:rPr lang="zh-CN" altLang="zh-CN" sz="2800" kern="100" dirty="0">
                <a:solidFill>
                  <a:srgbClr val="C00000"/>
                </a:solidFill>
                <a:latin typeface="Times New Roman"/>
                <a:ea typeface="华文细黑"/>
                <a:cs typeface="Times New Roman"/>
              </a:rPr>
              <a:t>：名词作动词，击鼓。进：动词的使动用法，使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前进</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4199794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1" grpId="0"/>
      <p:bldP spid="21" grpId="1"/>
      <p:bldP spid="2" grpId="0"/>
      <p:bldP spid="2" grpId="1"/>
      <p:bldP spid="7" grpId="0"/>
      <p:bldP spid="7" grpId="1"/>
      <p:bldP spid="8" grpId="0"/>
      <p:bldP spid="8" grpId="1"/>
      <p:bldP spid="16" grpId="0"/>
      <p:bldP spid="1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328796"/>
            <a:ext cx="11405311" cy="5909310"/>
          </a:xfrm>
          <a:prstGeom prst="rect">
            <a:avLst/>
          </a:prstGeom>
        </p:spPr>
        <p:txBody>
          <a:bodyPr wrap="square">
            <a:spAutoFit/>
          </a:bodyPr>
          <a:lstStyle/>
          <a:p>
            <a:pPr algn="just">
              <a:lnSpc>
                <a:spcPct val="150000"/>
              </a:lnSpc>
              <a:spcAft>
                <a:spcPts val="0"/>
              </a:spcAft>
            </a:pPr>
            <a:r>
              <a:rPr lang="en-US" altLang="zh-CN" sz="2800" b="1" kern="100" dirty="0" smtClean="0">
                <a:latin typeface="Times New Roman"/>
                <a:ea typeface="华文细黑"/>
                <a:cs typeface="Courier New"/>
              </a:rPr>
              <a:t>3.</a:t>
            </a:r>
            <a:r>
              <a:rPr lang="zh-CN" altLang="zh-CN" sz="2800" b="1" kern="100" dirty="0" smtClean="0">
                <a:latin typeface="Times New Roman"/>
                <a:ea typeface="华文细黑"/>
                <a:cs typeface="Times New Roman"/>
              </a:rPr>
              <a:t>特殊句式</a:t>
            </a:r>
            <a:endParaRPr lang="zh-CN" altLang="zh-CN" sz="1050" kern="100" dirty="0" smtClean="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然则察此害亦何用生哉？</a:t>
            </a:r>
            <a:r>
              <a:rPr lang="en-US" altLang="zh-CN" sz="2800" kern="100" dirty="0" smtClean="0">
                <a:latin typeface="Times New Roman"/>
                <a:ea typeface="华文细黑"/>
                <a:cs typeface="Courier New"/>
              </a:rPr>
              <a:t>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是以不惮举其国以攻人之国。</a:t>
            </a:r>
            <a:r>
              <a:rPr lang="en-US" altLang="zh-CN" sz="2800" kern="100" dirty="0" smtClean="0">
                <a:latin typeface="Times New Roman"/>
                <a:ea typeface="华文细黑"/>
                <a:cs typeface="Courier New"/>
              </a:rPr>
              <a:t>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何以易之？</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韦以带剑。</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入以见于君。</a:t>
            </a:r>
            <a:r>
              <a:rPr lang="en-US" altLang="zh-CN" sz="2800" kern="100" dirty="0" smtClean="0">
                <a:latin typeface="Times New Roman"/>
                <a:ea typeface="华文细黑"/>
                <a:cs typeface="Courier New"/>
              </a:rPr>
              <a:t>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出以践于朝。</a:t>
            </a:r>
            <a:r>
              <a:rPr lang="en-US" altLang="zh-CN" sz="2800" kern="100" dirty="0" smtClean="0">
                <a:latin typeface="Times New Roman"/>
                <a:ea typeface="华文细黑"/>
                <a:cs typeface="Courier New"/>
              </a:rPr>
              <a:t>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是其故何也？</a:t>
            </a:r>
            <a:r>
              <a:rPr lang="en-US" altLang="zh-CN" sz="2800" kern="100" dirty="0" smtClean="0">
                <a:latin typeface="Times New Roman"/>
                <a:ea typeface="华文细黑"/>
                <a:cs typeface="Courier New"/>
              </a:rPr>
              <a:t>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a:t>
            </a:r>
          </a:p>
          <a:p>
            <a:pPr algn="just">
              <a:lnSpc>
                <a:spcPct val="150000"/>
              </a:lnSpc>
              <a:spcAft>
                <a:spcPts val="0"/>
              </a:spcAft>
              <a:tabLst>
                <a:tab pos="1890395" algn="l"/>
              </a:tabLs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此何难之有焉？</a:t>
            </a: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p:txBody>
      </p:sp>
      <p:sp>
        <p:nvSpPr>
          <p:cNvPr id="2" name="矩形 1"/>
          <p:cNvSpPr/>
          <p:nvPr/>
        </p:nvSpPr>
        <p:spPr>
          <a:xfrm>
            <a:off x="4979273" y="105353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4" name="矩形 13"/>
          <p:cNvSpPr/>
          <p:nvPr/>
        </p:nvSpPr>
        <p:spPr>
          <a:xfrm>
            <a:off x="5555337" y="1701602"/>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6" name="矩形 15"/>
          <p:cNvSpPr/>
          <p:nvPr/>
        </p:nvSpPr>
        <p:spPr>
          <a:xfrm>
            <a:off x="2819033" y="2349674"/>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7" name="矩形 16"/>
          <p:cNvSpPr/>
          <p:nvPr/>
        </p:nvSpPr>
        <p:spPr>
          <a:xfrm>
            <a:off x="2819033" y="299774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宾语前置句</a:t>
            </a:r>
          </a:p>
        </p:txBody>
      </p:sp>
      <p:sp>
        <p:nvSpPr>
          <p:cNvPr id="18" name="矩形 17"/>
          <p:cNvSpPr/>
          <p:nvPr/>
        </p:nvSpPr>
        <p:spPr>
          <a:xfrm>
            <a:off x="3035057" y="4850790"/>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a:t>
            </a:r>
            <a:r>
              <a:rPr lang="zh-CN" altLang="en-US" sz="2800" kern="100" dirty="0" smtClean="0">
                <a:solidFill>
                  <a:srgbClr val="C00000"/>
                </a:solidFill>
                <a:latin typeface="Times New Roman"/>
                <a:ea typeface="华文细黑"/>
                <a:cs typeface="Times New Roman"/>
              </a:rPr>
              <a:t>置句</a:t>
            </a:r>
            <a:endParaRPr lang="zh-CN" altLang="en-US" sz="2800" kern="100" dirty="0">
              <a:solidFill>
                <a:srgbClr val="C00000"/>
              </a:solidFill>
              <a:latin typeface="Times New Roman"/>
              <a:ea typeface="华文细黑"/>
              <a:cs typeface="Times New Roman"/>
            </a:endParaRPr>
          </a:p>
        </p:txBody>
      </p:sp>
      <p:sp>
        <p:nvSpPr>
          <p:cNvPr id="19" name="矩形 18"/>
          <p:cNvSpPr/>
          <p:nvPr/>
        </p:nvSpPr>
        <p:spPr>
          <a:xfrm>
            <a:off x="3035057" y="3626654"/>
            <a:ext cx="269817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介宾短语后置句</a:t>
            </a:r>
          </a:p>
        </p:txBody>
      </p:sp>
      <p:sp>
        <p:nvSpPr>
          <p:cNvPr id="25" name="矩形 24"/>
          <p:cNvSpPr/>
          <p:nvPr/>
        </p:nvSpPr>
        <p:spPr>
          <a:xfrm>
            <a:off x="2998862" y="4274726"/>
            <a:ext cx="269817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介宾短语后置句</a:t>
            </a:r>
          </a:p>
        </p:txBody>
      </p:sp>
      <p:sp>
        <p:nvSpPr>
          <p:cNvPr id="26" name="矩形 25"/>
          <p:cNvSpPr/>
          <p:nvPr/>
        </p:nvSpPr>
        <p:spPr>
          <a:xfrm>
            <a:off x="3467105" y="5518026"/>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宾语前</a:t>
            </a:r>
            <a:r>
              <a:rPr lang="zh-CN" altLang="en-US" sz="2800" kern="100" dirty="0" smtClean="0">
                <a:solidFill>
                  <a:srgbClr val="C00000"/>
                </a:solidFill>
                <a:latin typeface="Times New Roman"/>
                <a:ea typeface="华文细黑"/>
                <a:cs typeface="Times New Roman"/>
              </a:rPr>
              <a:t>置句</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033939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9"/>
                                        </p:tgtEl>
                                      </p:cBhvr>
                                    </p:animEffect>
                                    <p:set>
                                      <p:cBhvr>
                                        <p:cTn id="59" dur="1" fill="hold">
                                          <p:stCondLst>
                                            <p:cond delay="499"/>
                                          </p:stCondLst>
                                        </p:cTn>
                                        <p:tgtEl>
                                          <p:spTgt spid="1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14" grpId="0"/>
      <p:bldP spid="14" grpId="1"/>
      <p:bldP spid="16" grpId="0"/>
      <p:bldP spid="16" grpId="1"/>
      <p:bldP spid="17" grpId="0"/>
      <p:bldP spid="17" grpId="1"/>
      <p:bldP spid="18" grpId="0"/>
      <p:bldP spid="18" grpId="1"/>
      <p:bldP spid="19" grpId="0"/>
      <p:bldP spid="19" grpId="1"/>
      <p:bldP spid="25" grpId="0"/>
      <p:bldP spid="25" grpId="1"/>
      <p:bldP spid="26" grpId="0"/>
      <p:bldP spid="2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843" y="323572"/>
            <a:ext cx="11634558" cy="4616648"/>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仁人之所以为事者，必兴天下之利，除去天下之害，以此为事者也。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______________________________________ </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凡天下祸篡怨恨，其所以起者，以不相爱生也，是以仁者非之。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_____________________</a:t>
            </a:r>
          </a:p>
        </p:txBody>
      </p:sp>
      <p:sp>
        <p:nvSpPr>
          <p:cNvPr id="4" name="矩形 3"/>
          <p:cNvSpPr/>
          <p:nvPr/>
        </p:nvSpPr>
        <p:spPr>
          <a:xfrm>
            <a:off x="498852" y="1547708"/>
            <a:ext cx="10636914"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仁人</a:t>
            </a:r>
            <a:r>
              <a:rPr lang="zh-CN" altLang="zh-CN" sz="2800" kern="100" dirty="0">
                <a:solidFill>
                  <a:srgbClr val="C00000"/>
                </a:solidFill>
                <a:latin typeface="Times New Roman"/>
                <a:ea typeface="华文细黑"/>
                <a:cs typeface="Times New Roman"/>
              </a:rPr>
              <a:t>拿来作为自己的事业的，一定是为天下人兴办有利的方面，为天下人除去有害的方面，仁人就是拿这作为自己的事业的。</a:t>
            </a:r>
            <a:endParaRPr lang="zh-CN" altLang="zh-CN" sz="1050" kern="100" dirty="0">
              <a:solidFill>
                <a:srgbClr val="C00000"/>
              </a:solidFill>
              <a:effectLst/>
              <a:latin typeface="宋体"/>
              <a:cs typeface="Courier New"/>
            </a:endParaRPr>
          </a:p>
        </p:txBody>
      </p:sp>
      <p:sp>
        <p:nvSpPr>
          <p:cNvPr id="9" name="矩形 8"/>
          <p:cNvSpPr/>
          <p:nvPr/>
        </p:nvSpPr>
        <p:spPr>
          <a:xfrm>
            <a:off x="478582" y="3495538"/>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天下</a:t>
            </a:r>
            <a:r>
              <a:rPr lang="zh-CN" altLang="zh-CN" sz="2800" kern="100" dirty="0">
                <a:solidFill>
                  <a:srgbClr val="C00000"/>
                </a:solidFill>
                <a:latin typeface="Times New Roman"/>
                <a:ea typeface="华文细黑"/>
                <a:cs typeface="Times New Roman"/>
              </a:rPr>
              <a:t>所有的祸害、篡夺、仇怨、憎恨，它们所以产生，都是因为人跟人不相爱，因此有仁德的人反对它。</a:t>
            </a:r>
            <a:endParaRPr lang="zh-CN" altLang="zh-CN" sz="1050" kern="100" dirty="0">
              <a:solidFill>
                <a:srgbClr val="C00000"/>
              </a:solidFill>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Tree>
    <p:extLst>
      <p:ext uri="{BB962C8B-B14F-4D97-AF65-F5344CB8AC3E}">
        <p14:creationId xmlns:p14="http://schemas.microsoft.com/office/powerpoint/2010/main" xmlns="" val="73962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255047"/>
            <a:ext cx="11405311" cy="5909310"/>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比期年，朝有黧黑之色。是其故何也？君说之，故臣能为之也。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 </a:t>
            </a: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利人者，人亦从而利之；恶人者，人亦从而恶之。</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a:t>
            </a: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此何难之有焉？特上不以为政而士不以为行故也。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译文：</a:t>
            </a:r>
            <a:r>
              <a:rPr lang="en-US" altLang="zh-CN" sz="2800" kern="100" dirty="0" smtClean="0">
                <a:latin typeface="Times New Roman"/>
                <a:ea typeface="华文细黑"/>
                <a:cs typeface="Courier New"/>
              </a:rPr>
              <a:t>________________________________________________________</a:t>
            </a:r>
          </a:p>
          <a:p>
            <a:pPr algn="just">
              <a:lnSpc>
                <a:spcPct val="150000"/>
              </a:lnSpc>
              <a:spcAft>
                <a:spcPts val="0"/>
              </a:spcAft>
              <a:tabLst>
                <a:tab pos="1890395" algn="l"/>
              </a:tabLst>
            </a:pPr>
            <a:r>
              <a:rPr lang="en-US" altLang="zh-CN" sz="2800" kern="100" dirty="0" smtClean="0">
                <a:latin typeface="Times New Roman"/>
                <a:ea typeface="华文细黑"/>
                <a:cs typeface="Courier New"/>
              </a:rPr>
              <a:t>________________________________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p:txBody>
      </p:sp>
      <p:sp>
        <p:nvSpPr>
          <p:cNvPr id="4" name="矩形 3"/>
          <p:cNvSpPr/>
          <p:nvPr/>
        </p:nvSpPr>
        <p:spPr>
          <a:xfrm>
            <a:off x="498852" y="832983"/>
            <a:ext cx="10636914"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到</a:t>
            </a:r>
            <a:r>
              <a:rPr lang="zh-CN" altLang="zh-CN" sz="2800" kern="100" dirty="0">
                <a:solidFill>
                  <a:srgbClr val="C00000"/>
                </a:solidFill>
                <a:latin typeface="Times New Roman"/>
                <a:ea typeface="华文细黑"/>
                <a:cs typeface="Times New Roman"/>
              </a:rPr>
              <a:t>了一年，满朝臣子，又黑又瘦。这样的原因是什么呢？国君喜欢这样，臣下就能够做到。</a:t>
            </a:r>
            <a:endParaRPr lang="zh-CN" altLang="zh-CN" sz="1050" kern="100" dirty="0">
              <a:solidFill>
                <a:srgbClr val="C00000"/>
              </a:solidFill>
              <a:effectLst/>
              <a:latin typeface="宋体"/>
              <a:cs typeface="Courier New"/>
            </a:endParaRPr>
          </a:p>
        </p:txBody>
      </p:sp>
      <p:sp>
        <p:nvSpPr>
          <p:cNvPr id="9" name="矩形 8"/>
          <p:cNvSpPr/>
          <p:nvPr/>
        </p:nvSpPr>
        <p:spPr>
          <a:xfrm>
            <a:off x="478582" y="2775458"/>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给</a:t>
            </a:r>
            <a:r>
              <a:rPr lang="zh-CN" altLang="zh-CN" sz="2800" kern="100" dirty="0">
                <a:solidFill>
                  <a:srgbClr val="C00000"/>
                </a:solidFill>
                <a:latin typeface="Times New Roman"/>
                <a:ea typeface="华文细黑"/>
                <a:cs typeface="Times New Roman"/>
              </a:rPr>
              <a:t>人利益的人，人也跟着给他利益；憎恨别人的人，别人也跟着憎恨他。</a:t>
            </a:r>
            <a:endParaRPr lang="zh-CN" altLang="zh-CN" sz="1050" kern="100" dirty="0">
              <a:solidFill>
                <a:srgbClr val="C00000"/>
              </a:solidFill>
              <a:effectLst/>
              <a:latin typeface="宋体"/>
              <a:cs typeface="Courier New"/>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6" name="矩形 5"/>
          <p:cNvSpPr/>
          <p:nvPr/>
        </p:nvSpPr>
        <p:spPr>
          <a:xfrm>
            <a:off x="406574" y="4723622"/>
            <a:ext cx="1095922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兼</a:t>
            </a:r>
            <a:r>
              <a:rPr lang="zh-CN" altLang="zh-CN" sz="2800" kern="100" dirty="0">
                <a:solidFill>
                  <a:srgbClr val="C00000"/>
                </a:solidFill>
                <a:latin typeface="Times New Roman"/>
                <a:ea typeface="华文细黑"/>
                <a:cs typeface="Times New Roman"/>
              </a:rPr>
              <a:t>相爱、交相利做起来有什么困难呢？只不过是国君不按照这一准则来处理政事而士不实行这一准则的缘故啊。</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21122548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9" grpId="0"/>
      <p:bldP spid="9"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文本名句</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名言警句</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334566" y="1341562"/>
            <a:ext cx="11140921" cy="3918484"/>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仁人之所以为事者，必兴天下之利，除去天下之害，以此为事者也。</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兼相爱、交相利。</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天下之人皆相爱，强不执弱，众不劫寡，富不侮贫，贵不敖贱，诈不欺愚。凡天下祸篡怨恨可使毋起者，以相爱生也。</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夫爱人者，人亦从而爱之；利人者，人亦从而利之；恶人者，人亦从而恶之；害人者，人亦从而害之。</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410828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文外名句</a:t>
            </a:r>
            <a:endParaRPr lang="zh-CN" altLang="zh-CN" sz="2800" b="1" kern="100" dirty="0">
              <a:solidFill>
                <a:srgbClr val="0000FF"/>
              </a:solidFill>
              <a:latin typeface="微软雅黑"/>
              <a:ea typeface="微软雅黑"/>
              <a:cs typeface="Times New Roman"/>
            </a:endParaRPr>
          </a:p>
        </p:txBody>
      </p:sp>
      <p:sp>
        <p:nvSpPr>
          <p:cNvPr id="5" name="矩形 4"/>
          <p:cNvSpPr/>
          <p:nvPr/>
        </p:nvSpPr>
        <p:spPr>
          <a:xfrm>
            <a:off x="334566" y="1485578"/>
            <a:ext cx="11364853" cy="19802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官无常责而民无终贱，有能则举之，无能则下之。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无言而不信，不德而不报，投我以桃，报之以李。</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天欲义而恶不义。</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47628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精读研析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读课文题点，析思路明答案</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25522012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9115" y="722217"/>
            <a:ext cx="11140921"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文章在逻辑推理、论证过程中有什么特点？</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要点突破</a:t>
            </a:r>
            <a:endParaRPr lang="zh-CN" altLang="en-US" b="1" dirty="0">
              <a:solidFill>
                <a:srgbClr val="FFFF00"/>
              </a:solidFill>
              <a:latin typeface="微软雅黑" pitchFamily="34" charset="-122"/>
              <a:ea typeface="微软雅黑" pitchFamily="34" charset="-122"/>
            </a:endParaRPr>
          </a:p>
        </p:txBody>
      </p:sp>
      <p:sp>
        <p:nvSpPr>
          <p:cNvPr id="44" name="TextBox 43"/>
          <p:cNvSpPr txBox="1"/>
          <p:nvPr/>
        </p:nvSpPr>
        <p:spPr>
          <a:xfrm>
            <a:off x="469115" y="155132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7" name="矩形 6"/>
          <p:cNvSpPr/>
          <p:nvPr/>
        </p:nvSpPr>
        <p:spPr>
          <a:xfrm>
            <a:off x="469115" y="2127386"/>
            <a:ext cx="11386607" cy="3241400"/>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文章首先摆事实，列举存在的种种祸害，然后指出产生这些祸害的原因是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以不相爱生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。那么，怎样才能改变这一现状呢？随后提出了自己的观点：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最后，对统治者所说的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是迂远难做的事，引用历史事实，进一步指出，只是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上不以为政而士不以为行故也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。文章逻辑推理严密，结构极富层次感。</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13856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7" grpId="0" animBg="1"/>
      <p:bldP spid="7"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如何理解墨子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的思想内涵？</a:t>
            </a:r>
            <a:endParaRPr lang="zh-CN" altLang="zh-CN" sz="1050" kern="100" dirty="0">
              <a:effectLst/>
              <a:latin typeface="宋体"/>
              <a:cs typeface="Courier New"/>
            </a:endParaRPr>
          </a:p>
        </p:txBody>
      </p:sp>
      <p:sp>
        <p:nvSpPr>
          <p:cNvPr id="44" name="TextBox 43">
            <a:hlinkClick r:id="rId2" action="ppaction://hlinksldjump"/>
          </p:cNvPr>
          <p:cNvSpPr txBox="1"/>
          <p:nvPr/>
        </p:nvSpPr>
        <p:spPr>
          <a:xfrm>
            <a:off x="6414009" y="69349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Tree>
    <p:extLst>
      <p:ext uri="{BB962C8B-B14F-4D97-AF65-F5344CB8AC3E}">
        <p14:creationId xmlns:p14="http://schemas.microsoft.com/office/powerpoint/2010/main" xmlns="" val="12158824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13021" y="85981"/>
            <a:ext cx="11500473" cy="6656181"/>
          </a:xfrm>
          <a:prstGeom prst="rect">
            <a:avLst/>
          </a:prstGeom>
          <a:solidFill>
            <a:schemeClr val="accent1">
              <a:lumMod val="20000"/>
              <a:lumOff val="80000"/>
            </a:schemeClr>
          </a:solidFill>
        </p:spPr>
        <p:txBody>
          <a:bodyPr wrap="square">
            <a:spAutoFit/>
          </a:bodyPr>
          <a:lstStyle/>
          <a:p>
            <a:pPr algn="just">
              <a:lnSpc>
                <a:spcPct val="140000"/>
              </a:lnSpc>
              <a:spcAft>
                <a:spcPts val="0"/>
              </a:spcAft>
              <a:tabLst>
                <a:tab pos="1890395" algn="l"/>
              </a:tabLst>
            </a:pPr>
            <a:r>
              <a:rPr lang="zh-CN" altLang="zh-CN" sz="2800" kern="100" dirty="0">
                <a:latin typeface="Times New Roman"/>
                <a:ea typeface="华文细黑"/>
                <a:cs typeface="Times New Roman"/>
              </a:rPr>
              <a:t>要理解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的思想内涵，首先可以从字面入手。墨子并不像其他学派那样单纯谈爱，或是像儒家谈仁爱，而是在前面加了一个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字除了有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加倍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的意思，还有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一方对另一方兼而有之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的意思。然后，从内容上理解。墨子将《兼爱》中提到的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联系起来。在墨子看来，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是指一方对另一方的付出，所以，所谓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包含平等、博爱与相互友爱的意思。墨子认为，要让不平等双方彼此产生爱，必定是高贵的、强盛的一方将理解、宽容以及援助更多地给予卑贱的、弱小的一方，让卑贱的弱小的一方的生活处境得到改善。因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的目的很明确，就是要努力做到出身高贵的爱护出身低贱的，强大的爱护弱小的。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实质上反映的是贫弱者的心声，带有鲜明的平民色彩。</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91937251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311" y="915420"/>
            <a:ext cx="11035085" cy="437896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697781" y="1097207"/>
            <a:ext cx="10653740" cy="3923442"/>
          </a:xfrm>
          <a:prstGeom prst="rect">
            <a:avLst/>
          </a:prstGeom>
        </p:spPr>
        <p:txBody>
          <a:bodyPr wrap="square" lIns="121917" tIns="60958" rIns="121917" bIns="6095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得治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。探究了知识和逻辑等问题，制定了作为认识真理准则的三表，强调善与用，志与功的统一。弟子很多，以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兴天下之利，除天下之害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为教育目的，尤重艰苦实践，服从纪律。其学说对当时思想界影响极大，与儒家并称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显学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。其体系中的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务实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的观点为后学所发展，而其中有关宗教迷信的形式，则为他们所克服。现存《墨子》</a:t>
            </a:r>
            <a:r>
              <a:rPr lang="en-US" altLang="zh-CN" sz="2800" kern="100" dirty="0">
                <a:latin typeface="Times New Roman"/>
                <a:ea typeface="华文细黑"/>
                <a:cs typeface="Courier New"/>
              </a:rPr>
              <a:t>53</a:t>
            </a:r>
            <a:r>
              <a:rPr lang="zh-CN" altLang="zh-CN" sz="2800" kern="100" dirty="0">
                <a:latin typeface="Times New Roman"/>
                <a:ea typeface="华文细黑"/>
                <a:cs typeface="Times New Roman"/>
              </a:rPr>
              <a:t>篇，是研究墨子及其学说的基本材料</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xmlns="" val="40825850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文章引用晋文公、楚灵王、越王的事例有什么作用？</a:t>
            </a:r>
            <a:endParaRPr lang="zh-CN" altLang="zh-CN" sz="1050" kern="100" dirty="0">
              <a:effectLst/>
              <a:latin typeface="宋体"/>
              <a:cs typeface="Courier New"/>
            </a:endParaRPr>
          </a:p>
        </p:txBody>
      </p:sp>
      <p:sp>
        <p:nvSpPr>
          <p:cNvPr id="44" name="TextBox 43"/>
          <p:cNvSpPr txBox="1"/>
          <p:nvPr/>
        </p:nvSpPr>
        <p:spPr>
          <a:xfrm>
            <a:off x="8975526" y="693489"/>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26323" y="1263290"/>
            <a:ext cx="11273868"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文章在后半部分引用这些事例是为了更好地论证君王不相爱是因为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上不以为政而士不以为行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的现实，是文章讲道理之后通过事例的进一步论证，是为了把观点论述得更清楚、更明了。同时也体现了逻辑的严谨性，引用这三个事例也充实了文章的内容，使文章内容更加丰富。</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6196219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如何评价文章在论述过程中的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繁笔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4" name="TextBox 43"/>
          <p:cNvSpPr txBox="1"/>
          <p:nvPr/>
        </p:nvSpPr>
        <p:spPr>
          <a:xfrm>
            <a:off x="7134089" y="735881"/>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26323" y="1263290"/>
            <a:ext cx="11273868" cy="3887731"/>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墨子为了把道理讲得透彻明白，在论述过程中不厌其烦地使用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繁笔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，文章看似啰嗦，其实这是墨子文笔的特点。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文章有为我、兼爱之不同。为我者只取我自家明白，虽无第二人解，亦何伤哉，老子古简，庄生诡诞，皆是也。兼爱者必使我一人之心共喻于天下，语不尽不止，孟子详明，墨子重复，是也。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清光绪年间的钱振锽《名山小言》中的评价应该是相当精准的。</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8051833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798748"/>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你对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有何看法？谈谈它给你的启迪。</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延伸探究</a:t>
            </a:r>
            <a:endParaRPr lang="zh-CN" altLang="en-US" b="1" dirty="0">
              <a:solidFill>
                <a:srgbClr val="FFFF00"/>
              </a:solidFill>
              <a:latin typeface="微软雅黑" pitchFamily="34" charset="-122"/>
              <a:ea typeface="微软雅黑" pitchFamily="34" charset="-122"/>
            </a:endParaRPr>
          </a:p>
        </p:txBody>
      </p:sp>
      <p:sp>
        <p:nvSpPr>
          <p:cNvPr id="7" name="TextBox 6"/>
          <p:cNvSpPr txBox="1"/>
          <p:nvPr/>
        </p:nvSpPr>
        <p:spPr>
          <a:xfrm>
            <a:off x="377344" y="1527969"/>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
        <p:nvSpPr>
          <p:cNvPr id="9" name="矩形 8"/>
          <p:cNvSpPr/>
          <p:nvPr/>
        </p:nvSpPr>
        <p:spPr>
          <a:xfrm>
            <a:off x="406789" y="2133650"/>
            <a:ext cx="11089017" cy="2595069"/>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有的人在别人休息时或安静学习时大声谈论，有的人为了求快，打饭或看病时喜欢插队。这些人就属于那种自爱而不知道相爱的人。人应该从只知道自爱而不知道相爱、只知道自利而不知道利人的褊狭中超脱出来，由此营造一个和谐的社会。</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420634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animBg="1"/>
      <p:bldP spid="9"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57763" y="2925738"/>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多读厚积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读优秀作文，积素养提技能</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1556671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189434"/>
            <a:ext cx="11478502" cy="2665321"/>
          </a:xfrm>
          <a:prstGeom prst="rect">
            <a:avLst/>
          </a:prstGeom>
        </p:spPr>
        <p:txBody>
          <a:bodyPr wrap="square" lIns="121898" tIns="60948" rIns="121898" bIns="60948">
            <a:spAutoFit/>
          </a:bodyPr>
          <a:lstStyle/>
          <a:p>
            <a:pPr algn="ctr">
              <a:lnSpc>
                <a:spcPct val="150000"/>
              </a:lnSpc>
              <a:spcAft>
                <a:spcPts val="0"/>
              </a:spcAft>
              <a:tabLst>
                <a:tab pos="1890395" algn="l"/>
              </a:tabLst>
            </a:pPr>
            <a:r>
              <a:rPr lang="zh-CN" altLang="zh-CN" sz="2800" b="1" kern="100" dirty="0">
                <a:solidFill>
                  <a:srgbClr val="C00000"/>
                </a:solidFill>
                <a:latin typeface="Times New Roman"/>
                <a:ea typeface="华文细黑"/>
                <a:cs typeface="Times New Roman"/>
              </a:rPr>
              <a:t>兼　爱</a:t>
            </a:r>
            <a:endParaRPr lang="zh-CN" altLang="zh-CN" sz="1050" kern="100" dirty="0">
              <a:latin typeface="宋体"/>
              <a:cs typeface="Courier New"/>
            </a:endParaRPr>
          </a:p>
          <a:p>
            <a:pPr indent="718185"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我有个疑问：</a:t>
            </a:r>
            <a:r>
              <a:rPr lang="zh-CN" altLang="zh-CN" sz="2800" u="heavy" kern="100" dirty="0">
                <a:latin typeface="Times New Roman"/>
                <a:ea typeface="华文细黑"/>
                <a:cs typeface="Times New Roman"/>
              </a:rPr>
              <a:t>油漆工为什么要费时费力去修补船上的洞？</a:t>
            </a:r>
            <a:r>
              <a:rPr lang="en-US" altLang="zh-CN" sz="2800" kern="100" dirty="0">
                <a:latin typeface="Times New Roman"/>
                <a:ea typeface="华文细黑"/>
                <a:cs typeface="Courier New"/>
              </a:rPr>
              <a:t> (1)</a:t>
            </a:r>
            <a:endParaRPr lang="zh-CN" altLang="zh-CN" sz="1050" kern="100" dirty="0">
              <a:latin typeface="宋体"/>
              <a:cs typeface="Courier New"/>
            </a:endParaRPr>
          </a:p>
          <a:p>
            <a:pPr algn="just">
              <a:lnSpc>
                <a:spcPct val="14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a:rPr>
              <a:t>【</a:t>
            </a:r>
            <a:r>
              <a:rPr lang="zh-CN" altLang="en-US" sz="2800" b="1" kern="100" dirty="0">
                <a:solidFill>
                  <a:srgbClr val="C00000"/>
                </a:solidFill>
                <a:latin typeface="华文细黑" pitchFamily="2" charset="-122"/>
                <a:ea typeface="华文细黑" pitchFamily="2" charset="-122"/>
                <a:cs typeface="Times New Roman"/>
              </a:rPr>
              <a:t>思悟亮点</a:t>
            </a:r>
            <a:r>
              <a:rPr lang="en-US" altLang="zh-CN" sz="2800" b="1" kern="100" dirty="0" smtClean="0">
                <a:solidFill>
                  <a:srgbClr val="C00000"/>
                </a:solidFill>
                <a:latin typeface="华文细黑" pitchFamily="2" charset="-122"/>
                <a:ea typeface="华文细黑" pitchFamily="2" charset="-122"/>
                <a:cs typeface="Times New Roman"/>
              </a:rPr>
              <a:t>】</a:t>
            </a: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作者开篇为何要提出自己的疑问？</a:t>
            </a:r>
            <a:endParaRPr lang="zh-CN" altLang="zh-CN" sz="2000" kern="100" dirty="0">
              <a:effectLst/>
              <a:latin typeface="宋体"/>
              <a:cs typeface="Courier New"/>
            </a:endParaRPr>
          </a:p>
        </p:txBody>
      </p:sp>
      <p:sp>
        <p:nvSpPr>
          <p:cNvPr id="6" name="TextBox 5"/>
          <p:cNvSpPr txBox="1"/>
          <p:nvPr/>
        </p:nvSpPr>
        <p:spPr>
          <a:xfrm>
            <a:off x="6167214" y="224804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7" name="矩形 6"/>
          <p:cNvSpPr/>
          <p:nvPr/>
        </p:nvSpPr>
        <p:spPr>
          <a:xfrm>
            <a:off x="478582" y="2919474"/>
            <a:ext cx="11478502"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作者立足于原材料，进行了深入思考，提出了自己的疑问，确立了文章论述的方向。</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885190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animBg="1"/>
      <p:bldP spid="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17426"/>
            <a:ext cx="11593287" cy="4647402"/>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②</a:t>
            </a:r>
            <a:r>
              <a:rPr lang="zh-CN" altLang="zh-CN" sz="2800" kern="100" dirty="0">
                <a:latin typeface="Times New Roman"/>
                <a:ea typeface="华文细黑"/>
                <a:cs typeface="Times New Roman"/>
              </a:rPr>
              <a:t>船主没有要求，他和船主之间的协议不过是漆船而已，船主也只支付了漆船的报酬。</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③</a:t>
            </a:r>
            <a:r>
              <a:rPr lang="zh-CN" altLang="zh-CN" sz="2800" kern="100" dirty="0">
                <a:latin typeface="Times New Roman"/>
                <a:ea typeface="华文细黑"/>
                <a:cs typeface="Times New Roman"/>
              </a:rPr>
              <a:t>因为油漆工选择生活在一个关爱别人如同爱自己一般的社会里。油漆工正在成为如甘地所述的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成为你希望看到的变化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的社会的一员。</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④</a:t>
            </a:r>
            <a:r>
              <a:rPr lang="zh-CN" altLang="zh-CN" sz="2800" kern="100" dirty="0">
                <a:latin typeface="Times New Roman"/>
                <a:ea typeface="华文细黑"/>
                <a:cs typeface="Times New Roman"/>
              </a:rPr>
              <a:t>回望墨子的教义，我们会发现，墨子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的灵魂就是为人类谋福祉，不分彼此、亲疏。</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③④</a:t>
            </a:r>
            <a:r>
              <a:rPr lang="zh-CN" altLang="zh-CN" sz="2800" kern="100" dirty="0">
                <a:latin typeface="Times New Roman"/>
                <a:ea typeface="华文细黑"/>
                <a:cs typeface="Times New Roman"/>
              </a:rPr>
              <a:t>段提出的中心论点是什么</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5" name="TextBox 4"/>
          <p:cNvSpPr txBox="1"/>
          <p:nvPr/>
        </p:nvSpPr>
        <p:spPr>
          <a:xfrm>
            <a:off x="6269993" y="414987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8" name="矩形 7"/>
          <p:cNvSpPr/>
          <p:nvPr/>
        </p:nvSpPr>
        <p:spPr>
          <a:xfrm>
            <a:off x="521360" y="4706774"/>
            <a:ext cx="11478502" cy="523220"/>
          </a:xfrm>
          <a:prstGeom prst="rect">
            <a:avLst/>
          </a:prstGeom>
          <a:solidFill>
            <a:schemeClr val="accent1">
              <a:lumMod val="20000"/>
              <a:lumOff val="80000"/>
            </a:schemeClr>
          </a:solidFill>
        </p:spPr>
        <p:txBody>
          <a:bodyPr wrap="square">
            <a:spAutoFit/>
          </a:bodyPr>
          <a:lstStyle/>
          <a:p>
            <a:pPr algn="just">
              <a:spcAft>
                <a:spcPts val="0"/>
              </a:spcAft>
              <a:tabLst>
                <a:tab pos="1890395" algn="l"/>
              </a:tabLst>
            </a:pPr>
            <a:r>
              <a:rPr lang="zh-CN" altLang="zh-CN" sz="2800" kern="100" dirty="0">
                <a:latin typeface="Times New Roman"/>
                <a:ea typeface="华文细黑"/>
                <a:cs typeface="Times New Roman"/>
              </a:rPr>
              <a:t>墨子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的灵魂就是为人类谋福祉，不分彼此、亲疏。</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8324677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animBg="1"/>
      <p:bldP spid="8"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5044" y="440317"/>
            <a:ext cx="11252330" cy="5293733"/>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⑤</a:t>
            </a:r>
            <a:r>
              <a:rPr lang="zh-CN" altLang="zh-CN" sz="2800" kern="100" dirty="0">
                <a:latin typeface="Times New Roman"/>
                <a:ea typeface="华文细黑"/>
                <a:cs typeface="Times New Roman"/>
              </a:rPr>
              <a:t>墨子认为，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是治愈社会疾病的良药。个体必须不分彼此地关心他人的利益，无论他们是否相识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血缘关系，工作关系</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。只有这样，确知别人也会担心自己，社会其他成员都是安全的，一个人才能在社会里轻松地获取安全感。</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⑥</a:t>
            </a:r>
            <a:r>
              <a:rPr lang="zh-CN" altLang="zh-CN" sz="2800" kern="100" dirty="0">
                <a:latin typeface="Times New Roman"/>
                <a:ea typeface="华文细黑"/>
                <a:cs typeface="Times New Roman"/>
              </a:rPr>
              <a:t>尽管孔子和墨子的观点常有分歧，甚至有激烈的辩论，但他们都赞同道德的天堂和对待生活的务实态度。孔子有一条出名的法则就是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己所不欲，勿施于人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。其弟子子贡问曰：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有一言而可以终身行之者乎？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子曰：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其恕乎！己所不欲，勿施于人。</a:t>
            </a:r>
            <a:r>
              <a:rPr lang="en-US" altLang="zh-CN" sz="2800" kern="100" dirty="0">
                <a:latin typeface="宋体"/>
                <a:ea typeface="华文细黑"/>
                <a:cs typeface="Times New Roman"/>
              </a:rPr>
              <a:t>”</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12999245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231390"/>
            <a:ext cx="11140921" cy="4647402"/>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⑦</a:t>
            </a:r>
            <a:r>
              <a:rPr lang="zh-CN" altLang="zh-CN" sz="2800" kern="100" dirty="0">
                <a:latin typeface="Times New Roman"/>
                <a:ea typeface="华文细黑"/>
                <a:cs typeface="Times New Roman"/>
              </a:rPr>
              <a:t>孔子和墨子的一个显著不同在于，孔子相信对家人和朋友的义务先于对社会的，墨子却未曾对社会成员加以区分。在这一点上，我认同墨子。因为，</a:t>
            </a:r>
            <a:r>
              <a:rPr lang="zh-CN" altLang="zh-CN" sz="2800" u="heavy" kern="100" dirty="0">
                <a:latin typeface="Times New Roman"/>
                <a:ea typeface="华文细黑"/>
                <a:cs typeface="Times New Roman"/>
              </a:rPr>
              <a:t>稳固的社会以成员间的团结为基础，个体不应该在帮助家人、自己和其他人之间存在区别。</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假如你对家人、朋友诚实却欺骗了陌生人，那么就算不被你欺骗，你的家人和朋友也会被行为如你的别人所欺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画线句子的含意是什么？这和下文哪句话相照应</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矩形 2"/>
          <p:cNvSpPr/>
          <p:nvPr/>
        </p:nvSpPr>
        <p:spPr>
          <a:xfrm>
            <a:off x="494885" y="4725938"/>
            <a:ext cx="11478502" cy="2031325"/>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社会各成员之间应该互相团结，诚实相待，不应因为亲疏关系不同就有所不同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tabLst>
                <a:tab pos="1890395" algn="l"/>
              </a:tabLst>
            </a:pPr>
            <a:r>
              <a:rPr lang="zh-CN" altLang="zh-CN" sz="2800" kern="100" dirty="0">
                <a:latin typeface="Times New Roman"/>
                <a:ea typeface="华文细黑"/>
                <a:cs typeface="Times New Roman"/>
              </a:rPr>
              <a:t>与</a:t>
            </a:r>
            <a:r>
              <a:rPr lang="zh-CN" altLang="zh-CN" sz="2800" kern="100" dirty="0" smtClean="0">
                <a:latin typeface="Times New Roman"/>
                <a:ea typeface="华文细黑"/>
                <a:cs typeface="Times New Roman"/>
              </a:rPr>
              <a:t>下文</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帮助</a:t>
            </a:r>
            <a:r>
              <a:rPr lang="zh-CN" altLang="zh-CN" sz="2800" kern="100" dirty="0">
                <a:latin typeface="Times New Roman"/>
                <a:ea typeface="华文细黑"/>
                <a:cs typeface="Times New Roman"/>
              </a:rPr>
              <a:t>别人也就是间接帮助你的家人和</a:t>
            </a:r>
            <a:r>
              <a:rPr lang="zh-CN" altLang="zh-CN" sz="2800" kern="100" dirty="0" smtClean="0">
                <a:latin typeface="Times New Roman"/>
                <a:ea typeface="华文细黑"/>
                <a:cs typeface="Times New Roman"/>
              </a:rPr>
              <a:t>朋友</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照应。</a:t>
            </a:r>
            <a:endParaRPr lang="zh-CN" altLang="zh-CN" sz="2000" kern="100" dirty="0">
              <a:effectLst/>
              <a:latin typeface="宋体"/>
              <a:cs typeface="Courier New"/>
            </a:endParaRPr>
          </a:p>
        </p:txBody>
      </p:sp>
      <p:sp>
        <p:nvSpPr>
          <p:cNvPr id="5" name="TextBox 4"/>
          <p:cNvSpPr txBox="1"/>
          <p:nvPr/>
        </p:nvSpPr>
        <p:spPr>
          <a:xfrm>
            <a:off x="8733027" y="419315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Tree>
    <p:extLst>
      <p:ext uri="{BB962C8B-B14F-4D97-AF65-F5344CB8AC3E}">
        <p14:creationId xmlns:p14="http://schemas.microsoft.com/office/powerpoint/2010/main" xmlns="" val="278843051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6334" y="117426"/>
            <a:ext cx="10921401" cy="6586394"/>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⑧</a:t>
            </a:r>
            <a:r>
              <a:rPr lang="zh-CN" altLang="zh-CN" sz="2800" kern="100" dirty="0">
                <a:latin typeface="Times New Roman"/>
                <a:ea typeface="华文细黑"/>
                <a:cs typeface="Times New Roman"/>
              </a:rPr>
              <a:t>这么做所带来的回报不一定总能直接体现。从哲学的角度，帮助别人也就是间接帮助你的家人和朋友。</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⑨</a:t>
            </a:r>
            <a:r>
              <a:rPr lang="zh-CN" altLang="zh-CN" sz="2800" kern="100" dirty="0">
                <a:latin typeface="Times New Roman"/>
                <a:ea typeface="华文细黑"/>
                <a:cs typeface="Times New Roman"/>
              </a:rPr>
              <a:t>作为个体，我们总是关心自己和所爱的人多些，但我们的生存条件不允许我们时时刻刻保护在他们的身边。唯一的出路是，生活在以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为准则的社会里。只有这样，个体在关爱他人时，才能确保自己和自己关爱的人也能得到很好的照顾。</a:t>
            </a:r>
            <a:endParaRPr lang="zh-CN" altLang="zh-CN" sz="2000" kern="100" dirty="0">
              <a:latin typeface="宋体"/>
              <a:cs typeface="Courier New"/>
            </a:endParaRPr>
          </a:p>
          <a:p>
            <a:pPr indent="307975" algn="just">
              <a:lnSpc>
                <a:spcPct val="150000"/>
              </a:lnSpc>
              <a:spcAft>
                <a:spcPts val="0"/>
              </a:spcAft>
              <a:tabLst>
                <a:tab pos="1890395" algn="l"/>
              </a:tabLst>
            </a:pPr>
            <a:r>
              <a:rPr lang="en-US" altLang="zh-CN" sz="2800" kern="100" dirty="0" smtClean="0">
                <a:latin typeface="宋体"/>
                <a:ea typeface="华文细黑"/>
                <a:cs typeface="Times New Roman"/>
              </a:rPr>
              <a:t>  ⑩</a:t>
            </a:r>
            <a:r>
              <a:rPr lang="zh-CN" altLang="zh-CN" sz="2800" kern="100" dirty="0">
                <a:latin typeface="Times New Roman"/>
                <a:ea typeface="华文细黑"/>
                <a:cs typeface="Times New Roman"/>
              </a:rPr>
              <a:t>故事里的油漆工，注意到了船上的洞，他面临着这样的选择：只做该做的油漆活儿，或者采取措施帮助船主这个社会成员而不要求额外的回报。因为这样不偏不倚的行动，他救了船主的孩子，也得到了报酬。</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4637326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8783" y="658443"/>
            <a:ext cx="11364853" cy="4001071"/>
          </a:xfrm>
          <a:prstGeom prst="rect">
            <a:avLst/>
          </a:prstGeom>
        </p:spPr>
        <p:txBody>
          <a:bodyPr wrap="square" lIns="121898" tIns="60948" rIns="121898" bIns="60948">
            <a:spAutoFit/>
          </a:bodyPr>
          <a:lstStyle/>
          <a:p>
            <a:pPr indent="307975" algn="just">
              <a:lnSpc>
                <a:spcPct val="150000"/>
              </a:lnSpc>
              <a:spcAft>
                <a:spcPts val="0"/>
              </a:spcAft>
              <a:tabLst>
                <a:tab pos="1890395" algn="l"/>
              </a:tabLst>
            </a:pPr>
            <a:r>
              <a:rPr lang="en-US" altLang="zh-CN" sz="2800" kern="100" dirty="0" smtClean="0">
                <a:latin typeface="宋体"/>
                <a:ea typeface="MS Mincho"/>
                <a:cs typeface="MS Mincho"/>
              </a:rPr>
              <a:t>  </a:t>
            </a:r>
            <a:r>
              <a:rPr lang="zh-CN" altLang="zh-CN" sz="2800" kern="100" dirty="0" smtClean="0">
                <a:latin typeface="宋体"/>
                <a:ea typeface="MS Mincho"/>
                <a:cs typeface="MS Mincho"/>
              </a:rPr>
              <a:t>⑪</a:t>
            </a:r>
            <a:r>
              <a:rPr lang="zh-CN" altLang="zh-CN" sz="2800" kern="100" dirty="0">
                <a:latin typeface="Times New Roman"/>
                <a:ea typeface="华文细黑"/>
                <a:cs typeface="Times New Roman"/>
              </a:rPr>
              <a:t>假设一个人走在街上，注意到了一个可能会造成事故甚至伤亡的障碍物，接下来就要面临一个选择。如果选择生活在以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为准则的社会，那么花上几秒移开障碍物；如果觉得这不关我的事，这不是我的职责范围，我做了也没好处，那么就可能有人受伤。而有一天，你自己也会因同样的事受伤。</a:t>
            </a:r>
            <a:endParaRPr lang="zh-CN" altLang="zh-CN" sz="2000" kern="100" dirty="0">
              <a:latin typeface="宋体"/>
              <a:cs typeface="Courier New"/>
            </a:endParaRPr>
          </a:p>
          <a:p>
            <a:pPr algn="just">
              <a:lnSpc>
                <a:spcPct val="150000"/>
              </a:lnSpc>
              <a:spcAft>
                <a:spcPts val="0"/>
              </a:spcAft>
              <a:tabLst>
                <a:tab pos="1890395" algn="l"/>
              </a:tabLs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本文在语言上有什么特点？</a:t>
            </a:r>
            <a:endParaRPr lang="zh-CN" altLang="zh-CN" sz="2000" kern="100" dirty="0">
              <a:effectLst/>
              <a:latin typeface="宋体"/>
              <a:cs typeface="Courier New"/>
            </a:endParaRPr>
          </a:p>
        </p:txBody>
      </p:sp>
      <p:sp>
        <p:nvSpPr>
          <p:cNvPr id="3" name="TextBox 2"/>
          <p:cNvSpPr txBox="1"/>
          <p:nvPr/>
        </p:nvSpPr>
        <p:spPr>
          <a:xfrm>
            <a:off x="5231110" y="405870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93368" y="4562758"/>
            <a:ext cx="11478502" cy="523220"/>
          </a:xfrm>
          <a:prstGeom prst="rect">
            <a:avLst/>
          </a:prstGeom>
          <a:solidFill>
            <a:schemeClr val="accent1">
              <a:lumMod val="20000"/>
              <a:lumOff val="80000"/>
            </a:schemeClr>
          </a:solidFill>
        </p:spPr>
        <p:txBody>
          <a:bodyPr wrap="square">
            <a:spAutoFit/>
          </a:bodyPr>
          <a:lstStyle/>
          <a:p>
            <a:pPr algn="just">
              <a:spcAft>
                <a:spcPts val="0"/>
              </a:spcAft>
              <a:tabLst>
                <a:tab pos="1890395" algn="l"/>
              </a:tabLst>
            </a:pPr>
            <a:r>
              <a:rPr lang="zh-CN" altLang="zh-CN" sz="2800" kern="100" dirty="0">
                <a:latin typeface="Times New Roman"/>
                <a:ea typeface="华文细黑"/>
                <a:cs typeface="Times New Roman"/>
              </a:rPr>
              <a:t>语言平实通俗，逻辑性强。</a:t>
            </a:r>
            <a:endParaRPr lang="zh-CN" altLang="zh-CN" sz="200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198902"/>
            <a:ext cx="602973" cy="602973"/>
          </a:xfrm>
          <a:prstGeom prst="rect">
            <a:avLst/>
          </a:prstGeom>
        </p:spPr>
      </p:pic>
    </p:spTree>
    <p:extLst>
      <p:ext uri="{BB962C8B-B14F-4D97-AF65-F5344CB8AC3E}">
        <p14:creationId xmlns:p14="http://schemas.microsoft.com/office/powerpoint/2010/main" xmlns="" val="15890190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3940" y="1205386"/>
            <a:ext cx="10925827" cy="353282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744952" y="1096163"/>
            <a:ext cx="10443819" cy="3413751"/>
          </a:xfrm>
          <a:prstGeom prst="rect">
            <a:avLst/>
          </a:prstGeom>
        </p:spPr>
        <p:txBody>
          <a:bodyPr wrap="square" lIns="121917" tIns="60958" rIns="121917" bIns="60958">
            <a:spAutoFit/>
          </a:bodyPr>
          <a:lstStyle/>
          <a:p>
            <a:pPr>
              <a:lnSpc>
                <a:spcPts val="5500"/>
              </a:lnSpc>
            </a:pPr>
            <a:r>
              <a:rPr lang="zh-CN" altLang="en-US" sz="2800" b="1" kern="100" dirty="0">
                <a:solidFill>
                  <a:srgbClr val="0000FF"/>
                </a:solidFill>
                <a:latin typeface="微软雅黑" pitchFamily="34" charset="-122"/>
                <a:ea typeface="微软雅黑" pitchFamily="34" charset="-122"/>
                <a:cs typeface="Times New Roman"/>
              </a:rPr>
              <a:t>背景扫描</a:t>
            </a:r>
          </a:p>
          <a:p>
            <a:pPr algn="just">
              <a:lnSpc>
                <a:spcPct val="150000"/>
              </a:lnSpc>
              <a:spcAft>
                <a:spcPts val="0"/>
              </a:spcAft>
              <a:tabLst>
                <a:tab pos="1890395" algn="l"/>
              </a:tabLst>
            </a:pPr>
            <a:r>
              <a:rPr lang="zh-CN" altLang="zh-CN" sz="2800" kern="100" dirty="0">
                <a:latin typeface="Times New Roman"/>
                <a:ea typeface="华文细黑"/>
                <a:cs typeface="Times New Roman"/>
              </a:rPr>
              <a:t>因连年战争，社会动荡不安，面对残酷的社会现实，经过长时间艰苦的探索与实践，墨子终于形成了独具特色的人生观，即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行天下之利，除天下之害</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《兼爱中》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，实现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、国泰民安的理想社会</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054133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用！！！\风景图片\8.jpg"/>
          <p:cNvPicPr preferRelativeResize="0">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 y="794"/>
            <a:ext cx="12189600" cy="68580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itchFamily="34" charset="-122"/>
                <a:ea typeface="微软雅黑" pitchFamily="34" charset="-122"/>
              </a:rPr>
              <a:t>本课结束</a:t>
            </a:r>
            <a:endParaRPr lang="zh-CN" altLang="en-US" sz="4400" b="1" dirty="0">
              <a:solidFill>
                <a:srgbClr val="0000FF"/>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53661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124" y="280971"/>
            <a:ext cx="11369459" cy="608102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3" name="矩形 2"/>
          <p:cNvSpPr/>
          <p:nvPr/>
        </p:nvSpPr>
        <p:spPr>
          <a:xfrm>
            <a:off x="569598" y="239032"/>
            <a:ext cx="10760277" cy="5999074"/>
          </a:xfrm>
          <a:prstGeom prst="rect">
            <a:avLst/>
          </a:prstGeom>
        </p:spPr>
        <p:txBody>
          <a:bodyPr wrap="square" lIns="121917" tIns="60958" rIns="121917" bIns="60958">
            <a:spAutoFit/>
          </a:bodyPr>
          <a:lstStyle/>
          <a:p>
            <a:pPr>
              <a:lnSpc>
                <a:spcPts val="5500"/>
              </a:lnSpc>
            </a:pPr>
            <a:r>
              <a:rPr lang="zh-CN" altLang="en-US" sz="2800" b="1" kern="100" dirty="0">
                <a:solidFill>
                  <a:srgbClr val="0000FF"/>
                </a:solidFill>
                <a:latin typeface="微软雅黑" pitchFamily="34" charset="-122"/>
                <a:ea typeface="微软雅黑" pitchFamily="34" charset="-122"/>
                <a:cs typeface="Times New Roman"/>
              </a:rPr>
              <a:t>单元导读</a:t>
            </a:r>
          </a:p>
          <a:p>
            <a:pPr algn="just">
              <a:lnSpc>
                <a:spcPct val="150000"/>
              </a:lnSpc>
              <a:spcAft>
                <a:spcPts val="0"/>
              </a:spcAft>
              <a:tabLst>
                <a:tab pos="1890395" algn="l"/>
              </a:tabLst>
            </a:pPr>
            <a:r>
              <a:rPr lang="zh-CN" altLang="zh-CN" sz="2800" kern="100" dirty="0">
                <a:latin typeface="Times New Roman"/>
                <a:ea typeface="华文细黑"/>
                <a:cs typeface="Times New Roman"/>
              </a:rPr>
              <a:t>本单元内容有三节。《兼爱》宣扬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不分亲疏厚薄地互相关爱、互相使对方得利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。墨子认为，自爱而不相爱是天下祸篡怨恨的根源，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则是消除祸篡怨恨的妙药。《非攻》认为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亏人自利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不仁不义之举，而攻打别国是最大的不仁不义，因为它给人们造成的伤害最大。《尚贤》认为崇尚有才德的士是国家政治的根本，治理天下应该崇尚和任用有才德的人。这三篇文章的主题在墨子的思想中具有相当重要的地位，而且富有现实意义。</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7979862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预读先学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读文本内容</a:t>
            </a:r>
            <a:r>
              <a:rPr lang="zh-CN" altLang="en-US" sz="2800" b="1" dirty="0" smtClean="0">
                <a:solidFill>
                  <a:srgbClr val="3114AC"/>
                </a:solidFill>
                <a:latin typeface="Times New Roman" pitchFamily="18" charset="0"/>
                <a:ea typeface="华文细黑" pitchFamily="2" charset="-122"/>
                <a:cs typeface="Times New Roman" pitchFamily="18" charset="0"/>
              </a:rPr>
              <a:t>，知文理学基础</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精读研析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读课文题点，析思路明答案</a:t>
            </a:r>
            <a:endParaRPr lang="en-US" altLang="zh-CN" sz="2800" b="1" dirty="0">
              <a:solidFill>
                <a:srgbClr val="3114AC"/>
              </a:solidFill>
              <a:latin typeface="Times New Roman" pitchFamily="18" charset="0"/>
              <a:ea typeface="华文细黑" pitchFamily="2" charset="-122"/>
              <a:cs typeface="Times New Roman" pitchFamily="18" charset="0"/>
            </a:endParaRPr>
          </a:p>
        </p:txBody>
      </p:sp>
      <p:sp>
        <p:nvSpPr>
          <p:cNvPr id="20" name="TextBox 19">
            <a:hlinkClick r:id="rId5"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多读厚积 </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a:solidFill>
                  <a:srgbClr val="3114AC"/>
                </a:solidFill>
                <a:latin typeface="Times New Roman" pitchFamily="18" charset="0"/>
                <a:ea typeface="华文细黑" pitchFamily="2" charset="-122"/>
                <a:cs typeface="Times New Roman" pitchFamily="18" charset="0"/>
              </a:rPr>
              <a:t>读优秀作文，积素养提技能</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1266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22105" y="3075851"/>
            <a:ext cx="954620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预读先学 </a:t>
            </a:r>
            <a:r>
              <a:rPr lang="en-US" altLang="zh-CN" sz="4000" b="1" dirty="0" smtClean="0">
                <a:solidFill>
                  <a:schemeClr val="bg1"/>
                </a:solidFill>
                <a:latin typeface="Times New Roman" pitchFamily="18" charset="0"/>
                <a:ea typeface="微软雅黑" pitchFamily="34" charset="-122"/>
                <a:cs typeface="Times New Roman" pitchFamily="18" charset="0"/>
              </a:rPr>
              <a:t>——</a:t>
            </a:r>
            <a:r>
              <a:rPr lang="zh-CN" altLang="en-US" sz="4000" dirty="0" smtClean="0">
                <a:solidFill>
                  <a:schemeClr val="bg1"/>
                </a:solidFill>
                <a:latin typeface="Times New Roman" pitchFamily="18" charset="0"/>
                <a:ea typeface="华文细黑" pitchFamily="2" charset="-122"/>
                <a:cs typeface="Times New Roman" pitchFamily="18" charset="0"/>
              </a:rPr>
              <a:t>读</a:t>
            </a:r>
            <a:r>
              <a:rPr lang="zh-CN" altLang="en-US" sz="4000" dirty="0">
                <a:solidFill>
                  <a:schemeClr val="bg1"/>
                </a:solidFill>
                <a:latin typeface="Times New Roman" pitchFamily="18" charset="0"/>
                <a:ea typeface="华文细黑" pitchFamily="2" charset="-122"/>
                <a:cs typeface="Times New Roman" pitchFamily="18" charset="0"/>
              </a:rPr>
              <a:t>文本内容，知文理学基础</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4798451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43676" y="945534"/>
            <a:ext cx="10831052" cy="5078289"/>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释文</a:t>
            </a:r>
            <a:r>
              <a:rPr lang="zh-CN" altLang="en-US" sz="2800" b="1" kern="100" dirty="0" smtClean="0">
                <a:solidFill>
                  <a:srgbClr val="0000FF"/>
                </a:solidFill>
                <a:latin typeface="微软雅黑"/>
                <a:ea typeface="微软雅黑"/>
                <a:cs typeface="Times New Roman"/>
              </a:rPr>
              <a:t>题</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是墨子的基本思想，所谓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就是跳脱自爱的狭小圈子，一律平等、不分亲疏厚薄地互相关爱。墨子寻求世乱的根源，将它归结为一种自私的爱，即自爱而不相爱。因而墨子对症下药，指出消除这些混乱的灵丹妙药就是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兼相爱、交相利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视人之国若视其国，视人之家若视其家，视人之身若视其身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。如果这样，就能出现墨子所向往的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天下之人皆相爱，强不执弱，众不劫寡，富不侮贫，贵不敖贱，诈不欺愚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的太平世界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知文明理</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79768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364" y="477466"/>
            <a:ext cx="11223676" cy="5857477"/>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兼爱》应该是墨子讲学的记录。就严密的逻辑和清晰的层次而言，它不愧是当时的杰作。墨子务求把意思说得清楚明白，因此，一方面努力追求语言的浅显、逻辑的严谨和结构的层次感，一方面又不避絮叨。这种絮叨有时候令人生厌，可是在先秦诸子中倒也自成一格，给读者一种别开生面的阅读体味。周作人曾引用钱振锽</a:t>
            </a:r>
            <a:r>
              <a:rPr lang="en-US" altLang="zh-CN" sz="2800" kern="100" dirty="0">
                <a:latin typeface="Times New Roman"/>
                <a:ea typeface="华文细黑"/>
                <a:cs typeface="Courier New"/>
              </a:rPr>
              <a:t>(</a:t>
            </a:r>
            <a:r>
              <a:rPr lang="en-US" altLang="zh-CN" sz="2800" kern="100" dirty="0" err="1" smtClean="0">
                <a:latin typeface="Times New Roman"/>
                <a:ea typeface="华文细黑"/>
                <a:cs typeface="Courier New"/>
              </a:rPr>
              <a:t>huánɡ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《名山小言》中的一段话，说：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文章有为我、兼爱之不同。为我者只取我自家明白，虽无第二人解，亦何伤哉，老子古简，庄生诡诞，皆是也。兼爱者必使我一人之心共喻于天下，语不尽不止，孟子详明，墨子重复，是也。</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638637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6846</TotalTime>
  <Words>5605</Words>
  <Application>Microsoft Office PowerPoint</Application>
  <PresentationFormat>自定义</PresentationFormat>
  <Paragraphs>239</Paragraphs>
  <Slides>40</Slides>
  <Notes>0</Notes>
  <HiddenSlides>1</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2014-11-27T01:03:00Z</dcterms:created>
  <dcterms:modified xsi:type="dcterms:W3CDTF">2017-12-21T02:43:20Z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y fmtid="{64440492-4C8B-11D1-8B70-080036B11A03}" pid="4">
    <vt:lpwstr>语文备课大师【全免费】</vt:lpwstr>
  </property>
</Properties>
</file>