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613" r:id="rId4"/>
    <p:sldId id="615" r:id="rId5"/>
    <p:sldId id="614" r:id="rId6"/>
    <p:sldId id="317" r:id="rId7"/>
    <p:sldId id="382" r:id="rId8"/>
    <p:sldId id="316" r:id="rId9"/>
    <p:sldId id="315" r:id="rId10"/>
    <p:sldId id="555" r:id="rId11"/>
    <p:sldId id="556" r:id="rId12"/>
    <p:sldId id="552" r:id="rId13"/>
    <p:sldId id="553" r:id="rId14"/>
    <p:sldId id="554" r:id="rId15"/>
    <p:sldId id="344" r:id="rId16"/>
    <p:sldId id="384" r:id="rId17"/>
    <p:sldId id="558" r:id="rId18"/>
    <p:sldId id="559" r:id="rId19"/>
    <p:sldId id="560" r:id="rId20"/>
    <p:sldId id="561" r:id="rId21"/>
    <p:sldId id="385" r:id="rId22"/>
    <p:sldId id="259" r:id="rId23"/>
    <p:sldId id="562" r:id="rId24"/>
    <p:sldId id="471" r:id="rId25"/>
    <p:sldId id="563" r:id="rId26"/>
    <p:sldId id="638" r:id="rId27"/>
    <p:sldId id="433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2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6800C-6DA0-43D0-90D4-152D1B3950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8EB6F-31B9-40B4-8CE8-E215F282082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0"/>
            <a:ext cx="4368800" cy="3083564"/>
          </a:xfrm>
          <a:custGeom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5" y="3801451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/>
              <a:t>TITLE HERE</a:t>
            </a:r>
            <a:endParaRPr lang="es-ES_tradnl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5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err="1"/>
              <a:t>Ultimate Powerpoint Template</a:t>
            </a:r>
            <a:endParaRPr 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err="1"/>
              <a:t>Lorem ipsum dolor sit amet, consectetur adipiscing elit. Fusce diam tortor, mattis quis dapibus vitae, euismod non purus. Maecenas ut lacus nec mauris feugiat tristique.</a:t>
            </a:r>
            <a:endParaRPr 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D8311-8710-4819-B862-2081C775A17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19DE-AD3E-4CC2-87FB-42CE12F77DD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4.png" /><Relationship Id="rId4" Type="http://schemas.openxmlformats.org/officeDocument/2006/relationships/image" Target="../media/image1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7.png" /><Relationship Id="rId4" Type="http://schemas.openxmlformats.org/officeDocument/2006/relationships/tags" Target="../tags/tag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" y="45085"/>
            <a:ext cx="12197080" cy="681228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-635" y="182880"/>
            <a:ext cx="1219200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《老子》书中包括大量朴素辩证法观点，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如认为一切事物均具有正反两面，并能由对立而转化，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是为“反者道之动”，       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“正复为奇，善复为妖”，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“祸兮福之所倚，福兮祸之所伏”。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又以为世间事物均为“有”与“无”之统一，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“有无相生”，而“无”为基础，“天下万物生于有，有生于无”。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关于老子的宇宙观，根据之前的道，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“无”与“有”（万物存在即是“有”）会相互转化。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因此老子认为宇宙万物来自虚无，也必将走向虚无。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比如：人的生与死。</a:t>
            </a:r>
            <a:endParaRPr lang="zh-CN" altLang="en-US" sz="32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56870" y="480695"/>
            <a:ext cx="11155680" cy="5507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书中也有大量的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民本思想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天之道，损有余而补不足，人之道则不然，损不足以奉有馀；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民之饥，以其上食税之多；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民之轻死，以其上求生之厚；民不畏死，奈何以死惧之？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他的哲学思想和由他创立的道家学派，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不但对中国古代思想文化的发展作出了重要贡献，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而且对中国2000多年来思想文化的发展产生了深远的影响。</a:t>
            </a:r>
            <a:endParaRPr lang="zh-CN" altLang="en-US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393690" y="1316990"/>
            <a:ext cx="658177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《道德经》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分为上下两册，共81章，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前37章为上篇道经，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第38章以下属下篇德经，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全书的思想结构是：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道是德的“体”，德是道的“用”。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上下共五千字左右。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058" name="图片 20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140"/>
            <a:ext cx="4737735" cy="6649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255" y="3677285"/>
            <a:ext cx="3166745" cy="3296285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903" y="57501"/>
            <a:ext cx="1862885" cy="6145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9065" y="-34290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阅读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4420" y="57785"/>
            <a:ext cx="627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字字落实，翻译句子，把握内容。</a:t>
            </a:r>
            <a:endParaRPr lang="zh-CN" altLang="en-US" sz="32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0610" y="2058035"/>
            <a:ext cx="6278880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1.齐读课文，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读后请尝试着翻译全文。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找出文中的通假字、古今异义、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词类活用、特殊句式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496060" y="0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反馈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9288" y="115286"/>
            <a:ext cx="1862885" cy="61458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070" y="103886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9380" y="730250"/>
            <a:ext cx="66541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三十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辐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共一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毂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，当其无，有车之用。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埏埴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以为器，当其无，有器之用。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凿户牖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以为室，当其无，有室之用。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故有之以为利，无之以为用。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8320" y="3041650"/>
            <a:ext cx="9123680" cy="3538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三十根辐条汇集到一根毂中的孔洞当中，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有了车毂中空的地方，才有车的作用。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揉和泥土做成器皿，有了器具中空的地方，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才有器皿的作用。开凿门窗建造房屋，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有了门窗四壁内的空虚部分，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才有房屋的作用。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所以，“有”给人便利，“无”发挥了它的作用。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6205" y="148590"/>
            <a:ext cx="10515600" cy="1325563"/>
          </a:xfrm>
        </p:spPr>
        <p:txBody>
          <a:bodyPr>
            <a:normAutofit fontScale="9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企者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不立，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跨者</a:t>
            </a:r>
            <a:r>
              <a:rPr lang="zh-CN" altLang="en-US" sz="3200">
                <a:solidFill>
                  <a:srgbClr val="00B0F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不行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b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自见者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不明，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自是者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不彰，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自伐者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无功，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自矜者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不长。</a:t>
            </a:r>
            <a:b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其在道也，曰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余食赘</a:t>
            </a:r>
            <a:r>
              <a:rPr lang="zh-CN" altLang="en-US" sz="3200">
                <a:solidFill>
                  <a:srgbClr val="00B0F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恶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之，故有道者不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2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160" y="2607945"/>
            <a:ext cx="11155680" cy="3538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垫起脚尖想站得更高一些,反而站不稳；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迈着大步想走得更快一些,反而走不远；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经常自我表现反而名声大不起来,经常自我夸耀反而没有功劳,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自以为自高自大反而不能被认可并获得尊重。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用“道”去衡量这些行为,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可以说都是多余无用的,大家都讨厌这些行为,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所以懂得规律的人是不会这样做的。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4145" y="127635"/>
            <a:ext cx="5872480" cy="20612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知人者智，自知者明。</a:t>
            </a:r>
            <a:endParaRPr sz="32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胜人者有力，自胜者强。</a:t>
            </a:r>
            <a:endParaRPr sz="32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知足者富。</a:t>
            </a:r>
            <a:r>
              <a:rPr sz="3200">
                <a:solidFill>
                  <a:srgbClr val="00B0F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强行者</a:t>
            </a:r>
            <a:r>
              <a:rPr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有志。</a:t>
            </a:r>
            <a:endParaRPr sz="32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不失其所者久。</a:t>
            </a:r>
            <a:r>
              <a:rPr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死而不亡者</a:t>
            </a:r>
            <a:r>
              <a:rPr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寿。</a:t>
            </a:r>
            <a:endParaRPr lang="zh-CN" altLang="en-US" sz="32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4450" y="2559050"/>
            <a:ext cx="7904480" cy="40309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>
              <a:lnSpc>
                <a:spcPct val="100000"/>
              </a:lnSpc>
              <a:buClr>
                <a:schemeClr val="hlink"/>
              </a:buClr>
              <a:buNone/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能了解、认识别人叫做智慧，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lvl="0" indent="0">
              <a:lnSpc>
                <a:spcPct val="100000"/>
              </a:lnSpc>
              <a:buClr>
                <a:schemeClr val="hlink"/>
              </a:buClr>
              <a:buNone/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能认识、了解自己才算聪明。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lvl="0" indent="0">
              <a:lnSpc>
                <a:spcPct val="100000"/>
              </a:lnSpc>
              <a:buClr>
                <a:schemeClr val="hlink"/>
              </a:buClr>
              <a:buNone/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能战胜别人是有力的，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lvl="0" indent="0">
              <a:lnSpc>
                <a:spcPct val="100000"/>
              </a:lnSpc>
              <a:buClr>
                <a:schemeClr val="hlink"/>
              </a:buClr>
              <a:buNone/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能克制自己的弱点才算刚强。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lvl="0" indent="0">
              <a:lnSpc>
                <a:spcPct val="100000"/>
              </a:lnSpc>
              <a:buClr>
                <a:schemeClr val="hlink"/>
              </a:buClr>
              <a:buNone/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知道满足的人才是富有人。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lvl="0" indent="0">
              <a:lnSpc>
                <a:spcPct val="100000"/>
              </a:lnSpc>
              <a:buClr>
                <a:schemeClr val="hlink"/>
              </a:buClr>
              <a:buNone/>
            </a:pPr>
            <a:r>
              <a:rPr 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勉强而行的人有意志</a:t>
            </a: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lvl="0" indent="0">
              <a:lnSpc>
                <a:spcPct val="100000"/>
              </a:lnSpc>
              <a:buClr>
                <a:schemeClr val="hlink"/>
              </a:buClr>
              <a:buNone/>
            </a:pPr>
            <a:r>
              <a:rPr 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不丧失立身之基</a:t>
            </a: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的人就能长久不衰，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lvl="0" indent="0">
              <a:lnSpc>
                <a:spcPct val="100000"/>
              </a:lnSpc>
              <a:buClr>
                <a:schemeClr val="hlink"/>
              </a:buClr>
              <a:buNone/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身虽死而“道”仍存的，才算真正的长寿。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09484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buClr>
                <a:schemeClr val="hlink"/>
              </a:buClr>
            </a:pP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其安易持，其未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兆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易谋；其脆易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泮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，其微易散。</a:t>
            </a:r>
            <a:endParaRPr lang="zh-CN" altLang="en-US" sz="32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fontAlgn="auto">
              <a:buClr>
                <a:schemeClr val="hlink"/>
              </a:buClr>
            </a:pP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为之于未有，治之于未乱。</a:t>
            </a:r>
            <a:endParaRPr lang="zh-CN" altLang="en-US" sz="32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fontAlgn="auto">
              <a:buClr>
                <a:schemeClr val="hlink"/>
              </a:buClr>
            </a:pP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合抱之木，生于毫末；九层之台，起于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累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土；千里之行，始于足下。</a:t>
            </a:r>
            <a:endParaRPr lang="zh-CN" altLang="en-US" sz="32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fontAlgn="auto">
              <a:buClr>
                <a:schemeClr val="hlink"/>
              </a:buClr>
            </a:pP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为者败之，执者失之。是以圣人无为故无败，无执故无失。</a:t>
            </a:r>
            <a:endParaRPr lang="zh-CN" altLang="en-US" sz="32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fontAlgn="auto">
              <a:buClr>
                <a:schemeClr val="hlink"/>
              </a:buClr>
            </a:pP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民之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从事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，常于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几成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败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之。慎终如始，则无败事。</a:t>
            </a:r>
            <a:endParaRPr lang="zh-CN" altLang="en-US" sz="32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fontAlgn="auto">
              <a:buClr>
                <a:schemeClr val="hlink"/>
              </a:buClr>
            </a:pP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是以圣人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欲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不欲，不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贵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难得之货，</a:t>
            </a:r>
            <a:r>
              <a:rPr lang="zh-CN" altLang="en-US" sz="32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</a:t>
            </a: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不学，复众人之所过，</a:t>
            </a:r>
            <a:endParaRPr lang="zh-CN" altLang="en-US" sz="32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fontAlgn="auto">
              <a:buClr>
                <a:schemeClr val="hlink"/>
              </a:buClr>
            </a:pPr>
            <a:r>
              <a:rPr lang="zh-CN" altLang="en-US" sz="32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以辅万物之自然而不敢为。 </a:t>
            </a:r>
            <a:endParaRPr lang="zh-CN" altLang="en-US" sz="32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0" y="4260215"/>
            <a:ext cx="1091374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buClr>
                <a:schemeClr val="hlink"/>
              </a:buClr>
            </a:pPr>
            <a:r>
              <a:rPr sz="32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局面安定时容易保持和维护，事变没有出现迹象时容易图谋；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事物脆弱时容易消解；事物细微时容易散失；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做事情要在它尚未发生以前就处理妥当；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治理国政，要在祸乱没有产生以前就早做准备。</a:t>
            </a:r>
            <a:endParaRPr lang="zh-CN" altLang="en-US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1450" y="182245"/>
            <a:ext cx="9936480" cy="64928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合抱的大树，生长于细小的萌芽；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九层的高台，筑起于每一堆泥土；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千里的远行，是从脚下第一步开始走出来的。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有所作为的将会招致失败，有所执着的将会遭受损害。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因此圣人无所作为所以也不会招致失败，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无所执着所以也不遭受损害。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人们做事情，总是在快要成功时失败，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所以当事情快要完成的时候，也要像开始时那样慎重，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就没有办不成的事情。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因此，有道的圣人追求人所不追求的，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不稀罕难以得到的货物，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学习别人所不学习的，补救众人所经常犯的过错。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>
              <a:buClr>
                <a:schemeClr val="hlink"/>
              </a:buClr>
            </a:pP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这样遵循万物的自然本性而不会妄加干预。 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459865" y="23495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讨论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9288" y="115286"/>
            <a:ext cx="1862885" cy="61458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070" y="103886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970" y="114300"/>
            <a:ext cx="3208655" cy="6628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67685" y="3106420"/>
            <a:ext cx="7498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用简短的话概括每一章的主要观点。</a:t>
            </a:r>
            <a:endParaRPr lang="zh-CN" altLang="en-US" sz="36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24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98450" y="237490"/>
            <a:ext cx="11595100" cy="6382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8358" y="361031"/>
            <a:ext cx="1862885" cy="6145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3845" y="237490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总结</a:t>
            </a:r>
            <a:endParaRPr lang="en-US" alt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charset="-122"/>
              <a:ea typeface="仿宋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6880" y="1111250"/>
            <a:ext cx="87172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、讲的是</a:t>
            </a:r>
            <a:r>
              <a:rPr lang="en-US" alt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</a:t>
            </a:r>
            <a:r>
              <a:rPr lang="en-US" alt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en-US" alt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</a:t>
            </a:r>
            <a:r>
              <a:rPr lang="en-US" alt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的关系。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</a:t>
            </a:r>
            <a:r>
              <a:rPr lang="en-US" alt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en-US" alt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</a:t>
            </a:r>
            <a:r>
              <a:rPr lang="en-US" alt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同样重要，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他们共同存在，相互配合，才使事物发生作用。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115" y="3288030"/>
            <a:ext cx="607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、讲的是违反自然规律的坏处。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115" y="4313555"/>
            <a:ext cx="5262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、讲个人修养与自我建立。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29235" y="215900"/>
            <a:ext cx="11595100" cy="6382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8945" y="406400"/>
            <a:ext cx="11155680" cy="60007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/>
            <a:r>
              <a:rPr 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谈事物发展变化的辩证法。</a:t>
            </a:r>
            <a:endParaRPr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讲的是</a:t>
            </a:r>
            <a:r>
              <a:rPr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“为无为，事无事，味无味”</a:t>
            </a: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的道理。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老子认为，大的事物总是始于小的东西，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任何事物的出现，总有自身生成、变化和发展的过程，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人们应该了解这个过程</a:t>
            </a:r>
            <a:r>
              <a:rPr 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对于在这个过程中有可能发生祸患的环节给予特别注意，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从而</a:t>
            </a: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杜绝它的的出现。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从“大生于小”的观点出发，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老子进一步阐述事物发展变化的规律，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说明远大</a:t>
            </a:r>
            <a:r>
              <a:rPr 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事情，都是</a:t>
            </a:r>
            <a:r>
              <a:rPr 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以细小的事情</a:t>
            </a:r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为开端的</a:t>
            </a:r>
            <a:r>
              <a:rPr lang="zh-CN"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同时也告诫人们，无论做什么事情，都必须具有坚强的毅力，</a:t>
            </a:r>
            <a:endParaRPr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sz="320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从小事做起，才可能成就大事业。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形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6428" y="159101"/>
            <a:ext cx="1862885" cy="6145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7310" y="67310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检测</a:t>
            </a:r>
            <a:endParaRPr 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charset="-122"/>
              <a:ea typeface="仿宋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6520" y="941070"/>
            <a:ext cx="1185989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(1)子适卫，冉有仆。子曰:“庶矣哉!”</a:t>
            </a:r>
            <a:endParaRPr lang="zh-CN" sz="32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/>
            <a:r>
              <a:rPr lang="zh-CN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冉有曰:“既庶矣,又何加焉?”曰:“富之。”</a:t>
            </a:r>
            <a:endParaRPr lang="zh-CN" sz="32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/>
            <a:r>
              <a:rPr lang="zh-CN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曰:“既富矣,又何加焉?”日:“教之。(《论语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·</a:t>
            </a:r>
            <a:r>
              <a:rPr lang="zh-CN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子路》)</a:t>
            </a:r>
            <a:r>
              <a:rPr lang="zh-CN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(2)是以圣人之治，虚其心，实其腹；弱其志,强其骨；</a:t>
            </a:r>
            <a:r>
              <a:rPr lang="zh-CN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
</a:t>
            </a:r>
            <a:endParaRPr lang="zh-CN" sz="32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/>
            <a:r>
              <a:rPr lang="zh-CN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常使民无知无欲，使夫知者不敢为也。为无为，则无不治矣。(《老子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·</a:t>
            </a:r>
            <a:r>
              <a:rPr lang="zh-CN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第三章》)</a:t>
            </a:r>
            <a:r>
              <a:rPr lang="en-US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孔子和老子的治民主张有什么不同</a:t>
            </a:r>
            <a:r>
              <a:rPr lang="en-US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en-US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你赞成谁的主张?请简述理由。</a:t>
            </a:r>
            <a:r>
              <a:rPr lang="zh-CN" sz="32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
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71145" y="581025"/>
            <a:ext cx="1164907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ea typeface="宋体" panose="02010600030101010101" pitchFamily="2" charset="-122"/>
              </a:rPr>
              <a:t>1.孔子和老子的治民主张有什么不同？</a:t>
            </a:r>
            <a:endParaRPr lang="zh-CN" sz="3200" b="1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孔子主张先让百姓富裕起来再教育他们，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而老子则主张让百姓无知无欲。 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endParaRPr lang="zh-CN" sz="32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3200" b="1">
                <a:ea typeface="宋体" panose="02010600030101010101" pitchFamily="2" charset="-122"/>
              </a:rPr>
              <a:t>你赞成谁的主张？请简述理由。</a:t>
            </a:r>
            <a:endParaRPr lang="zh-CN" sz="3200" b="1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我赞成孔子的主张。孔子把教育问题放在了民生问题之后，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突出教化的重要作用是让百姓各安其分，社会和谐有序。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我赞成老子的主张。“无知无欲”并不是要剥夺人们的生存权利，而是要“虚其心”“弱其志”，</a:t>
            </a:r>
            <a:r>
              <a:rPr lang="zh-CN" sz="3200" b="0">
                <a:ea typeface="宋体" panose="02010600030101010101" pitchFamily="2" charset="-122"/>
              </a:rPr>
              <a:t>
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ea typeface="宋体" panose="02010600030101010101" pitchFamily="2" charset="-122"/>
              </a:rPr>
              <a:t>这样有利于减少社会矛盾，保障社会的长治久安。</a:t>
            </a:r>
            <a:endParaRPr lang="zh-CN" altLang="en-US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16205" y="140335"/>
            <a:ext cx="117709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贤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，使民不争；不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贵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难得之货，使民不为盗；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见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可欲，使民心不乱。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是以圣人之治，虚其心，实其腹，弱其志，强其骨。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常使民无知无欲，使夫智者不敢为也。为无为则无不为。 （三章）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205" y="2611755"/>
            <a:ext cx="12374880" cy="4030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不崇尚贤能的人，使百姓不争夺；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不珍视难得的财货，使百姓不为强盗；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不炫耀引起贪欲的事物，使百姓思想不惑乱。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因此圣人治理天下，要使百姓的心灵空虚，使百姓的饮食得以满足。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使百姓的意志被削弱，使百姓的筋骨强健。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永远使百姓没有过多的知识，没有贪婪的欲望，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使那些聪明的人不敢有所作为。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用无为的方式处理事务，那么没有事务不做的。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Group 667"/>
          <p:cNvGrpSpPr>
            <a:grpSpLocks noChangeAspect="1"/>
          </p:cNvGrpSpPr>
          <p:nvPr/>
        </p:nvGrpSpPr>
        <p:grpSpPr>
          <a:xfrm>
            <a:off x="-635" y="0"/>
            <a:ext cx="7828915" cy="3660140"/>
            <a:chOff x="2066" y="-10"/>
            <a:chExt cx="3564" cy="1484"/>
          </a:xfrm>
          <a:solidFill>
            <a:srgbClr val="285883"/>
          </a:solidFill>
        </p:grpSpPr>
        <p:sp>
          <p:nvSpPr>
            <p:cNvPr id="6" name="Freeform 668"/>
            <p:cNvSpPr>
              <a:spLocks noEditPoints="1"/>
            </p:cNvSpPr>
            <p:nvPr/>
          </p:nvSpPr>
          <p:spPr bwMode="auto">
            <a:xfrm>
              <a:off x="2066" y="-10"/>
              <a:ext cx="3564" cy="1484"/>
            </a:xfrm>
            <a:custGeom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" name="Group 667"/>
          <p:cNvGrpSpPr>
            <a:grpSpLocks noChangeAspect="1"/>
          </p:cNvGrpSpPr>
          <p:nvPr/>
        </p:nvGrpSpPr>
        <p:grpSpPr>
          <a:xfrm rot="10800000">
            <a:off x="6373495" y="4571365"/>
            <a:ext cx="5856605" cy="2352675"/>
            <a:chOff x="2066" y="-10"/>
            <a:chExt cx="3564" cy="1484"/>
          </a:xfrm>
          <a:solidFill>
            <a:srgbClr val="285883"/>
          </a:solidFill>
        </p:grpSpPr>
        <p:sp>
          <p:nvSpPr>
            <p:cNvPr id="3" name="Freeform 668"/>
            <p:cNvSpPr>
              <a:spLocks noEditPoints="1"/>
            </p:cNvSpPr>
            <p:nvPr/>
          </p:nvSpPr>
          <p:spPr bwMode="auto">
            <a:xfrm>
              <a:off x="2066" y="-10"/>
              <a:ext cx="3564" cy="1484"/>
            </a:xfrm>
            <a:custGeom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40" name="矩形 39"/>
          <p:cNvSpPr/>
          <p:nvPr/>
        </p:nvSpPr>
        <p:spPr>
          <a:xfrm>
            <a:off x="6876415" y="1310005"/>
            <a:ext cx="1198245" cy="385826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6600">
                <a:latin typeface="华文行楷" panose="02010800040101010101" pitchFamily="2" charset="-122"/>
                <a:ea typeface="华文行楷" panose="02010800040101010101" pitchFamily="2" charset="-122"/>
              </a:rPr>
              <a:t>谢谢观看</a:t>
            </a:r>
            <a:endParaRPr lang="zh-CN" altLang="en-US" sz="660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41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2382500" y="10680700"/>
            <a:ext cx="304800" cy="482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5" y="100330"/>
            <a:ext cx="9233535" cy="675767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Group 667"/>
          <p:cNvGrpSpPr>
            <a:grpSpLocks noChangeAspect="1"/>
          </p:cNvGrpSpPr>
          <p:nvPr/>
        </p:nvGrpSpPr>
        <p:grpSpPr>
          <a:xfrm>
            <a:off x="-635" y="0"/>
            <a:ext cx="7828915" cy="3660140"/>
            <a:chOff x="2066" y="-10"/>
            <a:chExt cx="3564" cy="1484"/>
          </a:xfrm>
          <a:solidFill>
            <a:srgbClr val="285883"/>
          </a:solidFill>
        </p:grpSpPr>
        <p:sp>
          <p:nvSpPr>
            <p:cNvPr id="6" name="Freeform 668"/>
            <p:cNvSpPr>
              <a:spLocks noEditPoints="1"/>
            </p:cNvSpPr>
            <p:nvPr/>
          </p:nvSpPr>
          <p:spPr bwMode="auto">
            <a:xfrm>
              <a:off x="2066" y="-10"/>
              <a:ext cx="3564" cy="1484"/>
            </a:xfrm>
            <a:custGeom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" name="Group 667"/>
          <p:cNvGrpSpPr>
            <a:grpSpLocks noChangeAspect="1"/>
          </p:cNvGrpSpPr>
          <p:nvPr/>
        </p:nvGrpSpPr>
        <p:grpSpPr>
          <a:xfrm rot="10800000">
            <a:off x="6373495" y="4571365"/>
            <a:ext cx="5856605" cy="2352675"/>
            <a:chOff x="2066" y="-10"/>
            <a:chExt cx="3564" cy="1484"/>
          </a:xfrm>
          <a:solidFill>
            <a:srgbClr val="285883"/>
          </a:solidFill>
        </p:grpSpPr>
        <p:sp>
          <p:nvSpPr>
            <p:cNvPr id="3" name="Freeform 668"/>
            <p:cNvSpPr>
              <a:spLocks noEditPoints="1"/>
            </p:cNvSpPr>
            <p:nvPr/>
          </p:nvSpPr>
          <p:spPr bwMode="auto">
            <a:xfrm>
              <a:off x="2066" y="-10"/>
              <a:ext cx="3564" cy="1484"/>
            </a:xfrm>
            <a:custGeom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693160" y="3660140"/>
            <a:ext cx="47739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latin typeface="仿宋" panose="02010609060101010101" charset="-122"/>
                <a:ea typeface="仿宋" panose="02010609060101010101" charset="-122"/>
              </a:rPr>
              <a:t>《老子》四章</a:t>
            </a:r>
            <a:endParaRPr lang="zh-CN" altLang="en-US" sz="6000" b="1">
              <a:latin typeface="仿宋" charset="-122"/>
              <a:ea typeface="仿宋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568450" y="0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导入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charset="-122"/>
              <a:ea typeface="仿宋" charset="-122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9288" y="115286"/>
            <a:ext cx="1862885" cy="61458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673985"/>
            <a:ext cx="3458210" cy="3079115"/>
          </a:xfrm>
          <a:prstGeom prst="rect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3790" y="0"/>
            <a:ext cx="3458210" cy="3079115"/>
          </a:xfrm>
          <a:prstGeom prst="rect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1070" y="2568575"/>
            <a:ext cx="3458210" cy="3079115"/>
          </a:xfrm>
          <a:prstGeom prst="rect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4655" y="202565"/>
            <a:ext cx="3458210" cy="3079115"/>
          </a:xfrm>
          <a:prstGeom prst="rect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8315" y="3060065"/>
            <a:ext cx="222504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</a:rPr>
              <a:t>道生一，</a:t>
            </a:r>
            <a:endParaRPr lang="zh-CN" altLang="en-US" sz="4000" b="1">
              <a:solidFill>
                <a:srgbClr val="FFFF00"/>
              </a:solidFill>
              <a:latin typeface="仿宋" charset="-122"/>
              <a:ea typeface="仿宋" charset="-122"/>
            </a:endParaRPr>
          </a:p>
          <a:p>
            <a:pPr algn="ctr"/>
            <a:r>
              <a:rPr lang="zh-CN" altLang="en-US" sz="4000" b="1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</a:rPr>
              <a:t>一生二，</a:t>
            </a:r>
            <a:endParaRPr lang="zh-CN" altLang="en-US" sz="4000" b="1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4000" b="1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</a:rPr>
              <a:t>二生三，</a:t>
            </a:r>
            <a:endParaRPr lang="zh-CN" altLang="en-US" sz="4000" b="1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4000" b="1">
                <a:solidFill>
                  <a:srgbClr val="FFFF00"/>
                </a:solidFill>
                <a:latin typeface="仿宋" panose="02010609060101010101" charset="-122"/>
                <a:ea typeface="仿宋" panose="02010609060101010101" charset="-122"/>
              </a:rPr>
              <a:t>三生万物</a:t>
            </a:r>
            <a:endParaRPr lang="zh-CN" altLang="en-US" sz="4000" b="1">
              <a:solidFill>
                <a:srgbClr val="FFFF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71240" y="465455"/>
            <a:ext cx="222504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2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人法地，</a:t>
            </a:r>
            <a:endParaRPr lang="zh-CN" altLang="en-US" sz="4000" b="1">
              <a:solidFill>
                <a:schemeClr val="accent2">
                  <a:lumMod val="20000"/>
                  <a:lumOff val="80000"/>
                </a:schemeClr>
              </a:solidFill>
              <a:latin typeface="仿宋" charset="-122"/>
              <a:ea typeface="仿宋" charset="-122"/>
            </a:endParaRPr>
          </a:p>
          <a:p>
            <a:pPr algn="ctr"/>
            <a:r>
              <a:rPr lang="zh-CN" altLang="en-US" sz="4000" b="1">
                <a:solidFill>
                  <a:schemeClr val="accent2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地法天，</a:t>
            </a:r>
            <a:endParaRPr lang="zh-CN" altLang="en-US" sz="4000" b="1">
              <a:solidFill>
                <a:schemeClr val="accent2">
                  <a:lumMod val="20000"/>
                  <a:lumOff val="8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4000" b="1">
                <a:solidFill>
                  <a:schemeClr val="accent2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天法道，</a:t>
            </a:r>
            <a:endParaRPr lang="zh-CN" altLang="en-US" sz="4000" b="1">
              <a:solidFill>
                <a:schemeClr val="accent2">
                  <a:lumMod val="20000"/>
                  <a:lumOff val="8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4000" b="1">
                <a:solidFill>
                  <a:schemeClr val="accent2">
                    <a:lumMod val="20000"/>
                    <a:lumOff val="80000"/>
                  </a:schemeClr>
                </a:solidFill>
                <a:latin typeface="仿宋" panose="02010609060101010101" charset="-122"/>
                <a:ea typeface="仿宋" panose="02010609060101010101" charset="-122"/>
              </a:rPr>
              <a:t>道法自然</a:t>
            </a:r>
            <a:endParaRPr lang="zh-CN" altLang="en-US" sz="4000" b="1">
              <a:solidFill>
                <a:schemeClr val="accent2">
                  <a:lumMod val="20000"/>
                  <a:lumOff val="80000"/>
                </a:schemeClr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21070" y="3446780"/>
            <a:ext cx="375666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92D050"/>
                </a:solidFill>
                <a:latin typeface="仿宋" panose="02010609060101010101" charset="-122"/>
                <a:ea typeface="仿宋" panose="02010609060101010101" charset="-122"/>
              </a:rPr>
              <a:t>祸兮福之所倚，</a:t>
            </a:r>
            <a:endParaRPr lang="zh-CN" altLang="en-US" sz="4000" b="1">
              <a:solidFill>
                <a:srgbClr val="92D050"/>
              </a:solidFill>
              <a:latin typeface="仿宋" charset="-122"/>
              <a:ea typeface="仿宋" charset="-122"/>
            </a:endParaRPr>
          </a:p>
          <a:p>
            <a:pPr algn="l"/>
            <a:r>
              <a:rPr lang="zh-CN" altLang="en-US" sz="4000" b="1">
                <a:solidFill>
                  <a:srgbClr val="92D050"/>
                </a:solidFill>
                <a:latin typeface="仿宋" panose="02010609060101010101" charset="-122"/>
                <a:ea typeface="仿宋" panose="02010609060101010101" charset="-122"/>
              </a:rPr>
              <a:t>福兮祸之所伏</a:t>
            </a:r>
            <a:endParaRPr lang="zh-CN" altLang="en-US" sz="4000" b="1">
              <a:solidFill>
                <a:srgbClr val="92D05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50375" y="630555"/>
            <a:ext cx="222504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</a:rPr>
              <a:t>天下万物</a:t>
            </a:r>
            <a:endParaRPr lang="zh-CN" altLang="en-US" sz="4000" b="1">
              <a:solidFill>
                <a:srgbClr val="00B0F0"/>
              </a:solidFill>
              <a:latin typeface="仿宋" charset="-122"/>
              <a:ea typeface="仿宋" charset="-122"/>
            </a:endParaRPr>
          </a:p>
          <a:p>
            <a:pPr algn="ctr"/>
            <a:r>
              <a:rPr lang="zh-CN" altLang="en-US" sz="4000" b="1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</a:rPr>
              <a:t>生于有，</a:t>
            </a:r>
            <a:endParaRPr lang="zh-CN" altLang="en-US" sz="4000" b="1">
              <a:solidFill>
                <a:srgbClr val="00B0F0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algn="ctr"/>
            <a:r>
              <a:rPr lang="zh-CN" altLang="en-US" sz="4000" b="1">
                <a:solidFill>
                  <a:srgbClr val="00B0F0"/>
                </a:solidFill>
                <a:latin typeface="仿宋" panose="02010609060101010101" charset="-122"/>
                <a:ea typeface="仿宋" panose="02010609060101010101" charset="-122"/>
              </a:rPr>
              <a:t>有生于无</a:t>
            </a:r>
            <a:endParaRPr lang="zh-CN" altLang="en-US" sz="4000" b="1">
              <a:solidFill>
                <a:srgbClr val="00B0F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形 42"/>
          <p:cNvPicPr>
            <a:picLocks noChangeAspect="1"/>
          </p:cNvPicPr>
          <p:nvPr/>
        </p:nvPicPr>
        <p:blipFill>
          <a:blip r:embed="rId3">
            <a:lum bright="-48000"/>
          </a:blip>
          <a:stretch>
            <a:fillRect/>
          </a:stretch>
        </p:blipFill>
        <p:spPr>
          <a:xfrm flipH="1">
            <a:off x="-93980" y="-36195"/>
            <a:ext cx="5698490" cy="69303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93980" y="340995"/>
            <a:ext cx="12285980" cy="6177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8575" y="0"/>
            <a:ext cx="1676400" cy="6858635"/>
          </a:xfrm>
          <a:prstGeom prst="rect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660730" y="1623147"/>
            <a:ext cx="1018471" cy="692101"/>
            <a:chOff x="1864138" y="2261553"/>
            <a:chExt cx="912016" cy="619760"/>
          </a:xfrm>
        </p:grpSpPr>
        <p:pic>
          <p:nvPicPr>
            <p:cNvPr id="20" name="图片 19" descr="e64afae20b7a41024e2e588b23f666b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13825" y="2274679"/>
              <a:ext cx="862329" cy="523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壹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anose="02010601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60221" y="2780117"/>
            <a:ext cx="1050797" cy="692101"/>
            <a:chOff x="1864138" y="2261553"/>
            <a:chExt cx="940964" cy="619760"/>
          </a:xfrm>
        </p:grpSpPr>
        <p:pic>
          <p:nvPicPr>
            <p:cNvPr id="24" name="图片 23" descr="e64afae20b7a41024e2e588b23f666b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1942772" y="2284457"/>
              <a:ext cx="862330" cy="523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贰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anose="02010601030101010101" pitchFamily="2" charset="-122"/>
              </a:endParaRPr>
            </a:p>
          </p:txBody>
        </p:sp>
      </p:grpSp>
      <p:pic>
        <p:nvPicPr>
          <p:cNvPr id="8" name="图形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215357" y="5801711"/>
            <a:ext cx="1862885" cy="61458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6540" y="995680"/>
            <a:ext cx="1106170" cy="44919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  习  目  标</a:t>
            </a:r>
            <a:endParaRPr lang="zh-CN" altLang="en-US" sz="6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2675" y="1811020"/>
            <a:ext cx="9784080" cy="2861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知人论世，了解老子，了解《老子》。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落实文言基础知识，疏通文意，把握文章内容。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分析本文的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对待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关系，把握其启示意义。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28471" y="4093297"/>
            <a:ext cx="1050797" cy="692101"/>
            <a:chOff x="1864138" y="2261553"/>
            <a:chExt cx="940964" cy="619760"/>
          </a:xfrm>
        </p:grpSpPr>
        <p:pic>
          <p:nvPicPr>
            <p:cNvPr id="9" name="图片 8" descr="e64afae20b7a41024e2e588b23f666b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942772" y="2284457"/>
              <a:ext cx="862330" cy="522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叁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anose="02010601030101010101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29946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i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仿宋" panose="02010609060101010101" charset="-122"/>
                <a:ea typeface="仿宋" panose="02010609060101010101" charset="-122"/>
              </a:rPr>
              <a:t>知 人 论 世</a:t>
            </a:r>
            <a:endParaRPr lang="zh-CN" altLang="en-US" sz="4000" b="1" i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reflection blurRad="6350" stA="53000" endA="300" endPos="35500" dir="5400000" sy="-90000" algn="bl" rotWithShape="0"/>
              </a:effectLst>
              <a:latin typeface="仿宋" charset="-122"/>
              <a:ea typeface="仿宋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71080" y="0"/>
            <a:ext cx="4821555" cy="6858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4140" y="850900"/>
            <a:ext cx="726757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老子，相传姓李名耳，字伯阳，一字聃，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春秋时期楚国苦县(今河南鹿邑东)人,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中国古代思想家、哲学家，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道家学派创始人，与庄子并称“老庄”。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在道教中被尊为始祖,称“太上老君”。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在唐朝，被追认为李姓始祖。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他曾做过周朝管理藏书的史官，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孔子曾向他问礼。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后退隐蒙山著书立说，游历江南塞北，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又西出陕关，不知所终。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《老子》又名《道德经》。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00965" y="807720"/>
            <a:ext cx="1199896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道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老子试图建立一个囊括宇宙万物的理论。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他认为一切事物都遵循这样的规律（道）：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事物本身的内部不是单一的、静止的，而是相对复杂和变化的。事物本身即是阴阳的统一体。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相互对立的事物会互相转化，即是阴阳转化。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方法（德）来源于事物的规律（道）。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老子的“无为”并不是以“无为”为目的，而是以“有为”为目的。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因为根据之前提到的“道”，“无为”会转化为“有为”。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这种思想的高明之处在于，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虽然主观上不以取得利益为目的，客观上却可以更好地实现利益。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965" y="100965"/>
            <a:ext cx="29946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i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仿宋" panose="02010609060101010101" charset="-122"/>
                <a:ea typeface="仿宋" panose="02010609060101010101" charset="-122"/>
              </a:rPr>
              <a:t>思 想 主 张</a:t>
            </a:r>
            <a:endParaRPr lang="zh-CN" altLang="en-US" sz="4000" b="1" i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reflection blurRad="6350" stA="53000" endA="300" endPos="35500" dir="5400000" sy="-90000" algn="bl" rotWithShape="0"/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96265" y="920750"/>
            <a:ext cx="1099947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无为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人活着犹如宇宙之存在，没有人能理性地指出其目的。</a:t>
            </a:r>
            <a:endParaRPr lang="zh-CN" altLang="en-US" sz="32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因此，非理性地选择某个（些）目标便成为我们唯一的选择。</a:t>
            </a:r>
            <a:endParaRPr lang="zh-CN" altLang="en-US" sz="32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所以老子只说了“方法”，但没有指出“目的”。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这给我们一个启示：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人何必为刻意达到目的而痛苦不堪？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无为、逍遥亦是一种为人处世之道。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KSO_WM_UNIT_PLACING_PICTURE_USER_VIEWPORT" val="{&quot;height&quot;:4050,&quot;width&quot;:3000}"/>
</p:tagLst>
</file>

<file path=ppt/tags/tag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185</Paragraphs>
  <Slides>25</Slides>
  <Notes>15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40">
      <vt:lpstr>Arial</vt:lpstr>
      <vt:lpstr>等线 Light</vt:lpstr>
      <vt:lpstr>等线</vt:lpstr>
      <vt:lpstr>Lato Regular</vt:lpstr>
      <vt:lpstr>Lato Hairline</vt:lpstr>
      <vt:lpstr>Lato Light</vt:lpstr>
      <vt:lpstr>Calibri</vt:lpstr>
      <vt:lpstr>Calibri Light</vt:lpstr>
      <vt:lpstr>仿宋</vt:lpstr>
      <vt:lpstr>楷体</vt:lpstr>
      <vt:lpstr>叶根友毛笔行书2.0版</vt:lpstr>
      <vt:lpstr>微软雅黑</vt:lpstr>
      <vt:lpstr>宋体</vt:lpstr>
      <vt:lpstr>华文行楷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企者不立，跨者不行；自见者不明，自是者不彰，自伐者无功，自矜者不长。其在道也，曰余食赘行，物或恶之，故有道者不处。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2020</cp:lastModifiedBy>
  <cp:revision>32</cp:revision>
  <dcterms:created xsi:type="dcterms:W3CDTF">2018-03-20T13:12:00Z</dcterms:created>
  <dcterms:modified xsi:type="dcterms:W3CDTF">2020-08-26T09:00:43Z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