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16" r:id="rId3"/>
    <p:sldId id="363" r:id="rId5"/>
    <p:sldId id="258" r:id="rId6"/>
    <p:sldId id="300" r:id="rId7"/>
    <p:sldId id="261" r:id="rId8"/>
    <p:sldId id="373" r:id="rId9"/>
    <p:sldId id="372" r:id="rId10"/>
    <p:sldId id="364" r:id="rId11"/>
    <p:sldId id="365" r:id="rId12"/>
    <p:sldId id="366" r:id="rId13"/>
    <p:sldId id="367" r:id="rId14"/>
    <p:sldId id="368" r:id="rId15"/>
    <p:sldId id="369" r:id="rId16"/>
    <p:sldId id="302" r:id="rId17"/>
    <p:sldId id="575" r:id="rId18"/>
    <p:sldId id="576" r:id="rId19"/>
    <p:sldId id="577" r:id="rId20"/>
    <p:sldId id="307" r:id="rId21"/>
    <p:sldId id="426" r:id="rId22"/>
    <p:sldId id="579" r:id="rId23"/>
    <p:sldId id="308" r:id="rId24"/>
    <p:sldId id="283" r:id="rId25"/>
    <p:sldId id="311" r:id="rId26"/>
    <p:sldId id="581" r:id="rId27"/>
    <p:sldId id="539" r:id="rId28"/>
    <p:sldId id="312" r:id="rId29"/>
    <p:sldId id="314" r:id="rId30"/>
    <p:sldId id="313" r:id="rId31"/>
    <p:sldId id="289" r:id="rId32"/>
    <p:sldId id="427" r:id="rId33"/>
    <p:sldId id="428" r:id="rId34"/>
    <p:sldId id="671" r:id="rId35"/>
    <p:sldId id="326" r:id="rId36"/>
    <p:sldId id="325" r:id="rId37"/>
    <p:sldId id="540" r:id="rId38"/>
    <p:sldId id="583" r:id="rId39"/>
    <p:sldId id="324" r:id="rId40"/>
    <p:sldId id="330" r:id="rId41"/>
    <p:sldId id="280" r:id="rId42"/>
    <p:sldId id="340" r:id="rId43"/>
    <p:sldId id="345" r:id="rId44"/>
    <p:sldId id="584" r:id="rId45"/>
    <p:sldId id="586" r:id="rId46"/>
    <p:sldId id="585" r:id="rId47"/>
    <p:sldId id="465" r:id="rId48"/>
    <p:sldId id="541" r:id="rId49"/>
    <p:sldId id="587" r:id="rId50"/>
    <p:sldId id="353" r:id="rId51"/>
    <p:sldId id="476" r:id="rId52"/>
    <p:sldId id="471" r:id="rId53"/>
    <p:sldId id="281" r:id="rId5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EDF6"/>
    <a:srgbClr val="D927E9"/>
    <a:srgbClr val="46ECEE"/>
    <a:srgbClr val="FF66FF"/>
    <a:srgbClr val="996633"/>
    <a:srgbClr val="99CC00"/>
    <a:srgbClr val="663300"/>
    <a:srgbClr val="CC99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60"/>
      </p:cViewPr>
      <p:guideLst>
        <p:guide orient="horz" pos="2301"/>
        <p:guide pos="36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5DB1F6-3540-4BB2-8A0A-447CD5F557E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  <p:sp>
        <p:nvSpPr>
          <p:cNvPr id="31747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>
              <a:spcBef>
                <a:spcPct val="50000"/>
              </a:spcBef>
            </a:pPr>
            <a:endParaRPr lang="zh-CN" altLang="en-US" sz="4400" dirty="0">
              <a:solidFill>
                <a:srgbClr val="800000"/>
              </a:solidFill>
              <a:ea typeface="华文行楷" pitchFamily="2" charset="-122"/>
            </a:endParaRPr>
          </a:p>
          <a:p>
            <a:pPr lvl="0" eaLnBrk="1" hangingPunct="1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09600"/>
            <a:ext cx="11387667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hyperlink" Target="..\..\&#19978;&#32534;&#35838;&#20214;&#30446;&#24405;.ppt" TargetMode="Externa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79066E-090B-483F-8D56-9C380214DAA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1" name="Group 7"/>
          <p:cNvGrpSpPr/>
          <p:nvPr userDrawn="1"/>
        </p:nvGrpSpPr>
        <p:grpSpPr>
          <a:xfrm>
            <a:off x="8350251" y="6581775"/>
            <a:ext cx="3841749" cy="276225"/>
            <a:chOff x="3945" y="4146"/>
            <a:chExt cx="1815" cy="174"/>
          </a:xfrm>
        </p:grpSpPr>
        <p:pic>
          <p:nvPicPr>
            <p:cNvPr id="1032" name="Picture 8" descr="按扭1">
              <a:hlinkClick r:id="rId13" action="ppaction://hlinkpres?slideindex=1&amp;slidetitle="/>
            </p:cNvPr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3945" y="4146"/>
              <a:ext cx="429" cy="1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icture 9" descr="按扭2">
              <a:hlinkClick r:id="" action="ppaction://hlinkshowjump?jump=previousslide"/>
            </p:cNvPr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4406" y="4146"/>
              <a:ext cx="429" cy="1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icture 10" descr="按扭3">
              <a:hlinkClick r:id="" action="ppaction://hlinkshowjump?jump=nextslide"/>
            </p:cNvPr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4871" y="4146"/>
              <a:ext cx="429" cy="1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5" name="Picture 11" descr="按扭5">
              <a:hlinkClick r:id="" action="ppaction://hlinkshowjump?jump=endshow"/>
            </p:cNvPr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5331" y="4146"/>
              <a:ext cx="429" cy="17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file:///D:\&#25945;&#26696;\&#24464;&#26681;&#39321;\guanchanghai.mp3" TargetMode="External"/><Relationship Id="rId1" Type="http://schemas.openxmlformats.org/officeDocument/2006/relationships/audio" Target="file:///D:\&#25945;&#26696;\&#24464;&#26681;&#39321;\guanchanghai.mp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microsoft.com/office/2007/relationships/media" Target="file:///C:\Users\74096\Documents\&#30334;&#24230;&#20113;&#21516;&#27493;&#30424;\&#21021;&#20013;&#35821;&#25991;\1%20&#19971;&#19978;\&#35838;&#20214;\&#38395;&#29579;&#26124;&#40836;&#24038;&#36801;&#40857;&#26631;&#36965;&#26377;&#27492;&#23492;1&#65288;&#30007;&#22768;&#26391;&#35835;&#65292;&#29992;&#26102;0&#20998;30&#31186;&#65289;.mp3" TargetMode="External"/><Relationship Id="rId1" Type="http://schemas.openxmlformats.org/officeDocument/2006/relationships/audio" Target="file:///C:\Users\74096\Documents\&#30334;&#24230;&#20113;&#21516;&#27493;&#30424;\&#21021;&#20013;&#35821;&#25991;\1%20&#19971;&#19978;\&#35838;&#20214;\&#38395;&#29579;&#26124;&#40836;&#24038;&#36801;&#40857;&#26631;&#36965;&#26377;&#27492;&#23492;1&#65288;&#30007;&#22768;&#26391;&#35835;&#65292;&#29992;&#26102;0&#20998;30&#31186;&#65289;.mp3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hyperlink" Target="http://imgsrc.baidu.com/baike/pic/item/a005b33476b998a4d0a2d3eb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microsoft.com/office/2007/relationships/media" Target="file:///C:\Users\74096\Documents\&#30334;&#24230;&#20113;&#21516;&#27493;&#30424;\&#21021;&#20013;&#35821;&#25991;\1%20&#19971;&#19978;\&#35838;&#20214;\&#27425;&#21271;&#22266;&#23665;&#19979;.mp3" TargetMode="External"/><Relationship Id="rId1" Type="http://schemas.openxmlformats.org/officeDocument/2006/relationships/audio" Target="file:///C:\Users\74096\Documents\&#30334;&#24230;&#20113;&#21516;&#27493;&#30424;\&#21021;&#20013;&#35821;&#25991;\1%20&#19971;&#19978;\&#35838;&#20214;\&#27425;&#21271;&#22266;&#23665;&#19979;.mp3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hyperlink" Target="http://feeds.bokee.com/newinc/314/541/qixuan22/92363/normal.xml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microsoft.com/office/2007/relationships/media" Target="file:///C:\Users\74096\Documents\&#30334;&#24230;&#20113;&#21516;&#27493;&#30424;\&#21021;&#20013;&#35821;&#25991;\1%20&#19971;&#19978;\&#35838;&#20214;\&#22825;&#20928;&#27801;%20&#31179;&#24605;.mp3" TargetMode="External"/><Relationship Id="rId1" Type="http://schemas.openxmlformats.org/officeDocument/2006/relationships/audio" Target="file:///C:\Users\74096\Documents\&#30334;&#24230;&#20113;&#21516;&#27493;&#30424;\&#21021;&#20013;&#35821;&#25991;\1%20&#19971;&#19978;\&#35838;&#20214;\&#22825;&#20928;&#27801;%20&#31179;&#24605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control" Target="../activeX/activeX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 descr="简报背景17"/>
          <p:cNvPicPr>
            <a:picLocks noChangeAspect="1"/>
          </p:cNvPicPr>
          <p:nvPr/>
        </p:nvPicPr>
        <p:blipFill>
          <a:blip r:embed="rId1"/>
          <a:srcRect l="-69" r="-151" b="7838"/>
          <a:stretch>
            <a:fillRect/>
          </a:stretch>
        </p:blipFill>
        <p:spPr>
          <a:xfrm>
            <a:off x="-24130" y="-26035"/>
            <a:ext cx="12301220" cy="6959600"/>
          </a:xfrm>
          <a:prstGeom prst="rect">
            <a:avLst/>
          </a:prstGeom>
        </p:spPr>
      </p:pic>
      <p:sp>
        <p:nvSpPr>
          <p:cNvPr id="96258" name="文本框 13338"/>
          <p:cNvSpPr txBox="1"/>
          <p:nvPr/>
        </p:nvSpPr>
        <p:spPr>
          <a:xfrm>
            <a:off x="3789521" y="3107690"/>
            <a:ext cx="306070" cy="36957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2935" y="441325"/>
            <a:ext cx="569214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7200" b="1" baseline="0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古代诗歌四首</a:t>
            </a:r>
            <a:endParaRPr kumimoji="0" sz="7200" b="1" baseline="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97283" name="文本框 1"/>
          <p:cNvSpPr txBox="1"/>
          <p:nvPr/>
        </p:nvSpPr>
        <p:spPr>
          <a:xfrm>
            <a:off x="1252220" y="1978025"/>
            <a:ext cx="90011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观沧海</a:t>
            </a:r>
            <a:endParaRPr lang="zh-CN" altLang="en-US" sz="5400" b="1" dirty="0">
              <a:solidFill>
                <a:srgbClr val="FF0000"/>
              </a:solidFill>
              <a:uFillTx/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闻王昌龄左迁龙标遥有此寄</a:t>
            </a:r>
            <a:endParaRPr lang="zh-CN" altLang="en-US" sz="5400" b="1" dirty="0">
              <a:solidFill>
                <a:srgbClr val="FF0000"/>
              </a:solidFill>
              <a:uFillTx/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次北固山下</a:t>
            </a:r>
            <a:endParaRPr lang="zh-CN" altLang="en-US" sz="5400" b="1" dirty="0">
              <a:solidFill>
                <a:srgbClr val="FF0000"/>
              </a:solidFill>
              <a:uFillTx/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天净沙</a:t>
            </a:r>
            <a:r>
              <a:rPr lang="en-US" altLang="zh-CN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·</a:t>
            </a:r>
            <a:r>
              <a:rPr lang="zh-CN" altLang="en-US" sz="54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</a:rPr>
              <a:t>秋思</a:t>
            </a:r>
            <a:endParaRPr lang="zh-CN" altLang="en-US" sz="5400" b="1" dirty="0">
              <a:solidFill>
                <a:srgbClr val="FF0000"/>
              </a:solidFill>
              <a:uFillTx/>
              <a:latin typeface="Comic Sans MS" panose="030F0702030302020204" pitchFamily="66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5400" b="1" dirty="0">
              <a:solidFill>
                <a:srgbClr val="FF0000"/>
              </a:solidFill>
              <a:uFillTx/>
              <a:latin typeface="Comic Sans MS" panose="030F0702030302020204" pitchFamily="66" charset="0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537065" y="6224270"/>
            <a:ext cx="2599690" cy="77851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  <a:ea typeface="黑体" panose="02010609060101010101" charset="-122"/>
              </a:rPr>
            </a:fld>
            <a:endParaRPr lang="zh-CN" altLang="en-US" sz="3600" b="1" dirty="0">
              <a:solidFill>
                <a:srgbClr val="7030A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-2817495" y="0"/>
          <a:ext cx="15036800" cy="777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096000" imgH="4572000" progId="Paint.Picture">
                  <p:embed/>
                </p:oleObj>
              </mc:Choice>
              <mc:Fallback>
                <p:oleObj name="" r:id="rId1" imgW="6096000" imgH="45720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2817495" y="0"/>
                        <a:ext cx="15036800" cy="777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/>
          <p:cNvSpPr/>
          <p:nvPr/>
        </p:nvSpPr>
        <p:spPr>
          <a:xfrm>
            <a:off x="2362200" y="304800"/>
            <a:ext cx="70421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1905000" y="1676400"/>
            <a:ext cx="78486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秋风萧瑟，洪波涌起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-60325" y="0"/>
          <a:ext cx="12244705" cy="777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6096000" imgH="4572000" progId="Paint.Picture">
                  <p:embed/>
                </p:oleObj>
              </mc:Choice>
              <mc:Fallback>
                <p:oleObj name="" r:id="rId1" imgW="6096000" imgH="45720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60325" y="0"/>
                        <a:ext cx="12244705" cy="777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8" name="Text Box 9"/>
          <p:cNvSpPr txBox="1"/>
          <p:nvPr/>
        </p:nvSpPr>
        <p:spPr>
          <a:xfrm>
            <a:off x="2057400" y="4343400"/>
            <a:ext cx="86207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日月之行，若出其中。</a:t>
            </a:r>
            <a:endParaRPr lang="zh-CN" altLang="en-US" sz="66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DSPD0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0"/>
            <a:ext cx="12215495" cy="1034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Rectangle 3"/>
          <p:cNvSpPr/>
          <p:nvPr/>
        </p:nvSpPr>
        <p:spPr>
          <a:xfrm>
            <a:off x="3124200" y="2362200"/>
            <a:ext cx="70421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星汉灿烂，若出其里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3" name="Picture 4" descr="水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0"/>
            <a:ext cx="12215495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4275" name="Object 7"/>
          <p:cNvGraphicFramePr>
            <a:graphicFrameLocks noChangeAspect="1"/>
          </p:cNvGraphicFramePr>
          <p:nvPr/>
        </p:nvGraphicFramePr>
        <p:xfrm>
          <a:off x="5875020" y="172085"/>
          <a:ext cx="5735320" cy="5462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6096000" imgH="4572000" progId="Paint.Picture">
                  <p:embed/>
                </p:oleObj>
              </mc:Choice>
              <mc:Fallback>
                <p:oleObj name="" r:id="rId2" imgW="6096000" imgH="45720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75020" y="172085"/>
                        <a:ext cx="5735320" cy="5462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6" name="Text Box 8"/>
          <p:cNvSpPr txBox="1"/>
          <p:nvPr/>
        </p:nvSpPr>
        <p:spPr>
          <a:xfrm>
            <a:off x="1847850" y="981075"/>
            <a:ext cx="4103688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CC3300"/>
                </a:solidFill>
                <a:latin typeface="Times New Roman" panose="02020603050405020304" pitchFamily="18" charset="0"/>
                <a:ea typeface="华文行楷" pitchFamily="2" charset="-122"/>
              </a:rPr>
              <a:t>幸甚至哉，</a:t>
            </a:r>
            <a:endParaRPr lang="zh-CN" altLang="en-US" sz="6000" b="1" dirty="0">
              <a:solidFill>
                <a:srgbClr val="CC33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CC3300"/>
                </a:solidFill>
                <a:latin typeface="Times New Roman" panose="02020603050405020304" pitchFamily="18" charset="0"/>
                <a:ea typeface="华文行楷" pitchFamily="2" charset="-122"/>
              </a:rPr>
              <a:t>歌以咏志。</a:t>
            </a:r>
            <a:endParaRPr lang="zh-CN" altLang="en-US" sz="6000" b="1" dirty="0">
              <a:solidFill>
                <a:srgbClr val="CC33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5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5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4"/>
          <p:cNvSpPr/>
          <p:nvPr/>
        </p:nvSpPr>
        <p:spPr>
          <a:xfrm>
            <a:off x="2222500" y="1427480"/>
            <a:ext cx="88392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东临／碣石，以观／沧海。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向东登上碣石山，来观赏大海的奇景。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水何／澹澹，山岛／竦峙。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海水波涛激荡，海中山岛罗列，高耸挺立。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322445" y="39624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4"/>
          <p:cNvSpPr/>
          <p:nvPr/>
        </p:nvSpPr>
        <p:spPr>
          <a:xfrm>
            <a:off x="1985645" y="1164590"/>
            <a:ext cx="8839200" cy="5354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树木／丛生，百草／丰茂。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None/>
            </a:pP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 我站在山巅，心中的波涛也像海浪在起伏。周围是葱茏的树木，丰茂的花草。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秋风／萧瑟，洪波／涌起。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 萧瑟的风声传来了，海上掀起巨浪，在翻卷，在呼啸，（似要将宇宙吞没）。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322445" y="39624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4"/>
          <p:cNvSpPr/>
          <p:nvPr/>
        </p:nvSpPr>
        <p:spPr>
          <a:xfrm>
            <a:off x="2014220" y="1476375"/>
            <a:ext cx="883920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月／之行，若出／其中；星汉／灿烂，若出／其里。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None/>
            </a:pP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（大海，多么博大的胸怀啊）日月的升降起落，好像出自大海的胸中。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　  银河里的灿烂群星，也像从大海的怀抱中涌现出来的。   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322445" y="39624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4"/>
          <p:cNvSpPr/>
          <p:nvPr/>
        </p:nvSpPr>
        <p:spPr>
          <a:xfrm>
            <a:off x="1976755" y="1826260"/>
            <a:ext cx="883920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幸甚／至哉，歌以／咏志。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charset="0"/>
              <a:buNone/>
            </a:pP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 啊，庆幸得很，美好无比，让我们尽情歌唱，畅抒心中的情怀。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322445" y="39624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1" name="Text Box 3"/>
          <p:cNvSpPr txBox="1"/>
          <p:nvPr/>
        </p:nvSpPr>
        <p:spPr>
          <a:xfrm>
            <a:off x="3491865" y="-15875"/>
            <a:ext cx="5099050" cy="484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观沧海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曹操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东临／碣石，以观／沧海。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水何／澹澹，山岛／竦峙。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树木／丛生，百草／丰茂。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秋风／萧瑟，洪波／涌起。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日月／之行，若出／其中；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星汉／灿烂，若出／其里。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12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幸甚／至哉，歌以／咏志。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 rot="21360000">
            <a:off x="7220585" y="363220"/>
            <a:ext cx="30448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u="heavy" dirty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字统领全篇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3035" y="10090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叙事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7775" y="2600325"/>
            <a:ext cx="1073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写景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76805" name="AutoShape 5"/>
          <p:cNvSpPr/>
          <p:nvPr/>
        </p:nvSpPr>
        <p:spPr>
          <a:xfrm>
            <a:off x="2212340" y="1731010"/>
            <a:ext cx="226695" cy="241109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3319145" y="3258820"/>
            <a:ext cx="172720" cy="83820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3284855" y="1731010"/>
            <a:ext cx="207010" cy="135255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925" y="32042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虚景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9335" y="214630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实景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8985" y="26752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动景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8985" y="157861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动静结合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88985" y="210058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静景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12" name="AutoShape 5"/>
          <p:cNvSpPr/>
          <p:nvPr/>
        </p:nvSpPr>
        <p:spPr>
          <a:xfrm rot="10800000">
            <a:off x="8299450" y="3308985"/>
            <a:ext cx="213995" cy="78803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3445" y="34169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博大胸怀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4000" y="4895850"/>
            <a:ext cx="867727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1" hangingPunct="1">
              <a:lnSpc>
                <a:spcPts val="374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这首写景抒情诗借景抒情，诗人以洗练的笔法，神奇的想象，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charset="-122"/>
                <a:sym typeface="+mn-ea"/>
              </a:rPr>
              <a:t>描绘了大海吞吐日月星辰，包蕴万千的壮丽景象，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charset="-122"/>
                <a:sym typeface="+mn-ea"/>
              </a:rPr>
              <a:t>表现了诗人开阔的胸襟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charset="-122"/>
                <a:sym typeface="+mn-ea"/>
              </a:rPr>
              <a:t>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charset="-122"/>
                <a:sym typeface="+mn-ea"/>
              </a:rPr>
              <a:t>抒发了诗人统一中国建功立业的远大抱负。</a:t>
            </a:r>
            <a:endParaRPr lang="zh-CN" altLang="en-US" sz="32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6445" y="4998720"/>
            <a:ext cx="2224405" cy="19069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1" hangingPunct="1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借景抒情，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托物言志。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虚实结合，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ts val="35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动静结合。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608" name="Text Box 32"/>
          <p:cNvSpPr txBox="1"/>
          <p:nvPr/>
        </p:nvSpPr>
        <p:spPr>
          <a:xfrm>
            <a:off x="10780395" y="1731010"/>
            <a:ext cx="1303020" cy="24110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eaVert" wrap="square">
            <a:spAutoFit/>
          </a:bodyPr>
          <a:p>
            <a:pPr eaLnBrk="1" hangingPunct="1">
              <a:spcBef>
                <a:spcPct val="15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</a:rPr>
              <a:t>博大胸怀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15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</a:rPr>
              <a:t>建功立业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20925" y="36201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想象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17" name="AutoShape 5"/>
          <p:cNvSpPr/>
          <p:nvPr/>
        </p:nvSpPr>
        <p:spPr>
          <a:xfrm rot="10800000">
            <a:off x="10379710" y="1009015"/>
            <a:ext cx="377190" cy="350139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61855" y="447675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表现手法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60325" y="2331720"/>
            <a:ext cx="675005" cy="1809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996633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诗如其人</a:t>
            </a:r>
            <a:endParaRPr lang="zh-CN" altLang="en-US" sz="3200" b="1" dirty="0">
              <a:solidFill>
                <a:srgbClr val="996633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4680" y="1009015"/>
            <a:ext cx="675005" cy="376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200" b="1" dirty="0">
                <a:solidFill>
                  <a:schemeClr val="accent5">
                    <a:lumMod val="25000"/>
                  </a:schemeClr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意境开阔，气势雄浑</a:t>
            </a:r>
            <a:endParaRPr lang="zh-CN" altLang="en-US" sz="3200" b="1" noProof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uLnTx/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6690" y="489585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pitchFamily="49" charset="-122"/>
                <a:ea typeface="黑体" panose="02010609060101010101" charset="-122"/>
                <a:sym typeface="+mn-ea"/>
              </a:rPr>
              <a:t>主旨：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50280" y="3111500"/>
            <a:ext cx="309880" cy="11836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ts val="4260"/>
              </a:lnSpc>
            </a:pPr>
            <a:r>
              <a:rPr lang="en-US" altLang="zh-CN" sz="2800" b="1" u="heavy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中文正文" charset="0"/>
                <a:ea typeface="+mn-ea"/>
                <a:sym typeface="+mn-ea"/>
              </a:rPr>
              <a:t>  </a:t>
            </a:r>
            <a:endParaRPr lang="en-US" altLang="zh-CN" sz="2800" b="1" u="heavy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>
                <a:solidFill>
                  <a:srgbClr val="FF0000"/>
                </a:solidFill>
              </a:uFill>
              <a:latin typeface="+中文正文" charset="0"/>
              <a:ea typeface="+mn-ea"/>
              <a:sym typeface="+mn-ea"/>
            </a:endParaRPr>
          </a:p>
          <a:p>
            <a:pPr algn="l">
              <a:lnSpc>
                <a:spcPts val="4260"/>
              </a:lnSpc>
            </a:pPr>
            <a:r>
              <a:rPr lang="en-US" altLang="zh-CN" sz="2800" b="1" u="heavy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中文正文" charset="0"/>
                <a:ea typeface="+mn-ea"/>
                <a:sym typeface="+mn-ea"/>
              </a:rPr>
              <a:t>  </a:t>
            </a:r>
            <a:endParaRPr lang="en-US" altLang="zh-CN" sz="2800" b="1" u="heavy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>
                <a:solidFill>
                  <a:srgbClr val="FF0000"/>
                </a:solidFill>
              </a:uFill>
              <a:latin typeface="+中文正文" charset="0"/>
              <a:ea typeface="+mn-ea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诗歌赏析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 rot="21360000">
            <a:off x="6962140" y="36322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“观”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bldLvl="0" animBg="1"/>
      <p:bldP spid="5" grpId="0" bldLvl="0" animBg="1"/>
      <p:bldP spid="6" grpId="0" bldLvl="0" animBg="1"/>
      <p:bldP spid="12" grpId="0" bldLvl="0" animBg="1"/>
      <p:bldP spid="24608" grpId="0" bldLvl="0" animBg="1"/>
      <p:bldP spid="17" grpId="0" bldLvl="0" animBg="1"/>
      <p:bldP spid="2" grpId="0"/>
      <p:bldP spid="3" grpId="0"/>
      <p:bldP spid="3" grpId="1"/>
      <p:bldP spid="3" grpId="2"/>
      <p:bldP spid="4" grpId="0"/>
      <p:bldP spid="3" grpId="3"/>
      <p:bldP spid="4" grpId="1"/>
      <p:bldP spid="8" grpId="0"/>
      <p:bldP spid="7" grpId="0"/>
      <p:bldP spid="16" grpId="0"/>
      <p:bldP spid="10" grpId="0"/>
      <p:bldP spid="10" grpId="1"/>
      <p:bldP spid="11" grpId="0"/>
      <p:bldP spid="9" grpId="0"/>
      <p:bldP spid="13" grpId="0"/>
      <p:bldP spid="13" grpId="1"/>
      <p:bldP spid="24608" grpId="1" animBg="1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14" grpId="0"/>
      <p:bldP spid="14" grpId="1"/>
      <p:bldP spid="14" grpId="2"/>
      <p:bldP spid="18" grpId="0"/>
      <p:bldP spid="15" grpId="0"/>
      <p:bldP spid="20" grpId="0"/>
      <p:bldP spid="20" grpId="1"/>
      <p:bldP spid="19" grpId="0"/>
      <p:bldP spid="22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4" name="Text Box 4"/>
          <p:cNvSpPr txBox="1"/>
          <p:nvPr/>
        </p:nvSpPr>
        <p:spPr>
          <a:xfrm>
            <a:off x="3891915" y="586740"/>
            <a:ext cx="2292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曹操故事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9205" y="2091690"/>
            <a:ext cx="2478405" cy="42462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误杀吕伯奢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望梅止渴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煮酒论英雄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割发代首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5058" name="guanchanghai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28800" y="6019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水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水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510" y="-59055"/>
            <a:ext cx="12225655" cy="6917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8"/>
          <p:cNvSpPr txBox="1"/>
          <p:nvPr/>
        </p:nvSpPr>
        <p:spPr>
          <a:xfrm>
            <a:off x="6915785" y="838200"/>
            <a:ext cx="551815" cy="533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22" name="Freeform 7"/>
          <p:cNvSpPr>
            <a:spLocks noEditPoints="1"/>
          </p:cNvSpPr>
          <p:nvPr/>
        </p:nvSpPr>
        <p:spPr>
          <a:xfrm>
            <a:off x="2339023" y="1557020"/>
            <a:ext cx="1763712" cy="1485900"/>
          </a:xfrm>
          <a:custGeom>
            <a:avLst/>
            <a:gdLst>
              <a:gd name="txL" fmla="*/ 0 w 286"/>
              <a:gd name="txT" fmla="*/ 0 h 256"/>
              <a:gd name="txR" fmla="*/ 286 w 286"/>
              <a:gd name="txB" fmla="*/ 256 h 25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6" h="256">
                <a:moveTo>
                  <a:pt x="199" y="13"/>
                </a:moveTo>
                <a:cubicBezTo>
                  <a:pt x="203" y="20"/>
                  <a:pt x="205" y="30"/>
                  <a:pt x="206" y="38"/>
                </a:cubicBezTo>
                <a:cubicBezTo>
                  <a:pt x="208" y="42"/>
                  <a:pt x="209" y="46"/>
                  <a:pt x="209" y="52"/>
                </a:cubicBezTo>
                <a:cubicBezTo>
                  <a:pt x="204" y="56"/>
                  <a:pt x="205" y="65"/>
                  <a:pt x="205" y="71"/>
                </a:cubicBezTo>
                <a:cubicBezTo>
                  <a:pt x="199" y="79"/>
                  <a:pt x="209" y="87"/>
                  <a:pt x="205" y="96"/>
                </a:cubicBezTo>
                <a:cubicBezTo>
                  <a:pt x="206" y="98"/>
                  <a:pt x="205" y="101"/>
                  <a:pt x="204" y="104"/>
                </a:cubicBezTo>
                <a:cubicBezTo>
                  <a:pt x="207" y="115"/>
                  <a:pt x="205" y="125"/>
                  <a:pt x="204" y="136"/>
                </a:cubicBezTo>
                <a:cubicBezTo>
                  <a:pt x="200" y="140"/>
                  <a:pt x="203" y="148"/>
                  <a:pt x="201" y="152"/>
                </a:cubicBezTo>
                <a:cubicBezTo>
                  <a:pt x="203" y="154"/>
                  <a:pt x="199" y="156"/>
                  <a:pt x="202" y="158"/>
                </a:cubicBezTo>
                <a:cubicBezTo>
                  <a:pt x="201" y="162"/>
                  <a:pt x="197" y="163"/>
                  <a:pt x="194" y="166"/>
                </a:cubicBezTo>
                <a:cubicBezTo>
                  <a:pt x="191" y="165"/>
                  <a:pt x="188" y="170"/>
                  <a:pt x="185" y="166"/>
                </a:cubicBezTo>
                <a:cubicBezTo>
                  <a:pt x="183" y="169"/>
                  <a:pt x="187" y="171"/>
                  <a:pt x="185" y="173"/>
                </a:cubicBezTo>
                <a:cubicBezTo>
                  <a:pt x="187" y="176"/>
                  <a:pt x="185" y="181"/>
                  <a:pt x="188" y="184"/>
                </a:cubicBezTo>
                <a:cubicBezTo>
                  <a:pt x="187" y="190"/>
                  <a:pt x="193" y="192"/>
                  <a:pt x="193" y="198"/>
                </a:cubicBezTo>
                <a:cubicBezTo>
                  <a:pt x="194" y="201"/>
                  <a:pt x="199" y="201"/>
                  <a:pt x="198" y="205"/>
                </a:cubicBezTo>
                <a:cubicBezTo>
                  <a:pt x="201" y="209"/>
                  <a:pt x="206" y="211"/>
                  <a:pt x="210" y="213"/>
                </a:cubicBezTo>
                <a:lnTo>
                  <a:pt x="211" y="213"/>
                </a:lnTo>
                <a:lnTo>
                  <a:pt x="213" y="214"/>
                </a:lnTo>
                <a:cubicBezTo>
                  <a:pt x="213" y="214"/>
                  <a:pt x="217" y="215"/>
                  <a:pt x="217" y="217"/>
                </a:cubicBezTo>
                <a:cubicBezTo>
                  <a:pt x="225" y="217"/>
                  <a:pt x="230" y="219"/>
                  <a:pt x="237" y="218"/>
                </a:cubicBezTo>
                <a:cubicBezTo>
                  <a:pt x="237" y="219"/>
                  <a:pt x="238" y="219"/>
                  <a:pt x="239" y="219"/>
                </a:cubicBezTo>
                <a:cubicBezTo>
                  <a:pt x="241" y="219"/>
                  <a:pt x="246" y="218"/>
                  <a:pt x="249" y="219"/>
                </a:cubicBezTo>
                <a:cubicBezTo>
                  <a:pt x="252" y="219"/>
                  <a:pt x="255" y="221"/>
                  <a:pt x="257" y="220"/>
                </a:cubicBezTo>
                <a:cubicBezTo>
                  <a:pt x="261" y="221"/>
                  <a:pt x="266" y="221"/>
                  <a:pt x="270" y="222"/>
                </a:cubicBezTo>
                <a:cubicBezTo>
                  <a:pt x="275" y="225"/>
                  <a:pt x="282" y="226"/>
                  <a:pt x="283" y="231"/>
                </a:cubicBezTo>
                <a:lnTo>
                  <a:pt x="284" y="233"/>
                </a:lnTo>
                <a:cubicBezTo>
                  <a:pt x="281" y="236"/>
                  <a:pt x="285" y="239"/>
                  <a:pt x="285" y="242"/>
                </a:cubicBezTo>
                <a:lnTo>
                  <a:pt x="286" y="243"/>
                </a:lnTo>
                <a:cubicBezTo>
                  <a:pt x="281" y="244"/>
                  <a:pt x="283" y="253"/>
                  <a:pt x="277" y="252"/>
                </a:cubicBezTo>
                <a:lnTo>
                  <a:pt x="275" y="253"/>
                </a:lnTo>
                <a:cubicBezTo>
                  <a:pt x="275" y="253"/>
                  <a:pt x="275" y="253"/>
                  <a:pt x="274" y="253"/>
                </a:cubicBezTo>
                <a:lnTo>
                  <a:pt x="273" y="254"/>
                </a:lnTo>
                <a:cubicBezTo>
                  <a:pt x="269" y="251"/>
                  <a:pt x="263" y="256"/>
                  <a:pt x="258" y="253"/>
                </a:cubicBezTo>
                <a:lnTo>
                  <a:pt x="257" y="254"/>
                </a:lnTo>
                <a:cubicBezTo>
                  <a:pt x="256" y="253"/>
                  <a:pt x="253" y="255"/>
                  <a:pt x="251" y="254"/>
                </a:cubicBezTo>
                <a:cubicBezTo>
                  <a:pt x="247" y="253"/>
                  <a:pt x="242" y="252"/>
                  <a:pt x="238" y="253"/>
                </a:cubicBezTo>
                <a:cubicBezTo>
                  <a:pt x="233" y="252"/>
                  <a:pt x="227" y="251"/>
                  <a:pt x="223" y="248"/>
                </a:cubicBezTo>
                <a:cubicBezTo>
                  <a:pt x="213" y="246"/>
                  <a:pt x="205" y="244"/>
                  <a:pt x="199" y="235"/>
                </a:cubicBezTo>
                <a:cubicBezTo>
                  <a:pt x="193" y="231"/>
                  <a:pt x="190" y="226"/>
                  <a:pt x="186" y="219"/>
                </a:cubicBezTo>
                <a:cubicBezTo>
                  <a:pt x="183" y="211"/>
                  <a:pt x="177" y="205"/>
                  <a:pt x="176" y="196"/>
                </a:cubicBezTo>
                <a:cubicBezTo>
                  <a:pt x="173" y="191"/>
                  <a:pt x="175" y="185"/>
                  <a:pt x="172" y="181"/>
                </a:cubicBezTo>
                <a:cubicBezTo>
                  <a:pt x="172" y="170"/>
                  <a:pt x="172" y="157"/>
                  <a:pt x="163" y="148"/>
                </a:cubicBezTo>
                <a:cubicBezTo>
                  <a:pt x="153" y="158"/>
                  <a:pt x="150" y="174"/>
                  <a:pt x="140" y="184"/>
                </a:cubicBezTo>
                <a:cubicBezTo>
                  <a:pt x="137" y="191"/>
                  <a:pt x="133" y="195"/>
                  <a:pt x="131" y="201"/>
                </a:cubicBezTo>
                <a:cubicBezTo>
                  <a:pt x="126" y="205"/>
                  <a:pt x="126" y="213"/>
                  <a:pt x="121" y="216"/>
                </a:cubicBezTo>
                <a:cubicBezTo>
                  <a:pt x="118" y="222"/>
                  <a:pt x="114" y="228"/>
                  <a:pt x="111" y="235"/>
                </a:cubicBezTo>
                <a:cubicBezTo>
                  <a:pt x="109" y="236"/>
                  <a:pt x="105" y="235"/>
                  <a:pt x="103" y="239"/>
                </a:cubicBezTo>
                <a:cubicBezTo>
                  <a:pt x="103" y="235"/>
                  <a:pt x="100" y="234"/>
                  <a:pt x="99" y="231"/>
                </a:cubicBezTo>
                <a:cubicBezTo>
                  <a:pt x="106" y="227"/>
                  <a:pt x="95" y="221"/>
                  <a:pt x="103" y="218"/>
                </a:cubicBezTo>
                <a:cubicBezTo>
                  <a:pt x="101" y="215"/>
                  <a:pt x="105" y="215"/>
                  <a:pt x="105" y="213"/>
                </a:cubicBezTo>
                <a:cubicBezTo>
                  <a:pt x="104" y="203"/>
                  <a:pt x="108" y="196"/>
                  <a:pt x="111" y="189"/>
                </a:cubicBezTo>
                <a:cubicBezTo>
                  <a:pt x="116" y="180"/>
                  <a:pt x="122" y="172"/>
                  <a:pt x="129" y="165"/>
                </a:cubicBezTo>
                <a:cubicBezTo>
                  <a:pt x="129" y="164"/>
                  <a:pt x="130" y="162"/>
                  <a:pt x="129" y="162"/>
                </a:cubicBezTo>
                <a:lnTo>
                  <a:pt x="125" y="164"/>
                </a:lnTo>
                <a:cubicBezTo>
                  <a:pt x="121" y="159"/>
                  <a:pt x="122" y="152"/>
                  <a:pt x="115" y="148"/>
                </a:cubicBezTo>
                <a:cubicBezTo>
                  <a:pt x="120" y="145"/>
                  <a:pt x="116" y="140"/>
                  <a:pt x="119" y="136"/>
                </a:cubicBezTo>
                <a:cubicBezTo>
                  <a:pt x="119" y="133"/>
                  <a:pt x="117" y="130"/>
                  <a:pt x="117" y="127"/>
                </a:cubicBezTo>
                <a:cubicBezTo>
                  <a:pt x="118" y="127"/>
                  <a:pt x="117" y="125"/>
                  <a:pt x="117" y="124"/>
                </a:cubicBezTo>
                <a:cubicBezTo>
                  <a:pt x="113" y="121"/>
                  <a:pt x="122" y="120"/>
                  <a:pt x="117" y="117"/>
                </a:cubicBezTo>
                <a:cubicBezTo>
                  <a:pt x="119" y="109"/>
                  <a:pt x="117" y="99"/>
                  <a:pt x="120" y="93"/>
                </a:cubicBezTo>
                <a:cubicBezTo>
                  <a:pt x="123" y="87"/>
                  <a:pt x="117" y="81"/>
                  <a:pt x="122" y="76"/>
                </a:cubicBezTo>
                <a:cubicBezTo>
                  <a:pt x="121" y="71"/>
                  <a:pt x="125" y="63"/>
                  <a:pt x="119" y="60"/>
                </a:cubicBezTo>
                <a:cubicBezTo>
                  <a:pt x="119" y="59"/>
                  <a:pt x="119" y="58"/>
                  <a:pt x="119" y="58"/>
                </a:cubicBezTo>
                <a:cubicBezTo>
                  <a:pt x="123" y="55"/>
                  <a:pt x="117" y="50"/>
                  <a:pt x="123" y="48"/>
                </a:cubicBezTo>
                <a:cubicBezTo>
                  <a:pt x="125" y="42"/>
                  <a:pt x="128" y="38"/>
                  <a:pt x="128" y="32"/>
                </a:cubicBezTo>
                <a:cubicBezTo>
                  <a:pt x="131" y="28"/>
                  <a:pt x="132" y="25"/>
                  <a:pt x="135" y="22"/>
                </a:cubicBezTo>
                <a:lnTo>
                  <a:pt x="135" y="21"/>
                </a:lnTo>
                <a:cubicBezTo>
                  <a:pt x="139" y="14"/>
                  <a:pt x="147" y="11"/>
                  <a:pt x="153" y="6"/>
                </a:cubicBezTo>
                <a:cubicBezTo>
                  <a:pt x="155" y="7"/>
                  <a:pt x="156" y="5"/>
                  <a:pt x="157" y="3"/>
                </a:cubicBezTo>
                <a:cubicBezTo>
                  <a:pt x="162" y="4"/>
                  <a:pt x="165" y="0"/>
                  <a:pt x="170" y="1"/>
                </a:cubicBezTo>
                <a:lnTo>
                  <a:pt x="172" y="0"/>
                </a:lnTo>
                <a:cubicBezTo>
                  <a:pt x="181" y="3"/>
                  <a:pt x="195" y="0"/>
                  <a:pt x="199" y="13"/>
                </a:cubicBezTo>
                <a:close/>
                <a:moveTo>
                  <a:pt x="190" y="40"/>
                </a:moveTo>
                <a:cubicBezTo>
                  <a:pt x="189" y="43"/>
                  <a:pt x="191" y="46"/>
                  <a:pt x="190" y="49"/>
                </a:cubicBezTo>
                <a:cubicBezTo>
                  <a:pt x="191" y="52"/>
                  <a:pt x="189" y="56"/>
                  <a:pt x="191" y="60"/>
                </a:cubicBezTo>
                <a:cubicBezTo>
                  <a:pt x="189" y="70"/>
                  <a:pt x="190" y="77"/>
                  <a:pt x="190" y="87"/>
                </a:cubicBezTo>
                <a:cubicBezTo>
                  <a:pt x="192" y="89"/>
                  <a:pt x="188" y="91"/>
                  <a:pt x="191" y="94"/>
                </a:cubicBezTo>
                <a:cubicBezTo>
                  <a:pt x="187" y="103"/>
                  <a:pt x="191" y="117"/>
                  <a:pt x="187" y="125"/>
                </a:cubicBezTo>
                <a:lnTo>
                  <a:pt x="187" y="134"/>
                </a:lnTo>
                <a:cubicBezTo>
                  <a:pt x="181" y="131"/>
                  <a:pt x="171" y="127"/>
                  <a:pt x="172" y="119"/>
                </a:cubicBezTo>
                <a:cubicBezTo>
                  <a:pt x="175" y="116"/>
                  <a:pt x="175" y="114"/>
                  <a:pt x="179" y="112"/>
                </a:cubicBezTo>
                <a:cubicBezTo>
                  <a:pt x="183" y="105"/>
                  <a:pt x="189" y="96"/>
                  <a:pt x="183" y="88"/>
                </a:cubicBezTo>
                <a:cubicBezTo>
                  <a:pt x="181" y="79"/>
                  <a:pt x="174" y="73"/>
                  <a:pt x="168" y="66"/>
                </a:cubicBezTo>
                <a:cubicBezTo>
                  <a:pt x="165" y="68"/>
                  <a:pt x="165" y="62"/>
                  <a:pt x="162" y="66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7" y="68"/>
                  <a:pt x="155" y="70"/>
                  <a:pt x="152" y="72"/>
                </a:cubicBezTo>
                <a:cubicBezTo>
                  <a:pt x="155" y="80"/>
                  <a:pt x="169" y="84"/>
                  <a:pt x="163" y="94"/>
                </a:cubicBezTo>
                <a:cubicBezTo>
                  <a:pt x="158" y="100"/>
                  <a:pt x="161" y="109"/>
                  <a:pt x="155" y="114"/>
                </a:cubicBezTo>
                <a:cubicBezTo>
                  <a:pt x="157" y="117"/>
                  <a:pt x="152" y="119"/>
                  <a:pt x="152" y="122"/>
                </a:cubicBezTo>
                <a:cubicBezTo>
                  <a:pt x="149" y="130"/>
                  <a:pt x="145" y="138"/>
                  <a:pt x="140" y="146"/>
                </a:cubicBezTo>
                <a:cubicBezTo>
                  <a:pt x="137" y="138"/>
                  <a:pt x="137" y="131"/>
                  <a:pt x="138" y="122"/>
                </a:cubicBezTo>
                <a:cubicBezTo>
                  <a:pt x="137" y="118"/>
                  <a:pt x="139" y="114"/>
                  <a:pt x="139" y="110"/>
                </a:cubicBezTo>
                <a:cubicBezTo>
                  <a:pt x="140" y="96"/>
                  <a:pt x="144" y="83"/>
                  <a:pt x="143" y="70"/>
                </a:cubicBezTo>
                <a:cubicBezTo>
                  <a:pt x="144" y="68"/>
                  <a:pt x="141" y="66"/>
                  <a:pt x="141" y="64"/>
                </a:cubicBezTo>
                <a:cubicBezTo>
                  <a:pt x="143" y="60"/>
                  <a:pt x="138" y="58"/>
                  <a:pt x="139" y="54"/>
                </a:cubicBezTo>
                <a:cubicBezTo>
                  <a:pt x="136" y="49"/>
                  <a:pt x="127" y="53"/>
                  <a:pt x="127" y="46"/>
                </a:cubicBezTo>
                <a:cubicBezTo>
                  <a:pt x="127" y="39"/>
                  <a:pt x="131" y="34"/>
                  <a:pt x="137" y="31"/>
                </a:cubicBezTo>
                <a:cubicBezTo>
                  <a:pt x="139" y="32"/>
                  <a:pt x="139" y="28"/>
                  <a:pt x="141" y="28"/>
                </a:cubicBezTo>
                <a:cubicBezTo>
                  <a:pt x="145" y="28"/>
                  <a:pt x="148" y="25"/>
                  <a:pt x="151" y="27"/>
                </a:cubicBezTo>
                <a:cubicBezTo>
                  <a:pt x="156" y="23"/>
                  <a:pt x="162" y="24"/>
                  <a:pt x="167" y="22"/>
                </a:cubicBezTo>
                <a:cubicBezTo>
                  <a:pt x="171" y="23"/>
                  <a:pt x="177" y="18"/>
                  <a:pt x="181" y="22"/>
                </a:cubicBezTo>
                <a:cubicBezTo>
                  <a:pt x="186" y="26"/>
                  <a:pt x="186" y="34"/>
                  <a:pt x="190" y="40"/>
                </a:cubicBezTo>
                <a:close/>
                <a:moveTo>
                  <a:pt x="93" y="67"/>
                </a:moveTo>
                <a:lnTo>
                  <a:pt x="95" y="69"/>
                </a:lnTo>
                <a:lnTo>
                  <a:pt x="96" y="68"/>
                </a:lnTo>
                <a:cubicBezTo>
                  <a:pt x="99" y="75"/>
                  <a:pt x="109" y="74"/>
                  <a:pt x="107" y="83"/>
                </a:cubicBezTo>
                <a:lnTo>
                  <a:pt x="108" y="83"/>
                </a:lnTo>
                <a:cubicBezTo>
                  <a:pt x="107" y="86"/>
                  <a:pt x="109" y="91"/>
                  <a:pt x="107" y="93"/>
                </a:cubicBezTo>
                <a:cubicBezTo>
                  <a:pt x="105" y="98"/>
                  <a:pt x="103" y="103"/>
                  <a:pt x="99" y="107"/>
                </a:cubicBezTo>
                <a:cubicBezTo>
                  <a:pt x="100" y="116"/>
                  <a:pt x="91" y="123"/>
                  <a:pt x="88" y="130"/>
                </a:cubicBezTo>
                <a:cubicBezTo>
                  <a:pt x="97" y="131"/>
                  <a:pt x="89" y="144"/>
                  <a:pt x="98" y="147"/>
                </a:cubicBezTo>
                <a:cubicBezTo>
                  <a:pt x="101" y="151"/>
                  <a:pt x="105" y="157"/>
                  <a:pt x="103" y="162"/>
                </a:cubicBezTo>
                <a:cubicBezTo>
                  <a:pt x="97" y="162"/>
                  <a:pt x="97" y="170"/>
                  <a:pt x="91" y="170"/>
                </a:cubicBezTo>
                <a:cubicBezTo>
                  <a:pt x="87" y="176"/>
                  <a:pt x="83" y="166"/>
                  <a:pt x="80" y="166"/>
                </a:cubicBezTo>
                <a:cubicBezTo>
                  <a:pt x="77" y="167"/>
                  <a:pt x="75" y="160"/>
                  <a:pt x="73" y="166"/>
                </a:cubicBezTo>
                <a:cubicBezTo>
                  <a:pt x="73" y="172"/>
                  <a:pt x="67" y="176"/>
                  <a:pt x="65" y="181"/>
                </a:cubicBezTo>
                <a:cubicBezTo>
                  <a:pt x="60" y="180"/>
                  <a:pt x="60" y="186"/>
                  <a:pt x="57" y="189"/>
                </a:cubicBezTo>
                <a:cubicBezTo>
                  <a:pt x="52" y="194"/>
                  <a:pt x="45" y="199"/>
                  <a:pt x="39" y="203"/>
                </a:cubicBezTo>
                <a:cubicBezTo>
                  <a:pt x="36" y="203"/>
                  <a:pt x="34" y="206"/>
                  <a:pt x="31" y="206"/>
                </a:cubicBezTo>
                <a:cubicBezTo>
                  <a:pt x="29" y="209"/>
                  <a:pt x="27" y="207"/>
                  <a:pt x="26" y="206"/>
                </a:cubicBezTo>
                <a:cubicBezTo>
                  <a:pt x="19" y="203"/>
                  <a:pt x="13" y="209"/>
                  <a:pt x="7" y="210"/>
                </a:cubicBezTo>
                <a:cubicBezTo>
                  <a:pt x="5" y="209"/>
                  <a:pt x="7" y="206"/>
                  <a:pt x="5" y="206"/>
                </a:cubicBezTo>
                <a:lnTo>
                  <a:pt x="4" y="207"/>
                </a:lnTo>
                <a:cubicBezTo>
                  <a:pt x="1" y="204"/>
                  <a:pt x="1" y="201"/>
                  <a:pt x="0" y="197"/>
                </a:cubicBezTo>
                <a:cubicBezTo>
                  <a:pt x="1" y="196"/>
                  <a:pt x="3" y="194"/>
                  <a:pt x="1" y="192"/>
                </a:cubicBezTo>
                <a:cubicBezTo>
                  <a:pt x="4" y="192"/>
                  <a:pt x="1" y="189"/>
                  <a:pt x="3" y="188"/>
                </a:cubicBezTo>
                <a:cubicBezTo>
                  <a:pt x="3" y="186"/>
                  <a:pt x="0" y="183"/>
                  <a:pt x="2" y="180"/>
                </a:cubicBezTo>
                <a:cubicBezTo>
                  <a:pt x="5" y="183"/>
                  <a:pt x="9" y="189"/>
                  <a:pt x="14" y="188"/>
                </a:cubicBezTo>
                <a:cubicBezTo>
                  <a:pt x="11" y="184"/>
                  <a:pt x="7" y="180"/>
                  <a:pt x="9" y="175"/>
                </a:cubicBezTo>
                <a:cubicBezTo>
                  <a:pt x="5" y="172"/>
                  <a:pt x="10" y="170"/>
                  <a:pt x="9" y="167"/>
                </a:cubicBezTo>
                <a:cubicBezTo>
                  <a:pt x="13" y="165"/>
                  <a:pt x="15" y="172"/>
                  <a:pt x="19" y="171"/>
                </a:cubicBezTo>
                <a:cubicBezTo>
                  <a:pt x="21" y="173"/>
                  <a:pt x="24" y="176"/>
                  <a:pt x="27" y="176"/>
                </a:cubicBezTo>
                <a:cubicBezTo>
                  <a:pt x="39" y="170"/>
                  <a:pt x="46" y="160"/>
                  <a:pt x="51" y="148"/>
                </a:cubicBezTo>
                <a:cubicBezTo>
                  <a:pt x="41" y="145"/>
                  <a:pt x="31" y="141"/>
                  <a:pt x="20" y="142"/>
                </a:cubicBezTo>
                <a:cubicBezTo>
                  <a:pt x="14" y="139"/>
                  <a:pt x="13" y="132"/>
                  <a:pt x="9" y="130"/>
                </a:cubicBezTo>
                <a:cubicBezTo>
                  <a:pt x="7" y="124"/>
                  <a:pt x="15" y="127"/>
                  <a:pt x="17" y="124"/>
                </a:cubicBezTo>
                <a:cubicBezTo>
                  <a:pt x="31" y="117"/>
                  <a:pt x="47" y="121"/>
                  <a:pt x="62" y="123"/>
                </a:cubicBezTo>
                <a:cubicBezTo>
                  <a:pt x="67" y="118"/>
                  <a:pt x="67" y="111"/>
                  <a:pt x="71" y="105"/>
                </a:cubicBezTo>
                <a:cubicBezTo>
                  <a:pt x="71" y="104"/>
                  <a:pt x="71" y="103"/>
                  <a:pt x="70" y="102"/>
                </a:cubicBezTo>
                <a:cubicBezTo>
                  <a:pt x="69" y="104"/>
                  <a:pt x="65" y="101"/>
                  <a:pt x="63" y="105"/>
                </a:cubicBezTo>
                <a:cubicBezTo>
                  <a:pt x="63" y="103"/>
                  <a:pt x="61" y="104"/>
                  <a:pt x="60" y="104"/>
                </a:cubicBezTo>
                <a:cubicBezTo>
                  <a:pt x="58" y="104"/>
                  <a:pt x="53" y="103"/>
                  <a:pt x="51" y="104"/>
                </a:cubicBezTo>
                <a:cubicBezTo>
                  <a:pt x="48" y="101"/>
                  <a:pt x="42" y="104"/>
                  <a:pt x="39" y="101"/>
                </a:cubicBezTo>
                <a:cubicBezTo>
                  <a:pt x="29" y="102"/>
                  <a:pt x="22" y="96"/>
                  <a:pt x="15" y="91"/>
                </a:cubicBezTo>
                <a:cubicBezTo>
                  <a:pt x="11" y="87"/>
                  <a:pt x="7" y="84"/>
                  <a:pt x="5" y="79"/>
                </a:cubicBezTo>
                <a:cubicBezTo>
                  <a:pt x="7" y="77"/>
                  <a:pt x="10" y="77"/>
                  <a:pt x="11" y="75"/>
                </a:cubicBezTo>
                <a:cubicBezTo>
                  <a:pt x="19" y="76"/>
                  <a:pt x="24" y="72"/>
                  <a:pt x="31" y="73"/>
                </a:cubicBezTo>
                <a:cubicBezTo>
                  <a:pt x="41" y="73"/>
                  <a:pt x="54" y="72"/>
                  <a:pt x="63" y="65"/>
                </a:cubicBezTo>
                <a:cubicBezTo>
                  <a:pt x="67" y="62"/>
                  <a:pt x="67" y="56"/>
                  <a:pt x="72" y="55"/>
                </a:cubicBezTo>
                <a:cubicBezTo>
                  <a:pt x="73" y="54"/>
                  <a:pt x="74" y="54"/>
                  <a:pt x="75" y="54"/>
                </a:cubicBezTo>
                <a:cubicBezTo>
                  <a:pt x="83" y="58"/>
                  <a:pt x="87" y="64"/>
                  <a:pt x="93" y="67"/>
                </a:cubicBezTo>
                <a:close/>
                <a:moveTo>
                  <a:pt x="9" y="166"/>
                </a:moveTo>
                <a:lnTo>
                  <a:pt x="8" y="166"/>
                </a:lnTo>
                <a:lnTo>
                  <a:pt x="5" y="163"/>
                </a:lnTo>
                <a:lnTo>
                  <a:pt x="5" y="162"/>
                </a:lnTo>
                <a:cubicBezTo>
                  <a:pt x="7" y="163"/>
                  <a:pt x="9" y="164"/>
                  <a:pt x="9" y="166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3" name="Freeform 6"/>
          <p:cNvSpPr>
            <a:spLocks noEditPoints="1"/>
          </p:cNvSpPr>
          <p:nvPr/>
        </p:nvSpPr>
        <p:spPr>
          <a:xfrm>
            <a:off x="5001578" y="1391285"/>
            <a:ext cx="1714500" cy="1658938"/>
          </a:xfrm>
          <a:custGeom>
            <a:avLst/>
            <a:gdLst>
              <a:gd name="txL" fmla="*/ 0 w 267"/>
              <a:gd name="txT" fmla="*/ 0 h 267"/>
              <a:gd name="txR" fmla="*/ 267 w 267"/>
              <a:gd name="txB" fmla="*/ 267 h 2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7" h="267">
                <a:moveTo>
                  <a:pt x="161" y="4"/>
                </a:moveTo>
                <a:cubicBezTo>
                  <a:pt x="165" y="7"/>
                  <a:pt x="165" y="12"/>
                  <a:pt x="169" y="15"/>
                </a:cubicBezTo>
                <a:lnTo>
                  <a:pt x="167" y="30"/>
                </a:lnTo>
                <a:cubicBezTo>
                  <a:pt x="162" y="37"/>
                  <a:pt x="161" y="44"/>
                  <a:pt x="156" y="50"/>
                </a:cubicBezTo>
                <a:cubicBezTo>
                  <a:pt x="151" y="58"/>
                  <a:pt x="151" y="67"/>
                  <a:pt x="145" y="74"/>
                </a:cubicBezTo>
                <a:cubicBezTo>
                  <a:pt x="141" y="79"/>
                  <a:pt x="151" y="79"/>
                  <a:pt x="151" y="82"/>
                </a:cubicBezTo>
                <a:cubicBezTo>
                  <a:pt x="164" y="87"/>
                  <a:pt x="174" y="94"/>
                  <a:pt x="186" y="102"/>
                </a:cubicBezTo>
                <a:cubicBezTo>
                  <a:pt x="190" y="100"/>
                  <a:pt x="193" y="104"/>
                  <a:pt x="197" y="104"/>
                </a:cubicBezTo>
                <a:cubicBezTo>
                  <a:pt x="198" y="106"/>
                  <a:pt x="201" y="106"/>
                  <a:pt x="202" y="106"/>
                </a:cubicBezTo>
                <a:cubicBezTo>
                  <a:pt x="205" y="108"/>
                  <a:pt x="210" y="111"/>
                  <a:pt x="213" y="110"/>
                </a:cubicBezTo>
                <a:cubicBezTo>
                  <a:pt x="217" y="110"/>
                  <a:pt x="222" y="112"/>
                  <a:pt x="226" y="111"/>
                </a:cubicBezTo>
                <a:cubicBezTo>
                  <a:pt x="229" y="114"/>
                  <a:pt x="232" y="110"/>
                  <a:pt x="235" y="113"/>
                </a:cubicBezTo>
                <a:cubicBezTo>
                  <a:pt x="242" y="113"/>
                  <a:pt x="248" y="116"/>
                  <a:pt x="254" y="116"/>
                </a:cubicBezTo>
                <a:cubicBezTo>
                  <a:pt x="257" y="120"/>
                  <a:pt x="265" y="117"/>
                  <a:pt x="263" y="124"/>
                </a:cubicBezTo>
                <a:cubicBezTo>
                  <a:pt x="264" y="125"/>
                  <a:pt x="267" y="126"/>
                  <a:pt x="267" y="128"/>
                </a:cubicBezTo>
                <a:cubicBezTo>
                  <a:pt x="265" y="132"/>
                  <a:pt x="261" y="132"/>
                  <a:pt x="259" y="132"/>
                </a:cubicBezTo>
                <a:cubicBezTo>
                  <a:pt x="257" y="132"/>
                  <a:pt x="257" y="130"/>
                  <a:pt x="255" y="130"/>
                </a:cubicBezTo>
                <a:cubicBezTo>
                  <a:pt x="254" y="130"/>
                  <a:pt x="254" y="130"/>
                  <a:pt x="253" y="130"/>
                </a:cubicBezTo>
                <a:lnTo>
                  <a:pt x="252" y="130"/>
                </a:lnTo>
                <a:cubicBezTo>
                  <a:pt x="251" y="130"/>
                  <a:pt x="251" y="131"/>
                  <a:pt x="251" y="132"/>
                </a:cubicBezTo>
                <a:cubicBezTo>
                  <a:pt x="250" y="132"/>
                  <a:pt x="249" y="130"/>
                  <a:pt x="249" y="130"/>
                </a:cubicBezTo>
                <a:cubicBezTo>
                  <a:pt x="245" y="132"/>
                  <a:pt x="241" y="134"/>
                  <a:pt x="237" y="131"/>
                </a:cubicBezTo>
                <a:lnTo>
                  <a:pt x="237" y="130"/>
                </a:lnTo>
                <a:cubicBezTo>
                  <a:pt x="235" y="134"/>
                  <a:pt x="232" y="128"/>
                  <a:pt x="230" y="128"/>
                </a:cubicBezTo>
                <a:cubicBezTo>
                  <a:pt x="227" y="130"/>
                  <a:pt x="225" y="128"/>
                  <a:pt x="223" y="127"/>
                </a:cubicBezTo>
                <a:cubicBezTo>
                  <a:pt x="215" y="127"/>
                  <a:pt x="209" y="126"/>
                  <a:pt x="203" y="121"/>
                </a:cubicBezTo>
                <a:cubicBezTo>
                  <a:pt x="198" y="122"/>
                  <a:pt x="194" y="117"/>
                  <a:pt x="189" y="117"/>
                </a:cubicBezTo>
                <a:cubicBezTo>
                  <a:pt x="176" y="106"/>
                  <a:pt x="162" y="99"/>
                  <a:pt x="149" y="86"/>
                </a:cubicBezTo>
                <a:cubicBezTo>
                  <a:pt x="146" y="84"/>
                  <a:pt x="143" y="84"/>
                  <a:pt x="140" y="86"/>
                </a:cubicBezTo>
                <a:cubicBezTo>
                  <a:pt x="135" y="93"/>
                  <a:pt x="132" y="99"/>
                  <a:pt x="128" y="107"/>
                </a:cubicBezTo>
                <a:cubicBezTo>
                  <a:pt x="124" y="113"/>
                  <a:pt x="117" y="119"/>
                  <a:pt x="116" y="126"/>
                </a:cubicBezTo>
                <a:cubicBezTo>
                  <a:pt x="103" y="138"/>
                  <a:pt x="103" y="157"/>
                  <a:pt x="86" y="162"/>
                </a:cubicBezTo>
                <a:lnTo>
                  <a:pt x="81" y="167"/>
                </a:lnTo>
                <a:cubicBezTo>
                  <a:pt x="78" y="162"/>
                  <a:pt x="79" y="158"/>
                  <a:pt x="79" y="153"/>
                </a:cubicBezTo>
                <a:cubicBezTo>
                  <a:pt x="77" y="148"/>
                  <a:pt x="73" y="141"/>
                  <a:pt x="76" y="136"/>
                </a:cubicBezTo>
                <a:cubicBezTo>
                  <a:pt x="73" y="134"/>
                  <a:pt x="78" y="132"/>
                  <a:pt x="75" y="131"/>
                </a:cubicBezTo>
                <a:cubicBezTo>
                  <a:pt x="80" y="129"/>
                  <a:pt x="78" y="124"/>
                  <a:pt x="82" y="121"/>
                </a:cubicBezTo>
                <a:cubicBezTo>
                  <a:pt x="84" y="121"/>
                  <a:pt x="85" y="119"/>
                  <a:pt x="86" y="118"/>
                </a:cubicBezTo>
                <a:cubicBezTo>
                  <a:pt x="85" y="113"/>
                  <a:pt x="93" y="113"/>
                  <a:pt x="93" y="108"/>
                </a:cubicBezTo>
                <a:cubicBezTo>
                  <a:pt x="96" y="107"/>
                  <a:pt x="94" y="104"/>
                  <a:pt x="98" y="102"/>
                </a:cubicBezTo>
                <a:lnTo>
                  <a:pt x="97" y="102"/>
                </a:lnTo>
                <a:cubicBezTo>
                  <a:pt x="102" y="102"/>
                  <a:pt x="98" y="96"/>
                  <a:pt x="104" y="94"/>
                </a:cubicBezTo>
                <a:cubicBezTo>
                  <a:pt x="107" y="84"/>
                  <a:pt x="115" y="76"/>
                  <a:pt x="119" y="67"/>
                </a:cubicBezTo>
                <a:cubicBezTo>
                  <a:pt x="123" y="62"/>
                  <a:pt x="124" y="57"/>
                  <a:pt x="129" y="52"/>
                </a:cubicBezTo>
                <a:cubicBezTo>
                  <a:pt x="129" y="49"/>
                  <a:pt x="132" y="46"/>
                  <a:pt x="133" y="42"/>
                </a:cubicBezTo>
                <a:cubicBezTo>
                  <a:pt x="136" y="41"/>
                  <a:pt x="134" y="36"/>
                  <a:pt x="138" y="34"/>
                </a:cubicBezTo>
                <a:cubicBezTo>
                  <a:pt x="138" y="26"/>
                  <a:pt x="146" y="22"/>
                  <a:pt x="145" y="15"/>
                </a:cubicBezTo>
                <a:cubicBezTo>
                  <a:pt x="148" y="11"/>
                  <a:pt x="147" y="6"/>
                  <a:pt x="147" y="2"/>
                </a:cubicBezTo>
                <a:cubicBezTo>
                  <a:pt x="149" y="0"/>
                  <a:pt x="151" y="5"/>
                  <a:pt x="154" y="1"/>
                </a:cubicBezTo>
                <a:cubicBezTo>
                  <a:pt x="156" y="1"/>
                  <a:pt x="158" y="5"/>
                  <a:pt x="161" y="4"/>
                </a:cubicBezTo>
                <a:close/>
                <a:moveTo>
                  <a:pt x="31" y="40"/>
                </a:moveTo>
                <a:cubicBezTo>
                  <a:pt x="32" y="40"/>
                  <a:pt x="36" y="41"/>
                  <a:pt x="37" y="39"/>
                </a:cubicBezTo>
                <a:cubicBezTo>
                  <a:pt x="38" y="40"/>
                  <a:pt x="39" y="40"/>
                  <a:pt x="40" y="40"/>
                </a:cubicBezTo>
                <a:cubicBezTo>
                  <a:pt x="41" y="39"/>
                  <a:pt x="44" y="43"/>
                  <a:pt x="46" y="41"/>
                </a:cubicBezTo>
                <a:cubicBezTo>
                  <a:pt x="51" y="40"/>
                  <a:pt x="52" y="46"/>
                  <a:pt x="57" y="46"/>
                </a:cubicBezTo>
                <a:cubicBezTo>
                  <a:pt x="59" y="52"/>
                  <a:pt x="66" y="58"/>
                  <a:pt x="61" y="65"/>
                </a:cubicBezTo>
                <a:cubicBezTo>
                  <a:pt x="58" y="69"/>
                  <a:pt x="55" y="71"/>
                  <a:pt x="51" y="69"/>
                </a:cubicBezTo>
                <a:cubicBezTo>
                  <a:pt x="46" y="69"/>
                  <a:pt x="46" y="75"/>
                  <a:pt x="42" y="75"/>
                </a:cubicBezTo>
                <a:cubicBezTo>
                  <a:pt x="41" y="76"/>
                  <a:pt x="40" y="76"/>
                  <a:pt x="41" y="78"/>
                </a:cubicBezTo>
                <a:cubicBezTo>
                  <a:pt x="40" y="78"/>
                  <a:pt x="39" y="77"/>
                  <a:pt x="39" y="76"/>
                </a:cubicBezTo>
                <a:cubicBezTo>
                  <a:pt x="37" y="78"/>
                  <a:pt x="34" y="80"/>
                  <a:pt x="36" y="82"/>
                </a:cubicBezTo>
                <a:cubicBezTo>
                  <a:pt x="31" y="91"/>
                  <a:pt x="26" y="99"/>
                  <a:pt x="24" y="109"/>
                </a:cubicBezTo>
                <a:cubicBezTo>
                  <a:pt x="27" y="112"/>
                  <a:pt x="24" y="116"/>
                  <a:pt x="27" y="119"/>
                </a:cubicBezTo>
                <a:cubicBezTo>
                  <a:pt x="26" y="128"/>
                  <a:pt x="29" y="139"/>
                  <a:pt x="30" y="149"/>
                </a:cubicBezTo>
                <a:cubicBezTo>
                  <a:pt x="30" y="160"/>
                  <a:pt x="27" y="172"/>
                  <a:pt x="30" y="183"/>
                </a:cubicBezTo>
                <a:cubicBezTo>
                  <a:pt x="29" y="184"/>
                  <a:pt x="28" y="187"/>
                  <a:pt x="29" y="188"/>
                </a:cubicBezTo>
                <a:lnTo>
                  <a:pt x="28" y="189"/>
                </a:lnTo>
                <a:cubicBezTo>
                  <a:pt x="30" y="193"/>
                  <a:pt x="27" y="200"/>
                  <a:pt x="27" y="206"/>
                </a:cubicBezTo>
                <a:lnTo>
                  <a:pt x="28" y="206"/>
                </a:lnTo>
                <a:cubicBezTo>
                  <a:pt x="32" y="204"/>
                  <a:pt x="32" y="199"/>
                  <a:pt x="34" y="195"/>
                </a:cubicBezTo>
                <a:cubicBezTo>
                  <a:pt x="34" y="193"/>
                  <a:pt x="36" y="190"/>
                  <a:pt x="38" y="188"/>
                </a:cubicBezTo>
                <a:lnTo>
                  <a:pt x="39" y="187"/>
                </a:lnTo>
                <a:cubicBezTo>
                  <a:pt x="39" y="190"/>
                  <a:pt x="38" y="194"/>
                  <a:pt x="37" y="197"/>
                </a:cubicBezTo>
                <a:cubicBezTo>
                  <a:pt x="35" y="205"/>
                  <a:pt x="32" y="212"/>
                  <a:pt x="34" y="220"/>
                </a:cubicBezTo>
                <a:cubicBezTo>
                  <a:pt x="32" y="223"/>
                  <a:pt x="27" y="224"/>
                  <a:pt x="29" y="229"/>
                </a:cubicBezTo>
                <a:cubicBezTo>
                  <a:pt x="28" y="232"/>
                  <a:pt x="29" y="235"/>
                  <a:pt x="29" y="238"/>
                </a:cubicBezTo>
                <a:cubicBezTo>
                  <a:pt x="24" y="244"/>
                  <a:pt x="34" y="249"/>
                  <a:pt x="27" y="253"/>
                </a:cubicBezTo>
                <a:cubicBezTo>
                  <a:pt x="29" y="258"/>
                  <a:pt x="23" y="260"/>
                  <a:pt x="27" y="264"/>
                </a:cubicBezTo>
                <a:cubicBezTo>
                  <a:pt x="24" y="265"/>
                  <a:pt x="21" y="262"/>
                  <a:pt x="19" y="267"/>
                </a:cubicBezTo>
                <a:cubicBezTo>
                  <a:pt x="19" y="266"/>
                  <a:pt x="20" y="264"/>
                  <a:pt x="19" y="264"/>
                </a:cubicBezTo>
                <a:lnTo>
                  <a:pt x="17" y="264"/>
                </a:lnTo>
                <a:cubicBezTo>
                  <a:pt x="17" y="263"/>
                  <a:pt x="17" y="261"/>
                  <a:pt x="18" y="260"/>
                </a:cubicBezTo>
                <a:cubicBezTo>
                  <a:pt x="17" y="260"/>
                  <a:pt x="17" y="258"/>
                  <a:pt x="15" y="258"/>
                </a:cubicBezTo>
                <a:lnTo>
                  <a:pt x="13" y="260"/>
                </a:lnTo>
                <a:cubicBezTo>
                  <a:pt x="11" y="257"/>
                  <a:pt x="14" y="253"/>
                  <a:pt x="10" y="250"/>
                </a:cubicBezTo>
                <a:cubicBezTo>
                  <a:pt x="9" y="247"/>
                  <a:pt x="13" y="240"/>
                  <a:pt x="6" y="240"/>
                </a:cubicBezTo>
                <a:lnTo>
                  <a:pt x="5" y="238"/>
                </a:lnTo>
                <a:lnTo>
                  <a:pt x="7" y="240"/>
                </a:lnTo>
                <a:cubicBezTo>
                  <a:pt x="10" y="239"/>
                  <a:pt x="7" y="237"/>
                  <a:pt x="7" y="236"/>
                </a:cubicBezTo>
                <a:cubicBezTo>
                  <a:pt x="6" y="236"/>
                  <a:pt x="6" y="236"/>
                  <a:pt x="5" y="236"/>
                </a:cubicBezTo>
                <a:cubicBezTo>
                  <a:pt x="0" y="233"/>
                  <a:pt x="6" y="228"/>
                  <a:pt x="3" y="223"/>
                </a:cubicBezTo>
                <a:cubicBezTo>
                  <a:pt x="4" y="221"/>
                  <a:pt x="4" y="219"/>
                  <a:pt x="6" y="218"/>
                </a:cubicBezTo>
                <a:cubicBezTo>
                  <a:pt x="2" y="216"/>
                  <a:pt x="7" y="213"/>
                  <a:pt x="5" y="210"/>
                </a:cubicBezTo>
                <a:cubicBezTo>
                  <a:pt x="10" y="207"/>
                  <a:pt x="6" y="202"/>
                  <a:pt x="9" y="199"/>
                </a:cubicBezTo>
                <a:lnTo>
                  <a:pt x="7" y="197"/>
                </a:lnTo>
                <a:cubicBezTo>
                  <a:pt x="12" y="194"/>
                  <a:pt x="10" y="188"/>
                  <a:pt x="11" y="184"/>
                </a:cubicBezTo>
                <a:cubicBezTo>
                  <a:pt x="13" y="179"/>
                  <a:pt x="11" y="172"/>
                  <a:pt x="14" y="167"/>
                </a:cubicBezTo>
                <a:cubicBezTo>
                  <a:pt x="11" y="163"/>
                  <a:pt x="13" y="160"/>
                  <a:pt x="12" y="154"/>
                </a:cubicBezTo>
                <a:lnTo>
                  <a:pt x="13" y="154"/>
                </a:lnTo>
                <a:cubicBezTo>
                  <a:pt x="11" y="152"/>
                  <a:pt x="15" y="151"/>
                  <a:pt x="12" y="149"/>
                </a:cubicBezTo>
                <a:cubicBezTo>
                  <a:pt x="14" y="138"/>
                  <a:pt x="8" y="128"/>
                  <a:pt x="12" y="117"/>
                </a:cubicBezTo>
                <a:cubicBezTo>
                  <a:pt x="12" y="113"/>
                  <a:pt x="12" y="107"/>
                  <a:pt x="15" y="103"/>
                </a:cubicBezTo>
                <a:cubicBezTo>
                  <a:pt x="15" y="97"/>
                  <a:pt x="17" y="91"/>
                  <a:pt x="19" y="86"/>
                </a:cubicBezTo>
                <a:cubicBezTo>
                  <a:pt x="20" y="85"/>
                  <a:pt x="19" y="84"/>
                  <a:pt x="19" y="84"/>
                </a:cubicBezTo>
                <a:lnTo>
                  <a:pt x="19" y="82"/>
                </a:lnTo>
                <a:cubicBezTo>
                  <a:pt x="19" y="80"/>
                  <a:pt x="24" y="79"/>
                  <a:pt x="22" y="76"/>
                </a:cubicBezTo>
                <a:cubicBezTo>
                  <a:pt x="24" y="68"/>
                  <a:pt x="25" y="57"/>
                  <a:pt x="24" y="48"/>
                </a:cubicBezTo>
                <a:lnTo>
                  <a:pt x="23" y="49"/>
                </a:lnTo>
                <a:cubicBezTo>
                  <a:pt x="22" y="47"/>
                  <a:pt x="17" y="47"/>
                  <a:pt x="19" y="43"/>
                </a:cubicBezTo>
                <a:cubicBezTo>
                  <a:pt x="24" y="43"/>
                  <a:pt x="27" y="39"/>
                  <a:pt x="31" y="40"/>
                </a:cubicBezTo>
                <a:close/>
                <a:moveTo>
                  <a:pt x="176" y="144"/>
                </a:moveTo>
                <a:cubicBezTo>
                  <a:pt x="181" y="143"/>
                  <a:pt x="182" y="148"/>
                  <a:pt x="185" y="150"/>
                </a:cubicBezTo>
                <a:cubicBezTo>
                  <a:pt x="188" y="165"/>
                  <a:pt x="174" y="171"/>
                  <a:pt x="170" y="184"/>
                </a:cubicBezTo>
                <a:cubicBezTo>
                  <a:pt x="166" y="191"/>
                  <a:pt x="160" y="195"/>
                  <a:pt x="154" y="199"/>
                </a:cubicBezTo>
                <a:cubicBezTo>
                  <a:pt x="156" y="202"/>
                  <a:pt x="159" y="203"/>
                  <a:pt x="162" y="205"/>
                </a:cubicBezTo>
                <a:cubicBezTo>
                  <a:pt x="167" y="206"/>
                  <a:pt x="172" y="209"/>
                  <a:pt x="176" y="208"/>
                </a:cubicBezTo>
                <a:cubicBezTo>
                  <a:pt x="180" y="212"/>
                  <a:pt x="188" y="208"/>
                  <a:pt x="192" y="212"/>
                </a:cubicBezTo>
                <a:cubicBezTo>
                  <a:pt x="195" y="210"/>
                  <a:pt x="195" y="210"/>
                  <a:pt x="198" y="212"/>
                </a:cubicBezTo>
                <a:cubicBezTo>
                  <a:pt x="200" y="216"/>
                  <a:pt x="205" y="213"/>
                  <a:pt x="206" y="217"/>
                </a:cubicBezTo>
                <a:cubicBezTo>
                  <a:pt x="211" y="217"/>
                  <a:pt x="214" y="223"/>
                  <a:pt x="216" y="225"/>
                </a:cubicBezTo>
                <a:lnTo>
                  <a:pt x="217" y="225"/>
                </a:lnTo>
                <a:cubicBezTo>
                  <a:pt x="217" y="228"/>
                  <a:pt x="220" y="226"/>
                  <a:pt x="220" y="228"/>
                </a:cubicBezTo>
                <a:cubicBezTo>
                  <a:pt x="220" y="232"/>
                  <a:pt x="219" y="235"/>
                  <a:pt x="216" y="238"/>
                </a:cubicBezTo>
                <a:cubicBezTo>
                  <a:pt x="215" y="238"/>
                  <a:pt x="213" y="238"/>
                  <a:pt x="212" y="239"/>
                </a:cubicBezTo>
                <a:lnTo>
                  <a:pt x="212" y="240"/>
                </a:lnTo>
                <a:cubicBezTo>
                  <a:pt x="209" y="236"/>
                  <a:pt x="203" y="241"/>
                  <a:pt x="200" y="238"/>
                </a:cubicBezTo>
                <a:cubicBezTo>
                  <a:pt x="197" y="237"/>
                  <a:pt x="195" y="241"/>
                  <a:pt x="192" y="239"/>
                </a:cubicBezTo>
                <a:cubicBezTo>
                  <a:pt x="187" y="241"/>
                  <a:pt x="183" y="238"/>
                  <a:pt x="178" y="239"/>
                </a:cubicBezTo>
                <a:cubicBezTo>
                  <a:pt x="176" y="237"/>
                  <a:pt x="174" y="236"/>
                  <a:pt x="172" y="235"/>
                </a:cubicBezTo>
                <a:cubicBezTo>
                  <a:pt x="171" y="236"/>
                  <a:pt x="171" y="236"/>
                  <a:pt x="169" y="236"/>
                </a:cubicBezTo>
                <a:cubicBezTo>
                  <a:pt x="167" y="233"/>
                  <a:pt x="162" y="232"/>
                  <a:pt x="158" y="231"/>
                </a:cubicBezTo>
                <a:cubicBezTo>
                  <a:pt x="144" y="224"/>
                  <a:pt x="140" y="212"/>
                  <a:pt x="129" y="202"/>
                </a:cubicBezTo>
                <a:cubicBezTo>
                  <a:pt x="125" y="198"/>
                  <a:pt x="126" y="192"/>
                  <a:pt x="123" y="188"/>
                </a:cubicBezTo>
                <a:cubicBezTo>
                  <a:pt x="120" y="184"/>
                  <a:pt x="118" y="180"/>
                  <a:pt x="119" y="176"/>
                </a:cubicBezTo>
                <a:cubicBezTo>
                  <a:pt x="122" y="171"/>
                  <a:pt x="126" y="171"/>
                  <a:pt x="131" y="171"/>
                </a:cubicBezTo>
                <a:cubicBezTo>
                  <a:pt x="133" y="175"/>
                  <a:pt x="137" y="174"/>
                  <a:pt x="140" y="177"/>
                </a:cubicBezTo>
                <a:cubicBezTo>
                  <a:pt x="146" y="175"/>
                  <a:pt x="144" y="171"/>
                  <a:pt x="149" y="167"/>
                </a:cubicBezTo>
                <a:cubicBezTo>
                  <a:pt x="149" y="164"/>
                  <a:pt x="154" y="161"/>
                  <a:pt x="151" y="157"/>
                </a:cubicBezTo>
                <a:cubicBezTo>
                  <a:pt x="144" y="158"/>
                  <a:pt x="132" y="162"/>
                  <a:pt x="125" y="156"/>
                </a:cubicBezTo>
                <a:lnTo>
                  <a:pt x="126" y="156"/>
                </a:lnTo>
                <a:lnTo>
                  <a:pt x="124" y="154"/>
                </a:lnTo>
                <a:cubicBezTo>
                  <a:pt x="126" y="154"/>
                  <a:pt x="125" y="153"/>
                  <a:pt x="125" y="151"/>
                </a:cubicBezTo>
                <a:cubicBezTo>
                  <a:pt x="129" y="153"/>
                  <a:pt x="130" y="148"/>
                  <a:pt x="133" y="148"/>
                </a:cubicBezTo>
                <a:cubicBezTo>
                  <a:pt x="146" y="145"/>
                  <a:pt x="159" y="141"/>
                  <a:pt x="174" y="143"/>
                </a:cubicBezTo>
                <a:lnTo>
                  <a:pt x="176" y="144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4" name="Freeform 5"/>
          <p:cNvSpPr>
            <a:spLocks noEditPoints="1"/>
          </p:cNvSpPr>
          <p:nvPr/>
        </p:nvSpPr>
        <p:spPr>
          <a:xfrm>
            <a:off x="7615555" y="1470343"/>
            <a:ext cx="1600200" cy="1500187"/>
          </a:xfrm>
          <a:custGeom>
            <a:avLst/>
            <a:gdLst>
              <a:gd name="txL" fmla="*/ 0 w 272"/>
              <a:gd name="txT" fmla="*/ 0 h 274"/>
              <a:gd name="txR" fmla="*/ 272 w 272"/>
              <a:gd name="txB" fmla="*/ 274 h 2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2" h="274">
                <a:moveTo>
                  <a:pt x="184" y="14"/>
                </a:moveTo>
                <a:cubicBezTo>
                  <a:pt x="186" y="19"/>
                  <a:pt x="190" y="24"/>
                  <a:pt x="189" y="30"/>
                </a:cubicBezTo>
                <a:cubicBezTo>
                  <a:pt x="188" y="35"/>
                  <a:pt x="184" y="39"/>
                  <a:pt x="184" y="44"/>
                </a:cubicBezTo>
                <a:cubicBezTo>
                  <a:pt x="179" y="47"/>
                  <a:pt x="181" y="55"/>
                  <a:pt x="175" y="57"/>
                </a:cubicBezTo>
                <a:cubicBezTo>
                  <a:pt x="171" y="59"/>
                  <a:pt x="171" y="62"/>
                  <a:pt x="169" y="65"/>
                </a:cubicBezTo>
                <a:cubicBezTo>
                  <a:pt x="171" y="67"/>
                  <a:pt x="174" y="69"/>
                  <a:pt x="179" y="69"/>
                </a:cubicBezTo>
                <a:cubicBezTo>
                  <a:pt x="186" y="72"/>
                  <a:pt x="191" y="74"/>
                  <a:pt x="196" y="81"/>
                </a:cubicBezTo>
                <a:cubicBezTo>
                  <a:pt x="196" y="85"/>
                  <a:pt x="201" y="86"/>
                  <a:pt x="201" y="90"/>
                </a:cubicBezTo>
                <a:cubicBezTo>
                  <a:pt x="203" y="93"/>
                  <a:pt x="202" y="97"/>
                  <a:pt x="204" y="99"/>
                </a:cubicBezTo>
                <a:cubicBezTo>
                  <a:pt x="215" y="98"/>
                  <a:pt x="216" y="85"/>
                  <a:pt x="228" y="86"/>
                </a:cubicBezTo>
                <a:cubicBezTo>
                  <a:pt x="229" y="82"/>
                  <a:pt x="232" y="86"/>
                  <a:pt x="234" y="84"/>
                </a:cubicBezTo>
                <a:cubicBezTo>
                  <a:pt x="242" y="85"/>
                  <a:pt x="247" y="85"/>
                  <a:pt x="254" y="87"/>
                </a:cubicBezTo>
                <a:cubicBezTo>
                  <a:pt x="259" y="88"/>
                  <a:pt x="265" y="89"/>
                  <a:pt x="264" y="95"/>
                </a:cubicBezTo>
                <a:cubicBezTo>
                  <a:pt x="269" y="98"/>
                  <a:pt x="268" y="105"/>
                  <a:pt x="269" y="110"/>
                </a:cubicBezTo>
                <a:cubicBezTo>
                  <a:pt x="272" y="117"/>
                  <a:pt x="262" y="121"/>
                  <a:pt x="265" y="128"/>
                </a:cubicBezTo>
                <a:cubicBezTo>
                  <a:pt x="261" y="138"/>
                  <a:pt x="264" y="150"/>
                  <a:pt x="257" y="159"/>
                </a:cubicBezTo>
                <a:cubicBezTo>
                  <a:pt x="259" y="163"/>
                  <a:pt x="262" y="166"/>
                  <a:pt x="265" y="171"/>
                </a:cubicBezTo>
                <a:cubicBezTo>
                  <a:pt x="262" y="176"/>
                  <a:pt x="252" y="180"/>
                  <a:pt x="256" y="188"/>
                </a:cubicBezTo>
                <a:cubicBezTo>
                  <a:pt x="252" y="198"/>
                  <a:pt x="257" y="209"/>
                  <a:pt x="252" y="219"/>
                </a:cubicBezTo>
                <a:cubicBezTo>
                  <a:pt x="251" y="223"/>
                  <a:pt x="257" y="228"/>
                  <a:pt x="252" y="232"/>
                </a:cubicBezTo>
                <a:cubicBezTo>
                  <a:pt x="253" y="236"/>
                  <a:pt x="247" y="236"/>
                  <a:pt x="246" y="239"/>
                </a:cubicBezTo>
                <a:cubicBezTo>
                  <a:pt x="243" y="243"/>
                  <a:pt x="243" y="248"/>
                  <a:pt x="239" y="251"/>
                </a:cubicBezTo>
                <a:cubicBezTo>
                  <a:pt x="237" y="259"/>
                  <a:pt x="229" y="263"/>
                  <a:pt x="222" y="267"/>
                </a:cubicBezTo>
                <a:cubicBezTo>
                  <a:pt x="216" y="266"/>
                  <a:pt x="211" y="268"/>
                  <a:pt x="207" y="265"/>
                </a:cubicBezTo>
                <a:cubicBezTo>
                  <a:pt x="206" y="265"/>
                  <a:pt x="203" y="263"/>
                  <a:pt x="201" y="263"/>
                </a:cubicBezTo>
                <a:cubicBezTo>
                  <a:pt x="201" y="261"/>
                  <a:pt x="199" y="260"/>
                  <a:pt x="200" y="257"/>
                </a:cubicBezTo>
                <a:cubicBezTo>
                  <a:pt x="206" y="254"/>
                  <a:pt x="203" y="250"/>
                  <a:pt x="201" y="246"/>
                </a:cubicBezTo>
                <a:cubicBezTo>
                  <a:pt x="191" y="244"/>
                  <a:pt x="180" y="245"/>
                  <a:pt x="171" y="246"/>
                </a:cubicBezTo>
                <a:cubicBezTo>
                  <a:pt x="154" y="246"/>
                  <a:pt x="141" y="257"/>
                  <a:pt x="121" y="253"/>
                </a:cubicBezTo>
                <a:cubicBezTo>
                  <a:pt x="120" y="251"/>
                  <a:pt x="119" y="251"/>
                  <a:pt x="117" y="251"/>
                </a:cubicBezTo>
                <a:cubicBezTo>
                  <a:pt x="109" y="243"/>
                  <a:pt x="113" y="230"/>
                  <a:pt x="108" y="222"/>
                </a:cubicBezTo>
                <a:cubicBezTo>
                  <a:pt x="108" y="217"/>
                  <a:pt x="110" y="213"/>
                  <a:pt x="108" y="209"/>
                </a:cubicBezTo>
                <a:cubicBezTo>
                  <a:pt x="115" y="207"/>
                  <a:pt x="112" y="200"/>
                  <a:pt x="114" y="196"/>
                </a:cubicBezTo>
                <a:cubicBezTo>
                  <a:pt x="110" y="194"/>
                  <a:pt x="105" y="193"/>
                  <a:pt x="101" y="189"/>
                </a:cubicBezTo>
                <a:cubicBezTo>
                  <a:pt x="97" y="190"/>
                  <a:pt x="95" y="185"/>
                  <a:pt x="91" y="185"/>
                </a:cubicBezTo>
                <a:cubicBezTo>
                  <a:pt x="92" y="183"/>
                  <a:pt x="91" y="182"/>
                  <a:pt x="90" y="182"/>
                </a:cubicBezTo>
                <a:cubicBezTo>
                  <a:pt x="91" y="178"/>
                  <a:pt x="95" y="179"/>
                  <a:pt x="96" y="177"/>
                </a:cubicBezTo>
                <a:cubicBezTo>
                  <a:pt x="93" y="177"/>
                  <a:pt x="90" y="175"/>
                  <a:pt x="87" y="173"/>
                </a:cubicBezTo>
                <a:cubicBezTo>
                  <a:pt x="86" y="171"/>
                  <a:pt x="83" y="168"/>
                  <a:pt x="85" y="166"/>
                </a:cubicBezTo>
                <a:cubicBezTo>
                  <a:pt x="89" y="163"/>
                  <a:pt x="86" y="169"/>
                  <a:pt x="88" y="170"/>
                </a:cubicBezTo>
                <a:cubicBezTo>
                  <a:pt x="93" y="171"/>
                  <a:pt x="99" y="172"/>
                  <a:pt x="105" y="171"/>
                </a:cubicBezTo>
                <a:cubicBezTo>
                  <a:pt x="106" y="170"/>
                  <a:pt x="108" y="171"/>
                  <a:pt x="108" y="170"/>
                </a:cubicBezTo>
                <a:lnTo>
                  <a:pt x="109" y="171"/>
                </a:lnTo>
                <a:cubicBezTo>
                  <a:pt x="116" y="169"/>
                  <a:pt x="126" y="172"/>
                  <a:pt x="132" y="166"/>
                </a:cubicBezTo>
                <a:cubicBezTo>
                  <a:pt x="135" y="166"/>
                  <a:pt x="135" y="164"/>
                  <a:pt x="137" y="162"/>
                </a:cubicBezTo>
                <a:cubicBezTo>
                  <a:pt x="138" y="157"/>
                  <a:pt x="142" y="154"/>
                  <a:pt x="144" y="150"/>
                </a:cubicBezTo>
                <a:cubicBezTo>
                  <a:pt x="147" y="145"/>
                  <a:pt x="149" y="140"/>
                  <a:pt x="154" y="137"/>
                </a:cubicBezTo>
                <a:cubicBezTo>
                  <a:pt x="154" y="133"/>
                  <a:pt x="157" y="130"/>
                  <a:pt x="159" y="127"/>
                </a:cubicBezTo>
                <a:cubicBezTo>
                  <a:pt x="163" y="119"/>
                  <a:pt x="166" y="111"/>
                  <a:pt x="171" y="104"/>
                </a:cubicBezTo>
                <a:cubicBezTo>
                  <a:pt x="169" y="101"/>
                  <a:pt x="174" y="98"/>
                  <a:pt x="170" y="97"/>
                </a:cubicBezTo>
                <a:cubicBezTo>
                  <a:pt x="165" y="96"/>
                  <a:pt x="163" y="102"/>
                  <a:pt x="159" y="104"/>
                </a:cubicBezTo>
                <a:cubicBezTo>
                  <a:pt x="155" y="102"/>
                  <a:pt x="152" y="101"/>
                  <a:pt x="148" y="98"/>
                </a:cubicBezTo>
                <a:cubicBezTo>
                  <a:pt x="144" y="92"/>
                  <a:pt x="144" y="83"/>
                  <a:pt x="142" y="76"/>
                </a:cubicBezTo>
                <a:cubicBezTo>
                  <a:pt x="140" y="70"/>
                  <a:pt x="141" y="63"/>
                  <a:pt x="144" y="59"/>
                </a:cubicBezTo>
                <a:cubicBezTo>
                  <a:pt x="142" y="53"/>
                  <a:pt x="144" y="47"/>
                  <a:pt x="148" y="43"/>
                </a:cubicBezTo>
                <a:cubicBezTo>
                  <a:pt x="152" y="35"/>
                  <a:pt x="157" y="25"/>
                  <a:pt x="150" y="17"/>
                </a:cubicBezTo>
                <a:cubicBezTo>
                  <a:pt x="147" y="18"/>
                  <a:pt x="144" y="17"/>
                  <a:pt x="144" y="20"/>
                </a:cubicBezTo>
                <a:lnTo>
                  <a:pt x="143" y="20"/>
                </a:lnTo>
                <a:cubicBezTo>
                  <a:pt x="140" y="18"/>
                  <a:pt x="143" y="13"/>
                  <a:pt x="139" y="10"/>
                </a:cubicBezTo>
                <a:cubicBezTo>
                  <a:pt x="143" y="10"/>
                  <a:pt x="147" y="5"/>
                  <a:pt x="149" y="2"/>
                </a:cubicBezTo>
                <a:cubicBezTo>
                  <a:pt x="158" y="0"/>
                  <a:pt x="168" y="2"/>
                  <a:pt x="176" y="7"/>
                </a:cubicBezTo>
                <a:lnTo>
                  <a:pt x="184" y="14"/>
                </a:lnTo>
                <a:close/>
                <a:moveTo>
                  <a:pt x="38" y="54"/>
                </a:moveTo>
                <a:cubicBezTo>
                  <a:pt x="43" y="53"/>
                  <a:pt x="44" y="60"/>
                  <a:pt x="50" y="59"/>
                </a:cubicBezTo>
                <a:cubicBezTo>
                  <a:pt x="56" y="62"/>
                  <a:pt x="54" y="68"/>
                  <a:pt x="58" y="72"/>
                </a:cubicBezTo>
                <a:cubicBezTo>
                  <a:pt x="56" y="76"/>
                  <a:pt x="62" y="85"/>
                  <a:pt x="54" y="86"/>
                </a:cubicBezTo>
                <a:cubicBezTo>
                  <a:pt x="49" y="90"/>
                  <a:pt x="40" y="84"/>
                  <a:pt x="37" y="92"/>
                </a:cubicBezTo>
                <a:cubicBezTo>
                  <a:pt x="35" y="97"/>
                  <a:pt x="32" y="102"/>
                  <a:pt x="28" y="107"/>
                </a:cubicBezTo>
                <a:cubicBezTo>
                  <a:pt x="27" y="107"/>
                  <a:pt x="23" y="107"/>
                  <a:pt x="25" y="105"/>
                </a:cubicBezTo>
                <a:cubicBezTo>
                  <a:pt x="27" y="92"/>
                  <a:pt x="26" y="76"/>
                  <a:pt x="29" y="62"/>
                </a:cubicBezTo>
                <a:cubicBezTo>
                  <a:pt x="25" y="59"/>
                  <a:pt x="25" y="55"/>
                  <a:pt x="20" y="51"/>
                </a:cubicBezTo>
                <a:lnTo>
                  <a:pt x="22" y="48"/>
                </a:lnTo>
                <a:cubicBezTo>
                  <a:pt x="26" y="52"/>
                  <a:pt x="34" y="49"/>
                  <a:pt x="38" y="54"/>
                </a:cubicBezTo>
                <a:close/>
                <a:moveTo>
                  <a:pt x="108" y="114"/>
                </a:moveTo>
                <a:cubicBezTo>
                  <a:pt x="99" y="120"/>
                  <a:pt x="101" y="132"/>
                  <a:pt x="93" y="139"/>
                </a:cubicBezTo>
                <a:cubicBezTo>
                  <a:pt x="93" y="143"/>
                  <a:pt x="92" y="147"/>
                  <a:pt x="88" y="149"/>
                </a:cubicBezTo>
                <a:cubicBezTo>
                  <a:pt x="87" y="162"/>
                  <a:pt x="76" y="171"/>
                  <a:pt x="73" y="183"/>
                </a:cubicBezTo>
                <a:cubicBezTo>
                  <a:pt x="77" y="191"/>
                  <a:pt x="66" y="196"/>
                  <a:pt x="66" y="204"/>
                </a:cubicBezTo>
                <a:cubicBezTo>
                  <a:pt x="58" y="217"/>
                  <a:pt x="52" y="232"/>
                  <a:pt x="47" y="246"/>
                </a:cubicBezTo>
                <a:cubicBezTo>
                  <a:pt x="38" y="253"/>
                  <a:pt x="47" y="265"/>
                  <a:pt x="35" y="271"/>
                </a:cubicBezTo>
                <a:cubicBezTo>
                  <a:pt x="33" y="274"/>
                  <a:pt x="28" y="271"/>
                  <a:pt x="25" y="273"/>
                </a:cubicBezTo>
                <a:cubicBezTo>
                  <a:pt x="17" y="266"/>
                  <a:pt x="17" y="256"/>
                  <a:pt x="12" y="249"/>
                </a:cubicBezTo>
                <a:cubicBezTo>
                  <a:pt x="13" y="241"/>
                  <a:pt x="0" y="233"/>
                  <a:pt x="10" y="227"/>
                </a:cubicBezTo>
                <a:cubicBezTo>
                  <a:pt x="8" y="223"/>
                  <a:pt x="11" y="220"/>
                  <a:pt x="9" y="216"/>
                </a:cubicBezTo>
                <a:cubicBezTo>
                  <a:pt x="16" y="213"/>
                  <a:pt x="9" y="204"/>
                  <a:pt x="15" y="200"/>
                </a:cubicBezTo>
                <a:cubicBezTo>
                  <a:pt x="15" y="184"/>
                  <a:pt x="22" y="171"/>
                  <a:pt x="21" y="154"/>
                </a:cubicBezTo>
                <a:cubicBezTo>
                  <a:pt x="28" y="149"/>
                  <a:pt x="18" y="142"/>
                  <a:pt x="23" y="137"/>
                </a:cubicBezTo>
                <a:cubicBezTo>
                  <a:pt x="25" y="139"/>
                  <a:pt x="26" y="143"/>
                  <a:pt x="29" y="144"/>
                </a:cubicBezTo>
                <a:cubicBezTo>
                  <a:pt x="29" y="148"/>
                  <a:pt x="34" y="150"/>
                  <a:pt x="34" y="154"/>
                </a:cubicBezTo>
                <a:cubicBezTo>
                  <a:pt x="50" y="166"/>
                  <a:pt x="35" y="185"/>
                  <a:pt x="39" y="200"/>
                </a:cubicBezTo>
                <a:cubicBezTo>
                  <a:pt x="43" y="198"/>
                  <a:pt x="45" y="194"/>
                  <a:pt x="47" y="190"/>
                </a:cubicBezTo>
                <a:cubicBezTo>
                  <a:pt x="59" y="180"/>
                  <a:pt x="66" y="168"/>
                  <a:pt x="73" y="156"/>
                </a:cubicBezTo>
                <a:lnTo>
                  <a:pt x="77" y="151"/>
                </a:lnTo>
                <a:cubicBezTo>
                  <a:pt x="82" y="136"/>
                  <a:pt x="96" y="126"/>
                  <a:pt x="102" y="111"/>
                </a:cubicBezTo>
                <a:cubicBezTo>
                  <a:pt x="105" y="110"/>
                  <a:pt x="105" y="105"/>
                  <a:pt x="108" y="107"/>
                </a:cubicBezTo>
                <a:lnTo>
                  <a:pt x="108" y="114"/>
                </a:lnTo>
                <a:close/>
                <a:moveTo>
                  <a:pt x="219" y="112"/>
                </a:moveTo>
                <a:cubicBezTo>
                  <a:pt x="223" y="113"/>
                  <a:pt x="225" y="113"/>
                  <a:pt x="228" y="112"/>
                </a:cubicBezTo>
                <a:cubicBezTo>
                  <a:pt x="228" y="118"/>
                  <a:pt x="232" y="123"/>
                  <a:pt x="231" y="129"/>
                </a:cubicBezTo>
                <a:lnTo>
                  <a:pt x="232" y="131"/>
                </a:lnTo>
                <a:lnTo>
                  <a:pt x="230" y="153"/>
                </a:lnTo>
                <a:cubicBezTo>
                  <a:pt x="227" y="150"/>
                  <a:pt x="223" y="155"/>
                  <a:pt x="220" y="151"/>
                </a:cubicBezTo>
                <a:cubicBezTo>
                  <a:pt x="218" y="152"/>
                  <a:pt x="215" y="151"/>
                  <a:pt x="214" y="150"/>
                </a:cubicBezTo>
                <a:lnTo>
                  <a:pt x="214" y="148"/>
                </a:lnTo>
                <a:cubicBezTo>
                  <a:pt x="216" y="149"/>
                  <a:pt x="217" y="146"/>
                  <a:pt x="218" y="145"/>
                </a:cubicBezTo>
                <a:cubicBezTo>
                  <a:pt x="211" y="140"/>
                  <a:pt x="228" y="136"/>
                  <a:pt x="218" y="131"/>
                </a:cubicBezTo>
                <a:cubicBezTo>
                  <a:pt x="220" y="123"/>
                  <a:pt x="212" y="121"/>
                  <a:pt x="213" y="115"/>
                </a:cubicBezTo>
                <a:cubicBezTo>
                  <a:pt x="210" y="111"/>
                  <a:pt x="206" y="109"/>
                  <a:pt x="205" y="107"/>
                </a:cubicBezTo>
                <a:cubicBezTo>
                  <a:pt x="210" y="109"/>
                  <a:pt x="213" y="114"/>
                  <a:pt x="219" y="112"/>
                </a:cubicBezTo>
                <a:close/>
                <a:moveTo>
                  <a:pt x="182" y="156"/>
                </a:moveTo>
                <a:cubicBezTo>
                  <a:pt x="178" y="156"/>
                  <a:pt x="174" y="159"/>
                  <a:pt x="171" y="156"/>
                </a:cubicBezTo>
                <a:cubicBezTo>
                  <a:pt x="173" y="154"/>
                  <a:pt x="172" y="148"/>
                  <a:pt x="178" y="149"/>
                </a:cubicBezTo>
                <a:cubicBezTo>
                  <a:pt x="179" y="148"/>
                  <a:pt x="181" y="147"/>
                  <a:pt x="181" y="145"/>
                </a:cubicBezTo>
                <a:lnTo>
                  <a:pt x="188" y="139"/>
                </a:lnTo>
                <a:cubicBezTo>
                  <a:pt x="186" y="145"/>
                  <a:pt x="190" y="155"/>
                  <a:pt x="182" y="156"/>
                </a:cubicBezTo>
                <a:close/>
                <a:moveTo>
                  <a:pt x="223" y="178"/>
                </a:moveTo>
                <a:cubicBezTo>
                  <a:pt x="225" y="176"/>
                  <a:pt x="227" y="179"/>
                  <a:pt x="228" y="179"/>
                </a:cubicBezTo>
                <a:cubicBezTo>
                  <a:pt x="228" y="188"/>
                  <a:pt x="223" y="196"/>
                  <a:pt x="223" y="204"/>
                </a:cubicBezTo>
                <a:cubicBezTo>
                  <a:pt x="220" y="206"/>
                  <a:pt x="220" y="210"/>
                  <a:pt x="217" y="211"/>
                </a:cubicBezTo>
                <a:cubicBezTo>
                  <a:pt x="216" y="209"/>
                  <a:pt x="216" y="208"/>
                  <a:pt x="215" y="207"/>
                </a:cubicBezTo>
                <a:cubicBezTo>
                  <a:pt x="211" y="209"/>
                  <a:pt x="208" y="210"/>
                  <a:pt x="204" y="213"/>
                </a:cubicBezTo>
                <a:cubicBezTo>
                  <a:pt x="203" y="212"/>
                  <a:pt x="201" y="213"/>
                  <a:pt x="201" y="211"/>
                </a:cubicBezTo>
                <a:cubicBezTo>
                  <a:pt x="198" y="215"/>
                  <a:pt x="196" y="213"/>
                  <a:pt x="193" y="212"/>
                </a:cubicBezTo>
                <a:cubicBezTo>
                  <a:pt x="185" y="215"/>
                  <a:pt x="179" y="211"/>
                  <a:pt x="171" y="211"/>
                </a:cubicBezTo>
                <a:cubicBezTo>
                  <a:pt x="163" y="213"/>
                  <a:pt x="153" y="209"/>
                  <a:pt x="145" y="209"/>
                </a:cubicBezTo>
                <a:cubicBezTo>
                  <a:pt x="147" y="205"/>
                  <a:pt x="147" y="200"/>
                  <a:pt x="151" y="196"/>
                </a:cubicBezTo>
                <a:cubicBezTo>
                  <a:pt x="151" y="191"/>
                  <a:pt x="153" y="187"/>
                  <a:pt x="156" y="183"/>
                </a:cubicBezTo>
                <a:cubicBezTo>
                  <a:pt x="161" y="183"/>
                  <a:pt x="167" y="178"/>
                  <a:pt x="172" y="182"/>
                </a:cubicBezTo>
                <a:cubicBezTo>
                  <a:pt x="171" y="186"/>
                  <a:pt x="166" y="189"/>
                  <a:pt x="165" y="194"/>
                </a:cubicBezTo>
                <a:lnTo>
                  <a:pt x="159" y="201"/>
                </a:lnTo>
                <a:cubicBezTo>
                  <a:pt x="162" y="203"/>
                  <a:pt x="162" y="207"/>
                  <a:pt x="165" y="209"/>
                </a:cubicBezTo>
                <a:cubicBezTo>
                  <a:pt x="172" y="203"/>
                  <a:pt x="184" y="206"/>
                  <a:pt x="191" y="201"/>
                </a:cubicBezTo>
                <a:cubicBezTo>
                  <a:pt x="198" y="202"/>
                  <a:pt x="201" y="194"/>
                  <a:pt x="205" y="191"/>
                </a:cubicBezTo>
                <a:cubicBezTo>
                  <a:pt x="206" y="187"/>
                  <a:pt x="210" y="184"/>
                  <a:pt x="210" y="179"/>
                </a:cubicBezTo>
                <a:cubicBezTo>
                  <a:pt x="213" y="177"/>
                  <a:pt x="219" y="178"/>
                  <a:pt x="223" y="178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5" name="Freeform 9"/>
          <p:cNvSpPr>
            <a:spLocks noEditPoints="1"/>
          </p:cNvSpPr>
          <p:nvPr/>
        </p:nvSpPr>
        <p:spPr>
          <a:xfrm>
            <a:off x="4775835" y="3498850"/>
            <a:ext cx="647700" cy="673100"/>
          </a:xfrm>
          <a:custGeom>
            <a:avLst/>
            <a:gdLst>
              <a:gd name="txL" fmla="*/ 0 w 227"/>
              <a:gd name="txT" fmla="*/ 0 h 267"/>
              <a:gd name="txR" fmla="*/ 227 w 227"/>
              <a:gd name="txB" fmla="*/ 267 h 2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7" h="267">
                <a:moveTo>
                  <a:pt x="105" y="7"/>
                </a:moveTo>
                <a:cubicBezTo>
                  <a:pt x="108" y="12"/>
                  <a:pt x="104" y="21"/>
                  <a:pt x="112" y="22"/>
                </a:cubicBezTo>
                <a:cubicBezTo>
                  <a:pt x="120" y="23"/>
                  <a:pt x="125" y="26"/>
                  <a:pt x="129" y="31"/>
                </a:cubicBezTo>
                <a:cubicBezTo>
                  <a:pt x="129" y="32"/>
                  <a:pt x="130" y="34"/>
                  <a:pt x="127" y="36"/>
                </a:cubicBezTo>
                <a:cubicBezTo>
                  <a:pt x="129" y="36"/>
                  <a:pt x="128" y="37"/>
                  <a:pt x="128" y="38"/>
                </a:cubicBezTo>
                <a:cubicBezTo>
                  <a:pt x="127" y="38"/>
                  <a:pt x="126" y="40"/>
                  <a:pt x="125" y="38"/>
                </a:cubicBezTo>
                <a:cubicBezTo>
                  <a:pt x="119" y="39"/>
                  <a:pt x="119" y="45"/>
                  <a:pt x="114" y="47"/>
                </a:cubicBezTo>
                <a:cubicBezTo>
                  <a:pt x="112" y="49"/>
                  <a:pt x="110" y="52"/>
                  <a:pt x="109" y="55"/>
                </a:cubicBezTo>
                <a:cubicBezTo>
                  <a:pt x="110" y="58"/>
                  <a:pt x="108" y="62"/>
                  <a:pt x="108" y="65"/>
                </a:cubicBezTo>
                <a:cubicBezTo>
                  <a:pt x="110" y="69"/>
                  <a:pt x="103" y="75"/>
                  <a:pt x="110" y="75"/>
                </a:cubicBezTo>
                <a:cubicBezTo>
                  <a:pt x="114" y="72"/>
                  <a:pt x="118" y="73"/>
                  <a:pt x="122" y="71"/>
                </a:cubicBezTo>
                <a:cubicBezTo>
                  <a:pt x="130" y="70"/>
                  <a:pt x="135" y="68"/>
                  <a:pt x="143" y="67"/>
                </a:cubicBezTo>
                <a:cubicBezTo>
                  <a:pt x="150" y="63"/>
                  <a:pt x="158" y="68"/>
                  <a:pt x="166" y="65"/>
                </a:cubicBezTo>
                <a:cubicBezTo>
                  <a:pt x="169" y="67"/>
                  <a:pt x="174" y="63"/>
                  <a:pt x="178" y="65"/>
                </a:cubicBezTo>
                <a:cubicBezTo>
                  <a:pt x="185" y="63"/>
                  <a:pt x="191" y="67"/>
                  <a:pt x="198" y="67"/>
                </a:cubicBezTo>
                <a:cubicBezTo>
                  <a:pt x="201" y="69"/>
                  <a:pt x="203" y="67"/>
                  <a:pt x="206" y="69"/>
                </a:cubicBezTo>
                <a:cubicBezTo>
                  <a:pt x="216" y="74"/>
                  <a:pt x="225" y="83"/>
                  <a:pt x="227" y="93"/>
                </a:cubicBezTo>
                <a:lnTo>
                  <a:pt x="223" y="97"/>
                </a:lnTo>
                <a:lnTo>
                  <a:pt x="220" y="94"/>
                </a:lnTo>
                <a:lnTo>
                  <a:pt x="203" y="109"/>
                </a:lnTo>
                <a:lnTo>
                  <a:pt x="203" y="112"/>
                </a:lnTo>
                <a:cubicBezTo>
                  <a:pt x="185" y="121"/>
                  <a:pt x="166" y="129"/>
                  <a:pt x="147" y="132"/>
                </a:cubicBezTo>
                <a:cubicBezTo>
                  <a:pt x="142" y="136"/>
                  <a:pt x="135" y="134"/>
                  <a:pt x="130" y="137"/>
                </a:cubicBezTo>
                <a:cubicBezTo>
                  <a:pt x="125" y="140"/>
                  <a:pt x="120" y="144"/>
                  <a:pt x="116" y="149"/>
                </a:cubicBezTo>
                <a:lnTo>
                  <a:pt x="118" y="151"/>
                </a:lnTo>
                <a:cubicBezTo>
                  <a:pt x="120" y="150"/>
                  <a:pt x="125" y="151"/>
                  <a:pt x="128" y="151"/>
                </a:cubicBezTo>
                <a:cubicBezTo>
                  <a:pt x="131" y="152"/>
                  <a:pt x="134" y="153"/>
                  <a:pt x="136" y="155"/>
                </a:cubicBezTo>
                <a:cubicBezTo>
                  <a:pt x="140" y="155"/>
                  <a:pt x="142" y="158"/>
                  <a:pt x="144" y="161"/>
                </a:cubicBezTo>
                <a:cubicBezTo>
                  <a:pt x="150" y="168"/>
                  <a:pt x="152" y="178"/>
                  <a:pt x="157" y="186"/>
                </a:cubicBezTo>
                <a:cubicBezTo>
                  <a:pt x="155" y="211"/>
                  <a:pt x="162" y="237"/>
                  <a:pt x="142" y="255"/>
                </a:cubicBezTo>
                <a:cubicBezTo>
                  <a:pt x="137" y="253"/>
                  <a:pt x="135" y="257"/>
                  <a:pt x="130" y="257"/>
                </a:cubicBezTo>
                <a:lnTo>
                  <a:pt x="128" y="260"/>
                </a:lnTo>
                <a:cubicBezTo>
                  <a:pt x="115" y="261"/>
                  <a:pt x="103" y="266"/>
                  <a:pt x="89" y="263"/>
                </a:cubicBezTo>
                <a:cubicBezTo>
                  <a:pt x="85" y="267"/>
                  <a:pt x="81" y="260"/>
                  <a:pt x="77" y="260"/>
                </a:cubicBezTo>
                <a:cubicBezTo>
                  <a:pt x="69" y="250"/>
                  <a:pt x="64" y="238"/>
                  <a:pt x="61" y="225"/>
                </a:cubicBezTo>
                <a:cubicBezTo>
                  <a:pt x="60" y="223"/>
                  <a:pt x="65" y="220"/>
                  <a:pt x="61" y="219"/>
                </a:cubicBezTo>
                <a:lnTo>
                  <a:pt x="61" y="216"/>
                </a:lnTo>
                <a:cubicBezTo>
                  <a:pt x="63" y="216"/>
                  <a:pt x="63" y="212"/>
                  <a:pt x="64" y="211"/>
                </a:cubicBezTo>
                <a:cubicBezTo>
                  <a:pt x="65" y="202"/>
                  <a:pt x="69" y="194"/>
                  <a:pt x="70" y="186"/>
                </a:cubicBezTo>
                <a:cubicBezTo>
                  <a:pt x="72" y="179"/>
                  <a:pt x="74" y="172"/>
                  <a:pt x="77" y="165"/>
                </a:cubicBezTo>
                <a:lnTo>
                  <a:pt x="76" y="165"/>
                </a:lnTo>
                <a:cubicBezTo>
                  <a:pt x="73" y="169"/>
                  <a:pt x="67" y="168"/>
                  <a:pt x="64" y="172"/>
                </a:cubicBezTo>
                <a:cubicBezTo>
                  <a:pt x="60" y="173"/>
                  <a:pt x="58" y="170"/>
                  <a:pt x="54" y="169"/>
                </a:cubicBezTo>
                <a:cubicBezTo>
                  <a:pt x="51" y="162"/>
                  <a:pt x="52" y="155"/>
                  <a:pt x="54" y="148"/>
                </a:cubicBezTo>
                <a:cubicBezTo>
                  <a:pt x="54" y="146"/>
                  <a:pt x="52" y="147"/>
                  <a:pt x="51" y="146"/>
                </a:cubicBezTo>
                <a:cubicBezTo>
                  <a:pt x="52" y="144"/>
                  <a:pt x="53" y="141"/>
                  <a:pt x="56" y="139"/>
                </a:cubicBezTo>
                <a:cubicBezTo>
                  <a:pt x="56" y="135"/>
                  <a:pt x="57" y="129"/>
                  <a:pt x="53" y="129"/>
                </a:cubicBezTo>
                <a:lnTo>
                  <a:pt x="52" y="130"/>
                </a:lnTo>
                <a:cubicBezTo>
                  <a:pt x="52" y="127"/>
                  <a:pt x="47" y="129"/>
                  <a:pt x="47" y="126"/>
                </a:cubicBezTo>
                <a:lnTo>
                  <a:pt x="43" y="120"/>
                </a:lnTo>
                <a:cubicBezTo>
                  <a:pt x="38" y="122"/>
                  <a:pt x="34" y="127"/>
                  <a:pt x="31" y="132"/>
                </a:cubicBezTo>
                <a:cubicBezTo>
                  <a:pt x="32" y="134"/>
                  <a:pt x="34" y="135"/>
                  <a:pt x="35" y="134"/>
                </a:cubicBezTo>
                <a:cubicBezTo>
                  <a:pt x="32" y="140"/>
                  <a:pt x="40" y="141"/>
                  <a:pt x="39" y="147"/>
                </a:cubicBezTo>
                <a:cubicBezTo>
                  <a:pt x="39" y="150"/>
                  <a:pt x="44" y="153"/>
                  <a:pt x="43" y="157"/>
                </a:cubicBezTo>
                <a:cubicBezTo>
                  <a:pt x="47" y="159"/>
                  <a:pt x="47" y="164"/>
                  <a:pt x="47" y="167"/>
                </a:cubicBezTo>
                <a:lnTo>
                  <a:pt x="44" y="165"/>
                </a:lnTo>
                <a:cubicBezTo>
                  <a:pt x="42" y="166"/>
                  <a:pt x="44" y="168"/>
                  <a:pt x="42" y="170"/>
                </a:cubicBezTo>
                <a:cubicBezTo>
                  <a:pt x="40" y="171"/>
                  <a:pt x="37" y="170"/>
                  <a:pt x="35" y="171"/>
                </a:cubicBezTo>
                <a:cubicBezTo>
                  <a:pt x="22" y="158"/>
                  <a:pt x="22" y="140"/>
                  <a:pt x="9" y="129"/>
                </a:cubicBezTo>
                <a:cubicBezTo>
                  <a:pt x="6" y="126"/>
                  <a:pt x="5" y="122"/>
                  <a:pt x="2" y="122"/>
                </a:cubicBezTo>
                <a:lnTo>
                  <a:pt x="2" y="121"/>
                </a:lnTo>
                <a:cubicBezTo>
                  <a:pt x="3" y="121"/>
                  <a:pt x="3" y="121"/>
                  <a:pt x="3" y="120"/>
                </a:cubicBezTo>
                <a:cubicBezTo>
                  <a:pt x="3" y="118"/>
                  <a:pt x="0" y="117"/>
                  <a:pt x="3" y="115"/>
                </a:cubicBezTo>
                <a:lnTo>
                  <a:pt x="1" y="113"/>
                </a:lnTo>
                <a:cubicBezTo>
                  <a:pt x="5" y="110"/>
                  <a:pt x="12" y="111"/>
                  <a:pt x="17" y="109"/>
                </a:cubicBezTo>
                <a:cubicBezTo>
                  <a:pt x="19" y="110"/>
                  <a:pt x="21" y="111"/>
                  <a:pt x="22" y="113"/>
                </a:cubicBezTo>
                <a:cubicBezTo>
                  <a:pt x="28" y="107"/>
                  <a:pt x="36" y="104"/>
                  <a:pt x="44" y="98"/>
                </a:cubicBezTo>
                <a:cubicBezTo>
                  <a:pt x="49" y="96"/>
                  <a:pt x="54" y="95"/>
                  <a:pt x="58" y="92"/>
                </a:cubicBezTo>
                <a:cubicBezTo>
                  <a:pt x="57" y="90"/>
                  <a:pt x="59" y="87"/>
                  <a:pt x="59" y="85"/>
                </a:cubicBezTo>
                <a:cubicBezTo>
                  <a:pt x="57" y="81"/>
                  <a:pt x="63" y="78"/>
                  <a:pt x="60" y="75"/>
                </a:cubicBezTo>
                <a:cubicBezTo>
                  <a:pt x="57" y="76"/>
                  <a:pt x="56" y="81"/>
                  <a:pt x="51" y="80"/>
                </a:cubicBezTo>
                <a:cubicBezTo>
                  <a:pt x="45" y="82"/>
                  <a:pt x="44" y="88"/>
                  <a:pt x="37" y="88"/>
                </a:cubicBezTo>
                <a:cubicBezTo>
                  <a:pt x="47" y="81"/>
                  <a:pt x="52" y="72"/>
                  <a:pt x="61" y="66"/>
                </a:cubicBezTo>
                <a:cubicBezTo>
                  <a:pt x="62" y="63"/>
                  <a:pt x="66" y="60"/>
                  <a:pt x="64" y="55"/>
                </a:cubicBezTo>
                <a:cubicBezTo>
                  <a:pt x="62" y="51"/>
                  <a:pt x="55" y="56"/>
                  <a:pt x="53" y="52"/>
                </a:cubicBezTo>
                <a:cubicBezTo>
                  <a:pt x="48" y="50"/>
                  <a:pt x="44" y="47"/>
                  <a:pt x="41" y="44"/>
                </a:cubicBezTo>
                <a:cubicBezTo>
                  <a:pt x="46" y="36"/>
                  <a:pt x="59" y="37"/>
                  <a:pt x="66" y="32"/>
                </a:cubicBezTo>
                <a:lnTo>
                  <a:pt x="69" y="31"/>
                </a:lnTo>
                <a:cubicBezTo>
                  <a:pt x="69" y="22"/>
                  <a:pt x="69" y="13"/>
                  <a:pt x="69" y="6"/>
                </a:cubicBezTo>
                <a:cubicBezTo>
                  <a:pt x="71" y="4"/>
                  <a:pt x="74" y="3"/>
                  <a:pt x="77" y="3"/>
                </a:cubicBezTo>
                <a:cubicBezTo>
                  <a:pt x="79" y="3"/>
                  <a:pt x="84" y="3"/>
                  <a:pt x="83" y="6"/>
                </a:cubicBezTo>
                <a:cubicBezTo>
                  <a:pt x="84" y="9"/>
                  <a:pt x="81" y="10"/>
                  <a:pt x="83" y="11"/>
                </a:cubicBezTo>
                <a:cubicBezTo>
                  <a:pt x="81" y="13"/>
                  <a:pt x="84" y="17"/>
                  <a:pt x="84" y="20"/>
                </a:cubicBezTo>
                <a:cubicBezTo>
                  <a:pt x="88" y="16"/>
                  <a:pt x="88" y="9"/>
                  <a:pt x="93" y="6"/>
                </a:cubicBezTo>
                <a:cubicBezTo>
                  <a:pt x="94" y="3"/>
                  <a:pt x="97" y="1"/>
                  <a:pt x="100" y="0"/>
                </a:cubicBezTo>
                <a:cubicBezTo>
                  <a:pt x="105" y="0"/>
                  <a:pt x="103" y="4"/>
                  <a:pt x="105" y="7"/>
                </a:cubicBezTo>
                <a:close/>
                <a:moveTo>
                  <a:pt x="97" y="21"/>
                </a:moveTo>
                <a:cubicBezTo>
                  <a:pt x="95" y="22"/>
                  <a:pt x="93" y="21"/>
                  <a:pt x="91" y="21"/>
                </a:cubicBezTo>
                <a:cubicBezTo>
                  <a:pt x="92" y="19"/>
                  <a:pt x="91" y="15"/>
                  <a:pt x="95" y="14"/>
                </a:cubicBezTo>
                <a:cubicBezTo>
                  <a:pt x="98" y="16"/>
                  <a:pt x="95" y="19"/>
                  <a:pt x="97" y="21"/>
                </a:cubicBezTo>
                <a:close/>
                <a:moveTo>
                  <a:pt x="98" y="54"/>
                </a:moveTo>
                <a:cubicBezTo>
                  <a:pt x="96" y="62"/>
                  <a:pt x="95" y="70"/>
                  <a:pt x="93" y="78"/>
                </a:cubicBezTo>
                <a:cubicBezTo>
                  <a:pt x="88" y="78"/>
                  <a:pt x="84" y="85"/>
                  <a:pt x="79" y="81"/>
                </a:cubicBezTo>
                <a:cubicBezTo>
                  <a:pt x="83" y="75"/>
                  <a:pt x="79" y="65"/>
                  <a:pt x="83" y="58"/>
                </a:cubicBezTo>
                <a:lnTo>
                  <a:pt x="97" y="53"/>
                </a:lnTo>
                <a:lnTo>
                  <a:pt x="98" y="54"/>
                </a:lnTo>
                <a:close/>
                <a:moveTo>
                  <a:pt x="176" y="82"/>
                </a:moveTo>
                <a:cubicBezTo>
                  <a:pt x="180" y="85"/>
                  <a:pt x="186" y="83"/>
                  <a:pt x="190" y="85"/>
                </a:cubicBezTo>
                <a:cubicBezTo>
                  <a:pt x="194" y="87"/>
                  <a:pt x="200" y="87"/>
                  <a:pt x="204" y="91"/>
                </a:cubicBezTo>
                <a:cubicBezTo>
                  <a:pt x="200" y="98"/>
                  <a:pt x="190" y="99"/>
                  <a:pt x="184" y="105"/>
                </a:cubicBezTo>
                <a:cubicBezTo>
                  <a:pt x="181" y="104"/>
                  <a:pt x="180" y="106"/>
                  <a:pt x="179" y="108"/>
                </a:cubicBezTo>
                <a:cubicBezTo>
                  <a:pt x="170" y="112"/>
                  <a:pt x="160" y="113"/>
                  <a:pt x="152" y="117"/>
                </a:cubicBezTo>
                <a:cubicBezTo>
                  <a:pt x="144" y="116"/>
                  <a:pt x="139" y="122"/>
                  <a:pt x="131" y="120"/>
                </a:cubicBezTo>
                <a:cubicBezTo>
                  <a:pt x="126" y="121"/>
                  <a:pt x="119" y="121"/>
                  <a:pt x="115" y="118"/>
                </a:cubicBezTo>
                <a:cubicBezTo>
                  <a:pt x="118" y="116"/>
                  <a:pt x="118" y="112"/>
                  <a:pt x="118" y="109"/>
                </a:cubicBezTo>
                <a:cubicBezTo>
                  <a:pt x="113" y="106"/>
                  <a:pt x="112" y="101"/>
                  <a:pt x="105" y="101"/>
                </a:cubicBezTo>
                <a:lnTo>
                  <a:pt x="103" y="101"/>
                </a:lnTo>
                <a:cubicBezTo>
                  <a:pt x="105" y="98"/>
                  <a:pt x="101" y="93"/>
                  <a:pt x="106" y="91"/>
                </a:cubicBezTo>
                <a:cubicBezTo>
                  <a:pt x="112" y="91"/>
                  <a:pt x="115" y="88"/>
                  <a:pt x="120" y="88"/>
                </a:cubicBezTo>
                <a:cubicBezTo>
                  <a:pt x="122" y="85"/>
                  <a:pt x="128" y="89"/>
                  <a:pt x="130" y="86"/>
                </a:cubicBezTo>
                <a:lnTo>
                  <a:pt x="131" y="86"/>
                </a:lnTo>
                <a:cubicBezTo>
                  <a:pt x="137" y="84"/>
                  <a:pt x="144" y="85"/>
                  <a:pt x="149" y="83"/>
                </a:cubicBezTo>
                <a:cubicBezTo>
                  <a:pt x="152" y="85"/>
                  <a:pt x="155" y="81"/>
                  <a:pt x="158" y="83"/>
                </a:cubicBezTo>
                <a:cubicBezTo>
                  <a:pt x="164" y="81"/>
                  <a:pt x="171" y="83"/>
                  <a:pt x="176" y="82"/>
                </a:cubicBezTo>
                <a:close/>
                <a:moveTo>
                  <a:pt x="90" y="97"/>
                </a:moveTo>
                <a:lnTo>
                  <a:pt x="91" y="99"/>
                </a:lnTo>
                <a:lnTo>
                  <a:pt x="90" y="97"/>
                </a:lnTo>
                <a:close/>
                <a:moveTo>
                  <a:pt x="79" y="125"/>
                </a:moveTo>
                <a:cubicBezTo>
                  <a:pt x="80" y="127"/>
                  <a:pt x="76" y="128"/>
                  <a:pt x="75" y="130"/>
                </a:cubicBezTo>
                <a:cubicBezTo>
                  <a:pt x="73" y="129"/>
                  <a:pt x="71" y="129"/>
                  <a:pt x="68" y="130"/>
                </a:cubicBezTo>
                <a:cubicBezTo>
                  <a:pt x="68" y="128"/>
                  <a:pt x="71" y="127"/>
                  <a:pt x="73" y="126"/>
                </a:cubicBezTo>
                <a:cubicBezTo>
                  <a:pt x="75" y="126"/>
                  <a:pt x="77" y="126"/>
                  <a:pt x="79" y="125"/>
                </a:cubicBezTo>
                <a:close/>
                <a:moveTo>
                  <a:pt x="140" y="185"/>
                </a:moveTo>
                <a:cubicBezTo>
                  <a:pt x="142" y="191"/>
                  <a:pt x="144" y="198"/>
                  <a:pt x="143" y="206"/>
                </a:cubicBezTo>
                <a:cubicBezTo>
                  <a:pt x="143" y="210"/>
                  <a:pt x="143" y="213"/>
                  <a:pt x="143" y="217"/>
                </a:cubicBezTo>
                <a:cubicBezTo>
                  <a:pt x="142" y="225"/>
                  <a:pt x="140" y="234"/>
                  <a:pt x="130" y="238"/>
                </a:cubicBezTo>
                <a:cubicBezTo>
                  <a:pt x="126" y="240"/>
                  <a:pt x="120" y="241"/>
                  <a:pt x="115" y="244"/>
                </a:cubicBezTo>
                <a:cubicBezTo>
                  <a:pt x="114" y="243"/>
                  <a:pt x="113" y="244"/>
                  <a:pt x="111" y="245"/>
                </a:cubicBezTo>
                <a:cubicBezTo>
                  <a:pt x="107" y="245"/>
                  <a:pt x="101" y="248"/>
                  <a:pt x="97" y="245"/>
                </a:cubicBezTo>
                <a:cubicBezTo>
                  <a:pt x="95" y="245"/>
                  <a:pt x="94" y="246"/>
                  <a:pt x="93" y="247"/>
                </a:cubicBezTo>
                <a:cubicBezTo>
                  <a:pt x="90" y="245"/>
                  <a:pt x="88" y="243"/>
                  <a:pt x="84" y="243"/>
                </a:cubicBezTo>
                <a:cubicBezTo>
                  <a:pt x="82" y="242"/>
                  <a:pt x="81" y="240"/>
                  <a:pt x="82" y="238"/>
                </a:cubicBezTo>
                <a:cubicBezTo>
                  <a:pt x="87" y="237"/>
                  <a:pt x="88" y="232"/>
                  <a:pt x="91" y="229"/>
                </a:cubicBezTo>
                <a:cubicBezTo>
                  <a:pt x="93" y="225"/>
                  <a:pt x="92" y="222"/>
                  <a:pt x="92" y="219"/>
                </a:cubicBezTo>
                <a:lnTo>
                  <a:pt x="93" y="219"/>
                </a:lnTo>
                <a:cubicBezTo>
                  <a:pt x="96" y="221"/>
                  <a:pt x="100" y="220"/>
                  <a:pt x="102" y="224"/>
                </a:cubicBezTo>
                <a:cubicBezTo>
                  <a:pt x="105" y="221"/>
                  <a:pt x="107" y="227"/>
                  <a:pt x="110" y="224"/>
                </a:cubicBezTo>
                <a:cubicBezTo>
                  <a:pt x="113" y="225"/>
                  <a:pt x="115" y="222"/>
                  <a:pt x="118" y="222"/>
                </a:cubicBezTo>
                <a:cubicBezTo>
                  <a:pt x="120" y="220"/>
                  <a:pt x="126" y="219"/>
                  <a:pt x="126" y="214"/>
                </a:cubicBezTo>
                <a:cubicBezTo>
                  <a:pt x="123" y="209"/>
                  <a:pt x="118" y="207"/>
                  <a:pt x="114" y="202"/>
                </a:cubicBezTo>
                <a:cubicBezTo>
                  <a:pt x="110" y="204"/>
                  <a:pt x="108" y="198"/>
                  <a:pt x="105" y="200"/>
                </a:cubicBezTo>
                <a:cubicBezTo>
                  <a:pt x="103" y="198"/>
                  <a:pt x="101" y="200"/>
                  <a:pt x="100" y="198"/>
                </a:cubicBezTo>
                <a:lnTo>
                  <a:pt x="98" y="199"/>
                </a:lnTo>
                <a:cubicBezTo>
                  <a:pt x="96" y="194"/>
                  <a:pt x="102" y="189"/>
                  <a:pt x="103" y="184"/>
                </a:cubicBezTo>
                <a:cubicBezTo>
                  <a:pt x="107" y="180"/>
                  <a:pt x="108" y="174"/>
                  <a:pt x="115" y="173"/>
                </a:cubicBezTo>
                <a:cubicBezTo>
                  <a:pt x="119" y="167"/>
                  <a:pt x="125" y="173"/>
                  <a:pt x="130" y="171"/>
                </a:cubicBezTo>
                <a:lnTo>
                  <a:pt x="140" y="185"/>
                </a:lnTo>
                <a:close/>
              </a:path>
            </a:pathLst>
          </a:custGeom>
          <a:solidFill>
            <a:srgbClr val="0000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6" name="Freeform 8"/>
          <p:cNvSpPr>
            <a:spLocks noEditPoints="1"/>
          </p:cNvSpPr>
          <p:nvPr/>
        </p:nvSpPr>
        <p:spPr>
          <a:xfrm>
            <a:off x="6194743" y="3439795"/>
            <a:ext cx="720725" cy="647700"/>
          </a:xfrm>
          <a:custGeom>
            <a:avLst/>
            <a:gdLst>
              <a:gd name="txL" fmla="*/ 0 w 290"/>
              <a:gd name="txT" fmla="*/ 0 h 266"/>
              <a:gd name="txR" fmla="*/ 290 w 290"/>
              <a:gd name="txB" fmla="*/ 266 h 2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90" h="266">
                <a:moveTo>
                  <a:pt x="239" y="5"/>
                </a:moveTo>
                <a:cubicBezTo>
                  <a:pt x="241" y="8"/>
                  <a:pt x="241" y="11"/>
                  <a:pt x="239" y="14"/>
                </a:cubicBezTo>
                <a:cubicBezTo>
                  <a:pt x="233" y="18"/>
                  <a:pt x="231" y="25"/>
                  <a:pt x="225" y="30"/>
                </a:cubicBezTo>
                <a:lnTo>
                  <a:pt x="225" y="33"/>
                </a:lnTo>
                <a:cubicBezTo>
                  <a:pt x="232" y="35"/>
                  <a:pt x="241" y="31"/>
                  <a:pt x="246" y="38"/>
                </a:cubicBezTo>
                <a:cubicBezTo>
                  <a:pt x="249" y="44"/>
                  <a:pt x="240" y="48"/>
                  <a:pt x="237" y="50"/>
                </a:cubicBezTo>
                <a:cubicBezTo>
                  <a:pt x="232" y="49"/>
                  <a:pt x="229" y="55"/>
                  <a:pt x="223" y="54"/>
                </a:cubicBezTo>
                <a:cubicBezTo>
                  <a:pt x="218" y="59"/>
                  <a:pt x="211" y="58"/>
                  <a:pt x="205" y="60"/>
                </a:cubicBezTo>
                <a:cubicBezTo>
                  <a:pt x="197" y="63"/>
                  <a:pt x="185" y="65"/>
                  <a:pt x="183" y="75"/>
                </a:cubicBezTo>
                <a:cubicBezTo>
                  <a:pt x="177" y="77"/>
                  <a:pt x="168" y="77"/>
                  <a:pt x="164" y="84"/>
                </a:cubicBezTo>
                <a:cubicBezTo>
                  <a:pt x="158" y="88"/>
                  <a:pt x="161" y="94"/>
                  <a:pt x="156" y="98"/>
                </a:cubicBezTo>
                <a:cubicBezTo>
                  <a:pt x="155" y="101"/>
                  <a:pt x="154" y="105"/>
                  <a:pt x="157" y="107"/>
                </a:cubicBezTo>
                <a:cubicBezTo>
                  <a:pt x="164" y="104"/>
                  <a:pt x="170" y="97"/>
                  <a:pt x="179" y="97"/>
                </a:cubicBezTo>
                <a:cubicBezTo>
                  <a:pt x="181" y="95"/>
                  <a:pt x="184" y="94"/>
                  <a:pt x="187" y="94"/>
                </a:cubicBezTo>
                <a:cubicBezTo>
                  <a:pt x="190" y="89"/>
                  <a:pt x="194" y="87"/>
                  <a:pt x="197" y="84"/>
                </a:cubicBezTo>
                <a:cubicBezTo>
                  <a:pt x="200" y="84"/>
                  <a:pt x="201" y="81"/>
                  <a:pt x="204" y="81"/>
                </a:cubicBezTo>
                <a:cubicBezTo>
                  <a:pt x="211" y="79"/>
                  <a:pt x="220" y="81"/>
                  <a:pt x="224" y="74"/>
                </a:cubicBezTo>
                <a:cubicBezTo>
                  <a:pt x="233" y="70"/>
                  <a:pt x="239" y="62"/>
                  <a:pt x="248" y="58"/>
                </a:cubicBezTo>
                <a:cubicBezTo>
                  <a:pt x="252" y="59"/>
                  <a:pt x="255" y="53"/>
                  <a:pt x="259" y="56"/>
                </a:cubicBezTo>
                <a:cubicBezTo>
                  <a:pt x="265" y="53"/>
                  <a:pt x="272" y="59"/>
                  <a:pt x="279" y="59"/>
                </a:cubicBezTo>
                <a:cubicBezTo>
                  <a:pt x="283" y="63"/>
                  <a:pt x="283" y="68"/>
                  <a:pt x="278" y="72"/>
                </a:cubicBezTo>
                <a:lnTo>
                  <a:pt x="265" y="83"/>
                </a:lnTo>
                <a:cubicBezTo>
                  <a:pt x="266" y="85"/>
                  <a:pt x="262" y="88"/>
                  <a:pt x="265" y="89"/>
                </a:cubicBezTo>
                <a:cubicBezTo>
                  <a:pt x="267" y="89"/>
                  <a:pt x="270" y="90"/>
                  <a:pt x="271" y="88"/>
                </a:cubicBezTo>
                <a:cubicBezTo>
                  <a:pt x="276" y="90"/>
                  <a:pt x="283" y="88"/>
                  <a:pt x="287" y="94"/>
                </a:cubicBezTo>
                <a:cubicBezTo>
                  <a:pt x="290" y="103"/>
                  <a:pt x="281" y="105"/>
                  <a:pt x="275" y="109"/>
                </a:cubicBezTo>
                <a:cubicBezTo>
                  <a:pt x="271" y="107"/>
                  <a:pt x="269" y="112"/>
                  <a:pt x="265" y="112"/>
                </a:cubicBezTo>
                <a:cubicBezTo>
                  <a:pt x="257" y="122"/>
                  <a:pt x="245" y="129"/>
                  <a:pt x="235" y="138"/>
                </a:cubicBezTo>
                <a:cubicBezTo>
                  <a:pt x="236" y="142"/>
                  <a:pt x="241" y="140"/>
                  <a:pt x="245" y="142"/>
                </a:cubicBezTo>
                <a:cubicBezTo>
                  <a:pt x="249" y="140"/>
                  <a:pt x="253" y="146"/>
                  <a:pt x="257" y="146"/>
                </a:cubicBezTo>
                <a:cubicBezTo>
                  <a:pt x="258" y="149"/>
                  <a:pt x="262" y="150"/>
                  <a:pt x="262" y="155"/>
                </a:cubicBezTo>
                <a:cubicBezTo>
                  <a:pt x="259" y="160"/>
                  <a:pt x="264" y="170"/>
                  <a:pt x="255" y="170"/>
                </a:cubicBezTo>
                <a:cubicBezTo>
                  <a:pt x="247" y="174"/>
                  <a:pt x="237" y="175"/>
                  <a:pt x="233" y="181"/>
                </a:cubicBezTo>
                <a:cubicBezTo>
                  <a:pt x="233" y="184"/>
                  <a:pt x="231" y="190"/>
                  <a:pt x="235" y="192"/>
                </a:cubicBezTo>
                <a:cubicBezTo>
                  <a:pt x="239" y="192"/>
                  <a:pt x="245" y="190"/>
                  <a:pt x="248" y="190"/>
                </a:cubicBezTo>
                <a:cubicBezTo>
                  <a:pt x="249" y="191"/>
                  <a:pt x="252" y="190"/>
                  <a:pt x="252" y="188"/>
                </a:cubicBezTo>
                <a:cubicBezTo>
                  <a:pt x="263" y="184"/>
                  <a:pt x="275" y="188"/>
                  <a:pt x="286" y="192"/>
                </a:cubicBezTo>
                <a:lnTo>
                  <a:pt x="287" y="194"/>
                </a:lnTo>
                <a:cubicBezTo>
                  <a:pt x="287" y="201"/>
                  <a:pt x="287" y="210"/>
                  <a:pt x="287" y="216"/>
                </a:cubicBezTo>
                <a:cubicBezTo>
                  <a:pt x="286" y="220"/>
                  <a:pt x="280" y="218"/>
                  <a:pt x="279" y="221"/>
                </a:cubicBezTo>
                <a:cubicBezTo>
                  <a:pt x="276" y="222"/>
                  <a:pt x="273" y="222"/>
                  <a:pt x="271" y="224"/>
                </a:cubicBezTo>
                <a:lnTo>
                  <a:pt x="270" y="223"/>
                </a:lnTo>
                <a:cubicBezTo>
                  <a:pt x="267" y="226"/>
                  <a:pt x="263" y="227"/>
                  <a:pt x="259" y="227"/>
                </a:cubicBezTo>
                <a:cubicBezTo>
                  <a:pt x="254" y="231"/>
                  <a:pt x="247" y="231"/>
                  <a:pt x="241" y="230"/>
                </a:cubicBezTo>
                <a:cubicBezTo>
                  <a:pt x="243" y="226"/>
                  <a:pt x="247" y="221"/>
                  <a:pt x="251" y="219"/>
                </a:cubicBezTo>
                <a:cubicBezTo>
                  <a:pt x="249" y="216"/>
                  <a:pt x="253" y="217"/>
                  <a:pt x="253" y="216"/>
                </a:cubicBezTo>
                <a:cubicBezTo>
                  <a:pt x="254" y="212"/>
                  <a:pt x="259" y="210"/>
                  <a:pt x="258" y="207"/>
                </a:cubicBezTo>
                <a:cubicBezTo>
                  <a:pt x="260" y="205"/>
                  <a:pt x="261" y="203"/>
                  <a:pt x="260" y="201"/>
                </a:cubicBezTo>
                <a:cubicBezTo>
                  <a:pt x="259" y="195"/>
                  <a:pt x="251" y="199"/>
                  <a:pt x="247" y="194"/>
                </a:cubicBezTo>
                <a:cubicBezTo>
                  <a:pt x="243" y="195"/>
                  <a:pt x="237" y="194"/>
                  <a:pt x="233" y="198"/>
                </a:cubicBezTo>
                <a:cubicBezTo>
                  <a:pt x="233" y="205"/>
                  <a:pt x="232" y="212"/>
                  <a:pt x="235" y="218"/>
                </a:cubicBezTo>
                <a:cubicBezTo>
                  <a:pt x="233" y="219"/>
                  <a:pt x="235" y="223"/>
                  <a:pt x="231" y="222"/>
                </a:cubicBezTo>
                <a:cubicBezTo>
                  <a:pt x="236" y="224"/>
                  <a:pt x="231" y="229"/>
                  <a:pt x="231" y="232"/>
                </a:cubicBezTo>
                <a:cubicBezTo>
                  <a:pt x="223" y="237"/>
                  <a:pt x="215" y="240"/>
                  <a:pt x="207" y="243"/>
                </a:cubicBezTo>
                <a:cubicBezTo>
                  <a:pt x="204" y="243"/>
                  <a:pt x="200" y="245"/>
                  <a:pt x="199" y="242"/>
                </a:cubicBezTo>
                <a:cubicBezTo>
                  <a:pt x="189" y="240"/>
                  <a:pt x="181" y="243"/>
                  <a:pt x="173" y="237"/>
                </a:cubicBezTo>
                <a:cubicBezTo>
                  <a:pt x="163" y="236"/>
                  <a:pt x="146" y="244"/>
                  <a:pt x="142" y="230"/>
                </a:cubicBezTo>
                <a:cubicBezTo>
                  <a:pt x="141" y="225"/>
                  <a:pt x="137" y="221"/>
                  <a:pt x="137" y="216"/>
                </a:cubicBezTo>
                <a:cubicBezTo>
                  <a:pt x="147" y="216"/>
                  <a:pt x="157" y="216"/>
                  <a:pt x="166" y="215"/>
                </a:cubicBezTo>
                <a:cubicBezTo>
                  <a:pt x="167" y="211"/>
                  <a:pt x="173" y="214"/>
                  <a:pt x="176" y="212"/>
                </a:cubicBezTo>
                <a:cubicBezTo>
                  <a:pt x="185" y="210"/>
                  <a:pt x="192" y="205"/>
                  <a:pt x="201" y="204"/>
                </a:cubicBezTo>
                <a:cubicBezTo>
                  <a:pt x="209" y="203"/>
                  <a:pt x="205" y="196"/>
                  <a:pt x="206" y="192"/>
                </a:cubicBezTo>
                <a:cubicBezTo>
                  <a:pt x="201" y="189"/>
                  <a:pt x="195" y="190"/>
                  <a:pt x="191" y="193"/>
                </a:cubicBezTo>
                <a:cubicBezTo>
                  <a:pt x="182" y="193"/>
                  <a:pt x="176" y="203"/>
                  <a:pt x="167" y="197"/>
                </a:cubicBezTo>
                <a:cubicBezTo>
                  <a:pt x="165" y="197"/>
                  <a:pt x="163" y="197"/>
                  <a:pt x="163" y="195"/>
                </a:cubicBezTo>
                <a:cubicBezTo>
                  <a:pt x="161" y="191"/>
                  <a:pt x="161" y="189"/>
                  <a:pt x="163" y="186"/>
                </a:cubicBezTo>
                <a:cubicBezTo>
                  <a:pt x="165" y="183"/>
                  <a:pt x="166" y="181"/>
                  <a:pt x="169" y="180"/>
                </a:cubicBezTo>
                <a:cubicBezTo>
                  <a:pt x="171" y="179"/>
                  <a:pt x="170" y="175"/>
                  <a:pt x="173" y="176"/>
                </a:cubicBezTo>
                <a:lnTo>
                  <a:pt x="182" y="167"/>
                </a:lnTo>
                <a:cubicBezTo>
                  <a:pt x="183" y="167"/>
                  <a:pt x="184" y="167"/>
                  <a:pt x="184" y="166"/>
                </a:cubicBezTo>
                <a:cubicBezTo>
                  <a:pt x="185" y="170"/>
                  <a:pt x="179" y="171"/>
                  <a:pt x="177" y="174"/>
                </a:cubicBezTo>
                <a:cubicBezTo>
                  <a:pt x="178" y="175"/>
                  <a:pt x="177" y="177"/>
                  <a:pt x="178" y="177"/>
                </a:cubicBezTo>
                <a:cubicBezTo>
                  <a:pt x="182" y="177"/>
                  <a:pt x="183" y="174"/>
                  <a:pt x="186" y="172"/>
                </a:cubicBezTo>
                <a:cubicBezTo>
                  <a:pt x="193" y="164"/>
                  <a:pt x="202" y="157"/>
                  <a:pt x="209" y="149"/>
                </a:cubicBezTo>
                <a:cubicBezTo>
                  <a:pt x="208" y="148"/>
                  <a:pt x="208" y="147"/>
                  <a:pt x="207" y="147"/>
                </a:cubicBezTo>
                <a:lnTo>
                  <a:pt x="206" y="147"/>
                </a:lnTo>
                <a:cubicBezTo>
                  <a:pt x="204" y="146"/>
                  <a:pt x="207" y="144"/>
                  <a:pt x="207" y="143"/>
                </a:cubicBezTo>
                <a:cubicBezTo>
                  <a:pt x="217" y="141"/>
                  <a:pt x="221" y="133"/>
                  <a:pt x="224" y="125"/>
                </a:cubicBezTo>
                <a:cubicBezTo>
                  <a:pt x="223" y="122"/>
                  <a:pt x="223" y="120"/>
                  <a:pt x="221" y="117"/>
                </a:cubicBezTo>
                <a:cubicBezTo>
                  <a:pt x="217" y="116"/>
                  <a:pt x="219" y="111"/>
                  <a:pt x="215" y="110"/>
                </a:cubicBezTo>
                <a:cubicBezTo>
                  <a:pt x="213" y="104"/>
                  <a:pt x="206" y="99"/>
                  <a:pt x="210" y="92"/>
                </a:cubicBezTo>
                <a:cubicBezTo>
                  <a:pt x="211" y="90"/>
                  <a:pt x="213" y="88"/>
                  <a:pt x="213" y="86"/>
                </a:cubicBezTo>
                <a:cubicBezTo>
                  <a:pt x="209" y="86"/>
                  <a:pt x="203" y="83"/>
                  <a:pt x="200" y="88"/>
                </a:cubicBezTo>
                <a:cubicBezTo>
                  <a:pt x="197" y="91"/>
                  <a:pt x="195" y="92"/>
                  <a:pt x="195" y="96"/>
                </a:cubicBezTo>
                <a:cubicBezTo>
                  <a:pt x="205" y="101"/>
                  <a:pt x="207" y="112"/>
                  <a:pt x="207" y="122"/>
                </a:cubicBezTo>
                <a:cubicBezTo>
                  <a:pt x="206" y="130"/>
                  <a:pt x="206" y="139"/>
                  <a:pt x="200" y="144"/>
                </a:cubicBezTo>
                <a:cubicBezTo>
                  <a:pt x="199" y="149"/>
                  <a:pt x="195" y="149"/>
                  <a:pt x="192" y="152"/>
                </a:cubicBezTo>
                <a:cubicBezTo>
                  <a:pt x="187" y="155"/>
                  <a:pt x="182" y="152"/>
                  <a:pt x="177" y="155"/>
                </a:cubicBezTo>
                <a:cubicBezTo>
                  <a:pt x="169" y="151"/>
                  <a:pt x="167" y="140"/>
                  <a:pt x="163" y="133"/>
                </a:cubicBezTo>
                <a:lnTo>
                  <a:pt x="161" y="131"/>
                </a:lnTo>
                <a:cubicBezTo>
                  <a:pt x="158" y="133"/>
                  <a:pt x="155" y="136"/>
                  <a:pt x="154" y="139"/>
                </a:cubicBezTo>
                <a:cubicBezTo>
                  <a:pt x="154" y="146"/>
                  <a:pt x="158" y="153"/>
                  <a:pt x="153" y="158"/>
                </a:cubicBezTo>
                <a:cubicBezTo>
                  <a:pt x="152" y="161"/>
                  <a:pt x="148" y="161"/>
                  <a:pt x="145" y="161"/>
                </a:cubicBezTo>
                <a:cubicBezTo>
                  <a:pt x="138" y="155"/>
                  <a:pt x="131" y="149"/>
                  <a:pt x="133" y="140"/>
                </a:cubicBezTo>
                <a:cubicBezTo>
                  <a:pt x="129" y="137"/>
                  <a:pt x="132" y="131"/>
                  <a:pt x="130" y="127"/>
                </a:cubicBezTo>
                <a:cubicBezTo>
                  <a:pt x="139" y="118"/>
                  <a:pt x="143" y="105"/>
                  <a:pt x="151" y="97"/>
                </a:cubicBezTo>
                <a:cubicBezTo>
                  <a:pt x="155" y="90"/>
                  <a:pt x="159" y="83"/>
                  <a:pt x="164" y="76"/>
                </a:cubicBezTo>
                <a:cubicBezTo>
                  <a:pt x="164" y="75"/>
                  <a:pt x="164" y="73"/>
                  <a:pt x="165" y="72"/>
                </a:cubicBezTo>
                <a:cubicBezTo>
                  <a:pt x="163" y="70"/>
                  <a:pt x="163" y="66"/>
                  <a:pt x="159" y="66"/>
                </a:cubicBezTo>
                <a:cubicBezTo>
                  <a:pt x="150" y="75"/>
                  <a:pt x="142" y="86"/>
                  <a:pt x="134" y="96"/>
                </a:cubicBezTo>
                <a:cubicBezTo>
                  <a:pt x="127" y="99"/>
                  <a:pt x="127" y="109"/>
                  <a:pt x="119" y="112"/>
                </a:cubicBezTo>
                <a:cubicBezTo>
                  <a:pt x="115" y="119"/>
                  <a:pt x="109" y="126"/>
                  <a:pt x="103" y="133"/>
                </a:cubicBezTo>
                <a:cubicBezTo>
                  <a:pt x="101" y="132"/>
                  <a:pt x="101" y="133"/>
                  <a:pt x="100" y="134"/>
                </a:cubicBezTo>
                <a:cubicBezTo>
                  <a:pt x="99" y="151"/>
                  <a:pt x="101" y="168"/>
                  <a:pt x="101" y="186"/>
                </a:cubicBezTo>
                <a:lnTo>
                  <a:pt x="103" y="187"/>
                </a:lnTo>
                <a:cubicBezTo>
                  <a:pt x="102" y="205"/>
                  <a:pt x="108" y="221"/>
                  <a:pt x="109" y="238"/>
                </a:cubicBezTo>
                <a:lnTo>
                  <a:pt x="111" y="239"/>
                </a:lnTo>
                <a:cubicBezTo>
                  <a:pt x="110" y="245"/>
                  <a:pt x="113" y="252"/>
                  <a:pt x="109" y="256"/>
                </a:cubicBezTo>
                <a:cubicBezTo>
                  <a:pt x="105" y="259"/>
                  <a:pt x="103" y="266"/>
                  <a:pt x="99" y="263"/>
                </a:cubicBezTo>
                <a:cubicBezTo>
                  <a:pt x="94" y="263"/>
                  <a:pt x="89" y="262"/>
                  <a:pt x="84" y="261"/>
                </a:cubicBezTo>
                <a:cubicBezTo>
                  <a:pt x="83" y="256"/>
                  <a:pt x="75" y="260"/>
                  <a:pt x="75" y="255"/>
                </a:cubicBezTo>
                <a:cubicBezTo>
                  <a:pt x="69" y="256"/>
                  <a:pt x="69" y="248"/>
                  <a:pt x="63" y="247"/>
                </a:cubicBezTo>
                <a:cubicBezTo>
                  <a:pt x="57" y="245"/>
                  <a:pt x="53" y="240"/>
                  <a:pt x="48" y="237"/>
                </a:cubicBezTo>
                <a:cubicBezTo>
                  <a:pt x="43" y="235"/>
                  <a:pt x="42" y="229"/>
                  <a:pt x="36" y="229"/>
                </a:cubicBezTo>
                <a:cubicBezTo>
                  <a:pt x="32" y="225"/>
                  <a:pt x="26" y="223"/>
                  <a:pt x="22" y="219"/>
                </a:cubicBezTo>
                <a:cubicBezTo>
                  <a:pt x="19" y="219"/>
                  <a:pt x="19" y="214"/>
                  <a:pt x="16" y="215"/>
                </a:cubicBezTo>
                <a:cubicBezTo>
                  <a:pt x="14" y="208"/>
                  <a:pt x="6" y="206"/>
                  <a:pt x="0" y="201"/>
                </a:cubicBezTo>
                <a:cubicBezTo>
                  <a:pt x="2" y="199"/>
                  <a:pt x="0" y="197"/>
                  <a:pt x="1" y="195"/>
                </a:cubicBezTo>
                <a:cubicBezTo>
                  <a:pt x="5" y="200"/>
                  <a:pt x="8" y="207"/>
                  <a:pt x="16" y="208"/>
                </a:cubicBezTo>
                <a:cubicBezTo>
                  <a:pt x="17" y="205"/>
                  <a:pt x="20" y="205"/>
                  <a:pt x="22" y="207"/>
                </a:cubicBezTo>
                <a:cubicBezTo>
                  <a:pt x="25" y="209"/>
                  <a:pt x="29" y="209"/>
                  <a:pt x="32" y="212"/>
                </a:cubicBezTo>
                <a:cubicBezTo>
                  <a:pt x="36" y="212"/>
                  <a:pt x="40" y="212"/>
                  <a:pt x="41" y="215"/>
                </a:cubicBezTo>
                <a:cubicBezTo>
                  <a:pt x="45" y="214"/>
                  <a:pt x="49" y="217"/>
                  <a:pt x="53" y="216"/>
                </a:cubicBezTo>
                <a:cubicBezTo>
                  <a:pt x="58" y="220"/>
                  <a:pt x="64" y="218"/>
                  <a:pt x="69" y="219"/>
                </a:cubicBezTo>
                <a:cubicBezTo>
                  <a:pt x="70" y="219"/>
                  <a:pt x="71" y="219"/>
                  <a:pt x="71" y="219"/>
                </a:cubicBezTo>
                <a:cubicBezTo>
                  <a:pt x="70" y="212"/>
                  <a:pt x="71" y="204"/>
                  <a:pt x="70" y="197"/>
                </a:cubicBezTo>
                <a:lnTo>
                  <a:pt x="71" y="197"/>
                </a:lnTo>
                <a:cubicBezTo>
                  <a:pt x="70" y="187"/>
                  <a:pt x="69" y="178"/>
                  <a:pt x="69" y="168"/>
                </a:cubicBezTo>
                <a:cubicBezTo>
                  <a:pt x="66" y="167"/>
                  <a:pt x="62" y="170"/>
                  <a:pt x="60" y="171"/>
                </a:cubicBezTo>
                <a:cubicBezTo>
                  <a:pt x="59" y="173"/>
                  <a:pt x="57" y="173"/>
                  <a:pt x="56" y="173"/>
                </a:cubicBezTo>
                <a:cubicBezTo>
                  <a:pt x="49" y="176"/>
                  <a:pt x="42" y="184"/>
                  <a:pt x="33" y="184"/>
                </a:cubicBezTo>
                <a:cubicBezTo>
                  <a:pt x="30" y="187"/>
                  <a:pt x="24" y="184"/>
                  <a:pt x="21" y="186"/>
                </a:cubicBezTo>
                <a:cubicBezTo>
                  <a:pt x="18" y="188"/>
                  <a:pt x="14" y="188"/>
                  <a:pt x="11" y="190"/>
                </a:cubicBezTo>
                <a:cubicBezTo>
                  <a:pt x="8" y="188"/>
                  <a:pt x="2" y="193"/>
                  <a:pt x="1" y="188"/>
                </a:cubicBezTo>
                <a:lnTo>
                  <a:pt x="1" y="185"/>
                </a:lnTo>
                <a:cubicBezTo>
                  <a:pt x="12" y="173"/>
                  <a:pt x="22" y="167"/>
                  <a:pt x="35" y="158"/>
                </a:cubicBezTo>
                <a:cubicBezTo>
                  <a:pt x="45" y="160"/>
                  <a:pt x="53" y="151"/>
                  <a:pt x="63" y="147"/>
                </a:cubicBezTo>
                <a:cubicBezTo>
                  <a:pt x="63" y="146"/>
                  <a:pt x="69" y="144"/>
                  <a:pt x="65" y="142"/>
                </a:cubicBezTo>
                <a:lnTo>
                  <a:pt x="59" y="143"/>
                </a:lnTo>
                <a:cubicBezTo>
                  <a:pt x="61" y="139"/>
                  <a:pt x="65" y="138"/>
                  <a:pt x="68" y="138"/>
                </a:cubicBezTo>
                <a:cubicBezTo>
                  <a:pt x="69" y="136"/>
                  <a:pt x="68" y="134"/>
                  <a:pt x="70" y="134"/>
                </a:cubicBezTo>
                <a:cubicBezTo>
                  <a:pt x="69" y="132"/>
                  <a:pt x="71" y="127"/>
                  <a:pt x="69" y="126"/>
                </a:cubicBezTo>
                <a:cubicBezTo>
                  <a:pt x="69" y="125"/>
                  <a:pt x="71" y="124"/>
                  <a:pt x="70" y="123"/>
                </a:cubicBezTo>
                <a:lnTo>
                  <a:pt x="69" y="122"/>
                </a:lnTo>
                <a:cubicBezTo>
                  <a:pt x="58" y="124"/>
                  <a:pt x="46" y="125"/>
                  <a:pt x="36" y="130"/>
                </a:cubicBezTo>
                <a:cubicBezTo>
                  <a:pt x="33" y="132"/>
                  <a:pt x="29" y="129"/>
                  <a:pt x="27" y="133"/>
                </a:cubicBezTo>
                <a:cubicBezTo>
                  <a:pt x="25" y="133"/>
                  <a:pt x="24" y="130"/>
                  <a:pt x="22" y="133"/>
                </a:cubicBezTo>
                <a:cubicBezTo>
                  <a:pt x="20" y="129"/>
                  <a:pt x="15" y="129"/>
                  <a:pt x="15" y="125"/>
                </a:cubicBezTo>
                <a:cubicBezTo>
                  <a:pt x="18" y="119"/>
                  <a:pt x="9" y="114"/>
                  <a:pt x="16" y="109"/>
                </a:cubicBezTo>
                <a:cubicBezTo>
                  <a:pt x="19" y="107"/>
                  <a:pt x="22" y="110"/>
                  <a:pt x="24" y="110"/>
                </a:cubicBezTo>
                <a:cubicBezTo>
                  <a:pt x="40" y="107"/>
                  <a:pt x="53" y="100"/>
                  <a:pt x="70" y="99"/>
                </a:cubicBezTo>
                <a:cubicBezTo>
                  <a:pt x="75" y="88"/>
                  <a:pt x="74" y="75"/>
                  <a:pt x="76" y="63"/>
                </a:cubicBezTo>
                <a:cubicBezTo>
                  <a:pt x="81" y="61"/>
                  <a:pt x="75" y="57"/>
                  <a:pt x="78" y="55"/>
                </a:cubicBezTo>
                <a:lnTo>
                  <a:pt x="77" y="54"/>
                </a:lnTo>
                <a:cubicBezTo>
                  <a:pt x="81" y="43"/>
                  <a:pt x="74" y="22"/>
                  <a:pt x="93" y="22"/>
                </a:cubicBezTo>
                <a:cubicBezTo>
                  <a:pt x="94" y="21"/>
                  <a:pt x="95" y="19"/>
                  <a:pt x="97" y="20"/>
                </a:cubicBezTo>
                <a:cubicBezTo>
                  <a:pt x="99" y="22"/>
                  <a:pt x="103" y="20"/>
                  <a:pt x="105" y="24"/>
                </a:cubicBezTo>
                <a:cubicBezTo>
                  <a:pt x="104" y="27"/>
                  <a:pt x="102" y="32"/>
                  <a:pt x="104" y="36"/>
                </a:cubicBezTo>
                <a:cubicBezTo>
                  <a:pt x="109" y="40"/>
                  <a:pt x="112" y="45"/>
                  <a:pt x="116" y="51"/>
                </a:cubicBezTo>
                <a:cubicBezTo>
                  <a:pt x="118" y="55"/>
                  <a:pt x="124" y="57"/>
                  <a:pt x="125" y="61"/>
                </a:cubicBezTo>
                <a:cubicBezTo>
                  <a:pt x="133" y="63"/>
                  <a:pt x="128" y="72"/>
                  <a:pt x="133" y="76"/>
                </a:cubicBezTo>
                <a:cubicBezTo>
                  <a:pt x="139" y="73"/>
                  <a:pt x="140" y="66"/>
                  <a:pt x="147" y="64"/>
                </a:cubicBezTo>
                <a:cubicBezTo>
                  <a:pt x="149" y="68"/>
                  <a:pt x="141" y="70"/>
                  <a:pt x="145" y="73"/>
                </a:cubicBezTo>
                <a:cubicBezTo>
                  <a:pt x="150" y="71"/>
                  <a:pt x="152" y="65"/>
                  <a:pt x="158" y="64"/>
                </a:cubicBezTo>
                <a:cubicBezTo>
                  <a:pt x="158" y="58"/>
                  <a:pt x="155" y="54"/>
                  <a:pt x="156" y="48"/>
                </a:cubicBezTo>
                <a:cubicBezTo>
                  <a:pt x="155" y="43"/>
                  <a:pt x="160" y="40"/>
                  <a:pt x="160" y="35"/>
                </a:cubicBezTo>
                <a:cubicBezTo>
                  <a:pt x="165" y="27"/>
                  <a:pt x="173" y="22"/>
                  <a:pt x="182" y="17"/>
                </a:cubicBezTo>
                <a:cubicBezTo>
                  <a:pt x="189" y="15"/>
                  <a:pt x="195" y="12"/>
                  <a:pt x="201" y="8"/>
                </a:cubicBezTo>
                <a:cubicBezTo>
                  <a:pt x="207" y="7"/>
                  <a:pt x="208" y="0"/>
                  <a:pt x="213" y="1"/>
                </a:cubicBezTo>
                <a:lnTo>
                  <a:pt x="215" y="0"/>
                </a:lnTo>
                <a:cubicBezTo>
                  <a:pt x="223" y="1"/>
                  <a:pt x="231" y="3"/>
                  <a:pt x="239" y="5"/>
                </a:cubicBezTo>
                <a:close/>
                <a:moveTo>
                  <a:pt x="198" y="26"/>
                </a:moveTo>
                <a:cubicBezTo>
                  <a:pt x="199" y="29"/>
                  <a:pt x="195" y="29"/>
                  <a:pt x="195" y="31"/>
                </a:cubicBezTo>
                <a:cubicBezTo>
                  <a:pt x="191" y="37"/>
                  <a:pt x="187" y="41"/>
                  <a:pt x="184" y="47"/>
                </a:cubicBezTo>
                <a:cubicBezTo>
                  <a:pt x="183" y="51"/>
                  <a:pt x="193" y="54"/>
                  <a:pt x="185" y="57"/>
                </a:cubicBezTo>
                <a:cubicBezTo>
                  <a:pt x="179" y="59"/>
                  <a:pt x="180" y="52"/>
                  <a:pt x="178" y="49"/>
                </a:cubicBezTo>
                <a:cubicBezTo>
                  <a:pt x="178" y="44"/>
                  <a:pt x="175" y="38"/>
                  <a:pt x="177" y="33"/>
                </a:cubicBezTo>
                <a:cubicBezTo>
                  <a:pt x="184" y="29"/>
                  <a:pt x="189" y="24"/>
                  <a:pt x="198" y="26"/>
                </a:cubicBezTo>
                <a:close/>
                <a:moveTo>
                  <a:pt x="242" y="90"/>
                </a:moveTo>
                <a:cubicBezTo>
                  <a:pt x="239" y="91"/>
                  <a:pt x="239" y="95"/>
                  <a:pt x="237" y="96"/>
                </a:cubicBezTo>
                <a:cubicBezTo>
                  <a:pt x="235" y="94"/>
                  <a:pt x="230" y="90"/>
                  <a:pt x="233" y="86"/>
                </a:cubicBezTo>
                <a:cubicBezTo>
                  <a:pt x="236" y="83"/>
                  <a:pt x="240" y="81"/>
                  <a:pt x="244" y="77"/>
                </a:cubicBezTo>
                <a:cubicBezTo>
                  <a:pt x="244" y="82"/>
                  <a:pt x="243" y="86"/>
                  <a:pt x="242" y="90"/>
                </a:cubicBezTo>
                <a:close/>
                <a:moveTo>
                  <a:pt x="206" y="172"/>
                </a:moveTo>
                <a:cubicBezTo>
                  <a:pt x="202" y="174"/>
                  <a:pt x="197" y="177"/>
                  <a:pt x="190" y="177"/>
                </a:cubicBezTo>
                <a:cubicBezTo>
                  <a:pt x="195" y="171"/>
                  <a:pt x="201" y="166"/>
                  <a:pt x="206" y="162"/>
                </a:cubicBezTo>
                <a:cubicBezTo>
                  <a:pt x="209" y="164"/>
                  <a:pt x="206" y="168"/>
                  <a:pt x="206" y="172"/>
                </a:cubicBezTo>
                <a:close/>
              </a:path>
            </a:pathLst>
          </a:custGeom>
          <a:solidFill>
            <a:srgbClr val="0000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0980" y="224790"/>
            <a:ext cx="3246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charset="-122"/>
              </a:rPr>
              <a:t>四言体乐府诗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" name="日期占位符 2"/>
          <p:cNvSpPr/>
          <p:nvPr/>
        </p:nvSpPr>
        <p:spPr>
          <a:xfrm>
            <a:off x="9733915" y="5908675"/>
            <a:ext cx="2475865" cy="6464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61EFEE"/>
                </a:solidFill>
                <a:uFillTx/>
              </a:rPr>
            </a:fld>
            <a:endParaRPr lang="zh-CN" altLang="en-US" sz="3600" b="1" dirty="0">
              <a:solidFill>
                <a:srgbClr val="61EFEE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5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4" name="Text Box 4"/>
          <p:cNvSpPr txBox="1"/>
          <p:nvPr/>
        </p:nvSpPr>
        <p:spPr>
          <a:xfrm>
            <a:off x="4098290" y="398145"/>
            <a:ext cx="2292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曹操名言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9155" y="1317625"/>
            <a:ext cx="9364980" cy="50774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宁可我负天下人，不可天下人负我!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白骨露于野，千里无鸡鸣。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对酒当歌，人生几何?譬如朝露，去日苦多。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何以解忧，唯有杜康!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山不厌高，水不厌深。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老骥伏枥，志在千里；烈士暮年，壮心不已。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272" b="4764"/>
          <a:stretch>
            <a:fillRect/>
          </a:stretch>
        </p:blipFill>
        <p:spPr>
          <a:xfrm>
            <a:off x="-30480" y="0"/>
            <a:ext cx="12241530" cy="6886575"/>
          </a:xfrm>
          <a:prstGeom prst="rect">
            <a:avLst/>
          </a:prstGeom>
        </p:spPr>
      </p:pic>
      <p:sp>
        <p:nvSpPr>
          <p:cNvPr id="3075" name="Text Box 5"/>
          <p:cNvSpPr txBox="1"/>
          <p:nvPr/>
        </p:nvSpPr>
        <p:spPr>
          <a:xfrm>
            <a:off x="5410835" y="1026795"/>
            <a:ext cx="231775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endParaRPr lang="zh-CN" altLang="en-US" sz="5400" b="1" dirty="0">
              <a:solidFill>
                <a:srgbClr val="FFFF00"/>
              </a:solidFill>
              <a:uFillTx/>
              <a:latin typeface="华文行楷" charset="0"/>
              <a:ea typeface="华文行楷" pitchFamily="2" charset="-122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4800" b="1" dirty="0">
                <a:solidFill>
                  <a:srgbClr val="0000FF"/>
                </a:solidFill>
                <a:uFillTx/>
                <a:latin typeface="华文行楷" pitchFamily="2" charset="-122"/>
                <a:ea typeface="华文行楷" pitchFamily="2" charset="-122"/>
              </a:rPr>
              <a:t>             </a:t>
            </a:r>
            <a:r>
              <a:rPr lang="zh-CN" altLang="en-US" sz="5400" b="1" dirty="0">
                <a:solidFill>
                  <a:srgbClr val="0000FF"/>
                </a:solidFill>
                <a:uFillTx/>
                <a:latin typeface="华文行楷" charset="0"/>
                <a:ea typeface="华文行楷" pitchFamily="2" charset="-122"/>
              </a:rPr>
              <a:t>李 白</a:t>
            </a:r>
            <a:endParaRPr lang="zh-CN" altLang="en-US" sz="4800" b="1" dirty="0">
              <a:solidFill>
                <a:srgbClr val="0000FF"/>
              </a:solidFill>
              <a:uFillTx/>
              <a:latin typeface="华文行楷" pitchFamily="2" charset="-122"/>
              <a:ea typeface="华文行楷" pitchFamily="2" charset="-122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4800" b="1" dirty="0">
                <a:solidFill>
                  <a:srgbClr val="0000FF"/>
                </a:solidFill>
                <a:uFillTx/>
                <a:latin typeface="华文行楷" pitchFamily="2" charset="-122"/>
                <a:ea typeface="华文行楷" pitchFamily="2" charset="-122"/>
              </a:rPr>
              <a:t>                                                    </a:t>
            </a:r>
            <a:endParaRPr lang="zh-CN" altLang="en-US" sz="4800" b="1" dirty="0">
              <a:solidFill>
                <a:srgbClr val="0000FF"/>
              </a:solidFill>
              <a:uFillTx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日期占位符 2"/>
          <p:cNvSpPr/>
          <p:nvPr/>
        </p:nvSpPr>
        <p:spPr>
          <a:xfrm>
            <a:off x="9422130" y="5937250"/>
            <a:ext cx="267843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bg1"/>
                </a:solidFill>
                <a:uFillTx/>
              </a:rPr>
            </a:fld>
            <a:endParaRPr lang="zh-CN" altLang="en-US" sz="3600" b="1" dirty="0">
              <a:solidFill>
                <a:schemeClr val="bg1"/>
              </a:solidFill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350" y="816610"/>
            <a:ext cx="112014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charset="-122"/>
              </a:rPr>
              <a:t>闻王昌龄左迁龙标遥有此寄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3" name="文本框 25602"/>
          <p:cNvSpPr txBox="1"/>
          <p:nvPr/>
        </p:nvSpPr>
        <p:spPr>
          <a:xfrm>
            <a:off x="5020310" y="1198880"/>
            <a:ext cx="6403975" cy="5118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56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李白，唐代诗人，字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太白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，号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青莲居士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陇西成纪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今甘肃天水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人。他是我国文学史上伟大的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浪漫主义诗人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，与杜甫齐名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世称“李杜”，还有“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诗仙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”之称，著有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李太白全集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054100"/>
            <a:ext cx="3749675" cy="540829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442710" y="4653915"/>
            <a:ext cx="579882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五言律诗：简称“五律”</a:t>
            </a:r>
            <a:endParaRPr lang="zh-CN" altLang="en-US" sz="4000" b="1" noProof="0" smtClean="0">
              <a:ln>
                <a:noFill/>
              </a:ln>
              <a:solidFill>
                <a:srgbClr val="D927E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七言</a:t>
            </a: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律诗</a:t>
            </a: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：简称“七</a:t>
            </a: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律</a:t>
            </a: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”</a:t>
            </a:r>
            <a:endParaRPr lang="zh-CN" altLang="en-US" sz="4000" b="1" noProof="0" smtClean="0">
              <a:ln>
                <a:noFill/>
              </a:ln>
              <a:solidFill>
                <a:srgbClr val="D927E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8225" y="3157220"/>
            <a:ext cx="256286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绝句(四句)</a:t>
            </a:r>
            <a:endParaRPr lang="zh-CN" altLang="en-US" sz="4000" b="1" noProof="0" smtClean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4000" b="1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4000" b="1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律诗(八句)  </a:t>
            </a:r>
            <a:endParaRPr lang="zh-CN" altLang="en-US" sz="4000" b="1" noProof="0" smtClean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0160" y="2839720"/>
            <a:ext cx="579882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五言绝句：简称“五绝”</a:t>
            </a:r>
            <a:endParaRPr lang="zh-CN" altLang="en-US" sz="4000" b="1" noProof="0" smtClean="0">
              <a:ln>
                <a:noFill/>
              </a:ln>
              <a:solidFill>
                <a:srgbClr val="D927E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D927E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七言绝句：简称“七绝”</a:t>
            </a:r>
            <a:endParaRPr lang="zh-CN" altLang="en-US" sz="4000" b="1" noProof="0" smtClean="0">
              <a:ln>
                <a:noFill/>
              </a:ln>
              <a:solidFill>
                <a:srgbClr val="D927E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7170" name="WordArt 5"/>
          <p:cNvSpPr>
            <a:spLocks noTextEdit="1"/>
          </p:cNvSpPr>
          <p:nvPr/>
        </p:nvSpPr>
        <p:spPr>
          <a:xfrm>
            <a:off x="3275648" y="658813"/>
            <a:ext cx="31670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古诗分类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6214745" y="3008630"/>
            <a:ext cx="145415" cy="985520"/>
          </a:xfrm>
          <a:prstGeom prst="leftBrace">
            <a:avLst>
              <a:gd name="adj1" fmla="val 0"/>
              <a:gd name="adj2" fmla="val 51497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376930" y="3418840"/>
            <a:ext cx="267970" cy="2114550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6217285" y="4777740"/>
            <a:ext cx="225425" cy="1075055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1465" y="2224405"/>
            <a:ext cx="171450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古体诗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近体诗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80" y="3100705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古诗</a:t>
            </a:r>
            <a:endParaRPr lang="zh-CN" altLang="en-US" sz="4000" b="1" noProof="0" smtClean="0">
              <a:ln>
                <a:noFill/>
              </a:ln>
              <a:solidFill>
                <a:srgbClr val="0000FF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350010" y="2444115"/>
            <a:ext cx="267970" cy="2114550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1" name="Text Box 3"/>
          <p:cNvSpPr txBox="1"/>
          <p:nvPr/>
        </p:nvSpPr>
        <p:spPr>
          <a:xfrm>
            <a:off x="1339215" y="1002030"/>
            <a:ext cx="9784715" cy="52412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50195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       王昌龄是盛唐诗坛上一位以写边塞题材为主的著名诗人。他特别擅长写七绝，被后人誉为“七绝圣手”。天宝初年，李白在长安供奉翰林时，与他便有密切的交往。王昌龄一生遭遇坎坷，他的性格与李白的傲岸不羁有着相似之处。据说李白从天宝三年离京漫游，到扬州时，听到王昌龄被贬龙标尉这个不幸的消息，便题诗抒怀，遥寄给远方的友人。</a:t>
            </a:r>
            <a:endParaRPr sz="3600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写作背景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《闻王昌龄左迁龙标遥有此寄》 李白  视频朗诵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05" y="-8890"/>
            <a:ext cx="12206605" cy="65830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9" name="Rectangle 8"/>
          <p:cNvSpPr/>
          <p:nvPr/>
        </p:nvSpPr>
        <p:spPr>
          <a:xfrm>
            <a:off x="1971675" y="1268095"/>
            <a:ext cx="9015095" cy="4784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/>
                    </a:gs>
                    <a:gs pos="50000">
                      <a:srgbClr val="FFCCFF"/>
                    </a:gs>
                    <a:gs pos="100000">
                      <a:srgbClr val="FFFFCC"/>
                    </a:gs>
                  </a:gsLst>
                  <a:lin ang="2700000" scaled="1"/>
                  <a:tileRect/>
                </a:gra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闻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听到，听说。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龙标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今湖南黔阳，唐时甚僻。</a:t>
            </a:r>
            <a:endParaRPr lang="zh-CN" altLang="en-US" sz="3600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左迁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古尊右卑左，即贬官。</a:t>
            </a:r>
            <a:endParaRPr lang="zh-CN" altLang="en-US" sz="3600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遥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：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遥远</a:t>
            </a:r>
            <a:endParaRPr lang="zh-CN" altLang="en-US" sz="3600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此寄：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</a:rPr>
              <a:t>这首诗篇。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339933"/>
                </a:solidFill>
                <a:latin typeface="宋体" panose="02010600030101010101" pitchFamily="2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339933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这首诗是作者为好友王昌龄贬官而作的抒发感愤、寄以慰藉的好诗。</a:t>
            </a:r>
            <a:endParaRPr lang="zh-CN" altLang="en-US" sz="3600" b="1" dirty="0">
              <a:solidFill>
                <a:srgbClr val="339933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标题解说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2" name="Rectangle 9"/>
          <p:cNvSpPr/>
          <p:nvPr/>
        </p:nvSpPr>
        <p:spPr>
          <a:xfrm>
            <a:off x="1681480" y="141605"/>
            <a:ext cx="853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B05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闻王昌龄左迁龙标遥有此寄</a:t>
            </a:r>
            <a:endParaRPr lang="zh-CN" altLang="en-US" b="1" dirty="0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22533" name="Rectangle 10"/>
          <p:cNvSpPr/>
          <p:nvPr/>
        </p:nvSpPr>
        <p:spPr>
          <a:xfrm>
            <a:off x="2590800" y="2386330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杨花落尽啦，子规鸟儿不停地哀啼，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Rectangle 11"/>
          <p:cNvSpPr/>
          <p:nvPr/>
        </p:nvSpPr>
        <p:spPr>
          <a:xfrm>
            <a:off x="2232025" y="3733800"/>
            <a:ext cx="9218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rgbClr val="003366"/>
                </a:solidFill>
                <a:latin typeface="宋体" panose="02010600030101010101" pitchFamily="2" charset="-122"/>
                <a:ea typeface="隶书" pitchFamily="49" charset="-122"/>
              </a:rPr>
              <a:t> </a:t>
            </a:r>
            <a:r>
              <a:rPr lang="en-US" altLang="zh-CN" b="1" dirty="0">
                <a:solidFill>
                  <a:srgbClr val="7030A0"/>
                </a:solidFill>
                <a:uFillTx/>
                <a:latin typeface="宋体" panose="02010600030101010101" pitchFamily="2" charset="-122"/>
                <a:ea typeface="隶书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听说你被贬到龙标去，一路上要经过五条溪水；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5" name="Rectangle 12"/>
          <p:cNvSpPr/>
          <p:nvPr/>
        </p:nvSpPr>
        <p:spPr>
          <a:xfrm>
            <a:off x="2102803" y="5080318"/>
            <a:ext cx="80248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让我把为你而忧愁的心托付给天上的明月吧，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6" name="Rectangle 13"/>
          <p:cNvSpPr/>
          <p:nvPr/>
        </p:nvSpPr>
        <p:spPr>
          <a:xfrm>
            <a:off x="2753360" y="6274435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伴随着君子你一直走到那夜郎以西！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7" name="Text Box 7"/>
          <p:cNvSpPr txBox="1"/>
          <p:nvPr/>
        </p:nvSpPr>
        <p:spPr>
          <a:xfrm>
            <a:off x="2590800" y="627063"/>
            <a:ext cx="85010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听说王昌龄被贬到龙标，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在这遥远的地方写下这首诗寄给他。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9"/>
          <p:cNvSpPr/>
          <p:nvPr/>
        </p:nvSpPr>
        <p:spPr>
          <a:xfrm>
            <a:off x="1492885" y="1892300"/>
            <a:ext cx="8534400" cy="45027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杨花落尽子规啼，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闻道龙标过五溪。</a:t>
            </a:r>
            <a:endParaRPr lang="zh-CN" altLang="en-US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我寄愁心与明月，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ts val="34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随君直到夜郎西！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  <p:bldP spid="225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3385185" y="-139700"/>
            <a:ext cx="542163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闻</a:t>
            </a:r>
            <a:r>
              <a:rPr lang="en-US" altLang="zh-CN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王昌龄</a:t>
            </a:r>
            <a:r>
              <a:rPr lang="en-US" altLang="zh-CN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左迁龙标</a:t>
            </a:r>
            <a:r>
              <a:rPr lang="en-US" altLang="zh-CN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遥有此寄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[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唐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]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李白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杨花/落尽/子规/啼，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闻道/龙标/过/五溪。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我寄/愁心/与/明月，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随君/直到/夜郎/西。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9550" y="-4254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charset="-122"/>
              </a:rPr>
              <a:t>七绝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4505" y="156400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写景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4505" y="225488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叙事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4505" y="336105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抒情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6" name="AutoShape 5"/>
          <p:cNvSpPr/>
          <p:nvPr/>
        </p:nvSpPr>
        <p:spPr>
          <a:xfrm>
            <a:off x="3975735" y="3138805"/>
            <a:ext cx="165735" cy="102870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6255" y="336169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8" name="AutoShape 5"/>
          <p:cNvSpPr/>
          <p:nvPr/>
        </p:nvSpPr>
        <p:spPr>
          <a:xfrm rot="10800000">
            <a:off x="8008620" y="3138805"/>
            <a:ext cx="130175" cy="102870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5875" y="339280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想象新奇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7375" y="3091180"/>
            <a:ext cx="222440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663300"/>
                </a:solidFill>
                <a:uFillTx/>
                <a:ea typeface="黑体" panose="02010609060101010101" charset="-122"/>
              </a:rPr>
              <a:t>寄情明月，</a:t>
            </a:r>
            <a:endParaRPr lang="zh-CN" altLang="en-US" sz="3200" b="1">
              <a:solidFill>
                <a:srgbClr val="663300"/>
              </a:solidFill>
              <a:uFillTx/>
              <a:ea typeface="黑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663300"/>
                </a:solidFill>
                <a:uFillTx/>
                <a:ea typeface="黑体" panose="02010609060101010101" charset="-122"/>
              </a:rPr>
              <a:t>托月送友</a:t>
            </a:r>
            <a:endParaRPr lang="zh-CN" altLang="en-US" sz="3200" b="1">
              <a:solidFill>
                <a:srgbClr val="6633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1150" y="2254885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地僻路远，同情关心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820" y="5288280"/>
            <a:ext cx="5955665" cy="145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3540"/>
              </a:lnSpc>
            </a:pP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charset="-122"/>
              </a:rPr>
              <a:t>主题：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诗人，通过对暮春时节特定景物的描写，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charset="-122"/>
              </a:rPr>
              <a:t>表达了对友人的深切同情和关切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的思想感情。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6400800" y="4380230"/>
            <a:ext cx="5715635" cy="236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>
              <a:lnSpc>
                <a:spcPts val="3540"/>
              </a:lnSpc>
              <a:spcBef>
                <a:spcPts val="0"/>
              </a:spcBef>
              <a:buNone/>
            </a:pPr>
            <a:r>
              <a:rPr lang="zh-CN" altLang="en-US" sz="3200" b="1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charset="-122"/>
                <a:sym typeface="+mn-ea"/>
              </a:rPr>
              <a:t>写作特色：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0" lvl="0" algn="l">
              <a:lnSpc>
                <a:spcPts val="3540"/>
              </a:lnSpc>
              <a:spcBef>
                <a:spcPts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  <a:sym typeface="+mn-ea"/>
              </a:rPr>
              <a:t>(1)寓情于景，景中见情，情景交融；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0" lvl="0" algn="l">
              <a:lnSpc>
                <a:spcPts val="3540"/>
              </a:lnSpc>
              <a:spcBef>
                <a:spcPts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  <a:sym typeface="+mn-ea"/>
              </a:rPr>
              <a:t>(2)浪漫主义写法，客观事物人格化，抒情更强烈，更深沉。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4620" y="1717040"/>
            <a:ext cx="24911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latinLnBrk="1" hangingPunct="1"/>
            <a:r>
              <a:rPr lang="zh-CN" altLang="en-US" sz="2800" b="1">
                <a:solidFill>
                  <a:srgbClr val="00B050"/>
                </a:solidFill>
                <a:uFillTx/>
                <a:ea typeface="黑体" panose="02010609060101010101" charset="-122"/>
              </a:rPr>
              <a:t>渲染了哀伤、凄楚的气氛，奠定全诗伤感的基调，烘托了诗人悲痛的心情，寓情于景。</a:t>
            </a:r>
            <a:endParaRPr lang="zh-CN" altLang="en-US" sz="28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62482" name="右箭头 62481"/>
          <p:cNvSpPr/>
          <p:nvPr/>
        </p:nvSpPr>
        <p:spPr>
          <a:xfrm rot="10020000">
            <a:off x="2232660" y="1800225"/>
            <a:ext cx="772160" cy="263525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4295" y="646430"/>
            <a:ext cx="3449320" cy="875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060"/>
              </a:lnSpc>
            </a:pPr>
            <a:r>
              <a:rPr lang="zh-CN" altLang="en-US" sz="2800" b="1">
                <a:solidFill>
                  <a:srgbClr val="7030A0"/>
                </a:solidFill>
                <a:uFillTx/>
                <a:ea typeface="黑体" panose="02010609060101010101" charset="-122"/>
              </a:rPr>
              <a:t>意象：</a:t>
            </a:r>
            <a:r>
              <a:rPr lang="zh-CN" altLang="en-US" sz="2800" b="1">
                <a:solidFill>
                  <a:srgbClr val="FF0000"/>
                </a:solidFill>
                <a:uFillTx/>
                <a:ea typeface="黑体" panose="02010609060101010101" charset="-122"/>
              </a:rPr>
              <a:t>杨花，飘零；</a:t>
            </a:r>
            <a:endParaRPr lang="zh-CN" altLang="en-US" sz="2800" b="1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>
              <a:lnSpc>
                <a:spcPts val="3060"/>
              </a:lnSpc>
            </a:pPr>
            <a:r>
              <a:rPr lang="zh-CN" altLang="en-US" sz="2800" b="1">
                <a:solidFill>
                  <a:srgbClr val="FF0000"/>
                </a:solidFill>
                <a:uFillTx/>
                <a:ea typeface="黑体" panose="02010609060101010101" charset="-122"/>
              </a:rPr>
              <a:t>子规，离愁别恨</a:t>
            </a:r>
            <a:endParaRPr lang="zh-CN" altLang="en-US" sz="28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87235" y="1425575"/>
            <a:ext cx="309880" cy="29533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ts val="5580"/>
              </a:lnSpc>
            </a:pPr>
            <a:r>
              <a:rPr lang="en-US" altLang="zh-CN" sz="4400" b="1" u="heavy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</a:rPr>
              <a:t>   </a:t>
            </a:r>
            <a:endParaRPr lang="en-US" altLang="zh-CN" sz="4400" b="1" u="heavy">
              <a:solidFill>
                <a:srgbClr val="7030A0"/>
              </a:solidFill>
              <a:uFill>
                <a:solidFill>
                  <a:srgbClr val="FF0000"/>
                </a:solidFill>
              </a:uFill>
            </a:endParaRPr>
          </a:p>
          <a:p>
            <a:pPr algn="l">
              <a:lnSpc>
                <a:spcPts val="5580"/>
              </a:lnSpc>
            </a:pPr>
            <a:r>
              <a:rPr lang="en-US" altLang="zh-CN" sz="4400" b="1" u="heavy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   </a:t>
            </a:r>
            <a:endParaRPr lang="en-US" altLang="zh-CN" sz="4400" b="1" u="heavy">
              <a:solidFill>
                <a:srgbClr val="7030A0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pPr algn="l">
              <a:lnSpc>
                <a:spcPts val="5580"/>
              </a:lnSpc>
            </a:pPr>
            <a:endParaRPr lang="en-US" altLang="zh-CN" sz="4400" b="1" u="heavy">
              <a:solidFill>
                <a:srgbClr val="7030A0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pPr algn="l">
              <a:lnSpc>
                <a:spcPts val="5580"/>
              </a:lnSpc>
            </a:pPr>
            <a:r>
              <a:rPr lang="en-US" altLang="zh-CN" sz="4400" b="1" u="heavy">
                <a:solidFill>
                  <a:srgbClr val="7030A0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   </a:t>
            </a:r>
            <a:endParaRPr lang="en-US" altLang="zh-CN" sz="4400" b="1" u="heavy">
              <a:solidFill>
                <a:srgbClr val="7030A0"/>
              </a:solidFill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99550" y="1311910"/>
            <a:ext cx="2155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D927E9"/>
                </a:solidFill>
                <a:uFillTx/>
                <a:ea typeface="黑体" panose="02010609060101010101" charset="-122"/>
              </a:rPr>
              <a:t>押“ i ”韵</a:t>
            </a:r>
            <a:endParaRPr lang="zh-CN" altLang="en-US" sz="3200" b="1">
              <a:solidFill>
                <a:srgbClr val="D927E9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1150" y="66421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韵脚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charset="-122"/>
            </a:endParaRPr>
          </a:p>
        </p:txBody>
      </p:sp>
      <p:pic>
        <p:nvPicPr>
          <p:cNvPr id="22" name="闻王昌龄左迁龙标遥有此寄1（男声朗读，用时0分30秒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69650" y="4017010"/>
            <a:ext cx="619125" cy="61912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-29845" y="-4254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诗歌赏析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3089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 showWhenStopped="0">
                <p:cTn id="1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15" grpId="0"/>
      <p:bldP spid="14" grpId="0"/>
      <p:bldP spid="11" grpId="0"/>
      <p:bldP spid="9" grpId="0"/>
      <p:bldP spid="10" grpId="0"/>
      <p:bldP spid="12" grpId="0"/>
      <p:bldP spid="13" grpId="0"/>
      <p:bldP spid="62482" grpId="0" animBg="1"/>
      <p:bldP spid="62482" grpId="1" bldLvl="0" animBg="1"/>
      <p:bldP spid="6" grpId="0" bldLvl="0" animBg="1"/>
      <p:bldP spid="7" grpId="0"/>
      <p:bldP spid="8" grpId="0" bldLvl="0" animBg="1"/>
      <p:bldP spid="17" grpId="0"/>
      <p:bldP spid="18" grpId="0"/>
      <p:bldP spid="19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0900" y="649605"/>
            <a:ext cx="10659110" cy="2319655"/>
          </a:xfr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en-US" altLang="zh-CN" sz="3600" b="1" i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在“我寄愁心与明月，随君直到夜郎西”一句中，诗人运用了拟人、想象、情景交融等手法，请任选一个角度，结合诗句内容分析其作用。（2分）</a:t>
            </a:r>
            <a:endParaRPr kumimoji="0" lang="zh-CN" altLang="en-US" sz="3600" b="1" i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040130" y="2458085"/>
            <a:ext cx="10120630" cy="450151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hangingPunct="1">
              <a:lnSpc>
                <a:spcPts val="42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①拟人修辞，把明月当作使者，表达对友人的同情与关切。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42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②奇特的想象，把无知无情的明月，想像成善解人意的知心人，把自己对朋友的怀念和同情带到夜郎西。（寄情明月，托月送友）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42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③情景交融（或以景传情、借景抒情），把明月之景与对朋友的思念之情交融在一起，表达自己对朋友的怀念和同情。</a:t>
            </a:r>
            <a:endParaRPr kumimoji="0" lang="zh-CN" altLang="en-US" sz="3600" b="1" i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Text Box 3"/>
          <p:cNvSpPr txBox="1"/>
          <p:nvPr/>
        </p:nvSpPr>
        <p:spPr>
          <a:xfrm>
            <a:off x="4961890" y="1022350"/>
            <a:ext cx="6675120" cy="5241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lvl="0" indent="0" eaLnBrk="1" hangingPunct="1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曹操，即魏武帝。三国时政治家、军事家、诗人。字孟德，沛国谯县（今安徽亳市）人。善诗歌，其诗大都抒发自己的政治抱负，并反映汉末人民的苦难生活，气魄雄伟，慷慨悲凉。他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的散文亦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清峻整洁。与其子曹丕、曹植合称“三曹”。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099" name="Picture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" y="1193165"/>
            <a:ext cx="4444365" cy="5224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3" name="Text Box 3"/>
          <p:cNvSpPr txBox="1"/>
          <p:nvPr/>
        </p:nvSpPr>
        <p:spPr>
          <a:xfrm>
            <a:off x="314325" y="870585"/>
            <a:ext cx="1169543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1、《望庐山瀑布》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日照香炉生紫烟，遥看瀑布挂前川。飞流直下三千尺，疑是银河落九天。     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2、《赠汪伦》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李白乘舟将欲行，忽闻岸上踏歌声。桃花潭水深千尺，不及汪伦送我情。    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3、《送孟浩然之广陵》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唐故人西辞黄鹤楼，烟花三月下扬州。孤帆远影碧空尽，唯见长江天际流。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4、《静夜思》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唐床前明月光，疑是地上霜。举头望明月，低头思故乡。 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5、《望天门山》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天门中断楚江开，碧水东流至此回。两岸青山相对出，孤帆一片日边来。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6、《独坐敬亭山》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众鸟高飞尽，孤云独去闲。相看两不厌，只有敬亭山。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7、《早发白帝城》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朝辞白帝彩云间，千里江陵一日还。两岸猿声啼不住，轻舟已过万重山。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8、《夜宿山寺》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危楼高百尺，手可摘星辰。不敢高声语，恐惊天上人。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5015230" y="163830"/>
            <a:ext cx="22929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李白诗歌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3" name="Text Box 3"/>
          <p:cNvSpPr txBox="1"/>
          <p:nvPr/>
        </p:nvSpPr>
        <p:spPr>
          <a:xfrm>
            <a:off x="2651760" y="1276985"/>
            <a:ext cx="76390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1、《芙蓉楼送辛渐》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寒雨连江夜入吴，平明送客楚山孤。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洛阳亲友如相问，一片冰心在玉壶。  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2、《出塞（其一）》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秦时明月汉时关，万里长征人未还。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但使卢城飞将在，不教胡马度阴山。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4230370" y="365125"/>
            <a:ext cx="3011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王昌龄诗歌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4" descr="15"/>
          <p:cNvPicPr>
            <a:picLocks noChangeAspect="1"/>
          </p:cNvPicPr>
          <p:nvPr/>
        </p:nvPicPr>
        <p:blipFill>
          <a:blip r:embed="rId1"/>
          <a:srcRect t="5573" r="-138" b="20031"/>
          <a:stretch>
            <a:fillRect/>
          </a:stretch>
        </p:blipFill>
        <p:spPr>
          <a:xfrm>
            <a:off x="-43815" y="-77470"/>
            <a:ext cx="12309475" cy="7022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0197148" y="1216660"/>
            <a:ext cx="948055" cy="47078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次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北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固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山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下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5" name="Text Box 5"/>
          <p:cNvSpPr txBox="1"/>
          <p:nvPr/>
        </p:nvSpPr>
        <p:spPr>
          <a:xfrm>
            <a:off x="8264525" y="3556635"/>
            <a:ext cx="12026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5400" b="1" dirty="0">
                <a:solidFill>
                  <a:schemeClr val="accent5"/>
                </a:solidFill>
                <a:uFillTx/>
                <a:latin typeface="华文行楷" charset="0"/>
                <a:ea typeface="黑体" panose="02010609060101010101" charset="-122"/>
              </a:rPr>
              <a:t>王</a:t>
            </a:r>
            <a:endParaRPr lang="zh-CN" altLang="en-US" sz="5400" b="1" dirty="0">
              <a:solidFill>
                <a:schemeClr val="accent5"/>
              </a:solidFill>
              <a:uFillTx/>
              <a:latin typeface="华文行楷" charset="0"/>
              <a:ea typeface="黑体" panose="02010609060101010101" charset="-122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5400" b="1" dirty="0">
                <a:solidFill>
                  <a:schemeClr val="accent5"/>
                </a:solidFill>
                <a:uFillTx/>
                <a:latin typeface="华文行楷" charset="0"/>
                <a:ea typeface="黑体" panose="02010609060101010101" charset="-122"/>
              </a:rPr>
              <a:t>湾</a:t>
            </a:r>
            <a:r>
              <a:rPr lang="zh-CN" altLang="en-US" sz="4800" b="1" dirty="0">
                <a:solidFill>
                  <a:srgbClr val="46ECEE"/>
                </a:solidFill>
                <a:uFillTx/>
                <a:latin typeface="华文行楷" pitchFamily="2" charset="-122"/>
                <a:ea typeface="黑体" panose="02010609060101010101" charset="-122"/>
              </a:rPr>
              <a:t>                                                </a:t>
            </a:r>
            <a:endParaRPr lang="zh-CN" altLang="en-US" sz="4800" b="1" dirty="0">
              <a:solidFill>
                <a:srgbClr val="46ECEE"/>
              </a:solidFill>
              <a:uFillTx/>
              <a:latin typeface="华文行楷" pitchFamily="2" charset="-122"/>
              <a:ea typeface="黑体" panose="02010609060101010101" charset="-122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149860" y="5927090"/>
            <a:ext cx="2678430" cy="73088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bg1"/>
                </a:solidFill>
                <a:uFillTx/>
              </a:rPr>
            </a:fld>
            <a:endParaRPr lang="zh-CN" altLang="en-US" sz="3600" b="1" dirty="0">
              <a:solidFill>
                <a:schemeClr val="bg1"/>
              </a:solidFill>
              <a:uFillTx/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7" name="文本框 16386"/>
          <p:cNvSpPr txBox="1"/>
          <p:nvPr/>
        </p:nvSpPr>
        <p:spPr>
          <a:xfrm>
            <a:off x="4703445" y="833120"/>
            <a:ext cx="63144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5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王湾（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693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～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751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唐代诗人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，洛阳人。开元五年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(717)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唐朝政府编次官府所藏图书</a:t>
            </a:r>
            <a:r>
              <a:rPr lang="zh-CN" altLang="en-US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，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9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年书成</a:t>
            </a:r>
            <a:r>
              <a:rPr lang="zh-CN" altLang="en-US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共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200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卷</a:t>
            </a:r>
            <a:r>
              <a:rPr lang="zh-CN" altLang="en-US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，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名为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群书四部录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。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全唐诗</a:t>
            </a:r>
            <a:r>
              <a:rPr lang="en-US" altLang="x-none" sz="4000" b="1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存诗十首。</a:t>
            </a:r>
            <a:endParaRPr lang="zh-CN" altLang="en-US" sz="4000" b="1" dirty="0">
              <a:solidFill>
                <a:srgbClr val="0000FF"/>
              </a:solidFill>
              <a:latin typeface="楷体_GB2312" charset="0"/>
              <a:ea typeface="楷体_GB2312" pitchFamily="49" charset="-122"/>
            </a:endParaRPr>
          </a:p>
        </p:txBody>
      </p:sp>
      <p:pic>
        <p:nvPicPr>
          <p:cNvPr id="16388" name="图片 16387" descr="a005b33476b998a4d0a2d3eb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1179830"/>
            <a:ext cx="4286885" cy="539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43" name="组合 14342"/>
          <p:cNvGrpSpPr/>
          <p:nvPr/>
        </p:nvGrpSpPr>
        <p:grpSpPr>
          <a:xfrm>
            <a:off x="254635" y="1355090"/>
            <a:ext cx="11188700" cy="4751070"/>
            <a:chOff x="-652" y="0"/>
            <a:chExt cx="7092" cy="1091"/>
          </a:xfrm>
        </p:grpSpPr>
        <p:pic>
          <p:nvPicPr>
            <p:cNvPr id="14344" name="Picture 6" descr="116175648499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52" y="0"/>
              <a:ext cx="1633" cy="10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7" descr="10_1320151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220" y="48"/>
              <a:ext cx="3220" cy="104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9" name="Text Box 4"/>
          <p:cNvSpPr txBox="1"/>
          <p:nvPr/>
        </p:nvSpPr>
        <p:spPr>
          <a:xfrm>
            <a:off x="5029200" y="6400800"/>
            <a:ext cx="5638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4098290" y="363220"/>
            <a:ext cx="48729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99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次北固山下</a:t>
            </a: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方正姚体" pitchFamily="2" charset="-122"/>
              </a:rPr>
              <a:t>　　　</a:t>
            </a:r>
            <a:endParaRPr lang="zh-CN" altLang="en-US" sz="6000" b="1" dirty="0">
              <a:solidFill>
                <a:srgbClr val="FF0066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4341" name="矩形 4"/>
          <p:cNvSpPr/>
          <p:nvPr/>
        </p:nvSpPr>
        <p:spPr>
          <a:xfrm>
            <a:off x="1068070" y="1355090"/>
            <a:ext cx="10055225" cy="50774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“次”为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停泊”之意。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北固山今在江苏省镇江市以北，三面临江，形势险要，号称“天下第一江山”。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次北固山下，意思是泊舟停宿于北固山下。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作者家住洛阳，旅于江南，在这座山下停泊，被这里开阔秀丽的景色所吸引，写下了这首诗。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古时交通不发达，流落外乡或在外任职的人久不得归，自然会产生故园之思，因此乡愁成了诗歌中的一个重要主题。这首诗是写乡愁的。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解 题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Text Box 4"/>
          <p:cNvSpPr txBox="1"/>
          <p:nvPr/>
        </p:nvSpPr>
        <p:spPr>
          <a:xfrm>
            <a:off x="5029200" y="6400800"/>
            <a:ext cx="5638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" name="《次北固山下》视频朗诵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905" y="9525"/>
            <a:ext cx="12216130" cy="66497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4"/>
          <p:cNvSpPr/>
          <p:nvPr/>
        </p:nvSpPr>
        <p:spPr>
          <a:xfrm>
            <a:off x="1478280" y="1268095"/>
            <a:ext cx="9236075" cy="5241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旅途在望不到的青山之外，一叶扁舟行于绿水之间。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潮水上涨时，两岸江面无比宽阔，春风和煦，正吹在高高悬挂的一白帆之上。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海上的太阳在残夜里升起，江上的新春在旧年未尽时已至。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家信如何送达亲人？北归的鸿雁啊，请你们把它捎到洛阳那边。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322445" y="39624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/>
          </p:cNvSpPr>
          <p:nvPr>
            <p:ph type="title"/>
          </p:nvPr>
        </p:nvSpPr>
        <p:spPr>
          <a:xfrm>
            <a:off x="3473450" y="314960"/>
            <a:ext cx="4225925" cy="1143000"/>
          </a:xfrm>
        </p:spPr>
        <p:txBody>
          <a:bodyPr vert="horz" wrap="square" anchor="ctr"/>
          <a:p>
            <a:r>
              <a:rPr lang="zh-CN" altLang="en-US" sz="3200" b="1">
                <a:solidFill>
                  <a:srgbClr val="00B050"/>
                </a:solidFill>
                <a:uFillTx/>
                <a:latin typeface="华文行楷" charset="0"/>
                <a:ea typeface="黑体" panose="02010609060101010101" charset="-122"/>
              </a:rPr>
              <a:t>次北固山下   </a:t>
            </a:r>
            <a:br>
              <a:rPr lang="zh-CN" altLang="en-US" sz="3200" b="1">
                <a:solidFill>
                  <a:srgbClr val="00B050"/>
                </a:solidFill>
                <a:uFillTx/>
                <a:latin typeface="华文行楷" charset="0"/>
                <a:ea typeface="黑体" panose="02010609060101010101" charset="-122"/>
              </a:rPr>
            </a:br>
            <a:r>
              <a:rPr lang="zh-CN" altLang="en-US" sz="3200" b="1">
                <a:solidFill>
                  <a:srgbClr val="D927E9"/>
                </a:solidFill>
                <a:uFillTx/>
                <a:latin typeface="华文行楷" charset="0"/>
                <a:ea typeface="黑体" panose="02010609060101010101" charset="-122"/>
              </a:rPr>
              <a:t>王湾</a:t>
            </a:r>
            <a:endParaRPr lang="zh-CN" altLang="en-US" sz="3200" b="1">
              <a:solidFill>
                <a:srgbClr val="D927E9"/>
              </a:solidFill>
              <a:uFillTx/>
              <a:latin typeface="华文行楷" charset="0"/>
              <a:ea typeface="黑体" panose="02010609060101010101" charset="-122"/>
            </a:endParaRPr>
          </a:p>
        </p:txBody>
      </p:sp>
      <p:sp>
        <p:nvSpPr>
          <p:cNvPr id="11267" name="Rectangle 3"/>
          <p:cNvSpPr/>
          <p:nvPr>
            <p:ph type="body"/>
          </p:nvPr>
        </p:nvSpPr>
        <p:spPr>
          <a:xfrm>
            <a:off x="2961005" y="1457960"/>
            <a:ext cx="5374005" cy="4143375"/>
          </a:xfrm>
        </p:spPr>
        <p:txBody>
          <a:bodyPr vert="horz" wrap="square" anchor="t"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客路/青山/外，行舟/绿水/前。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潮平/两岸/阔，风正/一帆/悬。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海日/生/残夜，江春/入/旧年。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乡书/何处达？ 归雁/洛阳/边。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22080" y="694690"/>
            <a:ext cx="25165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00FF"/>
                </a:solidFill>
                <a:uFillTx/>
              </a:rPr>
              <a:t>押 “</a:t>
            </a:r>
            <a:r>
              <a:rPr lang="en-US" altLang="zh-CN" sz="3200" b="1">
                <a:solidFill>
                  <a:srgbClr val="0000FF"/>
                </a:solidFill>
                <a:uFillTx/>
                <a:sym typeface="+mn-ea"/>
              </a:rPr>
              <a:t>an </a:t>
            </a:r>
            <a:r>
              <a:rPr lang="zh-CN" altLang="en-US" sz="3200" b="1">
                <a:solidFill>
                  <a:srgbClr val="0000FF"/>
                </a:solidFill>
                <a:uFillTx/>
              </a:rPr>
              <a:t>”韵</a:t>
            </a:r>
            <a:endParaRPr lang="zh-CN" altLang="en-US" sz="3200" b="1">
              <a:solidFill>
                <a:srgbClr val="0000FF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4695" y="421195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尾联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4695" y="2499360"/>
            <a:ext cx="999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颔联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4695" y="166624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首联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695" y="335407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颈联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3165" y="1666240"/>
            <a:ext cx="309880" cy="38874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ts val="5920"/>
              </a:lnSpc>
            </a:pPr>
            <a:r>
              <a:rPr lang="en-US" altLang="zh-CN" sz="3600" b="1" u="heavy">
                <a:solidFill>
                  <a:srgbClr val="FF0000"/>
                </a:solidFill>
                <a:uFillTx/>
                <a:ea typeface="黑体" panose="02010609060101010101" charset="-122"/>
              </a:rPr>
              <a:t>   </a:t>
            </a:r>
            <a:endParaRPr lang="en-US" altLang="zh-CN" sz="3600" b="1" u="heavy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 algn="l">
              <a:lnSpc>
                <a:spcPts val="5920"/>
              </a:lnSpc>
            </a:pPr>
            <a:r>
              <a:rPr lang="en-US" altLang="zh-CN" sz="3600" b="1" u="heavy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   </a:t>
            </a:r>
            <a:endParaRPr lang="en-US" altLang="zh-CN" sz="3600" b="1" u="heavy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 algn="l">
              <a:lnSpc>
                <a:spcPts val="5920"/>
              </a:lnSpc>
            </a:pPr>
            <a:r>
              <a:rPr lang="en-US" altLang="zh-CN" sz="3600" b="1" u="heavy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   </a:t>
            </a:r>
            <a:endParaRPr lang="en-US" altLang="zh-CN" sz="3600" b="1" u="heavy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 algn="l">
              <a:lnSpc>
                <a:spcPts val="5920"/>
              </a:lnSpc>
            </a:pPr>
            <a:r>
              <a:rPr lang="en-US" altLang="zh-CN" sz="3600" b="1" u="heavy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   </a:t>
            </a:r>
            <a:endParaRPr lang="en-US" altLang="zh-CN" sz="3600" b="1" u="heavy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 algn="l">
              <a:lnSpc>
                <a:spcPts val="5920"/>
              </a:lnSpc>
            </a:pPr>
            <a:endParaRPr lang="en-US" altLang="zh-CN" sz="3600" b="1" u="heavy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880" y="249936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写景</a:t>
            </a:r>
            <a:endParaRPr lang="zh-CN" altLang="en-US" sz="3200" b="1">
              <a:solidFill>
                <a:srgbClr val="FFFF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3880" y="421195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抒情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75320" y="4211955"/>
            <a:ext cx="2701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ea typeface="黑体" panose="02010609060101010101" charset="-122"/>
              </a:rPr>
              <a:t>思乡，淡淡乡愁</a:t>
            </a:r>
            <a:endParaRPr lang="zh-CN" altLang="en-US" sz="28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56130" y="6213475"/>
            <a:ext cx="54870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——新事物孕育于旧事物之中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3925" y="621347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  <a:sym typeface="+mn-ea"/>
              </a:rPr>
              <a:t>哲理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7375" y="31496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uFillTx/>
                <a:ea typeface="黑体" panose="02010609060101010101" charset="-122"/>
              </a:rPr>
              <a:t>五律</a:t>
            </a:r>
            <a:endParaRPr lang="zh-CN" altLang="en-US" sz="3200" b="1">
              <a:solidFill>
                <a:srgbClr val="C0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5" name="AutoShape 5"/>
          <p:cNvSpPr/>
          <p:nvPr/>
        </p:nvSpPr>
        <p:spPr>
          <a:xfrm>
            <a:off x="1704340" y="1815465"/>
            <a:ext cx="219075" cy="195135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8498840" y="1920240"/>
            <a:ext cx="2286000" cy="48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40"/>
              </a:lnSpc>
              <a:spcBef>
                <a:spcPts val="0"/>
              </a:spcBef>
            </a:pPr>
            <a:r>
              <a:rPr lang="zh-CN" sz="28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羁旅漂泊</a:t>
            </a:r>
            <a:endParaRPr lang="zh-CN" sz="28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8439150" y="2560955"/>
            <a:ext cx="18522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恢弘阔大</a:t>
            </a:r>
            <a:endParaRPr lang="zh-CN" sz="28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8429625" y="3286125"/>
            <a:ext cx="1852295" cy="48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ts val="3040"/>
              </a:lnSpc>
              <a:spcBef>
                <a:spcPts val="0"/>
              </a:spcBef>
            </a:pPr>
            <a:r>
              <a:rPr lang="zh-CN" sz="28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新旧交替</a:t>
            </a:r>
            <a:endParaRPr lang="zh-CN" sz="28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AutoShape 5"/>
          <p:cNvSpPr/>
          <p:nvPr/>
        </p:nvSpPr>
        <p:spPr>
          <a:xfrm>
            <a:off x="8265795" y="1666240"/>
            <a:ext cx="163830" cy="67310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6350" y="4570730"/>
            <a:ext cx="99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solidFill>
                  <a:srgbClr val="D927E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设问</a:t>
            </a:r>
            <a:endParaRPr lang="zh-CN" altLang="en-US" sz="2800" b="1">
              <a:solidFill>
                <a:srgbClr val="D927E9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6680" y="5451475"/>
            <a:ext cx="6260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00FF"/>
                </a:solidFill>
                <a:uFillTx/>
                <a:ea typeface="黑体" panose="02010609060101010101" charset="-122"/>
              </a:rPr>
              <a:t>（乡书、归雁与客路、行舟遥相呼应）</a:t>
            </a:r>
            <a:endParaRPr lang="zh-CN" altLang="en-US" sz="28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59405" name="右箭头 59404"/>
          <p:cNvSpPr/>
          <p:nvPr/>
        </p:nvSpPr>
        <p:spPr>
          <a:xfrm rot="7200000">
            <a:off x="1322070" y="5055870"/>
            <a:ext cx="2703830" cy="172085"/>
          </a:xfrm>
          <a:prstGeom prst="rightArrow">
            <a:avLst>
              <a:gd name="adj1" fmla="val 50000"/>
              <a:gd name="adj2" fmla="val 747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497070" y="3689985"/>
            <a:ext cx="2559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 b="1">
                <a:solidFill>
                  <a:srgbClr val="D927E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对偶、拟人</a:t>
            </a:r>
            <a:endParaRPr lang="zh-CN" altLang="en-US" sz="2800" b="1">
              <a:solidFill>
                <a:srgbClr val="D927E9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98840" y="149669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8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景色秀丽</a:t>
            </a:r>
            <a:endParaRPr lang="zh-CN" altLang="en-US" sz="28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21570" y="2400935"/>
            <a:ext cx="2162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00FF"/>
                </a:solidFill>
                <a:uFillTx/>
                <a:ea typeface="黑体" panose="02010609060101010101" charset="-122"/>
              </a:rPr>
              <a:t>潮平为下联江春做铺垫</a:t>
            </a:r>
            <a:endParaRPr lang="zh-CN" altLang="en-US" sz="28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37150" y="197739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2800" b="1">
                <a:solidFill>
                  <a:srgbClr val="D927E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对偶</a:t>
            </a:r>
            <a:endParaRPr lang="zh-CN" altLang="zh-CN" sz="2800" b="1">
              <a:solidFill>
                <a:srgbClr val="D927E9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7145" y="524002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写作特色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68740" y="5720715"/>
            <a:ext cx="181610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寓情于景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景中含理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2080" y="11112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charset="-122"/>
              </a:rPr>
              <a:t>韵脚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7785" y="28321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2800" b="1">
                <a:solidFill>
                  <a:srgbClr val="D927E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对偶</a:t>
            </a:r>
            <a:endParaRPr lang="zh-CN" altLang="zh-CN" sz="2800" b="1">
              <a:solidFill>
                <a:srgbClr val="D927E9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0176510" y="3447415"/>
            <a:ext cx="1852295" cy="48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ts val="304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uFillTx/>
                <a:ea typeface="黑体" panose="02010609060101010101" charset="-122"/>
              </a:rPr>
              <a:t>积极向上</a:t>
            </a:r>
            <a:endParaRPr 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8439150" y="3659505"/>
            <a:ext cx="1852295" cy="48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ts val="3040"/>
              </a:lnSpc>
              <a:spcBef>
                <a:spcPts val="0"/>
              </a:spcBef>
            </a:pPr>
            <a:r>
              <a:rPr lang="zh-CN" sz="28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</a:rPr>
              <a:t>时序变迁</a:t>
            </a:r>
            <a:endParaRPr lang="zh-CN" sz="28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" name="AutoShape 5"/>
          <p:cNvSpPr/>
          <p:nvPr/>
        </p:nvSpPr>
        <p:spPr>
          <a:xfrm>
            <a:off x="8335010" y="3354070"/>
            <a:ext cx="163830" cy="67310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" name="次北固山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76610" y="4832350"/>
            <a:ext cx="619125" cy="61912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诗歌赏析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3855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1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5" grpId="0"/>
      <p:bldP spid="7" grpId="0"/>
      <p:bldP spid="3" grpId="0"/>
      <p:bldP spid="8" grpId="0"/>
      <p:bldP spid="8" grpId="1"/>
      <p:bldP spid="2" grpId="0"/>
      <p:bldP spid="12" grpId="0"/>
      <p:bldP spid="16" grpId="0"/>
      <p:bldP spid="24" grpId="0"/>
      <p:bldP spid="27" grpId="0"/>
      <p:bldP spid="29" grpId="0"/>
      <p:bldP spid="31" grpId="0"/>
      <p:bldP spid="32" grpId="0"/>
      <p:bldP spid="34" grpId="0"/>
      <p:bldP spid="35" grpId="0"/>
      <p:bldP spid="15" grpId="0" bldLvl="0" animBg="1"/>
      <p:bldP spid="13" grpId="0"/>
      <p:bldP spid="22" grpId="0" bldLvl="0" animBg="1"/>
      <p:bldP spid="17" grpId="0" bldLvl="0" animBg="1"/>
      <p:bldP spid="20" grpId="0" bldLvl="0" animBg="1"/>
      <p:bldP spid="18" grpId="0"/>
      <p:bldP spid="28" grpId="0"/>
      <p:bldP spid="9" grpId="0"/>
      <p:bldP spid="21" grpId="0" animBg="1"/>
      <p:bldP spid="14" grpId="0"/>
      <p:bldP spid="11" grpId="0" animBg="1"/>
      <p:bldP spid="19" grpId="0" animBg="1"/>
      <p:bldP spid="19" grpId="1" bldLvl="0" animBg="1"/>
      <p:bldP spid="23" grpId="0" bldLvl="0" animBg="1"/>
      <p:bldP spid="21" grpId="1" animBg="1"/>
      <p:bldP spid="30" grpId="0"/>
      <p:bldP spid="11" grpId="1" animBg="1"/>
      <p:bldP spid="59405" grpId="0" bldLvl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pic>
        <p:nvPicPr>
          <p:cNvPr id="66563" name="图片 2" descr="C:\Users\liny\Desktop\1.jp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0" y="0"/>
            <a:ext cx="12352655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标题 62466"/>
          <p:cNvSpPr>
            <a:spLocks noGrp="1"/>
          </p:cNvSpPr>
          <p:nvPr>
            <p:ph type="title"/>
          </p:nvPr>
        </p:nvSpPr>
        <p:spPr>
          <a:xfrm>
            <a:off x="1745615" y="1192530"/>
            <a:ext cx="1832610" cy="2245360"/>
          </a:xfrm>
        </p:spPr>
        <p:txBody>
          <a:bodyPr anchor="ctr"/>
          <a:p>
            <a:pPr algn="l" eaLnBrk="1" latinLnBrk="0" hangingPunct="1"/>
            <a:r>
              <a:rPr lang="zh-CN" sz="32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潮水涨满</a:t>
            </a:r>
            <a:br>
              <a:rPr lang="zh-CN" sz="32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</a:br>
            <a:r>
              <a:rPr lang="zh-CN" sz="32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  <a:sym typeface="+mn-ea"/>
              </a:rPr>
              <a:t>平野开阔</a:t>
            </a:r>
            <a:br>
              <a:rPr lang="zh-CN" sz="32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</a:br>
            <a:r>
              <a:rPr lang="zh-CN" sz="32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和风吹拂风帆高挂</a:t>
            </a:r>
            <a:r>
              <a:rPr lang="zh-CN" sz="3200" dirty="0">
                <a:solidFill>
                  <a:srgbClr val="FF0000"/>
                </a:solidFill>
                <a:uFillTx/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1069975" y="56515"/>
            <a:ext cx="100317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颔联“潮平两岸阔，风正一帆悬”描绘了怎样的画面？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sym typeface="+mn-ea"/>
              </a:rPr>
              <a:t>这两句诗有何妙处？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588010" y="3358515"/>
            <a:ext cx="11016615" cy="35382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“阔”，是表现“潮平”的结果。春潮涌涨，江水浩渺，放眼望去，江面似乎与岸平了，船上人的视野也因之开阔。这一句，写得恢弘阔大，“潮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sym typeface="+mn-ea"/>
              </a:rPr>
              <a:t>平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”为下联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sym typeface="+mn-ea"/>
              </a:rPr>
              <a:t>“江春”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做铺垫。下一句“风正一帆悬”，便愈见精彩。“悬”是动词，是端端直直地高挂着的样子。与前面的风遥相呼应，生动形象地表现出微风吹来，船帆随风悬摆而动的一幅极具美感的动态景象，让读者充分体会到是一阵阵温和、顺畅的柔风吹动船帆,把“风正”体现得淋漓尽致。一个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正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字，兼包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顺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的意味。</a:t>
            </a:r>
            <a:endParaRPr lang="zh-CN" altLang="en-US" sz="28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2479" name="右大括号 62478"/>
          <p:cNvSpPr/>
          <p:nvPr/>
        </p:nvSpPr>
        <p:spPr>
          <a:xfrm>
            <a:off x="3753485" y="1393825"/>
            <a:ext cx="354965" cy="1842770"/>
          </a:xfrm>
          <a:prstGeom prst="rightBrace">
            <a:avLst>
              <a:gd name="adj1" fmla="val 56985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62480" name="文本框 62479"/>
          <p:cNvSpPr txBox="1"/>
          <p:nvPr/>
        </p:nvSpPr>
        <p:spPr>
          <a:xfrm>
            <a:off x="7343775" y="2492375"/>
            <a:ext cx="28082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2481" name="矩形 62480"/>
          <p:cNvSpPr/>
          <p:nvPr/>
        </p:nvSpPr>
        <p:spPr>
          <a:xfrm>
            <a:off x="6161723" y="1702435"/>
            <a:ext cx="28797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意境豪放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</a:t>
            </a:r>
            <a:endParaRPr lang="en-US" altLang="zh-CN" sz="32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心胸开阔。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2482" name="右箭头 62481"/>
          <p:cNvSpPr/>
          <p:nvPr/>
        </p:nvSpPr>
        <p:spPr>
          <a:xfrm>
            <a:off x="5232400" y="2060575"/>
            <a:ext cx="792163" cy="360363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80535" y="1393825"/>
            <a:ext cx="675005" cy="1724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壮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阔之景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81" grpId="0"/>
      <p:bldP spid="2" grpId="0"/>
      <p:bldP spid="6247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8645" y="2212975"/>
            <a:ext cx="4803140" cy="439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1921193" y="2212658"/>
            <a:ext cx="38877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独在异乡为异客，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每逢佳节倍思亲。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1258570" y="4793933"/>
            <a:ext cx="41036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春风一夜吹乡梦，</a:t>
            </a:r>
            <a:endParaRPr lang="zh-CN" altLang="en-US" sz="36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又逐春风到洛城。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5808663" y="836613"/>
            <a:ext cx="4321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00B050"/>
                </a:solidFill>
                <a:uFillTx/>
                <a:latin typeface="楷体_GB2312" pitchFamily="49" charset="-122"/>
                <a:ea typeface="黑体" panose="02010609060101010101" charset="-122"/>
              </a:rPr>
              <a:t>春风又绿江南岸，</a:t>
            </a:r>
            <a:endParaRPr lang="zh-CN" altLang="en-US" sz="36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B050"/>
                </a:solidFill>
                <a:uFillTx/>
                <a:latin typeface="楷体_GB2312" pitchFamily="49" charset="-122"/>
                <a:ea typeface="黑体" panose="02010609060101010101" charset="-122"/>
              </a:rPr>
              <a:t>明月何时照我还。</a:t>
            </a:r>
            <a:endParaRPr lang="zh-CN" altLang="en-US" sz="3600" b="1" dirty="0">
              <a:solidFill>
                <a:srgbClr val="00B050"/>
              </a:solidFill>
              <a:uFillTx/>
              <a:latin typeface="楷体_GB2312" pitchFamily="49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2" descr="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415" y="1096328"/>
            <a:ext cx="4191000" cy="524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5402580" y="1276350"/>
            <a:ext cx="5986145" cy="45974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50195"/>
                  </a:srgbClr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 公元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207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年，曹操亲率大军北上，追歼袁绍残部，五月誓师北伐，七月出卢龙寨，临碣石山。他跃马扬鞭，登山观海，面对洪波涌起的大海，触景生情，写下了这首壮丽的诗篇。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写作背景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占位符 39937"/>
          <p:cNvSpPr>
            <a:spLocks noGrp="1"/>
          </p:cNvSpPr>
          <p:nvPr>
            <p:ph type="body" idx="1"/>
          </p:nvPr>
        </p:nvSpPr>
        <p:spPr>
          <a:xfrm>
            <a:off x="1113790" y="990600"/>
            <a:ext cx="9832340" cy="5725795"/>
          </a:xfrm>
        </p:spPr>
        <p:txBody>
          <a:bodyPr/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charset="-122"/>
              </a:rPr>
              <a:t>、诗歌中直接表达思想之情，使全诗笼罩着一层淡淡的乡思愁绪的句子是：</a:t>
            </a:r>
            <a:r>
              <a:rPr lang="zh-CN" altLang="en-US" b="1" u="heavy" dirty="0">
                <a:solidFill>
                  <a:srgbClr val="0000FF"/>
                </a:solidFill>
                <a:uFillTx/>
                <a:ea typeface="黑体" panose="02010609060101010101" charset="-122"/>
              </a:rPr>
              <a:t>                                         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</a:rPr>
              <a:t> 。</a:t>
            </a:r>
            <a:endParaRPr lang="zh-CN" altLang="en-US" b="1" u="heavy" dirty="0">
              <a:solidFill>
                <a:srgbClr val="0000FF"/>
              </a:solidFill>
              <a:uFillTx/>
              <a:ea typeface="黑体" panose="02010609060101010101" charset="-122"/>
            </a:endParaRPr>
          </a:p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en-US" altLang="x-none" b="1">
                <a:solidFill>
                  <a:srgbClr val="0000FF"/>
                </a:solidFill>
                <a:ea typeface="黑体" panose="02010609060101010101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charset="-122"/>
              </a:rPr>
              <a:t>、诗歌中通过对偶的修辞进行景物描写，并使人心胸宽阔的句子是：</a:t>
            </a:r>
            <a:r>
              <a:rPr lang="zh-CN" altLang="en-US" b="1" u="heavy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                                         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 。</a:t>
            </a:r>
            <a:endParaRPr lang="zh-CN" altLang="en-US" b="1" u="sng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en-US" altLang="x-none" b="1">
                <a:solidFill>
                  <a:srgbClr val="0000FF"/>
                </a:solidFill>
                <a:ea typeface="黑体" panose="02010609060101010101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charset="-122"/>
              </a:rPr>
              <a:t>、诗歌中有一个对偶句，蕴含了时序变迁、新旧交替的自然规律，这两句诗是：</a:t>
            </a:r>
            <a:r>
              <a:rPr lang="zh-CN" altLang="en-US" b="1" u="heavy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                                        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 。</a:t>
            </a:r>
            <a:endParaRPr lang="zh-CN" altLang="en-US" b="1" u="sng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en-US" altLang="x-none" b="1">
                <a:solidFill>
                  <a:srgbClr val="0000FF"/>
                </a:solidFill>
                <a:ea typeface="黑体" panose="02010609060101010101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charset="-122"/>
              </a:rPr>
              <a:t>、你还能想起另外一些表现乡愁的诗句吗？</a:t>
            </a:r>
            <a:endParaRPr lang="zh-CN" altLang="en-US" b="1" dirty="0">
              <a:solidFill>
                <a:srgbClr val="0000FF"/>
              </a:solidFill>
              <a:ea typeface="黑体" panose="02010609060101010101" charset="-122"/>
            </a:endParaRPr>
          </a:p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     日暮乡关何处是，烟波江上使人愁。</a:t>
            </a:r>
            <a:endParaRPr lang="zh-CN" altLang="en-US" b="1" dirty="0">
              <a:solidFill>
                <a:srgbClr val="FF0000"/>
              </a:solidFill>
              <a:uFillTx/>
              <a:ea typeface="黑体" panose="02010609060101010101" charset="-122"/>
            </a:endParaRPr>
          </a:p>
          <a:p>
            <a:pPr marL="0" indent="0" eaLnBrk="1" latinLnBrk="0" hangingPunct="1">
              <a:lnSpc>
                <a:spcPts val="49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charset="-122"/>
              </a:rPr>
              <a:t>     举头望明月，低头思故乡。</a:t>
            </a:r>
            <a:endParaRPr lang="zh-CN" altLang="en-US" b="1" dirty="0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88280" y="1685290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乡书何处达？归雁洛阳边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7170" y="2899410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潮平两岸阔，风正一帆悬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6465" y="4198620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海日生残夜，江春入旧年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6" name="Picture 2050" descr="89076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u=2452896458,894352283&amp;fm=214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076045" cy="7574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4175" y="240030"/>
            <a:ext cx="174625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800" b="1">
                <a:solidFill>
                  <a:srgbClr val="00B050"/>
                </a:solidFill>
                <a:uFillTx/>
                <a:ea typeface="黑体" panose="02010609060101010101" charset="-122"/>
                <a:sym typeface="+mn-ea"/>
              </a:rPr>
              <a:t>元  曲</a:t>
            </a:r>
            <a:endParaRPr lang="zh-CN" sz="4800" b="1">
              <a:solidFill>
                <a:srgbClr val="00B050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9422130" y="5937250"/>
            <a:ext cx="267843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bg1"/>
                </a:solidFill>
                <a:uFillTx/>
              </a:rPr>
            </a:fld>
            <a:endParaRPr lang="zh-CN" altLang="en-US" sz="3600" b="1" dirty="0">
              <a:solidFill>
                <a:schemeClr val="bg1"/>
              </a:solidFill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4110" y="1069975"/>
            <a:ext cx="636397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charset="-122"/>
              </a:rPr>
              <a:t>     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6ECEE"/>
                </a:solidFill>
                <a:effectLst/>
                <a:uFillTx/>
                <a:ea typeface="黑体" panose="02010609060101010101" charset="-122"/>
              </a:rPr>
              <a:t>天净沙•秋思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46ECEE"/>
              </a:solidFill>
              <a:effectLst/>
              <a:uFillTx/>
              <a:ea typeface="黑体" panose="02010609060101010101" charset="-122"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charset="-122"/>
              </a:rPr>
              <a:t>         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ea typeface="黑体" panose="02010609060101010101" charset="-122"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charset="-122"/>
              </a:rPr>
              <a:t>     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ea typeface="黑体" panose="02010609060101010101" charset="-122"/>
              </a:rPr>
              <a:t>马致远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9" name="Rectangle 8"/>
          <p:cNvSpPr/>
          <p:nvPr/>
        </p:nvSpPr>
        <p:spPr>
          <a:xfrm>
            <a:off x="2226945" y="1844040"/>
            <a:ext cx="9015095" cy="198374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/>
                    </a:gs>
                    <a:gs pos="50000">
                      <a:srgbClr val="FFCCFF"/>
                    </a:gs>
                    <a:gs pos="100000">
                      <a:srgbClr val="FFFFCC"/>
                    </a:gs>
                  </a:gsLst>
                  <a:lin ang="2700000" scaled="1"/>
                  <a:tileRect/>
                </a:gra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天净沙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，曲牌名。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endParaRPr lang="zh-CN" altLang="en-US" sz="3600" b="1" dirty="0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  <a:p>
            <a:pPr marL="0" lvl="0" indent="0" eaLnBrk="1" hangingPunct="1">
              <a:lnSpc>
                <a:spcPts val="492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秋思</a:t>
            </a:r>
            <a:r>
              <a:rPr lang="en-US" altLang="zh-CN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，秋天的思念，曲的题目。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标题解说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7" name="文本框 16386"/>
          <p:cNvSpPr txBox="1"/>
          <p:nvPr/>
        </p:nvSpPr>
        <p:spPr>
          <a:xfrm>
            <a:off x="4703445" y="833120"/>
            <a:ext cx="6823075" cy="5651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542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马致远，字千里，号东篱。元代戏曲作家、散曲家。与关汉卿、郑光祖、白朴合称“元曲四大家”。他的杂剧代表作是《汉宫秋》，后人将其散曲辑为《东篱乐府》，其中《天净沙.秋思》和《夜行船.秋思》尤为著名。</a:t>
            </a:r>
            <a:endParaRPr lang="zh-CN" altLang="en-US" sz="4000" b="1" dirty="0">
              <a:solidFill>
                <a:srgbClr val="0000FF"/>
              </a:solidFill>
              <a:latin typeface="楷体_GB2312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1342390"/>
            <a:ext cx="4297680" cy="46329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背景资料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3965" y="1298575"/>
            <a:ext cx="9148445" cy="4261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542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这首散曲选自《全元散曲》。马致远少年时热衷功名，但由于元统治者执行民族高压政策，因而一直未能得志，一生几乎都过着漂泊无定、困窘潦倒的羁旅生活。这首小令正是他一生真实而生动的写照。被后人称为“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秋思之祖</a:t>
            </a:r>
            <a:r>
              <a:rPr lang="zh-CN" altLang="en-US" sz="4000" b="1" dirty="0">
                <a:solidFill>
                  <a:srgbClr val="0000FF"/>
                </a:solidFill>
                <a:latin typeface="楷体_GB2312" charset="0"/>
                <a:ea typeface="楷体_GB2312" pitchFamily="49" charset="-122"/>
              </a:rPr>
              <a:t>”。</a:t>
            </a:r>
            <a:endParaRPr lang="zh-CN" altLang="en-US" sz="4000" b="1" dirty="0">
              <a:solidFill>
                <a:srgbClr val="0000FF"/>
              </a:solidFill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4151313" y="333375"/>
            <a:ext cx="3168650" cy="82994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808000"/>
                </a:solidFill>
              </a14:hiddenFill>
            </a:ext>
          </a:extLst>
        </p:spPr>
        <p:txBody>
          <a:bodyPr>
            <a:spAutoFit/>
          </a:bodyPr>
          <a:p>
            <a:pPr algn="ctr"/>
            <a:r>
              <a:rPr lang="zh-CN" altLang="en-US" sz="48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元曲</a:t>
            </a:r>
            <a:endParaRPr lang="zh-CN" altLang="en-US" sz="48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3" name="Rectangle 3"/>
          <p:cNvSpPr/>
          <p:nvPr/>
        </p:nvSpPr>
        <p:spPr>
          <a:xfrm>
            <a:off x="828675" y="3004820"/>
            <a:ext cx="2698115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“曲”分类</a:t>
            </a:r>
            <a:endParaRPr lang="zh-CN" altLang="en-US" sz="360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4" name="AutoShape 4"/>
          <p:cNvSpPr/>
          <p:nvPr/>
        </p:nvSpPr>
        <p:spPr>
          <a:xfrm>
            <a:off x="3411855" y="2342515"/>
            <a:ext cx="422275" cy="1969135"/>
          </a:xfrm>
          <a:prstGeom prst="leftBrace">
            <a:avLst>
              <a:gd name="adj1" fmla="val 30545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3834130" y="2112010"/>
            <a:ext cx="327406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</a:extLst>
        </p:spPr>
        <p:txBody>
          <a:bodyPr wrap="square">
            <a:spAutoFit/>
          </a:bodyPr>
          <a:p>
            <a:pPr algn="ctr"/>
            <a:r>
              <a:rPr lang="zh-CN" altLang="en-US" sz="36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杂剧（戏剧）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3834130" y="3786505"/>
            <a:ext cx="1547495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</a:extLst>
        </p:spPr>
        <p:txBody>
          <a:bodyPr wrap="square">
            <a:spAutoFit/>
          </a:bodyPr>
          <a:p>
            <a:pPr algn="ctr"/>
            <a:r>
              <a:rPr lang="zh-CN" altLang="en-US" sz="36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散曲</a:t>
            </a:r>
            <a:endParaRPr lang="zh-CN" altLang="en-US" sz="3600" dirty="0">
              <a:solidFill>
                <a:schemeClr val="bg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5951855" y="3112135"/>
            <a:ext cx="5653405" cy="119888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</a:extLst>
        </p:spPr>
        <p:txBody>
          <a:bodyPr wrap="square">
            <a:spAutoFit/>
          </a:bodyPr>
          <a:p>
            <a:pPr algn="ctr"/>
            <a:r>
              <a:rPr lang="zh-CN" altLang="en-US" sz="36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散套：由若干曲子相联而成的组曲</a:t>
            </a:r>
            <a:endParaRPr lang="zh-CN" altLang="en-US" sz="36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6087110" y="4589780"/>
            <a:ext cx="4507865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</a:extLst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36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小令：只有一支曲子</a:t>
            </a:r>
            <a:endParaRPr lang="zh-CN" altLang="en-US" sz="36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2" name="AutoShape 4"/>
          <p:cNvSpPr/>
          <p:nvPr/>
        </p:nvSpPr>
        <p:spPr>
          <a:xfrm>
            <a:off x="5520055" y="3308985"/>
            <a:ext cx="431800" cy="1752600"/>
          </a:xfrm>
          <a:prstGeom prst="leftBrace">
            <a:avLst>
              <a:gd name="adj1" fmla="val 30545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  <p:bldP spid="10244" grpId="0" bldLvl="0" animBg="1"/>
      <p:bldP spid="10245" grpId="0" bldLvl="0" animBg="1"/>
      <p:bldP spid="10246" grpId="0" bldLvl="0" animBg="1"/>
      <p:bldP spid="10248" grpId="0" bldLvl="0" animBg="1"/>
      <p:bldP spid="10249" grpId="0" bldLvl="0" animBg="1"/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《天净沙秋思》视频朗诵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21590" y="-18415"/>
            <a:ext cx="12197715" cy="66871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1" name="Picture 4" descr="17"/>
          <p:cNvPicPr>
            <a:picLocks noChangeAspect="1"/>
          </p:cNvPicPr>
          <p:nvPr/>
        </p:nvPicPr>
        <p:blipFill>
          <a:blip r:embed="rId1"/>
          <a:srcRect t="11150" r="-386" b="10086"/>
          <a:stretch>
            <a:fillRect/>
          </a:stretch>
        </p:blipFill>
        <p:spPr>
          <a:xfrm>
            <a:off x="-29845" y="-76200"/>
            <a:ext cx="12343765" cy="7028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4"/>
          <p:cNvSpPr/>
          <p:nvPr/>
        </p:nvSpPr>
        <p:spPr>
          <a:xfrm>
            <a:off x="1477645" y="2047240"/>
            <a:ext cx="9236075" cy="33102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502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枯藤缠绕着老树，树枝上栖息着黄昏时归巢的乌鸦，小桥下，流水潺潺，旁边有几户人家，在古老荒凉的道路上，秋风萧瑟，一匹疲惫的瘦马驮着我蹒跚前行。夕阳向西缓缓落下，悲伤断肠的人还漂泊在天涯。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6148" name="TextBox 1"/>
          <p:cNvSpPr txBox="1"/>
          <p:nvPr/>
        </p:nvSpPr>
        <p:spPr>
          <a:xfrm>
            <a:off x="4881245" y="464185"/>
            <a:ext cx="2428240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诗歌大意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59EDF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疏通文意</a:t>
            </a:r>
            <a:endParaRPr lang="zh-CN" altLang="en-US" sz="4000" b="1" noProof="0" smtClean="0">
              <a:ln>
                <a:noFill/>
              </a:ln>
              <a:solidFill>
                <a:srgbClr val="59EDF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819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7064" r="629"/>
          <a:stretch>
            <a:fillRect/>
          </a:stretch>
        </p:blipFill>
        <p:spPr>
          <a:xfrm>
            <a:off x="5888990" y="635"/>
            <a:ext cx="5862955" cy="3665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3182620"/>
            <a:ext cx="5523865" cy="3772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635"/>
            <a:ext cx="5523865" cy="3597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990" y="3598545"/>
            <a:ext cx="5862955" cy="3356610"/>
          </a:xfrm>
          <a:prstGeom prst="rect">
            <a:avLst/>
          </a:prstGeom>
        </p:spPr>
      </p:pic>
      <p:sp>
        <p:nvSpPr>
          <p:cNvPr id="116739" name="Text Box 3"/>
          <p:cNvSpPr txBox="1"/>
          <p:nvPr/>
        </p:nvSpPr>
        <p:spPr>
          <a:xfrm>
            <a:off x="1524635" y="2783840"/>
            <a:ext cx="3060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枯藤老树昏鸦</a:t>
            </a:r>
            <a:endParaRPr lang="zh-CN" altLang="en-US" sz="36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6742" name="Text Box 6"/>
          <p:cNvSpPr txBox="1"/>
          <p:nvPr/>
        </p:nvSpPr>
        <p:spPr>
          <a:xfrm>
            <a:off x="7038975" y="2867660"/>
            <a:ext cx="3413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Verdana" panose="020B0604030504040204" pitchFamily="34" charset="0"/>
                <a:ea typeface="黑体" panose="02010609060101010101" charset="-122"/>
              </a:rPr>
              <a:t>小桥流水人家</a:t>
            </a:r>
            <a:endParaRPr lang="zh-CN" altLang="en-US" sz="3600" b="1" dirty="0">
              <a:solidFill>
                <a:srgbClr val="0000FF"/>
              </a:solidFill>
              <a:uFillTx/>
              <a:latin typeface="Verdan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116744" name="Text Box 8"/>
          <p:cNvSpPr txBox="1"/>
          <p:nvPr/>
        </p:nvSpPr>
        <p:spPr>
          <a:xfrm>
            <a:off x="7331710" y="5686108"/>
            <a:ext cx="35290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46ECEE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夕阳西下，</a:t>
            </a:r>
            <a:endParaRPr lang="zh-CN" altLang="en-US" sz="3600" b="1" dirty="0">
              <a:solidFill>
                <a:srgbClr val="46ECEE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46ECEE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断肠人在天涯。</a:t>
            </a:r>
            <a:endParaRPr lang="zh-CN" altLang="en-US" sz="3600" b="1" dirty="0">
              <a:solidFill>
                <a:srgbClr val="46ECEE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6745" name="Text Box 9"/>
          <p:cNvSpPr txBox="1"/>
          <p:nvPr/>
        </p:nvSpPr>
        <p:spPr>
          <a:xfrm>
            <a:off x="1580515" y="6033135"/>
            <a:ext cx="3093720" cy="5048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bg1"/>
                </a:solidFill>
                <a:uFillTx/>
                <a:ea typeface="黑体" panose="02010609060101010101" charset="-122"/>
              </a:rPr>
              <a:t>古道西风瘦马</a:t>
            </a:r>
            <a:endParaRPr lang="zh-CN" altLang="en-US" sz="3600" b="1" dirty="0">
              <a:solidFill>
                <a:schemeClr val="bg1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1274" name="Text Box 11"/>
          <p:cNvSpPr txBox="1"/>
          <p:nvPr/>
        </p:nvSpPr>
        <p:spPr>
          <a:xfrm>
            <a:off x="241618" y="103823"/>
            <a:ext cx="47739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根据画面提示背诵本曲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2" grpId="0"/>
      <p:bldP spid="116744" grpId="0"/>
      <p:bldP spid="11674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0" name="矩形 4099"/>
          <p:cNvSpPr/>
          <p:nvPr/>
        </p:nvSpPr>
        <p:spPr>
          <a:xfrm>
            <a:off x="4450080" y="31750"/>
            <a:ext cx="37553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天净沙</a:t>
            </a:r>
            <a:r>
              <a:rPr lang="en-US" altLang="zh-CN" sz="32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·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秋思</a:t>
            </a:r>
            <a:endParaRPr lang="zh-CN" altLang="en-US" sz="32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32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马致远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枯藤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老树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昏鸦，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小桥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流水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人家，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古道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西风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瘦马。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夕阳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西下，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断肠人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天涯。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5450" y="2681605"/>
            <a:ext cx="1123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D927E9"/>
                </a:solidFill>
                <a:uFillTx/>
                <a:ea typeface="黑体" panose="02010609060101010101" charset="-122"/>
              </a:rPr>
              <a:t>写景</a:t>
            </a:r>
            <a:endParaRPr lang="zh-CN" altLang="en-US" sz="3200" b="1">
              <a:solidFill>
                <a:srgbClr val="D927E9"/>
              </a:solidFill>
              <a:uFillTx/>
              <a:ea typeface="黑体" panose="02010609060101010101" charset="-122"/>
            </a:endParaRPr>
          </a:p>
        </p:txBody>
      </p:sp>
      <p:sp>
        <p:nvSpPr>
          <p:cNvPr id="76805" name="AutoShape 5"/>
          <p:cNvSpPr/>
          <p:nvPr/>
        </p:nvSpPr>
        <p:spPr>
          <a:xfrm>
            <a:off x="3964305" y="1758315"/>
            <a:ext cx="337820" cy="243014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5450" y="4525645"/>
            <a:ext cx="1123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D927E9"/>
                </a:solidFill>
                <a:uFillTx/>
                <a:ea typeface="黑体" panose="02010609060101010101" charset="-122"/>
              </a:rPr>
              <a:t>抒情</a:t>
            </a:r>
            <a:endParaRPr lang="zh-CN" altLang="en-US" sz="3200" b="1">
              <a:solidFill>
                <a:srgbClr val="D927E9"/>
              </a:solidFill>
              <a:uFillTx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8600" y="4032885"/>
            <a:ext cx="31502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主旨句  直抒胸臆，道出天涯游子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思乡</a:t>
            </a: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之悲。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6" name="AutoShape 5"/>
          <p:cNvSpPr/>
          <p:nvPr/>
        </p:nvSpPr>
        <p:spPr>
          <a:xfrm rot="10800000">
            <a:off x="7503160" y="3917950"/>
            <a:ext cx="248920" cy="95504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500" y="738505"/>
            <a:ext cx="34366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渲染萧瑟凄凉的气氛，衬托旅人的悲哀。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23955" y="3703320"/>
            <a:ext cx="675005" cy="1852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  <a:sym typeface="+mn-ea"/>
              </a:rPr>
              <a:t>卒章显志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95870" y="1521460"/>
            <a:ext cx="2348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正面衬托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95870" y="2313940"/>
            <a:ext cx="2132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反面衬托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4925" y="3044190"/>
            <a:ext cx="2348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正面衬托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53210" y="5274945"/>
            <a:ext cx="5501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夕阳</a:t>
            </a:r>
            <a:r>
              <a:rPr lang="en-US" altLang="zh-CN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照应上文的</a:t>
            </a:r>
            <a:r>
              <a:rPr lang="en-US" altLang="zh-CN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昏</a:t>
            </a:r>
            <a:r>
              <a:rPr lang="en-US" altLang="zh-CN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rgbClr val="7030A0"/>
                </a:solidFill>
                <a:uFillTx/>
                <a:ea typeface="黑体" panose="02010609060101010101" charset="-122"/>
              </a:rPr>
              <a:t>）</a:t>
            </a:r>
            <a:endParaRPr lang="zh-CN" altLang="en-US" sz="3200" b="1">
              <a:solidFill>
                <a:srgbClr val="7030A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755" y="6139815"/>
            <a:ext cx="1622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主旨：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80500" y="31750"/>
            <a:ext cx="2682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996633"/>
                </a:solidFill>
                <a:uFillTx/>
                <a:ea typeface="黑体" panose="02010609060101010101" charset="-122"/>
              </a:rPr>
              <a:t>夕照秋景图</a:t>
            </a:r>
            <a:endParaRPr lang="zh-CN" altLang="en-US" sz="3200" b="1">
              <a:solidFill>
                <a:srgbClr val="996633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00210" y="738505"/>
            <a:ext cx="224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uFillTx/>
                <a:ea typeface="黑体" panose="02010609060101010101" charset="-122"/>
              </a:rPr>
              <a:t>意境苍凉</a:t>
            </a:r>
            <a:endParaRPr lang="zh-CN" altLang="en-US" sz="3200" b="1">
              <a:solidFill>
                <a:srgbClr val="C0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55205" y="6006465"/>
            <a:ext cx="224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00B050"/>
                </a:solidFill>
                <a:uFillTx/>
                <a:ea typeface="黑体" panose="02010609060101010101" charset="-122"/>
              </a:rPr>
              <a:t>写作特色</a:t>
            </a:r>
            <a:endParaRPr lang="zh-CN" altLang="en-US" sz="32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20555" y="5701030"/>
            <a:ext cx="224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charset="-122"/>
              </a:rPr>
              <a:t>对比映衬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19920" y="6284595"/>
            <a:ext cx="224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charset="-122"/>
              </a:rPr>
              <a:t>情景交融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67215" y="2313940"/>
            <a:ext cx="2132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以乐写哀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62482" name="右箭头 62481"/>
          <p:cNvSpPr/>
          <p:nvPr/>
        </p:nvSpPr>
        <p:spPr>
          <a:xfrm rot="5400000">
            <a:off x="2951480" y="3799840"/>
            <a:ext cx="1125220" cy="225425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26690" y="3395980"/>
            <a:ext cx="675005" cy="1079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  <a:sym typeface="+mn-ea"/>
              </a:rPr>
              <a:t>烘托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  <a:sym typeface="+mn-ea"/>
            </a:endParaRPr>
          </a:p>
        </p:txBody>
      </p:sp>
      <p:sp>
        <p:nvSpPr>
          <p:cNvPr id="25" name="右箭头 24"/>
          <p:cNvSpPr/>
          <p:nvPr/>
        </p:nvSpPr>
        <p:spPr>
          <a:xfrm rot="13080000">
            <a:off x="2005965" y="2170430"/>
            <a:ext cx="1207135" cy="247650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AutoShape 5"/>
          <p:cNvSpPr/>
          <p:nvPr/>
        </p:nvSpPr>
        <p:spPr>
          <a:xfrm>
            <a:off x="9222740" y="5788025"/>
            <a:ext cx="244475" cy="1019810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天净沙 秋思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45540" y="4253865"/>
            <a:ext cx="619125" cy="6191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诗歌赏析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22780" y="6139815"/>
            <a:ext cx="5274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charset="-122"/>
              </a:rPr>
              <a:t>抒发羁旅之思，惆怅之情。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3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9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  <p:bldP spid="76805" grpId="0" animBg="1"/>
      <p:bldP spid="76805" grpId="1" bldLvl="0" animBg="1"/>
      <p:bldP spid="4" grpId="0"/>
      <p:bldP spid="7" grpId="0"/>
      <p:bldP spid="9" grpId="0"/>
      <p:bldP spid="10" grpId="0"/>
      <p:bldP spid="21" grpId="0"/>
      <p:bldP spid="11" grpId="0"/>
      <p:bldP spid="62482" grpId="0" bldLvl="0" animBg="1"/>
      <p:bldP spid="24" grpId="0"/>
      <p:bldP spid="13" grpId="0"/>
      <p:bldP spid="14" grpId="0"/>
      <p:bldP spid="14" grpId="1"/>
      <p:bldP spid="6" grpId="0" bldLvl="0" animBg="1"/>
      <p:bldP spid="5" grpId="0"/>
      <p:bldP spid="8" grpId="0"/>
      <p:bldP spid="18" grpId="0"/>
      <p:bldP spid="26" grpId="0" bldLvl="0" animBg="1"/>
      <p:bldP spid="19" grpId="0"/>
      <p:bldP spid="20" grpId="0"/>
      <p:bldP spid="16" grpId="0"/>
      <p:bldP spid="17" grpId="0"/>
      <p:bldP spid="25" grpId="0" animBg="1"/>
      <p:bldP spid="25" grpId="1" bldLvl="0" animBg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Text Box 3"/>
          <p:cNvSpPr txBox="1"/>
          <p:nvPr/>
        </p:nvSpPr>
        <p:spPr>
          <a:xfrm>
            <a:off x="2124710" y="2155190"/>
            <a:ext cx="82594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碣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石（    ）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澹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澹（    ）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竦峙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（    ）    萧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瑟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（    ）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洪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波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（    ）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至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哉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（    ）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7911148" y="2588578"/>
            <a:ext cx="92646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d</a:t>
            </a:r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àn</a:t>
            </a:r>
            <a:endParaRPr 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8026083" y="3835400"/>
            <a:ext cx="695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sè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1200" y="85217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charset="-122"/>
              </a:rPr>
              <a:t>读准字音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3784918" y="2588578"/>
            <a:ext cx="952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/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jié</a:t>
            </a:r>
            <a:endParaRPr 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3692843" y="3835083"/>
            <a:ext cx="22352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sǒnɡ zhì</a:t>
            </a:r>
            <a:endParaRPr lang="zh-CN" altLang="en-US" sz="36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0800" y="5023485"/>
            <a:ext cx="13309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bō</a:t>
            </a:r>
            <a:endParaRPr 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1465" y="5023485"/>
            <a:ext cx="14446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zāi</a:t>
            </a:r>
            <a:endParaRPr 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4995" name="Text Box 3"/>
          <p:cNvSpPr txBox="1"/>
          <p:nvPr/>
        </p:nvSpPr>
        <p:spPr>
          <a:xfrm>
            <a:off x="1183005" y="738505"/>
            <a:ext cx="102342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前三句全属写景，但又句句写出了游子的客愁和乡思。“枯藤”一句写秋末之景，干枯的老藤，苍老的树木，乌鸦哀鸣，渲染出一种萧瑟荒凉的环境，含蓄地表示出了游子无家可归之意。“小桥”一句推出一幅恬静温馨的画面，与前两句形成鲜明的对照，更加引动游子的乡思。“古道”一句写古道荒凉，西风骤起，马也因长途跋涉而累瘦了，从侧面反映出游子在客途中的孤苦寂寞的心情。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eaLnBrk="1" latinLnBrk="1" hangingPunct="1"/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       最后两句，作者直抒胸臆，道出天涯游子之悲。“夕阳”点出了时间，并照应了上文的“昏”字。“断肠”句直抒胸臆：游子远离家乡，孤独漂泊。秋景苍凉，时近黄昏，怎不叫人痛断肝肠呢！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  <a:p>
            <a:pPr eaLnBrk="1" latinLnBrk="1" hangingPunct="1"/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       这首小令寄情于物，把凄苦愁楚之情，通过众多自然景物的罗列，就把浓重的深秋色彩，刻画得淋漓尽致。有情有景，情景交融。因此，被后人称赞为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秋思之祖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小 结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5245" y="-342900"/>
            <a:ext cx="12302490" cy="7543800"/>
          </a:xfrm>
          <a:prstGeom prst="rect">
            <a:avLst/>
          </a:prstGeom>
        </p:spPr>
      </p:pic>
      <p:sp>
        <p:nvSpPr>
          <p:cNvPr id="25602" name="WordArt 3"/>
          <p:cNvSpPr>
            <a:spLocks noTextEdit="1"/>
          </p:cNvSpPr>
          <p:nvPr/>
        </p:nvSpPr>
        <p:spPr>
          <a:xfrm>
            <a:off x="3575050" y="2205038"/>
            <a:ext cx="4465638" cy="1944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 noRot="1"/>
          </p:cNvSpPr>
          <p:nvPr>
            <p:ph type="body" idx="1"/>
          </p:nvPr>
        </p:nvSpPr>
        <p:spPr>
          <a:xfrm>
            <a:off x="1902460" y="617220"/>
            <a:ext cx="8540750" cy="5622925"/>
          </a:xfrm>
        </p:spPr>
        <p:txBody>
          <a:bodyPr/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</a:rPr>
              <a:t>诗题交代事件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sym typeface="+mn-ea"/>
              </a:rPr>
              <a:t>“观沧海”。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  <a:buNone/>
            </a:pP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黑体" panose="02010609060101010101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    “沧海”的“沧”字怎么解释？题目能不能换成“观大海”？</a:t>
            </a:r>
            <a:r>
              <a:rPr lang="zh-CN" altLang="en-US" sz="3600" b="1">
                <a:solidFill>
                  <a:srgbClr val="0000FF"/>
                </a:solidFill>
                <a:ea typeface="黑体" panose="02010609060101010101" charset="-122"/>
              </a:rPr>
              <a:t> </a:t>
            </a:r>
            <a:endParaRPr lang="zh-CN" altLang="en-US" sz="3600" b="1">
              <a:solidFill>
                <a:srgbClr val="0000FF"/>
              </a:solidFill>
              <a:ea typeface="黑体" panose="02010609060101010101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          沧，是暗绿色（指水）。“沧海”有色彩，比“大海”形象，所以不能换。</a:t>
            </a: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  <a:p>
            <a:pPr>
              <a:buNone/>
            </a:pP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pic>
        <p:nvPicPr>
          <p:cNvPr id="16387" name="图片 16386" descr="113f6dcaa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3943350"/>
            <a:ext cx="8992235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  <a:sym typeface="+mn-ea"/>
              </a:rPr>
              <a:t>题目释义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2049" name="" r:id="rId1" imgW="10896600" imgH="6797675"/>
        </mc:Choice>
        <mc:Fallback>
          <p:control name="" r:id="rId1" imgW="10896600" imgH="6797675">
            <p:pic>
              <p:nvPicPr>
                <p:cNvPr id="0" name="Host Control  204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47700" y="29845"/>
                  <a:ext cx="10896600" cy="67976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905" y="0"/>
          <a:ext cx="1222756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096000" imgH="4572000" progId="Paint.Picture">
                  <p:embed/>
                </p:oleObj>
              </mc:Choice>
              <mc:Fallback>
                <p:oleObj name="" r:id="rId1" imgW="6096000" imgH="45720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905" y="0"/>
                        <a:ext cx="1222756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Rectangle 5"/>
          <p:cNvSpPr/>
          <p:nvPr/>
        </p:nvSpPr>
        <p:spPr>
          <a:xfrm>
            <a:off x="2438400" y="3810000"/>
            <a:ext cx="70408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itchFamily="2" charset="-122"/>
              </a:rPr>
              <a:t>水何澹澹，山岛竦峙。</a:t>
            </a:r>
            <a:endParaRPr lang="en-US" altLang="x-none" sz="5400" dirty="0">
              <a:solidFill>
                <a:srgbClr val="FFFF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2438400" y="2046605"/>
            <a:ext cx="70408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itchFamily="2" charset="-122"/>
              </a:rPr>
              <a:t>东临碣石，以观沧海。</a:t>
            </a:r>
            <a:endParaRPr lang="zh-CN" altLang="en-US" sz="54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3" descr="DSP007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228600"/>
            <a:ext cx="12237085" cy="10728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-300355"/>
            <a:ext cx="12857480" cy="8585200"/>
          </a:xfrm>
          <a:prstGeom prst="rect">
            <a:avLst/>
          </a:prstGeom>
        </p:spPr>
      </p:pic>
      <p:sp>
        <p:nvSpPr>
          <p:cNvPr id="48131" name="Rectangle 4"/>
          <p:cNvSpPr/>
          <p:nvPr/>
        </p:nvSpPr>
        <p:spPr>
          <a:xfrm>
            <a:off x="1661795" y="2449830"/>
            <a:ext cx="96850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7200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华文行楷" pitchFamily="2" charset="-122"/>
              </a:rPr>
              <a:t>树木丛生，百草丰茂。</a:t>
            </a:r>
            <a:endParaRPr lang="zh-CN" altLang="en-US" sz="7200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5159</Words>
  <Application>WPS 演示</Application>
  <PresentationFormat>全屏显示(4:3)</PresentationFormat>
  <Paragraphs>581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51</vt:i4>
      </vt:variant>
    </vt:vector>
  </HeadingPairs>
  <TitlesOfParts>
    <vt:vector size="76" baseType="lpstr">
      <vt:lpstr>Arial</vt:lpstr>
      <vt:lpstr>宋体</vt:lpstr>
      <vt:lpstr>Wingdings</vt:lpstr>
      <vt:lpstr>Comic Sans MS</vt:lpstr>
      <vt:lpstr>黑体</vt:lpstr>
      <vt:lpstr>Times New Roman</vt:lpstr>
      <vt:lpstr>华文行楷</vt:lpstr>
      <vt:lpstr>微软雅黑</vt:lpstr>
      <vt:lpstr>楷体_GB2312</vt:lpstr>
      <vt:lpstr>新宋体</vt:lpstr>
      <vt:lpstr>Arial Unicode MS</vt:lpstr>
      <vt:lpstr>Wingdings</vt:lpstr>
      <vt:lpstr>楷体_GB2312</vt:lpstr>
      <vt:lpstr>+中文正文</vt:lpstr>
      <vt:lpstr>华文行楷</vt:lpstr>
      <vt:lpstr>隶书</vt:lpstr>
      <vt:lpstr>华文新魏</vt:lpstr>
      <vt:lpstr>方正姚体</vt:lpstr>
      <vt:lpstr>Verdana</vt:lpstr>
      <vt:lpstr>Segoe Print</vt:lpstr>
      <vt:lpstr>1_默认设计模板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次北固山下    王湾</vt:lpstr>
      <vt:lpstr>潮水涨满 平野开阔 和风吹拂风帆高挂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观沧海</dc:title>
  <dc:creator>微软用户</dc:creator>
  <cp:lastModifiedBy>Administrator</cp:lastModifiedBy>
  <cp:revision>77</cp:revision>
  <dcterms:created xsi:type="dcterms:W3CDTF">2008-08-14T01:29:00Z</dcterms:created>
  <dcterms:modified xsi:type="dcterms:W3CDTF">2019-09-12T14:57:37Z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