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3" r:id="rId3"/>
    <p:sldId id="274" r:id="rId4"/>
    <p:sldId id="257" r:id="rId5"/>
    <p:sldId id="258" r:id="rId6"/>
    <p:sldId id="259" r:id="rId7"/>
    <p:sldId id="272" r:id="rId8"/>
    <p:sldId id="270" r:id="rId9"/>
    <p:sldId id="275" r:id="rId10"/>
    <p:sldId id="269" r:id="rId11"/>
    <p:sldId id="271" r:id="rId12"/>
    <p:sldId id="268" r:id="rId13"/>
    <p:sldId id="261" r:id="rId14"/>
    <p:sldId id="262" r:id="rId15"/>
    <p:sldId id="266" r:id="rId16"/>
    <p:sldId id="263" r:id="rId17"/>
    <p:sldId id="264" r:id="rId18"/>
    <p:sldId id="265" r:id="rId19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  <a:srgbClr val="3333CC"/>
    <a:srgbClr val="0000FF"/>
    <a:srgbClr val="FF0000"/>
    <a:srgbClr val="99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>
        <p:scale>
          <a:sx n="100" d="100"/>
          <a:sy n="100" d="100"/>
        </p:scale>
        <p:origin x="-168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101D50-076B-4F96-A445-5BA0EAC4FC2D}" type="datetimeFigureOut">
              <a:rPr lang="zh-CN" altLang="en-US"/>
              <a:pPr>
                <a:defRPr/>
              </a:pPr>
              <a:t>2017/6/15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1A40E7-4D66-4D92-BBD5-C0728DF3F4B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379262-ED82-45B9-BB4C-165594E30A74}" type="datetimeFigureOut">
              <a:rPr lang="zh-CN" altLang="en-US"/>
              <a:pPr>
                <a:defRPr/>
              </a:pPr>
              <a:t>2017/6/15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3A69F2-233E-45D1-BA8B-68032B0F524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A8F6D7-6F76-45ED-8FF1-64DE9499255C}" type="datetimeFigureOut">
              <a:rPr lang="zh-CN" altLang="en-US"/>
              <a:pPr>
                <a:defRPr/>
              </a:pPr>
              <a:t>2017/6/15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297554-CA36-48E3-8180-641A23E3FE9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0A06DC-0B1A-417C-93A8-57D3259D7407}" type="datetimeFigureOut">
              <a:rPr lang="zh-CN" altLang="en-US"/>
              <a:pPr>
                <a:defRPr/>
              </a:pPr>
              <a:t>2017/6/15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169648-42D9-4F75-BB55-2CE84B466C9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F0225F-EE00-4689-AB18-531F5131BBE1}" type="datetimeFigureOut">
              <a:rPr lang="zh-CN" altLang="en-US"/>
              <a:pPr>
                <a:defRPr/>
              </a:pPr>
              <a:t>2017/6/15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93D0BB-8504-45DB-9594-FD065A69AD0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83669E-6900-4CCD-8471-7EED9A0020FC}" type="datetimeFigureOut">
              <a:rPr lang="zh-CN" altLang="en-US"/>
              <a:pPr>
                <a:defRPr/>
              </a:pPr>
              <a:t>2017/6/15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86AA64-4F3A-4A57-98DD-942352ABEE3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E72DC2-D49F-44FB-91A3-3194889BE0B8}" type="datetimeFigureOut">
              <a:rPr lang="zh-CN" altLang="en-US"/>
              <a:pPr>
                <a:defRPr/>
              </a:pPr>
              <a:t>2017/6/15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712332-3EC3-4AC3-A62B-1DE43791115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51E9A4-1DAF-4D08-BD04-85B37A9DF478}" type="datetimeFigureOut">
              <a:rPr lang="zh-CN" altLang="en-US"/>
              <a:pPr>
                <a:defRPr/>
              </a:pPr>
              <a:t>2017/6/15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BEA0E8-981C-43DC-97F4-8CFF5AF7EFA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71BE04-2AEB-48B3-AFD8-8133402155F8}" type="datetimeFigureOut">
              <a:rPr lang="zh-CN" altLang="en-US"/>
              <a:pPr>
                <a:defRPr/>
              </a:pPr>
              <a:t>2017/6/15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3FB497-C534-4AA9-BB59-2F4BAE2F738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1A4561-2784-4577-89E1-026F46007307}" type="datetimeFigureOut">
              <a:rPr lang="zh-CN" altLang="en-US"/>
              <a:pPr>
                <a:defRPr/>
              </a:pPr>
              <a:t>2017/6/15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7A361D-9D88-4923-AB9C-FA72FA1A794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244A34-E490-4139-8D9D-80A090175ED7}" type="datetimeFigureOut">
              <a:rPr lang="zh-CN" altLang="en-US"/>
              <a:pPr>
                <a:defRPr/>
              </a:pPr>
              <a:t>2017/6/15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59CF2E-51D4-4783-9F26-FD781E013E8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D0490794-2F09-4185-B64D-227CB9F8AD4F}" type="datetimeFigureOut">
              <a:rPr lang="zh-CN" altLang="en-US"/>
              <a:pPr>
                <a:defRPr/>
              </a:pPr>
              <a:t>2017/6/15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EC1E0899-F85B-4226-99D6-B503D05AAF9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3" name="Picture 2" descr="https://timgsa.baidu.com/timg?image&amp;quality=80&amp;size=b9999_10000&amp;sec=1494752343859&amp;di=483d0be349ec892f08c84178eaeb24b6&amp;imgtype=0&amp;src=http%3A%2F%2Fwww.so-b.com%2FtusbL3R1c2JpbWcxLnRiY2RuLmNuL3Rmc2NvbS9pMy8yMDg2MTk2OTkzL1RCMmdMcVllcFhYWFhiblhYWFhYWFhYWFhYWF8hITIwODYxOTY5OTMuanBn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928688"/>
            <a:ext cx="5500688" cy="5429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4" name="TextBox 6"/>
          <p:cNvSpPr txBox="1">
            <a:spLocks noChangeArrowheads="1"/>
          </p:cNvSpPr>
          <p:nvPr/>
        </p:nvSpPr>
        <p:spPr bwMode="auto">
          <a:xfrm>
            <a:off x="1500188" y="285750"/>
            <a:ext cx="5357812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名著阅读指导课</a:t>
            </a:r>
          </a:p>
        </p:txBody>
      </p:sp>
      <p:sp>
        <p:nvSpPr>
          <p:cNvPr id="13315" name="TextBox 7"/>
          <p:cNvSpPr txBox="1">
            <a:spLocks noChangeArrowheads="1"/>
          </p:cNvSpPr>
          <p:nvPr/>
        </p:nvSpPr>
        <p:spPr bwMode="auto">
          <a:xfrm>
            <a:off x="5429250" y="0"/>
            <a:ext cx="1200150" cy="6000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r>
              <a:rPr lang="en-US" altLang="zh-CN" sz="4800">
                <a:latin typeface="华文隶书"/>
                <a:ea typeface="华文隶书"/>
                <a:cs typeface="华文隶书"/>
              </a:rPr>
              <a:t>《</a:t>
            </a:r>
            <a:r>
              <a:rPr lang="zh-CN" altLang="en-US" sz="4800">
                <a:latin typeface="华文隶书"/>
                <a:ea typeface="华文隶书"/>
                <a:cs typeface="华文隶书"/>
              </a:rPr>
              <a:t>骆驼祥子</a:t>
            </a:r>
            <a:r>
              <a:rPr lang="en-US" altLang="zh-CN" sz="4800">
                <a:latin typeface="华文隶书"/>
                <a:ea typeface="华文隶书"/>
                <a:cs typeface="华文隶书"/>
              </a:rPr>
              <a:t>》</a:t>
            </a:r>
            <a:r>
              <a:rPr lang="zh-CN" altLang="en-US" sz="4800">
                <a:latin typeface="华文隶书"/>
                <a:ea typeface="华文隶书"/>
                <a:cs typeface="华文隶书"/>
              </a:rPr>
              <a:t>：</a:t>
            </a:r>
          </a:p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7215206" y="1785926"/>
            <a:ext cx="963726" cy="4708981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6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ea typeface="+mn-ea"/>
              </a:rPr>
              <a:t>圈</a:t>
            </a:r>
            <a:endParaRPr lang="en-US" altLang="zh-CN" sz="6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n-lt"/>
              <a:ea typeface="+mn-ea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6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ea typeface="+mn-ea"/>
              </a:rPr>
              <a:t>点</a:t>
            </a:r>
            <a:endParaRPr lang="en-US" altLang="zh-CN" sz="6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n-lt"/>
              <a:ea typeface="+mn-ea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6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ea typeface="+mn-ea"/>
              </a:rPr>
              <a:t>与</a:t>
            </a:r>
            <a:endParaRPr lang="en-US" altLang="zh-CN" sz="6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n-lt"/>
              <a:ea typeface="+mn-ea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6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ea typeface="+mn-ea"/>
              </a:rPr>
              <a:t>批</a:t>
            </a:r>
            <a:endParaRPr lang="en-US" altLang="zh-CN" sz="6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n-lt"/>
              <a:ea typeface="+mn-ea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6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ea typeface="+mn-ea"/>
              </a:rPr>
              <a:t>注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矩形 4"/>
          <p:cNvSpPr>
            <a:spLocks noChangeArrowheads="1"/>
          </p:cNvSpPr>
          <p:nvPr/>
        </p:nvSpPr>
        <p:spPr bwMode="auto">
          <a:xfrm>
            <a:off x="571500" y="428625"/>
            <a:ext cx="2478088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 b="1">
                <a:latin typeface="仿宋_GB2312"/>
                <a:ea typeface="仿宋_GB2312"/>
                <a:cs typeface="仿宋_GB2312"/>
              </a:rPr>
              <a:t>黄颖思同学</a:t>
            </a:r>
          </a:p>
        </p:txBody>
      </p:sp>
      <p:pic>
        <p:nvPicPr>
          <p:cNvPr id="22530" name="Picture 4" descr="B882EEDA577963CA6E67553E95455B2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3850" y="1412875"/>
            <a:ext cx="8569325" cy="489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矩形 4"/>
          <p:cNvSpPr>
            <a:spLocks noChangeArrowheads="1"/>
          </p:cNvSpPr>
          <p:nvPr/>
        </p:nvSpPr>
        <p:spPr bwMode="auto">
          <a:xfrm>
            <a:off x="500063" y="357188"/>
            <a:ext cx="3929062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 b="1">
                <a:latin typeface="仿宋_GB2312"/>
                <a:ea typeface="仿宋_GB2312"/>
                <a:cs typeface="仿宋_GB2312"/>
              </a:rPr>
              <a:t>傅若萧同学</a:t>
            </a:r>
          </a:p>
        </p:txBody>
      </p:sp>
      <p:pic>
        <p:nvPicPr>
          <p:cNvPr id="23554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9388" y="1341438"/>
            <a:ext cx="8856662" cy="5329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TextBox 4"/>
          <p:cNvSpPr txBox="1">
            <a:spLocks noChangeArrowheads="1"/>
          </p:cNvSpPr>
          <p:nvPr/>
        </p:nvSpPr>
        <p:spPr bwMode="auto">
          <a:xfrm>
            <a:off x="357188" y="214313"/>
            <a:ext cx="2786062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 b="1">
                <a:latin typeface="仿宋_GB2312"/>
                <a:ea typeface="仿宋_GB2312"/>
                <a:cs typeface="仿宋_GB2312"/>
              </a:rPr>
              <a:t>唐子怡同学</a:t>
            </a:r>
          </a:p>
        </p:txBody>
      </p:sp>
      <p:pic>
        <p:nvPicPr>
          <p:cNvPr id="24578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9388" y="1557338"/>
            <a:ext cx="8642350" cy="4608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  <a:alpha val="83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内容占位符 2"/>
          <p:cNvSpPr>
            <a:spLocks noGrp="1"/>
          </p:cNvSpPr>
          <p:nvPr>
            <p:ph idx="1"/>
          </p:nvPr>
        </p:nvSpPr>
        <p:spPr>
          <a:xfrm>
            <a:off x="500063" y="1785938"/>
            <a:ext cx="8229600" cy="4525962"/>
          </a:xfrm>
        </p:spPr>
        <p:txBody>
          <a:bodyPr/>
          <a:lstStyle/>
          <a:p>
            <a:pPr eaLnBrk="1" hangingPunct="1">
              <a:buFont typeface="Arial" charset="0"/>
              <a:buNone/>
            </a:pPr>
            <a:r>
              <a:rPr lang="zh-CN" altLang="en-US" b="1" smtClean="0">
                <a:latin typeface="黑体" pitchFamily="49" charset="-122"/>
                <a:ea typeface="黑体" pitchFamily="49" charset="-122"/>
              </a:rPr>
              <a:t>赏析式批注：</a:t>
            </a:r>
            <a:r>
              <a:rPr lang="zh-CN" altLang="en-US" smtClean="0">
                <a:latin typeface="华文楷体"/>
                <a:ea typeface="华文楷体"/>
                <a:cs typeface="华文楷体"/>
              </a:rPr>
              <a:t>从关键词、修辞手法、细节</a:t>
            </a:r>
            <a:endParaRPr lang="en-US" altLang="zh-CN" smtClean="0">
              <a:latin typeface="华文楷体"/>
              <a:ea typeface="华文楷体"/>
              <a:cs typeface="华文楷体"/>
            </a:endParaRPr>
          </a:p>
          <a:p>
            <a:pPr eaLnBrk="1" hangingPunct="1">
              <a:buFont typeface="Arial" charset="0"/>
              <a:buNone/>
            </a:pPr>
            <a:r>
              <a:rPr lang="zh-CN" altLang="en-US" smtClean="0">
                <a:latin typeface="华文楷体"/>
                <a:ea typeface="华文楷体"/>
                <a:cs typeface="华文楷体"/>
              </a:rPr>
              <a:t>描写等方面进行赏析。</a:t>
            </a:r>
          </a:p>
          <a:p>
            <a:pPr eaLnBrk="1" hangingPunct="1">
              <a:buFont typeface="Arial" charset="0"/>
              <a:buNone/>
            </a:pPr>
            <a:r>
              <a:rPr lang="zh-CN" altLang="en-US" b="1" smtClean="0">
                <a:latin typeface="黑体" pitchFamily="49" charset="-122"/>
                <a:ea typeface="黑体" pitchFamily="49" charset="-122"/>
              </a:rPr>
              <a:t>评价式批注：</a:t>
            </a:r>
            <a:r>
              <a:rPr lang="zh-CN" altLang="en-US" smtClean="0">
                <a:latin typeface="华文楷体"/>
                <a:ea typeface="华文楷体"/>
                <a:cs typeface="华文楷体"/>
              </a:rPr>
              <a:t>对书中人物、事件、写作手法、结构等进行评价。</a:t>
            </a:r>
          </a:p>
          <a:p>
            <a:pPr eaLnBrk="1" hangingPunct="1">
              <a:buFont typeface="Arial" charset="0"/>
              <a:buNone/>
            </a:pPr>
            <a:r>
              <a:rPr lang="zh-CN" altLang="en-US" b="1" smtClean="0">
                <a:latin typeface="黑体" pitchFamily="49" charset="-122"/>
                <a:ea typeface="黑体" pitchFamily="49" charset="-122"/>
              </a:rPr>
              <a:t>想象式批注</a:t>
            </a:r>
            <a:r>
              <a:rPr lang="zh-CN" altLang="en-US" b="1" smtClean="0"/>
              <a:t>：</a:t>
            </a:r>
            <a:r>
              <a:rPr lang="zh-CN" altLang="en-US" smtClean="0">
                <a:latin typeface="华文楷体"/>
                <a:ea typeface="华文楷体"/>
                <a:cs typeface="华文楷体"/>
              </a:rPr>
              <a:t>就文章内容所展开丰富的想象。</a:t>
            </a:r>
          </a:p>
          <a:p>
            <a:pPr eaLnBrk="1" hangingPunct="1">
              <a:buFont typeface="Arial" charset="0"/>
              <a:buNone/>
            </a:pPr>
            <a:r>
              <a:rPr lang="zh-CN" altLang="en-US" b="1" smtClean="0">
                <a:latin typeface="黑体" pitchFamily="49" charset="-122"/>
                <a:ea typeface="黑体" pitchFamily="49" charset="-122"/>
              </a:rPr>
              <a:t>质疑式批注</a:t>
            </a:r>
            <a:r>
              <a:rPr lang="zh-CN" altLang="en-US" b="1" smtClean="0"/>
              <a:t>：</a:t>
            </a:r>
            <a:r>
              <a:rPr lang="zh-CN" altLang="en-US" smtClean="0">
                <a:latin typeface="华文楷体"/>
                <a:ea typeface="华文楷体"/>
                <a:cs typeface="华文楷体"/>
              </a:rPr>
              <a:t>针对阅读内容提出疑问。</a:t>
            </a:r>
          </a:p>
          <a:p>
            <a:pPr eaLnBrk="1" hangingPunct="1">
              <a:buFont typeface="Arial" charset="0"/>
              <a:buNone/>
            </a:pPr>
            <a:endParaRPr lang="zh-CN" altLang="en-US" smtClean="0"/>
          </a:p>
        </p:txBody>
      </p:sp>
      <p:sp>
        <p:nvSpPr>
          <p:cNvPr id="6" name="矩形 5"/>
          <p:cNvSpPr/>
          <p:nvPr/>
        </p:nvSpPr>
        <p:spPr>
          <a:xfrm>
            <a:off x="2428875" y="357188"/>
            <a:ext cx="3857625" cy="78581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2786050" y="357166"/>
            <a:ext cx="3262432" cy="83099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8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ea typeface="+mn-ea"/>
              </a:rPr>
              <a:t>批注的方式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276600" y="333375"/>
            <a:ext cx="2428875" cy="64293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dirty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教师示范</a:t>
            </a:r>
            <a:endParaRPr lang="zh-CN" altLang="en-US" sz="3600" dirty="0">
              <a:solidFill>
                <a:schemeClr val="bg1"/>
              </a:solidFill>
            </a:endParaRPr>
          </a:p>
        </p:txBody>
      </p:sp>
      <p:sp>
        <p:nvSpPr>
          <p:cNvPr id="26626" name="Text Box 4"/>
          <p:cNvSpPr txBox="1">
            <a:spLocks noChangeArrowheads="1"/>
          </p:cNvSpPr>
          <p:nvPr/>
        </p:nvSpPr>
        <p:spPr bwMode="auto">
          <a:xfrm>
            <a:off x="395288" y="1125538"/>
            <a:ext cx="5905500" cy="5310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/>
              <a:t>       </a:t>
            </a:r>
            <a:r>
              <a:rPr lang="zh-CN" altLang="en-US">
                <a:latin typeface="楷体" pitchFamily="49" charset="-122"/>
                <a:ea typeface="楷体" pitchFamily="49" charset="-122"/>
              </a:rPr>
              <a:t>他决定去拉车，就拉车去了。赁了辆破车，他先练练腿。第一天没拉着什么钱。第二天生意不错，可是躺了两天，他的腿脖子肿的像两条瓠子似的，再也抬不起来。他忍受着，不管是怎样的疼痛。他知道这是不可避免的事，这是拉车必须经过的一关。非过了这一关，他不能放胆的去跑。</a:t>
            </a:r>
          </a:p>
          <a:p>
            <a:r>
              <a:rPr lang="zh-CN" altLang="en-US">
                <a:latin typeface="楷体" pitchFamily="49" charset="-122"/>
                <a:ea typeface="楷体" pitchFamily="49" charset="-122"/>
              </a:rPr>
              <a:t>    他换了新车，从一换车那天，他就打听明白了，像他赁的那辆车</a:t>
            </a:r>
            <a:r>
              <a:rPr lang="en-US" altLang="zh-CN">
                <a:latin typeface="楷体" pitchFamily="49" charset="-122"/>
                <a:ea typeface="楷体" pitchFamily="49" charset="-122"/>
              </a:rPr>
              <a:t>——</a:t>
            </a:r>
            <a:r>
              <a:rPr lang="zh-CN" altLang="en-US">
                <a:latin typeface="楷体" pitchFamily="49" charset="-122"/>
                <a:ea typeface="楷体" pitchFamily="49" charset="-122"/>
              </a:rPr>
              <a:t>弓子软，铜活地道，雨布大帘，双灯，细脖大铜喇叭</a:t>
            </a:r>
            <a:r>
              <a:rPr lang="en-US" altLang="zh-CN">
                <a:latin typeface="楷体" pitchFamily="49" charset="-122"/>
                <a:ea typeface="楷体" pitchFamily="49" charset="-122"/>
              </a:rPr>
              <a:t>——</a:t>
            </a:r>
            <a:r>
              <a:rPr lang="zh-CN" altLang="en-US">
                <a:latin typeface="楷体" pitchFamily="49" charset="-122"/>
                <a:ea typeface="楷体" pitchFamily="49" charset="-122"/>
              </a:rPr>
              <a:t>值一百出头；若是漆工与铜活含糊一点呢，一百元便可以打住。大概地说吧，他只要有一百块钱，就能弄一辆车。猛然一想，一天要是能剩一角的话，一百元就是一千天，一千天！把一千天堆到一块，他几乎算不过来这该有多么远。但是，祥子下了决心，一千天，一万天也好，他得买车！第一步他想好了，去拉包车。遇上交际多，饭局多的主儿，平均一月有上十来个饭局，就可以白落两三块的车饭钱。加上每月再省出个块儿八角的，也许是三块五块的，一年就能剩五六十块！这样，希望就近便多多了。他对自己起下了誓，一年半的工夫，他</a:t>
            </a:r>
            <a:r>
              <a:rPr lang="en-US" altLang="zh-CN">
                <a:latin typeface="楷体" pitchFamily="49" charset="-122"/>
                <a:ea typeface="楷体" pitchFamily="49" charset="-122"/>
              </a:rPr>
              <a:t>——</a:t>
            </a:r>
            <a:r>
              <a:rPr lang="zh-CN" altLang="en-US">
                <a:latin typeface="楷体" pitchFamily="49" charset="-122"/>
                <a:ea typeface="楷体" pitchFamily="49" charset="-122"/>
              </a:rPr>
              <a:t>祥子</a:t>
            </a:r>
            <a:r>
              <a:rPr lang="en-US" altLang="zh-CN">
                <a:latin typeface="楷体" pitchFamily="49" charset="-122"/>
                <a:ea typeface="楷体" pitchFamily="49" charset="-122"/>
              </a:rPr>
              <a:t>——</a:t>
            </a:r>
            <a:r>
              <a:rPr lang="zh-CN" altLang="en-US">
                <a:latin typeface="楷体" pitchFamily="49" charset="-122"/>
                <a:ea typeface="楷体" pitchFamily="49" charset="-122"/>
              </a:rPr>
              <a:t>非打成自己的车不可！</a:t>
            </a:r>
          </a:p>
        </p:txBody>
      </p:sp>
      <p:sp>
        <p:nvSpPr>
          <p:cNvPr id="19461" name="Text Box 5"/>
          <p:cNvSpPr txBox="1">
            <a:spLocks noChangeArrowheads="1"/>
          </p:cNvSpPr>
          <p:nvPr/>
        </p:nvSpPr>
        <p:spPr bwMode="auto">
          <a:xfrm>
            <a:off x="6372225" y="1052513"/>
            <a:ext cx="2592388" cy="1925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600" b="1">
                <a:solidFill>
                  <a:srgbClr val="FF0000"/>
                </a:solidFill>
                <a:ea typeface="方正兰亭黑简体" pitchFamily="2" charset="-122"/>
              </a:rPr>
              <a:t>把祥子的腿比喻为“两条瓠子”，可见他的腿真肿的厉害，他的身体还没适拉车的艰辛。“忍受”、“不可避免”等词语看出祥子坚忍、吃苦耐劳的品质。</a:t>
            </a:r>
          </a:p>
          <a:p>
            <a:pPr>
              <a:spcBef>
                <a:spcPct val="50000"/>
              </a:spcBef>
            </a:pPr>
            <a:r>
              <a:rPr lang="zh-CN" altLang="en-US" sz="1600" b="1">
                <a:solidFill>
                  <a:srgbClr val="0000FF"/>
                </a:solidFill>
                <a:ea typeface="方正兰亭黑简体" pitchFamily="2" charset="-122"/>
              </a:rPr>
              <a:t>（赏析式批注）</a:t>
            </a:r>
            <a:endParaRPr lang="en-US" altLang="zh-CN" sz="1600" b="1">
              <a:solidFill>
                <a:srgbClr val="0000FF"/>
              </a:solidFill>
              <a:ea typeface="方正兰亭黑简体" pitchFamily="2" charset="-122"/>
            </a:endParaRPr>
          </a:p>
        </p:txBody>
      </p:sp>
      <p:sp>
        <p:nvSpPr>
          <p:cNvPr id="19462" name="Line 6"/>
          <p:cNvSpPr>
            <a:spLocks noChangeShapeType="1"/>
          </p:cNvSpPr>
          <p:nvPr/>
        </p:nvSpPr>
        <p:spPr bwMode="auto">
          <a:xfrm>
            <a:off x="3276600" y="1700213"/>
            <a:ext cx="2879725" cy="0"/>
          </a:xfrm>
          <a:prstGeom prst="line">
            <a:avLst/>
          </a:prstGeom>
          <a:noFill/>
          <a:ln w="19050">
            <a:solidFill>
              <a:srgbClr val="0000FF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463" name="Line 7"/>
          <p:cNvSpPr>
            <a:spLocks noChangeShapeType="1"/>
          </p:cNvSpPr>
          <p:nvPr/>
        </p:nvSpPr>
        <p:spPr bwMode="auto">
          <a:xfrm>
            <a:off x="539750" y="1989138"/>
            <a:ext cx="5688013" cy="0"/>
          </a:xfrm>
          <a:prstGeom prst="line">
            <a:avLst/>
          </a:prstGeom>
          <a:noFill/>
          <a:ln w="19050">
            <a:solidFill>
              <a:srgbClr val="0000FF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464" name="Line 8"/>
          <p:cNvSpPr>
            <a:spLocks noChangeShapeType="1"/>
          </p:cNvSpPr>
          <p:nvPr/>
        </p:nvSpPr>
        <p:spPr bwMode="auto">
          <a:xfrm>
            <a:off x="468313" y="2276475"/>
            <a:ext cx="5688012" cy="0"/>
          </a:xfrm>
          <a:prstGeom prst="line">
            <a:avLst/>
          </a:prstGeom>
          <a:noFill/>
          <a:ln w="19050">
            <a:solidFill>
              <a:srgbClr val="0000FF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465" name="Line 9"/>
          <p:cNvSpPr>
            <a:spLocks noChangeShapeType="1"/>
          </p:cNvSpPr>
          <p:nvPr/>
        </p:nvSpPr>
        <p:spPr bwMode="auto">
          <a:xfrm>
            <a:off x="468313" y="2565400"/>
            <a:ext cx="2663825" cy="0"/>
          </a:xfrm>
          <a:prstGeom prst="line">
            <a:avLst/>
          </a:prstGeom>
          <a:noFill/>
          <a:ln w="19050">
            <a:solidFill>
              <a:srgbClr val="0000FF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468" name="Text Box 12"/>
          <p:cNvSpPr txBox="1">
            <a:spLocks noChangeArrowheads="1"/>
          </p:cNvSpPr>
          <p:nvPr/>
        </p:nvSpPr>
        <p:spPr bwMode="auto">
          <a:xfrm>
            <a:off x="6443663" y="3644900"/>
            <a:ext cx="2376487" cy="1436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600" b="1">
                <a:solidFill>
                  <a:srgbClr val="FF0000"/>
                </a:solidFill>
                <a:ea typeface="方正兰亭黑简体" pitchFamily="2" charset="-122"/>
              </a:rPr>
              <a:t>虽然“买车”的愿望距离祥子很遥远，但他却有“不达目标不罢休”的干劲和勇气。</a:t>
            </a:r>
          </a:p>
          <a:p>
            <a:pPr>
              <a:spcBef>
                <a:spcPct val="50000"/>
              </a:spcBef>
            </a:pPr>
            <a:r>
              <a:rPr lang="zh-CN" altLang="en-US" sz="1600" b="1">
                <a:solidFill>
                  <a:srgbClr val="0000FF"/>
                </a:solidFill>
                <a:ea typeface="方正兰亭黑简体" pitchFamily="2" charset="-122"/>
              </a:rPr>
              <a:t>（评价式批注）</a:t>
            </a:r>
          </a:p>
        </p:txBody>
      </p:sp>
      <p:sp>
        <p:nvSpPr>
          <p:cNvPr id="19471" name="Text Box 15"/>
          <p:cNvSpPr txBox="1">
            <a:spLocks noChangeArrowheads="1"/>
          </p:cNvSpPr>
          <p:nvPr/>
        </p:nvSpPr>
        <p:spPr bwMode="auto">
          <a:xfrm>
            <a:off x="6443663" y="5300663"/>
            <a:ext cx="2520950" cy="1436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600" b="1">
                <a:solidFill>
                  <a:srgbClr val="FF0000"/>
                </a:solidFill>
                <a:ea typeface="方正兰亭黑简体" pitchFamily="2" charset="-122"/>
              </a:rPr>
              <a:t>一年半后，祥子能达成所愿买到车吗？如果祥子没法拥有自己的车，他的命运又该如何呢？</a:t>
            </a:r>
          </a:p>
          <a:p>
            <a:pPr>
              <a:spcBef>
                <a:spcPct val="50000"/>
              </a:spcBef>
            </a:pPr>
            <a:r>
              <a:rPr lang="zh-CN" altLang="en-US" sz="1600" b="1">
                <a:solidFill>
                  <a:srgbClr val="0000FF"/>
                </a:solidFill>
                <a:ea typeface="方正兰亭黑简体" pitchFamily="2" charset="-122"/>
              </a:rPr>
              <a:t>（质疑式批注）</a:t>
            </a:r>
          </a:p>
        </p:txBody>
      </p:sp>
      <p:sp>
        <p:nvSpPr>
          <p:cNvPr id="19472" name="Line 16"/>
          <p:cNvSpPr>
            <a:spLocks noChangeShapeType="1"/>
          </p:cNvSpPr>
          <p:nvPr/>
        </p:nvSpPr>
        <p:spPr bwMode="auto">
          <a:xfrm>
            <a:off x="3635375" y="4724400"/>
            <a:ext cx="2592388" cy="0"/>
          </a:xfrm>
          <a:prstGeom prst="line">
            <a:avLst/>
          </a:prstGeom>
          <a:noFill/>
          <a:ln w="19050">
            <a:solidFill>
              <a:srgbClr val="0000FF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473" name="Line 17"/>
          <p:cNvSpPr>
            <a:spLocks noChangeShapeType="1"/>
          </p:cNvSpPr>
          <p:nvPr/>
        </p:nvSpPr>
        <p:spPr bwMode="auto">
          <a:xfrm>
            <a:off x="395288" y="5013325"/>
            <a:ext cx="2447925" cy="0"/>
          </a:xfrm>
          <a:prstGeom prst="line">
            <a:avLst/>
          </a:prstGeom>
          <a:noFill/>
          <a:ln w="19050">
            <a:solidFill>
              <a:srgbClr val="0000FF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474" name="Line 18"/>
          <p:cNvSpPr>
            <a:spLocks noChangeShapeType="1"/>
          </p:cNvSpPr>
          <p:nvPr/>
        </p:nvSpPr>
        <p:spPr bwMode="auto">
          <a:xfrm>
            <a:off x="2268538" y="6165850"/>
            <a:ext cx="3816350" cy="0"/>
          </a:xfrm>
          <a:prstGeom prst="line">
            <a:avLst/>
          </a:prstGeom>
          <a:noFill/>
          <a:ln w="19050">
            <a:solidFill>
              <a:srgbClr val="0000FF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475" name="Line 19"/>
          <p:cNvSpPr>
            <a:spLocks noChangeShapeType="1"/>
          </p:cNvSpPr>
          <p:nvPr/>
        </p:nvSpPr>
        <p:spPr bwMode="auto">
          <a:xfrm>
            <a:off x="539750" y="6453188"/>
            <a:ext cx="3816350" cy="0"/>
          </a:xfrm>
          <a:prstGeom prst="line">
            <a:avLst/>
          </a:prstGeom>
          <a:noFill/>
          <a:ln w="19050">
            <a:solidFill>
              <a:srgbClr val="0000FF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9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94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94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94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94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94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94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94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94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94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94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94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94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94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94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94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94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94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94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94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94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94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94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94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94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94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94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194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194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94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94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1" grpId="0"/>
      <p:bldP spid="19462" grpId="0" animBg="1"/>
      <p:bldP spid="19463" grpId="0" animBg="1"/>
      <p:bldP spid="19464" grpId="0" animBg="1"/>
      <p:bldP spid="19465" grpId="0" animBg="1"/>
      <p:bldP spid="19468" grpId="0"/>
      <p:bldP spid="19471" grpId="0"/>
      <p:bldP spid="19472" grpId="0" animBg="1"/>
      <p:bldP spid="19473" grpId="0" animBg="1"/>
      <p:bldP spid="19474" grpId="0" animBg="1"/>
      <p:bldP spid="1947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276600" y="333375"/>
            <a:ext cx="2428875" cy="64293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dirty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教师示范</a:t>
            </a:r>
            <a:endParaRPr lang="zh-CN" altLang="en-US" sz="3600" dirty="0">
              <a:solidFill>
                <a:schemeClr val="bg1"/>
              </a:solidFill>
            </a:endParaRPr>
          </a:p>
        </p:txBody>
      </p:sp>
      <p:sp>
        <p:nvSpPr>
          <p:cNvPr id="27650" name="Text Box 5"/>
          <p:cNvSpPr txBox="1">
            <a:spLocks noChangeArrowheads="1"/>
          </p:cNvSpPr>
          <p:nvPr/>
        </p:nvSpPr>
        <p:spPr bwMode="auto">
          <a:xfrm>
            <a:off x="323850" y="1700213"/>
            <a:ext cx="5184775" cy="4486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dist"/>
            <a:r>
              <a:rPr lang="zh-CN" altLang="en-US"/>
              <a:t>       </a:t>
            </a:r>
            <a:r>
              <a:rPr lang="zh-CN" altLang="en-US">
                <a:ea typeface="楷体" pitchFamily="49" charset="-122"/>
              </a:rPr>
              <a:t>这么大的人，拉上那么美的车，自己的车，弓子软得颤悠颤悠的，连车把都微微的动弹；车箱是那么亮，垫子是那么白，喇叭是那么响；跑得不快怎能对得起自己呢？怎能对得起那辆车呢？这一点不是虚荣心，而似乎是一种责任，非快跑，飞跑，不足以充分发挥自己的力量与车的优美。那辆车也真是可爱，拉过了半年以来，仿佛处处都有了直觉与感情，祥子的一扭腰、一蹲腿，或一直脊背，它都就马上应合着，给祥子以最顺心的帮助，他与它之间没有一点隔膜别扭的地方。感到遇上平地人少的地方，祥子可以用一只手拢着把，微微轻响的皮轮像阵利飕的小风似的催着他跑，飞快而平稳。拉到了地点，祥子的衣裤都拧得出汗来，哗哗的，像刚从水盆里捞出来的。他感到疲乏，可是很痛快的，值得骄傲的，一种疲乏，如同骑着名马跑了几十里那样。</a:t>
            </a:r>
          </a:p>
        </p:txBody>
      </p:sp>
      <p:sp>
        <p:nvSpPr>
          <p:cNvPr id="27651" name="Line 8"/>
          <p:cNvSpPr>
            <a:spLocks noChangeShapeType="1"/>
          </p:cNvSpPr>
          <p:nvPr/>
        </p:nvSpPr>
        <p:spPr bwMode="auto">
          <a:xfrm>
            <a:off x="468313" y="2852738"/>
            <a:ext cx="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3568" name="Line 16"/>
          <p:cNvSpPr>
            <a:spLocks noChangeShapeType="1"/>
          </p:cNvSpPr>
          <p:nvPr/>
        </p:nvSpPr>
        <p:spPr bwMode="auto">
          <a:xfrm>
            <a:off x="395288" y="3141663"/>
            <a:ext cx="360362" cy="0"/>
          </a:xfrm>
          <a:prstGeom prst="line">
            <a:avLst/>
          </a:prstGeom>
          <a:noFill/>
          <a:ln w="19050">
            <a:solidFill>
              <a:srgbClr val="0000FF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3569" name="Line 17"/>
          <p:cNvSpPr>
            <a:spLocks noChangeShapeType="1"/>
          </p:cNvSpPr>
          <p:nvPr/>
        </p:nvSpPr>
        <p:spPr bwMode="auto">
          <a:xfrm>
            <a:off x="395288" y="2852738"/>
            <a:ext cx="5040312" cy="0"/>
          </a:xfrm>
          <a:prstGeom prst="line">
            <a:avLst/>
          </a:prstGeom>
          <a:noFill/>
          <a:ln w="19050">
            <a:solidFill>
              <a:srgbClr val="0000FF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3570" name="Line 18"/>
          <p:cNvSpPr>
            <a:spLocks noChangeShapeType="1"/>
          </p:cNvSpPr>
          <p:nvPr/>
        </p:nvSpPr>
        <p:spPr bwMode="auto">
          <a:xfrm>
            <a:off x="5148263" y="2276475"/>
            <a:ext cx="287337" cy="0"/>
          </a:xfrm>
          <a:prstGeom prst="line">
            <a:avLst/>
          </a:prstGeom>
          <a:noFill/>
          <a:ln w="19050">
            <a:solidFill>
              <a:srgbClr val="0000FF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3571" name="Line 19"/>
          <p:cNvSpPr>
            <a:spLocks noChangeShapeType="1"/>
          </p:cNvSpPr>
          <p:nvPr/>
        </p:nvSpPr>
        <p:spPr bwMode="auto">
          <a:xfrm>
            <a:off x="395288" y="2565400"/>
            <a:ext cx="5040312" cy="0"/>
          </a:xfrm>
          <a:prstGeom prst="line">
            <a:avLst/>
          </a:prstGeom>
          <a:noFill/>
          <a:ln w="19050">
            <a:solidFill>
              <a:srgbClr val="0000FF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3572" name="Text Box 20"/>
          <p:cNvSpPr txBox="1">
            <a:spLocks noChangeArrowheads="1"/>
          </p:cNvSpPr>
          <p:nvPr/>
        </p:nvSpPr>
        <p:spPr bwMode="auto">
          <a:xfrm>
            <a:off x="5795963" y="1916113"/>
            <a:ext cx="3097212" cy="1925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600" b="1">
                <a:solidFill>
                  <a:srgbClr val="FF0000"/>
                </a:solidFill>
                <a:ea typeface="方正兰亭黑简体" pitchFamily="2" charset="-122"/>
              </a:rPr>
              <a:t>我想祥子对他的新车一定爱不释手，他每天起床定会把车擦个透亮。拉着自己的车上街，祥子定是大步流星、昂头挺胸，逢人就说，“嗨！这是我刚买的车，你看怎么样？”</a:t>
            </a:r>
          </a:p>
          <a:p>
            <a:pPr>
              <a:spcBef>
                <a:spcPct val="50000"/>
              </a:spcBef>
            </a:pPr>
            <a:r>
              <a:rPr lang="zh-CN" altLang="en-US" sz="1600" b="1">
                <a:solidFill>
                  <a:srgbClr val="0000FF"/>
                </a:solidFill>
                <a:ea typeface="方正兰亭黑简体" pitchFamily="2" charset="-122"/>
              </a:rPr>
              <a:t>（想象式批注）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35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35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35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35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35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35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35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35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35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35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35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35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35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35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35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357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357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357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68" grpId="0" animBg="1"/>
      <p:bldP spid="23569" grpId="0" animBg="1"/>
      <p:bldP spid="23570" grpId="0" animBg="1"/>
      <p:bldP spid="23571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内容占位符 2"/>
          <p:cNvSpPr>
            <a:spLocks noGrp="1"/>
          </p:cNvSpPr>
          <p:nvPr>
            <p:ph idx="1"/>
          </p:nvPr>
        </p:nvSpPr>
        <p:spPr>
          <a:xfrm>
            <a:off x="0" y="1785938"/>
            <a:ext cx="8786813" cy="4525962"/>
          </a:xfrm>
        </p:spPr>
        <p:txBody>
          <a:bodyPr/>
          <a:lstStyle/>
          <a:p>
            <a:pPr eaLnBrk="1" hangingPunct="1">
              <a:buFont typeface="Arial" charset="0"/>
              <a:buNone/>
            </a:pPr>
            <a:r>
              <a:rPr lang="zh-CN" altLang="en-US" sz="3600" smtClean="0"/>
              <a:t>           </a:t>
            </a:r>
            <a:r>
              <a:rPr lang="zh-CN" altLang="en-US" b="1" smtClean="0">
                <a:latin typeface="楷体" pitchFamily="49" charset="-122"/>
                <a:ea typeface="楷体" pitchFamily="49" charset="-122"/>
                <a:cs typeface="华文楷体"/>
              </a:rPr>
              <a:t>请分组阅读学案上的文段，运用老师总结的批注方式，进行圈点与批注。</a:t>
            </a:r>
          </a:p>
        </p:txBody>
      </p:sp>
      <p:sp>
        <p:nvSpPr>
          <p:cNvPr id="4" name="矩形 3"/>
          <p:cNvSpPr/>
          <p:nvPr/>
        </p:nvSpPr>
        <p:spPr>
          <a:xfrm>
            <a:off x="3286125" y="642938"/>
            <a:ext cx="2428875" cy="64293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dirty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齐来演练</a:t>
            </a:r>
            <a:endParaRPr lang="zh-CN" altLang="en-US" sz="36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矩形 3"/>
          <p:cNvSpPr>
            <a:spLocks noChangeArrowheads="1"/>
          </p:cNvSpPr>
          <p:nvPr/>
        </p:nvSpPr>
        <p:spPr bwMode="auto">
          <a:xfrm>
            <a:off x="714375" y="2000250"/>
            <a:ext cx="7643813" cy="2103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>
                <a:latin typeface="Calibri" pitchFamily="34" charset="0"/>
              </a:rPr>
              <a:t>         </a:t>
            </a:r>
            <a:r>
              <a:rPr lang="zh-CN" altLang="en-US" sz="3200">
                <a:latin typeface="楷体" pitchFamily="49" charset="-122"/>
                <a:ea typeface="楷体" pitchFamily="49" charset="-122"/>
                <a:cs typeface="华文楷体"/>
              </a:rPr>
              <a:t>祥子是怎么走上毁灭之路的呢？  </a:t>
            </a:r>
            <a:endParaRPr lang="en-US" altLang="zh-CN" sz="3200">
              <a:latin typeface="楷体" pitchFamily="49" charset="-122"/>
              <a:ea typeface="楷体" pitchFamily="49" charset="-122"/>
              <a:cs typeface="华文楷体"/>
            </a:endParaRPr>
          </a:p>
          <a:p>
            <a:endParaRPr lang="en-US" altLang="zh-CN" sz="3200">
              <a:latin typeface="楷体" pitchFamily="49" charset="-122"/>
              <a:ea typeface="楷体" pitchFamily="49" charset="-122"/>
              <a:cs typeface="华文楷体"/>
            </a:endParaRPr>
          </a:p>
          <a:p>
            <a:r>
              <a:rPr lang="en-US" altLang="zh-CN" sz="3200">
                <a:latin typeface="楷体" pitchFamily="49" charset="-122"/>
                <a:ea typeface="楷体" pitchFamily="49" charset="-122"/>
                <a:cs typeface="华文楷体"/>
              </a:rPr>
              <a:t>    </a:t>
            </a:r>
            <a:r>
              <a:rPr lang="zh-CN" altLang="en-US" sz="3200">
                <a:latin typeface="楷体" pitchFamily="49" charset="-122"/>
                <a:ea typeface="楷体" pitchFamily="49" charset="-122"/>
                <a:cs typeface="华文楷体"/>
              </a:rPr>
              <a:t>在这条路上他会遇到哪些对他影响极大的人物？</a:t>
            </a:r>
          </a:p>
        </p:txBody>
      </p:sp>
      <p:sp>
        <p:nvSpPr>
          <p:cNvPr id="5" name="矩形 4"/>
          <p:cNvSpPr/>
          <p:nvPr/>
        </p:nvSpPr>
        <p:spPr>
          <a:xfrm>
            <a:off x="2000250" y="642938"/>
            <a:ext cx="5286375" cy="71437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3600" b="1" dirty="0">
              <a:latin typeface="黑体" pitchFamily="2" charset="-122"/>
              <a:ea typeface="黑体" pitchFamily="2" charset="-122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dirty="0">
                <a:latin typeface="黑体" pitchFamily="2" charset="-122"/>
                <a:ea typeface="黑体" pitchFamily="2" charset="-122"/>
              </a:rPr>
              <a:t>带上疑问  再读祥子</a:t>
            </a:r>
            <a:r>
              <a:rPr lang="zh-CN" altLang="en-US" sz="3600" dirty="0">
                <a:latin typeface="黑体" pitchFamily="2" charset="-122"/>
                <a:ea typeface="黑体" pitchFamily="2" charset="-122"/>
              </a:rPr>
              <a:t/>
            </a:r>
            <a:br>
              <a:rPr lang="zh-CN" altLang="en-US" sz="3600" dirty="0">
                <a:latin typeface="黑体" pitchFamily="2" charset="-122"/>
                <a:ea typeface="黑体" pitchFamily="2" charset="-122"/>
              </a:rPr>
            </a:br>
            <a:endParaRPr lang="zh-CN" altLang="en-US" sz="3600" dirty="0"/>
          </a:p>
        </p:txBody>
      </p:sp>
      <p:pic>
        <p:nvPicPr>
          <p:cNvPr id="29700" name="Picture 6" descr="http://img.funshion.com/pictures/453/66/4536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381500" y="4333875"/>
            <a:ext cx="4762500" cy="2524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标题 1"/>
          <p:cNvSpPr>
            <a:spLocks noGrp="1"/>
          </p:cNvSpPr>
          <p:nvPr>
            <p:ph type="title"/>
          </p:nvPr>
        </p:nvSpPr>
        <p:spPr>
          <a:xfrm>
            <a:off x="468313" y="188913"/>
            <a:ext cx="8229600" cy="504825"/>
          </a:xfrm>
        </p:spPr>
        <p:txBody>
          <a:bodyPr/>
          <a:lstStyle/>
          <a:p>
            <a:pPr eaLnBrk="1" hangingPunct="1"/>
            <a:r>
              <a:rPr lang="zh-CN" altLang="en-US" sz="2400" b="1" smtClean="0">
                <a:latin typeface="黑体" pitchFamily="49" charset="-122"/>
                <a:ea typeface="黑体" pitchFamily="49" charset="-122"/>
              </a:rPr>
              <a:t>课后阅读任务</a:t>
            </a:r>
          </a:p>
        </p:txBody>
      </p:sp>
      <p:sp>
        <p:nvSpPr>
          <p:cNvPr id="30722" name="内容占位符 2"/>
          <p:cNvSpPr>
            <a:spLocks noGrp="1"/>
          </p:cNvSpPr>
          <p:nvPr>
            <p:ph idx="1"/>
          </p:nvPr>
        </p:nvSpPr>
        <p:spPr>
          <a:xfrm>
            <a:off x="468313" y="981075"/>
            <a:ext cx="8229600" cy="5876925"/>
          </a:xfrm>
        </p:spPr>
        <p:txBody>
          <a:bodyPr/>
          <a:lstStyle/>
          <a:p>
            <a:pPr eaLnBrk="1" hangingPunct="1">
              <a:buFont typeface="Arial" charset="0"/>
              <a:buNone/>
            </a:pPr>
            <a:r>
              <a:rPr lang="zh-CN" altLang="en-US" sz="2000" b="1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华文楷体"/>
              </a:rPr>
              <a:t>课后运用“圈点与批注”法，利用三周时间再读老舍的</a:t>
            </a:r>
            <a:r>
              <a:rPr lang="en-US" altLang="zh-CN" sz="2000" b="1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华文楷体"/>
              </a:rPr>
              <a:t>《</a:t>
            </a:r>
            <a:r>
              <a:rPr lang="zh-CN" altLang="en-US" sz="2000" b="1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华文楷体"/>
              </a:rPr>
              <a:t>骆驼祥子</a:t>
            </a:r>
            <a:r>
              <a:rPr lang="en-US" altLang="zh-CN" sz="2000" b="1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华文楷体"/>
              </a:rPr>
              <a:t>》</a:t>
            </a:r>
            <a:r>
              <a:rPr lang="zh-CN" altLang="en-US" sz="2000" b="1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华文楷体"/>
              </a:rPr>
              <a:t>。</a:t>
            </a:r>
          </a:p>
          <a:p>
            <a:pPr>
              <a:buFont typeface="Arial" charset="0"/>
              <a:buNone/>
            </a:pPr>
            <a:r>
              <a:rPr lang="zh-CN" altLang="en-US" sz="2000" smtClean="0">
                <a:ea typeface="楷体" pitchFamily="49" charset="-122"/>
                <a:cs typeface="华文楷体"/>
              </a:rPr>
              <a:t>阅读实践月度任务：</a:t>
            </a:r>
          </a:p>
          <a:p>
            <a:pPr>
              <a:buFont typeface="Arial" charset="0"/>
              <a:buNone/>
            </a:pPr>
            <a:r>
              <a:rPr lang="en-US" altLang="zh-CN" sz="2000" smtClean="0">
                <a:ea typeface="楷体" pitchFamily="49" charset="-122"/>
                <a:cs typeface="华文楷体"/>
              </a:rPr>
              <a:t>A.</a:t>
            </a:r>
            <a:r>
              <a:rPr lang="zh-CN" altLang="en-US" sz="2000" smtClean="0">
                <a:ea typeface="楷体" pitchFamily="49" charset="-122"/>
                <a:cs typeface="华文楷体"/>
              </a:rPr>
              <a:t>每天利用课前</a:t>
            </a:r>
            <a:r>
              <a:rPr lang="en-US" altLang="zh-CN" sz="2000" smtClean="0">
                <a:ea typeface="楷体" pitchFamily="49" charset="-122"/>
                <a:cs typeface="华文楷体"/>
              </a:rPr>
              <a:t>5</a:t>
            </a:r>
            <a:r>
              <a:rPr lang="zh-CN" altLang="en-US" sz="2000" smtClean="0">
                <a:ea typeface="楷体" pitchFamily="49" charset="-122"/>
                <a:cs typeface="华文楷体"/>
              </a:rPr>
              <a:t>分钟进行随机抽检，点到名的同学要按要求介绍规定章节的相关内容。</a:t>
            </a:r>
          </a:p>
          <a:p>
            <a:pPr>
              <a:buFont typeface="Arial" charset="0"/>
              <a:buNone/>
            </a:pPr>
            <a:r>
              <a:rPr lang="en-US" altLang="zh-CN" sz="2000" smtClean="0">
                <a:ea typeface="楷体" pitchFamily="49" charset="-122"/>
                <a:cs typeface="华文楷体"/>
              </a:rPr>
              <a:t>B.</a:t>
            </a:r>
            <a:r>
              <a:rPr lang="zh-CN" altLang="en-US" sz="2000" smtClean="0">
                <a:ea typeface="楷体" pitchFamily="49" charset="-122"/>
                <a:cs typeface="华文楷体"/>
              </a:rPr>
              <a:t>组长定期组织组员交流最感兴趣（或印象深刻）的章节</a:t>
            </a:r>
          </a:p>
          <a:p>
            <a:pPr>
              <a:buFont typeface="Arial" charset="0"/>
              <a:buNone/>
            </a:pPr>
            <a:r>
              <a:rPr lang="en-US" altLang="zh-CN" sz="2000" smtClean="0">
                <a:ea typeface="楷体" pitchFamily="49" charset="-122"/>
                <a:cs typeface="华文楷体"/>
              </a:rPr>
              <a:t>C.</a:t>
            </a:r>
            <a:r>
              <a:rPr lang="zh-CN" altLang="en-US" sz="2000" smtClean="0">
                <a:ea typeface="楷体" pitchFamily="49" charset="-122"/>
                <a:cs typeface="华文楷体"/>
              </a:rPr>
              <a:t>组长定期收集组员在阅读过程中遇到的疑难，组织小组探究、交流。</a:t>
            </a:r>
          </a:p>
          <a:p>
            <a:pPr>
              <a:buFont typeface="Arial" charset="0"/>
              <a:buNone/>
            </a:pPr>
            <a:r>
              <a:rPr lang="en-US" altLang="zh-CN" sz="2000" smtClean="0">
                <a:ea typeface="楷体" pitchFamily="49" charset="-122"/>
                <a:cs typeface="华文楷体"/>
              </a:rPr>
              <a:t>D</a:t>
            </a:r>
            <a:r>
              <a:rPr lang="zh-CN" altLang="en-US" sz="2000" smtClean="0">
                <a:ea typeface="楷体" pitchFamily="49" charset="-122"/>
                <a:cs typeface="华文楷体"/>
              </a:rPr>
              <a:t>通读全书后，成立阅读小组，讨论、选择阅读的专题，围绕专题进行研读，完成读书卡片、手抄报的制作任务。</a:t>
            </a:r>
          </a:p>
          <a:p>
            <a:pPr>
              <a:buFont typeface="Arial" charset="0"/>
              <a:buNone/>
            </a:pPr>
            <a:r>
              <a:rPr lang="zh-CN" altLang="en-US" sz="2000" b="1" smtClean="0">
                <a:solidFill>
                  <a:srgbClr val="FF0000"/>
                </a:solidFill>
                <a:ea typeface="楷体" pitchFamily="49" charset="-122"/>
                <a:cs typeface="华文楷体"/>
              </a:rPr>
              <a:t>附参考专题：</a:t>
            </a:r>
          </a:p>
          <a:p>
            <a:pPr>
              <a:buFont typeface="Arial" charset="0"/>
              <a:buNone/>
            </a:pPr>
            <a:r>
              <a:rPr lang="zh-CN" altLang="en-US" sz="2000" smtClean="0">
                <a:ea typeface="楷体" pitchFamily="49" charset="-122"/>
                <a:cs typeface="华文楷体"/>
              </a:rPr>
              <a:t>专题一：给祥子写小传    专题二：探寻悲剧的原因   </a:t>
            </a:r>
          </a:p>
          <a:p>
            <a:pPr>
              <a:buFont typeface="Arial" charset="0"/>
              <a:buNone/>
            </a:pPr>
            <a:r>
              <a:rPr lang="zh-CN" altLang="en-US" sz="2000" smtClean="0">
                <a:ea typeface="楷体" pitchFamily="49" charset="-122"/>
                <a:cs typeface="华文楷体"/>
              </a:rPr>
              <a:t>专题三：话说“洋车夫”  专题四：品析“京味儿”</a:t>
            </a:r>
          </a:p>
          <a:p>
            <a:pPr>
              <a:buFont typeface="Arial" charset="0"/>
              <a:buNone/>
            </a:pPr>
            <a:r>
              <a:rPr lang="zh-CN" altLang="en-US" sz="2000" b="1" smtClean="0">
                <a:solidFill>
                  <a:srgbClr val="FF0000"/>
                </a:solidFill>
                <a:ea typeface="楷体" pitchFamily="49" charset="-122"/>
                <a:cs typeface="华文楷体"/>
              </a:rPr>
              <a:t>附手抄报制作要求：</a:t>
            </a:r>
          </a:p>
          <a:p>
            <a:pPr>
              <a:buFont typeface="Arial" charset="0"/>
              <a:buNone/>
            </a:pPr>
            <a:r>
              <a:rPr lang="zh-CN" altLang="en-US" sz="2000" smtClean="0">
                <a:ea typeface="楷体" pitchFamily="49" charset="-122"/>
                <a:cs typeface="华文楷体"/>
              </a:rPr>
              <a:t>内容多样，切合主题；字体规范，版面整洁；插图合理，构思新颖。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Picture 5" descr="1406593945951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3850" y="1341438"/>
            <a:ext cx="4321175" cy="4105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38" name="WordArt 6"/>
          <p:cNvSpPr>
            <a:spLocks noChangeArrowheads="1" noChangeShapeType="1" noTextEdit="1"/>
          </p:cNvSpPr>
          <p:nvPr/>
        </p:nvSpPr>
        <p:spPr bwMode="auto">
          <a:xfrm>
            <a:off x="5148263" y="1412875"/>
            <a:ext cx="1143000" cy="647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4400" b="1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方正兰亭黑简体"/>
                <a:ea typeface="方正兰亭黑简体"/>
              </a:rPr>
              <a:t>老舍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Picture 5" descr="1406593945951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3850" y="1341438"/>
            <a:ext cx="4321175" cy="4105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2" name="WordArt 6"/>
          <p:cNvSpPr>
            <a:spLocks noChangeArrowheads="1" noChangeShapeType="1" noTextEdit="1"/>
          </p:cNvSpPr>
          <p:nvPr/>
        </p:nvSpPr>
        <p:spPr bwMode="auto">
          <a:xfrm>
            <a:off x="5148263" y="1412875"/>
            <a:ext cx="1143000" cy="647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4400" b="1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方正兰亭黑简体"/>
                <a:ea typeface="方正兰亭黑简体"/>
              </a:rPr>
              <a:t>老舍</a:t>
            </a:r>
          </a:p>
        </p:txBody>
      </p:sp>
      <p:sp>
        <p:nvSpPr>
          <p:cNvPr id="15363" name="Text Box 7"/>
          <p:cNvSpPr txBox="1">
            <a:spLocks noChangeArrowheads="1"/>
          </p:cNvSpPr>
          <p:nvPr/>
        </p:nvSpPr>
        <p:spPr bwMode="auto">
          <a:xfrm>
            <a:off x="5148263" y="2492375"/>
            <a:ext cx="3384550" cy="2043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latin typeface="楷体" pitchFamily="49" charset="-122"/>
                <a:ea typeface="楷体" pitchFamily="49" charset="-122"/>
              </a:rPr>
              <a:t>小说家、作家</a:t>
            </a:r>
            <a:r>
              <a:rPr lang="zh-CN" altLang="en-US" sz="3200">
                <a:latin typeface="楷体" pitchFamily="49" charset="-122"/>
                <a:ea typeface="楷体" pitchFamily="49" charset="-122"/>
              </a:rPr>
              <a:t> </a:t>
            </a:r>
            <a:endParaRPr lang="zh-CN" altLang="en-US" sz="3200" b="1">
              <a:latin typeface="楷体" pitchFamily="49" charset="-122"/>
              <a:ea typeface="楷体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200" b="1">
                <a:latin typeface="楷体" pitchFamily="49" charset="-122"/>
                <a:ea typeface="楷体" pitchFamily="49" charset="-122"/>
              </a:rPr>
              <a:t>语言大师</a:t>
            </a:r>
          </a:p>
          <a:p>
            <a:pPr>
              <a:spcBef>
                <a:spcPct val="50000"/>
              </a:spcBef>
            </a:pPr>
            <a:r>
              <a:rPr lang="zh-CN" altLang="en-US" sz="3200" b="1">
                <a:latin typeface="楷体" pitchFamily="49" charset="-122"/>
                <a:ea typeface="楷体" pitchFamily="49" charset="-122"/>
              </a:rPr>
              <a:t>人民艺术家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Picture 2" descr="https://timgsa.baidu.com/timg?image&amp;quality=80&amp;size=b9999_10000&amp;sec=1494752343859&amp;di=483d0be349ec892f08c84178eaeb24b6&amp;imgtype=0&amp;src=http%3A%2F%2Fwww.so-b.com%2FtusbL3R1c2JpbWcxLnRiY2RuLmNuL3Rmc2NvbS9pMy8yMDg2MTk2OTkzL1RCMmdMcVllcFhYWFhiblhYWFhYWFhYWFhYWF8hITIwODYxOTY5OTMuanBn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285750" y="1214438"/>
            <a:ext cx="4818063" cy="5429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6" name="TextBox 4"/>
          <p:cNvSpPr txBox="1">
            <a:spLocks noChangeArrowheads="1"/>
          </p:cNvSpPr>
          <p:nvPr/>
        </p:nvSpPr>
        <p:spPr bwMode="auto">
          <a:xfrm>
            <a:off x="4211638" y="1773238"/>
            <a:ext cx="4643437" cy="2560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>
                <a:latin typeface="Calibri" pitchFamily="34" charset="0"/>
              </a:rPr>
              <a:t>         </a:t>
            </a:r>
            <a:r>
              <a:rPr lang="zh-CN" altLang="en-US" sz="2000" b="1">
                <a:solidFill>
                  <a:srgbClr val="990000"/>
                </a:solidFill>
                <a:latin typeface="楷体_GB2312"/>
                <a:ea typeface="楷体_GB2312"/>
                <a:cs typeface="楷体_GB2312"/>
              </a:rPr>
              <a:t>洋车夫、老妈子、便衣警探、车厂老板、妓女、摆小摊的</a:t>
            </a:r>
            <a:r>
              <a:rPr lang="en-US" altLang="zh-CN" sz="2000" b="1">
                <a:solidFill>
                  <a:srgbClr val="990000"/>
                </a:solidFill>
                <a:latin typeface="楷体_GB2312"/>
                <a:ea typeface="楷体_GB2312"/>
                <a:cs typeface="楷体_GB2312"/>
              </a:rPr>
              <a:t>……</a:t>
            </a:r>
            <a:r>
              <a:rPr lang="zh-CN" altLang="en-US" sz="2000" b="1">
                <a:solidFill>
                  <a:srgbClr val="990000"/>
                </a:solidFill>
                <a:latin typeface="楷体_GB2312"/>
                <a:ea typeface="楷体_GB2312"/>
                <a:cs typeface="楷体_GB2312"/>
              </a:rPr>
              <a:t>在老舍的笔下，他们都有了生命，有了灵魂，并且活色生香！俗语云：</a:t>
            </a:r>
            <a:r>
              <a:rPr lang="en-US" sz="2000" b="1">
                <a:solidFill>
                  <a:srgbClr val="990000"/>
                </a:solidFill>
                <a:latin typeface="楷体_GB2312"/>
                <a:ea typeface="楷体_GB2312"/>
                <a:cs typeface="楷体_GB2312"/>
              </a:rPr>
              <a:t>“</a:t>
            </a:r>
            <a:r>
              <a:rPr lang="zh-CN" altLang="en-US" sz="2000" b="1">
                <a:solidFill>
                  <a:srgbClr val="990000"/>
                </a:solidFill>
                <a:latin typeface="楷体_GB2312"/>
                <a:ea typeface="楷体_GB2312"/>
                <a:cs typeface="楷体_GB2312"/>
              </a:rPr>
              <a:t>点铁成金</a:t>
            </a:r>
            <a:r>
              <a:rPr lang="en-US" sz="2000" b="1">
                <a:solidFill>
                  <a:srgbClr val="990000"/>
                </a:solidFill>
                <a:latin typeface="楷体_GB2312"/>
                <a:ea typeface="楷体_GB2312"/>
                <a:cs typeface="楷体_GB2312"/>
              </a:rPr>
              <a:t>”</a:t>
            </a:r>
            <a:r>
              <a:rPr lang="zh-CN" altLang="en-US" sz="2000" b="1">
                <a:solidFill>
                  <a:srgbClr val="990000"/>
                </a:solidFill>
                <a:latin typeface="楷体_GB2312"/>
                <a:ea typeface="楷体_GB2312"/>
                <a:cs typeface="楷体_GB2312"/>
              </a:rPr>
              <a:t>，有所谓</a:t>
            </a:r>
            <a:r>
              <a:rPr lang="en-US" sz="2000" b="1">
                <a:solidFill>
                  <a:srgbClr val="990000"/>
                </a:solidFill>
                <a:latin typeface="楷体_GB2312"/>
                <a:ea typeface="楷体_GB2312"/>
                <a:cs typeface="楷体_GB2312"/>
              </a:rPr>
              <a:t>“</a:t>
            </a:r>
            <a:r>
              <a:rPr lang="zh-CN" altLang="en-US" sz="2000" b="1">
                <a:solidFill>
                  <a:srgbClr val="990000"/>
                </a:solidFill>
                <a:latin typeface="楷体_GB2312"/>
                <a:ea typeface="楷体_GB2312"/>
                <a:cs typeface="楷体_GB2312"/>
              </a:rPr>
              <a:t>化腐朽为神奇</a:t>
            </a:r>
            <a:r>
              <a:rPr lang="en-US" sz="2000" b="1">
                <a:solidFill>
                  <a:srgbClr val="990000"/>
                </a:solidFill>
                <a:latin typeface="楷体_GB2312"/>
                <a:ea typeface="楷体_GB2312"/>
                <a:cs typeface="楷体_GB2312"/>
              </a:rPr>
              <a:t>”</a:t>
            </a:r>
            <a:r>
              <a:rPr lang="zh-CN" altLang="en-US" sz="2000" b="1">
                <a:solidFill>
                  <a:srgbClr val="990000"/>
                </a:solidFill>
                <a:latin typeface="楷体_GB2312"/>
                <a:ea typeface="楷体_GB2312"/>
                <a:cs typeface="楷体_GB2312"/>
              </a:rPr>
              <a:t>，唯有</a:t>
            </a:r>
            <a:r>
              <a:rPr lang="en-US" altLang="zh-CN" sz="2000" b="1">
                <a:solidFill>
                  <a:srgbClr val="990000"/>
                </a:solidFill>
                <a:latin typeface="楷体_GB2312"/>
                <a:ea typeface="楷体_GB2312"/>
                <a:cs typeface="楷体_GB2312"/>
              </a:rPr>
              <a:t>《</a:t>
            </a:r>
            <a:r>
              <a:rPr lang="zh-CN" altLang="en-US" sz="2000" b="1">
                <a:solidFill>
                  <a:srgbClr val="990000"/>
                </a:solidFill>
                <a:latin typeface="楷体_GB2312"/>
                <a:ea typeface="楷体_GB2312"/>
                <a:cs typeface="楷体_GB2312"/>
              </a:rPr>
              <a:t>骆驼祥子</a:t>
            </a:r>
            <a:r>
              <a:rPr lang="en-US" altLang="zh-CN" sz="2000" b="1">
                <a:solidFill>
                  <a:srgbClr val="990000"/>
                </a:solidFill>
                <a:latin typeface="楷体_GB2312"/>
                <a:ea typeface="楷体_GB2312"/>
                <a:cs typeface="楷体_GB2312"/>
              </a:rPr>
              <a:t>》</a:t>
            </a:r>
            <a:r>
              <a:rPr lang="zh-CN" altLang="en-US" sz="2000" b="1">
                <a:solidFill>
                  <a:srgbClr val="990000"/>
                </a:solidFill>
                <a:latin typeface="楷体_GB2312"/>
                <a:ea typeface="楷体_GB2312"/>
                <a:cs typeface="楷体_GB2312"/>
              </a:rPr>
              <a:t>才当得起。</a:t>
            </a:r>
          </a:p>
          <a:p>
            <a:r>
              <a:rPr lang="en-US" altLang="zh-CN">
                <a:latin typeface="Calibri" pitchFamily="34" charset="0"/>
              </a:rPr>
              <a:t>              </a:t>
            </a:r>
          </a:p>
          <a:p>
            <a:r>
              <a:rPr lang="en-US" altLang="zh-CN" sz="2000" b="1">
                <a:latin typeface="方正姚体"/>
                <a:ea typeface="方正姚体"/>
                <a:cs typeface="方正姚体"/>
              </a:rPr>
              <a:t>             ——</a:t>
            </a:r>
            <a:r>
              <a:rPr lang="zh-CN" altLang="en-US" sz="2000" b="1">
                <a:latin typeface="方正姚体"/>
                <a:ea typeface="方正姚体"/>
                <a:cs typeface="方正姚体"/>
              </a:rPr>
              <a:t>司马长风（现代作家）</a:t>
            </a:r>
          </a:p>
        </p:txBody>
      </p:sp>
      <p:sp>
        <p:nvSpPr>
          <p:cNvPr id="6" name="矩形 5"/>
          <p:cNvSpPr/>
          <p:nvPr/>
        </p:nvSpPr>
        <p:spPr>
          <a:xfrm>
            <a:off x="3286125" y="357188"/>
            <a:ext cx="2428875" cy="64293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dirty="0">
                <a:latin typeface="黑体" pitchFamily="2" charset="-122"/>
                <a:ea typeface="黑体" pitchFamily="2" charset="-122"/>
              </a:rPr>
              <a:t>名家点评</a:t>
            </a:r>
            <a:endParaRPr lang="zh-CN" altLang="en-US" sz="3600" dirty="0">
              <a:solidFill>
                <a:srgbClr val="00B0F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25000" t="45000" r="-25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内容占位符 2"/>
          <p:cNvSpPr>
            <a:spLocks noGrp="1"/>
          </p:cNvSpPr>
          <p:nvPr>
            <p:ph idx="1"/>
          </p:nvPr>
        </p:nvSpPr>
        <p:spPr>
          <a:xfrm>
            <a:off x="539750" y="1412875"/>
            <a:ext cx="8229600" cy="4525963"/>
          </a:xfrm>
        </p:spPr>
        <p:txBody>
          <a:bodyPr/>
          <a:lstStyle/>
          <a:p>
            <a:pPr eaLnBrk="1" hangingPunct="1">
              <a:buFont typeface="Arial" charset="0"/>
              <a:buNone/>
            </a:pPr>
            <a:r>
              <a:rPr lang="zh-CN" altLang="en-US" smtClean="0"/>
              <a:t>             </a:t>
            </a:r>
            <a:r>
              <a:rPr lang="zh-CN" altLang="en-US" sz="3600" b="1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  <a:cs typeface="楷体_GB2312"/>
              </a:rPr>
              <a:t>请随意翻书</a:t>
            </a:r>
            <a:r>
              <a:rPr lang="en-US" altLang="zh-CN" sz="3600" b="1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  <a:cs typeface="楷体_GB2312"/>
              </a:rPr>
              <a:t>3</a:t>
            </a:r>
            <a:r>
              <a:rPr lang="zh-CN" altLang="en-US" sz="3600" b="1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  <a:cs typeface="楷体_GB2312"/>
              </a:rPr>
              <a:t>分钟，再谈谈你从书中发现了关于祥子的什么信息？</a:t>
            </a:r>
          </a:p>
          <a:p>
            <a:pPr eaLnBrk="1" hangingPunct="1">
              <a:buFont typeface="Arial" charset="0"/>
              <a:buNone/>
            </a:pPr>
            <a:endParaRPr lang="zh-CN" altLang="en-US" smtClean="0">
              <a:solidFill>
                <a:srgbClr val="0000FF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908175" y="476250"/>
            <a:ext cx="5286375" cy="71437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3600" b="1" dirty="0">
              <a:latin typeface="黑体" pitchFamily="2" charset="-122"/>
              <a:ea typeface="黑体" pitchFamily="2" charset="-122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dirty="0">
                <a:latin typeface="黑体" pitchFamily="2" charset="-122"/>
                <a:ea typeface="黑体" pitchFamily="2" charset="-122"/>
              </a:rPr>
              <a:t>抢读名著  走近祥子</a:t>
            </a:r>
            <a:r>
              <a:rPr lang="zh-CN" altLang="en-US" sz="3600" dirty="0">
                <a:latin typeface="黑体" pitchFamily="2" charset="-122"/>
                <a:ea typeface="黑体" pitchFamily="2" charset="-122"/>
              </a:rPr>
              <a:t/>
            </a:r>
            <a:br>
              <a:rPr lang="zh-CN" altLang="en-US" sz="3600" dirty="0">
                <a:latin typeface="黑体" pitchFamily="2" charset="-122"/>
                <a:ea typeface="黑体" pitchFamily="2" charset="-122"/>
              </a:rPr>
            </a:br>
            <a:endParaRPr lang="zh-CN" altLang="en-US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  <a:alpha val="83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686800" cy="4525963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 typeface="Arial" charset="0"/>
              <a:buNone/>
            </a:pPr>
            <a:r>
              <a:rPr lang="zh-CN" altLang="en-US" sz="3000" smtClean="0"/>
              <a:t>方法介绍</a:t>
            </a:r>
            <a:r>
              <a:rPr lang="zh-CN" altLang="en-US" sz="3000" smtClean="0">
                <a:sym typeface="Wingdings" pitchFamily="2" charset="2"/>
              </a:rPr>
              <a:t>（</a:t>
            </a:r>
            <a:r>
              <a:rPr lang="en-US" altLang="zh-CN" sz="3000" smtClean="0">
                <a:sym typeface="Wingdings" pitchFamily="2" charset="2"/>
              </a:rPr>
              <a:t>P74</a:t>
            </a:r>
            <a:r>
              <a:rPr lang="zh-CN" altLang="en-US" sz="3000" smtClean="0">
                <a:sym typeface="Wingdings" pitchFamily="2" charset="2"/>
              </a:rPr>
              <a:t>）</a:t>
            </a:r>
            <a:endParaRPr lang="zh-CN" altLang="en-US" sz="3000" smtClean="0"/>
          </a:p>
          <a:p>
            <a:pPr eaLnBrk="1" hangingPunct="1">
              <a:lnSpc>
                <a:spcPct val="80000"/>
              </a:lnSpc>
              <a:buFont typeface="Arial" charset="0"/>
              <a:buNone/>
            </a:pPr>
            <a:r>
              <a:rPr lang="zh-CN" altLang="en-US" sz="3000" b="1" smtClean="0">
                <a:solidFill>
                  <a:srgbClr val="FF0000"/>
                </a:solidFill>
              </a:rPr>
              <a:t>第一步：圈点勾画</a:t>
            </a:r>
          </a:p>
          <a:p>
            <a:pPr eaLnBrk="1" hangingPunct="1">
              <a:lnSpc>
                <a:spcPct val="80000"/>
              </a:lnSpc>
              <a:buFont typeface="Arial" charset="0"/>
              <a:buNone/>
            </a:pPr>
            <a:r>
              <a:rPr lang="zh-CN" altLang="en-US" sz="3000" smtClean="0"/>
              <a:t>            </a:t>
            </a:r>
            <a:r>
              <a:rPr lang="zh-CN" altLang="en-US" sz="3000" smtClean="0">
                <a:latin typeface="华文楷体"/>
                <a:ea typeface="华文楷体"/>
                <a:cs typeface="华文楷体"/>
              </a:rPr>
              <a:t>用自己设定的圈点和批注的符号，在阅读时勾划文章的重点、难点、疑点、或者是自己深有体会之处。</a:t>
            </a:r>
          </a:p>
          <a:p>
            <a:pPr eaLnBrk="1" hangingPunct="1">
              <a:lnSpc>
                <a:spcPct val="80000"/>
              </a:lnSpc>
              <a:buFont typeface="Arial" charset="0"/>
              <a:buNone/>
            </a:pPr>
            <a:r>
              <a:rPr lang="zh-CN" altLang="en-US" sz="3000" b="1" smtClean="0">
                <a:solidFill>
                  <a:srgbClr val="FF0000"/>
                </a:solidFill>
              </a:rPr>
              <a:t>第二步：写批注</a:t>
            </a:r>
          </a:p>
          <a:p>
            <a:pPr eaLnBrk="1" hangingPunct="1">
              <a:lnSpc>
                <a:spcPct val="80000"/>
              </a:lnSpc>
              <a:buFont typeface="Arial" charset="0"/>
              <a:buNone/>
            </a:pPr>
            <a:r>
              <a:rPr lang="zh-CN" altLang="en-US" sz="3000" smtClean="0"/>
              <a:t>           </a:t>
            </a:r>
            <a:r>
              <a:rPr lang="zh-CN" altLang="en-US" sz="3000" smtClean="0">
                <a:latin typeface="华文楷体"/>
                <a:ea typeface="华文楷体"/>
                <a:cs typeface="华文楷体"/>
              </a:rPr>
              <a:t>批注可以从作品的内容（字、词、句、段）、结构、写作手法 、语言特色等方面着手，或展开联想和想象，补充原文内容，或写出心得体会，提出自己的见解。</a:t>
            </a:r>
          </a:p>
          <a:p>
            <a:pPr eaLnBrk="1" hangingPunct="1">
              <a:lnSpc>
                <a:spcPct val="80000"/>
              </a:lnSpc>
              <a:buFont typeface="Arial" charset="0"/>
              <a:buNone/>
            </a:pPr>
            <a:endParaRPr lang="zh-CN" altLang="en-US" sz="3000" smtClean="0"/>
          </a:p>
        </p:txBody>
      </p:sp>
      <p:sp>
        <p:nvSpPr>
          <p:cNvPr id="4" name="矩形 3"/>
          <p:cNvSpPr/>
          <p:nvPr/>
        </p:nvSpPr>
        <p:spPr>
          <a:xfrm>
            <a:off x="2000250" y="500063"/>
            <a:ext cx="5286375" cy="71437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3600" b="1" dirty="0">
              <a:latin typeface="黑体" pitchFamily="2" charset="-122"/>
              <a:ea typeface="黑体" pitchFamily="2" charset="-122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dirty="0">
                <a:latin typeface="黑体" pitchFamily="2" charset="-122"/>
                <a:ea typeface="黑体" pitchFamily="2" charset="-122"/>
              </a:rPr>
              <a:t>圈点批注  了解祥子</a:t>
            </a:r>
            <a:r>
              <a:rPr lang="zh-CN" altLang="en-US" sz="3600" dirty="0">
                <a:latin typeface="黑体" pitchFamily="2" charset="-122"/>
                <a:ea typeface="黑体" pitchFamily="2" charset="-122"/>
              </a:rPr>
              <a:t/>
            </a:r>
            <a:br>
              <a:rPr lang="zh-CN" altLang="en-US" sz="3600" dirty="0">
                <a:latin typeface="黑体" pitchFamily="2" charset="-122"/>
                <a:ea typeface="黑体" pitchFamily="2" charset="-122"/>
              </a:rPr>
            </a:br>
            <a:endParaRPr lang="zh-CN" altLang="en-US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矩形 4"/>
          <p:cNvSpPr>
            <a:spLocks noChangeArrowheads="1"/>
          </p:cNvSpPr>
          <p:nvPr/>
        </p:nvSpPr>
        <p:spPr bwMode="auto">
          <a:xfrm>
            <a:off x="642938" y="928688"/>
            <a:ext cx="2478087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 b="1">
                <a:latin typeface="仿宋_GB2312"/>
                <a:ea typeface="仿宋_GB2312"/>
                <a:cs typeface="仿宋_GB2312"/>
              </a:rPr>
              <a:t>林颂杰同学</a:t>
            </a:r>
          </a:p>
        </p:txBody>
      </p:sp>
      <p:sp>
        <p:nvSpPr>
          <p:cNvPr id="19458" name="矩形 5"/>
          <p:cNvSpPr>
            <a:spLocks noChangeArrowheads="1"/>
          </p:cNvSpPr>
          <p:nvPr/>
        </p:nvSpPr>
        <p:spPr bwMode="auto">
          <a:xfrm>
            <a:off x="3492500" y="188913"/>
            <a:ext cx="4071938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4400" b="1">
                <a:latin typeface="黑体" pitchFamily="49" charset="-122"/>
                <a:ea typeface="黑体" pitchFamily="49" charset="-122"/>
              </a:rPr>
              <a:t>预习反馈 </a:t>
            </a:r>
            <a:endParaRPr lang="zh-CN" altLang="en-US" sz="4400">
              <a:latin typeface="Calibri" pitchFamily="34" charset="0"/>
            </a:endParaRPr>
          </a:p>
        </p:txBody>
      </p:sp>
      <p:pic>
        <p:nvPicPr>
          <p:cNvPr id="19459" name="Picture 7" descr="0B4F4B5AD81C207FC9C47F5D8384F623_爱奇艺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825" y="1844675"/>
            <a:ext cx="8678863" cy="4751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矩形 4"/>
          <p:cNvSpPr>
            <a:spLocks noChangeArrowheads="1"/>
          </p:cNvSpPr>
          <p:nvPr/>
        </p:nvSpPr>
        <p:spPr bwMode="auto">
          <a:xfrm>
            <a:off x="714375" y="428625"/>
            <a:ext cx="2478088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 b="1">
                <a:latin typeface="仿宋_GB2312"/>
                <a:ea typeface="仿宋_GB2312"/>
                <a:cs typeface="仿宋_GB2312"/>
              </a:rPr>
              <a:t>唐子怡同学</a:t>
            </a:r>
          </a:p>
        </p:txBody>
      </p:sp>
      <p:pic>
        <p:nvPicPr>
          <p:cNvPr id="20482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825" y="1412875"/>
            <a:ext cx="8713788" cy="4824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矩形 4"/>
          <p:cNvSpPr>
            <a:spLocks noChangeArrowheads="1"/>
          </p:cNvSpPr>
          <p:nvPr/>
        </p:nvSpPr>
        <p:spPr bwMode="auto">
          <a:xfrm>
            <a:off x="714375" y="428625"/>
            <a:ext cx="2478088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 b="1">
                <a:latin typeface="仿宋_GB2312"/>
                <a:ea typeface="仿宋_GB2312"/>
                <a:cs typeface="仿宋_GB2312"/>
              </a:rPr>
              <a:t>郭静璇同学</a:t>
            </a:r>
          </a:p>
        </p:txBody>
      </p:sp>
      <p:pic>
        <p:nvPicPr>
          <p:cNvPr id="21506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825" y="1557338"/>
            <a:ext cx="8642350" cy="5040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391</TotalTime>
  <Words>1581</Words>
  <PresentationFormat>全屏显示(4:3)</PresentationFormat>
  <Paragraphs>63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演示文稿设计模板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31" baseType="lpstr">
      <vt:lpstr>Arial</vt:lpstr>
      <vt:lpstr>宋体</vt:lpstr>
      <vt:lpstr>Calibri</vt:lpstr>
      <vt:lpstr>黑体</vt:lpstr>
      <vt:lpstr>华文隶书</vt:lpstr>
      <vt:lpstr>楷体</vt:lpstr>
      <vt:lpstr>楷体_GB2312</vt:lpstr>
      <vt:lpstr>方正姚体</vt:lpstr>
      <vt:lpstr>Wingdings</vt:lpstr>
      <vt:lpstr>华文楷体</vt:lpstr>
      <vt:lpstr>仿宋_GB2312</vt:lpstr>
      <vt:lpstr>方正兰亭黑简体</vt:lpstr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课后阅读任务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cp:lastModifiedBy>Windows 用户</cp:lastModifiedBy>
  <cp:revision>48</cp:revision>
  <dcterms:modified xsi:type="dcterms:W3CDTF">2017-06-15T07:47:47Z</dcterms:modified>
</cp:coreProperties>
</file>