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608" r:id="rId4"/>
    <p:sldId id="413" r:id="rId5"/>
    <p:sldId id="574" r:id="rId6"/>
    <p:sldId id="580" r:id="rId7"/>
    <p:sldId id="404" r:id="rId8"/>
    <p:sldId id="272" r:id="rId9"/>
    <p:sldId id="397" r:id="rId10"/>
    <p:sldId id="403" r:id="rId11"/>
    <p:sldId id="483" r:id="rId12"/>
    <p:sldId id="419" r:id="rId13"/>
    <p:sldId id="421" r:id="rId14"/>
    <p:sldId id="575" r:id="rId15"/>
    <p:sldId id="422" r:id="rId16"/>
    <p:sldId id="624" r:id="rId17"/>
    <p:sldId id="625" r:id="rId18"/>
    <p:sldId id="626" r:id="rId19"/>
    <p:sldId id="627" r:id="rId20"/>
    <p:sldId id="628" r:id="rId21"/>
    <p:sldId id="629" r:id="rId22"/>
    <p:sldId id="630" r:id="rId23"/>
    <p:sldId id="658" r:id="rId24"/>
    <p:sldId id="631" r:id="rId25"/>
    <p:sldId id="633" r:id="rId26"/>
    <p:sldId id="632" r:id="rId27"/>
    <p:sldId id="634" r:id="rId28"/>
    <p:sldId id="638" r:id="rId29"/>
    <p:sldId id="637" r:id="rId30"/>
    <p:sldId id="639" r:id="rId31"/>
    <p:sldId id="636" r:id="rId32"/>
    <p:sldId id="661" r:id="rId33"/>
    <p:sldId id="609" r:id="rId34"/>
    <p:sldId id="610" r:id="rId35"/>
    <p:sldId id="611" r:id="rId36"/>
    <p:sldId id="612" r:id="rId37"/>
    <p:sldId id="613" r:id="rId38"/>
    <p:sldId id="614" r:id="rId39"/>
    <p:sldId id="615" r:id="rId40"/>
    <p:sldId id="616" r:id="rId41"/>
    <p:sldId id="617" r:id="rId42"/>
    <p:sldId id="618" r:id="rId43"/>
    <p:sldId id="620" r:id="rId44"/>
    <p:sldId id="619" r:id="rId45"/>
    <p:sldId id="621" r:id="rId46"/>
    <p:sldId id="622" r:id="rId47"/>
    <p:sldId id="623" r:id="rId48"/>
    <p:sldId id="424" r:id="rId49"/>
    <p:sldId id="659" r:id="rId50"/>
    <p:sldId id="660" r:id="rId51"/>
    <p:sldId id="411" r:id="rId52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6" y="90"/>
      </p:cViewPr>
      <p:guideLst>
        <p:guide pos="3840"/>
        <p:guide pos="7488"/>
        <p:guide pos="192"/>
        <p:guide orient="horz" pos="3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tags" Target="tags/tag150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8EB1D179-D23D-41D4-AEEF-E4B9FEB06903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accent1" phldr="0"/>
      <dgm:spPr/>
      <dgm:t>
        <a:bodyPr/>
        <a:lstStyle/>
        <a:p/>
      </dgm:t>
    </dgm:pt>
    <dgm:pt modelId="{EE9066D1-3403-4469-8E8C-0D40A82430F2}" type="parTrans" cxnId="{D5794167-5CE0-4298-90FF-F755B0A1D6C4}">
      <dgm:prSet/>
      <dgm:spPr/>
      <dgm:t>
        <a:bodyPr/>
        <a:lstStyle/>
        <a:p/>
      </dgm:t>
    </dgm:pt>
    <dgm:pt modelId="{3F25DA44-7F3E-4C17-A40B-7F663FDBEA65}">
      <dgm:prSet phldrT="[文本]" custT="0"/>
      <dgm:spPr/>
      <dgm:t>
        <a:bodyPr vert="horz" wrap="square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绘黄河</a:t>
          </a:r>
          <a:endParaRPr lang="zh-CN" altLang="en-US"/>
        </a:p>
      </dgm:t>
    </dgm:pt>
    <dgm:pt modelId="{8EC5AF5E-9C9F-410A-A755-A3EA5186F948}" type="sibTrans" cxnId="{D5794167-5CE0-4298-90FF-F755B0A1D6C4}">
      <dgm:prSet/>
      <dgm:spPr/>
      <dgm:t>
        <a:bodyPr/>
        <a:lstStyle/>
        <a:p>
          <a:endParaRPr lang="zh-CN" altLang="en-US"/>
        </a:p>
      </dgm:t>
    </dgm:pt>
    <dgm:pt modelId="{1E934BFE-4D40-486C-8784-F698A10C4CF5}" type="parTrans" cxnId="{44C7A07C-C638-436D-B8B6-67FF351627B0}">
      <dgm:prSet/>
      <dgm:spPr/>
      <dgm:t>
        <a:bodyPr/>
        <a:lstStyle/>
        <a:p/>
      </dgm:t>
    </dgm:pt>
    <dgm:pt modelId="{2E2F4D3A-969C-4DB2-9FA9-5C4A40369351}">
      <dgm:prSet phldrT="[文本]" custT="0"/>
      <dgm:spPr/>
      <dgm:t>
        <a:bodyPr vert="horz" wrap="square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颂黄河</a:t>
          </a:r>
          <a:endParaRPr lang="zh-CN" altLang="en-US"/>
        </a:p>
      </dgm:t>
    </dgm:pt>
    <dgm:pt modelId="{EC1AFF77-9232-4EEB-95CB-85CEAB3B1FC0}" type="sibTrans" cxnId="{44C7A07C-C638-436D-B8B6-67FF351627B0}">
      <dgm:prSet/>
      <dgm:spPr/>
      <dgm:t>
        <a:bodyPr/>
        <a:lstStyle/>
        <a:p>
          <a:endParaRPr lang="zh-CN" altLang="en-US"/>
        </a:p>
      </dgm:t>
    </dgm:pt>
    <dgm:pt modelId="{9DABF4F3-A9E6-40B1-A863-AC9409CC14BB}" type="parTrans" cxnId="{E4681B49-816F-4D92-8494-2297DBB505FD}">
      <dgm:prSet/>
      <dgm:spPr/>
      <dgm:t>
        <a:bodyPr/>
        <a:lstStyle/>
        <a:p/>
      </dgm:t>
    </dgm:pt>
    <dgm:pt modelId="{37B86CFA-59B5-46FA-8A6B-9FB187CE14DF}">
      <dgm:prSet phldrT="[文本]" custT="0"/>
      <dgm:spPr/>
      <dgm:t>
        <a:bodyPr vert="horz" wrap="square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学黄河</a:t>
          </a:r>
          <a:endParaRPr lang="zh-CN" altLang="en-US"/>
        </a:p>
      </dgm:t>
    </dgm:pt>
    <dgm:pt modelId="{18EFF3C3-47F9-402B-A3F3-E9310EA281B4}" type="sibTrans" cxnId="{E4681B49-816F-4D92-8494-2297DBB505FD}">
      <dgm:prSet/>
      <dgm:spPr/>
      <dgm:t>
        <a:bodyPr/>
        <a:lstStyle/>
        <a:p/>
      </dgm:t>
    </dgm:pt>
    <dgm:pt modelId="{BF708676-7EFC-4C81-9D3A-3E677EAC1C7B}" type="pres">
      <dgm:prSet presAssocID="{8EB1D179-D23D-41D4-AEEF-E4B9FEB06903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111DEAC9-5D4C-4A6A-A44E-082A26F60596}" type="pres">
      <dgm:prSet presAssocID="{3F25DA44-7F3E-4C17-A40B-7F663FDBEA65}" presName="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8A5CF0CE-3323-464D-9C63-05C1BDB053F5}" type="pres">
      <dgm:prSet presAssocID="{8EC5AF5E-9C9F-410A-A755-A3EA5186F948}" presName="sibTrans" presStyleLbl="sibTrans2D1" presStyleCnt="2"/>
      <dgm:spPr/>
      <dgm:t>
        <a:bodyPr/>
        <a:lstStyle/>
        <a:p/>
      </dgm:t>
    </dgm:pt>
    <dgm:pt modelId="{5FA465F6-7607-499F-BFB2-52F4E071FB67}" type="pres">
      <dgm:prSet presAssocID="{8EC5AF5E-9C9F-410A-A755-A3EA5186F948}" presName="connectorText" presStyleLbl="sibTrans2D1" presStyleCnt="2"/>
      <dgm:spPr/>
      <dgm:t>
        <a:bodyPr/>
        <a:lstStyle/>
        <a:p/>
      </dgm:t>
    </dgm:pt>
    <dgm:pt modelId="{552FB8E7-A5FB-4CC3-94C3-CE0BDF19F9F1}" type="pres">
      <dgm:prSet presAssocID="{2E2F4D3A-969C-4DB2-9FA9-5C4A403693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353C3794-50AA-4D44-83C9-CE28317C3317}" type="pres">
      <dgm:prSet presAssocID="{EC1AFF77-9232-4EEB-95CB-85CEAB3B1FC0}" presName="sibTrans" presStyleLbl="sibTrans2D1" presStyleIdx="1" presStyleCnt="2"/>
      <dgm:spPr/>
      <dgm:t>
        <a:bodyPr/>
        <a:lstStyle/>
        <a:p/>
      </dgm:t>
    </dgm:pt>
    <dgm:pt modelId="{5AFF040D-0639-4120-9E39-DA822CF9F321}" type="pres">
      <dgm:prSet presAssocID="{EC1AFF77-9232-4EEB-95CB-85CEAB3B1FC0}" presName="connectorText" presStyleLbl="sibTrans2D1" presStyleIdx="1" presStyleCnt="2"/>
      <dgm:spPr/>
      <dgm:t>
        <a:bodyPr/>
        <a:lstStyle/>
        <a:p/>
      </dgm:t>
    </dgm:pt>
    <dgm:pt modelId="{A1E15D63-E1FF-4A28-A04F-A2B65927BC31}" type="pres">
      <dgm:prSet presAssocID="{37B86CFA-59B5-46FA-8A6B-9FB187CE14DF}" presName="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D5794167-5CE0-4298-90FF-F755B0A1D6C4}" srcId="{8EB1D179-D23D-41D4-AEEF-E4B9FEB06903}" destId="{3F25DA44-7F3E-4C17-A40B-7F663FDBEA65}" srcOrd="0" destOrd="0" parTransId="{EE9066D1-3403-4469-8E8C-0D40A82430F2}" sibTransId="{8EC5AF5E-9C9F-410A-A755-A3EA5186F948}"/>
    <dgm:cxn modelId="{44C7A07C-C638-436D-B8B6-67FF351627B0}" srcId="{8EB1D179-D23D-41D4-AEEF-E4B9FEB06903}" destId="{2E2F4D3A-969C-4DB2-9FA9-5C4A40369351}" srcOrd="1" destOrd="0" parTransId="{1E934BFE-4D40-486C-8784-F698A10C4CF5}" sibTransId="{EC1AFF77-9232-4EEB-95CB-85CEAB3B1FC0}"/>
    <dgm:cxn modelId="{E4681B49-816F-4D92-8494-2297DBB505FD}" srcId="{8EB1D179-D23D-41D4-AEEF-E4B9FEB06903}" destId="{37B86CFA-59B5-46FA-8A6B-9FB187CE14DF}" srcOrd="2" destOrd="0" parTransId="{9DABF4F3-A9E6-40B1-A863-AC9409CC14BB}" sibTransId="{18EFF3C3-47F9-402B-A3F3-E9310EA281B4}"/>
    <dgm:cxn modelId="{40DA57FF-8C1A-4D75-9AC9-875B3625FF84}" type="presOf" srcId="{8EB1D179-D23D-41D4-AEEF-E4B9FEB06903}" destId="{BF708676-7EFC-4C81-9D3A-3E677EAC1C7B}" srcOrd="0" destOrd="0" presId="urn:microsoft.com/office/officeart/2005/8/layout/process1"/>
    <dgm:cxn modelId="{F1A248F3-1008-48C7-B9AD-AFF50F5B8EBA}" type="presParOf" srcId="{BF708676-7EFC-4C81-9D3A-3E677EAC1C7B}" destId="{111DEAC9-5D4C-4A6A-A44E-082A26F60596}" srcOrd="0" destOrd="0" presId="urn:microsoft.com/office/officeart/2005/8/layout/process1"/>
    <dgm:cxn modelId="{1B3E83A5-77E0-491C-A73B-5BE5BDC3F831}" type="presOf" srcId="{3F25DA44-7F3E-4C17-A40B-7F663FDBEA65}" destId="{111DEAC9-5D4C-4A6A-A44E-082A26F60596}" srcOrd="0" destOrd="0" presId="urn:microsoft.com/office/officeart/2005/8/layout/process1"/>
    <dgm:cxn modelId="{D88719BB-591B-40D1-9C24-D2CD10F7D20B}" type="presParOf" srcId="{BF708676-7EFC-4C81-9D3A-3E677EAC1C7B}" destId="{8A5CF0CE-3323-464D-9C63-05C1BDB053F5}" srcOrd="1" destOrd="0" presId="urn:microsoft.com/office/officeart/2005/8/layout/process1"/>
    <dgm:cxn modelId="{6BDA4552-18EE-46A0-8D88-6FD5D338B311}" type="presOf" srcId="{8EC5AF5E-9C9F-410A-A755-A3EA5186F948}" destId="{8A5CF0CE-3323-464D-9C63-05C1BDB053F5}" srcOrd="0" destOrd="0" presId="urn:microsoft.com/office/officeart/2005/8/layout/process1"/>
    <dgm:cxn modelId="{B0B1054F-C427-4002-9890-6EAB42F71D56}" type="presParOf" srcId="{8A5CF0CE-3323-464D-9C63-05C1BDB053F5}" destId="{5FA465F6-7607-499F-BFB2-52F4E071FB67}" srcOrd="0" destOrd="0" presId="urn:microsoft.com/office/officeart/2005/8/layout/process1"/>
    <dgm:cxn modelId="{E73B4101-C000-4A3D-B64D-2756C95EEF0F}" type="presOf" srcId="{8EC5AF5E-9C9F-410A-A755-A3EA5186F948}" destId="{5FA465F6-7607-499F-BFB2-52F4E071FB67}" srcOrd="1" destOrd="0" presId="urn:microsoft.com/office/officeart/2005/8/layout/process1"/>
    <dgm:cxn modelId="{6A9C2C9D-DFBE-444C-97C4-CCCFFEB776DA}" type="presParOf" srcId="{BF708676-7EFC-4C81-9D3A-3E677EAC1C7B}" destId="{552FB8E7-A5FB-4CC3-94C3-CE0BDF19F9F1}" srcOrd="2" destOrd="0" presId="urn:microsoft.com/office/officeart/2005/8/layout/process1"/>
    <dgm:cxn modelId="{408285B5-78CC-4EC8-9FEC-D3F4E048807E}" type="presOf" srcId="{2E2F4D3A-969C-4DB2-9FA9-5C4A40369351}" destId="{552FB8E7-A5FB-4CC3-94C3-CE0BDF19F9F1}" srcOrd="0" destOrd="0" presId="urn:microsoft.com/office/officeart/2005/8/layout/process1"/>
    <dgm:cxn modelId="{233984B0-89DA-46CD-A74A-178AFD67E924}" type="presParOf" srcId="{BF708676-7EFC-4C81-9D3A-3E677EAC1C7B}" destId="{353C3794-50AA-4D44-83C9-CE28317C3317}" srcOrd="3" destOrd="0" presId="urn:microsoft.com/office/officeart/2005/8/layout/process1"/>
    <dgm:cxn modelId="{A7EC22F9-7890-454E-B858-6968FBAD52B5}" type="presOf" srcId="{EC1AFF77-9232-4EEB-95CB-85CEAB3B1FC0}" destId="{353C3794-50AA-4D44-83C9-CE28317C3317}" srcOrd="0" destOrd="0" presId="urn:microsoft.com/office/officeart/2005/8/layout/process1"/>
    <dgm:cxn modelId="{028C9CBB-14B6-40E3-BD68-9151B9A8C5E1}" type="presParOf" srcId="{353C3794-50AA-4D44-83C9-CE28317C3317}" destId="{5AFF040D-0639-4120-9E39-DA822CF9F321}" srcOrd="0" destOrd="0" presId="urn:microsoft.com/office/officeart/2005/8/layout/process1"/>
    <dgm:cxn modelId="{4D285756-C0FF-4B78-BD04-847261699829}" type="presOf" srcId="{EC1AFF77-9232-4EEB-95CB-85CEAB3B1FC0}" destId="{5AFF040D-0639-4120-9E39-DA822CF9F321}" srcOrd="1" destOrd="0" presId="urn:microsoft.com/office/officeart/2005/8/layout/process1"/>
    <dgm:cxn modelId="{810497F1-DB31-4217-BB09-B1AF3315F470}" type="presParOf" srcId="{BF708676-7EFC-4C81-9D3A-3E677EAC1C7B}" destId="{A1E15D63-E1FF-4A28-A04F-A2B65927BC31}" srcOrd="4" destOrd="0" presId="urn:microsoft.com/office/officeart/2005/8/layout/process1"/>
    <dgm:cxn modelId="{CC38B919-31B3-498E-B517-F50B9FD06936}" type="presOf" srcId="{37B86CFA-59B5-46FA-8A6B-9FB187CE14DF}" destId="{A1E15D63-E1FF-4A28-A04F-A2B65927BC31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5505450" cy="3670300"/>
        <a:chExt cx="5505450" cy="3670300"/>
      </a:xfrm>
    </dsp:grpSpPr>
    <dsp:sp modelId="{111DEAC9-5D4C-4A6A-A44E-082A26F60596}">
      <dsp:nvSpPr>
        <dsp:cNvPr id="3" name="圆角矩形 2"/>
        <dsp:cNvSpPr/>
      </dsp:nvSpPr>
      <dsp:spPr bwMode="white">
        <a:xfrm>
          <a:off x="0" y="1400509"/>
          <a:ext cx="1448803" cy="869282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4300" tIns="114300" rIns="114300" bIns="1143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绘黄河</a:t>
          </a:r>
          <a:endParaRPr lang="zh-CN" altLang="en-US"/>
        </a:p>
      </dsp:txBody>
      <dsp:txXfrm>
        <a:off x="25460" y="1425969"/>
        <a:ext cx="1397882" cy="818361"/>
      </dsp:txXfrm>
    </dsp:sp>
    <dsp:sp modelId="{8A5CF0CE-3323-464D-9C63-05C1BDB053F5}">
      <dsp:nvSpPr>
        <dsp:cNvPr id="4" name="右箭头 3"/>
        <dsp:cNvSpPr/>
      </dsp:nvSpPr>
      <dsp:spPr bwMode="white">
        <a:xfrm>
          <a:off x="1584990" y="1655498"/>
          <a:ext cx="307146" cy="35930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  <dsp:txXfrm>
        <a:off x="1584990" y="1655498"/>
        <a:ext cx="307146" cy="359303"/>
      </dsp:txXfrm>
    </dsp:sp>
    <dsp:sp modelId="{552FB8E7-A5FB-4CC3-94C3-CE0BDF19F9F1}">
      <dsp:nvSpPr>
        <dsp:cNvPr id="6" name="圆角矩形 5"/>
        <dsp:cNvSpPr/>
      </dsp:nvSpPr>
      <dsp:spPr bwMode="white">
        <a:xfrm>
          <a:off x="2028324" y="1400509"/>
          <a:ext cx="1448803" cy="869282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5160000"/>
            <a:satOff val="7647"/>
            <a:lumOff val="58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4300" tIns="114300" rIns="114300" bIns="1143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颂黄河</a:t>
          </a:r>
          <a:endParaRPr lang="zh-CN" altLang="en-US"/>
        </a:p>
      </dsp:txBody>
      <dsp:txXfrm>
        <a:off x="2053784" y="1425969"/>
        <a:ext cx="1397882" cy="818361"/>
      </dsp:txXfrm>
    </dsp:sp>
    <dsp:sp modelId="{353C3794-50AA-4D44-83C9-CE28317C3317}">
      <dsp:nvSpPr>
        <dsp:cNvPr id="12" name="右箭头 6"/>
        <dsp:cNvSpPr/>
      </dsp:nvSpPr>
      <dsp:spPr bwMode="white">
        <a:xfrm>
          <a:off x="3613314" y="1655498"/>
          <a:ext cx="307146" cy="359303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5">
            <a:hueOff val="-10320000"/>
            <a:satOff val="15294"/>
            <a:lumOff val="117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  <dsp:txXfrm>
        <a:off x="3613314" y="1655498"/>
        <a:ext cx="307146" cy="359303"/>
      </dsp:txXfrm>
    </dsp:sp>
    <dsp:sp modelId="{A1E15D63-E1FF-4A28-A04F-A2B65927BC31}">
      <dsp:nvSpPr>
        <dsp:cNvPr id="9" name="圆角矩形 8"/>
        <dsp:cNvSpPr/>
      </dsp:nvSpPr>
      <dsp:spPr bwMode="white">
        <a:xfrm>
          <a:off x="4056647" y="1400509"/>
          <a:ext cx="1448803" cy="869282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10320000"/>
            <a:satOff val="15294"/>
            <a:lumOff val="117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14300" tIns="114300" rIns="114300" bIns="114300" anchor="ctr"/>
        <a:lstStyle>
          <a:lvl1pPr algn="ctr">
            <a:defRPr sz="3000"/>
          </a:lvl1pPr>
          <a:lvl2pPr marL="228600" indent="-228600" algn="ctr">
            <a:defRPr sz="2300"/>
          </a:lvl2pPr>
          <a:lvl3pPr marL="457200" indent="-228600" algn="ctr">
            <a:defRPr sz="2300"/>
          </a:lvl3pPr>
          <a:lvl4pPr marL="685800" indent="-228600" algn="ctr">
            <a:defRPr sz="2300"/>
          </a:lvl4pPr>
          <a:lvl5pPr marL="914400" indent="-228600" algn="ctr">
            <a:defRPr sz="2300"/>
          </a:lvl5pPr>
          <a:lvl6pPr marL="1143000" indent="-228600" algn="ctr">
            <a:defRPr sz="2300"/>
          </a:lvl6pPr>
          <a:lvl7pPr marL="1371600" indent="-228600" algn="ctr">
            <a:defRPr sz="2300"/>
          </a:lvl7pPr>
          <a:lvl8pPr marL="1600200" indent="-228600" algn="ctr">
            <a:defRPr sz="2300"/>
          </a:lvl8pPr>
          <a:lvl9pPr marL="1828800" indent="-228600" algn="ctr">
            <a:defRPr sz="2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学黄河</a:t>
          </a:r>
          <a:endParaRPr lang="zh-CN" altLang="en-US"/>
        </a:p>
      </dsp:txBody>
      <dsp:txXfrm>
        <a:off x="4082107" y="1425969"/>
        <a:ext cx="1397882" cy="818361"/>
      </dsp:txXfrm>
    </dsp:sp>
    <dsp:sp modelId="{5FA465F6-7607-499F-BFB2-52F4E071FB67}">
      <dsp:nvSpPr>
        <dsp:cNvPr id="5" name="右箭头 4"/>
        <dsp:cNvSpPr/>
      </dsp:nvSpPr>
      <dsp:spPr bwMode="white">
        <a:xfrm>
          <a:off x="1584990" y="1655498"/>
          <a:ext cx="307146" cy="359303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5500"/>
          </a:lvl1pPr>
          <a:lvl2pPr marL="285750" indent="-285750" algn="ctr">
            <a:defRPr sz="4200"/>
          </a:lvl2pPr>
          <a:lvl3pPr marL="571500" indent="-285750" algn="ctr">
            <a:defRPr sz="4200"/>
          </a:lvl3pPr>
          <a:lvl4pPr marL="857250" indent="-285750" algn="ctr">
            <a:defRPr sz="4200"/>
          </a:lvl4pPr>
          <a:lvl5pPr marL="1143000" indent="-285750" algn="ctr">
            <a:defRPr sz="4200"/>
          </a:lvl5pPr>
          <a:lvl6pPr marL="1428750" indent="-285750" algn="ctr">
            <a:defRPr sz="4200"/>
          </a:lvl6pPr>
          <a:lvl7pPr marL="1714500" indent="-285750" algn="ctr">
            <a:defRPr sz="4200"/>
          </a:lvl7pPr>
          <a:lvl8pPr marL="2000250" indent="-285750" algn="ctr">
            <a:defRPr sz="4200"/>
          </a:lvl8pPr>
          <a:lvl9pPr marL="2286000" indent="-285750" algn="ctr">
            <a:defRPr sz="4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584990" y="1655498"/>
        <a:ext cx="307146" cy="359303"/>
      </dsp:txXfrm>
    </dsp:sp>
    <dsp:sp modelId="{5AFF040D-0639-4120-9E39-DA822CF9F321}">
      <dsp:nvSpPr>
        <dsp:cNvPr id="8" name="右箭头 7"/>
        <dsp:cNvSpPr/>
      </dsp:nvSpPr>
      <dsp:spPr bwMode="white">
        <a:xfrm>
          <a:off x="3613314" y="1655498"/>
          <a:ext cx="307146" cy="359303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5500"/>
          </a:lvl1pPr>
          <a:lvl2pPr marL="285750" indent="-285750" algn="ctr">
            <a:defRPr sz="4200"/>
          </a:lvl2pPr>
          <a:lvl3pPr marL="571500" indent="-285750" algn="ctr">
            <a:defRPr sz="4200"/>
          </a:lvl3pPr>
          <a:lvl4pPr marL="857250" indent="-285750" algn="ctr">
            <a:defRPr sz="4200"/>
          </a:lvl4pPr>
          <a:lvl5pPr marL="1143000" indent="-285750" algn="ctr">
            <a:defRPr sz="4200"/>
          </a:lvl5pPr>
          <a:lvl6pPr marL="1428750" indent="-285750" algn="ctr">
            <a:defRPr sz="4200"/>
          </a:lvl6pPr>
          <a:lvl7pPr marL="1714500" indent="-285750" algn="ctr">
            <a:defRPr sz="4200"/>
          </a:lvl7pPr>
          <a:lvl8pPr marL="2000250" indent="-285750" algn="ctr">
            <a:defRPr sz="4200"/>
          </a:lvl8pPr>
          <a:lvl9pPr marL="2286000" indent="-285750" algn="ctr">
            <a:defRPr sz="4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3613314" y="1655498"/>
        <a:ext cx="307146" cy="359303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/>
          <dgm:rule type="h" fact="1.5"/>
          <dgm:rule type="primFontSz" val="5"/>
          <dgm:rule type="h" val="INF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  <a:t/>
            </a:fld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  <a:t/>
            </a:fld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7.xml" /><Relationship Id="rId11" Type="http://schemas.openxmlformats.org/officeDocument/2006/relationships/tags" Target="../tags/tag8.xml" /><Relationship Id="rId12" Type="http://schemas.openxmlformats.org/officeDocument/2006/relationships/tags" Target="../tags/tag9.xml" /><Relationship Id="rId13" Type="http://schemas.openxmlformats.org/officeDocument/2006/relationships/tags" Target="../tags/tag10.xml" /><Relationship Id="rId14" Type="http://schemas.openxmlformats.org/officeDocument/2006/relationships/tags" Target="../tags/tag11.xml" /><Relationship Id="rId15" Type="http://schemas.openxmlformats.org/officeDocument/2006/relationships/image" Target="../media/image4.png" /><Relationship Id="rId16" Type="http://schemas.openxmlformats.org/officeDocument/2006/relationships/tags" Target="../tags/tag12.xml" /><Relationship Id="rId17" Type="http://schemas.openxmlformats.org/officeDocument/2006/relationships/tags" Target="../tags/tag13.xml" /><Relationship Id="rId18" Type="http://schemas.openxmlformats.org/officeDocument/2006/relationships/tags" Target="../tags/tag14.xml" /><Relationship Id="rId19" Type="http://schemas.openxmlformats.org/officeDocument/2006/relationships/image" Target="../media/image5.png" /><Relationship Id="rId2" Type="http://schemas.openxmlformats.org/officeDocument/2006/relationships/tags" Target="../tags/tag1.xml" /><Relationship Id="rId20" Type="http://schemas.openxmlformats.org/officeDocument/2006/relationships/tags" Target="../tags/tag15.xml" /><Relationship Id="rId21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image" Target="../media/image3.png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5.png" /><Relationship Id="rId11" Type="http://schemas.openxmlformats.org/officeDocument/2006/relationships/tags" Target="../tags/tag81.xml" /><Relationship Id="rId12" Type="http://schemas.openxmlformats.org/officeDocument/2006/relationships/image" Target="../media/image7.png" /><Relationship Id="rId13" Type="http://schemas.openxmlformats.org/officeDocument/2006/relationships/tags" Target="../tags/tag82.xml" /><Relationship Id="rId14" Type="http://schemas.openxmlformats.org/officeDocument/2006/relationships/image" Target="../media/image2.png" /><Relationship Id="rId15" Type="http://schemas.openxmlformats.org/officeDocument/2006/relationships/tags" Target="../tags/tag83.xml" /><Relationship Id="rId16" Type="http://schemas.openxmlformats.org/officeDocument/2006/relationships/tags" Target="../tags/tag84.xml" /><Relationship Id="rId17" Type="http://schemas.openxmlformats.org/officeDocument/2006/relationships/tags" Target="../tags/tag85.xml" /><Relationship Id="rId18" Type="http://schemas.openxmlformats.org/officeDocument/2006/relationships/tags" Target="../tags/tag86.xml" /><Relationship Id="rId19" Type="http://schemas.openxmlformats.org/officeDocument/2006/relationships/tags" Target="../tags/tag87.xml" /><Relationship Id="rId2" Type="http://schemas.openxmlformats.org/officeDocument/2006/relationships/tags" Target="../tags/tag74.xml" /><Relationship Id="rId20" Type="http://schemas.openxmlformats.org/officeDocument/2006/relationships/tags" Target="../tags/tag88.xml" /><Relationship Id="rId21" Type="http://schemas.openxmlformats.org/officeDocument/2006/relationships/slideMaster" Target="../slideMasters/slideMaster1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image" Target="../media/image4.png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12" Type="http://schemas.openxmlformats.org/officeDocument/2006/relationships/tags" Target="../tags/tag30.xml" /><Relationship Id="rId13" Type="http://schemas.openxmlformats.org/officeDocument/2006/relationships/tags" Target="../tags/tag31.xml" /><Relationship Id="rId14" Type="http://schemas.openxmlformats.org/officeDocument/2006/relationships/tags" Target="../tags/tag32.xml" /><Relationship Id="rId15" Type="http://schemas.openxmlformats.org/officeDocument/2006/relationships/tags" Target="../tags/tag33.xml" /><Relationship Id="rId16" Type="http://schemas.openxmlformats.org/officeDocument/2006/relationships/tags" Target="../tags/tag34.xml" /><Relationship Id="rId17" Type="http://schemas.openxmlformats.org/officeDocument/2006/relationships/tags" Target="../tags/tag35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image" Target="../media/image6.png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Relationship Id="rId7" Type="http://schemas.openxmlformats.org/officeDocument/2006/relationships/tags" Target="../tags/tag55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2783484"/>
            <a:ext cx="12192000" cy="40745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89535" y="1465943"/>
            <a:ext cx="9412931" cy="1499147"/>
          </a:xfrm>
        </p:spPr>
        <p:txBody>
          <a:bodyPr wrap="square" lIns="91440" tIns="45720" rIns="91440" bIns="45720" anchor="b" anchorCtr="0">
            <a:normAutofit/>
          </a:bodyPr>
          <a:lstStyle>
            <a:lvl1pPr algn="ctr">
              <a:defRPr sz="6600" b="0" spc="600" baseline="0">
                <a:solidFill>
                  <a:schemeClr val="bg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1389535" y="3043801"/>
            <a:ext cx="9412931" cy="496181"/>
          </a:xfrm>
        </p:spPr>
        <p:txBody>
          <a:bodyPr wrap="square"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楷体" panose="02010609060101010101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3563320" y="3014520"/>
            <a:ext cx="6521591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>
            <p:custDataLst>
              <p:tags r:id="rId14"/>
            </p:custDataLst>
          </p:nvPr>
        </p:nvSpPr>
        <p:spPr>
          <a:xfrm flipV="1">
            <a:off x="10165611" y="2937148"/>
            <a:ext cx="16415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894146" y="2690012"/>
            <a:ext cx="688500" cy="649015"/>
          </a:xfrm>
          <a:prstGeom prst="rect">
            <a:avLst/>
          </a:prstGeom>
        </p:spPr>
      </p:pic>
      <p:cxnSp>
        <p:nvCxnSpPr>
          <p:cNvPr id="15" name="直接连接符 14"/>
          <p:cNvCxnSpPr/>
          <p:nvPr>
            <p:custDataLst>
              <p:tags r:id="rId17"/>
            </p:custDataLst>
          </p:nvPr>
        </p:nvCxnSpPr>
        <p:spPr>
          <a:xfrm flipH="1">
            <a:off x="2091312" y="3621028"/>
            <a:ext cx="679489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>
            <p:custDataLst>
              <p:tags r:id="rId18"/>
            </p:custDataLst>
          </p:nvPr>
        </p:nvSpPr>
        <p:spPr>
          <a:xfrm flipH="1" flipV="1">
            <a:off x="1981852" y="3543656"/>
            <a:ext cx="171038" cy="15474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 flipH="1">
            <a:off x="1708694" y="3322935"/>
            <a:ext cx="717353" cy="64901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3053080" y="3612515"/>
            <a:ext cx="6521450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 flipV="1">
            <a:off x="9574530" y="3535045"/>
            <a:ext cx="16446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394190" y="3288030"/>
            <a:ext cx="688340" cy="648970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2639060" y="4194175"/>
            <a:ext cx="6795135" cy="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 flipH="1" flipV="1">
            <a:off x="2467610" y="4116705"/>
            <a:ext cx="170815" cy="15494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2109470" y="3869690"/>
            <a:ext cx="717550" cy="648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4280398"/>
            <a:ext cx="12192000" cy="25776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101877" y="-1335221"/>
            <a:ext cx="5090123" cy="509012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1758082" y="2138727"/>
            <a:ext cx="8675837" cy="1424253"/>
          </a:xfrm>
        </p:spPr>
        <p:txBody>
          <a:bodyPr vert="horz" lIns="91440" tIns="45720" rIns="9144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20"/>
            </p:custDataLst>
          </p:nvPr>
        </p:nvSpPr>
        <p:spPr>
          <a:xfrm>
            <a:off x="1758082" y="3669868"/>
            <a:ext cx="8675837" cy="481876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 flipH="1">
            <a:off x="7465378" y="4540754"/>
            <a:ext cx="2609218" cy="611854"/>
            <a:chOff x="7054321" y="2707848"/>
            <a:chExt cx="2039715" cy="528670"/>
          </a:xfrm>
        </p:grpSpPr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>
              <p:custDataLst>
                <p:tags r:id="rId6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8565367" y="2707848"/>
              <a:ext cx="528669" cy="528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8345070" y="2949071"/>
            <a:ext cx="2585526" cy="611854"/>
            <a:chOff x="7054321" y="2707848"/>
            <a:chExt cx="2021195" cy="528670"/>
          </a:xfrm>
        </p:grpSpPr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>
              <a:off x="7054321" y="2982351"/>
              <a:ext cx="1611376" cy="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>
              <p:custDataLst>
                <p:tags r:id="rId11"/>
              </p:custDataLst>
            </p:nvPr>
          </p:nvSpPr>
          <p:spPr>
            <a:xfrm flipV="1">
              <a:off x="8665698" y="2904979"/>
              <a:ext cx="154744" cy="154744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8546847" y="2707848"/>
              <a:ext cx="528669" cy="52867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7617214" y="3343529"/>
            <a:ext cx="3458684" cy="738077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4"/>
            </p:custDataLst>
          </p:nvPr>
        </p:nvSpPr>
        <p:spPr>
          <a:xfrm>
            <a:off x="7617209" y="4159707"/>
            <a:ext cx="3458684" cy="611854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1" u="none" strike="noStrike" kern="1200" cap="none" spc="150" normalizeH="0" baseline="0" noProof="1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944"/>
            <a:ext cx="12192000" cy="685894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-944"/>
            <a:ext cx="12192000" cy="6858944"/>
          </a:xfrm>
          <a:prstGeom prst="rect">
            <a:avLst/>
          </a:prstGeom>
          <a:gradFill>
            <a:gsLst>
              <a:gs pos="0">
                <a:srgbClr val="C60101">
                  <a:alpha val="0"/>
                </a:srgbClr>
              </a:gs>
              <a:gs pos="100000">
                <a:srgbClr val="C6010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89.xml" /><Relationship Id="rId13" Type="http://schemas.openxmlformats.org/officeDocument/2006/relationships/tags" Target="../tags/tag90.xml" /><Relationship Id="rId14" Type="http://schemas.openxmlformats.org/officeDocument/2006/relationships/tags" Target="../tags/tag91.xml" /><Relationship Id="rId15" Type="http://schemas.openxmlformats.org/officeDocument/2006/relationships/tags" Target="../tags/tag92.xml" /><Relationship Id="rId16" Type="http://schemas.openxmlformats.org/officeDocument/2006/relationships/tags" Target="../tags/tag93.xml" /><Relationship Id="rId17" Type="http://schemas.openxmlformats.org/officeDocument/2006/relationships/tags" Target="../tags/tag94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9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4.png" /><Relationship Id="rId4" Type="http://schemas.openxmlformats.org/officeDocument/2006/relationships/tags" Target="../tags/tag1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microsoft.com/office/2007/relationships/media" Target="../media/media1.mp3" TargetMode="Internal" /><Relationship Id="rId11" Type="http://schemas.openxmlformats.org/officeDocument/2006/relationships/image" Target="../media/image16.jpeg" /><Relationship Id="rId12" Type="http://schemas.openxmlformats.org/officeDocument/2006/relationships/tags" Target="../tags/tag113.xml" /><Relationship Id="rId2" Type="http://schemas.openxmlformats.org/officeDocument/2006/relationships/notesSlide" Target="../notesSlides/notesSlide9.xml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Relationship Id="rId8" Type="http://schemas.openxmlformats.org/officeDocument/2006/relationships/image" Target="../media/image15.png" /><Relationship Id="rId9" Type="http://schemas.microsoft.com/office/2007/relationships/media" Target="../media/media1.mp3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7.jpeg" /><Relationship Id="rId4" Type="http://schemas.openxmlformats.org/officeDocument/2006/relationships/tags" Target="../tags/tag1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8.png" /><Relationship Id="rId4" Type="http://schemas.openxmlformats.org/officeDocument/2006/relationships/tags" Target="../tags/tag1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9.jpeg" /><Relationship Id="rId4" Type="http://schemas.openxmlformats.org/officeDocument/2006/relationships/tags" Target="../tags/tag1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8.png" /><Relationship Id="rId4" Type="http://schemas.openxmlformats.org/officeDocument/2006/relationships/tags" Target="../tags/tag9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0.jpeg" /><Relationship Id="rId4" Type="http://schemas.openxmlformats.org/officeDocument/2006/relationships/tags" Target="../tags/tag1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1.png" /><Relationship Id="rId4" Type="http://schemas.openxmlformats.org/officeDocument/2006/relationships/tags" Target="../tags/tag1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2.png" /><Relationship Id="rId4" Type="http://schemas.openxmlformats.org/officeDocument/2006/relationships/tags" Target="../tags/tag1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3.png" /><Relationship Id="rId4" Type="http://schemas.openxmlformats.org/officeDocument/2006/relationships/tags" Target="../tags/tag1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3.png" /><Relationship Id="rId4" Type="http://schemas.openxmlformats.org/officeDocument/2006/relationships/tags" Target="../tags/tag1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3.png" /><Relationship Id="rId4" Type="http://schemas.openxmlformats.org/officeDocument/2006/relationships/tags" Target="../tags/tag1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1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1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png" /><Relationship Id="rId4" Type="http://schemas.openxmlformats.org/officeDocument/2006/relationships/tags" Target="../tags/tag98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4.png" /><Relationship Id="rId4" Type="http://schemas.openxmlformats.org/officeDocument/2006/relationships/tags" Target="../tags/tag14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5.png" /><Relationship Id="rId3" Type="http://schemas.openxmlformats.org/officeDocument/2006/relationships/tags" Target="../tags/tag14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9.png" /><Relationship Id="rId11" Type="http://schemas.openxmlformats.org/officeDocument/2006/relationships/tags" Target="../tags/tag10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99.xml" /><Relationship Id="rId4" Type="http://schemas.openxmlformats.org/officeDocument/2006/relationships/slide" Target="slide5.xml" TargetMode="Interna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tags" Target="../tags/tag10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jpeg" /><Relationship Id="rId4" Type="http://schemas.openxmlformats.org/officeDocument/2006/relationships/tags" Target="../tags/tag10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openxmlformats.org/officeDocument/2006/relationships/tags" Target="../tags/tag10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tags" Target="../tags/tag10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3.png" /><Relationship Id="rId4" Type="http://schemas.openxmlformats.org/officeDocument/2006/relationships/tags" Target="../tags/tag10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96465" y="1852930"/>
            <a:ext cx="81318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仿宋" panose="02010609060101010101" charset="-122"/>
                <a:ea typeface="仿宋" panose="02010609060101010101" charset="-122"/>
              </a:rPr>
              <a:t>   </a:t>
            </a:r>
            <a:endParaRPr lang="zh-CN" altLang="en-US" sz="66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560" y="0"/>
            <a:ext cx="10852150" cy="766445"/>
          </a:xfrm>
        </p:spPr>
        <p:txBody>
          <a:bodyPr>
            <a:normAutofit fontScale="90000"/>
          </a:bodyPr>
          <a:lstStyle/>
          <a:p>
            <a:r>
              <a:rPr lang="zh-CN" altLang="en-US" sz="4800"/>
              <a:t>第二单元导读</a:t>
            </a:r>
            <a:endParaRPr lang="zh-CN" altLang="en-US" sz="480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16517" y="634373"/>
            <a:ext cx="10852237" cy="538890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cs typeface="楷体" panose="02010609060101010101" charset="-122"/>
              </a:rPr>
              <a:t>本单元以家国情怀为主题，选编了四篇不同体裁的文学作品，从各个不同的角度表现了不同时代的人民热爱祖国、发愤图强的美好情操。家国情怀是人类共有的一种朴素情感，它意味着热爱祖国的大好河山，热爱家乡土地人民，愿意为保家卫国奉献自己的一切。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cs typeface="楷体" panose="02010609060101010101" charset="-122"/>
              </a:rPr>
              <a:t>    本单元继续学习精读，应该重涵泳品味，尽量把自己“浸泡”在作品的氛围中，调动起体验与想象。把握课文的抒情方式，体会作品的情景，感受作者的情怀。学会做批注，记下自己的点滴体会。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吊灯"/>
          <p:cNvPicPr>
            <a:picLocks noChangeAspect="1"/>
          </p:cNvPicPr>
          <p:nvPr/>
        </p:nvPicPr>
        <p:blipFill>
          <a:blip r:embed="rId3"/>
          <a:srcRect l="21741" t="18444" r="21074"/>
          <a:stretch>
            <a:fillRect/>
          </a:stretch>
        </p:blipFill>
        <p:spPr>
          <a:xfrm>
            <a:off x="9586595" y="0"/>
            <a:ext cx="1757680" cy="25069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69490" y="1392555"/>
            <a:ext cx="12045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澎湃: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69490" y="2487295"/>
            <a:ext cx="12045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狂澜: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8200" y="1241425"/>
            <a:ext cx="3629025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形容波浪互相撞击。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78200" y="2319655"/>
            <a:ext cx="499173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巨大的波浪。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58060" y="3539490"/>
            <a:ext cx="12045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宛转: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58060" y="4634230"/>
            <a:ext cx="12045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屏障: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66770" y="3388360"/>
            <a:ext cx="3246120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弯弯曲曲地流过。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66770" y="4466590"/>
            <a:ext cx="499173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像屏风那样遮挡着的东西。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 220"/>
          <p:cNvSpPr/>
          <p:nvPr/>
        </p:nvSpPr>
        <p:spPr>
          <a:xfrm>
            <a:off x="0" y="0"/>
            <a:ext cx="38804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诵读诗歌 整体感知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25120" y="791845"/>
            <a:ext cx="115557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学习这首诗歌,我们首先要学会朗读,像诗人一样热情歌颂我们伟大的母亲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黄河! 我们朗读诗歌应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些什么?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325" y="2056765"/>
            <a:ext cx="11577955" cy="396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pattFill prst="dotDmnd">
                  <a:fgClr>
                    <a:srgbClr val="BABD3D"/>
                  </a:fgClr>
                  <a:bgClr>
                    <a:srgbClr val="FFFFFF"/>
                  </a:bgClr>
                </a:patt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）诗歌氛围朗诵词和歌词两部分，朗读时要注意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停顿以示区别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我站在高山之巅，望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总领全文，停顿要稍长些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，后面诗句中的重点词语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奔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应重读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，且感情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越读越激昂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，充分表现出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黄河的气势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）文章最后两句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充满战斗的决心,要读得铿锵有力。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）全诗应读出国难当头中华民族处于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危机中的深沉、悲壮的情感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 220"/>
          <p:cNvSpPr/>
          <p:nvPr/>
        </p:nvSpPr>
        <p:spPr>
          <a:xfrm>
            <a:off x="0" y="0"/>
            <a:ext cx="38804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诵读诗歌 整体感知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7455"/>
            <a:ext cx="10515600" cy="930275"/>
          </a:xfrm>
        </p:spPr>
        <p:txBody>
          <a:bodyPr/>
          <a:lstStyle/>
          <a:p>
            <a:r>
              <a:rPr lang="zh-CN" altLang="en-US" sz="4000">
                <a:latin typeface="楷体" panose="02010609060101010101" charset="-122"/>
              </a:rPr>
              <a:t>各自自主朗读</a:t>
            </a:r>
            <a:endParaRPr lang="zh-CN" altLang="en-US" sz="4000">
              <a:latin typeface="楷体" panose="0201060906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838200" y="2531110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请同学选出自己感兴趣的部分读给其他同学听，展示自我风采。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38200" y="4023360"/>
            <a:ext cx="10515600" cy="930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学生一起随配乐朗读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38804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诵读诗歌 整体感知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" name="图示 6"/>
          <p:cNvGraphicFramePr/>
          <p:nvPr/>
        </p:nvGraphicFramePr>
        <p:xfrm>
          <a:off x="2141220" y="1831975"/>
          <a:ext cx="5505450" cy="3670300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sp>
        <p:nvSpPr>
          <p:cNvPr id="13" name="文本框 1"/>
          <p:cNvSpPr txBox="1"/>
          <p:nvPr/>
        </p:nvSpPr>
        <p:spPr>
          <a:xfrm>
            <a:off x="1985010" y="948690"/>
            <a:ext cx="82219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倾听课文录音，有感情地朗读全诗，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按“序曲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主体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尾声”划分诗的层次。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" name="廖昌永 - 黄河颂">
            <a:hlinkClick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65885" y="1115695"/>
            <a:ext cx="619125" cy="619125"/>
          </a:xfrm>
          <a:prstGeom prst="rect">
            <a:avLst/>
          </a:prstGeom>
        </p:spPr>
      </p:pic>
      <p:pic>
        <p:nvPicPr>
          <p:cNvPr id="11" name="图片 10" descr="下载"/>
          <p:cNvPicPr>
            <a:picLocks noChangeAspect="1"/>
          </p:cNvPicPr>
          <p:nvPr/>
        </p:nvPicPr>
        <p:blipFill>
          <a:blip r:embed="rId11"/>
          <a:srcRect l="24085" r="6175"/>
          <a:stretch>
            <a:fillRect/>
          </a:stretch>
        </p:blipFill>
        <p:spPr>
          <a:xfrm>
            <a:off x="8291195" y="2673985"/>
            <a:ext cx="3175000" cy="2291715"/>
          </a:xfrm>
          <a:prstGeom prst="ellipse">
            <a:avLst/>
          </a:prstGeom>
        </p:spPr>
      </p:pic>
      <p:sp>
        <p:nvSpPr>
          <p:cNvPr id="15" name=" 220"/>
          <p:cNvSpPr/>
          <p:nvPr/>
        </p:nvSpPr>
        <p:spPr>
          <a:xfrm>
            <a:off x="0" y="0"/>
            <a:ext cx="38804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诵读诗歌 整体感知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4695" y="2240280"/>
            <a:ext cx="10469880" cy="998855"/>
          </a:xfrm>
        </p:spPr>
        <p:txBody>
          <a:bodyPr/>
          <a:lstStyle/>
          <a:p>
            <a:r>
              <a:rPr lang="en-US" altLang="zh-CN" sz="5400">
                <a:latin typeface="仿宋" panose="02010609060101010101" charset="-122"/>
                <a:ea typeface="仿宋" panose="02010609060101010101" charset="-122"/>
              </a:rPr>
              <a:t>           </a:t>
            </a:r>
            <a:r>
              <a:rPr lang="zh-CN" altLang="en-US" sz="5400">
                <a:latin typeface="仿宋" panose="02010609060101010101" charset="-122"/>
                <a:ea typeface="仿宋" panose="02010609060101010101" charset="-122"/>
              </a:rPr>
              <a:t>第二课时</a:t>
            </a:r>
            <a:endParaRPr lang="zh-CN" altLang="en-US" sz="5400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626" name="文本框 1"/>
          <p:cNvSpPr txBox="1"/>
          <p:nvPr/>
        </p:nvSpPr>
        <p:spPr>
          <a:xfrm>
            <a:off x="1054735" y="1906270"/>
            <a:ext cx="68897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朗读第一部分</a:t>
            </a:r>
            <a:endParaRPr lang="zh-CN" altLang="en-US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文本框 1"/>
          <p:cNvSpPr txBox="1"/>
          <p:nvPr/>
        </p:nvSpPr>
        <p:spPr>
          <a:xfrm>
            <a:off x="2910205" y="890270"/>
            <a:ext cx="4848225" cy="5077460"/>
          </a:xfrm>
          <a:prstGeom prst="rect">
            <a:avLst/>
          </a:prstGeom>
          <a:noFill/>
          <a:ln w="12700" cap="flat" cmpd="sng">
            <a:noFill/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朗诵词）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啊，朋友！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黄河以它英雄的气魄，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出现在亚洲的原野；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它表现出我们民族的精神：</a:t>
            </a:r>
            <a:endParaRPr lang="zh-CN" altLang="en-US" sz="30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伟大而又坚强！</a:t>
            </a:r>
            <a:endParaRPr lang="zh-CN" altLang="en-US" sz="30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这里，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我们向着黄河，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唱出我们的赞歌。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118350" y="3907155"/>
            <a:ext cx="3369310" cy="1495425"/>
          </a:xfrm>
          <a:prstGeom prst="wedgeRoundRectCallout">
            <a:avLst>
              <a:gd name="adj1" fmla="val -92207"/>
              <a:gd name="adj2" fmla="val -3732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指出了黄河的象征意义，明确了歌颂黄河的目的。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8430" y="1214755"/>
            <a:ext cx="3886835" cy="2219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2675" y="340360"/>
            <a:ext cx="7993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从全文来看，朗诵词所起的作用是什么？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651" name="文本框 1"/>
          <p:cNvSpPr txBox="1"/>
          <p:nvPr/>
        </p:nvSpPr>
        <p:spPr>
          <a:xfrm>
            <a:off x="3007043" y="1565593"/>
            <a:ext cx="3094037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歌词）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我站在高山之巅，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望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黄河滚滚，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奔向东南。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惊涛澎湃，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掀起万丈狂澜；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5740083" y="4608830"/>
            <a:ext cx="360363" cy="100806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6317615" y="4385945"/>
            <a:ext cx="3716655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近镜头特写：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自然特点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，表现黄河不可阻挡的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磅礴气势，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惊涛澎湃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055" y="1820545"/>
            <a:ext cx="3255645" cy="2647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3265805" y="189230"/>
            <a:ext cx="70269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诗人在歌颂黄河前，先描绘黄河，是从哪方面赞美黄河的英雄气魄？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表现了黄河的什么特点？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674" name="文本框 3"/>
          <p:cNvSpPr txBox="1"/>
          <p:nvPr/>
        </p:nvSpPr>
        <p:spPr>
          <a:xfrm>
            <a:off x="4562793" y="848360"/>
            <a:ext cx="3094037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浊流宛转，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结成九曲连环；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从昆仑山下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奔向黄海之边；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把中原大地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劈成南北两面。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右大括号 4"/>
          <p:cNvSpPr/>
          <p:nvPr/>
        </p:nvSpPr>
        <p:spPr>
          <a:xfrm>
            <a:off x="7298055" y="1257935"/>
            <a:ext cx="358775" cy="105886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7656830" y="1064260"/>
            <a:ext cx="332549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俯瞰全景式的总写：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地理特点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九曲连环，绵延万里。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>
              <a:lnSpc>
                <a:spcPct val="150000"/>
              </a:lnSpc>
            </a:pP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092893" y="2791460"/>
            <a:ext cx="360363" cy="10922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989455" y="2646045"/>
            <a:ext cx="210343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纵向描写黄河的流向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7298055" y="4385310"/>
            <a:ext cx="358775" cy="101600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7678420" y="4192588"/>
            <a:ext cx="25273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横向展开到黄河流域两岸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981075" y="5401310"/>
            <a:ext cx="104775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自然特点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800" b="1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气势磅礴、惊涛澎湃；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地理特点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800" b="1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九曲连环、绵延万里；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表现黄河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一往无前，无坚不摧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的特点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5805" y="189230"/>
            <a:ext cx="70269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诗人在歌颂黄河前，先描绘黄河，是从哪方面赞美黄河的英雄气魄？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表现了黄河的什么特点？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7" grpId="0"/>
      <p:bldP spid="8" grpId="0"/>
      <p:bldP spid="9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698" name="文本框 1"/>
          <p:cNvSpPr txBox="1"/>
          <p:nvPr/>
        </p:nvSpPr>
        <p:spPr>
          <a:xfrm>
            <a:off x="2092325" y="1074103"/>
            <a:ext cx="399415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啊！黄河！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你是中华民族的摇篮！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五千年的古国文化，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从你这儿发源；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多少英雄的故事，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在你的身边扮演！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313930" y="1723390"/>
            <a:ext cx="3595370" cy="2004060"/>
          </a:xfrm>
          <a:prstGeom prst="wedgeRoundRectCallout">
            <a:avLst>
              <a:gd name="adj1" fmla="val -90339"/>
              <a:gd name="adj2" fmla="val -19092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从历史上对中华民族贡献，赞美黄河哺育了中华民族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5805" y="189230"/>
            <a:ext cx="7026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诗人在歌颂黄河时，从哪方面赞美了黄河的英雄气魄？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722" name="文本框 1"/>
          <p:cNvSpPr txBox="1"/>
          <p:nvPr/>
        </p:nvSpPr>
        <p:spPr>
          <a:xfrm>
            <a:off x="1648143" y="1108075"/>
            <a:ext cx="3951287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啊！黄河！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你是伟大坚强，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像一个巨人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出现在亚洲平原之上，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用你那英雄的体魄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筑成我们民族的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屏障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140450" y="3761105"/>
            <a:ext cx="4983480" cy="1945640"/>
          </a:xfrm>
          <a:prstGeom prst="wedgeRoundRectCallout">
            <a:avLst>
              <a:gd name="adj1" fmla="val -72947"/>
              <a:gd name="adj2" fmla="val 1795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</a:t>
            </a: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从历史上对中华民族贡献，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赞美黄河保护了中华民族。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150" y="1075690"/>
            <a:ext cx="4203065" cy="2364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65805" y="189230"/>
            <a:ext cx="7026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诗人在歌颂黄河时，从哪方面赞美了黄河的英雄气魄？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无标题1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76885" y="280670"/>
            <a:ext cx="33623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黄河颂</a:t>
            </a:r>
            <a:endParaRPr lang="zh-CN" altLang="en-US" sz="6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3095" y="1504950"/>
            <a:ext cx="1526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光未然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746" name="文本框 1"/>
          <p:cNvSpPr txBox="1"/>
          <p:nvPr/>
        </p:nvSpPr>
        <p:spPr>
          <a:xfrm>
            <a:off x="2661920" y="711200"/>
            <a:ext cx="3994150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啊！黄河！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你一泻万丈，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浩浩荡荡，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向南北两岸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伸出千万条铁的臂膀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我们民族的伟大精神，</a:t>
            </a:r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将要在你的哺育下</a:t>
            </a:r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发扬滋长！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969760" y="3529330"/>
            <a:ext cx="4171315" cy="2247900"/>
          </a:xfrm>
          <a:prstGeom prst="wedgeRoundRectCallout">
            <a:avLst>
              <a:gd name="adj1" fmla="val -68206"/>
              <a:gd name="adj2" fmla="val 998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6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从历史上对中华民族贡献，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赞美黄河还将激励着中华民族勇往直前。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6125" y="70485"/>
            <a:ext cx="7026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诗人在歌颂黄河时，从哪方面赞美了黄河的英雄气魄？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661920" y="2569845"/>
            <a:ext cx="6645910" cy="2247900"/>
          </a:xfrm>
          <a:prstGeom prst="wedgeRoundRectCallout">
            <a:avLst>
              <a:gd name="adj1" fmla="val -48213"/>
              <a:gd name="adj2" fmla="val 1271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啊！黄河！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在诗中出现三次，把歌词主体部分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啊！黄河！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你是中华民族的摇篮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将要在你的不予下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发扬滋长</a:t>
            </a:r>
            <a:r>
              <a:rPr kumimoji="0" lang="en-US" altLang="zh-CN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氛围三个层次。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3860" y="1189355"/>
            <a:ext cx="70269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反复出现的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啊！黄河！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起到什么作用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细读感悟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1958023" y="825818"/>
            <a:ext cx="4159250" cy="47078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我们祖国的英雄儿女，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将要学习你的榜样，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像你一样的伟大坚强！</a:t>
            </a:r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像你一样的伟大坚强！</a:t>
            </a:r>
            <a:endParaRPr lang="zh-CN" altLang="en-US" sz="3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2955" y="3521075"/>
            <a:ext cx="4394835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运用反复的修辞手法,强调了人们对黄河的敬仰,更表达了人们对黄河深情的依恋。</a:t>
            </a:r>
            <a:endParaRPr lang="zh-CN" altLang="en-US" sz="2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6290310" y="4288790"/>
            <a:ext cx="669925" cy="37465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050" y="905510"/>
            <a:ext cx="3855720" cy="25704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自主探究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125" y="2414270"/>
            <a:ext cx="106997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91845" fontAlgn="auto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诗人借歌颂黄河,激发广大中华儿女的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民族自豪感与自信心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激励中华儿女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像黄河-样伟大坚强,（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以英勇的气概和坚强的决心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保卫黄河,保卫中国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红枫叶"/>
          <p:cNvPicPr>
            <a:picLocks noChangeAspect="1"/>
          </p:cNvPicPr>
          <p:nvPr/>
        </p:nvPicPr>
        <p:blipFill>
          <a:blip r:embed="rId3"/>
          <a:srcRect b="56480"/>
          <a:stretch>
            <a:fillRect/>
          </a:stretch>
        </p:blipFill>
        <p:spPr>
          <a:xfrm flipH="1">
            <a:off x="8688705" y="0"/>
            <a:ext cx="3503295" cy="1524635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1220" y="963930"/>
            <a:ext cx="1089723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marR="0" indent="-457200" defTabSz="914400">
              <a:lnSpc>
                <a:spcPct val="15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诗人借歌颂黄河表达了什么感情？（</a:t>
            </a:r>
            <a:r>
              <a:rPr kumimoji="0" lang="en-US" altLang="zh-CN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3</a:t>
            </a:r>
            <a:r>
              <a:rPr kumimoji="0" lang="zh-CN" altLang="en-US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分）</a:t>
            </a:r>
            <a:endParaRPr kumimoji="0" lang="zh-CN" altLang="en-US" sz="2800" b="1" kern="1200" cap="none" spc="0" normalizeH="0" baseline="0" noProof="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自主探究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07415" y="905510"/>
            <a:ext cx="1089723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marR="0" indent="-457200" defTabSz="914400">
              <a:lnSpc>
                <a:spcPct val="15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  <a:defRPr/>
            </a:pPr>
            <a:r>
              <a:rPr kumimoji="0" lang="zh-CN" altLang="en-US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诗人从哪些方面赞美了黄河的英雄气魄？静下心来想想，体会中国人民在抗战时期发出来的磅礴的爱国热情。</a:t>
            </a:r>
            <a:r>
              <a:rPr kumimoji="0" lang="en-US" altLang="zh-CN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(5</a:t>
            </a:r>
            <a:r>
              <a:rPr kumimoji="0" lang="zh-CN" altLang="zh-CN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分）</a:t>
            </a:r>
            <a:endParaRPr kumimoji="0" lang="zh-CN" altLang="zh-CN" sz="2800" b="1" kern="1200" cap="none" spc="0" normalizeH="0" baseline="0" noProof="0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175385" y="2289175"/>
            <a:ext cx="9841230" cy="4046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诗人从自然特点：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气势磅礴、惊涛澎湃；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地理特征：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九曲连环、绵延万里；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在历史上对中华民族的贡献：</a:t>
            </a: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中华民族的摇篮、民族的屏障、激励着中华民族勇往直前。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2800" b="1" kern="1200" cap="none" spc="0" normalizeH="0" baseline="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分）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我体会到，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抗日战争全面爆发以后,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日本侵略者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的铁蹄践踏着华北大地时，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中华人民团结一心，众志成城的决心和意志！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也昭示了华夏人民的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博大胸怀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厚实的脊梁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分）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77165"/>
            <a:ext cx="450088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品读诗歌 赏析诗歌美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195" y="1750695"/>
            <a:ext cx="11611610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我欣赏这首诗歌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优美的旋律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它汩汩流淌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，让人读着读着，不觉低声吟唱，从心里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流出音符，流出诗情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啊！黄河！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在诗歌中回环往复，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增强了结构上的美感，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激起了澎湃的诗情，让人感觉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黄河之水天上来，奔流到海不复回。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530" y="1154430"/>
            <a:ext cx="91319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请你以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我欣赏这首诗的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......’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的句式说话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1" name="图片 20" descr="6d5cde883c7ca842d804ebcc2cebf3af"/>
          <p:cNvPicPr>
            <a:picLocks noChangeAspect="1"/>
          </p:cNvPicPr>
          <p:nvPr/>
        </p:nvPicPr>
        <p:blipFill>
          <a:blip r:embed="rId3"/>
          <a:srcRect t="3238" r="8875" b="7238"/>
          <a:stretch>
            <a:fillRect/>
          </a:stretch>
        </p:blipFill>
        <p:spPr>
          <a:xfrm>
            <a:off x="11092180" y="105410"/>
            <a:ext cx="1099820" cy="15354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红日"/>
          <p:cNvPicPr>
            <a:picLocks noChangeAspect="1"/>
          </p:cNvPicPr>
          <p:nvPr/>
        </p:nvPicPr>
        <p:blipFill>
          <a:blip r:embed="rId3"/>
          <a:srcRect t="15489" b="28507"/>
          <a:stretch>
            <a:fillRect/>
          </a:stretch>
        </p:blipFill>
        <p:spPr>
          <a:xfrm>
            <a:off x="9641205" y="0"/>
            <a:ext cx="2550795" cy="1428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530" y="2141855"/>
            <a:ext cx="11576050" cy="1764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我欣赏这首诗歌的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画面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，因为它为我们呈现了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黄河立体的美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远近结合，纵横交错，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全方位展现了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黄河独特的美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 220"/>
          <p:cNvSpPr/>
          <p:nvPr/>
        </p:nvSpPr>
        <p:spPr>
          <a:xfrm>
            <a:off x="0" y="0"/>
            <a:ext cx="372046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赏析诗歌语言美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530" y="1154430"/>
            <a:ext cx="104019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请你以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我欣赏这首诗的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的句式说话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红日"/>
          <p:cNvPicPr>
            <a:picLocks noChangeAspect="1"/>
          </p:cNvPicPr>
          <p:nvPr/>
        </p:nvPicPr>
        <p:blipFill>
          <a:blip r:embed="rId3"/>
          <a:srcRect t="15489" b="28507"/>
          <a:stretch>
            <a:fillRect/>
          </a:stretch>
        </p:blipFill>
        <p:spPr>
          <a:xfrm>
            <a:off x="9641205" y="0"/>
            <a:ext cx="2550795" cy="1428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530" y="2141855"/>
            <a:ext cx="11576050" cy="1764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我欣赏这首诗歌的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韵律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，因为它有雄浑的奔放的旋律、鲜明的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、洪亮的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音节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、错落的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、引人高歌，催人奋进。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 220"/>
          <p:cNvSpPr/>
          <p:nvPr/>
        </p:nvSpPr>
        <p:spPr>
          <a:xfrm>
            <a:off x="0" y="0"/>
            <a:ext cx="348361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赏析诗歌语言美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530" y="1154430"/>
            <a:ext cx="104019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请你以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我欣赏这首诗的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的句式说话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红日"/>
          <p:cNvPicPr>
            <a:picLocks noChangeAspect="1"/>
          </p:cNvPicPr>
          <p:nvPr/>
        </p:nvPicPr>
        <p:blipFill>
          <a:blip r:embed="rId3"/>
          <a:srcRect t="15489" b="28507"/>
          <a:stretch>
            <a:fillRect/>
          </a:stretch>
        </p:blipFill>
        <p:spPr>
          <a:xfrm>
            <a:off x="9641205" y="0"/>
            <a:ext cx="2550795" cy="1428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3530" y="2141855"/>
            <a:ext cx="11576050" cy="2601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我欣赏这首诗歌的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，特别是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修辞手法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的运用，恰当的修辞手法，更好地变现了黄河的气势及其对中华民族的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伟大贡献。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 220"/>
          <p:cNvSpPr/>
          <p:nvPr/>
        </p:nvSpPr>
        <p:spPr>
          <a:xfrm>
            <a:off x="0" y="0"/>
            <a:ext cx="357505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赏析诗歌语言美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530" y="1154430"/>
            <a:ext cx="104019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请你以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我欣赏这首诗的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因为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......’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的句式说话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合作探究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1220" y="2673350"/>
            <a:ext cx="104495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本诗属于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直白抒情。（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因为诗歌以明朗的语言塑造了黄河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奔腾不息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气势宏伟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的形象,并且处处以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“啊，黄河.....”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这样的句式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直接抒发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了热爱黄河的感情,充满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雄浑豪迈之美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以这种方式抒情的李白的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《行路难》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行路难、行路难，多歧路，今安在？长风破浪会有时，直挂云帆济沧海！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《念奴娇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楷体" panose="02010609060101010101" charset="-122"/>
              </a:rPr>
              <a:t>·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赤壁怀古》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江山如此多画，一时多少豪杰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250" y="716280"/>
            <a:ext cx="1123950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诗歌既有直接抒情，也有间接抒情。你认为这首诗歌主要采取的是哪种抒情方式？为什么?你还能从学过的诗歌中举出一两例吗?（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分）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4695" y="2240280"/>
            <a:ext cx="10469880" cy="998855"/>
          </a:xfrm>
        </p:spPr>
        <p:txBody>
          <a:bodyPr/>
          <a:lstStyle/>
          <a:p>
            <a:r>
              <a:rPr lang="en-US" altLang="zh-CN" sz="5400">
                <a:latin typeface="仿宋" panose="02010609060101010101" charset="-122"/>
                <a:ea typeface="仿宋" panose="02010609060101010101" charset="-122"/>
              </a:rPr>
              <a:t>           </a:t>
            </a:r>
            <a:r>
              <a:rPr lang="zh-CN" altLang="en-US" sz="5400">
                <a:latin typeface="仿宋" panose="02010609060101010101" charset="-122"/>
                <a:ea typeface="仿宋" panose="02010609060101010101" charset="-122"/>
              </a:rPr>
              <a:t>第一课时</a:t>
            </a:r>
            <a:endParaRPr lang="zh-CN" altLang="en-US" sz="5400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合作探究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9945" y="3430270"/>
            <a:ext cx="1036955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课文共有五个批注，（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分）他们批注的角度分别是：内容；赏析词语；结构；修辞句子的表达效果；重点句子的表达效果。（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250" y="468630"/>
            <a:ext cx="112395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做批注是非常好的读书方法。阅读时把自己的感悟、理解、评价或疑难问题，用简练的语言和相应的符号标注在文章的空白处，这就是做批注。学习课文中的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批注事例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，想一想事例是从哪些角度进行批注的（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分）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第三乐章:黄河之水天上来 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(朗诵词)黄河!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我们要学习你的榜样,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像你一样的伟大坚强.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这里,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我们要在你的面前,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献一首长诗,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哭诉我们民族的灾难.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(歌词)黄河之水天上来,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排山倒海,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汹涌澎湃,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奔腾叫啸,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使人肝胆破裂!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它是中国的大动脉,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在它的周身,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奔流着民族的热血.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红日高照,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水上金光迸裂.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月出东山,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河面银光似雪.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它震动着,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跳跃着,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像一条飞龙,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日行千里,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注入浩浩的东海.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虎口龙门,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摆成天上的奇阵;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人,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不敢在它的身边挨近,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就是毒龙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也不敢在水底存身.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在十里路外,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仰望着它的浓烟上升,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象烧着漫天大火,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使你感到热血沸腾;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其实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凉气逼来,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你会周身感到寒冷.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它呻吟着,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震荡着,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发出十万万匹马力,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爷了地壳,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冲散了天上的乌云.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啊,黄河!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河中之王!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它是一匹疯狂的猛兽,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发起怒来,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赛过千万条毒蟒,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它要作浪兴波,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冲破人间的堤防;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于是黄河两岸,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遭到可怕的灾殃: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它吞食了两岸的人民,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削平了数百里外的村庄,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使千百万同胞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扶老携幼,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流亡他乡,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挣扎在饥饿线上,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死亡线上!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如今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两岸的人民,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又受到了空前的灾难: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东方的海盗,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在亚洲的原野,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伸张着杀人的毒焰;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于是饥饿和死亡,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像黑热病一样,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在黄河的两岸传染!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啊,黄河!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你抚育着我们民族的成长: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你亲眼看见,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这五千年来的古国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遭受过多少灾难!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自古以来,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在黄河边上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展开了无数血战,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让垒垒白骨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堆满你的河身,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殷殷鲜血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染红你的河面!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cs typeface="楷体" panose="02010609060101010101" charset="-122"/>
              </a:rPr>
              <a:t>但你从没有看见 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激情导入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8560" y="1493520"/>
            <a:ext cx="98463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毛泽东同志说过一句话：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藐视黄河，就是藐视我们这个民族！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黄河，是我们的母亲河，她哺育了一代又一代中华民族儿女，孕育了灿烂的华夏文明，她是中华民族的象征。今天我们来学习一首赞美黄河的诗歌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《黄河颂》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 descr="凌霄花"/>
          <p:cNvPicPr>
            <a:picLocks noChangeAspect="1"/>
          </p:cNvPicPr>
          <p:nvPr/>
        </p:nvPicPr>
        <p:blipFill>
          <a:blip r:embed="rId3"/>
          <a:srcRect t="19389" r="21134"/>
          <a:stretch>
            <a:fillRect/>
          </a:stretch>
        </p:blipFill>
        <p:spPr>
          <a:xfrm flipH="1">
            <a:off x="10414000" y="205105"/>
            <a:ext cx="1778000" cy="2016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敌人的残暴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如同今天这般;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也从来没有看见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黄帝的子孙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像今天这样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开始了全国动员.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在黄河两岸,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游击兵团,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野战兵团,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星罗棋布,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散布在敌人后面;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在万山丛中,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在青纱帐里,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展开了英勇血战!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啊,黄河!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你记载着我们民族的年代,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古往今来,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在你的身边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兴起了多少英雄豪杰!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但是,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你从不曾看见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四万万同胞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像今天这样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团结得如钢似铁;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千百万民族英雄,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为了保卫祖国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洒尽他们的热血;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英雄的故事,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像黄河怒涛,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山岳般地壮烈!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啊,黄河!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你可曾听见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在你的身旁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响彻了胜利的凯歌?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你可曾看见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祖国的铁军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在敌人后方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布成了地网天罗?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他们把守着黄河两岸,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不让敌人渡过!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他们要把疯狂的敌人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埋葬在滚滚的黄河!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啊,黄河!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你奔流着, 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怒吼着,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替法西斯的恶魔 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唱着灭亡的葬歌! 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你怒吼着, 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叫啸着, 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向着祖国的原野, 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响应我们伟大民族的 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胜利的凯歌!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 220"/>
          <p:cNvSpPr/>
          <p:nvPr/>
        </p:nvSpPr>
        <p:spPr>
          <a:xfrm>
            <a:off x="0" y="0"/>
            <a:ext cx="25215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课堂拓展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课堂小结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风筝3"/>
          <p:cNvPicPr>
            <a:picLocks noChangeAspect="1"/>
          </p:cNvPicPr>
          <p:nvPr/>
        </p:nvPicPr>
        <p:blipFill>
          <a:blip r:embed="rId3"/>
          <a:srcRect t="14474"/>
          <a:stretch>
            <a:fillRect/>
          </a:stretch>
        </p:blipFill>
        <p:spPr>
          <a:xfrm>
            <a:off x="10366375" y="0"/>
            <a:ext cx="2096135" cy="1793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9620" y="1169035"/>
            <a:ext cx="10652760" cy="448500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720090" fontAlgn="auto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黄河,我们的母亲河，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孕育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了五千年的中华文明,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哺育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了一代代的炎黄子孙。在漫长的历史长河里,滚滚东去的黄河浪涛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见证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了古老中国的兴衰荣辱，黄河澎湃的惊涛,恢宏的气势和那奔腾不息的精神,也激励着一代代的中华儿女为之拼搏奋斗。在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抗日战争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那段血雨腥风、民族危亡的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日子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里，一首深沉豪迈的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黄河赞歌传遍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了大江南北,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激发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了众多爱国志士保家卫国的万丈豪情!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96465" y="1852930"/>
            <a:ext cx="81318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6600" b="1">
                <a:latin typeface="仿宋" panose="02010609060101010101" charset="-122"/>
                <a:ea typeface="仿宋" panose="02010609060101010101" charset="-122"/>
              </a:rPr>
              <a:t>谢</a:t>
            </a:r>
            <a:r>
              <a:rPr lang="zh-CN" altLang="en-US" sz="66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6600" b="1">
                <a:latin typeface="仿宋" panose="02010609060101010101" charset="-122"/>
                <a:ea typeface="仿宋" panose="02010609060101010101" charset="-122"/>
              </a:rPr>
              <a:t>谢！</a:t>
            </a:r>
            <a:endParaRPr lang="zh-CN" altLang="en-US" sz="6600" b="1"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45800" y="10388600"/>
            <a:ext cx="3556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学习目标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62811" y="1512552"/>
            <a:ext cx="8470121" cy="1124421"/>
            <a:chOff x="1424" y="2161"/>
            <a:chExt cx="13339" cy="1770"/>
          </a:xfrm>
        </p:grpSpPr>
        <p:sp>
          <p:nvSpPr>
            <p:cNvPr id="14" name="MH_Number_1" descr="#wm#_48_07_*Z">
              <a:hlinkClick r:id="rId4" action="ppaction://hlinksldjump"/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489" y="2229"/>
              <a:ext cx="831" cy="8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800" b="1" kern="0">
                  <a:solidFill>
                    <a:srgbClr val="FFFFFF"/>
                  </a:solidFill>
                  <a:latin typeface="黑体" panose="02010609060101010101" pitchFamily="49" charset="-122"/>
                  <a:cs typeface="+mn-ea"/>
                  <a:sym typeface="+mn-lt"/>
                </a:rPr>
                <a:t>1</a:t>
              </a:r>
              <a:endParaRPr lang="en-US" altLang="zh-CN" sz="2800" b="1" kern="0">
                <a:solidFill>
                  <a:srgbClr val="FFFFFF"/>
                </a:solidFill>
                <a:latin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5" name="MH_Others_1" descr="#wm#_48_07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424" y="2819"/>
              <a:ext cx="373" cy="374"/>
            </a:xfrm>
            <a:prstGeom prst="ellipse">
              <a:avLst/>
            </a:prstGeom>
            <a:solidFill>
              <a:schemeClr val="accent1">
                <a:alpha val="59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67" y="2161"/>
              <a:ext cx="12196" cy="17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 fontAlgn="auto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理解诗歌内容,以及诗歌赞颂黄河、赞颂民族伟大精神的主旨。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63446" y="2927391"/>
            <a:ext cx="7468159" cy="612355"/>
            <a:chOff x="1425" y="3692"/>
            <a:chExt cx="11761" cy="964"/>
          </a:xfrm>
        </p:grpSpPr>
        <p:sp>
          <p:nvSpPr>
            <p:cNvPr id="2" name="文本框 1"/>
            <p:cNvSpPr txBox="1"/>
            <p:nvPr/>
          </p:nvSpPr>
          <p:spPr>
            <a:xfrm>
              <a:off x="2567" y="3719"/>
              <a:ext cx="10619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品味语言,体味歌词意境,积累经典语言。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MH_Number_1" descr="#wm#_48_07_*Z">
              <a:hlinkClick r:id="rId4" action="ppaction://hlinksldjump"/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90" y="3692"/>
              <a:ext cx="831" cy="8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800" b="1" kern="0">
                  <a:solidFill>
                    <a:srgbClr val="FFFFFF"/>
                  </a:solidFill>
                  <a:latin typeface="黑体" panose="02010609060101010101" pitchFamily="49" charset="-122"/>
                  <a:cs typeface="+mn-ea"/>
                  <a:sym typeface="+mn-lt"/>
                </a:rPr>
                <a:t>2</a:t>
              </a:r>
              <a:endParaRPr lang="en-US" altLang="zh-CN" sz="2800" b="1" kern="0">
                <a:solidFill>
                  <a:srgbClr val="FFFFFF"/>
                </a:solidFill>
                <a:latin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8" name="MH_Others_1" descr="#wm#_48_07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425" y="4282"/>
              <a:ext cx="373" cy="374"/>
            </a:xfrm>
            <a:prstGeom prst="ellipse">
              <a:avLst/>
            </a:prstGeom>
            <a:solidFill>
              <a:schemeClr val="accent1">
                <a:alpha val="59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63446" y="3979586"/>
            <a:ext cx="5198073" cy="612099"/>
            <a:chOff x="1425" y="5145"/>
            <a:chExt cx="8186" cy="964"/>
          </a:xfrm>
        </p:grpSpPr>
        <p:sp>
          <p:nvSpPr>
            <p:cNvPr id="6" name="文本框 5"/>
            <p:cNvSpPr txBox="1"/>
            <p:nvPr/>
          </p:nvSpPr>
          <p:spPr>
            <a:xfrm>
              <a:off x="2567" y="5287"/>
              <a:ext cx="7044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掌握本文借物抒怀的写法。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9" name="MH_Number_1" descr="#wm#_48_07_*Z">
              <a:hlinkClick r:id="rId4" action="ppaction://hlinksldjump"/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490" y="5145"/>
              <a:ext cx="831" cy="83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txBody>
            <a:bodyPr wrap="none" anchor="ctr">
              <a:no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2800" b="1" kern="0">
                  <a:solidFill>
                    <a:srgbClr val="FFFFFF"/>
                  </a:solidFill>
                  <a:latin typeface="黑体" panose="02010609060101010101" pitchFamily="49" charset="-122"/>
                  <a:cs typeface="+mn-ea"/>
                  <a:sym typeface="+mn-lt"/>
                </a:rPr>
                <a:t>3</a:t>
              </a:r>
              <a:endParaRPr lang="en-US" altLang="zh-CN" sz="2800" b="1" kern="0">
                <a:solidFill>
                  <a:srgbClr val="FFFFFF"/>
                </a:solidFill>
                <a:latin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MH_Others_1" descr="#wm#_48_07_*Z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425" y="5735"/>
              <a:ext cx="373" cy="374"/>
            </a:xfrm>
            <a:prstGeom prst="ellipse">
              <a:avLst/>
            </a:prstGeom>
            <a:solidFill>
              <a:schemeClr val="accent1">
                <a:alpha val="59000"/>
              </a:schemeClr>
            </a:solidFill>
            <a:ln>
              <a:noFill/>
            </a:ln>
            <a:effectLst/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zh-CN" sz="105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 descr="凌霄花"/>
          <p:cNvPicPr>
            <a:picLocks noChangeAspect="1"/>
          </p:cNvPicPr>
          <p:nvPr/>
        </p:nvPicPr>
        <p:blipFill>
          <a:blip r:embed="rId10"/>
          <a:srcRect t="19389" r="21134"/>
          <a:stretch>
            <a:fillRect/>
          </a:stretch>
        </p:blipFill>
        <p:spPr>
          <a:xfrm flipH="1">
            <a:off x="10414000" y="205105"/>
            <a:ext cx="1778000" cy="20161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0" name=" 220"/>
          <p:cNvSpPr/>
          <p:nvPr/>
        </p:nvSpPr>
        <p:spPr>
          <a:xfrm>
            <a:off x="0" y="18923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作者简介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t01bd02ca679815c95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02065" y="1358265"/>
            <a:ext cx="2981960" cy="4141470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3530" y="905510"/>
            <a:ext cx="841756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20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光未然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，原名张光年，1913年出生，湖北光化县人(今老河口西北)，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文学评论家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。1939年3月，创作组诗《黄河大合唱》，经人民音乐家冼星海谱曲后，4月在延安首次上演，此后在全国各地广泛传唱，受到抗日军民的热烈欢迎。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95275" y="1028700"/>
            <a:ext cx="1157986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fontAlgn="auto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1937年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,抗日战争全面爆发以后,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日本侵略者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的铁蹄践踏着华北大地,全国掀起了抗日救亡运动的高潮。通过自己创造的艺术形象反映现实斗争,激发全国人民的抗日热情,是许多进步作家、艺术家的心愿。那是在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1938年9月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，诗人光未然带领他的抗敌演出队来到了黄河,来到了壶口瀑布。滔滔的黄河水,在诗人的心中掀起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万丈狂澜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,于是他挥笔写下了不朽的诗篇</a:t>
            </a:r>
            <a:r>
              <a:rPr lang="en-US" alt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《黄河颂》。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0" y="0"/>
            <a:ext cx="2661920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背景介绍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图片 13" descr="蝴蝶"/>
          <p:cNvPicPr>
            <a:picLocks noChangeAspect="1"/>
          </p:cNvPicPr>
          <p:nvPr/>
        </p:nvPicPr>
        <p:blipFill>
          <a:blip r:embed="rId3"/>
          <a:srcRect l="253" t="63456" r="81729" b="18857"/>
          <a:stretch>
            <a:fillRect/>
          </a:stretch>
        </p:blipFill>
        <p:spPr>
          <a:xfrm flipH="1">
            <a:off x="10903585" y="5106670"/>
            <a:ext cx="971550" cy="953770"/>
          </a:xfrm>
          <a:prstGeom prst="rect">
            <a:avLst/>
          </a:prstGeom>
        </p:spPr>
      </p:pic>
      <p:pic>
        <p:nvPicPr>
          <p:cNvPr id="4" name="图片 3" descr="蝴蝶"/>
          <p:cNvPicPr>
            <a:picLocks noChangeAspect="1"/>
          </p:cNvPicPr>
          <p:nvPr/>
        </p:nvPicPr>
        <p:blipFill>
          <a:blip r:embed="rId3"/>
          <a:srcRect t="15000" b="68771"/>
          <a:stretch>
            <a:fillRect/>
          </a:stretch>
        </p:blipFill>
        <p:spPr>
          <a:xfrm>
            <a:off x="4934585" y="272415"/>
            <a:ext cx="6096000" cy="9893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305435" y="1033145"/>
            <a:ext cx="1158176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屏（      ）障（        ）   狂澜（      ）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哺（      ）育    澎（      ）湃（      ）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宛（      ）转      巅（      ）峰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发源（       ）      九曲（      ）连环  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浊流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     )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27940" y="0"/>
            <a:ext cx="38804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诵读诗歌 整体感知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4620" y="1299845"/>
            <a:ext cx="1070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píng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16" name="图片 15" descr="43b0b666162d5091e99408233c672738"/>
          <p:cNvPicPr>
            <a:picLocks noChangeAspect="1"/>
          </p:cNvPicPr>
          <p:nvPr/>
        </p:nvPicPr>
        <p:blipFill>
          <a:blip r:embed="rId2"/>
          <a:srcRect l="58318" t="30393" b="35169"/>
          <a:stretch>
            <a:fillRect/>
          </a:stretch>
        </p:blipFill>
        <p:spPr>
          <a:xfrm flipH="1" flipV="1">
            <a:off x="10873740" y="0"/>
            <a:ext cx="1334770" cy="16713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13860" y="1299845"/>
            <a:ext cx="13982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zhàng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94115" y="1188720"/>
            <a:ext cx="844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lán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91005" y="2070735"/>
            <a:ext cx="844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bǔ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25490" y="2070735"/>
            <a:ext cx="1206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péng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01685" y="2010410"/>
            <a:ext cx="8445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pài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61135" y="2864485"/>
            <a:ext cx="1014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wǎn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07125" y="2864485"/>
            <a:ext cx="1014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diān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13890" y="3740150"/>
            <a:ext cx="1206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yuán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80530" y="3740150"/>
            <a:ext cx="744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qū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4555" y="4550410"/>
            <a:ext cx="1115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24865" y="1614805"/>
            <a:ext cx="119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摇篮: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4865" y="3178175"/>
            <a:ext cx="119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滋长: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4865" y="4272915"/>
            <a:ext cx="119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起源: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3575" y="1442085"/>
            <a:ext cx="95211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比喻幼年或青年时代的生活环境或文化、运动等发源地。这里指黄河是中华民族生存的发源地。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33575" y="3027045"/>
            <a:ext cx="5354955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生长,产生(多用于抽象事物)。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33575" y="4105275"/>
            <a:ext cx="499173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形容黄河孕育了中华的文化。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" name="图片 13" descr="14cc2d6964f4149c864d1583489f2adb"/>
          <p:cNvPicPr>
            <a:picLocks noChangeAspect="1"/>
          </p:cNvPicPr>
          <p:nvPr/>
        </p:nvPicPr>
        <p:blipFill>
          <a:blip r:embed="rId3"/>
          <a:srcRect r="18679"/>
          <a:stretch>
            <a:fillRect/>
          </a:stretch>
        </p:blipFill>
        <p:spPr>
          <a:xfrm>
            <a:off x="10307955" y="0"/>
            <a:ext cx="1884045" cy="1558925"/>
          </a:xfrm>
          <a:prstGeom prst="rect">
            <a:avLst/>
          </a:prstGeom>
        </p:spPr>
      </p:pic>
      <p:sp>
        <p:nvSpPr>
          <p:cNvPr id="3" name=" 220"/>
          <p:cNvSpPr/>
          <p:nvPr/>
        </p:nvSpPr>
        <p:spPr>
          <a:xfrm>
            <a:off x="0" y="0"/>
            <a:ext cx="3880485" cy="716280"/>
          </a:xfrm>
          <a:prstGeom prst="homePlat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诵读诗歌 整体感知</a:t>
            </a:r>
            <a:endParaRPr lang="zh-CN" altLang="en-US" sz="32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101.xml><?xml version="1.0" encoding="utf-8"?>
<p:tagLst xmlns:p="http://schemas.openxmlformats.org/presentationml/2006/main">
  <p:tag name="ID" val="626765"/>
  <p:tag name="MH" val="20170724220756"/>
  <p:tag name="MH_LIBRARY" val="CONTENTS"/>
  <p:tag name="MH_ORDER" val="1"/>
  <p:tag name="MH_TYPE" val="NUMBER"/>
</p:tagLst>
</file>

<file path=ppt/tags/tag102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103.xml><?xml version="1.0" encoding="utf-8"?>
<p:tagLst xmlns:p="http://schemas.openxmlformats.org/presentationml/2006/main">
  <p:tag name="ID" val="626765"/>
  <p:tag name="MH" val="20170724220756"/>
  <p:tag name="MH_LIBRARY" val="CONTENTS"/>
  <p:tag name="MH_ORDER" val="1"/>
  <p:tag name="MH_TYPE" val="NUMBER"/>
</p:tagLst>
</file>

<file path=ppt/tags/tag104.xml><?xml version="1.0" encoding="utf-8"?>
<p:tagLst xmlns:p="http://schemas.openxmlformats.org/presentationml/2006/main">
  <p:tag name="ID" val="626765"/>
  <p:tag name="MH" val="20170724220756"/>
  <p:tag name="MH_LIBRARY" val="CONTENTS"/>
  <p:tag name="MH_TYPE" val="OTHERS"/>
</p:tagLst>
</file>

<file path=ppt/tags/tag105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06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07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09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1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13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15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6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7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8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19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1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2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3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4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5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6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7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8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29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6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7618"/>
  <p:tag name="KSO_WM_TEMPLATE_MASTER_TYPE" val="0"/>
  <p:tag name="KSO_WM_TEMPLATE_SUBCATEGORY" val="0"/>
  <p:tag name="KSO_WM_TEMPLATE_THUMBS_INDEX" val="1、5、6、8、9、10、11、14、17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96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98.xml><?xml version="1.0" encoding="utf-8"?>
<p:tagLst xmlns:p="http://schemas.openxmlformats.org/presentationml/2006/main">
  <p:tag name="KSO_WM_BEAUTIFY_FLAG" val="#wm#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POSITION" val="66*116"/>
  <p:tag name="KSO_WM_SLIDE_SIZE" val="828*370"/>
  <p:tag name="KSO_WM_SLIDE_TYPE" val="text"/>
  <p:tag name="KSO_WM_TAG_VERSION" val="1.0"/>
  <p:tag name="KSO_WM_TEMPLATE_CATEGORY" val="custom"/>
  <p:tag name="KSO_WM_TEMPLATE_INDEX" val="20207618"/>
</p:tagLst>
</file>

<file path=ppt/tags/tag99.xml><?xml version="1.0" encoding="utf-8"?>
<p:tagLst xmlns:p="http://schemas.openxmlformats.org/presentationml/2006/main">
  <p:tag name="ID" val="626765"/>
  <p:tag name="MH" val="20170724220756"/>
  <p:tag name="MH_LIBRARY" val="CONTENTS"/>
  <p:tag name="MH_ORDER" val="1"/>
  <p:tag name="MH_TYPE" val="NUMBER"/>
</p:tagLst>
</file>

<file path=ppt/theme/theme1.xml><?xml version="1.0" encoding="utf-8"?>
<a:theme xmlns:r="http://schemas.openxmlformats.org/officeDocument/2006/relationships" xmlns:a="http://schemas.openxmlformats.org/drawingml/2006/main" name="2_Office 主题​​">
  <a:themeElements>
    <a:clrScheme name="7618">
      <a:dk1>
        <a:sysClr val="windowText" lastClr="000000"/>
      </a:dk1>
      <a:lt1>
        <a:sysClr val="window" lastClr="FFFFFF"/>
      </a:lt1>
      <a:dk2>
        <a:srgbClr val="235E97"/>
      </a:dk2>
      <a:lt2>
        <a:srgbClr val="FFFFFF"/>
      </a:lt2>
      <a:accent1>
        <a:srgbClr val="CA3030"/>
      </a:accent1>
      <a:accent2>
        <a:srgbClr val="D55146"/>
      </a:accent2>
      <a:accent3>
        <a:srgbClr val="DF735C"/>
      </a:accent3>
      <a:accent4>
        <a:srgbClr val="EA9471"/>
      </a:accent4>
      <a:accent5>
        <a:srgbClr val="F4B687"/>
      </a:accent5>
      <a:accent6>
        <a:srgbClr val="FFD79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318</Paragraphs>
  <Slides>49</Slides>
  <Notes>26</Notes>
  <TotalTime>0</TotalTime>
  <HiddenSlides>1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60">
      <vt:lpstr>Arial</vt:lpstr>
      <vt:lpstr>微软雅黑</vt:lpstr>
      <vt:lpstr>楷体</vt:lpstr>
      <vt:lpstr>汉仪尚巍手书W</vt:lpstr>
      <vt:lpstr>黑体</vt:lpstr>
      <vt:lpstr>Calibri Light</vt:lpstr>
      <vt:lpstr>Calibri</vt:lpstr>
      <vt:lpstr>仿宋</vt:lpstr>
      <vt:lpstr>宋体</vt:lpstr>
      <vt:lpstr>Wingdings</vt:lpstr>
      <vt:lpstr>2_Office 主题​​</vt:lpstr>
      <vt:lpstr>第二单元导读</vt:lpstr>
      <vt:lpstr>PowerPoint Presentation</vt:lpstr>
      <vt:lpstr>           第一课时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各自自主朗读</vt:lpstr>
      <vt:lpstr>PowerPoint Presentation</vt:lpstr>
      <vt:lpstr>           第二课时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2021-03-08T09:22:20.638</cp:lastPrinted>
  <dcterms:created xsi:type="dcterms:W3CDTF">2021-03-08T09:22:20Z</dcterms:created>
  <dcterms:modified xsi:type="dcterms:W3CDTF">2021-03-08T01:22:37Z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