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heme/themeOverride1.xml" ContentType="application/vnd.openxmlformats-officedocument.themeOverr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2"/>
    <p:sldId id="412" r:id="rId3"/>
    <p:sldId id="452" r:id="rId4"/>
    <p:sldId id="416" r:id="rId5"/>
    <p:sldId id="417" r:id="rId6"/>
    <p:sldId id="418" r:id="rId7"/>
    <p:sldId id="422" r:id="rId8"/>
    <p:sldId id="423" r:id="rId9"/>
    <p:sldId id="424" r:id="rId10"/>
    <p:sldId id="427" r:id="rId11"/>
    <p:sldId id="428" r:id="rId12"/>
    <p:sldId id="429" r:id="rId13"/>
    <p:sldId id="430" r:id="rId14"/>
    <p:sldId id="432" r:id="rId15"/>
    <p:sldId id="433" r:id="rId16"/>
    <p:sldId id="434" r:id="rId17"/>
    <p:sldId id="435" r:id="rId18"/>
    <p:sldId id="437" r:id="rId19"/>
    <p:sldId id="438" r:id="rId20"/>
    <p:sldId id="439" r:id="rId21"/>
    <p:sldId id="440" r:id="rId22"/>
    <p:sldId id="442" r:id="rId23"/>
    <p:sldId id="443" r:id="rId24"/>
    <p:sldId id="444" r:id="rId25"/>
    <p:sldId id="445" r:id="rId26"/>
    <p:sldId id="453" r:id="rId27"/>
    <p:sldId id="447" r:id="rId28"/>
    <p:sldId id="448" r:id="rId29"/>
    <p:sldId id="449" r:id="rId30"/>
    <p:sldId id="450" r:id="rId31"/>
    <p:sldId id="451" r:id="rId32"/>
    <p:sldId id="446" r:id="rId33"/>
    <p:sldId id="441" r:id="rId34"/>
    <p:sldId id="436" r:id="rId35"/>
    <p:sldId id="431" r:id="rId36"/>
    <p:sldId id="425"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D41D5"/>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slideMaster" Target="../slideMasters/slideMaster1.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image" Target="../media/image2.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1.xml"/><Relationship Id="rId5" Type="http://schemas.openxmlformats.org/officeDocument/2006/relationships/tags" Target="../tags/tag83.xml"/><Relationship Id="rId4" Type="http://schemas.openxmlformats.org/officeDocument/2006/relationships/tags" Target="../tags/tag82.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tags" Target="../tags/tag95.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5" Type="http://schemas.openxmlformats.org/officeDocument/2006/relationships/image" Target="../media/image1.png"/><Relationship Id="rId10" Type="http://schemas.openxmlformats.org/officeDocument/2006/relationships/tags" Target="../tags/tag93.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9.xml"/><Relationship Id="rId7" Type="http://schemas.openxmlformats.org/officeDocument/2006/relationships/image" Target="../media/image2.pn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slideMaster" Target="../slideMasters/slideMaster1.xml"/><Relationship Id="rId5" Type="http://schemas.openxmlformats.org/officeDocument/2006/relationships/tags" Target="../tags/tag101.xml"/><Relationship Id="rId4" Type="http://schemas.openxmlformats.org/officeDocument/2006/relationships/tags" Target="../tags/tag100.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09.xml"/><Relationship Id="rId3" Type="http://schemas.openxmlformats.org/officeDocument/2006/relationships/tags" Target="../tags/tag104.xml"/><Relationship Id="rId7" Type="http://schemas.openxmlformats.org/officeDocument/2006/relationships/tags" Target="../tags/tag108.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image" Target="../media/image4.png"/><Relationship Id="rId5" Type="http://schemas.openxmlformats.org/officeDocument/2006/relationships/tags" Target="../tags/tag106.xml"/><Relationship Id="rId10" Type="http://schemas.openxmlformats.org/officeDocument/2006/relationships/image" Target="../media/image3.png"/><Relationship Id="rId4" Type="http://schemas.openxmlformats.org/officeDocument/2006/relationships/tags" Target="../tags/tag105.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17.xml"/><Relationship Id="rId3" Type="http://schemas.openxmlformats.org/officeDocument/2006/relationships/tags" Target="../tags/tag112.xml"/><Relationship Id="rId7" Type="http://schemas.openxmlformats.org/officeDocument/2006/relationships/tags" Target="../tags/tag116.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5" Type="http://schemas.openxmlformats.org/officeDocument/2006/relationships/tags" Target="../tags/tag114.xml"/><Relationship Id="rId10" Type="http://schemas.openxmlformats.org/officeDocument/2006/relationships/image" Target="../media/image2.png"/><Relationship Id="rId4" Type="http://schemas.openxmlformats.org/officeDocument/2006/relationships/tags" Target="../tags/tag113.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25.xml"/><Relationship Id="rId3" Type="http://schemas.openxmlformats.org/officeDocument/2006/relationships/tags" Target="../tags/tag120.xml"/><Relationship Id="rId7" Type="http://schemas.openxmlformats.org/officeDocument/2006/relationships/tags" Target="../tags/tag124.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5" Type="http://schemas.openxmlformats.org/officeDocument/2006/relationships/tags" Target="../tags/tag122.xml"/><Relationship Id="rId10" Type="http://schemas.openxmlformats.org/officeDocument/2006/relationships/image" Target="../media/image5.png"/><Relationship Id="rId4" Type="http://schemas.openxmlformats.org/officeDocument/2006/relationships/tags" Target="../tags/tag121.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33.xml"/><Relationship Id="rId3" Type="http://schemas.openxmlformats.org/officeDocument/2006/relationships/tags" Target="../tags/tag128.xml"/><Relationship Id="rId7" Type="http://schemas.openxmlformats.org/officeDocument/2006/relationships/tags" Target="../tags/tag13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image" Target="../media/image2.png"/><Relationship Id="rId4" Type="http://schemas.openxmlformats.org/officeDocument/2006/relationships/tags" Target="../tags/tag129.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41.xml"/><Relationship Id="rId3" Type="http://schemas.openxmlformats.org/officeDocument/2006/relationships/tags" Target="../tags/tag136.xml"/><Relationship Id="rId7" Type="http://schemas.openxmlformats.org/officeDocument/2006/relationships/tags" Target="../tags/tag140.xml"/><Relationship Id="rId12" Type="http://schemas.openxmlformats.org/officeDocument/2006/relationships/image" Target="../media/image2.png"/><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slideMaster" Target="../slideMasters/slideMaster1.xml"/><Relationship Id="rId5" Type="http://schemas.openxmlformats.org/officeDocument/2006/relationships/tags" Target="../tags/tag138.xml"/><Relationship Id="rId10" Type="http://schemas.openxmlformats.org/officeDocument/2006/relationships/tags" Target="../tags/tag143.xml"/><Relationship Id="rId4" Type="http://schemas.openxmlformats.org/officeDocument/2006/relationships/tags" Target="../tags/tag137.xml"/><Relationship Id="rId9" Type="http://schemas.openxmlformats.org/officeDocument/2006/relationships/tags" Target="../tags/tag142.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51.xml"/><Relationship Id="rId3" Type="http://schemas.openxmlformats.org/officeDocument/2006/relationships/tags" Target="../tags/tag146.xml"/><Relationship Id="rId7" Type="http://schemas.openxmlformats.org/officeDocument/2006/relationships/tags" Target="../tags/tag150.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image" Target="../media/image7.png"/><Relationship Id="rId5" Type="http://schemas.openxmlformats.org/officeDocument/2006/relationships/tags" Target="../tags/tag148.xml"/><Relationship Id="rId10" Type="http://schemas.openxmlformats.org/officeDocument/2006/relationships/image" Target="../media/image6.png"/><Relationship Id="rId4" Type="http://schemas.openxmlformats.org/officeDocument/2006/relationships/tags" Target="../tags/tag147.xml"/><Relationship Id="rId9"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1.xml"/><Relationship Id="rId7" Type="http://schemas.openxmlformats.org/officeDocument/2006/relationships/slideMaster" Target="../slideMasters/slideMaster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tags" Target="../tags/tag37.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2" Type="http://schemas.openxmlformats.org/officeDocument/2006/relationships/tags" Target="../tags/tag26.xml"/><Relationship Id="rId16" Type="http://schemas.openxmlformats.org/officeDocument/2006/relationships/image" Target="../media/image1.png"/><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slideMaster" Target="../slideMasters/slideMaster1.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tags" Target="../tags/tag38.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image" Target="../media/image2.png"/><Relationship Id="rId5" Type="http://schemas.openxmlformats.org/officeDocument/2006/relationships/tags" Target="../tags/tag50.xml"/><Relationship Id="rId10" Type="http://schemas.openxmlformats.org/officeDocument/2006/relationships/slideMaster" Target="../slideMasters/slideMaster1.xml"/><Relationship Id="rId4" Type="http://schemas.openxmlformats.org/officeDocument/2006/relationships/tags" Target="../tags/tag49.xml"/><Relationship Id="rId9" Type="http://schemas.openxmlformats.org/officeDocument/2006/relationships/tags" Target="../tags/tag54.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2.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10" Type="http://schemas.openxmlformats.org/officeDocument/2006/relationships/image" Target="../media/image1.png"/><Relationship Id="rId4" Type="http://schemas.openxmlformats.org/officeDocument/2006/relationships/tags" Target="../tags/tag58.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8.xml"/><Relationship Id="rId7" Type="http://schemas.openxmlformats.org/officeDocument/2006/relationships/tags" Target="../tags/tag7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5.xml"/><Relationship Id="rId7" Type="http://schemas.openxmlformats.org/officeDocument/2006/relationships/slideMaster" Target="../slideMasters/slideMaster1.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8" name="图文框 7"/>
          <p:cNvSpPr/>
          <p:nvPr userDrawn="1">
            <p:custDataLst>
              <p:tags r:id="rId1"/>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2"/>
            </p:custDataLst>
          </p:nvPr>
        </p:nvPicPr>
        <p:blipFill>
          <a:blip r:embed="rId14"/>
          <a:stretch>
            <a:fillRect/>
          </a:stretch>
        </p:blipFill>
        <p:spPr>
          <a:xfrm>
            <a:off x="635" y="1270"/>
            <a:ext cx="2932430" cy="4913630"/>
          </a:xfrm>
          <a:prstGeom prst="rect">
            <a:avLst/>
          </a:prstGeom>
        </p:spPr>
      </p:pic>
      <p:pic>
        <p:nvPicPr>
          <p:cNvPr id="10" name="图片 9"/>
          <p:cNvPicPr>
            <a:picLocks noChangeAspect="1"/>
          </p:cNvPicPr>
          <p:nvPr userDrawn="1">
            <p:custDataLst>
              <p:tags r:id="rId3"/>
            </p:custDataLst>
          </p:nvPr>
        </p:nvPicPr>
        <p:blipFill>
          <a:blip r:embed="rId14"/>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4"/>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5"/>
            </p:custDataLst>
          </p:nvPr>
        </p:nvCxnSpPr>
        <p:spPr>
          <a:xfrm>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6"/>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7"/>
            </p:custDataLst>
          </p:nvPr>
        </p:nvCxnSpPr>
        <p:spPr>
          <a:xfrm rot="10800000">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ctrTitle" hasCustomPrompt="1"/>
            <p:custDataLst>
              <p:tags r:id="rId11"/>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dirty="0"/>
              <a:t>单击此处编辑标题</a:t>
            </a:r>
          </a:p>
        </p:txBody>
      </p:sp>
      <p:sp>
        <p:nvSpPr>
          <p:cNvPr id="3" name="副标题 2"/>
          <p:cNvSpPr>
            <a:spLocks noGrp="1"/>
          </p:cNvSpPr>
          <p:nvPr>
            <p:ph type="subTitle" idx="1" hasCustomPrompt="1"/>
            <p:custDataLst>
              <p:tags r:id="rId12"/>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243984" y="2031816"/>
            <a:ext cx="7704033" cy="3172499"/>
            <a:chOff x="2243984" y="2031816"/>
            <a:chExt cx="7704033" cy="3172499"/>
          </a:xfrm>
        </p:grpSpPr>
        <p:cxnSp>
          <p:nvCxnSpPr>
            <p:cNvPr id="11" name="稻壳儿搜索【幻雨工作室】_3"/>
            <p:cNvCxnSpPr/>
            <p:nvPr>
              <p:custDataLst>
                <p:tags r:id="rId10"/>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11"/>
              </p:custDataLst>
            </p:nvPr>
          </p:nvCxnSpPr>
          <p:spPr>
            <a:xfrm>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2"/>
            </p:custDataLst>
          </p:nvPr>
        </p:nvGrpSpPr>
        <p:grpSpPr>
          <a:xfrm>
            <a:off x="543" y="1087"/>
            <a:ext cx="12190914" cy="6856913"/>
            <a:chOff x="543" y="1087"/>
            <a:chExt cx="12190914" cy="6856913"/>
          </a:xfrm>
        </p:grpSpPr>
        <p:sp>
          <p:nvSpPr>
            <p:cNvPr id="7" name="图文框 6"/>
            <p:cNvSpPr/>
            <p:nvPr userDrawn="1">
              <p:custDataLst>
                <p:tags r:id="rId7"/>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8"/>
              </p:custDataLst>
            </p:nvPr>
          </p:nvPicPr>
          <p:blipFill>
            <a:blip r:embed="rId15"/>
            <a:stretch>
              <a:fillRect/>
            </a:stretch>
          </p:blipFill>
          <p:spPr>
            <a:xfrm>
              <a:off x="543" y="1087"/>
              <a:ext cx="2932430" cy="4913802"/>
            </a:xfrm>
            <a:prstGeom prst="rect">
              <a:avLst/>
            </a:prstGeom>
          </p:spPr>
        </p:pic>
        <p:pic>
          <p:nvPicPr>
            <p:cNvPr id="9" name="图片 8"/>
            <p:cNvPicPr>
              <a:picLocks noChangeAspect="1"/>
            </p:cNvPicPr>
            <p:nvPr userDrawn="1">
              <p:custDataLst>
                <p:tags r:id="rId9"/>
              </p:custDataLst>
            </p:nvPr>
          </p:nvPicPr>
          <p:blipFill>
            <a:blip r:embed="rId15"/>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accent1">
                    <a:lumMod val="50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title"/>
            <p:custDataLst>
              <p:tags r:id="rId5"/>
            </p:custDataLst>
          </p:nvPr>
        </p:nvSpPr>
        <p:spPr/>
        <p:txBody>
          <a:bodyPr>
            <a:normAutofit/>
          </a:bodyPr>
          <a:lstStyle>
            <a:lvl1pPr>
              <a:defRPr baseline="0"/>
            </a:lvl1pPr>
          </a:lstStyle>
          <a:p>
            <a:r>
              <a:rPr lang="zh-CN" altLang="en-US"/>
              <a:t>单击此处编辑母版标题样式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9" name="图片 8"/>
          <p:cNvPicPr>
            <a:picLocks noChangeAspect="1"/>
          </p:cNvPicPr>
          <p:nvPr userDrawn="1">
            <p:custDataLst>
              <p:tags r:id="rId2"/>
            </p:custDataLst>
          </p:nvPr>
        </p:nvPicPr>
        <p:blipFill>
          <a:blip r:embed="rId10"/>
          <a:stretch>
            <a:fillRect/>
          </a:stretch>
        </p:blipFill>
        <p:spPr>
          <a:xfrm>
            <a:off x="635" y="1270"/>
            <a:ext cx="1578610" cy="2646045"/>
          </a:xfrm>
          <a:prstGeom prst="rect">
            <a:avLst/>
          </a:prstGeom>
        </p:spPr>
      </p:pic>
      <p:pic>
        <p:nvPicPr>
          <p:cNvPr id="10" name="图片 9"/>
          <p:cNvPicPr>
            <a:picLocks noChangeAspect="1"/>
          </p:cNvPicPr>
          <p:nvPr userDrawn="1">
            <p:custDataLst>
              <p:tags r:id="rId3"/>
            </p:custDataLst>
          </p:nvPr>
        </p:nvPicPr>
        <p:blipFill>
          <a:blip r:embed="rId11"/>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0"/>
          <a:stretch>
            <a:fillRect/>
          </a:stretch>
        </p:blipFill>
        <p:spPr>
          <a:xfrm rot="10800000">
            <a:off x="10838180" y="4589780"/>
            <a:ext cx="1353185" cy="2268220"/>
          </a:xfrm>
          <a:prstGeom prst="rect">
            <a:avLst/>
          </a:prstGeom>
        </p:spPr>
      </p:pic>
      <p:sp>
        <p:nvSpPr>
          <p:cNvPr id="8" name="矩形 7"/>
          <p:cNvSpPr/>
          <p:nvPr userDrawn="1">
            <p:custDataLst>
              <p:tags r:id="rId2"/>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219200" cy="2043430"/>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0"/>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2"/>
          <a:stretch>
            <a:fillRect/>
          </a:stretch>
        </p:blipFill>
        <p:spPr>
          <a:xfrm rot="10800000">
            <a:off x="10838180" y="4589780"/>
            <a:ext cx="1353185" cy="2268220"/>
          </a:xfrm>
          <a:prstGeom prst="rect">
            <a:avLst/>
          </a:prstGeom>
        </p:spPr>
      </p:pic>
      <p:sp>
        <p:nvSpPr>
          <p:cNvPr id="10" name="矩形 9"/>
          <p:cNvSpPr/>
          <p:nvPr userDrawn="1">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750695" cy="2934970"/>
          </a:xfrm>
          <a:prstGeom prst="rect">
            <a:avLst/>
          </a:prstGeom>
        </p:spPr>
      </p:pic>
      <p:pic>
        <p:nvPicPr>
          <p:cNvPr id="9" name="图片 8"/>
          <p:cNvPicPr>
            <a:picLocks noChangeAspect="1"/>
          </p:cNvPicPr>
          <p:nvPr userDrawn="1">
            <p:custDataLst>
              <p:tags r:id="rId3"/>
            </p:custDataLst>
          </p:nvPr>
        </p:nvPicPr>
        <p:blipFill>
          <a:blip r:embed="rId11"/>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7" name="同侧圆角矩形 6"/>
          <p:cNvSpPr/>
          <p:nvPr userDrawn="1"/>
        </p:nvSpPr>
        <p:spPr>
          <a:xfrm>
            <a:off x="8629340" y="538157"/>
            <a:ext cx="2171183"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第二步</a:t>
            </a:r>
          </a:p>
        </p:txBody>
      </p:sp>
      <p:sp>
        <p:nvSpPr>
          <p:cNvPr id="10" name="灯片编号占位符 3"/>
          <p:cNvSpPr>
            <a:spLocks noGrp="1"/>
          </p:cNvSpPr>
          <p:nvPr>
            <p:ph type="sldNum" sz="quarter" idx="4"/>
          </p:nvPr>
        </p:nvSpPr>
        <p:spPr>
          <a:xfrm>
            <a:off x="10896533" y="507713"/>
            <a:ext cx="1295465"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t>‹#›</a:t>
            </a:fld>
            <a:r>
              <a:rPr lang="en-US" altLang="zh-CN" dirty="0" smtClean="0"/>
              <a:t>-</a:t>
            </a:r>
            <a:endParaRPr lang="zh-CN" altLang="en-US" dirty="0"/>
          </a:p>
        </p:txBody>
      </p:sp>
      <p:cxnSp>
        <p:nvCxnSpPr>
          <p:cNvPr id="6" name="直接连接符 5"/>
          <p:cNvCxnSpPr/>
          <p:nvPr userDrawn="1"/>
        </p:nvCxnSpPr>
        <p:spPr>
          <a:xfrm>
            <a:off x="9236955" y="862564"/>
            <a:ext cx="9996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2243984" y="2121355"/>
            <a:ext cx="7704033" cy="3172499"/>
            <a:chOff x="2243984" y="2121355"/>
            <a:chExt cx="7704033" cy="3172499"/>
          </a:xfrm>
        </p:grpSpPr>
        <p:cxnSp>
          <p:nvCxnSpPr>
            <p:cNvPr id="12" name="稻壳儿搜索【幻雨工作室】_4"/>
            <p:cNvCxnSpPr/>
            <p:nvPr>
              <p:custDataLst>
                <p:tags r:id="rId11"/>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14"/>
              </p:custDataLst>
            </p:nvPr>
          </p:nvCxnSpPr>
          <p:spPr>
            <a:xfrm rot="10800000">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2"/>
            </p:custDataLst>
          </p:nvPr>
        </p:nvGrpSpPr>
        <p:grpSpPr>
          <a:xfrm>
            <a:off x="543" y="1087"/>
            <a:ext cx="12190914" cy="6856913"/>
            <a:chOff x="543" y="1087"/>
            <a:chExt cx="12190914" cy="6856913"/>
          </a:xfrm>
        </p:grpSpPr>
        <p:sp>
          <p:nvSpPr>
            <p:cNvPr id="8" name="图文框 7"/>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9"/>
              </p:custDataLst>
            </p:nvPr>
          </p:nvPicPr>
          <p:blipFill>
            <a:blip r:embed="rId16"/>
            <a:stretch>
              <a:fillRect/>
            </a:stretch>
          </p:blipFill>
          <p:spPr>
            <a:xfrm>
              <a:off x="543" y="1087"/>
              <a:ext cx="2932430" cy="4913802"/>
            </a:xfrm>
            <a:prstGeom prst="rect">
              <a:avLst/>
            </a:prstGeom>
          </p:spPr>
        </p:pic>
        <p:pic>
          <p:nvPicPr>
            <p:cNvPr id="10" name="图片 9"/>
            <p:cNvPicPr>
              <a:picLocks noChangeAspect="1"/>
            </p:cNvPicPr>
            <p:nvPr userDrawn="1">
              <p:custDataLst>
                <p:tags r:id="rId10"/>
              </p:custDataLst>
            </p:nvPr>
          </p:nvPicPr>
          <p:blipFill>
            <a:blip r:embed="rId16"/>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p>
        </p:txBody>
      </p:sp>
      <p:sp>
        <p:nvSpPr>
          <p:cNvPr id="3" name="文本占位符 2"/>
          <p:cNvSpPr>
            <a:spLocks noGrp="1"/>
          </p:cNvSpPr>
          <p:nvPr>
            <p:ph type="body" idx="1"/>
            <p:custDataLst>
              <p:tags r:id="rId7"/>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543" y="1087"/>
            <a:ext cx="12190914" cy="6856913"/>
            <a:chOff x="543" y="1087"/>
            <a:chExt cx="12190914" cy="6856913"/>
          </a:xfrm>
        </p:grpSpPr>
        <p:sp>
          <p:nvSpPr>
            <p:cNvPr id="7" name="图文框 6"/>
            <p:cNvSpPr/>
            <p:nvPr userDrawn="1">
              <p:custDataLst>
                <p:tags r:id="rId6"/>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8" name="图片 7"/>
            <p:cNvPicPr>
              <a:picLocks noChangeAspect="1"/>
            </p:cNvPicPr>
            <p:nvPr userDrawn="1">
              <p:custDataLst>
                <p:tags r:id="rId7"/>
              </p:custDataLst>
            </p:nvPr>
          </p:nvPicPr>
          <p:blipFill>
            <a:blip r:embed="rId10"/>
            <a:stretch>
              <a:fillRect/>
            </a:stretch>
          </p:blipFill>
          <p:spPr>
            <a:xfrm>
              <a:off x="543" y="1087"/>
              <a:ext cx="2932430" cy="4913802"/>
            </a:xfrm>
            <a:prstGeom prst="rect">
              <a:avLst/>
            </a:prstGeom>
          </p:spPr>
        </p:pic>
        <p:pic>
          <p:nvPicPr>
            <p:cNvPr id="9" name="图片 8"/>
            <p:cNvPicPr>
              <a:picLocks noChangeAspect="1"/>
            </p:cNvPicPr>
            <p:nvPr userDrawn="1">
              <p:custDataLst>
                <p:tags r:id="rId8"/>
              </p:custDataLst>
            </p:nvPr>
          </p:nvPicPr>
          <p:blipFill>
            <a:blip r:embed="rId10"/>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2021-1-2</a:t>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6.xml"/><Relationship Id="rId3" Type="http://schemas.openxmlformats.org/officeDocument/2006/relationships/slideLayout" Target="../slideLayouts/slideLayout3.xml"/><Relationship Id="rId21" Type="http://schemas.openxmlformats.org/officeDocument/2006/relationships/tags" Target="../tags/tag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hemeOverride" Target="../theme/themeOverride1.xml"/><Relationship Id="rId5" Type="http://schemas.openxmlformats.org/officeDocument/2006/relationships/slideLayout" Target="../slideLayouts/slideLayout1.xml"/><Relationship Id="rId4" Type="http://schemas.openxmlformats.org/officeDocument/2006/relationships/tags" Target="../tags/tag15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7.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3"/>
            </p:custDataLst>
          </p:nvPr>
        </p:nvSpPr>
        <p:spPr>
          <a:xfrm>
            <a:off x="2859871" y="2389253"/>
            <a:ext cx="6472258" cy="899167"/>
          </a:xfrm>
        </p:spPr>
        <p:txBody>
          <a:bodyPr/>
          <a:lstStyle/>
          <a:p>
            <a:r>
              <a:rPr lang="zh-CN" altLang="en-US" dirty="0"/>
              <a:t>非连续性</a:t>
            </a:r>
            <a:r>
              <a:rPr lang="zh-CN" altLang="en-US" dirty="0">
                <a:sym typeface="+mn-ea"/>
              </a:rPr>
              <a:t>文本</a:t>
            </a:r>
            <a:r>
              <a:rPr lang="zh-CN" altLang="en-US" dirty="0"/>
              <a:t>阅读</a:t>
            </a:r>
          </a:p>
        </p:txBody>
      </p:sp>
      <p:sp>
        <p:nvSpPr>
          <p:cNvPr id="6" name="副标题 5"/>
          <p:cNvSpPr>
            <a:spLocks noGrp="1"/>
          </p:cNvSpPr>
          <p:nvPr>
            <p:ph type="subTitle" idx="1"/>
            <p:custDataLst>
              <p:tags r:id="rId4"/>
            </p:custDataLst>
          </p:nvPr>
        </p:nvSpPr>
        <p:spPr/>
        <p:txBody>
          <a:bodyPr/>
          <a:lstStyle/>
          <a:p>
            <a:r>
              <a:rPr lang="zh-CN" altLang="en-US" sz="4000" dirty="0">
                <a:solidFill>
                  <a:srgbClr val="FF0000"/>
                </a:solidFill>
              </a:rPr>
              <a:t>第一讲  </a:t>
            </a:r>
            <a:r>
              <a:rPr lang="zh-CN" altLang="zh-CN" sz="4000" b="1" dirty="0">
                <a:solidFill>
                  <a:srgbClr val="FF0000"/>
                </a:solidFill>
                <a:ea typeface="黑体" panose="02010609060101010101" charset="-122"/>
                <a:cs typeface="Times New Roman" panose="02020603050405020304" pitchFamily="18" charset="0"/>
                <a:sym typeface="+mn-ea"/>
              </a:rPr>
              <a:t>整体阅读方略</a:t>
            </a: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dirty="0">
                <a:solidFill>
                  <a:srgbClr val="000000"/>
                </a:solidFill>
                <a:latin typeface="Times New Roman" panose="02020603050405020304" pitchFamily="18" charset="0"/>
                <a:cs typeface="Times New Roman" panose="02020603050405020304" pitchFamily="18" charset="0"/>
                <a:sym typeface="+mn-ea"/>
              </a:rPr>
              <a:t>1.</a:t>
            </a:r>
            <a:r>
              <a:rPr lang="zh-CN" altLang="zh-CN" sz="4000" dirty="0">
                <a:solidFill>
                  <a:srgbClr val="000000"/>
                </a:solidFill>
                <a:ea typeface="黑体" panose="02010609060101010101" charset="-122"/>
                <a:cs typeface="Times New Roman" panose="02020603050405020304" pitchFamily="18" charset="0"/>
                <a:sym typeface="+mn-ea"/>
              </a:rPr>
              <a:t>消息</a:t>
            </a:r>
            <a:r>
              <a:rPr lang="zh-CN" altLang="zh-CN" dirty="0">
                <a:solidFill>
                  <a:srgbClr val="000000"/>
                </a:solidFill>
                <a:latin typeface="NEU-BZ-S92"/>
                <a:ea typeface="方正书宋_GBK" panose="03000509000000000000" pitchFamily="65" charset="-122"/>
                <a:cs typeface="Times New Roman" panose="02020603050405020304" pitchFamily="18" charset="0"/>
              </a:rPr>
              <a:t/>
            </a:r>
            <a:br>
              <a:rPr lang="zh-CN" altLang="zh-CN" dirty="0">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75260" y="1057910"/>
            <a:ext cx="11842115" cy="540639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概念</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消息是迅速、简要地报道新近发生的事件的一种新闻体裁。它是新闻报道中最简练、最短小的一种体裁。消息的特点是真、短、快。一则消息一般由标题、导语、主体、背景、结语五部分组成。其中不可缺少的是标题、导语和主体。</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基本特征</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用事实说话</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及时地报道新近发生的有价值的事实。消息强调快、新、真</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语言简明。</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要素</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何时</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何地</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何人</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何事</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何故</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如何</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结构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消息的结构形式是多样的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常见的有倒金字塔式、金字塔式、倒金字塔和金字塔结合式、自由式等。</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3195" y="219075"/>
            <a:ext cx="11769090" cy="5996940"/>
          </a:xfrm>
          <a:prstGeom prst="rect">
            <a:avLst/>
          </a:prstGeom>
          <a:noFill/>
        </p:spPr>
        <p:txBody>
          <a:bodyPr wrap="square" rtlCol="0" anchor="t">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sym typeface="+mn-ea"/>
              </a:rPr>
              <a:t>2</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通讯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通讯是比消息更详细、更生动地报道典型人物、典型事件的新闻体裁。从表达方式看</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通讯可以采用记叙、描写、抒情、议论、说明等表达方式。通讯主要包括人物通讯、事件通讯等。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sym typeface="+mn-ea"/>
              </a:rPr>
              <a:t>3</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时评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新闻时评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又称新闻评论。它是报刊、广播、电视等新闻媒体阐述观点、发表议论、表达立场的评论性文章</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它针对的往往是新近发生的具有普遍意义的新闻事件、迫切需要解决的社会问题或公众广泛关注的社会话题等。它的特点有</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时效性</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针对性</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准确性</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思想性。</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6365" y="146685"/>
            <a:ext cx="11877675" cy="5996940"/>
          </a:xfrm>
          <a:prstGeom prst="rect">
            <a:avLst/>
          </a:prstGeom>
          <a:noFill/>
        </p:spPr>
        <p:txBody>
          <a:bodyPr wrap="square" rtlCol="0" anchor="t">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sym typeface="+mn-ea"/>
              </a:rPr>
              <a:t>4</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综述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综述是指就某一时间内</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作者针对某一事物或现象</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对大量的数据、资料、观点进行归纳整理、分析提炼而写成的评论性文章。综述专题性强</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涉及范围较小</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具有一定的深度和时间性</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能反映出问题的历史背景、研究现状和发展趋势。其鲜明特点有二</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综合性。既要以某一专题的发展为纵线</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反映当前事件的进展</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又要纵横比较</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综合分析</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归纳概括</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体现出事物的发展规律和发展趋势。</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评述性。综述是作者的分析评价</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反映作者的观点和见解</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并且具有专门、全面、深入、系统等特点。</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88645" y="560070"/>
            <a:ext cx="11258550" cy="4225290"/>
          </a:xfrm>
          <a:prstGeom prst="rect">
            <a:avLst/>
          </a:prstGeom>
          <a:noFill/>
        </p:spPr>
        <p:txBody>
          <a:bodyPr wrap="square" rtlCol="0" anchor="t">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sym typeface="+mn-ea"/>
              </a:rPr>
              <a:t>5</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访谈</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访谈是就某个人、某件事、某个特定问题去访问专家或知情者</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请他们对提出的问题进行解答</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运用谈话纪实的方式进行报道的文章。访谈可以是对新闻人物或时尚人物的报道</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可以是对某一新闻事件或者历史事件的采访和记录</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也可以是对正在发生的或人们所普遍关心的某种社会问题的访谈。而在这几种类型中</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最常见、报道得最多的是人物专访。其基本特征如下</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9570" y="219710"/>
            <a:ext cx="11586210" cy="658749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针对性。由于访谈主要是通过对一定的对象、一定的事件或一定的问题</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在现实的情境中提问的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因此它的针对性是十分明确的。</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专题性。访谈的问题需要经过高度的提炼</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突出某一方面</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集中在某一个点上</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不能求大求全</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否则会影响问题的深入</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体现不了新闻的价值。专访的问题多半是带有现实意义的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突出了一定的主题思想内容。</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典型性。访问的对象、设定的问题、谈论的事件有一定的典型性</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也就是说访谈的内容具有代表性。它应该是在一定的起点或一定的高度上</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对可以成为</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话题</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的、新鲜的事实的报道</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对大众普遍关心的、能引起共鸣的问题进行的专访。</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39165" y="1666240"/>
            <a:ext cx="9050655" cy="3784600"/>
          </a:xfrm>
          <a:prstGeom prst="rect">
            <a:avLst/>
          </a:prstGeom>
          <a:noFill/>
        </p:spPr>
        <p:txBody>
          <a:bodyPr wrap="square" rtlCol="0" anchor="t">
            <a:spAutoFit/>
          </a:bodyPr>
          <a:lstStyle/>
          <a:p>
            <a:pPr indent="267970">
              <a:lnSpc>
                <a:spcPct val="120000"/>
              </a:lnSpc>
              <a:spcAft>
                <a:spcPts val="0"/>
              </a:spcAft>
              <a:tabLst>
                <a:tab pos="1029335" algn="l"/>
                <a:tab pos="1850390" algn="l"/>
                <a:tab pos="2538095" algn="l"/>
                <a:tab pos="3221990" algn="l"/>
              </a:tabLst>
            </a:pPr>
            <a:r>
              <a:rPr lang="en-US" altLang="zh-CN" sz="4000" b="1" dirty="0">
                <a:solidFill>
                  <a:srgbClr val="000000"/>
                </a:solidFill>
                <a:latin typeface="Times New Roman" panose="02020603050405020304" pitchFamily="18" charset="0"/>
                <a:cs typeface="Times New Roman" panose="02020603050405020304" pitchFamily="18" charset="0"/>
                <a:sym typeface="+mn-ea"/>
              </a:rPr>
              <a:t>6</a:t>
            </a:r>
            <a:r>
              <a:rPr lang="en-US" altLang="zh-CN" sz="4000" dirty="0">
                <a:solidFill>
                  <a:srgbClr val="000000"/>
                </a:solidFill>
                <a:latin typeface="Times New Roman" panose="02020603050405020304" pitchFamily="18" charset="0"/>
                <a:cs typeface="Times New Roman" panose="02020603050405020304" pitchFamily="18" charset="0"/>
                <a:sym typeface="+mn-ea"/>
              </a:rPr>
              <a:t>.</a:t>
            </a:r>
            <a:r>
              <a:rPr lang="zh-CN" altLang="zh-CN" sz="40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调查报告</a:t>
            </a:r>
            <a:endParaRPr lang="zh-CN" altLang="zh-CN" sz="40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调查报告是对某一情况、某一事件进行分析研究</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揭示出本质</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寻找出规律</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总结出经验的一类新闻体裁。其特点有</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真实性</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针对性</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逻辑性。</a:t>
            </a:r>
            <a:endParaRPr lang="zh-CN" altLang="en-US" sz="40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4000" dirty="0">
                <a:solidFill>
                  <a:srgbClr val="000000"/>
                </a:solidFill>
                <a:ea typeface="黑体" panose="02010609060101010101" charset="-122"/>
                <a:cs typeface="Times New Roman" panose="02020603050405020304" pitchFamily="18" charset="0"/>
                <a:sym typeface="+mn-ea"/>
              </a:rPr>
              <a:t>三、非连续性新闻文本的阅读策略</a:t>
            </a:r>
            <a:r>
              <a:rPr lang="zh-CN" altLang="zh-CN" dirty="0">
                <a:solidFill>
                  <a:srgbClr val="000000"/>
                </a:solidFill>
                <a:latin typeface="NEU-BZ-S92"/>
                <a:ea typeface="方正书宋_GBK" panose="03000509000000000000" pitchFamily="65" charset="-122"/>
                <a:cs typeface="Times New Roman" panose="02020603050405020304" pitchFamily="18" charset="0"/>
              </a:rPr>
              <a:t/>
            </a:r>
            <a:br>
              <a:rPr lang="zh-CN" altLang="zh-CN" dirty="0">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430530" y="1122680"/>
            <a:ext cx="11476990" cy="540639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一</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了解文本特点</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非连续性文本是相对于连续性文本而言的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连续性文本是指由句、段构成的文本</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句子是文本的最小单位。非连续性文本是指围绕一个事物或主题</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由文字、图标、漫画、数据、统计图表等多种材料组合而成的阅读材料。这些材料从不同的角度呈现事物或者主题</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单独看是完整的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合在一起又能够综合地表达意义。它们之间的顺序并不固定</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打乱了原来的顺序</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仍然可以表达原来的意义</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所以称之为非连续性文本。具有直观、简明、概括性强、易于比较等特点。</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90805"/>
            <a:ext cx="10852237" cy="441964"/>
          </a:xfrm>
        </p:spPr>
        <p:txBody>
          <a:bodyPr>
            <a:normAutofit fontScale="90000"/>
          </a:bodyPr>
          <a:lstStyle/>
          <a:p>
            <a:r>
              <a:rPr lang="en-US" altLang="zh-CN" sz="3555" dirty="0">
                <a:solidFill>
                  <a:srgbClr val="000000"/>
                </a:solidFill>
                <a:latin typeface="Times New Roman" panose="02020603050405020304" pitchFamily="18" charset="0"/>
                <a:cs typeface="Times New Roman" panose="02020603050405020304" pitchFamily="18" charset="0"/>
                <a:sym typeface="+mn-ea"/>
              </a:rPr>
              <a:t>(</a:t>
            </a:r>
            <a:r>
              <a:rPr lang="zh-CN" altLang="zh-CN" sz="3555" dirty="0">
                <a:solidFill>
                  <a:srgbClr val="000000"/>
                </a:solidFill>
                <a:ea typeface="黑体" panose="02010609060101010101" charset="-122"/>
                <a:cs typeface="Times New Roman" panose="02020603050405020304" pitchFamily="18" charset="0"/>
                <a:sym typeface="+mn-ea"/>
              </a:rPr>
              <a:t>二</a:t>
            </a:r>
            <a:r>
              <a:rPr lang="en-US" altLang="zh-CN" sz="3555" dirty="0">
                <a:solidFill>
                  <a:srgbClr val="000000"/>
                </a:solidFill>
                <a:latin typeface="Times New Roman" panose="02020603050405020304" pitchFamily="18" charset="0"/>
                <a:cs typeface="Times New Roman" panose="02020603050405020304" pitchFamily="18" charset="0"/>
                <a:sym typeface="+mn-ea"/>
              </a:rPr>
              <a:t>)</a:t>
            </a:r>
            <a:r>
              <a:rPr lang="zh-CN" altLang="zh-CN" sz="3555" dirty="0">
                <a:solidFill>
                  <a:srgbClr val="000000"/>
                </a:solidFill>
                <a:ea typeface="黑体" panose="02010609060101010101" charset="-122"/>
                <a:cs typeface="Times New Roman" panose="02020603050405020304" pitchFamily="18" charset="0"/>
                <a:sym typeface="+mn-ea"/>
              </a:rPr>
              <a:t>掌握非连续性文本的阅读方法</a:t>
            </a:r>
            <a:r>
              <a:rPr lang="zh-CN" altLang="zh-CN" dirty="0">
                <a:solidFill>
                  <a:srgbClr val="000000"/>
                </a:solidFill>
                <a:latin typeface="NEU-BZ-S92"/>
                <a:ea typeface="方正书宋_GBK" panose="03000509000000000000" pitchFamily="65" charset="-122"/>
                <a:cs typeface="Times New Roman" panose="02020603050405020304" pitchFamily="18" charset="0"/>
              </a:rPr>
              <a:t/>
            </a:r>
            <a:br>
              <a:rPr lang="zh-CN" altLang="zh-CN" dirty="0">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302260" y="639445"/>
            <a:ext cx="11889740" cy="629285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非连续性文本的阅读主要考查获取信息、分析处理信息、评价信息的能力</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以及在不同情境中灵活运用文本信息解决实际问题的能力。在阅读过程中</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我们要注意以下几个方面。</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7970">
              <a:lnSpc>
                <a:spcPct val="120000"/>
              </a:lnSpc>
              <a:spcAft>
                <a:spcPts val="0"/>
              </a:spcAft>
              <a:tabLst>
                <a:tab pos="1029335" algn="l"/>
                <a:tab pos="1850390" algn="l"/>
                <a:tab pos="2538095" algn="l"/>
                <a:tab pos="3221990" algn="l"/>
              </a:tabLst>
            </a:pPr>
            <a:r>
              <a:rPr lang="en-US" altLang="zh-CN" sz="28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查看标题。文本的标题有的提示了文本的线索</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有的表明了作者的态度</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有的说出了事件的内容</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有的可能提出了亟待解决的问题。查看标题</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让我们快速地了解文本的主要内容或中心思想。</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7970">
              <a:lnSpc>
                <a:spcPct val="120000"/>
              </a:lnSpc>
              <a:spcAft>
                <a:spcPts val="0"/>
              </a:spcAft>
              <a:tabLst>
                <a:tab pos="1029335" algn="l"/>
                <a:tab pos="1850390" algn="l"/>
                <a:tab pos="2538095" algn="l"/>
                <a:tab pos="3221990" algn="l"/>
              </a:tabLst>
            </a:pPr>
            <a:r>
              <a:rPr lang="en-US" altLang="zh-CN" sz="28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通读材料。各则材料是承载文本观点的重要载体</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通读时要关注文字材料中的观点</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也要注意图表材料的内容</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整体了解文意</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勾画出和主题相关的信息。</a:t>
            </a:r>
            <a:endPar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7970">
              <a:lnSpc>
                <a:spcPct val="120000"/>
              </a:lnSpc>
              <a:spcAft>
                <a:spcPts val="0"/>
              </a:spcAft>
              <a:tabLst>
                <a:tab pos="1029335" algn="l"/>
                <a:tab pos="1850390" algn="l"/>
                <a:tab pos="2538095" algn="l"/>
                <a:tab pos="3221990" algn="l"/>
              </a:tabLst>
            </a:pPr>
            <a:r>
              <a:rPr lang="en-US" altLang="zh-CN" sz="28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提取信息。信息有虚实、隐显之分</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明显的信息容易获取</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而隐含的信息分辨较为困难。抓住文中负载信息的关键词句</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剔除与阅读目的无关的多余信息。</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455" y="0"/>
            <a:ext cx="11991975" cy="6587490"/>
          </a:xfrm>
          <a:prstGeom prst="rect">
            <a:avLst/>
          </a:prstGeom>
          <a:noFill/>
        </p:spPr>
        <p:txBody>
          <a:bodyPr wrap="square" rtlCol="0" anchor="t">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读懂图表。在非连续性文本中</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文字和统计图表结合是常见的呈现形式</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阅读图表必须注意如下事项。</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表题。表题是对整个图表内容的概括</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反映了图表的主题。</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分类、图例。如看统计图表要确定统计的类别</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阅读中</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首先要看纵轴、横轴的分类情况</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这样我们就能迅速得知图表所反映的主要内容。图例是读图的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钥匙</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注意不同的符号代表的不同内容。</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数据。统计图表以数据或箭头反映问题</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阅读时要进行纵向、横向比较</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从中得出结论。</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注释性文字。要重视审读配合图表而出现的注释性文字内容</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图表和文字结合可以帮助我们有效地把握图表所要传达的重要信息。</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212090"/>
            <a:ext cx="10852237" cy="441964"/>
          </a:xfrm>
        </p:spPr>
        <p:txBody>
          <a:bodyPr>
            <a:normAutofit fontScale="90000"/>
          </a:bodyPr>
          <a:lstStyle/>
          <a:p>
            <a:r>
              <a:rPr lang="en-US" altLang="zh-CN" sz="3555" dirty="0">
                <a:solidFill>
                  <a:srgbClr val="000000"/>
                </a:solidFill>
                <a:latin typeface="Times New Roman" panose="02020603050405020304" pitchFamily="18" charset="0"/>
                <a:cs typeface="Times New Roman" panose="02020603050405020304" pitchFamily="18" charset="0"/>
                <a:sym typeface="+mn-ea"/>
              </a:rPr>
              <a:t>(</a:t>
            </a:r>
            <a:r>
              <a:rPr lang="zh-CN" altLang="zh-CN" sz="3555" dirty="0">
                <a:solidFill>
                  <a:srgbClr val="000000"/>
                </a:solidFill>
                <a:ea typeface="黑体" panose="02010609060101010101" charset="-122"/>
                <a:cs typeface="Times New Roman" panose="02020603050405020304" pitchFamily="18" charset="0"/>
                <a:sym typeface="+mn-ea"/>
              </a:rPr>
              <a:t>三</a:t>
            </a:r>
            <a:r>
              <a:rPr lang="en-US" altLang="zh-CN" sz="3555" dirty="0">
                <a:solidFill>
                  <a:srgbClr val="000000"/>
                </a:solidFill>
                <a:latin typeface="Times New Roman" panose="02020603050405020304" pitchFamily="18" charset="0"/>
                <a:cs typeface="Times New Roman" panose="02020603050405020304" pitchFamily="18" charset="0"/>
                <a:sym typeface="+mn-ea"/>
              </a:rPr>
              <a:t>)</a:t>
            </a:r>
            <a:r>
              <a:rPr lang="zh-CN" altLang="zh-CN" sz="3555" dirty="0">
                <a:solidFill>
                  <a:srgbClr val="000000"/>
                </a:solidFill>
                <a:ea typeface="黑体" panose="02010609060101010101" charset="-122"/>
                <a:cs typeface="Times New Roman" panose="02020603050405020304" pitchFamily="18" charset="0"/>
                <a:sym typeface="+mn-ea"/>
              </a:rPr>
              <a:t>了解非连续性文本考查的层次</a:t>
            </a:r>
            <a:r>
              <a:rPr lang="zh-CN" altLang="zh-CN" dirty="0">
                <a:solidFill>
                  <a:srgbClr val="000000"/>
                </a:solidFill>
                <a:latin typeface="NEU-BZ-S92"/>
                <a:ea typeface="方正书宋_GBK" panose="03000509000000000000" pitchFamily="65" charset="-122"/>
                <a:cs typeface="Times New Roman" panose="02020603050405020304" pitchFamily="18" charset="0"/>
              </a:rPr>
              <a:t/>
            </a:r>
            <a:br>
              <a:rPr lang="zh-CN" altLang="zh-CN" dirty="0">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309880" y="931545"/>
            <a:ext cx="11755755" cy="481584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非连续性文本的材料</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彼此观点相近或相左</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要求考生阅读之后进行比较、辨识、分析、筛选</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形成自己的观点。</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2017</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年至</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2019</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全国卷的三套试题中</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实用类文本都选用了非连续性文本</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都是以现在社会中的一种现象为话题</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有很强的时代感</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紧扣</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实用</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两个字。</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三套试卷新闻材料话题不一</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长短有别</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但是大都嵌入了图表。虽说三套试题的阅读难度不同</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设题的角度不同</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但考查的阅读量基本相同</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考查层次基本一致。</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4800">
                <a:solidFill>
                  <a:srgbClr val="FF0000"/>
                </a:solidFill>
                <a:latin typeface="黑体" panose="02010609060101010101" charset="-122"/>
                <a:ea typeface="黑体" panose="02010609060101010101" charset="-122"/>
                <a:sym typeface="+mn-ea"/>
              </a:rPr>
              <a:t>学习目标</a:t>
            </a:r>
          </a:p>
        </p:txBody>
      </p:sp>
      <p:sp>
        <p:nvSpPr>
          <p:cNvPr id="4" name="文本框 3"/>
          <p:cNvSpPr txBox="1"/>
          <p:nvPr/>
        </p:nvSpPr>
        <p:spPr>
          <a:xfrm>
            <a:off x="1583690" y="1668145"/>
            <a:ext cx="8636000" cy="4154170"/>
          </a:xfrm>
          <a:prstGeom prst="rect">
            <a:avLst/>
          </a:prstGeom>
          <a:noFill/>
        </p:spPr>
        <p:txBody>
          <a:bodyPr wrap="square" rtlCol="0" anchor="t">
            <a:spAutoFit/>
          </a:bodyPr>
          <a:lstStyle/>
          <a:p>
            <a:pPr eaLnBrk="0" hangingPunct="0"/>
            <a:r>
              <a:rPr lang="en-US" altLang="zh-CN" sz="44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4400" b="1">
                <a:latin typeface="宋体" panose="02010600030101010101" pitchFamily="2" charset="-122"/>
                <a:ea typeface="宋体" panose="02010600030101010101" pitchFamily="2" charset="-122"/>
                <a:cs typeface="宋体" panose="02010600030101010101" pitchFamily="2" charset="-122"/>
                <a:sym typeface="+mn-ea"/>
              </a:rPr>
              <a:t>了解考纲对新闻、报告阅读的要求。</a:t>
            </a:r>
            <a:endParaRPr lang="zh-CN" altLang="en-US" sz="4400" b="1">
              <a:latin typeface="宋体" panose="02010600030101010101" pitchFamily="2" charset="-122"/>
              <a:ea typeface="宋体" panose="02010600030101010101" pitchFamily="2" charset="-122"/>
              <a:cs typeface="宋体" panose="02010600030101010101" pitchFamily="2" charset="-122"/>
            </a:endParaRPr>
          </a:p>
          <a:p>
            <a:pPr eaLnBrk="0" hangingPunct="0"/>
            <a:r>
              <a:rPr lang="en-US" altLang="zh-CN" sz="44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4400" b="1">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探究文本中的某些问题，提出自己的见解</a:t>
            </a:r>
            <a:r>
              <a:rPr lang="en-US" altLang="zh-CN" sz="4400" b="1">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（重）</a:t>
            </a:r>
            <a:endParaRPr lang="zh-CN" altLang="en-US" sz="4400" b="1">
              <a:latin typeface="宋体" panose="02010600030101010101" pitchFamily="2" charset="-122"/>
              <a:ea typeface="宋体" panose="02010600030101010101" pitchFamily="2" charset="-122"/>
              <a:cs typeface="宋体" panose="02010600030101010101" pitchFamily="2" charset="-122"/>
            </a:endParaRPr>
          </a:p>
          <a:p>
            <a:pPr eaLnBrk="0" hangingPunct="0"/>
            <a:r>
              <a:rPr lang="en-US" altLang="zh-CN" sz="44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4400" b="1">
                <a:latin typeface="宋体" panose="02010600030101010101" pitchFamily="2" charset="-122"/>
                <a:ea typeface="宋体" panose="02010600030101010101" pitchFamily="2" charset="-122"/>
                <a:cs typeface="宋体" panose="02010600030101010101" pitchFamily="2" charset="-122"/>
                <a:sym typeface="+mn-ea"/>
              </a:rPr>
              <a:t>整理知识点并画出论述类文本阅读的思维导图。</a:t>
            </a:r>
            <a:r>
              <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（难）</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247" y="0"/>
            <a:ext cx="10852237" cy="441964"/>
          </a:xfrm>
        </p:spPr>
        <p:txBody>
          <a:bodyPr>
            <a:normAutofit fontScale="90000"/>
          </a:bodyPr>
          <a:lstStyle/>
          <a:p>
            <a:r>
              <a:rPr lang="en-US" altLang="zh-CN" sz="3555">
                <a:solidFill>
                  <a:srgbClr val="000000"/>
                </a:solidFill>
                <a:latin typeface="Times New Roman" panose="02020603050405020304" pitchFamily="18" charset="0"/>
                <a:cs typeface="Times New Roman" panose="02020603050405020304" pitchFamily="18" charset="0"/>
                <a:sym typeface="+mn-ea"/>
              </a:rPr>
              <a:t>(</a:t>
            </a:r>
            <a:r>
              <a:rPr lang="zh-CN" altLang="zh-CN" sz="3555" dirty="0">
                <a:solidFill>
                  <a:srgbClr val="000000"/>
                </a:solidFill>
                <a:ea typeface="黑体" panose="02010609060101010101" charset="-122"/>
                <a:cs typeface="Times New Roman" panose="02020603050405020304" pitchFamily="18" charset="0"/>
                <a:sym typeface="+mn-ea"/>
              </a:rPr>
              <a:t>四</a:t>
            </a:r>
            <a:r>
              <a:rPr lang="en-US" altLang="zh-CN" sz="3555" dirty="0">
                <a:solidFill>
                  <a:srgbClr val="000000"/>
                </a:solidFill>
                <a:latin typeface="Times New Roman" panose="02020603050405020304" pitchFamily="18" charset="0"/>
                <a:cs typeface="Times New Roman" panose="02020603050405020304" pitchFamily="18" charset="0"/>
                <a:sym typeface="+mn-ea"/>
              </a:rPr>
              <a:t>)</a:t>
            </a:r>
            <a:r>
              <a:rPr lang="zh-CN" altLang="zh-CN" sz="3555" dirty="0">
                <a:solidFill>
                  <a:srgbClr val="000000"/>
                </a:solidFill>
                <a:ea typeface="黑体" panose="02010609060101010101" charset="-122"/>
                <a:cs typeface="Times New Roman" panose="02020603050405020304" pitchFamily="18" charset="0"/>
                <a:sym typeface="+mn-ea"/>
              </a:rPr>
              <a:t>把握非连续性文本的阅读过程</a:t>
            </a:r>
            <a:r>
              <a:rPr lang="zh-CN" altLang="zh-CN" dirty="0">
                <a:solidFill>
                  <a:srgbClr val="000000"/>
                </a:solidFill>
                <a:latin typeface="NEU-BZ-S92"/>
                <a:ea typeface="方正书宋_GBK" panose="03000509000000000000" pitchFamily="65" charset="-122"/>
                <a:cs typeface="Times New Roman" panose="02020603050405020304" pitchFamily="18" charset="0"/>
              </a:rPr>
              <a:t/>
            </a:r>
            <a:br>
              <a:rPr lang="zh-CN" altLang="zh-CN" dirty="0">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42875" y="701675"/>
            <a:ext cx="11906885" cy="599694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对于非连续性文本的阅读</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要养成良好的习惯。</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第一步</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略读全文</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整体感知。</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要把握文本基本事实</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确定不同文本陈述的角度</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分析主体对象与基本事实之间的关系。</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如</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2017</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年全国Ⅰ卷的一组文本</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四则材料陈述的角度不同</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材料一介绍央视纪录频道的特点</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材料二用图表显示央视纪录频道在</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71</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个大中城市的观众构成和集中度</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材料三介绍央视纪录频道运营的模式</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材料四介绍美国国家地理频道的特点、运营模式。</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3830" y="182880"/>
            <a:ext cx="11840210" cy="599694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第二步</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精读材料</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关注细节。</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整体感知是略读就能完成的任务</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而挖掘文本的细节需要精读。</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如</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2017</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年全国Ⅱ卷的关于</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垃圾分类</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的新闻材料</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文段中提到</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我国的垃圾分类工作一直难以有效推进</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原因何在呢</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需要进一步细读材料</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抓住核心语句进行细读。</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通读材料一和材料二</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发现问题的提出在材料一而答案在材料二</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分类投放的参与率和准确率较低</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会影响垃圾分类制度的实施效果</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而分类的目标和途径不十分清晰</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后端分类处理不到位、不完善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又影响前端居民分类的积极性。</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本句由两个分句构成</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包括两层意思。两层意思是并列关系</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不能互相包容</a:t>
            </a:r>
            <a:r>
              <a:rPr lang="zh-CN" altLang="zh-CN" sz="32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15010" y="839470"/>
            <a:ext cx="10470515" cy="4815840"/>
          </a:xfrm>
          <a:prstGeom prst="rect">
            <a:avLst/>
          </a:prstGeom>
          <a:noFill/>
        </p:spPr>
        <p:txBody>
          <a:bodyPr wrap="square" rtlCol="0" anchor="t">
            <a:spAutoFit/>
          </a:bodyPr>
          <a:lstStyle/>
          <a:p>
            <a:pPr indent="266700">
              <a:lnSpc>
                <a:spcPct val="120000"/>
              </a:lnSpc>
              <a:spcAft>
                <a:spcPts val="0"/>
              </a:spcAft>
              <a:tabLst>
                <a:tab pos="1029335" algn="l"/>
                <a:tab pos="1850390" algn="l"/>
                <a:tab pos="2538095" algn="l"/>
                <a:tab pos="3221990" algn="l"/>
              </a:tabLst>
            </a:pPr>
            <a:r>
              <a:rPr lang="zh-CN" altLang="zh-CN" sz="32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有了</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这样的分析过程</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7</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题很容易选出答案。</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项</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居民分类投放的参与率和准确率较低</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是我国以往垃圾分类工作难以有效推进的主要原因</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只关注了一个方面</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与原文的信息不对称</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属于以偏概全</a:t>
            </a:r>
            <a:r>
              <a:rPr lang="zh-CN" altLang="zh-CN" sz="32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200" dirty="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第三步</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明确主旨</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辨清关系。</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由于非连续性文本的内在逻辑关系不是很紧密</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在阅读的过程中要有意识地确定文本的主旨</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分辨材料与材料之间的逻辑关系</a:t>
            </a:r>
            <a:r>
              <a:rPr lang="zh-CN" altLang="zh-CN" sz="32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5897" y="127635"/>
            <a:ext cx="10852237" cy="441964"/>
          </a:xfrm>
        </p:spPr>
        <p:txBody>
          <a:bodyPr>
            <a:noAutofit/>
          </a:bodyPr>
          <a:lstStyle/>
          <a:p>
            <a:r>
              <a:rPr lang="zh-CN" sz="3600">
                <a:ea typeface="宋体" panose="02010600030101010101" pitchFamily="2" charset="-122"/>
                <a:sym typeface="+mn-ea"/>
              </a:rPr>
              <a:t>四、归纳概括内容要点</a:t>
            </a:r>
            <a:endParaRPr lang="zh-CN" altLang="en-US" sz="3600">
              <a:ea typeface="宋体" panose="02010600030101010101" pitchFamily="2" charset="-122"/>
              <a:sym typeface="+mn-ea"/>
            </a:endParaRPr>
          </a:p>
        </p:txBody>
      </p:sp>
      <p:sp>
        <p:nvSpPr>
          <p:cNvPr id="3" name="文本框 2"/>
          <p:cNvSpPr txBox="1"/>
          <p:nvPr/>
        </p:nvSpPr>
        <p:spPr>
          <a:xfrm>
            <a:off x="235585" y="737235"/>
            <a:ext cx="11779885" cy="6000750"/>
          </a:xfrm>
          <a:prstGeom prst="rect">
            <a:avLst/>
          </a:prstGeom>
          <a:noFill/>
        </p:spPr>
        <p:txBody>
          <a:bodyPr wrap="square" rtlCol="0" anchor="t">
            <a:spAutoFit/>
          </a:bodyPr>
          <a:lstStyle/>
          <a:p>
            <a:pPr indent="0"/>
            <a:r>
              <a:rPr lang="zh-CN" sz="3200" b="1">
                <a:solidFill>
                  <a:srgbClr val="FF0000"/>
                </a:solidFill>
                <a:ea typeface="宋体" panose="02010600030101010101" pitchFamily="2" charset="-122"/>
                <a:sym typeface="+mn-ea"/>
              </a:rPr>
              <a:t>（一）考法揭秘</a:t>
            </a:r>
            <a:endParaRPr lang="zh-CN" sz="3200" b="1">
              <a:solidFill>
                <a:srgbClr val="FF0000"/>
              </a:solidFill>
              <a:ea typeface="宋体" panose="02010600030101010101" pitchFamily="2" charset="-122"/>
            </a:endParaRPr>
          </a:p>
          <a:p>
            <a:pPr indent="0"/>
            <a:r>
              <a:rPr lang="zh-CN" sz="3200" b="1">
                <a:ea typeface="宋体" panose="02010600030101010101" pitchFamily="2" charset="-122"/>
                <a:sym typeface="+mn-ea"/>
              </a:rPr>
              <a:t>   </a:t>
            </a:r>
            <a:r>
              <a:rPr lang="zh-CN" sz="3200">
                <a:ea typeface="宋体" panose="02010600030101010101" pitchFamily="2" charset="-122"/>
                <a:sym typeface="+mn-ea"/>
              </a:rPr>
              <a:t> 归纳概括内容要点是实用类非连续性文本阅读的重要考点。高考对其考查，既有对某一则材料的归纳，也有对某几则材料的归纳，还有对整个非连续性文本中心观点的概括。文本的主要观点，是指文章中表现出来的作者对其论述的具体事物或谈论的某个问题的主观倾向，一般是隐藏在采用的材料和作者对材料的处理和评说之中。</a:t>
            </a:r>
            <a:endParaRPr lang="zh-CN" sz="3200">
              <a:ea typeface="宋体" panose="02010600030101010101" pitchFamily="2" charset="-122"/>
            </a:endParaRPr>
          </a:p>
          <a:p>
            <a:pPr indent="0"/>
            <a:r>
              <a:rPr lang="zh-CN" sz="3200">
                <a:ea typeface="宋体" panose="02010600030101010101" pitchFamily="2" charset="-122"/>
                <a:sym typeface="+mn-ea"/>
              </a:rPr>
              <a:t>常见设问方式：</a:t>
            </a:r>
            <a:endParaRPr lang="zh-CN" sz="3200">
              <a:ea typeface="宋体" panose="02010600030101010101" pitchFamily="2" charset="-122"/>
            </a:endParaRPr>
          </a:p>
          <a:p>
            <a:pPr indent="0"/>
            <a:r>
              <a:rPr lang="zh-CN" sz="3200">
                <a:ea typeface="宋体" panose="02010600030101010101" pitchFamily="2" charset="-122"/>
                <a:sym typeface="+mn-ea"/>
              </a:rPr>
              <a:t>1.请结合材料概括XXX的原因。（考查原因）</a:t>
            </a:r>
            <a:endParaRPr lang="zh-CN" sz="3200">
              <a:ea typeface="宋体" panose="02010600030101010101" pitchFamily="2" charset="-122"/>
            </a:endParaRPr>
          </a:p>
          <a:p>
            <a:pPr indent="0"/>
            <a:r>
              <a:rPr lang="zh-CN" sz="3200">
                <a:ea typeface="宋体" panose="02010600030101010101" pitchFamily="2" charset="-122"/>
                <a:sym typeface="+mn-ea"/>
              </a:rPr>
              <a:t>2.请结合材料，说明XXX应该怎么做。（考查措施）</a:t>
            </a:r>
            <a:endParaRPr lang="zh-CN" sz="3200">
              <a:ea typeface="宋体" panose="02010600030101010101" pitchFamily="2" charset="-122"/>
            </a:endParaRPr>
          </a:p>
          <a:p>
            <a:pPr indent="0"/>
            <a:r>
              <a:rPr lang="zh-CN" sz="3200">
                <a:ea typeface="宋体" panose="02010600030101010101" pitchFamily="2" charset="-122"/>
                <a:sym typeface="+mn-ea"/>
              </a:rPr>
              <a:t>3.结合材料，说说XXX应该注意些什么/带给我们哪些启示/有哪些经验值得我们学习（其他方面内容的概括）</a:t>
            </a:r>
            <a:endParaRPr lang="zh-CN" altLang="en-US" sz="320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6995" y="128270"/>
            <a:ext cx="2619375" cy="708660"/>
          </a:xfrm>
        </p:spPr>
        <p:txBody>
          <a:bodyPr>
            <a:normAutofit/>
          </a:bodyPr>
          <a:lstStyle/>
          <a:p>
            <a:r>
              <a:rPr lang="zh-CN" altLang="en-US" sz="3555">
                <a:solidFill>
                  <a:srgbClr val="FF0000"/>
                </a:solidFill>
              </a:rPr>
              <a:t>例文精析：</a:t>
            </a:r>
          </a:p>
        </p:txBody>
      </p:sp>
      <p:sp>
        <p:nvSpPr>
          <p:cNvPr id="3" name="文本框 2"/>
          <p:cNvSpPr txBox="1"/>
          <p:nvPr/>
        </p:nvSpPr>
        <p:spPr>
          <a:xfrm>
            <a:off x="982345" y="965200"/>
            <a:ext cx="10227310" cy="5477510"/>
          </a:xfrm>
          <a:prstGeom prst="rect">
            <a:avLst/>
          </a:prstGeom>
          <a:noFill/>
        </p:spPr>
        <p:txBody>
          <a:bodyPr wrap="square" rtlCol="0" anchor="t">
            <a:spAutoFit/>
          </a:bodyPr>
          <a:lstStyle/>
          <a:p>
            <a:pPr indent="266700">
              <a:lnSpc>
                <a:spcPts val="3000"/>
              </a:lnSpc>
              <a:spcAft>
                <a:spcPts val="0"/>
              </a:spcAft>
              <a:tabLst>
                <a:tab pos="1029335" algn="l"/>
                <a:tab pos="1850390" algn="l"/>
                <a:tab pos="2538095" algn="l"/>
                <a:tab pos="3221990" algn="l"/>
              </a:tabLst>
            </a:pPr>
            <a:r>
              <a:rPr lang="en-US" altLang="zh-CN" sz="2800" dirty="0" smtClean="0">
                <a:solidFill>
                  <a:srgbClr val="000000"/>
                </a:solidFill>
                <a:latin typeface="Times New Roman" panose="02020603050405020304" pitchFamily="18" charset="0"/>
                <a:cs typeface="Times New Roman" panose="02020603050405020304" pitchFamily="18" charset="0"/>
                <a:sym typeface="+mn-ea"/>
              </a:rPr>
              <a:t>(</a:t>
            </a:r>
            <a:r>
              <a:rPr lang="en-US" altLang="zh-CN" sz="2800" dirty="0">
                <a:solidFill>
                  <a:srgbClr val="000000"/>
                </a:solidFill>
                <a:latin typeface="Times New Roman" panose="02020603050405020304" pitchFamily="18" charset="0"/>
                <a:cs typeface="Times New Roman" panose="02020603050405020304" pitchFamily="18" charset="0"/>
                <a:sym typeface="+mn-ea"/>
              </a:rPr>
              <a:t>2018·</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全国</a:t>
            </a:r>
            <a:r>
              <a:rPr lang="zh-CN" altLang="zh-CN" sz="2800" dirty="0">
                <a:solidFill>
                  <a:srgbClr val="000000"/>
                </a:solidFill>
                <a:latin typeface="NEU-BZ-S92"/>
                <a:cs typeface="宋体" panose="02010600030101010101" pitchFamily="2" charset="-122"/>
                <a:sym typeface="+mn-ea"/>
              </a:rPr>
              <a:t>Ⅱ</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卷</a:t>
            </a:r>
            <a:r>
              <a:rPr lang="en-US" altLang="zh-CN" sz="2800" dirty="0" smtClean="0">
                <a:solidFill>
                  <a:srgbClr val="000000"/>
                </a:solidFill>
                <a:latin typeface="Times New Roman" panose="02020603050405020304" pitchFamily="18" charset="0"/>
                <a:cs typeface="Times New Roman" panose="02020603050405020304" pitchFamily="18" charset="0"/>
                <a:sym typeface="+mn-ea"/>
              </a:rPr>
              <a:t>)</a:t>
            </a:r>
            <a:endParaRPr lang="en-US" altLang="zh-CN" sz="28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800" dirty="0" smtClean="0">
                <a:solidFill>
                  <a:srgbClr val="000000"/>
                </a:solidFill>
                <a:latin typeface="Arial" panose="020B0604020202020204" pitchFamily="34" charset="0"/>
                <a:ea typeface="黑体" panose="02010609060101010101" charset="-122"/>
                <a:cs typeface="Times New Roman" panose="02020603050405020304" pitchFamily="18" charset="0"/>
                <a:sym typeface="+mn-ea"/>
              </a:rPr>
              <a:t>材料</a:t>
            </a:r>
            <a:r>
              <a:rPr lang="zh-CN" altLang="zh-CN" sz="28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一</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800" dirty="0"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    </a:t>
            </a:r>
            <a:r>
              <a:rPr lang="zh-CN" altLang="zh-CN" sz="2800" dirty="0"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创新</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是引领发展的第一动力</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知识产权是加快动能转换、结构优化的重要支撑。我国经济已由高速增长阶段转向高质量发展阶段</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正处在转变发展方式、转换增长动力的攻关期。要顺利跨越这个关口</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就必须激发出创新这个第一动力</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走创新驱动发展道路</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就必须</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倡导创新文化</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强化知识产权创造、保护、运用</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。我们要进一步发挥好知识产权的技术供给和制度供给的双重作用</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通过加强知识产权的创造和运用</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不断为实体经济发展注入新动力</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通过强化知识产权保护</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推动构建更加公平公正、开放透明的市场环境。</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摘编自社论《播撒创新种子</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守护创新中国</a:t>
            </a:r>
            <a:r>
              <a:rPr lang="en-US" altLang="zh-CN" sz="2800" dirty="0" smtClean="0">
                <a:solidFill>
                  <a:srgbClr val="000000"/>
                </a:solidFill>
                <a:latin typeface="Times New Roman" panose="02020603050405020304" pitchFamily="18" charset="0"/>
                <a:cs typeface="Times New Roman" panose="02020603050405020304" pitchFamily="18" charset="0"/>
                <a:sym typeface="+mn-ea"/>
              </a:rPr>
              <a:t>——</a:t>
            </a:r>
            <a:r>
              <a:rPr lang="zh-CN" altLang="zh-CN" sz="2800" dirty="0"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写</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在</a:t>
            </a:r>
            <a:r>
              <a:rPr lang="en-US" altLang="zh-CN" sz="2800" dirty="0">
                <a:solidFill>
                  <a:srgbClr val="000000"/>
                </a:solidFill>
                <a:latin typeface="Times New Roman" panose="02020603050405020304" pitchFamily="18" charset="0"/>
                <a:cs typeface="Times New Roman" panose="02020603050405020304" pitchFamily="18" charset="0"/>
                <a:sym typeface="+mn-ea"/>
              </a:rPr>
              <a:t>2018</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年全国知识产权宣传周活动启动之际》</a:t>
            </a:r>
            <a:r>
              <a:rPr lang="en-US" altLang="zh-CN" sz="2800" dirty="0" smtClean="0">
                <a:solidFill>
                  <a:srgbClr val="000000"/>
                </a:solidFill>
                <a:latin typeface="Times New Roman" panose="02020603050405020304" pitchFamily="18" charset="0"/>
                <a:cs typeface="Times New Roman" panose="02020603050405020304" pitchFamily="18" charset="0"/>
                <a:sym typeface="+mn-ea"/>
              </a:rPr>
              <a:t>,</a:t>
            </a:r>
            <a:r>
              <a:rPr lang="zh-CN" altLang="zh-CN" sz="2800" dirty="0"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《中国知识产权报》</a:t>
            </a:r>
            <a:r>
              <a:rPr lang="en-US" altLang="zh-CN" sz="2800" dirty="0">
                <a:solidFill>
                  <a:srgbClr val="000000"/>
                </a:solidFill>
                <a:latin typeface="Times New Roman" panose="02020603050405020304" pitchFamily="18" charset="0"/>
                <a:cs typeface="Times New Roman" panose="02020603050405020304" pitchFamily="18" charset="0"/>
                <a:sym typeface="+mn-ea"/>
              </a:rPr>
              <a:t>2018</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年</a:t>
            </a:r>
            <a:r>
              <a:rPr lang="en-US" altLang="zh-CN" sz="2800" dirty="0">
                <a:solidFill>
                  <a:srgbClr val="000000"/>
                </a:solidFill>
                <a:latin typeface="Times New Roman" panose="02020603050405020304" pitchFamily="18" charset="0"/>
                <a:cs typeface="Times New Roman" panose="02020603050405020304" pitchFamily="18" charset="0"/>
                <a:sym typeface="+mn-ea"/>
              </a:rPr>
              <a:t>4</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月</a:t>
            </a:r>
            <a:r>
              <a:rPr lang="en-US" altLang="zh-CN" sz="2800" dirty="0">
                <a:solidFill>
                  <a:srgbClr val="000000"/>
                </a:solidFill>
                <a:latin typeface="Times New Roman" panose="02020603050405020304" pitchFamily="18" charset="0"/>
                <a:cs typeface="Times New Roman" panose="02020603050405020304" pitchFamily="18" charset="0"/>
                <a:sym typeface="+mn-ea"/>
              </a:rPr>
              <a:t>20</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日</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endParaRPr lang="zh-CN" altLang="en-US" sz="2800"/>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236855"/>
            <a:ext cx="10852237" cy="441964"/>
          </a:xfrm>
        </p:spPr>
        <p:txBody>
          <a:bodyPr>
            <a:normAutofit fontScale="90000"/>
          </a:bodyPr>
          <a:lstStyle/>
          <a:p>
            <a:r>
              <a:rPr lang="zh-CN" altLang="en-US" sz="3555">
                <a:solidFill>
                  <a:srgbClr val="FF0000"/>
                </a:solidFill>
              </a:rPr>
              <a:t>精析：</a:t>
            </a:r>
          </a:p>
        </p:txBody>
      </p:sp>
      <p:sp>
        <p:nvSpPr>
          <p:cNvPr id="3" name="文本框 2"/>
          <p:cNvSpPr txBox="1"/>
          <p:nvPr/>
        </p:nvSpPr>
        <p:spPr>
          <a:xfrm>
            <a:off x="320675" y="760095"/>
            <a:ext cx="11707495" cy="6000750"/>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zh-CN" altLang="zh-CN" sz="40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材料</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一</a:t>
            </a:r>
            <a:endPar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4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内容上</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强调了加强知识产权保护和运用与创新间的关系。</a:t>
            </a:r>
            <a:endPar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4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结构上</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第一句点出知识产权对创新发展的重要支撑作用</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第二、三句指出我国经济发展进入攻关期</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强化知识产权创造、保护和运用是攻关的必由之路</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第四句</a:t>
            </a:r>
            <a:r>
              <a:rPr lang="en-US"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0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分析发挥好知识产权的技术供给和制度供给的双重作用的具体意义。</a:t>
            </a:r>
            <a:endParaRPr lang="zh-CN" altLang="en-US" sz="40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a:t>
            </a:fld>
            <a:r>
              <a:rPr lang="en-US" altLang="zh-CN" smtClean="0"/>
              <a:t>-</a:t>
            </a:r>
            <a:endParaRPr lang="zh-CN" altLang="en-US" dirty="0"/>
          </a:p>
        </p:txBody>
      </p:sp>
      <p:sp>
        <p:nvSpPr>
          <p:cNvPr id="4" name="矩形 3"/>
          <p:cNvSpPr>
            <a:spLocks noChangeAspect="1"/>
          </p:cNvSpPr>
          <p:nvPr/>
        </p:nvSpPr>
        <p:spPr>
          <a:xfrm>
            <a:off x="2032000" y="1567881"/>
            <a:ext cx="8128000" cy="41503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2011—2016</a:t>
            </a:r>
            <a:r>
              <a:rPr lang="zh-CN" altLang="zh-CN" sz="2200" dirty="0">
                <a:solidFill>
                  <a:srgbClr val="000000"/>
                </a:solidFill>
                <a:latin typeface="Times New Roman" panose="02020603050405020304" pitchFamily="18" charset="0"/>
                <a:ea typeface="楷体" panose="02010609060101010101" charset="-122"/>
                <a:cs typeface="Times New Roman" panose="02020603050405020304" pitchFamily="18" charset="0"/>
              </a:rPr>
              <a:t>年遭遇过专利侵权的比例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charset="-122"/>
                <a:cs typeface="Times New Roman" panose="02020603050405020304" pitchFamily="18" charset="0"/>
              </a:rPr>
              <a:t>百分比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charset="-122"/>
                <a:cs typeface="Times New Roman" panose="02020603050405020304" pitchFamily="18" charset="0"/>
              </a:rPr>
              <a:t>摘编自国家知识产权局知识产权</a:t>
            </a:r>
            <a:r>
              <a:rPr lang="zh-CN" altLang="zh-CN" sz="2200" dirty="0" smtClean="0">
                <a:solidFill>
                  <a:srgbClr val="000000"/>
                </a:solidFill>
                <a:latin typeface="Times New Roman" panose="02020603050405020304" pitchFamily="18" charset="0"/>
                <a:ea typeface="楷体" panose="02010609060101010101" charset="-122"/>
                <a:cs typeface="Times New Roman" panose="02020603050405020304" pitchFamily="18" charset="0"/>
              </a:rPr>
              <a:t>发展研究中心</a:t>
            </a:r>
            <a:r>
              <a:rPr lang="zh-CN" altLang="zh-CN" sz="2200" dirty="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charset="-122"/>
                <a:cs typeface="Times New Roman" panose="02020603050405020304" pitchFamily="18" charset="0"/>
              </a:rPr>
              <a:t>年中国专利调查报告》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NCZR12G.eps"/>
          <p:cNvPicPr/>
          <p:nvPr/>
        </p:nvPicPr>
        <p:blipFill>
          <a:blip r:embed="rId2"/>
          <a:stretch>
            <a:fillRect/>
          </a:stretch>
        </p:blipFill>
        <p:spPr>
          <a:xfrm>
            <a:off x="2804195" y="2109386"/>
            <a:ext cx="6583609" cy="223224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pull dir="lu"/>
      </p:transition>
    </mc:Choice>
    <mc:Fallback xmlns="">
      <p:transition spd="slow">
        <p:pull dir="l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555">
                <a:solidFill>
                  <a:srgbClr val="FF0000"/>
                </a:solidFill>
                <a:sym typeface="+mn-ea"/>
              </a:rPr>
              <a:t>精析：</a:t>
            </a:r>
            <a:r>
              <a:rPr lang="zh-CN" altLang="en-US">
                <a:solidFill>
                  <a:srgbClr val="FF0000"/>
                </a:solidFill>
              </a:rPr>
              <a:t/>
            </a:r>
            <a:br>
              <a:rPr lang="zh-CN" altLang="en-US">
                <a:solidFill>
                  <a:srgbClr val="FF0000"/>
                </a:solidFill>
              </a:rPr>
            </a:br>
            <a:endParaRPr lang="zh-CN" altLang="en-US"/>
          </a:p>
        </p:txBody>
      </p:sp>
      <p:sp>
        <p:nvSpPr>
          <p:cNvPr id="3" name="文本框 2"/>
          <p:cNvSpPr txBox="1"/>
          <p:nvPr/>
        </p:nvSpPr>
        <p:spPr>
          <a:xfrm>
            <a:off x="393700" y="1150620"/>
            <a:ext cx="11127740" cy="5405755"/>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zh-CN" altLang="zh-CN" sz="36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材料</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二</a:t>
            </a:r>
            <a:endPar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阅读图表</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首先根据</a:t>
            </a:r>
            <a:r>
              <a:rPr lang="zh-CN" altLang="zh-CN" sz="36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表</a:t>
            </a:r>
            <a:r>
              <a:rPr lang="zh-CN" altLang="en-US" sz="36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题</a:t>
            </a:r>
            <a:r>
              <a:rPr lang="zh-CN" altLang="zh-CN" sz="36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表中的文字说明</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明确图表中数据所代表的事物或现象</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其次</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通过分析比较</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明确数据的变化所反映的事物或现象的变化特点或规律。</a:t>
            </a:r>
            <a:endPar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本材料是柱状图</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数据反映的是</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2011</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至</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2016</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年专利侵权的情况。从图示数据看</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遭遇侵权的比例总体呈逐年下降趋势</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(2015</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年有反弹</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企业遭遇侵权的比例较其他单位高。</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1760" y="120650"/>
            <a:ext cx="11968480" cy="5775960"/>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zh-CN" altLang="zh-CN" sz="28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材料三</a:t>
            </a:r>
            <a:r>
              <a:rPr lang="en-US" altLang="zh-CN" sz="2800" dirty="0" smtClean="0">
                <a:solidFill>
                  <a:srgbClr val="000000"/>
                </a:solidFill>
                <a:latin typeface="Times New Roman" panose="02020603050405020304" pitchFamily="18" charset="0"/>
                <a:cs typeface="Times New Roman" panose="02020603050405020304" pitchFamily="18" charset="0"/>
                <a:sym typeface="+mn-ea"/>
              </a:rPr>
              <a:t>:</a:t>
            </a:r>
            <a:r>
              <a:rPr lang="zh-CN" altLang="zh-CN" sz="2800" dirty="0"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继</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山东理工大学、同济大学等高校科技成果转化相继取得突破后</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近日</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中南大学冶金与环境学院科研团队的</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电化学脱嵌法从盐湖卤水提锂</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技术专利</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成功转让给一家科技公司</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许可使用费超过</a:t>
            </a:r>
            <a:r>
              <a:rPr lang="en-US" altLang="zh-CN" sz="2800" dirty="0">
                <a:solidFill>
                  <a:srgbClr val="000000"/>
                </a:solidFill>
                <a:latin typeface="Times New Roman" panose="02020603050405020304" pitchFamily="18" charset="0"/>
                <a:cs typeface="Times New Roman" panose="02020603050405020304" pitchFamily="18" charset="0"/>
                <a:sym typeface="+mn-ea"/>
              </a:rPr>
              <a:t>1</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亿元。双方将共同组建平台公司</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由平台公司具体负责专利的产业化。长期以来</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我国高校科研创新工作偏重基础理论研究</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拥有深厚研发创新能力的科研人才未能将智力资源转化成市场价值。根据市场发展趋势探寻科技创新方向、不断更新升级科技创新思路</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正是提升专利质量、实现专利市场价值的核心之义。</a:t>
            </a:r>
            <a:r>
              <a:rPr lang="en-US" altLang="zh-CN" sz="2800" dirty="0">
                <a:solidFill>
                  <a:srgbClr val="000000"/>
                </a:solidFill>
                <a:latin typeface="Times New Roman" panose="02020603050405020304" pitchFamily="18" charset="0"/>
                <a:cs typeface="Times New Roman" panose="02020603050405020304" pitchFamily="18" charset="0"/>
                <a:sym typeface="+mn-ea"/>
              </a:rPr>
              <a:t>2015</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年修订的《中华人民共和国促进科技成果转化法》打破高校科技成果转化藩篱</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鼓励高校对持有的科研成果采取转让、许可等方式进行转移转化</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对高校以实践为导向的科技创新产生了巨大的推动作用</a:t>
            </a:r>
            <a:r>
              <a:rPr lang="zh-CN" altLang="zh-CN" sz="2800" dirty="0"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a:t>
            </a:r>
            <a:r>
              <a:rPr lang="en-US" altLang="zh-CN" sz="2800" dirty="0" smtClean="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摘编自王康等《创新为市场</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转化显效益》</a:t>
            </a:r>
            <a:r>
              <a:rPr lang="en-US" altLang="zh-CN" sz="2800" dirty="0" smtClean="0">
                <a:solidFill>
                  <a:srgbClr val="000000"/>
                </a:solidFill>
                <a:latin typeface="Times New Roman" panose="02020603050405020304" pitchFamily="18" charset="0"/>
                <a:cs typeface="Times New Roman" panose="02020603050405020304" pitchFamily="18" charset="0"/>
                <a:sym typeface="+mn-ea"/>
              </a:rPr>
              <a:t>,</a:t>
            </a:r>
            <a:r>
              <a:rPr lang="zh-CN" altLang="zh-CN" sz="2800" dirty="0"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《中国知识产权报》</a:t>
            </a:r>
            <a:r>
              <a:rPr lang="en-US" altLang="zh-CN" sz="2800" dirty="0">
                <a:solidFill>
                  <a:srgbClr val="000000"/>
                </a:solidFill>
                <a:latin typeface="Times New Roman" panose="02020603050405020304" pitchFamily="18" charset="0"/>
                <a:cs typeface="Times New Roman" panose="02020603050405020304" pitchFamily="18" charset="0"/>
                <a:sym typeface="+mn-ea"/>
              </a:rPr>
              <a:t>2017</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年</a:t>
            </a:r>
            <a:r>
              <a:rPr lang="en-US" altLang="zh-CN" sz="2800" dirty="0">
                <a:solidFill>
                  <a:srgbClr val="000000"/>
                </a:solidFill>
                <a:latin typeface="Times New Roman" panose="02020603050405020304" pitchFamily="18" charset="0"/>
                <a:cs typeface="Times New Roman" panose="02020603050405020304" pitchFamily="18" charset="0"/>
                <a:sym typeface="+mn-ea"/>
              </a:rPr>
              <a:t>9</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月</a:t>
            </a:r>
            <a:r>
              <a:rPr lang="en-US" altLang="zh-CN" sz="2800" dirty="0">
                <a:solidFill>
                  <a:srgbClr val="000000"/>
                </a:solidFill>
                <a:latin typeface="Times New Roman" panose="02020603050405020304" pitchFamily="18" charset="0"/>
                <a:cs typeface="Times New Roman" panose="02020603050405020304" pitchFamily="18" charset="0"/>
                <a:sym typeface="+mn-ea"/>
              </a:rPr>
              <a:t>29</a:t>
            </a:r>
            <a:r>
              <a:rPr lang="zh-CN" altLang="zh-CN" sz="28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日</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endParaRPr lang="zh-CN" altLang="en-US" sz="2800"/>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555">
                <a:solidFill>
                  <a:srgbClr val="FF0000"/>
                </a:solidFill>
                <a:sym typeface="+mn-ea"/>
              </a:rPr>
              <a:t>精析：</a:t>
            </a:r>
            <a:endParaRPr lang="zh-CN" altLang="en-US" sz="3555"/>
          </a:p>
        </p:txBody>
      </p:sp>
      <p:sp>
        <p:nvSpPr>
          <p:cNvPr id="3" name="文本框 2"/>
          <p:cNvSpPr txBox="1"/>
          <p:nvPr/>
        </p:nvSpPr>
        <p:spPr>
          <a:xfrm>
            <a:off x="669925" y="1057910"/>
            <a:ext cx="10852150" cy="5405755"/>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zh-CN" altLang="zh-CN" sz="3600"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材料</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三</a:t>
            </a:r>
            <a:endPar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36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内容上</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报道了高校科技成果转化促进科技创新的情况。</a:t>
            </a:r>
            <a:endPar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36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结构上</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第一、二句报道科技成果转化的具体事例</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第三、四句分析高校科研工作脱离市场的问题</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提出科技创新与市场发展相结合的正确做法</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第五句</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分析修订的《中华人民共和国促进科技成果转化法》的巨大作用。</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矩形 3"/>
          <p:cNvSpPr/>
          <p:nvPr/>
        </p:nvSpPr>
        <p:spPr>
          <a:xfrm>
            <a:off x="188595" y="116205"/>
            <a:ext cx="11629390" cy="6523990"/>
          </a:xfrm>
          <a:prstGeom prst="rect">
            <a:avLst/>
          </a:prstGeom>
          <a:noFill/>
          <a:ln w="9525">
            <a:noFill/>
          </a:ln>
        </p:spPr>
        <p:txBody>
          <a:bodyPr wrap="square">
            <a:spAutoFit/>
          </a:bodyPr>
          <a:lstStyle/>
          <a:p>
            <a:pPr marL="0" marR="0" lvl="0" indent="0" algn="l" defTabSz="914400" rtl="0" eaLnBrk="1" fontAlgn="base" latinLnBrk="0" hangingPunct="1">
              <a:lnSpc>
                <a:spcPts val="2640"/>
              </a:lnSpc>
              <a:spcBef>
                <a:spcPct val="0"/>
              </a:spcBef>
              <a:spcAft>
                <a:spcPct val="0"/>
              </a:spcAft>
              <a:buClrTx/>
              <a:buSzTx/>
              <a:buFontTx/>
              <a:buNone/>
              <a:defRPr/>
            </a:pPr>
            <a:r>
              <a:rPr kumimoji="0" lang="zh-CN" altLang="en-US" sz="22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rPr>
              <a:t>                         实用类文本阅读</a:t>
            </a:r>
          </a:p>
          <a:p>
            <a:pPr marL="0" marR="0" lvl="0" indent="0" algn="l" defTabSz="914400" rtl="0" eaLnBrk="1" fontAlgn="base" latinLnBrk="0" hangingPunct="1">
              <a:lnSpc>
                <a:spcPts val="2640"/>
              </a:lnSpc>
              <a:spcBef>
                <a:spcPct val="0"/>
              </a:spcBef>
              <a:spcAft>
                <a:spcPct val="0"/>
              </a:spcAft>
              <a:buClrTx/>
              <a:buSzTx/>
              <a:buFontTx/>
              <a:buNone/>
              <a:defRPr/>
            </a:pPr>
            <a:r>
              <a:rPr kumimoji="0" lang="en-US" altLang="zh-CN"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原大纲</a:t>
            </a:r>
            <a:r>
              <a:rPr kumimoji="0" lang="en-US" altLang="zh-CN"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  </a:t>
            </a: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（二）实用类文本阅读</a:t>
            </a:r>
          </a:p>
          <a:p>
            <a:pPr marL="0" marR="0" lvl="0" indent="0" algn="l" defTabSz="914400" rtl="0" eaLnBrk="1" fontAlgn="base" latinLnBrk="0" hangingPunct="1">
              <a:lnSpc>
                <a:spcPts val="2640"/>
              </a:lnSpc>
              <a:spcBef>
                <a:spcPct val="0"/>
              </a:spcBef>
              <a:spcAft>
                <a:spcPct val="0"/>
              </a:spcAft>
              <a:buClrTx/>
              <a:buSzTx/>
              <a:buFontTx/>
              <a:buNone/>
              <a:defRPr/>
            </a:pP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阅读评价中外实用类文本。了解</a:t>
            </a:r>
            <a:r>
              <a:rPr kumimoji="0" lang="zh-CN" altLang="en-US" sz="2800" i="0" u="sng"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传记、新闻</a:t>
            </a: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、报告、科普文章的文体基本特征和主要表现手法。准确解读文本，筛选、整合信息。分析思想内容、构成要素和语言特色，评价文本产生的社会功用，探讨文本反映的人生价值和时代精神。</a:t>
            </a:r>
          </a:p>
          <a:p>
            <a:pPr marL="0" marR="0" lvl="0" indent="0" algn="l" defTabSz="914400" rtl="0" eaLnBrk="1" fontAlgn="base" latinLnBrk="0" hangingPunct="1">
              <a:lnSpc>
                <a:spcPts val="2640"/>
              </a:lnSpc>
              <a:spcBef>
                <a:spcPct val="0"/>
              </a:spcBef>
              <a:spcAft>
                <a:spcPct val="0"/>
              </a:spcAft>
              <a:buClrTx/>
              <a:buSzTx/>
              <a:buFontTx/>
              <a:buNone/>
              <a:defRPr/>
            </a:pPr>
            <a:r>
              <a:rPr kumimoji="0" lang="en-US" altLang="zh-CN" sz="280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80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新大纲</a:t>
            </a:r>
            <a:r>
              <a:rPr kumimoji="0" lang="en-US" altLang="zh-CN" sz="280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80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三</a:t>
            </a:r>
            <a:r>
              <a:rPr kumimoji="0" lang="en-US" altLang="zh-CN"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实用类文本阅读</a:t>
            </a:r>
          </a:p>
          <a:p>
            <a:pPr marL="0" marR="0" lvl="0" indent="0" algn="l" defTabSz="914400" rtl="0" eaLnBrk="1" fontAlgn="base" latinLnBrk="0" hangingPunct="1">
              <a:lnSpc>
                <a:spcPts val="2640"/>
              </a:lnSpc>
              <a:spcBef>
                <a:spcPct val="0"/>
              </a:spcBef>
              <a:spcAft>
                <a:spcPct val="0"/>
              </a:spcAft>
              <a:buClrTx/>
              <a:buSzTx/>
              <a:buFontTx/>
              <a:buNone/>
              <a:defRPr/>
            </a:pP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阅读和评价中外实用类文本。了解</a:t>
            </a:r>
            <a:r>
              <a:rPr kumimoji="0" lang="zh-CN" altLang="en-US" sz="2800" i="0" u="sng"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新闻、传记</a:t>
            </a: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、报告、科普文章的文体基本特征和主要表现手法。阅读实用类文本，</a:t>
            </a:r>
            <a:r>
              <a:rPr kumimoji="0" lang="zh-CN" altLang="en-US" sz="2800" i="0" u="sng"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应注重真实性和实用性，</a:t>
            </a: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准确解读文本，筛选整合信息，分析思想内容、构成要素和语言特色，评价文本的社会功用，探讨文本反映的人生价值和时代精神。</a:t>
            </a:r>
          </a:p>
          <a:p>
            <a:pPr marL="0" marR="0" lvl="0" indent="0" algn="l" defTabSz="914400" rtl="0" eaLnBrk="1" fontAlgn="base" latinLnBrk="0" hangingPunct="1">
              <a:lnSpc>
                <a:spcPts val="2640"/>
              </a:lnSpc>
              <a:spcBef>
                <a:spcPct val="0"/>
              </a:spcBef>
              <a:spcAft>
                <a:spcPct val="0"/>
              </a:spcAft>
              <a:buClrTx/>
              <a:buSzTx/>
              <a:buFontTx/>
              <a:buNone/>
              <a:defRPr/>
            </a:pP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　　</a:t>
            </a:r>
            <a:r>
              <a:rPr kumimoji="0" lang="en-US" altLang="zh-CN"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1.</a:t>
            </a: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理解　</a:t>
            </a:r>
            <a:r>
              <a:rPr kumimoji="0" lang="en-US" altLang="zh-CN"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B⑴ </a:t>
            </a: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理解文中重要概念的含义⑵理解文中重要句子的含意 </a:t>
            </a:r>
          </a:p>
          <a:p>
            <a:pPr marL="0" marR="0" lvl="0" indent="0" algn="l" defTabSz="914400" rtl="0" eaLnBrk="1" fontAlgn="base" latinLnBrk="0" hangingPunct="1">
              <a:lnSpc>
                <a:spcPts val="2640"/>
              </a:lnSpc>
              <a:spcBef>
                <a:spcPct val="0"/>
              </a:spcBef>
              <a:spcAft>
                <a:spcPct val="0"/>
              </a:spcAft>
              <a:buClrTx/>
              <a:buSzTx/>
              <a:buFontTx/>
              <a:buNone/>
              <a:defRPr/>
            </a:pPr>
            <a:r>
              <a:rPr kumimoji="0" lang="en-US" altLang="zh-CN" sz="280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80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分析</a:t>
            </a:r>
            <a:r>
              <a:rPr kumimoji="0" lang="en-US" altLang="zh-CN" sz="280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a:t>
            </a:r>
            <a:r>
              <a:rPr kumimoji="0" lang="zh-CN" altLang="en-US" sz="280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同上文，用语更加规范，三篇现代文的考查目标用语非常齐整有序。同样，增补了理解层级的考查，分析同上。</a:t>
            </a:r>
          </a:p>
          <a:p>
            <a:pPr marL="0" marR="0" lvl="0" indent="0" algn="l" defTabSz="914400" rtl="0" eaLnBrk="1" fontAlgn="base" latinLnBrk="0" hangingPunct="1">
              <a:lnSpc>
                <a:spcPts val="2640"/>
              </a:lnSpc>
              <a:spcBef>
                <a:spcPct val="0"/>
              </a:spcBef>
              <a:spcAft>
                <a:spcPct val="0"/>
              </a:spcAft>
              <a:buClrTx/>
              <a:buSzTx/>
              <a:buFontTx/>
              <a:buNone/>
              <a:defRPr/>
            </a:pPr>
            <a:r>
              <a:rPr kumimoji="0" lang="zh-CN" altLang="en-US" sz="280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    </a:t>
            </a:r>
            <a:r>
              <a:rPr kumimoji="0" lang="zh-CN" altLang="en-US" sz="2800" i="0" u="sng"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最大亮点在于新闻和传记的考查，</a:t>
            </a:r>
            <a:r>
              <a:rPr kumimoji="0" lang="en-US" altLang="zh-CN" sz="2800" i="0" u="sng"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2</a:t>
            </a:r>
            <a:r>
              <a:rPr kumimoji="0" lang="zh-CN" altLang="en-US" sz="2800" i="0" u="sng"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个词的位置发生了变化</a:t>
            </a:r>
            <a:r>
              <a:rPr kumimoji="0" lang="zh-CN" altLang="en-US" sz="2800" i="0" u="sng"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一直以来雄踞实用类“一把手”位置的传记终于“退居二线”，新闻这一信息时代最“实用”，应用最广泛的文体终于被推到了前台。备考的同学们，今年对于新闻的考查不可掉以轻心。结合去年考试大纲就出现的新闻文本的“样题”，可以肯定，</a:t>
            </a:r>
            <a:r>
              <a:rPr kumimoji="0" lang="en-US" altLang="zh-CN" sz="2800" i="0" u="sng"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2017</a:t>
            </a:r>
            <a:r>
              <a:rPr kumimoji="0" lang="zh-CN" altLang="en-US" sz="2800" i="0" u="sng"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宋体" panose="02010600030101010101" pitchFamily="2" charset="-122"/>
              </a:rPr>
              <a:t>年新闻的考查可能性无比之大。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9090">
                                            <p:txEl>
                                              <p:pRg st="1" end="1"/>
                                            </p:txEl>
                                          </p:spTgt>
                                        </p:tgtEl>
                                        <p:attrNameLst>
                                          <p:attrName>style.visibility</p:attrName>
                                        </p:attrNameLst>
                                      </p:cBhvr>
                                      <p:to>
                                        <p:strVal val="visible"/>
                                      </p:to>
                                    </p:set>
                                    <p:animEffect transition="in" filter="box(in)">
                                      <p:cBhvr>
                                        <p:cTn id="7" dur="2000"/>
                                        <p:tgtEl>
                                          <p:spTgt spid="89090">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89090">
                                            <p:txEl>
                                              <p:pRg st="2" end="2"/>
                                            </p:txEl>
                                          </p:spTgt>
                                        </p:tgtEl>
                                        <p:attrNameLst>
                                          <p:attrName>style.visibility</p:attrName>
                                        </p:attrNameLst>
                                      </p:cBhvr>
                                      <p:to>
                                        <p:strVal val="visible"/>
                                      </p:to>
                                    </p:set>
                                    <p:animEffect transition="in" filter="box(in)">
                                      <p:cBhvr>
                                        <p:cTn id="10" dur="2000"/>
                                        <p:tgtEl>
                                          <p:spTgt spid="89090">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89090">
                                            <p:txEl>
                                              <p:pRg st="3" end="3"/>
                                            </p:txEl>
                                          </p:spTgt>
                                        </p:tgtEl>
                                        <p:attrNameLst>
                                          <p:attrName>style.visibility</p:attrName>
                                        </p:attrNameLst>
                                      </p:cBhvr>
                                      <p:to>
                                        <p:strVal val="visible"/>
                                      </p:to>
                                    </p:set>
                                    <p:animEffect transition="in" filter="box(in)">
                                      <p:cBhvr>
                                        <p:cTn id="15" dur="2000"/>
                                        <p:tgtEl>
                                          <p:spTgt spid="89090">
                                            <p:txEl>
                                              <p:pRg st="3" end="3"/>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89090">
                                            <p:txEl>
                                              <p:pRg st="4" end="4"/>
                                            </p:txEl>
                                          </p:spTgt>
                                        </p:tgtEl>
                                        <p:attrNameLst>
                                          <p:attrName>style.visibility</p:attrName>
                                        </p:attrNameLst>
                                      </p:cBhvr>
                                      <p:to>
                                        <p:strVal val="visible"/>
                                      </p:to>
                                    </p:set>
                                    <p:animEffect transition="in" filter="box(in)">
                                      <p:cBhvr>
                                        <p:cTn id="18" dur="2000"/>
                                        <p:tgtEl>
                                          <p:spTgt spid="89090">
                                            <p:txEl>
                                              <p:pRg st="4" end="4"/>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89090">
                                            <p:txEl>
                                              <p:pRg st="5" end="5"/>
                                            </p:txEl>
                                          </p:spTgt>
                                        </p:tgtEl>
                                        <p:attrNameLst>
                                          <p:attrName>style.visibility</p:attrName>
                                        </p:attrNameLst>
                                      </p:cBhvr>
                                      <p:to>
                                        <p:strVal val="visible"/>
                                      </p:to>
                                    </p:set>
                                    <p:animEffect transition="in" filter="box(in)">
                                      <p:cBhvr>
                                        <p:cTn id="21" dur="2000"/>
                                        <p:tgtEl>
                                          <p:spTgt spid="89090">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89090">
                                            <p:txEl>
                                              <p:pRg st="6" end="6"/>
                                            </p:txEl>
                                          </p:spTgt>
                                        </p:tgtEl>
                                        <p:attrNameLst>
                                          <p:attrName>style.visibility</p:attrName>
                                        </p:attrNameLst>
                                      </p:cBhvr>
                                      <p:to>
                                        <p:strVal val="visible"/>
                                      </p:to>
                                    </p:set>
                                    <p:animEffect transition="in" filter="barn(inVertical)">
                                      <p:cBhvr>
                                        <p:cTn id="26" dur="500"/>
                                        <p:tgtEl>
                                          <p:spTgt spid="89090">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89090">
                                            <p:txEl>
                                              <p:pRg st="7" end="7"/>
                                            </p:txEl>
                                          </p:spTgt>
                                        </p:tgtEl>
                                        <p:attrNameLst>
                                          <p:attrName>style.visibility</p:attrName>
                                        </p:attrNameLst>
                                      </p:cBhvr>
                                      <p:to>
                                        <p:strVal val="visible"/>
                                      </p:to>
                                    </p:set>
                                    <p:animEffect transition="in" filter="checkerboard(across)">
                                      <p:cBhvr>
                                        <p:cTn id="31" dur="500"/>
                                        <p:tgtEl>
                                          <p:spTgt spid="8909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0025" y="166370"/>
            <a:ext cx="11816715" cy="5996940"/>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zh-CN" altLang="zh-CN" sz="3200" dirty="0">
                <a:solidFill>
                  <a:srgbClr val="000000"/>
                </a:solidFill>
                <a:latin typeface="Arial" panose="020B0604020202020204" pitchFamily="34" charset="0"/>
                <a:ea typeface="黑体" panose="02010609060101010101" charset="-122"/>
                <a:cs typeface="Times New Roman" panose="02020603050405020304" pitchFamily="18" charset="0"/>
                <a:sym typeface="+mn-ea"/>
              </a:rPr>
              <a:t>材料四</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在科技成果转化的实际过程中</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高校普遍遇到了一些障碍。首先</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科技成果与企业需求脱钩的矛盾长期存在。大学科研工作与企业技术创新在目标、路径、组织方式、评价标准及环境要求等方面存在着很大的差别</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因此高校的成果很难直接转化成适应市场需求的新产品和新技术。其次</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成果转化的机制不畅。高校传统体系是为了适应学术研究和人才培养而设计制订的</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对于科技成果转化、产学研合作等社会服务方面的需求</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现有体系在机构设置、管理制度、激励机制等方面匹配性不足。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摘编自胡罡等《地方研究院</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smtClean="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高校科技</a:t>
            </a:r>
            <a:r>
              <a:rPr lang="zh-CN" altLang="zh-CN" sz="3200" dirty="0">
                <a:solidFill>
                  <a:srgbClr val="000000"/>
                </a:solidFill>
                <a:latin typeface="Times New Roman" panose="02020603050405020304" pitchFamily="18" charset="0"/>
                <a:ea typeface="楷体" panose="02010609060101010101" charset="-122"/>
                <a:cs typeface="Times New Roman" panose="02020603050405020304" pitchFamily="18" charset="0"/>
                <a:sym typeface="+mn-ea"/>
              </a:rPr>
              <a:t>成果转化模式新探索》</a:t>
            </a:r>
            <a:r>
              <a:rPr lang="en-US" altLang="zh-CN" sz="3200" dirty="0">
                <a:solidFill>
                  <a:srgbClr val="000000"/>
                </a:solidFill>
                <a:latin typeface="Times New Roman" panose="02020603050405020304" pitchFamily="18" charset="0"/>
                <a:sym typeface="+mn-ea"/>
              </a:rPr>
              <a:t>)</a:t>
            </a:r>
            <a:endParaRPr lang="zh-CN" altLang="en-US" sz="3200"/>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555">
                <a:solidFill>
                  <a:srgbClr val="FF0000"/>
                </a:solidFill>
                <a:sym typeface="+mn-ea"/>
              </a:rPr>
              <a:t>精析：</a:t>
            </a:r>
            <a:endParaRPr lang="zh-CN" altLang="en-US" sz="3555"/>
          </a:p>
        </p:txBody>
      </p:sp>
      <p:sp>
        <p:nvSpPr>
          <p:cNvPr id="3" name="文本框 2"/>
          <p:cNvSpPr txBox="1"/>
          <p:nvPr/>
        </p:nvSpPr>
        <p:spPr>
          <a:xfrm>
            <a:off x="669925" y="1180465"/>
            <a:ext cx="10852785" cy="3412490"/>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材料四</a:t>
            </a:r>
            <a:endPar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36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内容上</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分析高校科技成果转化中遇到的障碍。</a:t>
            </a:r>
            <a:endPar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en-US" altLang="zh-CN" sz="36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结构上</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运用总分式结构</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先总写高校中科技成果转化中遇到了障碍</a:t>
            </a:r>
            <a:r>
              <a:rPr lang="en-US"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然后从两个方面分别阐明这些障碍产生的原因。</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765" y="121920"/>
            <a:ext cx="11889740" cy="6587490"/>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sym typeface="+mn-ea"/>
              </a:rPr>
              <a:t>1</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下列对材料二相关内容的理解和分析</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不正确的一项是</a:t>
            </a:r>
            <a:r>
              <a:rPr lang="zh-CN" altLang="zh-CN" sz="3200" dirty="0">
                <a:solidFill>
                  <a:srgbClr val="000000"/>
                </a:solidFill>
                <a:latin typeface="NEU-BZ-S92"/>
                <a:ea typeface="Times New Roman" panose="02020603050405020304" pitchFamily="18" charset="0"/>
                <a:cs typeface="Times New Roman" panose="02020603050405020304" pitchFamily="18" charset="0"/>
                <a:sym typeface="+mn-ea"/>
              </a:rPr>
              <a:t> </a:t>
            </a:r>
            <a:r>
              <a:rPr lang="en-US" altLang="zh-CN" sz="3200" dirty="0">
                <a:solidFill>
                  <a:srgbClr val="000000"/>
                </a:solidFill>
                <a:latin typeface="NEU-BZ-S92"/>
                <a:ea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　　</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A.2011</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到</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2013</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科研单位遭遇侵权的比例由</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25.3%</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下降到</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13.4%,</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降幅较为明显</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但</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2014</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年有微小回升</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,2015</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年则回落至</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8.4%</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B.2015</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年企业和高校遭遇侵权的比例较之以往四年有所提高</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总体侵权比例也略有反弹</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而</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2016</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年各项侵权比例均呈下降态势</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总体遭遇侵权比例为</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10.7%</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C.2012</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至</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2016</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年间</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比例一直下降的仅有个人遭遇侵权这一项</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企业、高校、科研单位以及总体这四项数据</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均有回升的现象发生。</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专利侵权总体比例的下降</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一定程度上体现了我国知识产权保护工作所取得的成效。当然</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我国专利数量的快速增长也可能在一定程度上拉低专利侵权的比例。</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69925" y="1050290"/>
            <a:ext cx="10851515" cy="3784600"/>
          </a:xfrm>
          <a:prstGeom prst="rect">
            <a:avLst/>
          </a:prstGeom>
          <a:noFill/>
        </p:spPr>
        <p:txBody>
          <a:bodyPr wrap="square" rtlCol="0" anchor="t">
            <a:spAutoFit/>
          </a:bodyPr>
          <a:lstStyle/>
          <a:p>
            <a:pPr>
              <a:lnSpc>
                <a:spcPct val="150000"/>
              </a:lnSpc>
            </a:pPr>
            <a:r>
              <a:rPr lang="zh-CN" altLang="en-US" sz="3200" dirty="0">
                <a:solidFill>
                  <a:srgbClr val="FF0000"/>
                </a:solidFill>
                <a:sym typeface="+mn-ea"/>
              </a:rPr>
              <a:t>【精析】</a:t>
            </a:r>
            <a:r>
              <a:rPr lang="en-US" altLang="zh-CN" sz="3200" dirty="0">
                <a:sym typeface="+mn-ea"/>
              </a:rPr>
              <a:t>B</a:t>
            </a:r>
            <a:r>
              <a:rPr lang="zh-CN" altLang="zh-CN" sz="3200" dirty="0">
                <a:sym typeface="+mn-ea"/>
              </a:rPr>
              <a:t>项</a:t>
            </a:r>
            <a:r>
              <a:rPr lang="en-US" altLang="zh-CN" sz="3200" dirty="0">
                <a:sym typeface="+mn-ea"/>
              </a:rPr>
              <a:t>,“2015</a:t>
            </a:r>
            <a:r>
              <a:rPr lang="zh-CN" altLang="zh-CN" sz="3200" dirty="0">
                <a:sym typeface="+mn-ea"/>
              </a:rPr>
              <a:t>年企业和高校遭遇侵权的比例较之以往四年有所提高</a:t>
            </a:r>
            <a:r>
              <a:rPr lang="en-US" altLang="zh-CN" sz="3200" dirty="0">
                <a:sym typeface="+mn-ea"/>
              </a:rPr>
              <a:t>”</a:t>
            </a:r>
            <a:r>
              <a:rPr lang="zh-CN" altLang="zh-CN" sz="3200" dirty="0">
                <a:sym typeface="+mn-ea"/>
              </a:rPr>
              <a:t>错。据</a:t>
            </a:r>
            <a:r>
              <a:rPr lang="zh-CN" altLang="zh-CN" sz="3200" dirty="0" smtClean="0">
                <a:sym typeface="+mn-ea"/>
              </a:rPr>
              <a:t>图可知</a:t>
            </a:r>
            <a:r>
              <a:rPr lang="en-US" altLang="zh-CN" sz="3200" dirty="0">
                <a:sym typeface="+mn-ea"/>
              </a:rPr>
              <a:t>,2015</a:t>
            </a:r>
            <a:r>
              <a:rPr lang="zh-CN" altLang="zh-CN" sz="3200" dirty="0">
                <a:sym typeface="+mn-ea"/>
              </a:rPr>
              <a:t>年企业遭遇侵权的比例是</a:t>
            </a:r>
            <a:r>
              <a:rPr lang="en-US" altLang="zh-CN" sz="3200" dirty="0">
                <a:sym typeface="+mn-ea"/>
              </a:rPr>
              <a:t>19.5%,</a:t>
            </a:r>
            <a:r>
              <a:rPr lang="zh-CN" altLang="zh-CN" sz="3200" dirty="0">
                <a:sym typeface="+mn-ea"/>
              </a:rPr>
              <a:t>比</a:t>
            </a:r>
            <a:r>
              <a:rPr lang="en-US" altLang="zh-CN" sz="3200" dirty="0">
                <a:sym typeface="+mn-ea"/>
              </a:rPr>
              <a:t>2011</a:t>
            </a:r>
            <a:r>
              <a:rPr lang="zh-CN" altLang="zh-CN" sz="3200" dirty="0">
                <a:sym typeface="+mn-ea"/>
              </a:rPr>
              <a:t>年和</a:t>
            </a:r>
            <a:r>
              <a:rPr lang="en-US" altLang="zh-CN" sz="3200" dirty="0">
                <a:sym typeface="+mn-ea"/>
              </a:rPr>
              <a:t>2012</a:t>
            </a:r>
            <a:r>
              <a:rPr lang="zh-CN" altLang="zh-CN" sz="3200" dirty="0">
                <a:sym typeface="+mn-ea"/>
              </a:rPr>
              <a:t>年低</a:t>
            </a:r>
            <a:r>
              <a:rPr lang="en-US" altLang="zh-CN" sz="3200" dirty="0">
                <a:sym typeface="+mn-ea"/>
              </a:rPr>
              <a:t>,</a:t>
            </a:r>
            <a:r>
              <a:rPr lang="zh-CN" altLang="zh-CN" sz="3200" dirty="0">
                <a:sym typeface="+mn-ea"/>
              </a:rPr>
              <a:t>比</a:t>
            </a:r>
            <a:r>
              <a:rPr lang="en-US" altLang="zh-CN" sz="3200" dirty="0">
                <a:sym typeface="+mn-ea"/>
              </a:rPr>
              <a:t>2013</a:t>
            </a:r>
            <a:r>
              <a:rPr lang="zh-CN" altLang="zh-CN" sz="3200" dirty="0">
                <a:sym typeface="+mn-ea"/>
              </a:rPr>
              <a:t>年和</a:t>
            </a:r>
            <a:r>
              <a:rPr lang="en-US" altLang="zh-CN" sz="3200" dirty="0">
                <a:sym typeface="+mn-ea"/>
              </a:rPr>
              <a:t>2014</a:t>
            </a:r>
            <a:r>
              <a:rPr lang="zh-CN" altLang="zh-CN" sz="3200" dirty="0">
                <a:sym typeface="+mn-ea"/>
              </a:rPr>
              <a:t>年高</a:t>
            </a:r>
            <a:r>
              <a:rPr lang="en-US" altLang="zh-CN" sz="3200" dirty="0">
                <a:sym typeface="+mn-ea"/>
              </a:rPr>
              <a:t>;2015</a:t>
            </a:r>
            <a:r>
              <a:rPr lang="zh-CN" altLang="zh-CN" sz="3200" dirty="0">
                <a:sym typeface="+mn-ea"/>
              </a:rPr>
              <a:t>年高校遭遇侵权的比例是</a:t>
            </a:r>
            <a:r>
              <a:rPr lang="en-US" altLang="zh-CN" sz="3200" dirty="0">
                <a:sym typeface="+mn-ea"/>
              </a:rPr>
              <a:t>8.8%,</a:t>
            </a:r>
            <a:r>
              <a:rPr lang="zh-CN" altLang="zh-CN" sz="3200" dirty="0">
                <a:sym typeface="+mn-ea"/>
              </a:rPr>
              <a:t>比</a:t>
            </a:r>
            <a:r>
              <a:rPr lang="en-US" altLang="zh-CN" sz="3200" dirty="0">
                <a:sym typeface="+mn-ea"/>
              </a:rPr>
              <a:t>2011</a:t>
            </a:r>
            <a:r>
              <a:rPr lang="zh-CN" altLang="zh-CN" sz="3200" dirty="0">
                <a:sym typeface="+mn-ea"/>
              </a:rPr>
              <a:t>年和</a:t>
            </a:r>
            <a:r>
              <a:rPr lang="en-US" altLang="zh-CN" sz="3200" dirty="0">
                <a:sym typeface="+mn-ea"/>
              </a:rPr>
              <a:t>2012</a:t>
            </a:r>
            <a:r>
              <a:rPr lang="zh-CN" altLang="zh-CN" sz="3200" dirty="0">
                <a:sym typeface="+mn-ea"/>
              </a:rPr>
              <a:t>年低</a:t>
            </a:r>
            <a:r>
              <a:rPr lang="en-US" altLang="zh-CN" sz="3200" dirty="0">
                <a:sym typeface="+mn-ea"/>
              </a:rPr>
              <a:t>,</a:t>
            </a:r>
            <a:r>
              <a:rPr lang="zh-CN" altLang="zh-CN" sz="3200" dirty="0">
                <a:sym typeface="+mn-ea"/>
              </a:rPr>
              <a:t>比</a:t>
            </a:r>
            <a:r>
              <a:rPr lang="en-US" altLang="zh-CN" sz="3200" dirty="0">
                <a:sym typeface="+mn-ea"/>
              </a:rPr>
              <a:t>2013</a:t>
            </a:r>
            <a:r>
              <a:rPr lang="zh-CN" altLang="zh-CN" sz="3200" dirty="0">
                <a:sym typeface="+mn-ea"/>
              </a:rPr>
              <a:t>年和</a:t>
            </a:r>
            <a:r>
              <a:rPr lang="en-US" altLang="zh-CN" sz="3200" dirty="0">
                <a:sym typeface="+mn-ea"/>
              </a:rPr>
              <a:t>2014</a:t>
            </a:r>
            <a:r>
              <a:rPr lang="zh-CN" altLang="zh-CN" sz="3200" dirty="0">
                <a:sym typeface="+mn-ea"/>
              </a:rPr>
              <a:t>年高。</a:t>
            </a:r>
            <a:endParaRPr lang="zh-CN" altLang="en-US" sz="3200"/>
          </a:p>
        </p:txBody>
      </p:sp>
      <p:sp>
        <p:nvSpPr>
          <p:cNvPr id="4" name="文本框 3"/>
          <p:cNvSpPr txBox="1"/>
          <p:nvPr/>
        </p:nvSpPr>
        <p:spPr>
          <a:xfrm>
            <a:off x="2904490" y="5240020"/>
            <a:ext cx="309880" cy="506730"/>
          </a:xfrm>
          <a:prstGeom prst="rect">
            <a:avLst/>
          </a:prstGeom>
          <a:noFill/>
        </p:spPr>
        <p:txBody>
          <a:bodyPr wrap="none" rtlCol="0" anchor="t">
            <a:spAutoFit/>
          </a:bodyPr>
          <a:lstStyle/>
          <a:p>
            <a:pPr>
              <a:lnSpc>
                <a:spcPct val="150000"/>
              </a:lnSpc>
            </a:pPr>
            <a:endParaRPr lang="zh-CN" altLang="en-US"/>
          </a:p>
        </p:txBody>
      </p:sp>
      <p:sp>
        <p:nvSpPr>
          <p:cNvPr id="5" name="文本框 4"/>
          <p:cNvSpPr txBox="1"/>
          <p:nvPr/>
        </p:nvSpPr>
        <p:spPr>
          <a:xfrm>
            <a:off x="884555" y="5114925"/>
            <a:ext cx="3061970" cy="706755"/>
          </a:xfrm>
          <a:prstGeom prst="rect">
            <a:avLst/>
          </a:prstGeom>
          <a:noFill/>
        </p:spPr>
        <p:txBody>
          <a:bodyPr wrap="none" rtlCol="0" anchor="t">
            <a:spAutoFit/>
          </a:bodyPr>
          <a:lstStyle/>
          <a:p>
            <a:pPr algn="l"/>
            <a:r>
              <a:rPr lang="zh-CN" altLang="en-US" sz="4000" dirty="0">
                <a:solidFill>
                  <a:srgbClr val="FF0000"/>
                </a:solidFill>
                <a:sym typeface="+mn-ea"/>
              </a:rPr>
              <a:t>【答案】：</a:t>
            </a:r>
            <a:r>
              <a:rPr lang="en-US" altLang="zh-CN" sz="4000" b="1" dirty="0" smtClean="0">
                <a:solidFill>
                  <a:srgbClr val="FF0000"/>
                </a:solidFill>
                <a:latin typeface="Times New Roman" panose="02020603050405020304" pitchFamily="18" charset="0"/>
                <a:cs typeface="Times New Roman" panose="02020603050405020304" pitchFamily="18" charset="0"/>
                <a:sym typeface="+mn-ea"/>
              </a:rPr>
              <a:t>B</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4780" y="344170"/>
            <a:ext cx="11901805" cy="5406390"/>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sym typeface="+mn-ea"/>
              </a:rPr>
              <a:t>2</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下列对材料相关内容的概括和分析</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正确的一项是</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　　</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只有大力倡导创新文化</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提高全社会的创新意识</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增加知识产权的技术供给</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才能够形成全民尊重知识、诚信守法的社会风尚。</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B.</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根据市场发展趋势判断科技创新方向</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充分考虑、合理安排成果转化中企业方的利益诉求</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这样才能体现出大学科研工作的价值。</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C.</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随着高校的科研团队与企业共同合作的创新路径日益受到重视</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一些科技成果正被逐渐转化为可以实现市场价值的高质量专利。</a:t>
            </a:r>
            <a:endPar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spcAft>
                <a:spcPts val="0"/>
              </a:spcAft>
              <a:tabLst>
                <a:tab pos="1029335" algn="l"/>
                <a:tab pos="1850390" algn="l"/>
                <a:tab pos="2538095" algn="l"/>
                <a:tab pos="3221990" algn="l"/>
              </a:tabLst>
            </a:pP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D.</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高校在科研工作和人才培养的管理制度、评价标准等方面的不足</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导致科研成果无法直接转化成适应市场需求的新技术和新产品。</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1770" y="151130"/>
            <a:ext cx="11783060" cy="4615815"/>
          </a:xfrm>
          <a:prstGeom prst="rect">
            <a:avLst/>
          </a:prstGeom>
          <a:noFill/>
        </p:spPr>
        <p:txBody>
          <a:bodyPr wrap="square" rtlCol="0" anchor="t">
            <a:spAutoFit/>
          </a:bodyPr>
          <a:lstStyle/>
          <a:p>
            <a:pPr>
              <a:lnSpc>
                <a:spcPct val="150000"/>
              </a:lnSpc>
            </a:pPr>
            <a:r>
              <a:rPr lang="zh-CN" altLang="en-US" sz="2800" dirty="0">
                <a:solidFill>
                  <a:srgbClr val="FF0000"/>
                </a:solidFill>
                <a:sym typeface="+mn-ea"/>
              </a:rPr>
              <a:t>【精析】</a:t>
            </a:r>
            <a:r>
              <a:rPr lang="en-US" altLang="zh-CN" sz="2800" dirty="0">
                <a:sym typeface="+mn-ea"/>
              </a:rPr>
              <a:t>A</a:t>
            </a:r>
            <a:r>
              <a:rPr lang="zh-CN" altLang="zh-CN" sz="2800" dirty="0">
                <a:sym typeface="+mn-ea"/>
              </a:rPr>
              <a:t>项</a:t>
            </a:r>
            <a:r>
              <a:rPr lang="en-US" altLang="zh-CN" sz="2800" dirty="0">
                <a:sym typeface="+mn-ea"/>
              </a:rPr>
              <a:t>,</a:t>
            </a:r>
            <a:r>
              <a:rPr lang="zh-CN" altLang="zh-CN" sz="2800" dirty="0">
                <a:sym typeface="+mn-ea"/>
              </a:rPr>
              <a:t>答题区间在材料一。依据文本</a:t>
            </a:r>
            <a:r>
              <a:rPr lang="en-US" altLang="zh-CN" sz="2800" dirty="0">
                <a:sym typeface="+mn-ea"/>
              </a:rPr>
              <a:t>,</a:t>
            </a:r>
            <a:r>
              <a:rPr lang="zh-CN" altLang="zh-CN" sz="2800" dirty="0">
                <a:sym typeface="+mn-ea"/>
              </a:rPr>
              <a:t>需要增加的不仅是</a:t>
            </a:r>
            <a:r>
              <a:rPr lang="en-US" altLang="zh-CN" sz="2800" dirty="0">
                <a:sym typeface="+mn-ea"/>
              </a:rPr>
              <a:t>“</a:t>
            </a:r>
            <a:r>
              <a:rPr lang="zh-CN" altLang="zh-CN" sz="2800" dirty="0">
                <a:sym typeface="+mn-ea"/>
              </a:rPr>
              <a:t>技术供给</a:t>
            </a:r>
            <a:r>
              <a:rPr lang="en-US" altLang="zh-CN" sz="2800" dirty="0">
                <a:sym typeface="+mn-ea"/>
              </a:rPr>
              <a:t>”,</a:t>
            </a:r>
            <a:r>
              <a:rPr lang="zh-CN" altLang="zh-CN" sz="2800" dirty="0">
                <a:sym typeface="+mn-ea"/>
              </a:rPr>
              <a:t>还有</a:t>
            </a:r>
            <a:r>
              <a:rPr lang="en-US" altLang="zh-CN" sz="2800" dirty="0">
                <a:sym typeface="+mn-ea"/>
              </a:rPr>
              <a:t>“</a:t>
            </a:r>
            <a:r>
              <a:rPr lang="zh-CN" altLang="zh-CN" sz="2800" dirty="0">
                <a:sym typeface="+mn-ea"/>
              </a:rPr>
              <a:t>制度供给</a:t>
            </a:r>
            <a:r>
              <a:rPr lang="en-US" altLang="zh-CN" sz="2800" dirty="0">
                <a:sym typeface="+mn-ea"/>
              </a:rPr>
              <a:t>”;</a:t>
            </a:r>
            <a:r>
              <a:rPr lang="zh-CN" altLang="zh-CN" sz="2800" dirty="0">
                <a:sym typeface="+mn-ea"/>
              </a:rPr>
              <a:t>另外</a:t>
            </a:r>
            <a:r>
              <a:rPr lang="en-US" altLang="zh-CN" sz="2800" dirty="0">
                <a:sym typeface="+mn-ea"/>
              </a:rPr>
              <a:t>,</a:t>
            </a:r>
            <a:r>
              <a:rPr lang="zh-CN" altLang="zh-CN" sz="2800" dirty="0">
                <a:sym typeface="+mn-ea"/>
              </a:rPr>
              <a:t>文本强调的是创新、知识产权的转化</a:t>
            </a:r>
            <a:r>
              <a:rPr lang="en-US" altLang="zh-CN" sz="2800" dirty="0">
                <a:sym typeface="+mn-ea"/>
              </a:rPr>
              <a:t>,</a:t>
            </a:r>
            <a:r>
              <a:rPr lang="zh-CN" altLang="zh-CN" sz="2800" dirty="0">
                <a:sym typeface="+mn-ea"/>
              </a:rPr>
              <a:t>没有强调</a:t>
            </a:r>
            <a:r>
              <a:rPr lang="en-US" altLang="zh-CN" sz="2800" dirty="0">
                <a:sym typeface="+mn-ea"/>
              </a:rPr>
              <a:t>“</a:t>
            </a:r>
            <a:r>
              <a:rPr lang="zh-CN" altLang="zh-CN" sz="2800" dirty="0">
                <a:sym typeface="+mn-ea"/>
              </a:rPr>
              <a:t>全民尊重知识、诚信守法的社会风尚</a:t>
            </a:r>
            <a:r>
              <a:rPr lang="en-US" altLang="zh-CN" sz="2800" dirty="0">
                <a:sym typeface="+mn-ea"/>
              </a:rPr>
              <a:t>”</a:t>
            </a:r>
            <a:r>
              <a:rPr lang="zh-CN" altLang="zh-CN" sz="2800" dirty="0">
                <a:sym typeface="+mn-ea"/>
              </a:rPr>
              <a:t>。</a:t>
            </a:r>
            <a:r>
              <a:rPr lang="en-US" altLang="zh-CN" sz="2800" dirty="0">
                <a:sym typeface="+mn-ea"/>
              </a:rPr>
              <a:t>B</a:t>
            </a:r>
            <a:r>
              <a:rPr lang="zh-CN" altLang="zh-CN" sz="2800" dirty="0">
                <a:sym typeface="+mn-ea"/>
              </a:rPr>
              <a:t>项</a:t>
            </a:r>
            <a:r>
              <a:rPr lang="en-US" altLang="zh-CN" sz="2800" dirty="0">
                <a:sym typeface="+mn-ea"/>
              </a:rPr>
              <a:t>,</a:t>
            </a:r>
            <a:r>
              <a:rPr lang="zh-CN" altLang="zh-CN" sz="2800" dirty="0">
                <a:sym typeface="+mn-ea"/>
              </a:rPr>
              <a:t>以偏概全</a:t>
            </a:r>
            <a:r>
              <a:rPr lang="en-US" altLang="zh-CN" sz="2800" dirty="0">
                <a:sym typeface="+mn-ea"/>
              </a:rPr>
              <a:t>,“</a:t>
            </a:r>
            <a:r>
              <a:rPr lang="zh-CN" altLang="zh-CN" sz="2800" dirty="0">
                <a:sym typeface="+mn-ea"/>
              </a:rPr>
              <a:t>充分考虑、合理安排成果转化中企业方的利益诉求</a:t>
            </a:r>
            <a:r>
              <a:rPr lang="en-US" altLang="zh-CN" sz="2800" dirty="0">
                <a:sym typeface="+mn-ea"/>
              </a:rPr>
              <a:t>”</a:t>
            </a:r>
            <a:r>
              <a:rPr lang="zh-CN" altLang="zh-CN" sz="2800" dirty="0">
                <a:sym typeface="+mn-ea"/>
              </a:rPr>
              <a:t>并非</a:t>
            </a:r>
            <a:r>
              <a:rPr lang="en-US" altLang="zh-CN" sz="2800" dirty="0">
                <a:sym typeface="+mn-ea"/>
              </a:rPr>
              <a:t>“</a:t>
            </a:r>
            <a:r>
              <a:rPr lang="zh-CN" altLang="zh-CN" sz="2800" dirty="0">
                <a:sym typeface="+mn-ea"/>
              </a:rPr>
              <a:t>体现出大学科研工作的价值</a:t>
            </a:r>
            <a:r>
              <a:rPr lang="en-US" altLang="zh-CN" sz="2800" dirty="0">
                <a:sym typeface="+mn-ea"/>
              </a:rPr>
              <a:t>”</a:t>
            </a:r>
            <a:r>
              <a:rPr lang="zh-CN" altLang="zh-CN" sz="2800" dirty="0">
                <a:sym typeface="+mn-ea"/>
              </a:rPr>
              <a:t>的唯一条件</a:t>
            </a:r>
            <a:r>
              <a:rPr lang="en-US" altLang="zh-CN" sz="2800" dirty="0">
                <a:sym typeface="+mn-ea"/>
              </a:rPr>
              <a:t>,</a:t>
            </a:r>
            <a:r>
              <a:rPr lang="zh-CN" altLang="zh-CN" sz="2800" dirty="0">
                <a:sym typeface="+mn-ea"/>
              </a:rPr>
              <a:t>学术研究、人才培养也能体现出大学科研工作的价值。</a:t>
            </a:r>
            <a:r>
              <a:rPr lang="en-US" altLang="zh-CN" sz="2800" dirty="0">
                <a:sym typeface="+mn-ea"/>
              </a:rPr>
              <a:t>D</a:t>
            </a:r>
            <a:r>
              <a:rPr lang="zh-CN" altLang="zh-CN" sz="2800" dirty="0">
                <a:sym typeface="+mn-ea"/>
              </a:rPr>
              <a:t>项</a:t>
            </a:r>
            <a:r>
              <a:rPr lang="en-US" altLang="zh-CN" sz="2800" dirty="0">
                <a:sym typeface="+mn-ea"/>
              </a:rPr>
              <a:t>,</a:t>
            </a:r>
            <a:r>
              <a:rPr lang="zh-CN" altLang="zh-CN" sz="2800" dirty="0">
                <a:sym typeface="+mn-ea"/>
              </a:rPr>
              <a:t>答题区间在材料四。高校</a:t>
            </a:r>
            <a:r>
              <a:rPr lang="en-US" altLang="zh-CN" sz="2800" dirty="0">
                <a:sym typeface="+mn-ea"/>
              </a:rPr>
              <a:t>“</a:t>
            </a:r>
            <a:r>
              <a:rPr lang="zh-CN" altLang="zh-CN" sz="2800" dirty="0">
                <a:sym typeface="+mn-ea"/>
              </a:rPr>
              <a:t>管理制度、评价标准</a:t>
            </a:r>
            <a:r>
              <a:rPr lang="en-US" altLang="zh-CN" sz="2800" dirty="0">
                <a:sym typeface="+mn-ea"/>
              </a:rPr>
              <a:t>”</a:t>
            </a:r>
            <a:r>
              <a:rPr lang="zh-CN" altLang="zh-CN" sz="2800" dirty="0">
                <a:sym typeface="+mn-ea"/>
              </a:rPr>
              <a:t>的不足是导致科研成果无法转化的原因之一</a:t>
            </a:r>
            <a:r>
              <a:rPr lang="en-US" altLang="zh-CN" sz="2800" dirty="0">
                <a:sym typeface="+mn-ea"/>
              </a:rPr>
              <a:t>,</a:t>
            </a:r>
            <a:r>
              <a:rPr lang="zh-CN" altLang="zh-CN" sz="2800" dirty="0">
                <a:sym typeface="+mn-ea"/>
              </a:rPr>
              <a:t>另一个原因是科技成果与企业需求脱钩。</a:t>
            </a:r>
            <a:endParaRPr lang="zh-CN" altLang="en-US" sz="2800"/>
          </a:p>
        </p:txBody>
      </p:sp>
      <p:sp>
        <p:nvSpPr>
          <p:cNvPr id="4" name="文本框 3"/>
          <p:cNvSpPr txBox="1"/>
          <p:nvPr/>
        </p:nvSpPr>
        <p:spPr>
          <a:xfrm>
            <a:off x="681990" y="4920615"/>
            <a:ext cx="2799080" cy="922020"/>
          </a:xfrm>
          <a:prstGeom prst="rect">
            <a:avLst/>
          </a:prstGeom>
          <a:noFill/>
        </p:spPr>
        <p:txBody>
          <a:bodyPr wrap="none" rtlCol="0" anchor="t">
            <a:spAutoFit/>
          </a:bodyPr>
          <a:lstStyle/>
          <a:p>
            <a:pPr algn="l">
              <a:lnSpc>
                <a:spcPct val="150000"/>
              </a:lnSpc>
            </a:pPr>
            <a:r>
              <a:rPr lang="zh-CN" altLang="en-US" sz="3600" dirty="0">
                <a:solidFill>
                  <a:srgbClr val="FF0000"/>
                </a:solidFill>
                <a:sym typeface="+mn-ea"/>
              </a:rPr>
              <a:t>【答案】：</a:t>
            </a:r>
            <a:r>
              <a:rPr lang="en-US" altLang="zh-CN" sz="3600" b="1" dirty="0" smtClean="0">
                <a:solidFill>
                  <a:srgbClr val="FF0000"/>
                </a:solidFill>
                <a:latin typeface="Times New Roman" panose="02020603050405020304" pitchFamily="18" charset="0"/>
                <a:cs typeface="Times New Roman" panose="02020603050405020304" pitchFamily="18" charset="0"/>
                <a:sym typeface="+mn-ea"/>
              </a:rPr>
              <a:t>C</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6885" y="302895"/>
            <a:ext cx="11395710" cy="607695"/>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en-US" altLang="zh-CN" sz="2800" b="1" dirty="0">
                <a:solidFill>
                  <a:srgbClr val="000000"/>
                </a:solidFill>
                <a:latin typeface="Times New Roman" panose="02020603050405020304" pitchFamily="18" charset="0"/>
                <a:cs typeface="Times New Roman" panose="02020603050405020304" pitchFamily="18" charset="0"/>
                <a:sym typeface="+mn-ea"/>
              </a:rPr>
              <a:t>3</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促进高校科技成果转化需要哪些相关方协作</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简述各方所起的作用。</a:t>
            </a:r>
            <a:endParaRPr lang="zh-CN" altLang="en-US" sz="2800"/>
          </a:p>
        </p:txBody>
      </p:sp>
      <p:sp>
        <p:nvSpPr>
          <p:cNvPr id="4" name="文本框 3"/>
          <p:cNvSpPr txBox="1"/>
          <p:nvPr/>
        </p:nvSpPr>
        <p:spPr>
          <a:xfrm>
            <a:off x="351155" y="910590"/>
            <a:ext cx="11610975" cy="2158365"/>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zh-CN" altLang="zh-CN" sz="2800" dirty="0">
                <a:solidFill>
                  <a:srgbClr val="FF0000"/>
                </a:solidFill>
                <a:latin typeface="Arial" panose="020B0604020202020204" pitchFamily="34" charset="0"/>
                <a:ea typeface="黑体" panose="02010609060101010101" charset="-122"/>
                <a:cs typeface="Times New Roman" panose="02020603050405020304" pitchFamily="18" charset="0"/>
                <a:sym typeface="+mn-ea"/>
              </a:rPr>
              <a:t>解析</a:t>
            </a:r>
            <a:r>
              <a:rPr lang="en-US" altLang="zh-CN" sz="2800" dirty="0">
                <a:solidFill>
                  <a:srgbClr val="FF0000"/>
                </a:solidFill>
                <a:latin typeface="Arial" panose="020B0604020202020204" pitchFamily="34" charset="0"/>
                <a:ea typeface="黑体" panose="02010609060101010101" charset="-122"/>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高校和企业以及他们在促进成果转化过程中的作用</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在几个材料中写得较多</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不难解答</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而政府一方却容易被忽略。材料一中提到的</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制度供给</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强化知识产权保护</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等</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都离不开政府</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材料三中《中华人民共和国促进科技成果转化法》的修订与推行</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更得依靠政府。</a:t>
            </a:r>
            <a:endParaRPr lang="zh-CN" altLang="en-US" sz="2800"/>
          </a:p>
        </p:txBody>
      </p:sp>
      <p:sp>
        <p:nvSpPr>
          <p:cNvPr id="5" name="文本框 4"/>
          <p:cNvSpPr txBox="1"/>
          <p:nvPr/>
        </p:nvSpPr>
        <p:spPr>
          <a:xfrm>
            <a:off x="351155" y="2985135"/>
            <a:ext cx="11522075" cy="3044190"/>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zh-CN" altLang="zh-CN" sz="3200" dirty="0">
                <a:solidFill>
                  <a:srgbClr val="FF0000"/>
                </a:solidFill>
                <a:latin typeface="Arial" panose="020B0604020202020204" pitchFamily="34" charset="0"/>
                <a:ea typeface="黑体" panose="02010609060101010101" charset="-122"/>
                <a:cs typeface="Times New Roman" panose="02020603050405020304" pitchFamily="18" charset="0"/>
                <a:sym typeface="+mn-ea"/>
              </a:rPr>
              <a:t>参考答案</a:t>
            </a:r>
            <a:r>
              <a:rPr lang="en-US" altLang="zh-CN" sz="3200" dirty="0">
                <a:solidFill>
                  <a:srgbClr val="FF0000"/>
                </a:solidFill>
                <a:latin typeface="Arial" panose="020B0604020202020204" pitchFamily="34" charset="0"/>
                <a:ea typeface="黑体" panose="02010609060101010101" charset="-122"/>
                <a:cs typeface="Times New Roman" panose="02020603050405020304" pitchFamily="18" charset="0"/>
                <a:sym typeface="+mn-ea"/>
              </a:rPr>
              <a:t>  </a:t>
            </a:r>
            <a:r>
              <a:rPr lang="zh-CN" altLang="zh-CN" sz="3200" dirty="0">
                <a:solidFill>
                  <a:srgbClr val="000000"/>
                </a:solidFill>
                <a:latin typeface="Times New Roman" panose="02020603050405020304" pitchFamily="18" charset="0"/>
                <a:cs typeface="Times New Roman" panose="02020603050405020304" pitchFamily="18" charset="0"/>
                <a:sym typeface="+mn-ea"/>
              </a:rPr>
              <a:t>相关方</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高校、企业、政府。</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cs typeface="Times New Roman" panose="02020603050405020304" pitchFamily="18" charset="0"/>
                <a:sym typeface="+mn-ea"/>
              </a:rPr>
              <a:t>作用</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NEU-BZ-S92"/>
                <a:cs typeface="宋体" panose="02010600030101010101" pitchFamily="2" charset="-122"/>
                <a:sym typeface="+mn-ea"/>
              </a:rPr>
              <a:t>①</a:t>
            </a:r>
            <a:r>
              <a:rPr lang="zh-CN" altLang="zh-CN" sz="3200" dirty="0">
                <a:solidFill>
                  <a:srgbClr val="000000"/>
                </a:solidFill>
                <a:latin typeface="Times New Roman" panose="02020603050405020304" pitchFamily="18" charset="0"/>
                <a:cs typeface="Times New Roman" panose="02020603050405020304" pitchFamily="18" charset="0"/>
                <a:sym typeface="+mn-ea"/>
              </a:rPr>
              <a:t>高校拥有丰富的人才和知识储备</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较强的研究和开发能力</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是相关科技成果的创造者和提供方</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NEU-BZ-S92"/>
                <a:cs typeface="宋体" panose="02010600030101010101" pitchFamily="2" charset="-122"/>
                <a:sym typeface="+mn-ea"/>
              </a:rPr>
              <a:t>②</a:t>
            </a:r>
            <a:r>
              <a:rPr lang="zh-CN" altLang="zh-CN" sz="3200" dirty="0">
                <a:solidFill>
                  <a:srgbClr val="000000"/>
                </a:solidFill>
                <a:latin typeface="Times New Roman" panose="02020603050405020304" pitchFamily="18" charset="0"/>
                <a:cs typeface="Times New Roman" panose="02020603050405020304" pitchFamily="18" charset="0"/>
                <a:sym typeface="+mn-ea"/>
              </a:rPr>
              <a:t>企业是科技成果的需求方</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可以提供较为充裕的转化资金</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NEU-BZ-S92"/>
                <a:cs typeface="宋体" panose="02010600030101010101" pitchFamily="2" charset="-122"/>
                <a:sym typeface="+mn-ea"/>
              </a:rPr>
              <a:t>③</a:t>
            </a:r>
            <a:r>
              <a:rPr lang="zh-CN" altLang="zh-CN" sz="3200" dirty="0">
                <a:solidFill>
                  <a:srgbClr val="000000"/>
                </a:solidFill>
                <a:latin typeface="Times New Roman" panose="02020603050405020304" pitchFamily="18" charset="0"/>
                <a:cs typeface="Times New Roman" panose="02020603050405020304" pitchFamily="18" charset="0"/>
                <a:sym typeface="+mn-ea"/>
              </a:rPr>
              <a:t>政府具有较强的组织调控能力</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可以创造良好的转化环境</a:t>
            </a:r>
            <a:r>
              <a:rPr lang="en-US" altLang="zh-CN" sz="3200" dirty="0">
                <a:solidFill>
                  <a:srgbClr val="000000"/>
                </a:solidFill>
                <a:latin typeface="Times New Roman" panose="02020603050405020304" pitchFamily="18" charset="0"/>
                <a:cs typeface="Times New Roman" panose="02020603050405020304" pitchFamily="18" charset="0"/>
                <a:sym typeface="+mn-ea"/>
              </a:rPr>
              <a:t>,</a:t>
            </a:r>
            <a:r>
              <a:rPr lang="zh-CN" altLang="zh-CN" sz="3200" dirty="0">
                <a:solidFill>
                  <a:srgbClr val="000000"/>
                </a:solidFill>
                <a:latin typeface="Times New Roman" panose="02020603050405020304" pitchFamily="18" charset="0"/>
                <a:cs typeface="Times New Roman" panose="02020603050405020304" pitchFamily="18" charset="0"/>
                <a:sym typeface="+mn-ea"/>
              </a:rPr>
              <a:t>给科技成果转化提供坚实的政策动力。</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33052" y="346075"/>
            <a:ext cx="10852237" cy="441964"/>
          </a:xfrm>
        </p:spPr>
        <p:txBody>
          <a:bodyPr>
            <a:normAutofit fontScale="90000"/>
          </a:bodyPr>
          <a:lstStyle/>
          <a:p>
            <a:r>
              <a:rPr lang="zh-CN" altLang="en-US" sz="3555">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考纲要求</a:t>
            </a:r>
            <a:r>
              <a:rPr lang="zh-CN" altLang="en-US" b="1">
                <a:latin typeface="宋体" panose="02010600030101010101" pitchFamily="2" charset="-122"/>
                <a:ea typeface="宋体" panose="02010600030101010101" pitchFamily="2" charset="-122"/>
                <a:cs typeface="宋体" panose="02010600030101010101" pitchFamily="2" charset="-122"/>
              </a:rPr>
              <a:t/>
            </a:r>
            <a:br>
              <a:rPr lang="zh-CN" altLang="en-US" b="1">
                <a:latin typeface="宋体" panose="02010600030101010101" pitchFamily="2" charset="-122"/>
                <a:ea typeface="宋体" panose="02010600030101010101" pitchFamily="2" charset="-122"/>
                <a:cs typeface="宋体" panose="02010600030101010101" pitchFamily="2" charset="-122"/>
              </a:rPr>
            </a:br>
            <a:endParaRPr lang="zh-CN" altLang="en-US"/>
          </a:p>
        </p:txBody>
      </p:sp>
      <p:graphicFrame>
        <p:nvGraphicFramePr>
          <p:cNvPr id="3" name="对象 2"/>
          <p:cNvGraphicFramePr>
            <a:graphicFrameLocks noChangeAspect="1"/>
          </p:cNvGraphicFramePr>
          <p:nvPr/>
        </p:nvGraphicFramePr>
        <p:xfrm>
          <a:off x="508000" y="1003300"/>
          <a:ext cx="11102340" cy="6210935"/>
        </p:xfrm>
        <a:graphic>
          <a:graphicData uri="http://schemas.openxmlformats.org/presentationml/2006/ole">
            <mc:AlternateContent xmlns:mc="http://schemas.openxmlformats.org/markup-compatibility/2006">
              <mc:Choice xmlns:v="urn:schemas-microsoft-com:vml" Requires="v">
                <p:oleObj spid="_x0000_s1069" name="文档" r:id="rId5" imgW="3897630" imgH="2978785" progId="Word.Document.12">
                  <p:embed/>
                </p:oleObj>
              </mc:Choice>
              <mc:Fallback>
                <p:oleObj name="文档" r:id="rId5" imgW="3897630" imgH="2978785" progId="Word.Document.12">
                  <p:embed/>
                  <p:pic>
                    <p:nvPicPr>
                      <p:cNvPr id="0" name="图片 1065"/>
                      <p:cNvPicPr/>
                      <p:nvPr/>
                    </p:nvPicPr>
                    <p:blipFill>
                      <a:blip r:embed="rId6"/>
                      <a:stretch>
                        <a:fillRect/>
                      </a:stretch>
                    </p:blipFill>
                    <p:spPr>
                      <a:xfrm>
                        <a:off x="508000" y="1003300"/>
                        <a:ext cx="11102340" cy="6210935"/>
                      </a:xfrm>
                      <a:prstGeom prst="rect">
                        <a:avLst/>
                      </a:prstGeom>
                    </p:spPr>
                  </p:pic>
                </p:oleObj>
              </mc:Fallback>
            </mc:AlternateContent>
          </a:graphicData>
        </a:graphic>
      </p:graphicFrame>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84835" y="338455"/>
            <a:ext cx="11443335" cy="6069965"/>
          </a:xfrm>
          <a:prstGeom prst="rect">
            <a:avLst/>
          </a:prstGeom>
          <a:noFill/>
        </p:spPr>
        <p:txBody>
          <a:bodyPr wrap="square" rtlCol="0" anchor="t">
            <a:spAutoFit/>
          </a:bodyPr>
          <a:lstStyle/>
          <a:p>
            <a:pPr>
              <a:lnSpc>
                <a:spcPct val="120000"/>
              </a:lnSpc>
              <a:spcAft>
                <a:spcPts val="0"/>
              </a:spcAft>
              <a:tabLst>
                <a:tab pos="1029335" algn="l"/>
                <a:tab pos="1850390" algn="l"/>
                <a:tab pos="2538095" algn="l"/>
                <a:tab pos="3221990" algn="l"/>
              </a:tabLst>
            </a:pPr>
            <a:r>
              <a:rPr lang="zh-CN" altLang="zh-CN" sz="3600" dirty="0">
                <a:solidFill>
                  <a:srgbClr val="FF0000"/>
                </a:solidFill>
                <a:latin typeface="Arial" panose="020B0604020202020204" pitchFamily="34" charset="0"/>
                <a:ea typeface="黑体" panose="02010609060101010101" charset="-122"/>
                <a:cs typeface="Times New Roman" panose="02020603050405020304" pitchFamily="18" charset="0"/>
                <a:sym typeface="+mn-ea"/>
              </a:rPr>
              <a:t>复习风向标</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从全国三套试卷的选文和命题情况看</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新闻阅读一般采用二则至四则非连续性材料</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这些材料由通讯、报告、时评、表格图片等不同类型的新闻片段组成</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围绕一个新闻话题</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从不同视角对话题或介绍说明</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或分析评论。试题设两道选择题和一道简答题</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选择题涉及面较广</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既有对词语、句子的理解</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也有对文本特征和表现手法的考查</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简答题主要考查信息的筛选整合和内容要点的归纳概括。新闻作为一种近两年出现的命题文本</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连续考查的可能性很大</a:t>
            </a:r>
            <a:r>
              <a:rPr lang="en-US" altLang="zh-CN" sz="3600" dirty="0">
                <a:solidFill>
                  <a:srgbClr val="000000"/>
                </a:solidFill>
                <a:latin typeface="Times New Roman" panose="02020603050405020304" pitchFamily="18" charset="0"/>
                <a:cs typeface="Times New Roman" panose="02020603050405020304" pitchFamily="18" charset="0"/>
                <a:sym typeface="+mn-ea"/>
              </a:rPr>
              <a:t>,</a:t>
            </a:r>
            <a:r>
              <a:rPr lang="zh-CN" altLang="zh-CN" sz="36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sym typeface="+mn-ea"/>
              </a:rPr>
              <a:t>需要给予充分的关注。</a:t>
            </a:r>
            <a:endParaRPr lang="zh-CN" altLang="en-US" sz="360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600" dirty="0">
                <a:solidFill>
                  <a:srgbClr val="000000"/>
                </a:solidFill>
                <a:ea typeface="黑体" panose="02010609060101010101" charset="-122"/>
                <a:cs typeface="Times New Roman" panose="02020603050405020304" pitchFamily="18" charset="0"/>
                <a:sym typeface="+mn-ea"/>
              </a:rPr>
              <a:t>一、新闻的种类</a:t>
            </a:r>
          </a:p>
        </p:txBody>
      </p:sp>
      <p:sp>
        <p:nvSpPr>
          <p:cNvPr id="3" name="文本框 2"/>
          <p:cNvSpPr txBox="1"/>
          <p:nvPr/>
        </p:nvSpPr>
        <p:spPr>
          <a:xfrm>
            <a:off x="825500" y="1193800"/>
            <a:ext cx="10541000" cy="4523105"/>
          </a:xfrm>
          <a:prstGeom prst="rect">
            <a:avLst/>
          </a:prstGeom>
          <a:noFill/>
        </p:spPr>
        <p:txBody>
          <a:bodyPr wrap="square" rtlCol="0" anchor="t">
            <a:spAutoFit/>
          </a:bodyPr>
          <a:lstStyle/>
          <a:p>
            <a:r>
              <a:rPr lang="zh-CN" altLang="zh-CN" sz="4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新闻是指新</a:t>
            </a:r>
            <a:r>
              <a:rPr lang="zh-CN" altLang="zh-CN" sz="4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闻机构采用一定的传播方式向社会公众发布的消息、通讯、特写等的总称。</a:t>
            </a:r>
            <a:r>
              <a:rPr lang="zh-CN" altLang="zh-CN" sz="4800" dirty="0">
                <a:solidFill>
                  <a:srgbClr val="1D41D5"/>
                </a:solidFill>
                <a:latin typeface="宋体" panose="02010600030101010101" pitchFamily="2" charset="-122"/>
                <a:ea typeface="宋体" panose="02010600030101010101" pitchFamily="2" charset="-122"/>
                <a:cs typeface="宋体" panose="02010600030101010101" pitchFamily="2" charset="-122"/>
                <a:sym typeface="+mn-ea"/>
              </a:rPr>
              <a:t>试卷中出现的</a:t>
            </a:r>
            <a:r>
              <a:rPr lang="zh-CN" altLang="zh-CN" sz="4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新闻</a:t>
            </a:r>
            <a:r>
              <a:rPr lang="zh-CN" altLang="zh-CN" sz="48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多采用</a:t>
            </a:r>
            <a:r>
              <a:rPr lang="zh-CN" altLang="zh-CN" sz="4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非连续性文本的形式</a:t>
            </a:r>
            <a:r>
              <a:rPr lang="en-US" altLang="zh-CN" sz="4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48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是消息、通讯、时评、综述、访谈、调查报告以及统计图表的片段材料。</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96857" y="224155"/>
            <a:ext cx="10852237" cy="441964"/>
          </a:xfrm>
        </p:spPr>
        <p:txBody>
          <a:bodyPr>
            <a:normAutofit fontScale="90000"/>
          </a:bodyPr>
          <a:lstStyle/>
          <a:p>
            <a:r>
              <a:rPr lang="zh-CN" sz="3600">
                <a:ea typeface="黑体" panose="02010609060101010101" charset="-122"/>
                <a:sym typeface="+mn-ea"/>
              </a:rPr>
              <a:t>二、新闻的文体特点</a:t>
            </a:r>
            <a:r>
              <a:rPr lang="en-US" sz="3600">
                <a:latin typeface="Times New Roman" panose="02020603050405020304" pitchFamily="18" charset="0"/>
                <a:ea typeface="黑体" panose="02010609060101010101" charset="-122"/>
                <a:sym typeface="+mn-ea"/>
              </a:rPr>
              <a:t> </a:t>
            </a:r>
            <a:endParaRPr lang="en-US">
              <a:latin typeface="Times New Roman" panose="02020603050405020304" pitchFamily="18" charset="0"/>
              <a:ea typeface="黑体" panose="02010609060101010101" charset="-122"/>
              <a:sym typeface="+mn-ea"/>
            </a:endParaRPr>
          </a:p>
          <a:p>
            <a:endParaRPr lang="zh-CN" altLang="en-US"/>
          </a:p>
        </p:txBody>
      </p:sp>
      <p:sp>
        <p:nvSpPr>
          <p:cNvPr id="100" name="文本框 99"/>
          <p:cNvSpPr txBox="1"/>
          <p:nvPr/>
        </p:nvSpPr>
        <p:spPr>
          <a:xfrm>
            <a:off x="198755" y="761365"/>
            <a:ext cx="11795125" cy="6000750"/>
          </a:xfrm>
          <a:prstGeom prst="rect">
            <a:avLst/>
          </a:prstGeom>
          <a:noFill/>
          <a:ln w="9525">
            <a:noFill/>
          </a:ln>
        </p:spPr>
        <p:txBody>
          <a:bodyPr wrap="square">
            <a:spAutoFit/>
          </a:bodyPr>
          <a:lstStyle/>
          <a:p>
            <a:pPr indent="612140"/>
            <a:r>
              <a:rPr lang="en-US" sz="3200" b="1">
                <a:latin typeface="Times New Roman" panose="02020603050405020304" pitchFamily="18" charset="0"/>
                <a:ea typeface="黑体" panose="02010609060101010101" charset="-122"/>
                <a:sym typeface="+mn-ea"/>
              </a:rPr>
              <a:t>  1</a:t>
            </a:r>
            <a:r>
              <a:rPr lang="zh-CN" sz="3200" b="1">
                <a:ea typeface="宋体" panose="02010600030101010101" pitchFamily="2" charset="-122"/>
                <a:sym typeface="+mn-ea"/>
              </a:rPr>
              <a:t>．</a:t>
            </a:r>
            <a:r>
              <a:rPr lang="zh-CN" sz="3200" b="1">
                <a:ea typeface="黑体" panose="02010609060101010101" charset="-122"/>
                <a:sym typeface="+mn-ea"/>
              </a:rPr>
              <a:t>基本特点：</a:t>
            </a:r>
            <a:r>
              <a:rPr lang="zh-CN" sz="3200" b="1">
                <a:ea typeface="宋体" panose="02010600030101010101" pitchFamily="2" charset="-122"/>
                <a:sym typeface="+mn-ea"/>
              </a:rPr>
              <a:t>迅速及时，内容真实，语言简明。</a:t>
            </a:r>
            <a:endParaRPr lang="en-US" sz="3200" b="1">
              <a:latin typeface="Times New Roman" panose="02020603050405020304" pitchFamily="18" charset="0"/>
              <a:ea typeface="黑体" panose="02010609060101010101" charset="-122"/>
              <a:sym typeface="+mn-ea"/>
            </a:endParaRPr>
          </a:p>
          <a:p>
            <a:pPr indent="612140"/>
            <a:r>
              <a:rPr lang="en-US" sz="3200" b="1">
                <a:latin typeface="Times New Roman" panose="02020603050405020304" pitchFamily="18" charset="0"/>
                <a:ea typeface="黑体" panose="02010609060101010101" charset="-122"/>
                <a:sym typeface="+mn-ea"/>
              </a:rPr>
              <a:t>        2</a:t>
            </a:r>
            <a:r>
              <a:rPr lang="zh-CN" sz="3200" b="1">
                <a:ea typeface="宋体" panose="02010600030101010101" pitchFamily="2" charset="-122"/>
                <a:sym typeface="+mn-ea"/>
              </a:rPr>
              <a:t>．</a:t>
            </a:r>
            <a:r>
              <a:rPr lang="zh-CN" sz="3200" b="1">
                <a:ea typeface="黑体" panose="02010609060101010101" charset="-122"/>
                <a:sym typeface="+mn-ea"/>
              </a:rPr>
              <a:t>最主要的特点：</a:t>
            </a:r>
            <a:r>
              <a:rPr lang="zh-CN" sz="3200" b="1">
                <a:ea typeface="宋体" panose="02010600030101010101" pitchFamily="2" charset="-122"/>
                <a:sym typeface="+mn-ea"/>
              </a:rPr>
              <a:t>用事实说话。</a:t>
            </a:r>
            <a:endParaRPr lang="zh-CN" altLang="en-US" sz="3200"/>
          </a:p>
          <a:p>
            <a:pPr indent="612140"/>
            <a:r>
              <a:rPr lang="en-US" sz="3200" b="1">
                <a:latin typeface="Times New Roman" panose="02020603050405020304" pitchFamily="18" charset="0"/>
                <a:ea typeface="黑体" panose="02010609060101010101" charset="-122"/>
              </a:rPr>
              <a:t> 3</a:t>
            </a:r>
            <a:r>
              <a:rPr lang="zh-CN" sz="3200" b="1">
                <a:ea typeface="宋体" panose="02010600030101010101" pitchFamily="2" charset="-122"/>
              </a:rPr>
              <a:t>．</a:t>
            </a:r>
            <a:r>
              <a:rPr lang="zh-CN" sz="3200" b="1">
                <a:ea typeface="黑体" panose="02010609060101010101" charset="-122"/>
              </a:rPr>
              <a:t>基本结构：</a:t>
            </a:r>
            <a:r>
              <a:rPr lang="zh-CN" sz="3200" b="1">
                <a:ea typeface="宋体" panose="02010600030101010101" pitchFamily="2" charset="-122"/>
              </a:rPr>
              <a:t>标题、导语、主体、背景、结语。标题、导语、主体是新闻必不可少的，背景和结语有时则蕴含在主体里面，结语有时可省略。</a:t>
            </a:r>
            <a:endParaRPr lang="en-US" sz="3200" b="1">
              <a:latin typeface="宋体" panose="02010600030101010101" pitchFamily="2" charset="-122"/>
              <a:cs typeface="Times New Roman" panose="02020603050405020304" pitchFamily="18" charset="0"/>
            </a:endParaRPr>
          </a:p>
          <a:p>
            <a:pPr indent="612140"/>
            <a:r>
              <a:rPr lang="en-US" sz="3200" b="1">
                <a:latin typeface="宋体" panose="02010600030101010101" pitchFamily="2" charset="-122"/>
                <a:cs typeface="Times New Roman" panose="02020603050405020304" pitchFamily="18" charset="0"/>
              </a:rPr>
              <a:t>①</a:t>
            </a:r>
            <a:r>
              <a:rPr lang="zh-CN" sz="3200" b="1">
                <a:ea typeface="宋体" panose="02010600030101010101" pitchFamily="2" charset="-122"/>
              </a:rPr>
              <a:t>标题：要求准确、凝练、新颖、醒目。形式有单行标题、多行标题。</a:t>
            </a:r>
          </a:p>
          <a:p>
            <a:pPr indent="612140"/>
            <a:r>
              <a:rPr lang="zh-CN" sz="3200" b="1">
                <a:ea typeface="宋体" panose="02010600030101010101" pitchFamily="2" charset="-122"/>
              </a:rPr>
              <a:t>多行标题：引题</a:t>
            </a:r>
            <a:r>
              <a:rPr lang="en-US" sz="3200" b="1">
                <a:latin typeface="Times New Roman" panose="02020603050405020304" pitchFamily="18" charset="0"/>
              </a:rPr>
              <a:t>(</a:t>
            </a:r>
            <a:r>
              <a:rPr lang="zh-CN" sz="3200" b="1">
                <a:cs typeface="楷体_GB2312" charset="0"/>
              </a:rPr>
              <a:t>引标</a:t>
            </a:r>
            <a:r>
              <a:rPr lang="en-US" sz="3200" b="1">
                <a:latin typeface="Times New Roman" panose="02020603050405020304" pitchFamily="18" charset="0"/>
              </a:rPr>
              <a:t>)——</a:t>
            </a:r>
            <a:r>
              <a:rPr lang="zh-CN" sz="3200" b="1">
                <a:ea typeface="宋体" panose="02010600030101010101" pitchFamily="2" charset="-122"/>
              </a:rPr>
              <a:t>交代背景、烘托气氛、揭示意义、提出问题、说明原因</a:t>
            </a:r>
            <a:r>
              <a:rPr lang="en-US" sz="3200" b="1">
                <a:latin typeface="Times New Roman" panose="02020603050405020304" pitchFamily="18" charset="0"/>
              </a:rPr>
              <a:t>(</a:t>
            </a:r>
            <a:r>
              <a:rPr lang="zh-CN" sz="3200" b="1">
                <a:cs typeface="楷体_GB2312" charset="0"/>
              </a:rPr>
              <a:t>目的</a:t>
            </a:r>
            <a:r>
              <a:rPr lang="en-US" sz="3200" b="1">
                <a:latin typeface="Times New Roman" panose="02020603050405020304" pitchFamily="18" charset="0"/>
              </a:rPr>
              <a:t>)</a:t>
            </a:r>
            <a:r>
              <a:rPr lang="zh-CN" sz="3200" b="1">
                <a:ea typeface="宋体" panose="02010600030101010101" pitchFamily="2" charset="-122"/>
              </a:rPr>
              <a:t>、说明背景等；正题</a:t>
            </a:r>
            <a:r>
              <a:rPr lang="en-US" sz="3200" b="1">
                <a:latin typeface="Times New Roman" panose="02020603050405020304" pitchFamily="18" charset="0"/>
              </a:rPr>
              <a:t>(</a:t>
            </a:r>
            <a:r>
              <a:rPr lang="zh-CN" sz="3200" b="1">
                <a:cs typeface="楷体_GB2312" charset="0"/>
              </a:rPr>
              <a:t>主标</a:t>
            </a:r>
            <a:r>
              <a:rPr lang="en-US" sz="3200" b="1">
                <a:latin typeface="Times New Roman" panose="02020603050405020304" pitchFamily="18" charset="0"/>
              </a:rPr>
              <a:t>)——</a:t>
            </a:r>
            <a:r>
              <a:rPr lang="zh-CN" sz="3200" b="1">
                <a:ea typeface="宋体" panose="02010600030101010101" pitchFamily="2" charset="-122"/>
              </a:rPr>
              <a:t>对一则新闻内容的高度概括；副题</a:t>
            </a:r>
            <a:r>
              <a:rPr lang="en-US" sz="3200" b="1">
                <a:latin typeface="Times New Roman" panose="02020603050405020304" pitchFamily="18" charset="0"/>
              </a:rPr>
              <a:t>(</a:t>
            </a:r>
            <a:r>
              <a:rPr lang="zh-CN" sz="3200" b="1">
                <a:cs typeface="楷体_GB2312" charset="0"/>
              </a:rPr>
              <a:t>副标</a:t>
            </a:r>
            <a:r>
              <a:rPr lang="en-US" sz="3200" b="1">
                <a:latin typeface="Times New Roman" panose="02020603050405020304" pitchFamily="18" charset="0"/>
              </a:rPr>
              <a:t>)——</a:t>
            </a:r>
            <a:r>
              <a:rPr lang="zh-CN" sz="3200" b="1">
                <a:ea typeface="宋体" panose="02010600030101010101" pitchFamily="2" charset="-122"/>
              </a:rPr>
              <a:t>往往是重要事实、结果的提要，具有交代事情结果、补充次要事实、印证主体中的观点、解释主题等作用。</a:t>
            </a:r>
            <a:endParaRPr lang="zh-CN" altLang="en-US" sz="320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86055" y="260985"/>
            <a:ext cx="11819255" cy="6185535"/>
          </a:xfrm>
          <a:prstGeom prst="rect">
            <a:avLst/>
          </a:prstGeom>
          <a:noFill/>
          <a:ln w="9525">
            <a:noFill/>
          </a:ln>
        </p:spPr>
        <p:txBody>
          <a:bodyPr wrap="square">
            <a:spAutoFit/>
          </a:bodyPr>
          <a:lstStyle/>
          <a:p>
            <a:pPr indent="612140"/>
            <a:r>
              <a:rPr lang="en-US" sz="3600">
                <a:latin typeface="宋体" panose="02010600030101010101" pitchFamily="2" charset="-122"/>
                <a:ea typeface="宋体" panose="02010600030101010101" pitchFamily="2" charset="-122"/>
                <a:cs typeface="Times New Roman" panose="02020603050405020304" pitchFamily="18" charset="0"/>
              </a:rPr>
              <a:t>②</a:t>
            </a:r>
            <a:r>
              <a:rPr lang="zh-CN" sz="3600">
                <a:latin typeface="宋体" panose="02010600030101010101" pitchFamily="2" charset="-122"/>
                <a:ea typeface="宋体" panose="02010600030101010101" pitchFamily="2" charset="-122"/>
              </a:rPr>
              <a:t>导语：一般是新闻的第一句话或第一段话，以凝练简明的语言，概述新闻的主要内容或事实，鲜明地揭示新闻的中心。常见的写法有叙述式、描写式、评论式、提问式、结论式等。</a:t>
            </a:r>
            <a:endParaRPr lang="en-US" sz="3600">
              <a:latin typeface="宋体" panose="02010600030101010101" pitchFamily="2" charset="-122"/>
              <a:ea typeface="宋体" panose="02010600030101010101" pitchFamily="2" charset="-122"/>
              <a:cs typeface="Times New Roman" panose="02020603050405020304" pitchFamily="18" charset="0"/>
            </a:endParaRPr>
          </a:p>
          <a:p>
            <a:pPr indent="612140"/>
            <a:r>
              <a:rPr lang="en-US" sz="3600">
                <a:latin typeface="宋体" panose="02010600030101010101" pitchFamily="2" charset="-122"/>
                <a:ea typeface="宋体" panose="02010600030101010101" pitchFamily="2" charset="-122"/>
                <a:cs typeface="Times New Roman" panose="02020603050405020304" pitchFamily="18" charset="0"/>
              </a:rPr>
              <a:t>   ③</a:t>
            </a:r>
            <a:r>
              <a:rPr lang="zh-CN" sz="3600">
                <a:latin typeface="宋体" panose="02010600030101010101" pitchFamily="2" charset="-122"/>
                <a:ea typeface="宋体" panose="02010600030101010101" pitchFamily="2" charset="-122"/>
              </a:rPr>
              <a:t>主体：对导语内容进行展开和补充，是新闻的躯干。按事情发生发展的先后顺序或事物之间的逻辑关系安排层次。</a:t>
            </a:r>
            <a:endParaRPr lang="en-US" sz="3600">
              <a:latin typeface="宋体" panose="02010600030101010101" pitchFamily="2" charset="-122"/>
              <a:ea typeface="宋体" panose="02010600030101010101" pitchFamily="2" charset="-122"/>
              <a:cs typeface="Times New Roman" panose="02020603050405020304" pitchFamily="18" charset="0"/>
            </a:endParaRPr>
          </a:p>
          <a:p>
            <a:pPr indent="612140"/>
            <a:r>
              <a:rPr lang="en-US" sz="3600">
                <a:latin typeface="宋体" panose="02010600030101010101" pitchFamily="2" charset="-122"/>
                <a:ea typeface="宋体" panose="02010600030101010101" pitchFamily="2" charset="-122"/>
                <a:cs typeface="Times New Roman" panose="02020603050405020304" pitchFamily="18" charset="0"/>
              </a:rPr>
              <a:t>   ④</a:t>
            </a:r>
            <a:r>
              <a:rPr lang="zh-CN" sz="3600">
                <a:latin typeface="宋体" panose="02010600030101010101" pitchFamily="2" charset="-122"/>
                <a:ea typeface="宋体" panose="02010600030101010101" pitchFamily="2" charset="-122"/>
              </a:rPr>
              <a:t>结语：新闻的最后一句话或一段话。有的新闻，事实说清楚了，就不需要结语。它可对全文内容做概括性小结，可用带有启发激励性的语言做结，可对发展趋势做预测，可提出值得深思的问题。</a:t>
            </a:r>
            <a:endParaRPr lang="zh-CN" altLang="en-US" sz="3600">
              <a:latin typeface="宋体" panose="02010600030101010101" pitchFamily="2" charset="-122"/>
              <a:ea typeface="宋体" panose="02010600030101010101" pitchFamily="2" charset="-122"/>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10820" y="382905"/>
            <a:ext cx="11770360" cy="5631180"/>
          </a:xfrm>
          <a:prstGeom prst="rect">
            <a:avLst/>
          </a:prstGeom>
          <a:noFill/>
          <a:ln w="9525">
            <a:noFill/>
          </a:ln>
        </p:spPr>
        <p:txBody>
          <a:bodyPr wrap="square">
            <a:spAutoFit/>
          </a:bodyPr>
          <a:lstStyle/>
          <a:p>
            <a:pPr indent="612140"/>
            <a:r>
              <a:rPr lang="en-US" sz="3600">
                <a:latin typeface="宋体" panose="02010600030101010101" pitchFamily="2" charset="-122"/>
                <a:ea typeface="宋体" panose="02010600030101010101" pitchFamily="2" charset="-122"/>
                <a:cs typeface="宋体" panose="02010600030101010101" pitchFamily="2" charset="-122"/>
              </a:rPr>
              <a:t>4</a:t>
            </a:r>
            <a:r>
              <a:rPr lang="zh-CN" sz="3600">
                <a:latin typeface="宋体" panose="02010600030101010101" pitchFamily="2" charset="-122"/>
                <a:ea typeface="宋体" panose="02010600030101010101" pitchFamily="2" charset="-122"/>
                <a:cs typeface="宋体" panose="02010600030101010101" pitchFamily="2" charset="-122"/>
              </a:rPr>
              <a:t>．六要素：时间、地点、人物，事件的起因、经过、结果。简记为</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五</a:t>
            </a:r>
            <a:r>
              <a:rPr lang="en-US" sz="3600">
                <a:latin typeface="宋体" panose="02010600030101010101" pitchFamily="2" charset="-122"/>
                <a:ea typeface="宋体" panose="02010600030101010101" pitchFamily="2" charset="-122"/>
                <a:cs typeface="宋体" panose="02010600030101010101" pitchFamily="2" charset="-122"/>
              </a:rPr>
              <a:t>W”</a:t>
            </a:r>
            <a:r>
              <a:rPr lang="zh-CN" sz="3600">
                <a:latin typeface="宋体" panose="02010600030101010101" pitchFamily="2" charset="-122"/>
                <a:ea typeface="宋体" panose="02010600030101010101" pitchFamily="2" charset="-122"/>
                <a:cs typeface="宋体" panose="02010600030101010101" pitchFamily="2" charset="-122"/>
              </a:rPr>
              <a:t>＋</a:t>
            </a:r>
            <a:r>
              <a:rPr lang="en-US" sz="3600">
                <a:latin typeface="宋体" panose="02010600030101010101" pitchFamily="2" charset="-122"/>
                <a:ea typeface="宋体" panose="02010600030101010101" pitchFamily="2" charset="-122"/>
                <a:cs typeface="宋体" panose="02010600030101010101" pitchFamily="2" charset="-122"/>
              </a:rPr>
              <a:t>“1H”</a:t>
            </a:r>
            <a:r>
              <a:rPr lang="zh-CN" sz="3600">
                <a:latin typeface="宋体" panose="02010600030101010101" pitchFamily="2" charset="-122"/>
                <a:ea typeface="宋体" panose="02010600030101010101" pitchFamily="2" charset="-122"/>
                <a:cs typeface="宋体" panose="02010600030101010101" pitchFamily="2" charset="-122"/>
              </a:rPr>
              <a:t>，即：</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何时</a:t>
            </a:r>
            <a:r>
              <a:rPr lang="en-US" sz="3600">
                <a:latin typeface="宋体" panose="02010600030101010101" pitchFamily="2" charset="-122"/>
                <a:ea typeface="宋体" panose="02010600030101010101" pitchFamily="2" charset="-122"/>
                <a:cs typeface="宋体" panose="02010600030101010101" pitchFamily="2" charset="-122"/>
              </a:rPr>
              <a:t>”(when)</a:t>
            </a:r>
            <a:r>
              <a:rPr lang="zh-CN" sz="3600">
                <a:latin typeface="宋体" panose="02010600030101010101" pitchFamily="2" charset="-122"/>
                <a:ea typeface="宋体" panose="02010600030101010101" pitchFamily="2" charset="-122"/>
                <a:cs typeface="宋体" panose="02010600030101010101" pitchFamily="2" charset="-122"/>
              </a:rPr>
              <a:t>、</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何地</a:t>
            </a:r>
            <a:r>
              <a:rPr lang="en-US" sz="3600">
                <a:latin typeface="宋体" panose="02010600030101010101" pitchFamily="2" charset="-122"/>
                <a:ea typeface="宋体" panose="02010600030101010101" pitchFamily="2" charset="-122"/>
                <a:cs typeface="宋体" panose="02010600030101010101" pitchFamily="2" charset="-122"/>
              </a:rPr>
              <a:t>”(where)</a:t>
            </a:r>
            <a:r>
              <a:rPr lang="zh-CN" sz="3600">
                <a:latin typeface="宋体" panose="02010600030101010101" pitchFamily="2" charset="-122"/>
                <a:ea typeface="宋体" panose="02010600030101010101" pitchFamily="2" charset="-122"/>
                <a:cs typeface="宋体" panose="02010600030101010101" pitchFamily="2" charset="-122"/>
              </a:rPr>
              <a:t>、</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何人</a:t>
            </a:r>
            <a:r>
              <a:rPr lang="en-US" sz="3600">
                <a:latin typeface="宋体" panose="02010600030101010101" pitchFamily="2" charset="-122"/>
                <a:ea typeface="宋体" panose="02010600030101010101" pitchFamily="2" charset="-122"/>
                <a:cs typeface="宋体" panose="02010600030101010101" pitchFamily="2" charset="-122"/>
              </a:rPr>
              <a:t>”(who)</a:t>
            </a:r>
            <a:r>
              <a:rPr lang="zh-CN" sz="3600">
                <a:latin typeface="宋体" panose="02010600030101010101" pitchFamily="2" charset="-122"/>
                <a:ea typeface="宋体" panose="02010600030101010101" pitchFamily="2" charset="-122"/>
                <a:cs typeface="宋体" panose="02010600030101010101" pitchFamily="2" charset="-122"/>
              </a:rPr>
              <a:t>、</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何事</a:t>
            </a:r>
            <a:r>
              <a:rPr lang="en-US" sz="3600">
                <a:latin typeface="宋体" panose="02010600030101010101" pitchFamily="2" charset="-122"/>
                <a:ea typeface="宋体" panose="02010600030101010101" pitchFamily="2" charset="-122"/>
                <a:cs typeface="宋体" panose="02010600030101010101" pitchFamily="2" charset="-122"/>
              </a:rPr>
              <a:t>”(what)</a:t>
            </a:r>
            <a:r>
              <a:rPr lang="zh-CN" sz="3600">
                <a:latin typeface="宋体" panose="02010600030101010101" pitchFamily="2" charset="-122"/>
                <a:ea typeface="宋体" panose="02010600030101010101" pitchFamily="2" charset="-122"/>
                <a:cs typeface="宋体" panose="02010600030101010101" pitchFamily="2" charset="-122"/>
              </a:rPr>
              <a:t>、</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何故</a:t>
            </a:r>
            <a:r>
              <a:rPr lang="en-US" sz="3600">
                <a:latin typeface="宋体" panose="02010600030101010101" pitchFamily="2" charset="-122"/>
                <a:ea typeface="宋体" panose="02010600030101010101" pitchFamily="2" charset="-122"/>
                <a:cs typeface="宋体" panose="02010600030101010101" pitchFamily="2" charset="-122"/>
              </a:rPr>
              <a:t>”(why)</a:t>
            </a:r>
            <a:r>
              <a:rPr lang="zh-CN" sz="3600">
                <a:latin typeface="宋体" panose="02010600030101010101" pitchFamily="2" charset="-122"/>
                <a:ea typeface="宋体" panose="02010600030101010101" pitchFamily="2" charset="-122"/>
                <a:cs typeface="宋体" panose="02010600030101010101" pitchFamily="2" charset="-122"/>
              </a:rPr>
              <a:t>、</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怎么发生的</a:t>
            </a:r>
            <a:r>
              <a:rPr lang="en-US" sz="3600">
                <a:latin typeface="宋体" panose="02010600030101010101" pitchFamily="2" charset="-122"/>
                <a:ea typeface="宋体" panose="02010600030101010101" pitchFamily="2" charset="-122"/>
                <a:cs typeface="宋体" panose="02010600030101010101" pitchFamily="2" charset="-122"/>
              </a:rPr>
              <a:t>”(how)</a:t>
            </a:r>
            <a:r>
              <a:rPr lang="zh-CN" sz="3600">
                <a:latin typeface="宋体" panose="02010600030101010101" pitchFamily="2" charset="-122"/>
                <a:ea typeface="宋体" panose="02010600030101010101" pitchFamily="2" charset="-122"/>
                <a:cs typeface="宋体" panose="02010600030101010101" pitchFamily="2" charset="-122"/>
              </a:rPr>
              <a:t>。</a:t>
            </a:r>
          </a:p>
          <a:p>
            <a:pPr indent="612140"/>
            <a:endParaRPr lang="en-US" sz="3600">
              <a:latin typeface="宋体" panose="02010600030101010101" pitchFamily="2" charset="-122"/>
              <a:ea typeface="宋体" panose="02010600030101010101" pitchFamily="2" charset="-122"/>
              <a:cs typeface="宋体" panose="02010600030101010101" pitchFamily="2" charset="-122"/>
            </a:endParaRPr>
          </a:p>
          <a:p>
            <a:pPr indent="612140"/>
            <a:r>
              <a:rPr lang="en-US" sz="3600">
                <a:latin typeface="宋体" panose="02010600030101010101" pitchFamily="2" charset="-122"/>
                <a:ea typeface="宋体" panose="02010600030101010101" pitchFamily="2" charset="-122"/>
                <a:cs typeface="宋体" panose="02010600030101010101" pitchFamily="2" charset="-122"/>
              </a:rPr>
              <a:t>5</a:t>
            </a:r>
            <a:r>
              <a:rPr lang="zh-CN" sz="3600">
                <a:latin typeface="宋体" panose="02010600030101010101" pitchFamily="2" charset="-122"/>
                <a:ea typeface="宋体" panose="02010600030101010101" pitchFamily="2" charset="-122"/>
                <a:cs typeface="宋体" panose="02010600030101010101" pitchFamily="2" charset="-122"/>
              </a:rPr>
              <a:t>．基本写法：新闻写作常常按照</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最重要材料</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导语</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次重要材料</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更次要材料</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最次要材料</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的</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倒金字塔</a:t>
            </a:r>
            <a:r>
              <a:rPr lang="en-US" sz="3600">
                <a:latin typeface="宋体" panose="02010600030101010101" pitchFamily="2" charset="-122"/>
                <a:ea typeface="宋体" panose="02010600030101010101" pitchFamily="2" charset="-122"/>
                <a:cs typeface="宋体" panose="02010600030101010101" pitchFamily="2" charset="-122"/>
              </a:rPr>
              <a:t>”</a:t>
            </a:r>
            <a:r>
              <a:rPr lang="zh-CN" sz="3600">
                <a:latin typeface="宋体" panose="02010600030101010101" pitchFamily="2" charset="-122"/>
                <a:ea typeface="宋体" panose="02010600030101010101" pitchFamily="2" charset="-122"/>
                <a:cs typeface="宋体" panose="02010600030101010101" pitchFamily="2" charset="-122"/>
              </a:rPr>
              <a:t>结构。特殊写法也可采用金字塔式、悬念式、并列式等。在写作技巧上，醒目的标题、事件的倒装、细节的贴切、语言的精练等等，体现了更多的个性化特征。</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1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SLIDE_BACKGROUND_MASK_FLAG" val="1"/>
  <p:tag name="KSO_WM_UNIT_TYPE" val="y"/>
  <p:tag name="KSO_WM_UNIT_INDEX" val="3"/>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SLIDE_BACKGROUND_MASK_FLAG" val="1"/>
  <p:tag name="KSO_WM_UNIT_TYPE" val="y"/>
  <p:tag name="KSO_WM_UNIT_INDEX" val="4"/>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2.xml><?xml version="1.0" encoding="utf-8"?>
<p:tagLst xmlns:a="http://schemas.openxmlformats.org/drawingml/2006/main" xmlns:r="http://schemas.openxmlformats.org/officeDocument/2006/relationships" xmlns:p="http://schemas.openxmlformats.org/presentationml/2006/main">
  <p:tag name="KSO_WM_SLIDE_ID" val="custom2020281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2818"/>
  <p:tag name="KSO_WM_SLIDE_LAYOUT" val="a_b"/>
  <p:tag name="KSO_WM_SLIDE_LAYOUT_CNT" val="1_1"/>
  <p:tag name="KSO_WM_TEMPLATE_MASTER_THUMB_INDEX" val="12"/>
  <p:tag name="KSO_WM_TEMPLATE_THUMBS_INDEX" val="1、4、7、8、9、10、11、12、13、14、15"/>
</p:tagLst>
</file>

<file path=ppt/tags/tag15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文艺清新工作总结"/>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818_1*a*1"/>
  <p:tag name="KSO_WM_TEMPLATE_CATEGORY" val="custom"/>
  <p:tag name="KSO_WM_TEMPLATE_INDEX" val="20202818"/>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副标题"/>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2818_1*b*1"/>
  <p:tag name="KSO_WM_TEMPLATE_CATEGORY" val="custom"/>
  <p:tag name="KSO_WM_TEMPLATE_INDEX" val="20202818"/>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1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818"/>
  <p:tag name="KSO_WM_TEMPLATE_MASTER_THUMB_INDEX" val="18"/>
  <p:tag name="KSO_WM_TEMPLATE_THUMBS_INDEX" val="1、4、7、8、9、10、11、12、13、14、15"/>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SLIDE_BACKGROUND_MASK_FLAG" val="1"/>
  <p:tag name="KSO_WM_UNIT_TYPE" val="y"/>
  <p:tag name="KSO_WM_UNIT_INDEX" val="5"/>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heme/theme1.xml><?xml version="1.0" encoding="utf-8"?>
<a:theme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4160</Words>
  <Application>Microsoft Office PowerPoint</Application>
  <PresentationFormat>自定义</PresentationFormat>
  <Paragraphs>143</Paragraphs>
  <Slides>36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38" baseType="lpstr">
      <vt:lpstr>1_Office 主题​​</vt:lpstr>
      <vt:lpstr>文档</vt:lpstr>
      <vt:lpstr>非连续性文本阅读</vt:lpstr>
      <vt:lpstr>学习目标</vt:lpstr>
      <vt:lpstr>PowerPoint 演示文稿</vt:lpstr>
      <vt:lpstr>考纲要求 </vt:lpstr>
      <vt:lpstr>PowerPoint 演示文稿</vt:lpstr>
      <vt:lpstr>一、新闻的种类</vt:lpstr>
      <vt:lpstr>二、新闻的文体特点  </vt:lpstr>
      <vt:lpstr>PowerPoint 演示文稿</vt:lpstr>
      <vt:lpstr>PowerPoint 演示文稿</vt:lpstr>
      <vt:lpstr>1.消息 </vt:lpstr>
      <vt:lpstr>PowerPoint 演示文稿</vt:lpstr>
      <vt:lpstr>PowerPoint 演示文稿</vt:lpstr>
      <vt:lpstr>PowerPoint 演示文稿</vt:lpstr>
      <vt:lpstr>PowerPoint 演示文稿</vt:lpstr>
      <vt:lpstr>PowerPoint 演示文稿</vt:lpstr>
      <vt:lpstr>三、非连续性新闻文本的阅读策略 </vt:lpstr>
      <vt:lpstr>(二)掌握非连续性文本的阅读方法 </vt:lpstr>
      <vt:lpstr>PowerPoint 演示文稿</vt:lpstr>
      <vt:lpstr>(三)了解非连续性文本考查的层次 </vt:lpstr>
      <vt:lpstr>(四)把握非连续性文本的阅读过程 </vt:lpstr>
      <vt:lpstr>PowerPoint 演示文稿</vt:lpstr>
      <vt:lpstr>PowerPoint 演示文稿</vt:lpstr>
      <vt:lpstr>四、归纳概括内容要点</vt:lpstr>
      <vt:lpstr>例文精析：</vt:lpstr>
      <vt:lpstr>精析：</vt:lpstr>
      <vt:lpstr>PowerPoint 演示文稿</vt:lpstr>
      <vt:lpstr>精析： </vt:lpstr>
      <vt:lpstr>PowerPoint 演示文稿</vt:lpstr>
      <vt:lpstr>精析：</vt:lpstr>
      <vt:lpstr>PowerPoint 演示文稿</vt:lpstr>
      <vt:lpstr>精析：</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hj</cp:lastModifiedBy>
  <cp:revision>151</cp:revision>
  <dcterms:created xsi:type="dcterms:W3CDTF">2019-06-19T02:08:00Z</dcterms:created>
  <dcterms:modified xsi:type="dcterms:W3CDTF">2021-01-02T09:02:20Z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