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12"/>
  </p:notesMasterIdLst>
  <p:sldIdLst>
    <p:sldId id="270" r:id="rId3"/>
    <p:sldId id="337" r:id="rId4"/>
    <p:sldId id="338" r:id="rId5"/>
    <p:sldId id="271" r:id="rId6"/>
    <p:sldId id="272" r:id="rId7"/>
    <p:sldId id="273" r:id="rId8"/>
    <p:sldId id="274" r:id="rId9"/>
    <p:sldId id="275" r:id="rId10"/>
    <p:sldId id="276" r:id="rId11"/>
    <p:sldId id="277" r:id="rId13"/>
    <p:sldId id="278" r:id="rId14"/>
    <p:sldId id="279" r:id="rId15"/>
    <p:sldId id="280" r:id="rId16"/>
    <p:sldId id="281" r:id="rId17"/>
    <p:sldId id="282" r:id="rId18"/>
    <p:sldId id="283" r:id="rId19"/>
    <p:sldId id="284" r:id="rId20"/>
    <p:sldId id="285" r:id="rId21"/>
    <p:sldId id="331" r:id="rId22"/>
    <p:sldId id="286" r:id="rId23"/>
    <p:sldId id="287" r:id="rId24"/>
    <p:sldId id="289" r:id="rId25"/>
    <p:sldId id="290" r:id="rId26"/>
    <p:sldId id="291" r:id="rId27"/>
    <p:sldId id="292" r:id="rId28"/>
    <p:sldId id="332" r:id="rId29"/>
    <p:sldId id="293" r:id="rId30"/>
    <p:sldId id="295" r:id="rId31"/>
    <p:sldId id="333" r:id="rId32"/>
    <p:sldId id="296" r:id="rId33"/>
    <p:sldId id="298" r:id="rId34"/>
    <p:sldId id="299" r:id="rId35"/>
    <p:sldId id="300" r:id="rId36"/>
    <p:sldId id="301" r:id="rId37"/>
    <p:sldId id="302" r:id="rId38"/>
    <p:sldId id="303" r:id="rId39"/>
    <p:sldId id="304" r:id="rId40"/>
    <p:sldId id="305" r:id="rId41"/>
    <p:sldId id="334" r:id="rId42"/>
    <p:sldId id="306" r:id="rId43"/>
    <p:sldId id="307" r:id="rId44"/>
    <p:sldId id="308" r:id="rId45"/>
    <p:sldId id="309" r:id="rId46"/>
    <p:sldId id="310" r:id="rId47"/>
    <p:sldId id="311" r:id="rId48"/>
    <p:sldId id="312" r:id="rId49"/>
    <p:sldId id="313" r:id="rId50"/>
    <p:sldId id="314" r:id="rId51"/>
    <p:sldId id="315" r:id="rId52"/>
    <p:sldId id="335" r:id="rId53"/>
    <p:sldId id="336" r:id="rId54"/>
    <p:sldId id="316" r:id="rId55"/>
    <p:sldId id="317" r:id="rId56"/>
    <p:sldId id="318" r:id="rId57"/>
    <p:sldId id="319" r:id="rId58"/>
    <p:sldId id="320" r:id="rId59"/>
    <p:sldId id="321" r:id="rId60"/>
    <p:sldId id="322" r:id="rId61"/>
    <p:sldId id="323" r:id="rId62"/>
    <p:sldId id="324" r:id="rId63"/>
    <p:sldId id="325" r:id="rId64"/>
    <p:sldId id="326" r:id="rId65"/>
    <p:sldId id="327" r:id="rId66"/>
    <p:sldId id="328" r:id="rId67"/>
    <p:sldId id="329" r:id="rId68"/>
    <p:sldId id="330" r:id="rId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96"/>
    <a:srgbClr val="FFFF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25"/>
    <p:restoredTop sz="94674"/>
  </p:normalViewPr>
  <p:slideViewPr>
    <p:cSldViewPr>
      <p:cViewPr varScale="1">
        <p:scale>
          <a:sx n="78" d="100"/>
          <a:sy n="78" d="100"/>
        </p:scale>
        <p:origin x="-96" y="-21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a:ln>
            <a:miter lim="800000"/>
          </a:ln>
        </p:spPr>
      </p:sp>
      <p:sp>
        <p:nvSpPr>
          <p:cNvPr id="68611" name="文本占位符 2"/>
          <p:cNvSpPr>
            <a:spLocks noGrp="1"/>
          </p:cNvSpPr>
          <p:nvPr>
            <p:ph type="body"/>
          </p:nvPr>
        </p:nvSpPr>
        <p:spPr/>
        <p:txBody>
          <a:bodyPr wrap="square" lIns="91440" tIns="45720" rIns="91440" bIns="45720" anchor="t"/>
          <a:lstStyle/>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a:miter lim="800000"/>
          </a:ln>
        </p:spPr>
      </p:sp>
      <p:sp>
        <p:nvSpPr>
          <p:cNvPr id="69635" name="备注占位符 2"/>
          <p:cNvSpPr>
            <a:spLocks noGrp="1"/>
          </p:cNvSpPr>
          <p:nvPr>
            <p:ph type="body"/>
          </p:nvPr>
        </p:nvSpPr>
        <p:spPr/>
        <p:txBody>
          <a:bodyPr wrap="square" lIns="91440" tIns="45720" rIns="91440" bIns="45720" anchor="t"/>
          <a:lstStyle/>
          <a:p>
            <a:pPr lvl="0"/>
            <a:endParaRPr lang="zh-CN" altLang="en-US" dirty="0"/>
          </a:p>
        </p:txBody>
      </p:sp>
      <p:sp>
        <p:nvSpPr>
          <p:cNvPr id="6963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eaLnBrk="1" hangingPunct="1"/>
            <a:fld id="{9A0DB2DC-4C9A-4742-B13C-FB6460FD3503}" type="slidenum">
              <a:rPr lang="zh-CN" altLang="en-US" sz="1200" dirty="0">
                <a:latin typeface="Arial" pitchFamily="34" charset="0"/>
              </a:rPr>
            </a:fld>
            <a:endParaRPr lang="zh-CN" altLang="en-US" sz="1200" dirty="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ln>
            <a:miter lim="800000"/>
          </a:ln>
        </p:spPr>
      </p:sp>
      <p:sp>
        <p:nvSpPr>
          <p:cNvPr id="70659" name="文本占位符 2"/>
          <p:cNvSpPr>
            <a:spLocks noGrp="1"/>
          </p:cNvSpPr>
          <p:nvPr>
            <p:ph type="body"/>
          </p:nvPr>
        </p:nvSpPr>
        <p:spPr/>
        <p:txBody>
          <a:bodyPr wrap="square" lIns="91440" tIns="45720" rIns="91440" bIns="45720" anchor="t"/>
          <a:lstStyle/>
          <a:p>
            <a:pPr lvl="0" eaLnBrk="1" hangingPunct="1"/>
            <a:endParaRPr lang="zh-CN" altLang="en-US" dirty="0"/>
          </a:p>
        </p:txBody>
      </p:sp>
      <p:sp>
        <p:nvSpPr>
          <p:cNvPr id="7066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eaLnBrk="1" hangingPunct="1"/>
            <a:fld id="{9A0DB2DC-4C9A-4742-B13C-FB6460FD3503}" type="slidenum">
              <a:rPr lang="zh-CN" altLang="en-US" sz="1200" dirty="0">
                <a:latin typeface="Arial" pitchFamily="34" charset="0"/>
              </a:rPr>
            </a:fld>
            <a:endParaRPr lang="zh-CN" altLang="en-US" sz="1200" dirty="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sz="quarter"/>
          </p:nvPr>
        </p:nvSpPr>
        <p:spPr>
          <a:xfrm>
            <a:off x="914400" y="2822575"/>
            <a:ext cx="10363200" cy="1470025"/>
          </a:xfrm>
          <a:prstGeom prst="rect">
            <a:avLst/>
          </a:prstGeom>
          <a:noFill/>
          <a:ln w="9525">
            <a:noFill/>
            <a:miter/>
          </a:ln>
        </p:spPr>
        <p:txBody>
          <a:bodyPr lIns="92075" tIns="46038" rIns="92075" bIns="46038" anchor="ctr"/>
          <a:lstStyle>
            <a:lvl1pPr lvl="0">
              <a:defRPr sz="4800" b="1" kern="1200">
                <a:effectLst>
                  <a:outerShdw blurRad="38100" dist="38100" dir="2700000">
                    <a:srgbClr val="000000"/>
                  </a:outerShdw>
                </a:effectLst>
              </a:defRPr>
            </a:lvl1pPr>
          </a:lstStyle>
          <a:p>
            <a:pPr lvl="0"/>
            <a:r>
              <a:rPr lang="zh-CN" altLang="en-US"/>
              <a:t>单击此处编辑母版标题样式</a:t>
            </a:r>
            <a:endParaRPr lang="zh-CN" altLang="en-US"/>
          </a:p>
        </p:txBody>
      </p:sp>
      <p:sp>
        <p:nvSpPr>
          <p:cNvPr id="2051" name="副标题 2050"/>
          <p:cNvSpPr/>
          <p:nvPr>
            <p:ph type="subTitle" sz="quarter" idx="1"/>
          </p:nvPr>
        </p:nvSpPr>
        <p:spPr>
          <a:xfrm>
            <a:off x="1871133" y="4365625"/>
            <a:ext cx="8534400" cy="1223963"/>
          </a:xfrm>
          <a:prstGeom prst="rect">
            <a:avLst/>
          </a:prstGeom>
          <a:noFill/>
          <a:ln w="9525">
            <a:noFill/>
            <a:miter/>
          </a:ln>
        </p:spPr>
        <p:txBody>
          <a:bodyPr lIns="92075" tIns="46038" rIns="92075" bIns="46038"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quarter" idx="2"/>
          </p:nvPr>
        </p:nvSpPr>
        <p:spPr>
          <a:xfrm>
            <a:off x="609600" y="6245225"/>
            <a:ext cx="2844800" cy="476250"/>
          </a:xfrm>
          <a:prstGeom prst="rect">
            <a:avLst/>
          </a:prstGeom>
          <a:noFill/>
          <a:ln w="9525">
            <a:noFill/>
            <a:miter/>
          </a:ln>
        </p:spPr>
        <p:txBody>
          <a:bodyPr lIns="92075" tIns="46038" rIns="92075" bIns="46038" anchor="t"/>
          <a:p>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lIns="92075" tIns="46038" rIns="92075" bIns="46038" anchor="t"/>
          <a:p>
            <a:endParaRPr lang="zh-CN"/>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lIns="92075" tIns="46038" rIns="92075" bIns="46038" anchor="t"/>
          <a:p>
            <a:fld id="{9A0DB2DC-4C9A-4742-B13C-FB6460FD3503}" type="slidenum">
              <a:rPr lang="zh-CN"/>
            </a:fld>
            <a:endParaRPr 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14338"/>
            <a:ext cx="2743200" cy="5822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14338"/>
            <a:ext cx="8070573" cy="5822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页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56351"/>
            <a:ext cx="2844800" cy="365125"/>
          </a:xfrm>
          <a:prstGeom prst="rect">
            <a:avLst/>
          </a:prstGeom>
        </p:spPr>
        <p:txBody>
          <a:bodyPr/>
          <a:lstStyle/>
          <a:p>
            <a:fld id="{53A34AF9-1664-4634-98DD-8A193B72BA2B}" type="datetime1">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charset="0"/>
              </a:rPr>
            </a:fld>
            <a:endParaRPr lang="zh-CN" altLang="en-US" dirty="0">
              <a:latin typeface="Calibri" charset="0"/>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charset="0"/>
              </a:rPr>
            </a:fld>
            <a:endParaRPr lang="zh-CN" altLang="en-US" dirty="0">
              <a:latin typeface="Calibri" charset="0"/>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Calibri" charset="0"/>
              </a:rPr>
            </a:fld>
            <a:endParaRPr lang="zh-CN" altLang="en-US" dirty="0">
              <a:latin typeface="Calibri" charset="0"/>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Calibri" charset="0"/>
              </a:rPr>
            </a:fld>
            <a:endParaRPr lang="zh-CN" altLang="en-US" dirty="0">
              <a:latin typeface="Calibri" charset="0"/>
            </a:endParaRP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p:nvPr>
            <p:ph type="title"/>
          </p:nvPr>
        </p:nvSpPr>
        <p:spPr>
          <a:xfrm>
            <a:off x="609600" y="414338"/>
            <a:ext cx="10972800" cy="1143000"/>
          </a:xfrm>
          <a:prstGeom prst="rect">
            <a:avLst/>
          </a:prstGeom>
          <a:noFill/>
          <a:ln w="9525">
            <a:noFill/>
            <a:miter/>
          </a:ln>
        </p:spPr>
        <p:txBody>
          <a:bodyPr lIns="92075" tIns="46038" rIns="92075" bIns="46038" anchor="ctr"/>
          <a:p>
            <a:pPr lvl="0"/>
            <a:r>
              <a:rPr lang="zh-CN" altLang="en-US"/>
              <a:t>单击此处编辑母版标题样式</a:t>
            </a:r>
            <a:endParaRPr lang="zh-CN" altLang="en-US"/>
          </a:p>
        </p:txBody>
      </p:sp>
      <p:sp>
        <p:nvSpPr>
          <p:cNvPr id="1027" name="文本占位符 1026"/>
          <p:cNvSpPr/>
          <p:nvPr>
            <p:ph type="body" idx="1"/>
          </p:nvPr>
        </p:nvSpPr>
        <p:spPr>
          <a:xfrm>
            <a:off x="609600" y="1711325"/>
            <a:ext cx="10972800" cy="4525963"/>
          </a:xfrm>
          <a:prstGeom prst="rect">
            <a:avLst/>
          </a:prstGeom>
          <a:noFill/>
          <a:ln w="9525">
            <a:noFill/>
            <a:miter/>
          </a:ln>
        </p:spPr>
        <p:txBody>
          <a:bodyPr lIns="92075" tIns="46038" rIns="92075" bIns="46038"/>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65863"/>
            <a:ext cx="2844800" cy="476250"/>
          </a:xfrm>
          <a:prstGeom prst="rect">
            <a:avLst/>
          </a:prstGeom>
          <a:noFill/>
          <a:ln w="9525">
            <a:noFill/>
            <a:miter/>
          </a:ln>
        </p:spPr>
        <p:txBody>
          <a:bodyPr lIns="92075" tIns="46038" rIns="92075" bIns="46038"/>
          <a:lstStyle>
            <a:lvl1pPr>
              <a:defRPr sz="1400"/>
            </a:lvl1pPr>
          </a:lstStyle>
          <a:p>
            <a:pPr lvl="0"/>
            <a:endParaRPr lang="zh-CN" altLang="en-US"/>
          </a:p>
        </p:txBody>
      </p:sp>
      <p:sp>
        <p:nvSpPr>
          <p:cNvPr id="1029" name="页脚占位符 1028"/>
          <p:cNvSpPr/>
          <p:nvPr>
            <p:ph type="ftr" sz="quarter" idx="3"/>
          </p:nvPr>
        </p:nvSpPr>
        <p:spPr>
          <a:xfrm>
            <a:off x="4165600" y="6265863"/>
            <a:ext cx="3860800" cy="476250"/>
          </a:xfrm>
          <a:prstGeom prst="rect">
            <a:avLst/>
          </a:prstGeom>
          <a:noFill/>
          <a:ln w="9525">
            <a:noFill/>
            <a:miter/>
          </a:ln>
        </p:spPr>
        <p:txBody>
          <a:bodyPr lIns="92075" tIns="46038" rIns="92075" bIns="46038"/>
          <a:lstStyle>
            <a:lvl1pPr algn="ctr">
              <a:defRPr sz="1400"/>
            </a:lvl1pPr>
          </a:lstStyle>
          <a:p>
            <a:pPr lvl="0"/>
            <a:endParaRPr lang="zh-CN"/>
          </a:p>
        </p:txBody>
      </p:sp>
      <p:sp>
        <p:nvSpPr>
          <p:cNvPr id="1030" name="灯片编号占位符 1029"/>
          <p:cNvSpPr/>
          <p:nvPr>
            <p:ph type="sldNum" sz="quarter" idx="4"/>
          </p:nvPr>
        </p:nvSpPr>
        <p:spPr>
          <a:xfrm>
            <a:off x="8737600" y="6265863"/>
            <a:ext cx="2844800" cy="476250"/>
          </a:xfrm>
          <a:prstGeom prst="rect">
            <a:avLst/>
          </a:prstGeom>
          <a:noFill/>
          <a:ln w="9525">
            <a:noFill/>
            <a:miter/>
          </a:ln>
        </p:spPr>
        <p:txBody>
          <a:bodyPr lIns="92075" tIns="46038" rIns="92075" bIns="46038"/>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slide" Target="slide15.xml"/><Relationship Id="rId4" Type="http://schemas.openxmlformats.org/officeDocument/2006/relationships/slide" Target="slide31.xml"/><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 Target="slide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52.xml"/><Relationship Id="rId6" Type="http://schemas.openxmlformats.org/officeDocument/2006/relationships/slide" Target="slide49.xml"/><Relationship Id="rId5" Type="http://schemas.openxmlformats.org/officeDocument/2006/relationships/slide" Target="slide47.xml"/><Relationship Id="rId4" Type="http://schemas.openxmlformats.org/officeDocument/2006/relationships/slide" Target="slide42.xml"/><Relationship Id="rId3" Type="http://schemas.openxmlformats.org/officeDocument/2006/relationships/slide" Target="slide40.xml"/><Relationship Id="rId2" Type="http://schemas.openxmlformats.org/officeDocument/2006/relationships/slide" Target="slide34.xml"/><Relationship Id="rId1" Type="http://schemas.openxmlformats.org/officeDocument/2006/relationships/slide" Target="slide3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2" descr="20150729224309_tyEAe"/>
          <p:cNvPicPr>
            <a:picLocks noChangeAspect="1"/>
          </p:cNvPicPr>
          <p:nvPr/>
        </p:nvPicPr>
        <p:blipFill>
          <a:blip r:embed="rId1" cstate="print"/>
          <a:srcRect l="8832" t="15953" r="404" b="10745"/>
          <a:stretch>
            <a:fillRect/>
          </a:stretch>
        </p:blipFill>
        <p:spPr>
          <a:xfrm>
            <a:off x="8904312" y="3933056"/>
            <a:ext cx="2311400" cy="2362200"/>
          </a:xfrm>
          <a:prstGeom prst="rect">
            <a:avLst/>
          </a:prstGeom>
          <a:noFill/>
          <a:ln w="9525">
            <a:noFill/>
          </a:ln>
        </p:spPr>
      </p:pic>
      <p:sp>
        <p:nvSpPr>
          <p:cNvPr id="2" name="标题 3073"/>
          <p:cNvSpPr>
            <a:spLocks noGrp="1"/>
          </p:cNvSpPr>
          <p:nvPr>
            <p:ph type="ctrTitle"/>
          </p:nvPr>
        </p:nvSpPr>
        <p:spPr>
          <a:xfrm>
            <a:off x="2209800" y="1606550"/>
            <a:ext cx="7772400" cy="1470025"/>
          </a:xfrm>
        </p:spPr>
        <p:txBody>
          <a:bodyPr vert="horz" wrap="square" lIns="91440" tIns="45720" rIns="91440" bIns="45720" anchor="ctr"/>
          <a:lstStyle/>
          <a:p>
            <a:pPr defTabSz="914400" eaLnBrk="1" hangingPunct="1"/>
            <a:r>
              <a:rPr lang="zh-CN" altLang="en-US" sz="5400" b="1" dirty="0">
                <a:solidFill>
                  <a:schemeClr val="bg1"/>
                </a:solidFill>
                <a:latin typeface="+mn-ea"/>
                <a:ea typeface="+mn-ea"/>
                <a:sym typeface="宋体" pitchFamily="2" charset="-122"/>
              </a:rPr>
              <a:t>第1部分  现代文阅读</a:t>
            </a:r>
          </a:p>
        </p:txBody>
      </p:sp>
      <p:sp>
        <p:nvSpPr>
          <p:cNvPr id="3075" name="副标题 3074"/>
          <p:cNvSpPr>
            <a:spLocks noGrp="1"/>
          </p:cNvSpPr>
          <p:nvPr>
            <p:ph type="subTitle" idx="1"/>
          </p:nvPr>
        </p:nvSpPr>
        <p:spPr>
          <a:xfrm>
            <a:off x="2813050" y="3141662"/>
            <a:ext cx="7027366" cy="2375569"/>
          </a:xfrm>
        </p:spPr>
        <p:txBody>
          <a:bodyPr vert="horz" wrap="square" lIns="91440" tIns="45720" rIns="91440" bIns="45720" anchor="t"/>
          <a:lstStyle/>
          <a:p>
            <a:pPr defTabSz="457200" eaLnBrk="1" hangingPunct="1">
              <a:buNone/>
            </a:pPr>
            <a:r>
              <a:rPr lang="zh-CN" altLang="en-US" sz="4400" kern="1200" dirty="0">
                <a:solidFill>
                  <a:schemeClr val="bg1"/>
                </a:solidFill>
                <a:latin typeface="黑体" pitchFamily="49" charset="-122"/>
                <a:ea typeface="黑体" pitchFamily="49" charset="-122"/>
                <a:sym typeface="宋体" pitchFamily="2" charset="-122"/>
              </a:rPr>
              <a:t>专题</a:t>
            </a:r>
            <a:r>
              <a:rPr lang="en-US" altLang="zh-CN" sz="4400" kern="1200" dirty="0">
                <a:solidFill>
                  <a:schemeClr val="bg1"/>
                </a:solidFill>
                <a:latin typeface="黑体" pitchFamily="49" charset="-122"/>
                <a:ea typeface="黑体" pitchFamily="49" charset="-122"/>
                <a:sym typeface="宋体" pitchFamily="2" charset="-122"/>
              </a:rPr>
              <a:t>2</a:t>
            </a:r>
            <a:r>
              <a:rPr lang="zh-CN" altLang="en-US" sz="4400" kern="1200" dirty="0">
                <a:solidFill>
                  <a:schemeClr val="bg1"/>
                </a:solidFill>
                <a:latin typeface="黑体" pitchFamily="49" charset="-122"/>
                <a:ea typeface="黑体" pitchFamily="49" charset="-122"/>
                <a:sym typeface="宋体" pitchFamily="2" charset="-122"/>
              </a:rPr>
              <a:t>  文学类文本阅读</a:t>
            </a:r>
            <a:endParaRPr lang="zh-CN" altLang="en-US" sz="4400" kern="1200" dirty="0">
              <a:solidFill>
                <a:schemeClr val="bg1"/>
              </a:solidFill>
              <a:latin typeface="黑体" pitchFamily="49" charset="-122"/>
              <a:ea typeface="黑体" pitchFamily="49" charset="-122"/>
              <a:sym typeface="宋体" pitchFamily="2" charset="-122"/>
            </a:endParaRPr>
          </a:p>
          <a:p>
            <a:pPr defTabSz="457200" eaLnBrk="1" hangingPunct="1">
              <a:buNone/>
            </a:pPr>
            <a:r>
              <a:rPr lang="zh-CN" altLang="en-US" sz="4400" dirty="0">
                <a:solidFill>
                  <a:schemeClr val="bg1"/>
                </a:solidFill>
                <a:latin typeface="黑体" pitchFamily="49" charset="-122"/>
                <a:ea typeface="黑体" pitchFamily="49" charset="-122"/>
                <a:sym typeface="宋体" pitchFamily="2" charset="-122"/>
              </a:rPr>
              <a:t>（Ⅰ）小说阅读</a:t>
            </a:r>
            <a:endParaRPr lang="zh-CN" altLang="en-US" sz="4400" dirty="0">
              <a:solidFill>
                <a:schemeClr val="bg1"/>
              </a:solidFill>
              <a:latin typeface="黑体" pitchFamily="49" charset="-122"/>
              <a:ea typeface="黑体" pitchFamily="49" charset="-122"/>
              <a:sym typeface="宋体" pitchFamily="2" charset="-122"/>
            </a:endParaRPr>
          </a:p>
          <a:p>
            <a:pPr defTabSz="457200">
              <a:buNone/>
            </a:pPr>
            <a:r>
              <a:rPr lang="zh-CN" altLang="en-US" sz="4400" dirty="0">
                <a:solidFill>
                  <a:schemeClr val="bg1"/>
                </a:solidFill>
                <a:latin typeface="黑体" pitchFamily="49" charset="-122"/>
                <a:ea typeface="黑体" pitchFamily="49" charset="-122"/>
                <a:sym typeface="宋体" pitchFamily="2" charset="-122"/>
              </a:rPr>
              <a:t>（Ⅱ）散文阅读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5">
                                            <p:txEl>
                                              <p:pRg st="0" end="0"/>
                                            </p:txEl>
                                          </p:spTgt>
                                        </p:tgtEl>
                                        <p:attrNameLst>
                                          <p:attrName>style.visibility</p:attrName>
                                        </p:attrNameLst>
                                      </p:cBhvr>
                                      <p:to>
                                        <p:strVal val="visible"/>
                                      </p:to>
                                    </p:set>
                                    <p:anim calcmode="lin" valueType="num">
                                      <p:cBhvr>
                                        <p:cTn id="13" dur="5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0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5">
                                            <p:txEl>
                                              <p:pRg st="1" end="1"/>
                                            </p:txEl>
                                          </p:spTgt>
                                        </p:tgtEl>
                                        <p:attrNameLst>
                                          <p:attrName>style.visibility</p:attrName>
                                        </p:attrNameLst>
                                      </p:cBhvr>
                                      <p:to>
                                        <p:strVal val="visible"/>
                                      </p:to>
                                    </p:set>
                                    <p:anim calcmode="lin" valueType="num">
                                      <p:cBhvr additive="base">
                                        <p:cTn id="19" dur="500" fill="hold"/>
                                        <p:tgtEl>
                                          <p:spTgt spid="307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5">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075">
                                            <p:txEl>
                                              <p:pRg st="2" end="2"/>
                                            </p:txEl>
                                          </p:spTgt>
                                        </p:tgtEl>
                                        <p:attrNameLst>
                                          <p:attrName>style.visibility</p:attrName>
                                        </p:attrNameLst>
                                      </p:cBhvr>
                                      <p:to>
                                        <p:strVal val="visible"/>
                                      </p:to>
                                    </p:set>
                                    <p:anim calcmode="lin" valueType="num">
                                      <p:cBhvr additive="base">
                                        <p:cTn id="23" dur="500" fill="hold"/>
                                        <p:tgtEl>
                                          <p:spTgt spid="3075">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0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7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1738313" y="1071563"/>
            <a:ext cx="2114550" cy="642938"/>
          </a:xfrm>
          <a:custGeom>
            <a:avLst/>
            <a:gdLst>
              <a:gd name="connsiteX0" fmla="*/ 1121070 w 1143000"/>
              <a:gd name="connsiteY0" fmla="*/ 0 h 400050"/>
              <a:gd name="connsiteX1" fmla="*/ 1143000 w 1143000"/>
              <a:gd name="connsiteY1" fmla="*/ 0 h 400050"/>
              <a:gd name="connsiteX2" fmla="*/ 1062038 w 1143000"/>
              <a:gd name="connsiteY2" fmla="*/ 400050 h 400050"/>
              <a:gd name="connsiteX3" fmla="*/ 1043308 w 1143000"/>
              <a:gd name="connsiteY3" fmla="*/ 400050 h 400050"/>
              <a:gd name="connsiteX4" fmla="*/ 111849 w 1143000"/>
              <a:gd name="connsiteY4" fmla="*/ 0 h 400050"/>
              <a:gd name="connsiteX5" fmla="*/ 1106401 w 1143000"/>
              <a:gd name="connsiteY5" fmla="*/ 0 h 400050"/>
              <a:gd name="connsiteX6" fmla="*/ 1028639 w 1143000"/>
              <a:gd name="connsiteY6" fmla="*/ 400050 h 400050"/>
              <a:gd name="connsiteX7" fmla="*/ 34087 w 1143000"/>
              <a:gd name="connsiteY7" fmla="*/ 400050 h 400050"/>
              <a:gd name="connsiteX8" fmla="*/ 80962 w 1143000"/>
              <a:gd name="connsiteY8" fmla="*/ 0 h 400050"/>
              <a:gd name="connsiteX9" fmla="*/ 97180 w 1143000"/>
              <a:gd name="connsiteY9" fmla="*/ 0 h 400050"/>
              <a:gd name="connsiteX10" fmla="*/ 19418 w 1143000"/>
              <a:gd name="connsiteY10" fmla="*/ 400050 h 400050"/>
              <a:gd name="connsiteX11" fmla="*/ 0 w 1143000"/>
              <a:gd name="connsiteY11" fmla="*/ 4000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400050">
                <a:moveTo>
                  <a:pt x="1121070" y="0"/>
                </a:moveTo>
                <a:lnTo>
                  <a:pt x="1143000" y="0"/>
                </a:lnTo>
                <a:lnTo>
                  <a:pt x="1062038" y="400050"/>
                </a:lnTo>
                <a:lnTo>
                  <a:pt x="1043308" y="400050"/>
                </a:lnTo>
                <a:close/>
                <a:moveTo>
                  <a:pt x="111849" y="0"/>
                </a:moveTo>
                <a:lnTo>
                  <a:pt x="1106401" y="0"/>
                </a:lnTo>
                <a:lnTo>
                  <a:pt x="1028639" y="400050"/>
                </a:lnTo>
                <a:lnTo>
                  <a:pt x="34087" y="400050"/>
                </a:lnTo>
                <a:close/>
                <a:moveTo>
                  <a:pt x="80962" y="0"/>
                </a:moveTo>
                <a:lnTo>
                  <a:pt x="97180" y="0"/>
                </a:lnTo>
                <a:lnTo>
                  <a:pt x="19418" y="400050"/>
                </a:lnTo>
                <a:lnTo>
                  <a:pt x="0" y="400050"/>
                </a:lnTo>
                <a:close/>
              </a:path>
            </a:pathLst>
          </a:custGeom>
          <a:solidFill>
            <a:schemeClr val="accent1">
              <a:lumMod val="25000"/>
              <a:lumOff val="75000"/>
            </a:schemeClr>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bg1"/>
                </a:solidFill>
                <a:effectLst/>
                <a:uLnTx/>
                <a:uFillTx/>
                <a:latin typeface="黑体" pitchFamily="49" charset="-122"/>
                <a:ea typeface="黑体" pitchFamily="49" charset="-122"/>
                <a:cs typeface="+mj-cs"/>
                <a:sym typeface="Arial" pitchFamily="34" charset="0"/>
              </a:rPr>
              <a:t>情    节</a:t>
            </a:r>
          </a:p>
        </p:txBody>
      </p:sp>
      <p:sp>
        <p:nvSpPr>
          <p:cNvPr id="2" name="同侧圆角矩形 1"/>
          <p:cNvSpPr/>
          <p:nvPr/>
        </p:nvSpPr>
        <p:spPr>
          <a:xfrm>
            <a:off x="1738630" y="1803400"/>
            <a:ext cx="8611235" cy="1608455"/>
          </a:xfrm>
          <a:prstGeom prst="round2SameRect">
            <a:avLst/>
          </a:prstGeom>
          <a:solidFill>
            <a:schemeClr val="accent5">
              <a:lumMod val="50000"/>
            </a:schemeClr>
          </a:solidFill>
          <a:ln>
            <a:solidFill>
              <a:srgbClr val="006600"/>
            </a:solidFill>
            <a:prstDash val="sysDot"/>
          </a:ln>
          <a:effectLst>
            <a:outerShdw blurRad="40000" dist="23000" dir="5400000" rotWithShape="0">
              <a:srgbClr val="000000">
                <a:alpha val="35000"/>
              </a:srgbClr>
            </a:outerShdw>
            <a:softEdge rad="50800"/>
          </a:effectLst>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2"/>
                </a:solidFill>
                <a:effectLst/>
                <a:uLnTx/>
                <a:uFillTx/>
                <a:latin typeface="+mn-lt"/>
                <a:ea typeface="+mn-ea"/>
                <a:cs typeface="+mn-cs"/>
              </a:rPr>
              <a:t>小说主要通过故事情节来展现人物性格、表现中心。故事来源于生活,但比现实生活中发生的真事更集中、更完整、更具有代表性。</a:t>
            </a:r>
          </a:p>
        </p:txBody>
      </p:sp>
      <p:sp>
        <p:nvSpPr>
          <p:cNvPr id="3" name="文本框 2"/>
          <p:cNvSpPr txBox="1"/>
          <p:nvPr/>
        </p:nvSpPr>
        <p:spPr>
          <a:xfrm>
            <a:off x="1738313" y="3579813"/>
            <a:ext cx="8888412" cy="4093428"/>
          </a:xfrm>
          <a:prstGeom prst="rect">
            <a:avLst/>
          </a:prstGeom>
          <a:noFill/>
          <a:ln w="9525">
            <a:noFill/>
          </a:ln>
        </p:spPr>
        <p:txBody>
          <a:bodyPr>
            <a:spAutoFit/>
          </a:bodyPr>
          <a:lstStyle/>
          <a:p>
            <a:r>
              <a:rPr lang="en-US" altLang="zh-CN" sz="3400" dirty="0">
                <a:solidFill>
                  <a:schemeClr val="bg1"/>
                </a:solidFill>
                <a:latin typeface="+mn-ea"/>
              </a:rPr>
              <a:t>1.</a:t>
            </a:r>
            <a:r>
              <a:rPr lang="zh-CN" altLang="en-US" sz="3400" dirty="0">
                <a:solidFill>
                  <a:schemeClr val="bg1"/>
                </a:solidFill>
                <a:latin typeface="+mn-ea"/>
              </a:rPr>
              <a:t>情节的结构</a:t>
            </a:r>
            <a:endParaRPr lang="zh-CN" altLang="en-US" sz="3400" dirty="0">
              <a:solidFill>
                <a:schemeClr val="bg1"/>
              </a:solidFill>
              <a:latin typeface="+mn-ea"/>
            </a:endParaRPr>
          </a:p>
          <a:p>
            <a:r>
              <a:rPr lang="en-US" altLang="zh-CN" sz="3200" dirty="0">
                <a:solidFill>
                  <a:schemeClr val="bg1"/>
                </a:solidFill>
                <a:latin typeface="Arial" pitchFamily="34" charset="0"/>
              </a:rPr>
              <a:t>(1)</a:t>
            </a:r>
            <a:r>
              <a:rPr lang="zh-CN" altLang="en-US" sz="3200" dirty="0">
                <a:solidFill>
                  <a:schemeClr val="bg1"/>
                </a:solidFill>
                <a:latin typeface="Arial" pitchFamily="34" charset="0"/>
              </a:rPr>
              <a:t>基本模式</a:t>
            </a:r>
            <a:endParaRPr lang="zh-CN" altLang="en-US" sz="3200" dirty="0">
              <a:solidFill>
                <a:schemeClr val="bg1"/>
              </a:solidFill>
              <a:latin typeface="Arial" pitchFamily="34" charset="0"/>
            </a:endParaRPr>
          </a:p>
          <a:p>
            <a:r>
              <a:rPr lang="zh-CN" altLang="en-US" sz="3200" dirty="0">
                <a:solidFill>
                  <a:schemeClr val="bg1"/>
                </a:solidFill>
                <a:latin typeface="宋体" pitchFamily="2" charset="-122"/>
                <a:ea typeface="宋体" pitchFamily="2" charset="-122"/>
              </a:rPr>
              <a:t>情节基本的组织模式是：开端—发展—高潮—结局。有时还有“序幕”和“尾声”</a:t>
            </a:r>
            <a:endParaRPr lang="zh-CN" altLang="en-US" sz="3200" dirty="0">
              <a:solidFill>
                <a:schemeClr val="bg1"/>
              </a:solidFill>
              <a:latin typeface="宋体" pitchFamily="2" charset="-122"/>
              <a:ea typeface="宋体" pitchFamily="2" charset="-122"/>
            </a:endParaRPr>
          </a:p>
          <a:p>
            <a:r>
              <a:rPr lang="en-US" altLang="zh-CN" sz="3200" dirty="0">
                <a:solidFill>
                  <a:schemeClr val="bg1"/>
                </a:solidFill>
                <a:latin typeface="微软雅黑" pitchFamily="34" charset="-122"/>
                <a:ea typeface="微软雅黑" pitchFamily="34" charset="-122"/>
              </a:rPr>
              <a:t>(2)</a:t>
            </a:r>
            <a:r>
              <a:rPr lang="zh-CN" altLang="en-US" sz="3200" dirty="0">
                <a:solidFill>
                  <a:schemeClr val="bg1"/>
                </a:solidFill>
                <a:latin typeface="微软雅黑" pitchFamily="34" charset="-122"/>
                <a:ea typeface="微软雅黑" pitchFamily="34" charset="-122"/>
              </a:rPr>
              <a:t>特殊模式</a:t>
            </a:r>
            <a:endParaRPr lang="zh-CN" altLang="en-US" sz="3200" dirty="0">
              <a:solidFill>
                <a:schemeClr val="bg1"/>
              </a:solidFill>
              <a:latin typeface="微软雅黑" pitchFamily="34" charset="-122"/>
              <a:ea typeface="微软雅黑" pitchFamily="34" charset="-122"/>
            </a:endParaRPr>
          </a:p>
          <a:p>
            <a:r>
              <a:rPr lang="en-US" altLang="zh-CN" sz="3200" dirty="0">
                <a:solidFill>
                  <a:schemeClr val="bg1"/>
                </a:solidFill>
                <a:latin typeface="宋体" pitchFamily="2" charset="-122"/>
                <a:ea typeface="宋体" pitchFamily="2" charset="-122"/>
              </a:rPr>
              <a:t>①</a:t>
            </a:r>
            <a:r>
              <a:rPr lang="zh-CN" altLang="en-US" sz="3200" dirty="0">
                <a:solidFill>
                  <a:schemeClr val="bg1"/>
                </a:solidFill>
                <a:latin typeface="宋体" pitchFamily="2" charset="-122"/>
                <a:ea typeface="宋体" pitchFamily="2" charset="-122"/>
              </a:rPr>
              <a:t>摇摆式    </a:t>
            </a:r>
            <a:r>
              <a:rPr lang="en-US" altLang="zh-CN" sz="3200" dirty="0">
                <a:solidFill>
                  <a:schemeClr val="bg1"/>
                </a:solidFill>
                <a:latin typeface="宋体" pitchFamily="2" charset="-122"/>
                <a:ea typeface="宋体" pitchFamily="2" charset="-122"/>
              </a:rPr>
              <a:t>②</a:t>
            </a:r>
            <a:r>
              <a:rPr lang="zh-CN" altLang="en-US" sz="3200" dirty="0">
                <a:solidFill>
                  <a:schemeClr val="bg1"/>
                </a:solidFill>
                <a:latin typeface="宋体" pitchFamily="2" charset="-122"/>
                <a:ea typeface="宋体" pitchFamily="2" charset="-122"/>
              </a:rPr>
              <a:t>欧</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亨利式</a:t>
            </a:r>
            <a:endParaRPr lang="zh-CN" altLang="en-US" sz="3200" dirty="0">
              <a:solidFill>
                <a:schemeClr val="bg1"/>
              </a:solidFill>
              <a:latin typeface="宋体" pitchFamily="2" charset="-122"/>
              <a:ea typeface="宋体" pitchFamily="2" charset="-122"/>
            </a:endParaRPr>
          </a:p>
          <a:p>
            <a:endParaRPr lang="zh-CN" altLang="en-US" sz="3200" dirty="0">
              <a:solidFill>
                <a:schemeClr val="tx2"/>
              </a:solidFill>
              <a:latin typeface="Arial" pitchFamily="34" charset="0"/>
            </a:endParaRPr>
          </a:p>
          <a:p>
            <a:r>
              <a:rPr lang="en-US" altLang="zh-CN" sz="3200" dirty="0">
                <a:solidFill>
                  <a:schemeClr val="tx2"/>
                </a:solidFill>
                <a:latin typeface="Arial"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0-#ppt_w/2"/>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2"/>
          <p:cNvSpPr txBox="1"/>
          <p:nvPr/>
        </p:nvSpPr>
        <p:spPr>
          <a:xfrm>
            <a:off x="1670159" y="1017651"/>
            <a:ext cx="8634412" cy="1076325"/>
          </a:xfrm>
          <a:prstGeom prst="rect">
            <a:avLst/>
          </a:prstGeom>
          <a:noFill/>
          <a:ln w="9525">
            <a:noFill/>
          </a:ln>
        </p:spPr>
        <p:txBody>
          <a:bodyPr>
            <a:spAutoFit/>
          </a:bodyPr>
          <a:lstStyle/>
          <a:p>
            <a:r>
              <a:rPr lang="en-US" altLang="zh-CN" sz="3200" dirty="0">
                <a:solidFill>
                  <a:schemeClr val="tx2"/>
                </a:solidFill>
                <a:latin typeface="Arial" pitchFamily="34" charset="0"/>
              </a:rPr>
              <a:t> </a:t>
            </a:r>
            <a:r>
              <a:rPr lang="en-US" altLang="zh-CN" sz="3200" dirty="0">
                <a:solidFill>
                  <a:schemeClr val="bg1"/>
                </a:solidFill>
                <a:latin typeface="Arial" pitchFamily="34" charset="0"/>
              </a:rPr>
              <a:t>2.</a:t>
            </a:r>
            <a:r>
              <a:rPr lang="zh-CN" altLang="en-US" sz="3200" dirty="0">
                <a:solidFill>
                  <a:schemeClr val="bg1"/>
                </a:solidFill>
                <a:latin typeface="Arial" pitchFamily="34" charset="0"/>
              </a:rPr>
              <a:t>情节安排的常见叙述人称</a:t>
            </a:r>
            <a:endParaRPr lang="zh-CN" altLang="en-US" sz="3200" dirty="0">
              <a:solidFill>
                <a:schemeClr val="bg1"/>
              </a:solidFill>
              <a:latin typeface="Arial" pitchFamily="34" charset="0"/>
            </a:endParaRPr>
          </a:p>
          <a:p>
            <a:r>
              <a:rPr lang="en-US" altLang="zh-CN" sz="3200" dirty="0">
                <a:solidFill>
                  <a:schemeClr val="bg1"/>
                </a:solidFill>
                <a:latin typeface="宋体" pitchFamily="2" charset="-122"/>
                <a:ea typeface="宋体" pitchFamily="2" charset="-122"/>
                <a:sym typeface="Arial" pitchFamily="34" charset="0"/>
              </a:rPr>
              <a:t>(1)</a:t>
            </a:r>
            <a:r>
              <a:rPr lang="zh-CN" altLang="en-US" sz="3200" dirty="0">
                <a:solidFill>
                  <a:schemeClr val="bg1"/>
                </a:solidFill>
                <a:latin typeface="宋体" pitchFamily="2" charset="-122"/>
                <a:ea typeface="宋体" pitchFamily="2" charset="-122"/>
              </a:rPr>
              <a:t>第一人称  </a:t>
            </a:r>
            <a:r>
              <a:rPr lang="en-US" altLang="zh-CN" sz="3200" dirty="0">
                <a:solidFill>
                  <a:schemeClr val="bg1"/>
                </a:solidFill>
                <a:latin typeface="宋体" pitchFamily="2" charset="-122"/>
                <a:ea typeface="宋体" pitchFamily="2" charset="-122"/>
                <a:sym typeface="Arial" pitchFamily="34" charset="0"/>
              </a:rPr>
              <a:t>(2)</a:t>
            </a:r>
            <a:r>
              <a:rPr lang="zh-CN" altLang="en-US" sz="3200" dirty="0">
                <a:solidFill>
                  <a:schemeClr val="bg1"/>
                </a:solidFill>
                <a:latin typeface="宋体" pitchFamily="2" charset="-122"/>
                <a:ea typeface="宋体" pitchFamily="2" charset="-122"/>
              </a:rPr>
              <a:t>第二人称    </a:t>
            </a:r>
            <a:r>
              <a:rPr lang="en-US" altLang="zh-CN" sz="3200" dirty="0">
                <a:solidFill>
                  <a:schemeClr val="bg1"/>
                </a:solidFill>
                <a:latin typeface="宋体" pitchFamily="2" charset="-122"/>
                <a:ea typeface="宋体" pitchFamily="2" charset="-122"/>
                <a:sym typeface="Arial" pitchFamily="34" charset="0"/>
              </a:rPr>
              <a:t>(3)</a:t>
            </a:r>
            <a:r>
              <a:rPr lang="zh-CN" altLang="en-US" sz="3200" dirty="0">
                <a:solidFill>
                  <a:schemeClr val="bg1"/>
                </a:solidFill>
                <a:latin typeface="宋体" pitchFamily="2" charset="-122"/>
                <a:ea typeface="宋体" pitchFamily="2" charset="-122"/>
              </a:rPr>
              <a:t>第三人称</a:t>
            </a:r>
            <a:endParaRPr lang="en-US" altLang="zh-CN" sz="3200" dirty="0">
              <a:solidFill>
                <a:schemeClr val="bg1"/>
              </a:solidFill>
              <a:latin typeface="宋体" pitchFamily="2" charset="-122"/>
              <a:ea typeface="宋体" pitchFamily="2" charset="-122"/>
            </a:endParaRPr>
          </a:p>
        </p:txBody>
      </p:sp>
      <p:sp>
        <p:nvSpPr>
          <p:cNvPr id="5" name="文本框 4"/>
          <p:cNvSpPr txBox="1"/>
          <p:nvPr/>
        </p:nvSpPr>
        <p:spPr>
          <a:xfrm>
            <a:off x="1724292" y="2154499"/>
            <a:ext cx="8478838" cy="1569660"/>
          </a:xfrm>
          <a:prstGeom prst="rect">
            <a:avLst/>
          </a:prstGeom>
          <a:noFill/>
          <a:ln w="9525">
            <a:noFill/>
          </a:ln>
        </p:spPr>
        <p:txBody>
          <a:bodyPr>
            <a:spAutoFit/>
          </a:bodyPr>
          <a:lstStyle/>
          <a:p>
            <a:r>
              <a:rPr lang="en-US" altLang="zh-CN" sz="3200" dirty="0">
                <a:solidFill>
                  <a:schemeClr val="bg1"/>
                </a:solidFill>
                <a:latin typeface="微软雅黑" pitchFamily="34" charset="-122"/>
                <a:ea typeface="微软雅黑" pitchFamily="34" charset="-122"/>
                <a:sym typeface="宋体" pitchFamily="2" charset="-122"/>
              </a:rPr>
              <a:t>3.</a:t>
            </a:r>
            <a:r>
              <a:rPr lang="zh-CN" altLang="en-US" sz="3200" dirty="0">
                <a:solidFill>
                  <a:schemeClr val="bg1"/>
                </a:solidFill>
                <a:latin typeface="微软雅黑" pitchFamily="34" charset="-122"/>
                <a:ea typeface="微软雅黑" pitchFamily="34" charset="-122"/>
                <a:sym typeface="宋体" pitchFamily="2" charset="-122"/>
              </a:rPr>
              <a:t>情节安排的常见叙述手法</a:t>
            </a:r>
            <a:endParaRPr lang="zh-CN" altLang="en-US" sz="3200" dirty="0">
              <a:solidFill>
                <a:schemeClr val="bg1"/>
              </a:solidFill>
              <a:latin typeface="微软雅黑" pitchFamily="34" charset="-122"/>
              <a:ea typeface="微软雅黑" pitchFamily="34" charset="-122"/>
            </a:endParaRPr>
          </a:p>
          <a:p>
            <a:r>
              <a:rPr lang="en-US" altLang="zh-CN" sz="3200" dirty="0">
                <a:solidFill>
                  <a:schemeClr val="bg1"/>
                </a:solidFill>
                <a:latin typeface="宋体" pitchFamily="2" charset="-122"/>
                <a:ea typeface="宋体" pitchFamily="2" charset="-122"/>
                <a:sym typeface="宋体" pitchFamily="2" charset="-122"/>
              </a:rPr>
              <a:t>(1)</a:t>
            </a:r>
            <a:r>
              <a:rPr lang="zh-CN" altLang="en-US" sz="3200" dirty="0">
                <a:solidFill>
                  <a:schemeClr val="bg1"/>
                </a:solidFill>
                <a:latin typeface="宋体" pitchFamily="2" charset="-122"/>
                <a:ea typeface="宋体" pitchFamily="2" charset="-122"/>
                <a:sym typeface="宋体" pitchFamily="2" charset="-122"/>
              </a:rPr>
              <a:t>顺叙  </a:t>
            </a:r>
            <a:r>
              <a:rPr lang="en-US" altLang="zh-CN" sz="3200" dirty="0">
                <a:solidFill>
                  <a:schemeClr val="bg1"/>
                </a:solidFill>
                <a:latin typeface="宋体" pitchFamily="2" charset="-122"/>
                <a:ea typeface="宋体" pitchFamily="2" charset="-122"/>
                <a:sym typeface="宋体" pitchFamily="2" charset="-122"/>
              </a:rPr>
              <a:t>(2)</a:t>
            </a:r>
            <a:r>
              <a:rPr lang="zh-CN" altLang="en-US" sz="3200" dirty="0">
                <a:solidFill>
                  <a:schemeClr val="bg1"/>
                </a:solidFill>
                <a:latin typeface="宋体" pitchFamily="2" charset="-122"/>
                <a:ea typeface="宋体" pitchFamily="2" charset="-122"/>
                <a:sym typeface="宋体" pitchFamily="2" charset="-122"/>
              </a:rPr>
              <a:t>倒叙   </a:t>
            </a:r>
            <a:r>
              <a:rPr lang="en-US" altLang="zh-CN" sz="3200" dirty="0">
                <a:solidFill>
                  <a:schemeClr val="bg1"/>
                </a:solidFill>
                <a:latin typeface="宋体" pitchFamily="2" charset="-122"/>
                <a:ea typeface="宋体" pitchFamily="2" charset="-122"/>
                <a:sym typeface="宋体" pitchFamily="2" charset="-122"/>
              </a:rPr>
              <a:t>(3)</a:t>
            </a:r>
            <a:r>
              <a:rPr lang="zh-CN" altLang="en-US" sz="3200" dirty="0">
                <a:solidFill>
                  <a:schemeClr val="bg1"/>
                </a:solidFill>
                <a:latin typeface="宋体" pitchFamily="2" charset="-122"/>
                <a:ea typeface="宋体" pitchFamily="2" charset="-122"/>
                <a:sym typeface="宋体" pitchFamily="2" charset="-122"/>
              </a:rPr>
              <a:t>插叙  </a:t>
            </a:r>
            <a:r>
              <a:rPr lang="en-US" altLang="zh-CN" sz="3200" dirty="0">
                <a:solidFill>
                  <a:schemeClr val="bg1"/>
                </a:solidFill>
                <a:latin typeface="宋体" pitchFamily="2" charset="-122"/>
                <a:ea typeface="宋体" pitchFamily="2" charset="-122"/>
                <a:sym typeface="宋体" pitchFamily="2" charset="-122"/>
              </a:rPr>
              <a:t>(4)</a:t>
            </a:r>
            <a:r>
              <a:rPr lang="zh-CN" altLang="en-US" sz="3200" dirty="0">
                <a:solidFill>
                  <a:schemeClr val="bg1"/>
                </a:solidFill>
                <a:latin typeface="宋体" pitchFamily="2" charset="-122"/>
                <a:ea typeface="宋体" pitchFamily="2" charset="-122"/>
                <a:sym typeface="宋体" pitchFamily="2" charset="-122"/>
              </a:rPr>
              <a:t>补叙  </a:t>
            </a:r>
            <a:r>
              <a:rPr lang="en-US" altLang="zh-CN" sz="3200" dirty="0">
                <a:solidFill>
                  <a:schemeClr val="bg1"/>
                </a:solidFill>
                <a:latin typeface="宋体" pitchFamily="2" charset="-122"/>
                <a:ea typeface="宋体" pitchFamily="2" charset="-122"/>
                <a:sym typeface="宋体" pitchFamily="2" charset="-122"/>
              </a:rPr>
              <a:t>(5)</a:t>
            </a:r>
            <a:r>
              <a:rPr lang="zh-CN" altLang="en-US" sz="3200" dirty="0">
                <a:solidFill>
                  <a:schemeClr val="bg1"/>
                </a:solidFill>
                <a:latin typeface="宋体" pitchFamily="2" charset="-122"/>
                <a:ea typeface="宋体" pitchFamily="2" charset="-122"/>
                <a:sym typeface="宋体" pitchFamily="2" charset="-122"/>
              </a:rPr>
              <a:t>平叙</a:t>
            </a:r>
            <a:endParaRPr lang="zh-CN" altLang="en-US" dirty="0">
              <a:solidFill>
                <a:schemeClr val="bg1"/>
              </a:solidFill>
              <a:latin typeface="宋体" pitchFamily="2" charset="-122"/>
              <a:ea typeface="宋体" pitchFamily="2" charset="-122"/>
            </a:endParaRPr>
          </a:p>
        </p:txBody>
      </p:sp>
      <p:sp>
        <p:nvSpPr>
          <p:cNvPr id="6" name="文本框 5"/>
          <p:cNvSpPr txBox="1"/>
          <p:nvPr/>
        </p:nvSpPr>
        <p:spPr>
          <a:xfrm>
            <a:off x="1725613" y="3644237"/>
            <a:ext cx="8626475" cy="1076325"/>
          </a:xfrm>
          <a:prstGeom prst="rect">
            <a:avLst/>
          </a:prstGeom>
          <a:noFill/>
          <a:ln w="9525">
            <a:noFill/>
          </a:ln>
        </p:spPr>
        <p:txBody>
          <a:bodyPr>
            <a:spAutoFit/>
          </a:bodyPr>
          <a:lstStyle/>
          <a:p>
            <a:r>
              <a:rPr lang="en-US" altLang="zh-CN" sz="3200" dirty="0">
                <a:solidFill>
                  <a:schemeClr val="bg1"/>
                </a:solidFill>
                <a:latin typeface="微软雅黑" pitchFamily="34" charset="-122"/>
                <a:ea typeface="微软雅黑" pitchFamily="34" charset="-122"/>
              </a:rPr>
              <a:t>4.</a:t>
            </a:r>
            <a:r>
              <a:rPr lang="zh-CN" altLang="en-US" sz="3200" dirty="0">
                <a:solidFill>
                  <a:schemeClr val="bg1"/>
                </a:solidFill>
                <a:latin typeface="微软雅黑" pitchFamily="34" charset="-122"/>
                <a:ea typeface="微软雅黑" pitchFamily="34" charset="-122"/>
              </a:rPr>
              <a:t>情节安排的常见技巧</a:t>
            </a:r>
            <a:endParaRPr lang="zh-CN" altLang="en-US" sz="3200" dirty="0">
              <a:solidFill>
                <a:schemeClr val="bg1"/>
              </a:solidFill>
              <a:latin typeface="微软雅黑" pitchFamily="34" charset="-122"/>
              <a:ea typeface="微软雅黑" pitchFamily="34" charset="-122"/>
            </a:endParaRPr>
          </a:p>
          <a:p>
            <a:r>
              <a:rPr lang="en-US" altLang="zh-CN" sz="3200" dirty="0">
                <a:solidFill>
                  <a:schemeClr val="bg1"/>
                </a:solidFill>
                <a:latin typeface="Arial" pitchFamily="34" charset="0"/>
              </a:rPr>
              <a:t>(1)</a:t>
            </a:r>
            <a:r>
              <a:rPr lang="zh-CN" altLang="en-US" sz="3200" dirty="0">
                <a:solidFill>
                  <a:schemeClr val="bg1"/>
                </a:solidFill>
                <a:latin typeface="宋体" pitchFamily="2" charset="-122"/>
                <a:ea typeface="宋体" pitchFamily="2" charset="-122"/>
              </a:rPr>
              <a:t>伏笔    </a:t>
            </a:r>
            <a:r>
              <a:rPr lang="en-US" altLang="zh-CN" sz="3200" dirty="0">
                <a:solidFill>
                  <a:schemeClr val="bg1"/>
                </a:solidFill>
                <a:latin typeface="宋体" pitchFamily="2" charset="-122"/>
                <a:ea typeface="宋体" pitchFamily="2" charset="-122"/>
              </a:rPr>
              <a:t>(2)</a:t>
            </a:r>
            <a:r>
              <a:rPr lang="zh-CN" altLang="en-US" sz="3200" dirty="0">
                <a:solidFill>
                  <a:schemeClr val="bg1"/>
                </a:solidFill>
                <a:latin typeface="宋体" pitchFamily="2" charset="-122"/>
                <a:ea typeface="宋体" pitchFamily="2" charset="-122"/>
              </a:rPr>
              <a:t>突转   </a:t>
            </a:r>
            <a:r>
              <a:rPr lang="en-US" altLang="zh-CN" sz="3200" dirty="0">
                <a:solidFill>
                  <a:schemeClr val="bg1"/>
                </a:solidFill>
                <a:latin typeface="宋体" pitchFamily="2" charset="-122"/>
                <a:ea typeface="宋体" pitchFamily="2" charset="-122"/>
                <a:sym typeface="宋体" pitchFamily="2" charset="-122"/>
              </a:rPr>
              <a:t>(3)</a:t>
            </a:r>
            <a:r>
              <a:rPr lang="zh-CN" altLang="en-US" sz="3200" dirty="0">
                <a:solidFill>
                  <a:schemeClr val="bg1"/>
                </a:solidFill>
                <a:latin typeface="宋体" pitchFamily="2" charset="-122"/>
                <a:ea typeface="宋体" pitchFamily="2" charset="-122"/>
                <a:sym typeface="宋体" pitchFamily="2" charset="-122"/>
              </a:rPr>
              <a:t>悬念  </a:t>
            </a:r>
            <a:r>
              <a:rPr lang="en-US" altLang="zh-CN" sz="3200" dirty="0">
                <a:solidFill>
                  <a:schemeClr val="bg1"/>
                </a:solidFill>
                <a:latin typeface="宋体" pitchFamily="2" charset="-122"/>
                <a:ea typeface="宋体" pitchFamily="2" charset="-122"/>
                <a:sym typeface="宋体" pitchFamily="2" charset="-122"/>
              </a:rPr>
              <a:t>(4)</a:t>
            </a:r>
            <a:r>
              <a:rPr lang="zh-CN" altLang="en-US" sz="3200" dirty="0">
                <a:solidFill>
                  <a:schemeClr val="bg1"/>
                </a:solidFill>
                <a:latin typeface="宋体" pitchFamily="2" charset="-122"/>
                <a:ea typeface="宋体" pitchFamily="2" charset="-122"/>
                <a:sym typeface="宋体" pitchFamily="2" charset="-122"/>
              </a:rPr>
              <a:t>巧合  </a:t>
            </a:r>
            <a:endParaRPr lang="zh-CN" altLang="en-US" dirty="0">
              <a:solidFill>
                <a:schemeClr val="bg1"/>
              </a:solidFill>
              <a:latin typeface="宋体" pitchFamily="2" charset="-122"/>
              <a:ea typeface="宋体" pitchFamily="2" charset="-122"/>
            </a:endParaRPr>
          </a:p>
        </p:txBody>
      </p:sp>
      <p:sp>
        <p:nvSpPr>
          <p:cNvPr id="7" name="文本框 6"/>
          <p:cNvSpPr txBox="1"/>
          <p:nvPr/>
        </p:nvSpPr>
        <p:spPr>
          <a:xfrm>
            <a:off x="1668463" y="4641850"/>
            <a:ext cx="8740775" cy="1568450"/>
          </a:xfrm>
          <a:prstGeom prst="rect">
            <a:avLst/>
          </a:prstGeom>
          <a:noFill/>
          <a:ln w="9525">
            <a:noFill/>
          </a:ln>
        </p:spPr>
        <p:txBody>
          <a:bodyPr>
            <a:spAutoFit/>
          </a:bodyPr>
          <a:lstStyle/>
          <a:p>
            <a:r>
              <a:rPr lang="en-US" altLang="zh-CN" sz="3200" dirty="0">
                <a:solidFill>
                  <a:schemeClr val="tx2"/>
                </a:solidFill>
                <a:latin typeface="Arial" pitchFamily="34" charset="0"/>
              </a:rPr>
              <a:t> </a:t>
            </a:r>
            <a:r>
              <a:rPr lang="en-US" altLang="zh-CN" sz="3200" dirty="0">
                <a:solidFill>
                  <a:schemeClr val="bg1"/>
                </a:solidFill>
                <a:latin typeface="微软雅黑" pitchFamily="34" charset="-122"/>
                <a:ea typeface="微软雅黑" pitchFamily="34" charset="-122"/>
              </a:rPr>
              <a:t>5.</a:t>
            </a:r>
            <a:r>
              <a:rPr lang="zh-CN" altLang="en-US" sz="3200" dirty="0">
                <a:solidFill>
                  <a:schemeClr val="bg1"/>
                </a:solidFill>
                <a:latin typeface="微软雅黑" pitchFamily="34" charset="-122"/>
                <a:ea typeface="微软雅黑" pitchFamily="34" charset="-122"/>
              </a:rPr>
              <a:t>小说的线索</a:t>
            </a:r>
            <a:endParaRPr lang="zh-CN" altLang="en-US" sz="3200" dirty="0">
              <a:solidFill>
                <a:schemeClr val="bg1"/>
              </a:solidFill>
              <a:latin typeface="微软雅黑" pitchFamily="34" charset="-122"/>
              <a:ea typeface="微软雅黑" pitchFamily="34" charset="-122"/>
            </a:endParaRPr>
          </a:p>
          <a:p>
            <a:r>
              <a:rPr lang="zh-CN" altLang="en-US" sz="3200" dirty="0">
                <a:solidFill>
                  <a:schemeClr val="bg1"/>
                </a:solidFill>
                <a:latin typeface="宋体" pitchFamily="2" charset="-122"/>
                <a:ea typeface="宋体" pitchFamily="2" charset="-122"/>
              </a:rPr>
              <a:t>线索有单线和双线两种。双线又有明暗线、双主线、主次线三种。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1" fill="hold"/>
                                        <p:tgtEl>
                                          <p:spTgt spid="1638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 fill="hold"/>
                                        <p:tgtEl>
                                          <p:spTgt spid="6"/>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1666875" y="1071563"/>
            <a:ext cx="2012950" cy="569913"/>
          </a:xfrm>
          <a:custGeom>
            <a:avLst/>
            <a:gdLst>
              <a:gd name="connsiteX0" fmla="*/ 1121070 w 1143000"/>
              <a:gd name="connsiteY0" fmla="*/ 0 h 400050"/>
              <a:gd name="connsiteX1" fmla="*/ 1143000 w 1143000"/>
              <a:gd name="connsiteY1" fmla="*/ 0 h 400050"/>
              <a:gd name="connsiteX2" fmla="*/ 1062038 w 1143000"/>
              <a:gd name="connsiteY2" fmla="*/ 400050 h 400050"/>
              <a:gd name="connsiteX3" fmla="*/ 1043308 w 1143000"/>
              <a:gd name="connsiteY3" fmla="*/ 400050 h 400050"/>
              <a:gd name="connsiteX4" fmla="*/ 111849 w 1143000"/>
              <a:gd name="connsiteY4" fmla="*/ 0 h 400050"/>
              <a:gd name="connsiteX5" fmla="*/ 1106401 w 1143000"/>
              <a:gd name="connsiteY5" fmla="*/ 0 h 400050"/>
              <a:gd name="connsiteX6" fmla="*/ 1028639 w 1143000"/>
              <a:gd name="connsiteY6" fmla="*/ 400050 h 400050"/>
              <a:gd name="connsiteX7" fmla="*/ 34087 w 1143000"/>
              <a:gd name="connsiteY7" fmla="*/ 400050 h 400050"/>
              <a:gd name="connsiteX8" fmla="*/ 80962 w 1143000"/>
              <a:gd name="connsiteY8" fmla="*/ 0 h 400050"/>
              <a:gd name="connsiteX9" fmla="*/ 97180 w 1143000"/>
              <a:gd name="connsiteY9" fmla="*/ 0 h 400050"/>
              <a:gd name="connsiteX10" fmla="*/ 19418 w 1143000"/>
              <a:gd name="connsiteY10" fmla="*/ 400050 h 400050"/>
              <a:gd name="connsiteX11" fmla="*/ 0 w 1143000"/>
              <a:gd name="connsiteY11" fmla="*/ 4000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400050">
                <a:moveTo>
                  <a:pt x="1121070" y="0"/>
                </a:moveTo>
                <a:lnTo>
                  <a:pt x="1143000" y="0"/>
                </a:lnTo>
                <a:lnTo>
                  <a:pt x="1062038" y="400050"/>
                </a:lnTo>
                <a:lnTo>
                  <a:pt x="1043308" y="400050"/>
                </a:lnTo>
                <a:close/>
                <a:moveTo>
                  <a:pt x="111849" y="0"/>
                </a:moveTo>
                <a:lnTo>
                  <a:pt x="1106401" y="0"/>
                </a:lnTo>
                <a:lnTo>
                  <a:pt x="1028639" y="400050"/>
                </a:lnTo>
                <a:lnTo>
                  <a:pt x="34087" y="400050"/>
                </a:lnTo>
                <a:close/>
                <a:moveTo>
                  <a:pt x="80962" y="0"/>
                </a:moveTo>
                <a:lnTo>
                  <a:pt x="97180" y="0"/>
                </a:lnTo>
                <a:lnTo>
                  <a:pt x="19418" y="400050"/>
                </a:lnTo>
                <a:lnTo>
                  <a:pt x="0" y="400050"/>
                </a:lnTo>
                <a:close/>
              </a:path>
            </a:pathLst>
          </a:custGeom>
          <a:solidFill>
            <a:schemeClr val="accent1">
              <a:lumMod val="25000"/>
              <a:lumOff val="75000"/>
            </a:schemeClr>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bg1"/>
                </a:solidFill>
                <a:effectLst/>
                <a:uLnTx/>
                <a:uFillTx/>
                <a:latin typeface="黑体" pitchFamily="49" charset="-122"/>
                <a:ea typeface="黑体" pitchFamily="49" charset="-122"/>
                <a:cs typeface="+mj-cs"/>
                <a:sym typeface="Arial" pitchFamily="34" charset="0"/>
              </a:rPr>
              <a:t>环    境</a:t>
            </a:r>
          </a:p>
        </p:txBody>
      </p:sp>
      <p:sp>
        <p:nvSpPr>
          <p:cNvPr id="2" name="同侧圆角矩形 1"/>
          <p:cNvSpPr/>
          <p:nvPr/>
        </p:nvSpPr>
        <p:spPr>
          <a:xfrm>
            <a:off x="1720850" y="1641475"/>
            <a:ext cx="8582660" cy="1638935"/>
          </a:xfrm>
          <a:prstGeom prst="round2SameRect">
            <a:avLst/>
          </a:prstGeom>
          <a:solidFill>
            <a:schemeClr val="accent5">
              <a:lumMod val="50000"/>
            </a:schemeClr>
          </a:solidFill>
          <a:ln>
            <a:solidFill>
              <a:srgbClr val="006600"/>
            </a:solidFill>
            <a:prstDash val="sysDot"/>
          </a:ln>
          <a:effectLst>
            <a:outerShdw blurRad="40000" dist="23000" dir="5400000" rotWithShape="0">
              <a:srgbClr val="000000">
                <a:alpha val="35000"/>
              </a:srgbClr>
            </a:outerShdw>
            <a:softEdge rad="50800"/>
          </a:effectLst>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2"/>
                </a:solidFill>
                <a:effectLst/>
                <a:uLnTx/>
                <a:uFillTx/>
                <a:latin typeface="+mn-lt"/>
                <a:ea typeface="+mn-ea"/>
                <a:cs typeface="+mn-cs"/>
              </a:rPr>
              <a:t>小说的环境描写指对人物活动的环境和事件发生的背景进行的描写，包括自然环境描写和社会环境描写。</a:t>
            </a:r>
          </a:p>
        </p:txBody>
      </p:sp>
      <p:sp>
        <p:nvSpPr>
          <p:cNvPr id="3" name="文本框 2"/>
          <p:cNvSpPr txBox="1"/>
          <p:nvPr/>
        </p:nvSpPr>
        <p:spPr>
          <a:xfrm>
            <a:off x="1666558" y="3428042"/>
            <a:ext cx="8750300" cy="4523105"/>
          </a:xfrm>
          <a:prstGeom prst="rect">
            <a:avLst/>
          </a:prstGeom>
          <a:noFill/>
          <a:ln w="9525">
            <a:noFill/>
          </a:ln>
          <a:effectLst>
            <a:softEdge rad="787400"/>
          </a:effectLst>
        </p:spPr>
        <p:txBody>
          <a:bodyPr>
            <a:spAutoFit/>
          </a:bodyPr>
          <a:lstStyle/>
          <a:p>
            <a:pPr marR="0" defTabSz="914400">
              <a:buClrTx/>
              <a:buSzTx/>
              <a:buFont typeface="Arial" pitchFamily="34" charset="0"/>
              <a:buNone/>
              <a:defRPr/>
            </a:pPr>
            <a:r>
              <a:rPr kumimoji="0" lang="en-US" altLang="en-US" sz="3200" kern="1200" cap="none" spc="0" normalizeH="0" baseline="0" noProof="1">
                <a:solidFill>
                  <a:schemeClr val="bg1"/>
                </a:solidFill>
                <a:latin typeface="微软雅黑" pitchFamily="34" charset="-122"/>
                <a:ea typeface="微软雅黑" pitchFamily="34" charset="-122"/>
              </a:rPr>
              <a:t>1.自然环境</a:t>
            </a:r>
            <a:r>
              <a:rPr kumimoji="0" lang="en-US" altLang="en-US" sz="3200" kern="1200" cap="none" spc="0" normalizeH="0" baseline="0" noProof="1">
                <a:solidFill>
                  <a:schemeClr val="bg1"/>
                </a:solidFill>
                <a:latin typeface="Calibri" charset="0"/>
                <a:ea typeface="宋体" pitchFamily="2" charset="-122"/>
                <a:cs typeface="+mn-cs"/>
              </a:rPr>
              <a:t>——</a:t>
            </a:r>
            <a:r>
              <a:rPr kumimoji="0" lang="zh-CN" altLang="en-US" sz="3200" kern="1200" cap="none" spc="0" normalizeH="0" baseline="0" noProof="1">
                <a:solidFill>
                  <a:schemeClr val="bg1"/>
                </a:solidFill>
                <a:latin typeface="宋体" pitchFamily="2" charset="-122"/>
                <a:ea typeface="宋体" pitchFamily="2" charset="-122"/>
              </a:rPr>
              <a:t>包括人物活动的时间、地点、季节、气候以及景物等。</a:t>
            </a:r>
            <a:endParaRPr kumimoji="0" lang="zh-CN" altLang="en-US" sz="3200" kern="1200" cap="none" spc="0" normalizeH="0" baseline="0" noProof="1">
              <a:solidFill>
                <a:schemeClr val="bg1"/>
              </a:solidFill>
              <a:latin typeface="宋体" pitchFamily="2" charset="-122"/>
              <a:ea typeface="宋体" pitchFamily="2" charset="-122"/>
            </a:endParaRPr>
          </a:p>
          <a:p>
            <a:pPr marR="0" defTabSz="914400">
              <a:buClrTx/>
              <a:buSzTx/>
              <a:buFont typeface="Arial" pitchFamily="34" charset="0"/>
              <a:buNone/>
              <a:defRPr/>
            </a:pPr>
            <a:r>
              <a:rPr kumimoji="0" lang="zh-CN" altLang="en-US" sz="3200" kern="1200" cap="none" spc="0" normalizeH="0" baseline="0" noProof="1">
                <a:solidFill>
                  <a:schemeClr val="bg1"/>
                </a:solidFill>
                <a:latin typeface="宋体" pitchFamily="2" charset="-122"/>
                <a:ea typeface="宋体" pitchFamily="2" charset="-122"/>
              </a:rPr>
              <a:t>作用：</a:t>
            </a:r>
            <a:endParaRPr kumimoji="0" lang="zh-CN" altLang="en-US" sz="3200" kern="1200" cap="none" spc="0" normalizeH="0" baseline="0" noProof="1">
              <a:solidFill>
                <a:schemeClr val="bg1"/>
              </a:solidFill>
              <a:latin typeface="宋体" pitchFamily="2" charset="-122"/>
              <a:ea typeface="宋体" pitchFamily="2" charset="-122"/>
            </a:endParaRPr>
          </a:p>
          <a:p>
            <a:pPr marR="0" defTabSz="914400">
              <a:buClrTx/>
              <a:buSzTx/>
              <a:buFont typeface="Arial" pitchFamily="34" charset="0"/>
              <a:buNone/>
              <a:defRPr/>
            </a:pPr>
            <a:r>
              <a:rPr kumimoji="0" lang="en-US" altLang="zh-CN" sz="3200" kern="1200" cap="none" spc="0" normalizeH="0" baseline="0" noProof="1">
                <a:solidFill>
                  <a:schemeClr val="bg1"/>
                </a:solidFill>
                <a:latin typeface="宋体" pitchFamily="2" charset="-122"/>
                <a:ea typeface="宋体" pitchFamily="2" charset="-122"/>
              </a:rPr>
              <a:t>①</a:t>
            </a:r>
            <a:r>
              <a:rPr kumimoji="0" lang="zh-CN" altLang="en-US" sz="3200" kern="1200" cap="none" spc="0" normalizeH="0" baseline="0" noProof="1">
                <a:solidFill>
                  <a:schemeClr val="bg1"/>
                </a:solidFill>
                <a:latin typeface="宋体" pitchFamily="2" charset="-122"/>
                <a:ea typeface="宋体" pitchFamily="2" charset="-122"/>
              </a:rPr>
              <a:t>点明事件发生的时间、地点、节令等；</a:t>
            </a:r>
            <a:endParaRPr kumimoji="0" lang="zh-CN" altLang="en-US" sz="3200" kern="1200" cap="none" spc="0" normalizeH="0" baseline="0" noProof="1">
              <a:solidFill>
                <a:schemeClr val="bg1"/>
              </a:solidFill>
              <a:latin typeface="宋体" pitchFamily="2" charset="-122"/>
              <a:ea typeface="宋体" pitchFamily="2" charset="-122"/>
            </a:endParaRPr>
          </a:p>
          <a:p>
            <a:pPr marR="0" defTabSz="914400">
              <a:buClrTx/>
              <a:buSzTx/>
              <a:buFont typeface="Arial" pitchFamily="34" charset="0"/>
              <a:buNone/>
              <a:defRPr/>
            </a:pPr>
            <a:r>
              <a:rPr kumimoji="0" lang="en-US" altLang="zh-CN" sz="3200" kern="1200" cap="none" spc="0" normalizeH="0" baseline="0" noProof="1">
                <a:solidFill>
                  <a:schemeClr val="bg1"/>
                </a:solidFill>
                <a:latin typeface="宋体" pitchFamily="2" charset="-122"/>
                <a:ea typeface="宋体" pitchFamily="2" charset="-122"/>
              </a:rPr>
              <a:t>②</a:t>
            </a:r>
            <a:r>
              <a:rPr kumimoji="0" lang="zh-CN" altLang="en-US" sz="3200" kern="1200" cap="none" spc="0" normalizeH="0" baseline="0" noProof="1">
                <a:solidFill>
                  <a:schemeClr val="bg1"/>
                </a:solidFill>
                <a:latin typeface="宋体" pitchFamily="2" charset="-122"/>
                <a:ea typeface="宋体" pitchFamily="2" charset="-122"/>
              </a:rPr>
              <a:t>交代人物活动的场所</a:t>
            </a:r>
            <a:r>
              <a:rPr kumimoji="0" lang="en-US" altLang="zh-CN" sz="3200" kern="1200" cap="none" spc="0" normalizeH="0" baseline="0" noProof="1">
                <a:solidFill>
                  <a:schemeClr val="bg1"/>
                </a:solidFill>
                <a:latin typeface="宋体" pitchFamily="2" charset="-122"/>
                <a:ea typeface="宋体" pitchFamily="2" charset="-122"/>
              </a:rPr>
              <a:t>,</a:t>
            </a:r>
            <a:r>
              <a:rPr kumimoji="0" lang="zh-CN" altLang="en-US" sz="3200" kern="1200" cap="none" spc="0" normalizeH="0" baseline="0" noProof="1">
                <a:solidFill>
                  <a:schemeClr val="bg1"/>
                </a:solidFill>
                <a:latin typeface="宋体" pitchFamily="2" charset="-122"/>
                <a:ea typeface="宋体" pitchFamily="2" charset="-122"/>
              </a:rPr>
              <a:t>烘托人物性格、心理；</a:t>
            </a:r>
            <a:endParaRPr kumimoji="0" lang="zh-CN" altLang="en-US" sz="3200" kern="1200" cap="none" spc="0" normalizeH="0" baseline="0" noProof="1">
              <a:solidFill>
                <a:schemeClr val="bg1"/>
              </a:solidFill>
              <a:latin typeface="宋体" pitchFamily="2" charset="-122"/>
              <a:ea typeface="宋体" pitchFamily="2" charset="-122"/>
            </a:endParaRPr>
          </a:p>
          <a:p>
            <a:pPr marR="0" defTabSz="914400">
              <a:buClrTx/>
              <a:buSzTx/>
              <a:buFont typeface="Arial" pitchFamily="34" charset="0"/>
              <a:buNone/>
              <a:defRPr/>
            </a:pPr>
            <a:r>
              <a:rPr kumimoji="0" lang="en-US" altLang="zh-CN" sz="3200" kern="1200" cap="none" spc="0" normalizeH="0" baseline="0" noProof="1">
                <a:solidFill>
                  <a:schemeClr val="bg1"/>
                </a:solidFill>
                <a:latin typeface="宋体" pitchFamily="2" charset="-122"/>
                <a:ea typeface="宋体" pitchFamily="2" charset="-122"/>
              </a:rPr>
              <a:t>③</a:t>
            </a:r>
            <a:r>
              <a:rPr kumimoji="0" lang="zh-CN" altLang="en-US" sz="3200" kern="1200" cap="none" spc="0" normalizeH="0" baseline="0" noProof="1">
                <a:solidFill>
                  <a:schemeClr val="bg1"/>
                </a:solidFill>
                <a:latin typeface="宋体" pitchFamily="2" charset="-122"/>
                <a:ea typeface="宋体" pitchFamily="2" charset="-122"/>
              </a:rPr>
              <a:t>渲染气氛</a:t>
            </a:r>
            <a:r>
              <a:rPr kumimoji="0" lang="en-US" altLang="zh-CN" sz="3200" kern="1200" cap="none" spc="0" normalizeH="0" baseline="0" noProof="1">
                <a:solidFill>
                  <a:schemeClr val="bg1"/>
                </a:solidFill>
                <a:latin typeface="宋体" pitchFamily="2" charset="-122"/>
                <a:ea typeface="宋体" pitchFamily="2" charset="-122"/>
              </a:rPr>
              <a:t>,</a:t>
            </a:r>
            <a:r>
              <a:rPr kumimoji="0" lang="zh-CN" altLang="en-US" sz="3200" kern="1200" cap="none" spc="0" normalizeH="0" baseline="0" noProof="1">
                <a:solidFill>
                  <a:schemeClr val="bg1"/>
                </a:solidFill>
                <a:latin typeface="宋体" pitchFamily="2" charset="-122"/>
                <a:ea typeface="宋体" pitchFamily="2" charset="-122"/>
              </a:rPr>
              <a:t>奠定基调；</a:t>
            </a:r>
            <a:endParaRPr kumimoji="0" lang="zh-CN" altLang="en-US" sz="3200" kern="1200" cap="none" spc="0" normalizeH="0" baseline="0" noProof="1">
              <a:solidFill>
                <a:schemeClr val="bg1"/>
              </a:solidFill>
              <a:latin typeface="宋体" pitchFamily="2" charset="-122"/>
              <a:ea typeface="宋体" pitchFamily="2" charset="-122"/>
            </a:endParaRPr>
          </a:p>
          <a:p>
            <a:pPr marR="0" defTabSz="914400">
              <a:buClrTx/>
              <a:buSzTx/>
              <a:buFont typeface="Arial" pitchFamily="34" charset="0"/>
              <a:buNone/>
              <a:defRPr/>
            </a:pPr>
            <a:endParaRPr kumimoji="0" lang="zh-CN" altLang="en-US" sz="3200" kern="1200" cap="none" spc="0" normalizeH="0" baseline="0" noProof="1">
              <a:solidFill>
                <a:schemeClr val="tx2"/>
              </a:solidFill>
              <a:latin typeface="Arial" pitchFamily="34" charset="0"/>
              <a:ea typeface="宋体" pitchFamily="2" charset="-122"/>
              <a:cs typeface="+mn-cs"/>
            </a:endParaRPr>
          </a:p>
          <a:p>
            <a:pPr marR="0" defTabSz="914400">
              <a:buClrTx/>
              <a:buSzTx/>
              <a:buFont typeface="Arial" pitchFamily="34" charset="0"/>
              <a:buNone/>
              <a:defRPr/>
            </a:pPr>
            <a:endParaRPr kumimoji="0" lang="zh-CN" altLang="en-US" sz="3200" kern="1200" cap="none" spc="0" normalizeH="0" baseline="0" noProof="1">
              <a:solidFill>
                <a:schemeClr val="tx2"/>
              </a:solidFill>
              <a:latin typeface="Arial" pitchFamily="34" charset="0"/>
              <a:ea typeface="宋体" pitchFamily="2" charset="-122"/>
              <a:cs typeface="+mn-cs"/>
            </a:endParaRPr>
          </a:p>
          <a:p>
            <a:pPr marR="0" defTabSz="914400">
              <a:buClrTx/>
              <a:buSzTx/>
              <a:buFont typeface="Arial" pitchFamily="34" charset="0"/>
              <a:buNone/>
              <a:defRPr/>
            </a:pPr>
            <a:endParaRPr kumimoji="0" lang="zh-CN" altLang="en-US" sz="3200" kern="1200" cap="none" spc="0" normalizeH="0" baseline="0" noProof="1">
              <a:solidFill>
                <a:srgbClr val="006600"/>
              </a:solidFill>
              <a:latin typeface="Arial" pitchFamily="34" charset="0"/>
              <a:ea typeface="宋体"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0-#ppt_w/2"/>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
          <p:cNvSpPr txBox="1"/>
          <p:nvPr/>
        </p:nvSpPr>
        <p:spPr>
          <a:xfrm>
            <a:off x="1700213" y="992188"/>
            <a:ext cx="7043737" cy="1568450"/>
          </a:xfrm>
          <a:prstGeom prst="rect">
            <a:avLst/>
          </a:prstGeom>
          <a:noFill/>
          <a:ln w="9525">
            <a:noFill/>
          </a:ln>
        </p:spPr>
        <p:txBody>
          <a:bodyPr>
            <a:spAutoFit/>
          </a:bodyPr>
          <a:lstStyle/>
          <a:p>
            <a:r>
              <a:rPr lang="en-US" altLang="zh-CN" sz="3200" dirty="0">
                <a:solidFill>
                  <a:schemeClr val="bg1"/>
                </a:solidFill>
                <a:latin typeface="宋体" pitchFamily="2" charset="-122"/>
                <a:ea typeface="宋体" pitchFamily="2" charset="-122"/>
              </a:rPr>
              <a:t>④</a:t>
            </a:r>
            <a:r>
              <a:rPr lang="zh-CN" altLang="en-US" sz="3200" dirty="0">
                <a:solidFill>
                  <a:schemeClr val="bg1"/>
                </a:solidFill>
                <a:latin typeface="宋体" pitchFamily="2" charset="-122"/>
                <a:ea typeface="宋体" pitchFamily="2" charset="-122"/>
              </a:rPr>
              <a:t>推动情节发展；</a:t>
            </a:r>
            <a:endParaRPr lang="zh-CN" altLang="en-US" sz="3200" dirty="0">
              <a:solidFill>
                <a:schemeClr val="bg1"/>
              </a:solidFill>
              <a:latin typeface="宋体" pitchFamily="2" charset="-122"/>
              <a:ea typeface="宋体" pitchFamily="2" charset="-122"/>
            </a:endParaRPr>
          </a:p>
          <a:p>
            <a:r>
              <a:rPr lang="en-US" altLang="zh-CN" sz="3200" dirty="0">
                <a:solidFill>
                  <a:schemeClr val="bg1"/>
                </a:solidFill>
                <a:latin typeface="宋体" pitchFamily="2" charset="-122"/>
                <a:ea typeface="宋体" pitchFamily="2" charset="-122"/>
              </a:rPr>
              <a:t>⑤</a:t>
            </a:r>
            <a:r>
              <a:rPr lang="zh-CN" altLang="en-US" sz="3200" dirty="0">
                <a:solidFill>
                  <a:schemeClr val="bg1"/>
                </a:solidFill>
                <a:latin typeface="宋体" pitchFamily="2" charset="-122"/>
                <a:ea typeface="宋体" pitchFamily="2" charset="-122"/>
              </a:rPr>
              <a:t>暗示社会环境；</a:t>
            </a:r>
            <a:endParaRPr lang="zh-CN" altLang="en-US" sz="3200" dirty="0">
              <a:solidFill>
                <a:schemeClr val="bg1"/>
              </a:solidFill>
              <a:latin typeface="宋体" pitchFamily="2" charset="-122"/>
              <a:ea typeface="宋体" pitchFamily="2" charset="-122"/>
            </a:endParaRPr>
          </a:p>
          <a:p>
            <a:r>
              <a:rPr lang="en-US" altLang="zh-CN" sz="3200" dirty="0">
                <a:solidFill>
                  <a:schemeClr val="bg1"/>
                </a:solidFill>
                <a:latin typeface="宋体" pitchFamily="2" charset="-122"/>
                <a:ea typeface="宋体" pitchFamily="2" charset="-122"/>
              </a:rPr>
              <a:t>⑥</a:t>
            </a:r>
            <a:r>
              <a:rPr lang="zh-CN" altLang="en-US" sz="3200" dirty="0">
                <a:solidFill>
                  <a:schemeClr val="bg1"/>
                </a:solidFill>
                <a:latin typeface="宋体" pitchFamily="2" charset="-122"/>
                <a:ea typeface="宋体" pitchFamily="2" charset="-122"/>
              </a:rPr>
              <a:t>深化作品主题。</a:t>
            </a:r>
          </a:p>
        </p:txBody>
      </p:sp>
      <p:sp>
        <p:nvSpPr>
          <p:cNvPr id="18434" name="文本框 2"/>
          <p:cNvSpPr txBox="1"/>
          <p:nvPr/>
        </p:nvSpPr>
        <p:spPr>
          <a:xfrm>
            <a:off x="1700212" y="2492897"/>
            <a:ext cx="9652372" cy="3539430"/>
          </a:xfrm>
          <a:prstGeom prst="rect">
            <a:avLst/>
          </a:prstGeom>
          <a:noFill/>
          <a:ln w="9525">
            <a:noFill/>
          </a:ln>
        </p:spPr>
        <p:txBody>
          <a:bodyPr wrap="square">
            <a:spAutoFit/>
          </a:bodyPr>
          <a:lstStyle/>
          <a:p>
            <a:r>
              <a:rPr lang="en-US" altLang="en-US" sz="3200" dirty="0">
                <a:solidFill>
                  <a:schemeClr val="bg1"/>
                </a:solidFill>
                <a:latin typeface="微软雅黑" pitchFamily="34" charset="-122"/>
                <a:ea typeface="微软雅黑" pitchFamily="34" charset="-122"/>
              </a:rPr>
              <a:t>2.社会环境</a:t>
            </a:r>
            <a:r>
              <a:rPr lang="en-US" altLang="en-US"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sym typeface="宋体" pitchFamily="2" charset="-122"/>
              </a:rPr>
              <a:t>包括对社会背景、历史条件、风土人情、时代风貌、社会关系、政治经济等状况的描写。</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作用：</a:t>
            </a:r>
            <a:r>
              <a:rPr lang="en-US" altLang="zh-CN" sz="3200" dirty="0">
                <a:solidFill>
                  <a:schemeClr val="bg1"/>
                </a:solidFill>
                <a:latin typeface="宋体" pitchFamily="2" charset="-122"/>
                <a:ea typeface="宋体" pitchFamily="2" charset="-122"/>
                <a:sym typeface="宋体" pitchFamily="2" charset="-122"/>
              </a:rPr>
              <a:t>①</a:t>
            </a:r>
            <a:r>
              <a:rPr lang="zh-CN" altLang="en-US" sz="3200" dirty="0">
                <a:solidFill>
                  <a:schemeClr val="bg1"/>
                </a:solidFill>
                <a:latin typeface="宋体" pitchFamily="2" charset="-122"/>
                <a:ea typeface="宋体" pitchFamily="2" charset="-122"/>
                <a:sym typeface="宋体" pitchFamily="2" charset="-122"/>
              </a:rPr>
              <a:t>展示人物活动及其成长的时代背景；</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      </a:t>
            </a:r>
            <a:r>
              <a:rPr lang="en-US" altLang="zh-CN" sz="3200" dirty="0">
                <a:solidFill>
                  <a:schemeClr val="bg1"/>
                </a:solidFill>
                <a:latin typeface="宋体" pitchFamily="2" charset="-122"/>
                <a:ea typeface="宋体" pitchFamily="2" charset="-122"/>
                <a:sym typeface="宋体" pitchFamily="2" charset="-122"/>
              </a:rPr>
              <a:t>②</a:t>
            </a:r>
            <a:r>
              <a:rPr lang="zh-CN" altLang="en-US" sz="3200" dirty="0">
                <a:solidFill>
                  <a:schemeClr val="bg1"/>
                </a:solidFill>
                <a:latin typeface="宋体" pitchFamily="2" charset="-122"/>
                <a:ea typeface="宋体" pitchFamily="2" charset="-122"/>
                <a:sym typeface="宋体" pitchFamily="2" charset="-122"/>
              </a:rPr>
              <a:t>揭示产生人物性格的社会基础；</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Arial" pitchFamily="34" charset="0"/>
              </a:rPr>
              <a:t>      </a:t>
            </a:r>
            <a:r>
              <a:rPr lang="en-US" altLang="zh-CN" sz="3200" dirty="0">
                <a:solidFill>
                  <a:schemeClr val="bg1"/>
                </a:solidFill>
                <a:latin typeface="宋体" pitchFamily="2" charset="-122"/>
                <a:ea typeface="宋体" pitchFamily="2" charset="-122"/>
                <a:sym typeface="宋体" pitchFamily="2" charset="-122"/>
              </a:rPr>
              <a:t>③</a:t>
            </a:r>
            <a:r>
              <a:rPr lang="zh-CN" altLang="en-US" sz="3200" dirty="0">
                <a:solidFill>
                  <a:schemeClr val="bg1"/>
                </a:solidFill>
                <a:latin typeface="宋体" pitchFamily="2" charset="-122"/>
                <a:ea typeface="宋体" pitchFamily="2" charset="-122"/>
                <a:sym typeface="宋体" pitchFamily="2" charset="-122"/>
              </a:rPr>
              <a:t>揭示决定人物行动的因素；</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Arial" pitchFamily="34" charset="0"/>
              </a:rPr>
              <a:t>      </a:t>
            </a:r>
            <a:r>
              <a:rPr lang="en-US" altLang="zh-CN" sz="3200" dirty="0">
                <a:solidFill>
                  <a:schemeClr val="bg1"/>
                </a:solidFill>
                <a:latin typeface="宋体" pitchFamily="2" charset="-122"/>
                <a:ea typeface="宋体" pitchFamily="2" charset="-122"/>
                <a:sym typeface="宋体" pitchFamily="2" charset="-122"/>
              </a:rPr>
              <a:t>④</a:t>
            </a:r>
            <a:r>
              <a:rPr lang="zh-CN" altLang="en-US" sz="3200" dirty="0">
                <a:solidFill>
                  <a:schemeClr val="bg1"/>
                </a:solidFill>
                <a:latin typeface="宋体" pitchFamily="2" charset="-122"/>
                <a:ea typeface="宋体" pitchFamily="2" charset="-122"/>
                <a:sym typeface="宋体" pitchFamily="2" charset="-122"/>
              </a:rPr>
              <a:t>预示人物或悲或喜的命运；</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Arial" pitchFamily="34" charset="0"/>
              </a:rPr>
              <a:t>      </a:t>
            </a:r>
            <a:r>
              <a:rPr lang="en-US" altLang="zh-CN" sz="3200" dirty="0">
                <a:solidFill>
                  <a:schemeClr val="bg1"/>
                </a:solidFill>
                <a:latin typeface="宋体" pitchFamily="2" charset="-122"/>
                <a:ea typeface="宋体" pitchFamily="2" charset="-122"/>
                <a:sym typeface="宋体" pitchFamily="2" charset="-122"/>
              </a:rPr>
              <a:t>⑤</a:t>
            </a:r>
            <a:r>
              <a:rPr lang="zh-CN" altLang="en-US" sz="3200" dirty="0">
                <a:solidFill>
                  <a:schemeClr val="bg1"/>
                </a:solidFill>
                <a:latin typeface="宋体" pitchFamily="2" charset="-122"/>
                <a:ea typeface="宋体" pitchFamily="2" charset="-122"/>
                <a:sym typeface="宋体" pitchFamily="2" charset="-122"/>
              </a:rPr>
              <a:t>揭示社会本质特征</a:t>
            </a:r>
            <a:r>
              <a:rPr lang="en-US" altLang="zh-CN" sz="3200" dirty="0">
                <a:solidFill>
                  <a:schemeClr val="bg1"/>
                </a:solidFill>
                <a:latin typeface="宋体" pitchFamily="2" charset="-122"/>
                <a:ea typeface="宋体" pitchFamily="2" charset="-122"/>
                <a:sym typeface="宋体" pitchFamily="2" charset="-122"/>
              </a:rPr>
              <a:t>,</a:t>
            </a:r>
            <a:r>
              <a:rPr lang="zh-CN" altLang="en-US" sz="3200" dirty="0">
                <a:solidFill>
                  <a:schemeClr val="bg1"/>
                </a:solidFill>
                <a:latin typeface="宋体" pitchFamily="2" charset="-122"/>
                <a:ea typeface="宋体" pitchFamily="2" charset="-122"/>
                <a:sym typeface="宋体" pitchFamily="2" charset="-122"/>
              </a:rPr>
              <a:t>凸显小说主题。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1" fill="hold"/>
                                        <p:tgtEl>
                                          <p:spTgt spid="1843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3749675" y="2427288"/>
            <a:ext cx="4457700" cy="792163"/>
          </a:xfrm>
          <a:custGeom>
            <a:avLst/>
            <a:gdLst>
              <a:gd name="connsiteX0" fmla="*/ 1121070 w 1143000"/>
              <a:gd name="connsiteY0" fmla="*/ 0 h 400050"/>
              <a:gd name="connsiteX1" fmla="*/ 1143000 w 1143000"/>
              <a:gd name="connsiteY1" fmla="*/ 0 h 400050"/>
              <a:gd name="connsiteX2" fmla="*/ 1062038 w 1143000"/>
              <a:gd name="connsiteY2" fmla="*/ 400050 h 400050"/>
              <a:gd name="connsiteX3" fmla="*/ 1043308 w 1143000"/>
              <a:gd name="connsiteY3" fmla="*/ 400050 h 400050"/>
              <a:gd name="connsiteX4" fmla="*/ 111849 w 1143000"/>
              <a:gd name="connsiteY4" fmla="*/ 0 h 400050"/>
              <a:gd name="connsiteX5" fmla="*/ 1106401 w 1143000"/>
              <a:gd name="connsiteY5" fmla="*/ 0 h 400050"/>
              <a:gd name="connsiteX6" fmla="*/ 1028639 w 1143000"/>
              <a:gd name="connsiteY6" fmla="*/ 400050 h 400050"/>
              <a:gd name="connsiteX7" fmla="*/ 34087 w 1143000"/>
              <a:gd name="connsiteY7" fmla="*/ 400050 h 400050"/>
              <a:gd name="connsiteX8" fmla="*/ 80962 w 1143000"/>
              <a:gd name="connsiteY8" fmla="*/ 0 h 400050"/>
              <a:gd name="connsiteX9" fmla="*/ 97180 w 1143000"/>
              <a:gd name="connsiteY9" fmla="*/ 0 h 400050"/>
              <a:gd name="connsiteX10" fmla="*/ 19418 w 1143000"/>
              <a:gd name="connsiteY10" fmla="*/ 400050 h 400050"/>
              <a:gd name="connsiteX11" fmla="*/ 0 w 1143000"/>
              <a:gd name="connsiteY11" fmla="*/ 4000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400050">
                <a:moveTo>
                  <a:pt x="1121070" y="0"/>
                </a:moveTo>
                <a:lnTo>
                  <a:pt x="1143000" y="0"/>
                </a:lnTo>
                <a:lnTo>
                  <a:pt x="1062038" y="400050"/>
                </a:lnTo>
                <a:lnTo>
                  <a:pt x="1043308" y="400050"/>
                </a:lnTo>
                <a:close/>
                <a:moveTo>
                  <a:pt x="111849" y="0"/>
                </a:moveTo>
                <a:lnTo>
                  <a:pt x="1106401" y="0"/>
                </a:lnTo>
                <a:lnTo>
                  <a:pt x="1028639" y="400050"/>
                </a:lnTo>
                <a:lnTo>
                  <a:pt x="34087" y="400050"/>
                </a:lnTo>
                <a:close/>
                <a:moveTo>
                  <a:pt x="80962" y="0"/>
                </a:moveTo>
                <a:lnTo>
                  <a:pt x="97180" y="0"/>
                </a:lnTo>
                <a:lnTo>
                  <a:pt x="19418" y="400050"/>
                </a:lnTo>
                <a:lnTo>
                  <a:pt x="0" y="400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rgbClr val="FFFFFF"/>
                </a:solidFill>
                <a:effectLst/>
                <a:uLnTx/>
                <a:uFillTx/>
                <a:latin typeface="+mj-lt"/>
                <a:ea typeface="+mj-ea"/>
                <a:cs typeface="+mj-cs"/>
                <a:sym typeface="Arial" pitchFamily="34" charset="0"/>
              </a:rPr>
              <a:t>短小精悍,以小见大</a:t>
            </a:r>
          </a:p>
        </p:txBody>
      </p:sp>
      <p:sp>
        <p:nvSpPr>
          <p:cNvPr id="12" name="矩形 11"/>
          <p:cNvSpPr/>
          <p:nvPr/>
        </p:nvSpPr>
        <p:spPr>
          <a:xfrm>
            <a:off x="1811338" y="1071563"/>
            <a:ext cx="2706688" cy="608013"/>
          </a:xfrm>
          <a:prstGeom prst="rect">
            <a:avLst/>
          </a:prstGeom>
          <a:solidFill>
            <a:schemeClr val="accent1">
              <a:lumMod val="25000"/>
              <a:lumOff val="75000"/>
            </a:schemeClr>
          </a:solidFill>
        </p:spPr>
        <p:style>
          <a:lnRef idx="1">
            <a:schemeClr val="accent1"/>
          </a:lnRef>
          <a:fillRef idx="3">
            <a:schemeClr val="accent1"/>
          </a:fillRef>
          <a:effectRef idx="2">
            <a:schemeClr val="accent1"/>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lt1"/>
                </a:solidFill>
                <a:effectLst/>
                <a:uLnTx/>
                <a:uFillTx/>
                <a:latin typeface="黑体" pitchFamily="49" charset="-122"/>
                <a:ea typeface="黑体" pitchFamily="49" charset="-122"/>
              </a:rPr>
              <a:t>小小说的特点</a:t>
            </a:r>
          </a:p>
        </p:txBody>
      </p:sp>
      <p:pic>
        <p:nvPicPr>
          <p:cNvPr id="15364" name="图片 22" descr="C:\Users\Administrator\Desktop\d1a20cf431adcbef66861730abaf2edda3cc9f51.jpgd1a20cf431adcbef66861730abaf2edda3cc9f51"/>
          <p:cNvPicPr>
            <a:picLocks noChangeAspect="1"/>
          </p:cNvPicPr>
          <p:nvPr/>
        </p:nvPicPr>
        <p:blipFill>
          <a:blip r:embed="rId1" cstate="print"/>
          <a:srcRect l="16846" r="8118"/>
          <a:stretch>
            <a:fillRect/>
          </a:stretch>
        </p:blipFill>
        <p:spPr>
          <a:xfrm>
            <a:off x="1343472" y="2678112"/>
            <a:ext cx="1927225" cy="3660775"/>
          </a:xfrm>
          <a:prstGeom prst="rect">
            <a:avLst/>
          </a:prstGeom>
          <a:noFill/>
          <a:ln w="9525">
            <a:noFill/>
          </a:ln>
        </p:spPr>
      </p:pic>
      <p:sp>
        <p:nvSpPr>
          <p:cNvPr id="2" name="任意多边形 1"/>
          <p:cNvSpPr/>
          <p:nvPr/>
        </p:nvSpPr>
        <p:spPr>
          <a:xfrm>
            <a:off x="3748088" y="3454400"/>
            <a:ext cx="4460875" cy="792163"/>
          </a:xfrm>
          <a:custGeom>
            <a:avLst/>
            <a:gdLst>
              <a:gd name="connsiteX0" fmla="*/ 1121070 w 1143000"/>
              <a:gd name="connsiteY0" fmla="*/ 0 h 400050"/>
              <a:gd name="connsiteX1" fmla="*/ 1143000 w 1143000"/>
              <a:gd name="connsiteY1" fmla="*/ 0 h 400050"/>
              <a:gd name="connsiteX2" fmla="*/ 1062038 w 1143000"/>
              <a:gd name="connsiteY2" fmla="*/ 400050 h 400050"/>
              <a:gd name="connsiteX3" fmla="*/ 1043308 w 1143000"/>
              <a:gd name="connsiteY3" fmla="*/ 400050 h 400050"/>
              <a:gd name="connsiteX4" fmla="*/ 111849 w 1143000"/>
              <a:gd name="connsiteY4" fmla="*/ 0 h 400050"/>
              <a:gd name="connsiteX5" fmla="*/ 1106401 w 1143000"/>
              <a:gd name="connsiteY5" fmla="*/ 0 h 400050"/>
              <a:gd name="connsiteX6" fmla="*/ 1028639 w 1143000"/>
              <a:gd name="connsiteY6" fmla="*/ 400050 h 400050"/>
              <a:gd name="connsiteX7" fmla="*/ 34087 w 1143000"/>
              <a:gd name="connsiteY7" fmla="*/ 400050 h 400050"/>
              <a:gd name="connsiteX8" fmla="*/ 80962 w 1143000"/>
              <a:gd name="connsiteY8" fmla="*/ 0 h 400050"/>
              <a:gd name="connsiteX9" fmla="*/ 97180 w 1143000"/>
              <a:gd name="connsiteY9" fmla="*/ 0 h 400050"/>
              <a:gd name="connsiteX10" fmla="*/ 19418 w 1143000"/>
              <a:gd name="connsiteY10" fmla="*/ 400050 h 400050"/>
              <a:gd name="connsiteX11" fmla="*/ 0 w 1143000"/>
              <a:gd name="connsiteY11" fmla="*/ 4000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400050">
                <a:moveTo>
                  <a:pt x="1121070" y="0"/>
                </a:moveTo>
                <a:lnTo>
                  <a:pt x="1143000" y="0"/>
                </a:lnTo>
                <a:lnTo>
                  <a:pt x="1062038" y="400050"/>
                </a:lnTo>
                <a:lnTo>
                  <a:pt x="1043308" y="400050"/>
                </a:lnTo>
                <a:close/>
                <a:moveTo>
                  <a:pt x="111849" y="0"/>
                </a:moveTo>
                <a:lnTo>
                  <a:pt x="1106401" y="0"/>
                </a:lnTo>
                <a:lnTo>
                  <a:pt x="1028639" y="400050"/>
                </a:lnTo>
                <a:lnTo>
                  <a:pt x="34087" y="400050"/>
                </a:lnTo>
                <a:close/>
                <a:moveTo>
                  <a:pt x="80962" y="0"/>
                </a:moveTo>
                <a:lnTo>
                  <a:pt x="97180" y="0"/>
                </a:lnTo>
                <a:lnTo>
                  <a:pt x="19418" y="400050"/>
                </a:lnTo>
                <a:lnTo>
                  <a:pt x="0" y="4000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rgbClr val="FFFFFF"/>
                </a:solidFill>
                <a:effectLst/>
                <a:uLnTx/>
                <a:uFillTx/>
                <a:latin typeface="+mj-lt"/>
                <a:ea typeface="+mj-ea"/>
                <a:cs typeface="+mj-cs"/>
                <a:sym typeface="Arial" pitchFamily="34" charset="0"/>
              </a:rPr>
              <a:t>人物典型,情节紧凑</a:t>
            </a:r>
          </a:p>
        </p:txBody>
      </p:sp>
      <p:sp>
        <p:nvSpPr>
          <p:cNvPr id="3" name="任意多边形 2"/>
          <p:cNvSpPr/>
          <p:nvPr/>
        </p:nvSpPr>
        <p:spPr>
          <a:xfrm>
            <a:off x="3748088" y="4508500"/>
            <a:ext cx="4460875" cy="793750"/>
          </a:xfrm>
          <a:custGeom>
            <a:avLst/>
            <a:gdLst>
              <a:gd name="connsiteX0" fmla="*/ 1121070 w 1143000"/>
              <a:gd name="connsiteY0" fmla="*/ 0 h 400050"/>
              <a:gd name="connsiteX1" fmla="*/ 1143000 w 1143000"/>
              <a:gd name="connsiteY1" fmla="*/ 0 h 400050"/>
              <a:gd name="connsiteX2" fmla="*/ 1062038 w 1143000"/>
              <a:gd name="connsiteY2" fmla="*/ 400050 h 400050"/>
              <a:gd name="connsiteX3" fmla="*/ 1043308 w 1143000"/>
              <a:gd name="connsiteY3" fmla="*/ 400050 h 400050"/>
              <a:gd name="connsiteX4" fmla="*/ 111849 w 1143000"/>
              <a:gd name="connsiteY4" fmla="*/ 0 h 400050"/>
              <a:gd name="connsiteX5" fmla="*/ 1106401 w 1143000"/>
              <a:gd name="connsiteY5" fmla="*/ 0 h 400050"/>
              <a:gd name="connsiteX6" fmla="*/ 1028639 w 1143000"/>
              <a:gd name="connsiteY6" fmla="*/ 400050 h 400050"/>
              <a:gd name="connsiteX7" fmla="*/ 34087 w 1143000"/>
              <a:gd name="connsiteY7" fmla="*/ 400050 h 400050"/>
              <a:gd name="connsiteX8" fmla="*/ 80962 w 1143000"/>
              <a:gd name="connsiteY8" fmla="*/ 0 h 400050"/>
              <a:gd name="connsiteX9" fmla="*/ 97180 w 1143000"/>
              <a:gd name="connsiteY9" fmla="*/ 0 h 400050"/>
              <a:gd name="connsiteX10" fmla="*/ 19418 w 1143000"/>
              <a:gd name="connsiteY10" fmla="*/ 400050 h 400050"/>
              <a:gd name="connsiteX11" fmla="*/ 0 w 1143000"/>
              <a:gd name="connsiteY11" fmla="*/ 4000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400050">
                <a:moveTo>
                  <a:pt x="1121070" y="0"/>
                </a:moveTo>
                <a:lnTo>
                  <a:pt x="1143000" y="0"/>
                </a:lnTo>
                <a:lnTo>
                  <a:pt x="1062038" y="400050"/>
                </a:lnTo>
                <a:lnTo>
                  <a:pt x="1043308" y="400050"/>
                </a:lnTo>
                <a:close/>
                <a:moveTo>
                  <a:pt x="111849" y="0"/>
                </a:moveTo>
                <a:lnTo>
                  <a:pt x="1106401" y="0"/>
                </a:lnTo>
                <a:lnTo>
                  <a:pt x="1028639" y="400050"/>
                </a:lnTo>
                <a:lnTo>
                  <a:pt x="34087" y="400050"/>
                </a:lnTo>
                <a:close/>
                <a:moveTo>
                  <a:pt x="80962" y="0"/>
                </a:moveTo>
                <a:lnTo>
                  <a:pt x="97180" y="0"/>
                </a:lnTo>
                <a:lnTo>
                  <a:pt x="19418" y="400050"/>
                </a:lnTo>
                <a:lnTo>
                  <a:pt x="0" y="4000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rgbClr val="FFFFFF"/>
                </a:solidFill>
                <a:effectLst/>
                <a:uLnTx/>
                <a:uFillTx/>
                <a:latin typeface="+mj-lt"/>
                <a:ea typeface="+mj-ea"/>
                <a:cs typeface="+mj-cs"/>
                <a:sym typeface="Arial" pitchFamily="34" charset="0"/>
              </a:rPr>
              <a:t>结构严密,结尾新奇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0-#ppt_w/2"/>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2" grpId="0" bldLvl="0" animBg="1"/>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3"/>
          <p:cNvSpPr>
            <a:spLocks noGrp="1"/>
          </p:cNvSpPr>
          <p:nvPr>
            <p:ph type="ctrTitle"/>
          </p:nvPr>
        </p:nvSpPr>
        <p:spPr>
          <a:xfrm>
            <a:off x="1747838" y="1220788"/>
            <a:ext cx="7772400" cy="1470025"/>
          </a:xfrm>
          <a:solidFill>
            <a:schemeClr val="bg2">
              <a:lumMod val="50000"/>
            </a:schemeClr>
          </a:solidFill>
        </p:spPr>
        <p:txBody>
          <a:bodyPr vert="horz" wrap="square" lIns="91440" tIns="45720" rIns="91440" bIns="45720" anchor="b"/>
          <a:lstStyle/>
          <a:p>
            <a:pPr marL="342900" indent="-342900" algn="l" defTabSz="914400" eaLnBrk="1" hangingPunct="1">
              <a:buFont typeface="Wingdings" pitchFamily="2" charset="2"/>
              <a:buChar char="p"/>
            </a:pPr>
            <a:r>
              <a:rPr lang="zh-CN" altLang="en-US" sz="3200" dirty="0">
                <a:solidFill>
                  <a:schemeClr val="bg2">
                    <a:lumMod val="50000"/>
                  </a:schemeClr>
                </a:solidFill>
                <a:latin typeface="微软雅黑" pitchFamily="34" charset="-122"/>
                <a:ea typeface="微软雅黑" pitchFamily="34" charset="-122"/>
                <a:sym typeface="宋体" pitchFamily="2" charset="-122"/>
              </a:rPr>
              <a:t>高考真题 解法实例</a:t>
            </a:r>
            <a:br>
              <a:rPr lang="zh-CN" altLang="en-US" sz="3200" b="1" dirty="0">
                <a:solidFill>
                  <a:schemeClr val="tx2"/>
                </a:solidFill>
                <a:latin typeface="Calibri Light" panose="020F0302020204030204" pitchFamily="34" charset="0"/>
                <a:ea typeface="微软雅黑" pitchFamily="34" charset="-122"/>
                <a:sym typeface="宋体" pitchFamily="2" charset="-122"/>
              </a:rPr>
            </a:br>
            <a:endParaRPr lang="zh-CN" altLang="en-US" sz="3200" b="1" dirty="0">
              <a:solidFill>
                <a:schemeClr val="tx2"/>
              </a:solidFill>
              <a:latin typeface="Calibri Light" panose="020F0302020204030204" pitchFamily="34" charset="0"/>
              <a:ea typeface="微软雅黑" pitchFamily="34" charset="-122"/>
              <a:sym typeface="宋体" pitchFamily="2" charset="-122"/>
            </a:endParaRPr>
          </a:p>
        </p:txBody>
      </p:sp>
      <p:sp>
        <p:nvSpPr>
          <p:cNvPr id="7170" name="副标题 4"/>
          <p:cNvSpPr>
            <a:spLocks noGrp="1"/>
          </p:cNvSpPr>
          <p:nvPr>
            <p:ph type="subTitle" idx="1"/>
          </p:nvPr>
        </p:nvSpPr>
        <p:spPr>
          <a:xfrm>
            <a:off x="1747838" y="2147888"/>
            <a:ext cx="8812658" cy="3945408"/>
          </a:xfrm>
        </p:spPr>
        <p:txBody>
          <a:bodyPr vert="horz" wrap="square" lIns="91440" tIns="45720" rIns="91440" bIns="45720" anchor="t"/>
          <a:lstStyle/>
          <a:p>
            <a:r>
              <a:rPr lang="zh-CN" altLang="zh-CN" kern="1200" dirty="0">
                <a:solidFill>
                  <a:schemeClr val="bg1"/>
                </a:solidFill>
                <a:latin typeface="宋体" pitchFamily="2" charset="-122"/>
                <a:ea typeface="+mn-ea"/>
                <a:cs typeface="+mn-cs"/>
              </a:rPr>
              <a:t>［</a:t>
            </a:r>
            <a:r>
              <a:rPr lang="zh-CN" altLang="zh-CN" kern="1200" dirty="0">
                <a:solidFill>
                  <a:schemeClr val="bg1"/>
                </a:solidFill>
                <a:latin typeface="仿宋" panose="02010609060101010101" pitchFamily="49" charset="-122"/>
                <a:ea typeface="仿宋" panose="02010609060101010101" pitchFamily="49" charset="-122"/>
              </a:rPr>
              <a:t>课标全国</a:t>
            </a:r>
            <a:r>
              <a:rPr lang="en-US" altLang="zh-CN" dirty="0">
                <a:solidFill>
                  <a:schemeClr val="bg1"/>
                </a:solidFill>
                <a:latin typeface="仿宋" panose="02010609060101010101" pitchFamily="49" charset="-122"/>
                <a:ea typeface="仿宋" panose="02010609060101010101" pitchFamily="49" charset="-122"/>
              </a:rPr>
              <a:t>Ⅰ2018·4</a:t>
            </a:r>
            <a:r>
              <a:rPr lang="zh-CN" altLang="en-US" dirty="0">
                <a:solidFill>
                  <a:schemeClr val="bg1"/>
                </a:solidFill>
                <a:latin typeface="仿宋" panose="02010609060101010101" pitchFamily="49" charset="-122"/>
                <a:ea typeface="仿宋" panose="02010609060101010101" pitchFamily="49" charset="-122"/>
              </a:rPr>
              <a:t>～</a:t>
            </a:r>
            <a:r>
              <a:rPr lang="en-US" altLang="zh-CN" dirty="0">
                <a:solidFill>
                  <a:schemeClr val="bg1"/>
                </a:solidFill>
                <a:latin typeface="仿宋" panose="02010609060101010101" pitchFamily="49" charset="-122"/>
                <a:ea typeface="仿宋" panose="02010609060101010101" pitchFamily="49" charset="-122"/>
              </a:rPr>
              <a:t>6</a:t>
            </a:r>
            <a:r>
              <a:rPr lang="zh-CN" altLang="en-US" dirty="0">
                <a:solidFill>
                  <a:schemeClr val="bg1"/>
                </a:solidFill>
                <a:latin typeface="仿宋" panose="02010609060101010101" pitchFamily="49" charset="-122"/>
                <a:ea typeface="仿宋" panose="02010609060101010101" pitchFamily="49" charset="-122"/>
              </a:rPr>
              <a:t>，</a:t>
            </a:r>
            <a:r>
              <a:rPr lang="en-US" altLang="zh-CN" dirty="0">
                <a:solidFill>
                  <a:schemeClr val="bg1"/>
                </a:solidFill>
                <a:latin typeface="仿宋" panose="02010609060101010101" pitchFamily="49" charset="-122"/>
                <a:ea typeface="仿宋" panose="02010609060101010101" pitchFamily="49" charset="-122"/>
              </a:rPr>
              <a:t>15</a:t>
            </a:r>
            <a:r>
              <a:rPr lang="zh-CN" altLang="en-US" dirty="0">
                <a:solidFill>
                  <a:schemeClr val="bg1"/>
                </a:solidFill>
                <a:latin typeface="仿宋" panose="02010609060101010101" pitchFamily="49" charset="-122"/>
                <a:ea typeface="仿宋" panose="02010609060101010101" pitchFamily="49" charset="-122"/>
              </a:rPr>
              <a:t>分</a:t>
            </a:r>
            <a:r>
              <a:rPr lang="zh-CN" altLang="en-US" dirty="0">
                <a:solidFill>
                  <a:schemeClr val="bg1"/>
                </a:solidFill>
                <a:latin typeface="宋体" pitchFamily="2" charset="-122"/>
              </a:rPr>
              <a:t>］</a:t>
            </a:r>
            <a:r>
              <a:rPr lang="zh-CN" altLang="en-US" dirty="0">
                <a:solidFill>
                  <a:schemeClr val="bg1"/>
                </a:solidFill>
                <a:latin typeface="宋体" pitchFamily="2" charset="-122"/>
                <a:ea typeface="宋体" pitchFamily="2" charset="-122"/>
              </a:rPr>
              <a:t>阅读下面的文字，完成</a:t>
            </a:r>
            <a:r>
              <a:rPr lang="en-US" altLang="zh-CN" dirty="0">
                <a:solidFill>
                  <a:schemeClr val="bg1"/>
                </a:solidFill>
                <a:latin typeface="宋体" pitchFamily="2" charset="-122"/>
                <a:ea typeface="宋体" pitchFamily="2" charset="-122"/>
              </a:rPr>
              <a:t>1</a:t>
            </a:r>
            <a:r>
              <a:rPr lang="zh-CN" altLang="en-US" dirty="0">
                <a:solidFill>
                  <a:schemeClr val="bg1"/>
                </a:solidFill>
                <a:latin typeface="宋体" pitchFamily="2" charset="-122"/>
                <a:ea typeface="宋体" pitchFamily="2" charset="-122"/>
              </a:rPr>
              <a:t>～</a:t>
            </a:r>
            <a:r>
              <a:rPr lang="en-US" altLang="zh-CN" dirty="0">
                <a:solidFill>
                  <a:schemeClr val="bg1"/>
                </a:solidFill>
                <a:latin typeface="宋体" pitchFamily="2" charset="-122"/>
                <a:ea typeface="宋体" pitchFamily="2" charset="-122"/>
              </a:rPr>
              <a:t>3</a:t>
            </a:r>
            <a:r>
              <a:rPr lang="zh-CN" altLang="en-US" dirty="0">
                <a:solidFill>
                  <a:schemeClr val="bg1"/>
                </a:solidFill>
                <a:latin typeface="宋体" pitchFamily="2" charset="-122"/>
                <a:ea typeface="宋体" pitchFamily="2" charset="-122"/>
              </a:rPr>
              <a:t>题。</a:t>
            </a:r>
            <a:endParaRPr lang="en-US" altLang="zh-CN" kern="1200" dirty="0">
              <a:solidFill>
                <a:schemeClr val="bg1"/>
              </a:solidFill>
              <a:latin typeface="宋体" pitchFamily="2" charset="-122"/>
              <a:ea typeface="宋体" pitchFamily="2" charset="-122"/>
            </a:endParaRPr>
          </a:p>
          <a:p>
            <a:r>
              <a:rPr lang="zh-CN" altLang="en-US" b="1" kern="1200" dirty="0">
                <a:solidFill>
                  <a:schemeClr val="bg1"/>
                </a:solidFill>
                <a:latin typeface="微软雅黑" pitchFamily="34" charset="-122"/>
                <a:ea typeface="微软雅黑" pitchFamily="34" charset="-122"/>
              </a:rPr>
              <a:t>【</a:t>
            </a:r>
            <a:r>
              <a:rPr lang="zh-CN" altLang="en-US" kern="1200" dirty="0">
                <a:solidFill>
                  <a:schemeClr val="bg1"/>
                </a:solidFill>
                <a:latin typeface="微软雅黑" pitchFamily="34" charset="-122"/>
                <a:ea typeface="微软雅黑" pitchFamily="34" charset="-122"/>
              </a:rPr>
              <a:t>情节梗概</a:t>
            </a:r>
            <a:r>
              <a:rPr lang="zh-CN" altLang="en-US" b="1" dirty="0">
                <a:solidFill>
                  <a:schemeClr val="bg1"/>
                </a:solidFill>
                <a:latin typeface="宋体" pitchFamily="2" charset="-122"/>
              </a:rPr>
              <a:t>】</a:t>
            </a:r>
            <a:r>
              <a:rPr lang="zh-CN" altLang="en-US" dirty="0">
                <a:solidFill>
                  <a:schemeClr val="bg1"/>
                </a:solidFill>
                <a:latin typeface="宋体" pitchFamily="2" charset="-122"/>
                <a:ea typeface="宋体" pitchFamily="2" charset="-122"/>
              </a:rPr>
              <a:t>小说主要讲述了赵一曼女士被日军逮捕送进医院监禁治疗、受审、策反护士和看守她的警士、逃跑直至牺牲的过程。</a:t>
            </a:r>
            <a:endParaRPr lang="zh-CN" altLang="en-US" kern="1200" dirty="0">
              <a:solidFill>
                <a:schemeClr val="tx2"/>
              </a:solidFill>
              <a:latin typeface="宋体" pitchFamily="2" charset="-122"/>
              <a:ea typeface="宋体" pitchFamily="2" charset="-122"/>
              <a:sym typeface="宋体" pitchFamily="2" charset="-122"/>
            </a:endParaRPr>
          </a:p>
          <a:p>
            <a:r>
              <a:rPr lang="zh-CN" altLang="en-US" b="1" dirty="0">
                <a:solidFill>
                  <a:srgbClr val="262626"/>
                </a:solidFill>
                <a:latin typeface="微软雅黑" pitchFamily="34" charset="-122"/>
                <a:ea typeface="微软雅黑" pitchFamily="34" charset="-122"/>
              </a:rPr>
              <a:t>【</a:t>
            </a:r>
            <a:r>
              <a:rPr lang="zh-CN" altLang="en-US" dirty="0">
                <a:solidFill>
                  <a:srgbClr val="262626"/>
                </a:solidFill>
                <a:latin typeface="微软雅黑" pitchFamily="34" charset="-122"/>
                <a:ea typeface="微软雅黑" pitchFamily="34" charset="-122"/>
              </a:rPr>
              <a:t>文本主旨</a:t>
            </a:r>
            <a:r>
              <a:rPr lang="zh-CN" altLang="en-US" b="1" dirty="0">
                <a:solidFill>
                  <a:srgbClr val="262626"/>
                </a:solidFill>
                <a:latin typeface="微软雅黑" pitchFamily="34" charset="-122"/>
                <a:ea typeface="微软雅黑" pitchFamily="34" charset="-122"/>
              </a:rPr>
              <a:t>】</a:t>
            </a:r>
            <a:r>
              <a:rPr lang="zh-CN" altLang="en-US" dirty="0">
                <a:solidFill>
                  <a:srgbClr val="262626"/>
                </a:solidFill>
                <a:latin typeface="宋体" pitchFamily="2" charset="-122"/>
                <a:ea typeface="宋体" pitchFamily="2" charset="-122"/>
              </a:rPr>
              <a:t>本文将文学创作和文献档案相结合，塑造了赵一曼坚韧不屈、智勇双全，既有</a:t>
            </a:r>
            <a:endParaRPr lang="zh-CN" altLang="en-US" kern="1200" dirty="0">
              <a:solidFill>
                <a:schemeClr val="tx2"/>
              </a:solidFill>
              <a:latin typeface="宋体" pitchFamily="2" charset="-122"/>
              <a:ea typeface="宋体" pitchFamily="2" charset="-122"/>
              <a:sym typeface="宋体" pitchFamily="2" charset="-122"/>
            </a:endParaRPr>
          </a:p>
          <a:p>
            <a:pPr algn="l" defTabSz="914400" eaLnBrk="1" hangingPunct="1"/>
            <a:endParaRPr lang="zh-CN" altLang="en-US" kern="1200" dirty="0">
              <a:solidFill>
                <a:schemeClr val="tx1"/>
              </a:solidFill>
              <a:latin typeface="宋体" pitchFamily="2" charset="-122"/>
              <a:ea typeface="+mn-ea"/>
              <a:cs typeface="+mn-cs"/>
              <a:sym typeface="宋体" pitchFamily="2" charset="-122"/>
            </a:endParaRPr>
          </a:p>
        </p:txBody>
      </p:sp>
      <p:sp>
        <p:nvSpPr>
          <p:cNvPr id="5" name="圆角矩形 4"/>
          <p:cNvSpPr/>
          <p:nvPr/>
        </p:nvSpPr>
        <p:spPr>
          <a:xfrm>
            <a:off x="1747838" y="981075"/>
            <a:ext cx="1082675" cy="600075"/>
          </a:xfrm>
          <a:prstGeom prst="roundRect">
            <a:avLst/>
          </a:prstGeom>
          <a:solidFill>
            <a:schemeClr val="accent1">
              <a:lumMod val="25000"/>
              <a:lumOff val="75000"/>
            </a:schemeClr>
          </a:solidFill>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lt1"/>
                </a:solidFill>
                <a:effectLst/>
                <a:uLnTx/>
                <a:uFillTx/>
                <a:latin typeface="+mn-lt"/>
                <a:ea typeface="+mn-ea"/>
                <a:cs typeface="+mn-cs"/>
              </a:rPr>
              <a:t>考例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5" nodeType="clickEffect">
                                  <p:stCondLst>
                                    <p:cond delay="0"/>
                                  </p:stCondLst>
                                  <p:childTnLst>
                                    <p:set>
                                      <p:cBhvr>
                                        <p:cTn id="12" dur="1" fill="hold">
                                          <p:stCondLst>
                                            <p:cond delay="0"/>
                                          </p:stCondLst>
                                        </p:cTn>
                                        <p:tgtEl>
                                          <p:spTgt spid="20481"/>
                                        </p:tgtEl>
                                        <p:attrNameLst>
                                          <p:attrName>style.visibility</p:attrName>
                                        </p:attrNameLst>
                                      </p:cBhvr>
                                      <p:to>
                                        <p:strVal val="visible"/>
                                      </p:to>
                                    </p:set>
                                    <p:animEffect transition="in" filter="blinds(horizontal)">
                                      <p:cBhvr>
                                        <p:cTn id="13" dur="500"/>
                                        <p:tgtEl>
                                          <p:spTgt spid="20481"/>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7170">
                                            <p:txEl>
                                              <p:pRg st="0" end="0"/>
                                            </p:txEl>
                                          </p:spTgt>
                                        </p:tgtEl>
                                        <p:attrNameLst>
                                          <p:attrName>style.visibility</p:attrName>
                                        </p:attrNameLst>
                                      </p:cBhvr>
                                      <p:to>
                                        <p:strVal val="visible"/>
                                      </p:to>
                                    </p:set>
                                    <p:animEffect transition="in" filter="diamond(in)">
                                      <p:cBhvr>
                                        <p:cTn id="18" dur="2000"/>
                                        <p:tgtEl>
                                          <p:spTgt spid="717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170">
                                            <p:txEl>
                                              <p:pRg st="1" end="1"/>
                                            </p:txEl>
                                          </p:spTgt>
                                        </p:tgtEl>
                                        <p:attrNameLst>
                                          <p:attrName>style.visibility</p:attrName>
                                        </p:attrNameLst>
                                      </p:cBhvr>
                                      <p:to>
                                        <p:strVal val="visible"/>
                                      </p:to>
                                    </p:set>
                                    <p:animEffect transition="in" filter="diamond(in)">
                                      <p:cBhvr>
                                        <p:cTn id="23" dur="2000"/>
                                        <p:tgtEl>
                                          <p:spTgt spid="717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7170">
                                            <p:txEl>
                                              <p:pRg st="2" end="2"/>
                                            </p:txEl>
                                          </p:spTgt>
                                        </p:tgtEl>
                                        <p:attrNameLst>
                                          <p:attrName>style.visibility</p:attrName>
                                        </p:attrNameLst>
                                      </p:cBhvr>
                                      <p:to>
                                        <p:strVal val="visible"/>
                                      </p:to>
                                    </p:set>
                                    <p:animEffect transition="in" filter="diamond(in)">
                                      <p:cBhvr>
                                        <p:cTn id="28" dur="2000"/>
                                        <p:tgtEl>
                                          <p:spTgt spid="71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animBg="1"/>
      <p:bldP spid="20481" grpId="1" animBg="1"/>
      <p:bldP spid="20481" grpId="2" animBg="1"/>
      <p:bldP spid="20481" grpId="3" animBg="1"/>
      <p:bldP spid="20481" grpId="4" animBg="1"/>
      <p:bldP spid="20481" grpId="5" bldLvl="0" animBg="1"/>
      <p:bldP spid="7170" grpId="0" build="p"/>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2" descr="20150729224309_tyEAe"/>
          <p:cNvPicPr>
            <a:picLocks noChangeAspect="1"/>
          </p:cNvPicPr>
          <p:nvPr/>
        </p:nvPicPr>
        <p:blipFill>
          <a:blip r:embed="rId1" cstate="print"/>
          <a:srcRect l="8832" t="15953" r="404" b="10745"/>
          <a:stretch>
            <a:fillRect/>
          </a:stretch>
        </p:blipFill>
        <p:spPr>
          <a:xfrm>
            <a:off x="8328248" y="3551604"/>
            <a:ext cx="2670175" cy="2728912"/>
          </a:xfrm>
          <a:prstGeom prst="rect">
            <a:avLst/>
          </a:prstGeom>
          <a:noFill/>
          <a:ln w="9525">
            <a:noFill/>
          </a:ln>
        </p:spPr>
      </p:pic>
      <p:sp>
        <p:nvSpPr>
          <p:cNvPr id="17410" name="文本框 2"/>
          <p:cNvSpPr txBox="1"/>
          <p:nvPr/>
        </p:nvSpPr>
        <p:spPr>
          <a:xfrm>
            <a:off x="1774825" y="1074738"/>
            <a:ext cx="8642350" cy="5016758"/>
          </a:xfrm>
          <a:prstGeom prst="rect">
            <a:avLst/>
          </a:prstGeom>
          <a:noFill/>
          <a:ln w="9525">
            <a:noFill/>
          </a:ln>
        </p:spPr>
        <p:txBody>
          <a:bodyPr>
            <a:spAutoFit/>
          </a:bodyPr>
          <a:lstStyle/>
          <a:p>
            <a:r>
              <a:rPr lang="zh-CN" altLang="en-US" sz="3200" dirty="0">
                <a:solidFill>
                  <a:schemeClr val="bg1"/>
                </a:solidFill>
                <a:latin typeface="宋体" pitchFamily="2" charset="-122"/>
                <a:ea typeface="宋体" pitchFamily="2" charset="-122"/>
              </a:rPr>
              <a:t>“文人气质”、又有“军人的冷峻”的抗日民族英雄形象，引导考生在感动与思考中自然深化对革命文化的认识，捍卫英雄的尊严，守护民族的良知。</a:t>
            </a:r>
            <a:endParaRPr lang="zh-CN" altLang="en-US" sz="3200" dirty="0">
              <a:solidFill>
                <a:schemeClr val="bg1"/>
              </a:solidFill>
              <a:latin typeface="宋体" pitchFamily="2" charset="-122"/>
              <a:ea typeface="宋体" pitchFamily="2" charset="-122"/>
            </a:endParaRPr>
          </a:p>
          <a:p>
            <a:r>
              <a:rPr lang="zh-CN" altLang="en-US" sz="3200" b="1" dirty="0">
                <a:solidFill>
                  <a:schemeClr val="bg1"/>
                </a:solidFill>
                <a:latin typeface="宋体" pitchFamily="2" charset="-122"/>
                <a:sym typeface="宋体" pitchFamily="2" charset="-122"/>
              </a:rPr>
              <a:t>【</a:t>
            </a:r>
            <a:r>
              <a:rPr lang="zh-CN" altLang="en-US" sz="3200" dirty="0">
                <a:solidFill>
                  <a:schemeClr val="bg1"/>
                </a:solidFill>
                <a:latin typeface="黑体" pitchFamily="49" charset="-122"/>
                <a:ea typeface="黑体" pitchFamily="49" charset="-122"/>
                <a:sym typeface="宋体" pitchFamily="2" charset="-122"/>
              </a:rPr>
              <a:t>写作特点</a:t>
            </a:r>
            <a:r>
              <a:rPr lang="zh-CN" altLang="en-US" sz="3200" b="1" dirty="0">
                <a:solidFill>
                  <a:schemeClr val="bg1"/>
                </a:solidFill>
                <a:latin typeface="宋体" pitchFamily="2" charset="-122"/>
                <a:sym typeface="宋体" pitchFamily="2" charset="-122"/>
              </a:rPr>
              <a:t>】</a:t>
            </a:r>
            <a:r>
              <a:rPr lang="zh-CN" altLang="en-US" sz="3200" dirty="0">
                <a:solidFill>
                  <a:schemeClr val="bg1"/>
                </a:solidFill>
                <a:latin typeface="宋体" pitchFamily="2" charset="-122"/>
                <a:ea typeface="宋体" pitchFamily="2" charset="-122"/>
                <a:sym typeface="宋体" pitchFamily="2" charset="-122"/>
              </a:rPr>
              <a:t>①叙述精巧，既有作者所处时代的现实描写，也有赵一曼女士所处时代的历史描写，历史与现实交织穿插。②多角度、人性化地刻画人物形象，将英雄、母亲、女人、智者多种因素集于一身，超越了同类革命题材叙事。</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59496" y="836712"/>
            <a:ext cx="3663950" cy="583565"/>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隶书" panose="02010509060101010101" pitchFamily="49" charset="-122"/>
                <a:ea typeface="隶书" panose="02010509060101010101" pitchFamily="49" charset="-122"/>
                <a:cs typeface="+mn-cs"/>
              </a:rPr>
              <a:t>真题文本</a:t>
            </a:r>
            <a:r>
              <a:rPr kumimoji="0" lang="en-US" altLang="zh-CN" sz="3200" b="0" i="0" u="none" strike="noStrike" kern="1200" cap="none" spc="0" normalizeH="0" baseline="0" noProof="1">
                <a:ln>
                  <a:noFill/>
                </a:ln>
                <a:solidFill>
                  <a:schemeClr val="tx1">
                    <a:lumMod val="50000"/>
                    <a:lumOff val="50000"/>
                  </a:schemeClr>
                </a:solidFill>
                <a:effectLst/>
                <a:uLnTx/>
                <a:uFillTx/>
                <a:latin typeface="隶书" panose="02010509060101010101" pitchFamily="49" charset="-122"/>
                <a:ea typeface="隶书" panose="02010509060101010101" pitchFamily="49" charset="-122"/>
                <a:cs typeface="+mn-cs"/>
              </a:rPr>
              <a:t>+</a:t>
            </a:r>
            <a:r>
              <a:rPr kumimoji="0" lang="zh-CN" altLang="en-US" sz="3200" b="0" i="0" u="none" strike="noStrike" kern="1200" cap="none" spc="0" normalizeH="0" baseline="0" noProof="1">
                <a:ln>
                  <a:noFill/>
                </a:ln>
                <a:solidFill>
                  <a:schemeClr val="tx1">
                    <a:lumMod val="50000"/>
                    <a:lumOff val="50000"/>
                  </a:schemeClr>
                </a:solidFill>
                <a:effectLst/>
                <a:uLnTx/>
                <a:uFillTx/>
                <a:latin typeface="隶书" panose="02010509060101010101" pitchFamily="49" charset="-122"/>
                <a:ea typeface="隶书" panose="02010509060101010101" pitchFamily="49" charset="-122"/>
                <a:cs typeface="+mn-cs"/>
              </a:rPr>
              <a:t>阅读点拨</a:t>
            </a: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76271" y="1425845"/>
            <a:ext cx="6439458" cy="480863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769"/>
          <a:stretch>
            <a:fillRect/>
          </a:stretch>
        </p:blipFill>
        <p:spPr>
          <a:xfrm>
            <a:off x="3325890" y="1124744"/>
            <a:ext cx="5722438" cy="4499006"/>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72460" y="868458"/>
            <a:ext cx="6447079" cy="512108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2"/>
          <p:cNvSpPr txBox="1"/>
          <p:nvPr/>
        </p:nvSpPr>
        <p:spPr>
          <a:xfrm>
            <a:off x="1803400" y="1032341"/>
            <a:ext cx="3284488" cy="668467"/>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lang="zh-CN" altLang="en-US" sz="3600" noProof="1">
                <a:solidFill>
                  <a:schemeClr val="tx1">
                    <a:lumMod val="50000"/>
                    <a:lumOff val="50000"/>
                  </a:schemeClr>
                </a:solidFill>
                <a:latin typeface="黑体" pitchFamily="49" charset="-122"/>
                <a:ea typeface="黑体" pitchFamily="49" charset="-122"/>
              </a:rPr>
              <a:t>小说阅读</a:t>
            </a:r>
            <a:r>
              <a:rPr lang="en-US" altLang="zh-CN" sz="3600" noProof="1">
                <a:solidFill>
                  <a:schemeClr val="tx1">
                    <a:lumMod val="50000"/>
                    <a:lumOff val="50000"/>
                  </a:schemeClr>
                </a:solidFill>
                <a:latin typeface="黑体" pitchFamily="49" charset="-122"/>
                <a:ea typeface="黑体" pitchFamily="49" charset="-122"/>
              </a:rPr>
              <a:t> </a:t>
            </a:r>
            <a:r>
              <a:rPr lang="zh-CN" altLang="en-US" sz="3600" noProof="1">
                <a:solidFill>
                  <a:schemeClr val="tx1">
                    <a:lumMod val="50000"/>
                    <a:lumOff val="50000"/>
                  </a:schemeClr>
                </a:solidFill>
                <a:latin typeface="黑体" pitchFamily="49" charset="-122"/>
                <a:ea typeface="黑体" pitchFamily="49" charset="-122"/>
              </a:rPr>
              <a:t>链接</a:t>
            </a:r>
            <a:endParaRPr kumimoji="0" lang="zh-CN" altLang="en-US" sz="3600" b="0" i="0" u="none" strike="noStrike" kern="1200" cap="none" spc="0" normalizeH="0" baseline="0" noProof="1">
              <a:ln>
                <a:noFill/>
              </a:ln>
              <a:solidFill>
                <a:schemeClr val="tx1">
                  <a:lumMod val="50000"/>
                  <a:lumOff val="50000"/>
                </a:schemeClr>
              </a:solidFill>
              <a:effectLst/>
              <a:uLnTx/>
              <a:uFillTx/>
              <a:latin typeface="黑体" pitchFamily="49" charset="-122"/>
              <a:ea typeface="黑体" pitchFamily="49" charset="-122"/>
            </a:endParaRPr>
          </a:p>
        </p:txBody>
      </p:sp>
      <p:sp>
        <p:nvSpPr>
          <p:cNvPr id="4" name="矩形 3"/>
          <p:cNvSpPr/>
          <p:nvPr/>
        </p:nvSpPr>
        <p:spPr>
          <a:xfrm>
            <a:off x="1631504" y="2060848"/>
            <a:ext cx="5250155" cy="646331"/>
          </a:xfrm>
          <a:prstGeom prst="rect">
            <a:avLst/>
          </a:prstGeom>
        </p:spPr>
        <p:txBody>
          <a:bodyPr wrap="none">
            <a:spAutoFit/>
          </a:bodyPr>
          <a:lstStyle/>
          <a:p>
            <a:pPr marL="342900" lvl="0" indent="-342900">
              <a:buFont typeface="Wingdings" pitchFamily="2" charset="2"/>
              <a:buChar char="l"/>
            </a:pPr>
            <a:r>
              <a:rPr lang="en-US" altLang="zh-CN" sz="3600" dirty="0">
                <a:solidFill>
                  <a:srgbClr val="262626"/>
                </a:solidFill>
                <a:latin typeface="微软雅黑" pitchFamily="34" charset="-122"/>
                <a:ea typeface="微软雅黑" pitchFamily="34" charset="-122"/>
                <a:hlinkClick r:id="rId1" action="ppaction://hlinksldjump"/>
              </a:rPr>
              <a:t>600</a:t>
            </a:r>
            <a:r>
              <a:rPr lang="zh-CN" altLang="en-US" sz="3600" dirty="0">
                <a:solidFill>
                  <a:srgbClr val="262626"/>
                </a:solidFill>
                <a:latin typeface="微软雅黑" pitchFamily="34" charset="-122"/>
                <a:ea typeface="微软雅黑" pitchFamily="34" charset="-122"/>
                <a:hlinkClick r:id="rId1" action="ppaction://hlinksldjump"/>
              </a:rPr>
              <a:t>分基础  考点</a:t>
            </a:r>
            <a:r>
              <a:rPr lang="en-US" altLang="zh-CN" sz="3600" dirty="0">
                <a:solidFill>
                  <a:srgbClr val="262626"/>
                </a:solidFill>
                <a:latin typeface="微软雅黑" pitchFamily="34" charset="-122"/>
                <a:ea typeface="微软雅黑" pitchFamily="34" charset="-122"/>
                <a:hlinkClick r:id="rId1" action="ppaction://hlinksldjump"/>
              </a:rPr>
              <a:t>&amp;</a:t>
            </a:r>
            <a:r>
              <a:rPr lang="zh-CN" altLang="en-US" sz="3600" dirty="0">
                <a:solidFill>
                  <a:srgbClr val="262626"/>
                </a:solidFill>
                <a:latin typeface="微软雅黑" pitchFamily="34" charset="-122"/>
                <a:ea typeface="微软雅黑" pitchFamily="34" charset="-122"/>
                <a:hlinkClick r:id="rId1" action="ppaction://hlinksldjump"/>
              </a:rPr>
              <a:t>考法</a:t>
            </a:r>
            <a:endParaRPr lang="zh-CN" altLang="en-US" sz="3600" dirty="0">
              <a:solidFill>
                <a:srgbClr val="262626"/>
              </a:solidFill>
              <a:latin typeface="微软雅黑" pitchFamily="34" charset="-122"/>
              <a:ea typeface="微软雅黑" pitchFamily="34" charset="-122"/>
            </a:endParaRPr>
          </a:p>
        </p:txBody>
      </p:sp>
      <p:sp>
        <p:nvSpPr>
          <p:cNvPr id="5" name="副标题 2"/>
          <p:cNvSpPr txBox="1"/>
          <p:nvPr/>
        </p:nvSpPr>
        <p:spPr>
          <a:xfrm>
            <a:off x="1803400" y="2707179"/>
            <a:ext cx="5410492" cy="1156676"/>
          </a:xfrm>
          <a:prstGeom prst="rect">
            <a:avLst/>
          </a:prstGeom>
          <a:noFill/>
          <a:ln w="9525">
            <a:noFill/>
          </a:ln>
        </p:spPr>
        <p:txBody>
          <a:bodyPr/>
          <a:lstStyle/>
          <a:p>
            <a:pPr marL="342900" indent="-342900">
              <a:lnSpc>
                <a:spcPct val="130000"/>
              </a:lnSpc>
              <a:buFont typeface="Wingdings" pitchFamily="2" charset="2"/>
              <a:buChar char="Ø"/>
            </a:pPr>
            <a:r>
              <a:rPr lang="zh-CN" altLang="en-US" sz="3200" dirty="0">
                <a:solidFill>
                  <a:schemeClr val="bg1"/>
                </a:solidFill>
                <a:latin typeface="宋体" pitchFamily="2" charset="-122"/>
                <a:ea typeface="宋体" pitchFamily="2" charset="-122"/>
                <a:hlinkClick r:id="rId2" action="ppaction://hlinksldjump"/>
              </a:rPr>
              <a:t>小说的三要素</a:t>
            </a:r>
            <a:endParaRPr lang="zh-CN" altLang="en-US" sz="3200" dirty="0">
              <a:solidFill>
                <a:schemeClr val="bg1"/>
              </a:solidFill>
              <a:latin typeface="宋体" pitchFamily="2" charset="-122"/>
              <a:ea typeface="宋体" pitchFamily="2" charset="-122"/>
            </a:endParaRPr>
          </a:p>
          <a:p>
            <a:pPr marL="342900" indent="-342900">
              <a:lnSpc>
                <a:spcPct val="130000"/>
              </a:lnSpc>
              <a:buFont typeface="Wingdings" pitchFamily="2" charset="2"/>
              <a:buChar char="Ø"/>
            </a:pPr>
            <a:r>
              <a:rPr lang="zh-CN" altLang="zh-CN" sz="3200" dirty="0">
                <a:solidFill>
                  <a:schemeClr val="bg1"/>
                </a:solidFill>
                <a:latin typeface="宋体" pitchFamily="2" charset="-122"/>
                <a:ea typeface="宋体" pitchFamily="2" charset="-122"/>
                <a:hlinkClick r:id="rId3" action="ppaction://hlinksldjump"/>
              </a:rPr>
              <a:t>小小说的特点</a:t>
            </a:r>
            <a:endParaRPr lang="zh-CN" altLang="zh-CN" sz="3200" dirty="0">
              <a:solidFill>
                <a:schemeClr val="bg1"/>
              </a:solidFill>
              <a:latin typeface="宋体" pitchFamily="2" charset="-122"/>
              <a:ea typeface="宋体" pitchFamily="2" charset="-122"/>
            </a:endParaRPr>
          </a:p>
        </p:txBody>
      </p:sp>
      <p:sp>
        <p:nvSpPr>
          <p:cNvPr id="6" name="副标题 2"/>
          <p:cNvSpPr txBox="1"/>
          <p:nvPr/>
        </p:nvSpPr>
        <p:spPr>
          <a:xfrm>
            <a:off x="1631504" y="4872104"/>
            <a:ext cx="8258174" cy="953555"/>
          </a:xfrm>
          <a:prstGeom prst="rect">
            <a:avLst/>
          </a:prstGeom>
          <a:noFill/>
          <a:ln w="9525">
            <a:noFill/>
          </a:ln>
        </p:spPr>
        <p:txBody>
          <a:bodyPr/>
          <a:lstStyle/>
          <a:p>
            <a:pPr marL="342900" indent="-342900">
              <a:buFont typeface="Wingdings" pitchFamily="2" charset="2"/>
              <a:buChar char="l"/>
            </a:pPr>
            <a:r>
              <a:rPr lang="en-US" altLang="zh-CN" sz="3600" dirty="0">
                <a:solidFill>
                  <a:schemeClr val="bg1"/>
                </a:solidFill>
                <a:latin typeface="+mn-ea"/>
                <a:hlinkClick r:id="rId4" action="ppaction://hlinksldjump"/>
              </a:rPr>
              <a:t>700</a:t>
            </a:r>
            <a:r>
              <a:rPr lang="zh-CN" altLang="en-US" sz="3600" dirty="0">
                <a:solidFill>
                  <a:schemeClr val="bg1"/>
                </a:solidFill>
                <a:latin typeface="+mn-ea"/>
                <a:hlinkClick r:id="rId4" action="ppaction://hlinksldjump"/>
              </a:rPr>
              <a:t>分综合  考法解析</a:t>
            </a:r>
            <a:endParaRPr lang="zh-CN" altLang="en-US" sz="3600" dirty="0">
              <a:solidFill>
                <a:schemeClr val="bg1"/>
              </a:solidFill>
              <a:latin typeface="+mn-ea"/>
            </a:endParaRPr>
          </a:p>
        </p:txBody>
      </p:sp>
      <p:sp>
        <p:nvSpPr>
          <p:cNvPr id="8" name="矩形 7"/>
          <p:cNvSpPr/>
          <p:nvPr/>
        </p:nvSpPr>
        <p:spPr>
          <a:xfrm>
            <a:off x="1631503" y="3990601"/>
            <a:ext cx="4496744" cy="646331"/>
          </a:xfrm>
          <a:prstGeom prst="rect">
            <a:avLst/>
          </a:prstGeom>
        </p:spPr>
        <p:txBody>
          <a:bodyPr wrap="none">
            <a:spAutoFit/>
          </a:bodyPr>
          <a:lstStyle/>
          <a:p>
            <a:pPr marL="342900" lvl="0" indent="-342900">
              <a:buFont typeface="Wingdings" pitchFamily="2" charset="2"/>
              <a:buChar char="l"/>
            </a:pPr>
            <a:r>
              <a:rPr lang="zh-CN" altLang="en-US" sz="3600" dirty="0">
                <a:solidFill>
                  <a:srgbClr val="262626"/>
                </a:solidFill>
                <a:latin typeface="微软雅黑" pitchFamily="34" charset="-122"/>
                <a:ea typeface="微软雅黑" pitchFamily="34" charset="-122"/>
                <a:hlinkClick r:id="rId5" action="ppaction://hlinksldjump"/>
              </a:rPr>
              <a:t>高考真题  解法实例</a:t>
            </a:r>
            <a:endParaRPr lang="zh-CN" altLang="en-US" sz="3600" dirty="0">
              <a:solidFill>
                <a:srgbClr val="262626"/>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1000"/>
                                        <p:tgtEl>
                                          <p:spTgt spid="5">
                                            <p:txEl>
                                              <p:pRg st="0" end="0"/>
                                            </p:txEl>
                                          </p:spTgt>
                                        </p:tgtEl>
                                      </p:cBhvr>
                                    </p:animEffect>
                                    <p:anim calcmode="lin" valueType="num">
                                      <p:cBhvr>
                                        <p:cTn id="19"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 calcmode="lin" valueType="num">
                                      <p:cBhvr additive="base">
                                        <p:cTn id="3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07568" y="1124744"/>
            <a:ext cx="1872208" cy="584775"/>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1" i="0" u="none" strike="noStrike" kern="1200" cap="none" spc="0" normalizeH="0" baseline="0" noProof="0" dirty="0">
                <a:ln>
                  <a:noFill/>
                </a:ln>
                <a:solidFill>
                  <a:schemeClr val="accent4">
                    <a:lumMod val="40000"/>
                    <a:lumOff val="60000"/>
                  </a:schemeClr>
                </a:solidFill>
                <a:effectLst/>
                <a:uLnTx/>
                <a:uFillTx/>
                <a:latin typeface="宋体" pitchFamily="2" charset="-122"/>
                <a:ea typeface="+mn-ea"/>
                <a:cs typeface="+mn-cs"/>
              </a:rPr>
              <a:t>行文结构</a:t>
            </a: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59496" y="2204864"/>
            <a:ext cx="7416825" cy="30378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74750" y="1124744"/>
            <a:ext cx="10105826" cy="4916604"/>
          </a:xfrm>
          <a:prstGeom prst="rect">
            <a:avLst/>
          </a:prstGeom>
          <a:noFill/>
          <a:ln w="9525">
            <a:noFill/>
          </a:ln>
        </p:spPr>
        <p:txBody>
          <a:bodyPr wrap="square">
            <a:spAutoFit/>
          </a:bodyPr>
          <a:lstStyle/>
          <a:p>
            <a:pPr>
              <a:lnSpc>
                <a:spcPct val="120000"/>
              </a:lnSpc>
            </a:pPr>
            <a:r>
              <a:rPr lang="zh-CN" altLang="zh-CN" sz="2400" dirty="0">
                <a:latin typeface="宋体" pitchFamily="2" charset="-122"/>
                <a:ea typeface="宋体" pitchFamily="2" charset="-122"/>
              </a:rPr>
              <a:t>1.下列对小说相关内容和艺术特色的分析鉴赏，不正确的一项是（3分）（    ）</a:t>
            </a:r>
            <a:endParaRPr lang="zh-CN" altLang="zh-CN" sz="2400" dirty="0">
              <a:latin typeface="宋体" pitchFamily="2" charset="-122"/>
              <a:ea typeface="宋体" pitchFamily="2" charset="-122"/>
            </a:endParaRPr>
          </a:p>
          <a:p>
            <a:pPr>
              <a:lnSpc>
                <a:spcPct val="120000"/>
              </a:lnSpc>
            </a:pPr>
            <a:r>
              <a:rPr lang="zh-CN" altLang="zh-CN" sz="2400" dirty="0">
                <a:latin typeface="宋体" pitchFamily="2" charset="-122"/>
                <a:ea typeface="宋体" pitchFamily="2" charset="-122"/>
              </a:rPr>
              <a:t>A.</a:t>
            </a:r>
            <a:r>
              <a:rPr lang="zh-CN" altLang="en-US" sz="2400" dirty="0">
                <a:latin typeface="宋体" pitchFamily="2" charset="-122"/>
                <a:ea typeface="宋体" pitchFamily="2" charset="-122"/>
              </a:rPr>
              <a:t>小说以“赵一曼女士”为题，不同于以往烈士、同志、英雄等惯常用法，称谓的陌生化既表达了对主人公的尊敬之意，又引起了读者的注意。</a:t>
            </a:r>
            <a:endParaRPr lang="zh-CN" altLang="en-US" sz="2400" dirty="0">
              <a:latin typeface="宋体" pitchFamily="2" charset="-122"/>
              <a:ea typeface="宋体" pitchFamily="2" charset="-122"/>
            </a:endParaRPr>
          </a:p>
          <a:p>
            <a:pPr>
              <a:lnSpc>
                <a:spcPct val="120000"/>
              </a:lnSpc>
            </a:pPr>
            <a:r>
              <a:rPr lang="en-US" altLang="zh-CN" sz="2400" dirty="0">
                <a:latin typeface="宋体" pitchFamily="2" charset="-122"/>
                <a:ea typeface="宋体" pitchFamily="2" charset="-122"/>
              </a:rPr>
              <a:t>B.“</a:t>
            </a:r>
            <a:r>
              <a:rPr lang="zh-CN" altLang="en-US" sz="2400" dirty="0">
                <a:latin typeface="宋体" pitchFamily="2" charset="-122"/>
                <a:ea typeface="宋体" pitchFamily="2" charset="-122"/>
              </a:rPr>
              <a:t>通过对此人的严厉审讯，有可能澄清中共与苏联的关系”，这既是大野泰治向上级提出的建议，也暗示他已从赵一曼那里得到有价值的回答。</a:t>
            </a:r>
            <a:endParaRPr lang="en-US" altLang="zh-CN" sz="2400" dirty="0">
              <a:latin typeface="宋体" pitchFamily="2" charset="-122"/>
              <a:ea typeface="宋体" pitchFamily="2" charset="-122"/>
            </a:endParaRPr>
          </a:p>
          <a:p>
            <a:pPr>
              <a:lnSpc>
                <a:spcPct val="120000"/>
              </a:lnSpc>
            </a:pPr>
            <a:r>
              <a:rPr lang="en-US" altLang="zh-CN" sz="2400" dirty="0">
                <a:latin typeface="宋体" pitchFamily="2" charset="-122"/>
                <a:ea typeface="宋体" pitchFamily="2" charset="-122"/>
              </a:rPr>
              <a:t>C.“</a:t>
            </a:r>
            <a:r>
              <a:rPr lang="zh-CN" altLang="en-US" sz="2400" dirty="0">
                <a:latin typeface="宋体" pitchFamily="2" charset="-122"/>
                <a:ea typeface="宋体" pitchFamily="2" charset="-122"/>
              </a:rPr>
              <a:t>他指着石碑说，赵一曼？我说，对，赵一曼。”两个陌生人之间有意无意的搭讪，看似闲笔，实则很有用心，说明赵一曼仍活在人们的记忆里。</a:t>
            </a:r>
            <a:endParaRPr lang="zh-CN" altLang="en-US" sz="2400" dirty="0">
              <a:latin typeface="宋体" pitchFamily="2" charset="-122"/>
              <a:ea typeface="宋体" pitchFamily="2" charset="-122"/>
            </a:endParaRPr>
          </a:p>
          <a:p>
            <a:pPr>
              <a:lnSpc>
                <a:spcPct val="120000"/>
              </a:lnSpc>
            </a:pPr>
            <a:r>
              <a:rPr lang="en-US" altLang="zh-CN" sz="2400" dirty="0">
                <a:latin typeface="宋体" pitchFamily="2" charset="-122"/>
                <a:ea typeface="宋体" pitchFamily="2" charset="-122"/>
              </a:rPr>
              <a:t>D.</a:t>
            </a:r>
            <a:r>
              <a:rPr lang="zh-CN" altLang="en-US" sz="2400" dirty="0">
                <a:latin typeface="宋体" pitchFamily="2" charset="-122"/>
                <a:ea typeface="宋体" pitchFamily="2" charset="-122"/>
              </a:rPr>
              <a:t>医院是“我”与赵一曼的连接点，小说由此切入主人公监禁期间鲜为人知的特殊生活经历，在跨越时空的精神对话中再现了赵一曼的英雄本色。</a:t>
            </a:r>
            <a:endParaRPr lang="zh-CN" altLang="en-US" sz="2400" dirty="0">
              <a:latin typeface="宋体" pitchFamily="2" charset="-122"/>
              <a:ea typeface="宋体" pitchFamily="2" charset="-122"/>
            </a:endParaRPr>
          </a:p>
          <a:p>
            <a:pPr>
              <a:lnSpc>
                <a:spcPct val="120000"/>
              </a:lnSpc>
            </a:pPr>
            <a:endParaRPr lang="zh-CN" altLang="zh-CN" sz="2000" dirty="0">
              <a:latin typeface="宋体" pitchFamily="2" charset="-122"/>
              <a:ea typeface="宋体" pitchFamily="2" charset="-122"/>
            </a:endParaRPr>
          </a:p>
        </p:txBody>
      </p:sp>
      <p:sp>
        <p:nvSpPr>
          <p:cNvPr id="21507" name="文本框 4"/>
          <p:cNvSpPr txBox="1"/>
          <p:nvPr/>
        </p:nvSpPr>
        <p:spPr>
          <a:xfrm>
            <a:off x="1174750" y="6186488"/>
            <a:ext cx="8689975" cy="1076325"/>
          </a:xfrm>
          <a:prstGeom prst="rect">
            <a:avLst/>
          </a:prstGeom>
          <a:noFill/>
          <a:ln w="9525">
            <a:noFill/>
          </a:ln>
        </p:spPr>
        <p:txBody>
          <a:bodyPr>
            <a:spAutoFit/>
          </a:bodyPr>
          <a:lstStyle/>
          <a:p>
            <a:endParaRPr lang="zh-CN" altLang="en-US" sz="3200" dirty="0">
              <a:latin typeface="Calibri" charset="0"/>
            </a:endParaRPr>
          </a:p>
          <a:p>
            <a:endParaRPr lang="zh-CN" altLang="en-US" sz="3200" dirty="0">
              <a:latin typeface="Calibri"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712913" y="1128713"/>
            <a:ext cx="8875712" cy="583565"/>
          </a:xfrm>
          <a:prstGeom prst="rect">
            <a:avLst/>
          </a:prstGeom>
          <a:noFill/>
          <a:ln w="9525">
            <a:noFill/>
          </a:ln>
        </p:spPr>
        <p:txBody>
          <a:bodyPr>
            <a:spAutoFit/>
          </a:bodyPr>
          <a:lstStyle/>
          <a:p>
            <a:r>
              <a:rPr lang="en-US" altLang="zh-CN" sz="3200" dirty="0">
                <a:latin typeface="微软雅黑" pitchFamily="34" charset="-122"/>
                <a:ea typeface="微软雅黑" pitchFamily="34" charset="-122"/>
              </a:rPr>
              <a:t>【</a:t>
            </a:r>
            <a:r>
              <a:rPr lang="zh-CN" altLang="en-US" sz="3200" dirty="0">
                <a:latin typeface="微软雅黑" pitchFamily="34" charset="-122"/>
                <a:ea typeface="微软雅黑" pitchFamily="34" charset="-122"/>
              </a:rPr>
              <a:t>答案</a:t>
            </a:r>
            <a:r>
              <a:rPr lang="en-US" altLang="zh-CN" sz="3200" dirty="0">
                <a:latin typeface="微软雅黑" pitchFamily="34" charset="-122"/>
                <a:ea typeface="微软雅黑" pitchFamily="34" charset="-122"/>
              </a:rPr>
              <a:t>】</a:t>
            </a:r>
            <a:r>
              <a:rPr lang="en-US" altLang="zh-CN" sz="3200" dirty="0">
                <a:latin typeface="黑体" pitchFamily="49" charset="-122"/>
                <a:ea typeface="黑体" pitchFamily="49" charset="-122"/>
              </a:rPr>
              <a:t>B</a:t>
            </a:r>
            <a:endParaRPr lang="zh-CN" altLang="en-US" sz="3200" dirty="0">
              <a:latin typeface="黑体" pitchFamily="49" charset="-122"/>
              <a:ea typeface="黑体" pitchFamily="49" charset="-122"/>
            </a:endParaRPr>
          </a:p>
        </p:txBody>
      </p:sp>
      <p:sp>
        <p:nvSpPr>
          <p:cNvPr id="4" name="文本框 3"/>
          <p:cNvSpPr txBox="1"/>
          <p:nvPr/>
        </p:nvSpPr>
        <p:spPr>
          <a:xfrm>
            <a:off x="1712913" y="1711325"/>
            <a:ext cx="8467725" cy="1076325"/>
          </a:xfrm>
          <a:prstGeom prst="rect">
            <a:avLst/>
          </a:prstGeom>
          <a:noFill/>
          <a:ln w="9525">
            <a:noFill/>
          </a:ln>
        </p:spPr>
        <p:txBody>
          <a:bodyPr>
            <a:spAutoFit/>
          </a:bodyPr>
          <a:lstStyle/>
          <a:p>
            <a:r>
              <a:rPr lang="en-US" altLang="zh-CN" sz="3200" dirty="0">
                <a:latin typeface="微软雅黑" pitchFamily="34" charset="-122"/>
                <a:ea typeface="微软雅黑" pitchFamily="34" charset="-122"/>
              </a:rPr>
              <a:t>【</a:t>
            </a:r>
            <a:r>
              <a:rPr lang="zh-CN" altLang="en-US" sz="3200" dirty="0">
                <a:latin typeface="微软雅黑" pitchFamily="34" charset="-122"/>
                <a:ea typeface="微软雅黑" pitchFamily="34" charset="-122"/>
              </a:rPr>
              <a:t>考点</a:t>
            </a:r>
            <a:r>
              <a:rPr lang="en-US" altLang="zh-CN" sz="3200" dirty="0">
                <a:latin typeface="微软雅黑" pitchFamily="34" charset="-122"/>
                <a:ea typeface="微软雅黑" pitchFamily="34" charset="-122"/>
              </a:rPr>
              <a:t>】</a:t>
            </a:r>
            <a:r>
              <a:rPr lang="zh-CN" altLang="en-US" sz="3200" dirty="0">
                <a:latin typeface="仿宋" panose="02010609060101010101" pitchFamily="49" charset="-122"/>
                <a:ea typeface="仿宋" panose="02010609060101010101" pitchFamily="49" charset="-122"/>
              </a:rPr>
              <a:t>分析作品的内容和表现手法，概括作品主题。</a:t>
            </a:r>
          </a:p>
        </p:txBody>
      </p:sp>
      <p:sp>
        <p:nvSpPr>
          <p:cNvPr id="28675" name="文本框 1"/>
          <p:cNvSpPr txBox="1"/>
          <p:nvPr/>
        </p:nvSpPr>
        <p:spPr>
          <a:xfrm>
            <a:off x="1804988" y="3371850"/>
            <a:ext cx="8691562" cy="3046988"/>
          </a:xfrm>
          <a:prstGeom prst="rect">
            <a:avLst/>
          </a:prstGeom>
          <a:noFill/>
          <a:ln w="9525">
            <a:noFill/>
          </a:ln>
        </p:spPr>
        <p:txBody>
          <a:bodyPr>
            <a:spAutoFit/>
          </a:bodyPr>
          <a:lstStyle/>
          <a:p>
            <a:r>
              <a:rPr lang="zh-CN" altLang="en-US" sz="3200" b="1" dirty="0">
                <a:latin typeface="黑体" pitchFamily="49" charset="-122"/>
                <a:ea typeface="黑体" pitchFamily="49" charset="-122"/>
              </a:rPr>
              <a:t>对于分析鉴赏类的综合性选择题，首先，快速浏览选项，把握选项的关键内容。</a:t>
            </a:r>
            <a:r>
              <a:rPr lang="en-US" altLang="zh-CN" sz="3200" dirty="0">
                <a:latin typeface="楷体" panose="02010609060101010101" pitchFamily="49" charset="-122"/>
                <a:ea typeface="楷体" panose="02010609060101010101" pitchFamily="49" charset="-122"/>
              </a:rPr>
              <a:t>A</a:t>
            </a:r>
            <a:r>
              <a:rPr lang="zh-CN" altLang="en-US" sz="3200" dirty="0">
                <a:latin typeface="楷体" panose="02010609060101010101" pitchFamily="49" charset="-122"/>
                <a:ea typeface="楷体" panose="02010609060101010101" pitchFamily="49" charset="-122"/>
              </a:rPr>
              <a:t>项解说小说的标题特点及作用，</a:t>
            </a:r>
            <a:r>
              <a:rPr lang="en-US" altLang="zh-CN" sz="3200" dirty="0">
                <a:latin typeface="楷体" panose="02010609060101010101" pitchFamily="49" charset="-122"/>
                <a:ea typeface="楷体" panose="02010609060101010101" pitchFamily="49" charset="-122"/>
              </a:rPr>
              <a:t>B</a:t>
            </a:r>
            <a:r>
              <a:rPr lang="zh-CN" altLang="en-US" sz="3200" dirty="0">
                <a:latin typeface="楷体" panose="02010609060101010101" pitchFamily="49" charset="-122"/>
                <a:ea typeface="楷体" panose="02010609060101010101" pitchFamily="49" charset="-122"/>
              </a:rPr>
              <a:t>项解说小说的重要语句的丰富含意，</a:t>
            </a:r>
            <a:r>
              <a:rPr lang="en-US" altLang="zh-CN" sz="3200" dirty="0">
                <a:latin typeface="楷体" panose="02010609060101010101" pitchFamily="49" charset="-122"/>
                <a:ea typeface="楷体" panose="02010609060101010101" pitchFamily="49" charset="-122"/>
              </a:rPr>
              <a:t>C</a:t>
            </a:r>
            <a:r>
              <a:rPr lang="zh-CN" altLang="en-US" sz="3200" dirty="0">
                <a:latin typeface="楷体" panose="02010609060101010101" pitchFamily="49" charset="-122"/>
                <a:ea typeface="楷体" panose="02010609060101010101" pitchFamily="49" charset="-122"/>
              </a:rPr>
              <a:t>项解说小说的侧面描写的作用，</a:t>
            </a:r>
            <a:r>
              <a:rPr lang="en-US" altLang="zh-CN" sz="3200" dirty="0">
                <a:latin typeface="楷体" panose="02010609060101010101" pitchFamily="49" charset="-122"/>
                <a:ea typeface="楷体" panose="02010609060101010101" pitchFamily="49" charset="-122"/>
              </a:rPr>
              <a:t>D</a:t>
            </a:r>
            <a:r>
              <a:rPr lang="zh-CN" altLang="en-US" sz="3200" dirty="0">
                <a:latin typeface="楷体" panose="02010609060101010101" pitchFamily="49" charset="-122"/>
                <a:ea typeface="楷体" panose="02010609060101010101" pitchFamily="49" charset="-122"/>
              </a:rPr>
              <a:t>项解说小说的艺术特色及内容主旨。</a:t>
            </a:r>
            <a:endParaRPr lang="en-US" altLang="zh-CN" sz="3200" dirty="0">
              <a:latin typeface="楷体" panose="02010609060101010101" pitchFamily="49" charset="-122"/>
              <a:ea typeface="楷体" panose="02010609060101010101" pitchFamily="49" charset="-122"/>
            </a:endParaRPr>
          </a:p>
          <a:p>
            <a:r>
              <a:rPr lang="en-US" altLang="zh-CN" sz="3200" dirty="0">
                <a:latin typeface="黑体" pitchFamily="49" charset="-122"/>
                <a:ea typeface="黑体" pitchFamily="49" charset="-122"/>
              </a:rPr>
              <a:t> </a:t>
            </a:r>
            <a:r>
              <a:rPr lang="zh-CN" altLang="en-US" sz="3200" b="1" dirty="0">
                <a:latin typeface="黑体" pitchFamily="49" charset="-122"/>
                <a:ea typeface="黑体" pitchFamily="49" charset="-122"/>
              </a:rPr>
              <a:t>其次，回归原文，分析选项，验证答案。</a:t>
            </a:r>
          </a:p>
        </p:txBody>
      </p:sp>
      <p:sp>
        <p:nvSpPr>
          <p:cNvPr id="28676" name="文本框 2"/>
          <p:cNvSpPr txBox="1"/>
          <p:nvPr/>
        </p:nvSpPr>
        <p:spPr>
          <a:xfrm>
            <a:off x="1712913" y="2787650"/>
            <a:ext cx="5994400" cy="583565"/>
          </a:xfrm>
          <a:prstGeom prst="rect">
            <a:avLst/>
          </a:prstGeom>
          <a:noFill/>
          <a:ln w="9525">
            <a:noFill/>
          </a:ln>
        </p:spPr>
        <p:txBody>
          <a:bodyPr>
            <a:spAutoFit/>
          </a:bodyPr>
          <a:lstStyle/>
          <a:p>
            <a:r>
              <a:rPr lang="zh-CN" altLang="en-US" sz="3200" dirty="0">
                <a:solidFill>
                  <a:schemeClr val="accent1">
                    <a:lumMod val="50000"/>
                    <a:lumOff val="50000"/>
                  </a:schemeClr>
                </a:solidFill>
                <a:latin typeface="微软雅黑" pitchFamily="34" charset="-122"/>
                <a:ea typeface="微软雅黑" pitchFamily="34" charset="-122"/>
              </a:rPr>
              <a:t>【应考思路】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28676"/>
                                        </p:tgtEl>
                                        <p:attrNameLst>
                                          <p:attrName>style.visibility</p:attrName>
                                        </p:attrNameLst>
                                      </p:cBhvr>
                                      <p:to>
                                        <p:strVal val="visible"/>
                                      </p:to>
                                    </p:set>
                                    <p:anim calcmode="lin" valueType="num">
                                      <p:cBhvr>
                                        <p:cTn id="18" dur="1" fill="hold"/>
                                        <p:tgtEl>
                                          <p:spTgt spid="28676"/>
                                        </p:tgtEl>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8675"/>
                                        </p:tgtEl>
                                        <p:attrNameLst>
                                          <p:attrName>style.visibility</p:attrName>
                                        </p:attrNameLst>
                                      </p:cBhvr>
                                      <p:to>
                                        <p:strVal val="visible"/>
                                      </p:to>
                                    </p:set>
                                    <p:anim calcmode="lin" valueType="num">
                                      <p:cBhvr>
                                        <p:cTn id="23" dur="1" fill="hold"/>
                                        <p:tgtEl>
                                          <p:spTgt spid="2867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28675" grpId="0"/>
      <p:bldP spid="2867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1"/>
          <p:cNvSpPr txBox="1"/>
          <p:nvPr/>
        </p:nvSpPr>
        <p:spPr>
          <a:xfrm>
            <a:off x="1766888" y="1096963"/>
            <a:ext cx="8659812" cy="5016758"/>
          </a:xfrm>
          <a:prstGeom prst="rect">
            <a:avLst/>
          </a:prstGeom>
          <a:noFill/>
          <a:ln w="9525">
            <a:noFill/>
          </a:ln>
        </p:spPr>
        <p:txBody>
          <a:bodyPr>
            <a:spAutoFit/>
          </a:bodyPr>
          <a:lstStyle/>
          <a:p>
            <a:r>
              <a:rPr lang="en-US" altLang="zh-CN" sz="3200" dirty="0">
                <a:latin typeface="楷体" panose="02010609060101010101" pitchFamily="49" charset="-122"/>
                <a:ea typeface="楷体" panose="02010609060101010101" pitchFamily="49" charset="-122"/>
              </a:rPr>
              <a:t>A</a:t>
            </a:r>
            <a:r>
              <a:rPr lang="zh-CN" altLang="en-US" sz="3200" dirty="0">
                <a:latin typeface="楷体" panose="02010609060101010101" pitchFamily="49" charset="-122"/>
                <a:ea typeface="楷体" panose="02010609060101010101" pitchFamily="49" charset="-122"/>
              </a:rPr>
              <a:t>项，以“赵一曼女士”为题，首先是为了将赵一曼女士作为一个普通人来写，摆脱传统的描写革命英雄的窠臼，在全面深入的追忆和描写中凸显她普通、平凡中的伟大和崇高，该项分析鉴赏正确。</a:t>
            </a:r>
            <a:r>
              <a:rPr lang="en-US" altLang="zh-CN" sz="3200" dirty="0">
                <a:latin typeface="楷体" panose="02010609060101010101" pitchFamily="49" charset="-122"/>
                <a:ea typeface="楷体" panose="02010609060101010101" pitchFamily="49" charset="-122"/>
              </a:rPr>
              <a:t>B</a:t>
            </a:r>
            <a:r>
              <a:rPr lang="zh-CN" altLang="en-US" sz="3200" dirty="0">
                <a:latin typeface="楷体" panose="02010609060101010101" pitchFamily="49" charset="-122"/>
                <a:ea typeface="楷体" panose="02010609060101010101" pitchFamily="49" charset="-122"/>
              </a:rPr>
              <a:t>项，原文第</a:t>
            </a:r>
            <a:r>
              <a:rPr lang="en-US" altLang="zh-CN" sz="3200" dirty="0">
                <a:latin typeface="楷体" panose="02010609060101010101" pitchFamily="49" charset="-122"/>
                <a:ea typeface="楷体" panose="02010609060101010101" pitchFamily="49" charset="-122"/>
              </a:rPr>
              <a:t>6</a:t>
            </a:r>
            <a:r>
              <a:rPr lang="zh-CN" altLang="en-US" sz="3200" dirty="0">
                <a:latin typeface="楷体" panose="02010609060101010101" pitchFamily="49" charset="-122"/>
                <a:ea typeface="楷体" panose="02010609060101010101" pitchFamily="49" charset="-122"/>
              </a:rPr>
              <a:t>段明确说出大野泰治从赵一曼女士那里“始终没有得到有价值的回答”；另外，从常理上讲，文本塑造了一位坚强不屈的英雄烈士的形象，如果能够从赵一曼那里得到“有价值的回答”，则说明赵一曼已向敌人屈服，这与赵一曼的英雄形象不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9697"/>
                                        </p:tgtEl>
                                        <p:attrNameLst>
                                          <p:attrName>style.visibility</p:attrName>
                                        </p:attrNameLst>
                                      </p:cBhvr>
                                      <p:to>
                                        <p:strVal val="visible"/>
                                      </p:to>
                                    </p:set>
                                    <p:animEffect transition="in" filter="diamond(in)">
                                      <p:cBhvr>
                                        <p:cTn id="7" dur="2000"/>
                                        <p:tgtEl>
                                          <p:spTgt spid="29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图片 2" descr="20150729224309_tyEAe"/>
          <p:cNvPicPr>
            <a:picLocks noChangeAspect="1"/>
          </p:cNvPicPr>
          <p:nvPr/>
        </p:nvPicPr>
        <p:blipFill>
          <a:blip r:embed="rId1" cstate="print"/>
          <a:srcRect l="8832" t="15953" r="404" b="10745"/>
          <a:stretch>
            <a:fillRect/>
          </a:stretch>
        </p:blipFill>
        <p:spPr>
          <a:xfrm>
            <a:off x="8760296" y="4077072"/>
            <a:ext cx="2201862" cy="2249487"/>
          </a:xfrm>
          <a:prstGeom prst="rect">
            <a:avLst/>
          </a:prstGeom>
          <a:noFill/>
          <a:ln w="9525">
            <a:noFill/>
          </a:ln>
        </p:spPr>
      </p:pic>
      <p:sp>
        <p:nvSpPr>
          <p:cNvPr id="25602" name="文本框 1"/>
          <p:cNvSpPr txBox="1"/>
          <p:nvPr/>
        </p:nvSpPr>
        <p:spPr>
          <a:xfrm>
            <a:off x="1939925" y="1028700"/>
            <a:ext cx="8312150" cy="3539430"/>
          </a:xfrm>
          <a:prstGeom prst="rect">
            <a:avLst/>
          </a:prstGeom>
          <a:noFill/>
          <a:ln w="9525">
            <a:noFill/>
          </a:ln>
        </p:spPr>
        <p:txBody>
          <a:bodyPr>
            <a:spAutoFit/>
          </a:bodyPr>
          <a:lstStyle/>
          <a:p>
            <a:r>
              <a:rPr lang="zh-CN" altLang="en-US" sz="3200" dirty="0">
                <a:latin typeface="楷体" panose="02010609060101010101" pitchFamily="49" charset="-122"/>
                <a:ea typeface="楷体" panose="02010609060101010101" pitchFamily="49" charset="-122"/>
                <a:sym typeface="宋体" pitchFamily="2" charset="-122"/>
              </a:rPr>
              <a:t>所以“也暗示他已从赵一曼那里得到有价值的回答”错误。</a:t>
            </a:r>
            <a:r>
              <a:rPr lang="en-US" altLang="zh-CN" sz="3200" dirty="0">
                <a:latin typeface="楷体" panose="02010609060101010101" pitchFamily="49" charset="-122"/>
                <a:ea typeface="楷体" panose="02010609060101010101" pitchFamily="49" charset="-122"/>
                <a:sym typeface="宋体" pitchFamily="2" charset="-122"/>
              </a:rPr>
              <a:t>C</a:t>
            </a:r>
            <a:r>
              <a:rPr lang="zh-CN" altLang="en-US" sz="3200" dirty="0">
                <a:latin typeface="楷体" panose="02010609060101010101" pitchFamily="49" charset="-122"/>
                <a:ea typeface="楷体" panose="02010609060101010101" pitchFamily="49" charset="-122"/>
                <a:sym typeface="宋体" pitchFamily="2" charset="-122"/>
              </a:rPr>
              <a:t>项，两个陌生人关于石碑下的人是不是赵一曼的谈话以及最后的确认，言浅意深，该项分析鉴赏正确。</a:t>
            </a:r>
            <a:r>
              <a:rPr lang="en-US" altLang="zh-CN" sz="3200" dirty="0">
                <a:latin typeface="楷体" panose="02010609060101010101" pitchFamily="49" charset="-122"/>
                <a:ea typeface="楷体" panose="02010609060101010101" pitchFamily="49" charset="-122"/>
                <a:sym typeface="宋体" pitchFamily="2" charset="-122"/>
              </a:rPr>
              <a:t>D</a:t>
            </a:r>
            <a:r>
              <a:rPr lang="zh-CN" altLang="en-US" sz="3200" dirty="0">
                <a:latin typeface="楷体" panose="02010609060101010101" pitchFamily="49" charset="-122"/>
                <a:ea typeface="楷体" panose="02010609060101010101" pitchFamily="49" charset="-122"/>
                <a:sym typeface="宋体" pitchFamily="2" charset="-122"/>
              </a:rPr>
              <a:t>项，是对小说环境中典型场景作用的阐释，有利于表现小说特有的穿越时空的“精神对话”，该项分析鉴赏正确。故选</a:t>
            </a:r>
            <a:r>
              <a:rPr lang="en-US" altLang="zh-CN" sz="3200" dirty="0">
                <a:latin typeface="楷体" panose="02010609060101010101" pitchFamily="49" charset="-122"/>
                <a:ea typeface="楷体" panose="02010609060101010101" pitchFamily="49" charset="-122"/>
                <a:sym typeface="宋体" pitchFamily="2" charset="-122"/>
              </a:rPr>
              <a:t>B</a:t>
            </a:r>
            <a:r>
              <a:rPr lang="zh-CN" altLang="en-US" sz="3200" dirty="0">
                <a:latin typeface="楷体" panose="02010609060101010101" pitchFamily="49" charset="-122"/>
                <a:ea typeface="楷体" panose="02010609060101010101" pitchFamily="49" charset="-122"/>
                <a:sym typeface="宋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1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2"/>
          <p:cNvSpPr txBox="1"/>
          <p:nvPr/>
        </p:nvSpPr>
        <p:spPr>
          <a:xfrm>
            <a:off x="1765300" y="1011872"/>
            <a:ext cx="9227244" cy="1569660"/>
          </a:xfrm>
          <a:prstGeom prst="rect">
            <a:avLst/>
          </a:prstGeom>
          <a:noFill/>
          <a:ln w="9525">
            <a:noFill/>
          </a:ln>
        </p:spPr>
        <p:txBody>
          <a:bodyPr wrap="square">
            <a:spAutoFit/>
          </a:bodyPr>
          <a:lstStyle/>
          <a:p>
            <a:r>
              <a:rPr lang="zh-CN" altLang="zh-CN" sz="3200" dirty="0">
                <a:latin typeface="宋体" pitchFamily="2" charset="-122"/>
                <a:ea typeface="宋体" pitchFamily="2" charset="-122"/>
              </a:rPr>
              <a:t>2.</a:t>
            </a:r>
            <a:r>
              <a:rPr lang="zh-CN" altLang="en-US" sz="3200" dirty="0">
                <a:latin typeface="宋体" pitchFamily="2" charset="-122"/>
                <a:ea typeface="宋体" pitchFamily="2" charset="-122"/>
              </a:rPr>
              <a:t>小说中说赵一曼“身上弥漫着拔俗的文人气质和职业军人的冷峻”，请结合作品简要分析。（</a:t>
            </a:r>
            <a:r>
              <a:rPr lang="en-US" altLang="zh-CN" sz="3200" dirty="0">
                <a:latin typeface="宋体" pitchFamily="2" charset="-122"/>
                <a:ea typeface="宋体" pitchFamily="2" charset="-122"/>
              </a:rPr>
              <a:t>6</a:t>
            </a:r>
            <a:r>
              <a:rPr lang="zh-CN" altLang="en-US" sz="3200" dirty="0">
                <a:latin typeface="宋体" pitchFamily="2" charset="-122"/>
                <a:ea typeface="宋体" pitchFamily="2" charset="-122"/>
              </a:rPr>
              <a:t>分）</a:t>
            </a:r>
            <a:endParaRPr lang="zh-CN" altLang="zh-CN" sz="3200" dirty="0">
              <a:latin typeface="宋体" pitchFamily="2" charset="-122"/>
              <a:ea typeface="宋体" pitchFamily="2" charset="-122"/>
            </a:endParaRPr>
          </a:p>
          <a:p>
            <a:r>
              <a:rPr lang="en-US" altLang="zh-CN" sz="3200" dirty="0">
                <a:latin typeface="宋体" pitchFamily="2" charset="-122"/>
                <a:ea typeface="宋体" pitchFamily="2" charset="-122"/>
              </a:rPr>
              <a:t>_________________________________________</a:t>
            </a:r>
          </a:p>
        </p:txBody>
      </p:sp>
      <p:sp>
        <p:nvSpPr>
          <p:cNvPr id="29699" name="文本框 4"/>
          <p:cNvSpPr txBox="1"/>
          <p:nvPr/>
        </p:nvSpPr>
        <p:spPr>
          <a:xfrm>
            <a:off x="1765300" y="2636912"/>
            <a:ext cx="9083228" cy="3341295"/>
          </a:xfrm>
          <a:prstGeom prst="rect">
            <a:avLst/>
          </a:prstGeom>
          <a:noFill/>
          <a:ln w="9525">
            <a:noFill/>
          </a:ln>
        </p:spPr>
        <p:txBody>
          <a:bodyPr wrap="square">
            <a:spAutoFit/>
          </a:bodyPr>
          <a:lstStyle/>
          <a:p>
            <a:pPr>
              <a:lnSpc>
                <a:spcPct val="110000"/>
              </a:lnSpc>
            </a:pPr>
            <a:r>
              <a:rPr lang="en-US" altLang="zh-CN" sz="3200" dirty="0">
                <a:latin typeface="微软雅黑" pitchFamily="34" charset="-122"/>
                <a:ea typeface="微软雅黑" pitchFamily="34" charset="-122"/>
              </a:rPr>
              <a:t>【</a:t>
            </a:r>
            <a:r>
              <a:rPr lang="zh-CN" altLang="en-US" sz="3200" dirty="0">
                <a:latin typeface="微软雅黑" pitchFamily="34" charset="-122"/>
                <a:ea typeface="微软雅黑" pitchFamily="34" charset="-122"/>
              </a:rPr>
              <a:t>答案</a:t>
            </a:r>
            <a:r>
              <a:rPr lang="en-US" altLang="zh-CN" sz="3200" dirty="0">
                <a:latin typeface="微软雅黑" pitchFamily="34" charset="-122"/>
                <a:ea typeface="微软雅黑" pitchFamily="34" charset="-122"/>
              </a:rPr>
              <a:t>】</a:t>
            </a:r>
            <a:r>
              <a:rPr lang="zh-CN" altLang="en-US" sz="3200" dirty="0">
                <a:latin typeface="微软雅黑" pitchFamily="34" charset="-122"/>
                <a:ea typeface="微软雅黑" pitchFamily="34" charset="-122"/>
              </a:rPr>
              <a:t>①文人的气质：喜欢丁香花，情趣不俗；时常深情、甜蜜地回忆战斗生活，文雅浪漫；用大义与真情感化青年，智慧过人。②军人的冷峻：遭严刑拷打而不屈服，意志坚定；笑对即将到来的死亡，从容淡定；充满母爱又不忘大义，理智沉稳。</a:t>
            </a:r>
            <a:endParaRPr lang="zh-CN" altLang="zh-CN" sz="3200" dirty="0">
              <a:latin typeface="微软雅黑" pitchFamily="34" charset="-122"/>
              <a:ea typeface="微软雅黑" pitchFamily="34" charset="-122"/>
            </a:endParaRPr>
          </a:p>
        </p:txBody>
      </p:sp>
      <p:sp>
        <p:nvSpPr>
          <p:cNvPr id="31747" name="文本框 1"/>
          <p:cNvSpPr txBox="1"/>
          <p:nvPr/>
        </p:nvSpPr>
        <p:spPr>
          <a:xfrm>
            <a:off x="1765300" y="5826976"/>
            <a:ext cx="5530850" cy="584775"/>
          </a:xfrm>
          <a:prstGeom prst="rect">
            <a:avLst/>
          </a:prstGeom>
          <a:noFill/>
          <a:ln w="9525">
            <a:noFill/>
          </a:ln>
        </p:spPr>
        <p:txBody>
          <a:bodyPr>
            <a:spAutoFit/>
          </a:bodyPr>
          <a:lstStyle/>
          <a:p>
            <a:r>
              <a:rPr lang="zh-CN" altLang="en-US" sz="3200" dirty="0">
                <a:latin typeface="微软雅黑" pitchFamily="34" charset="-122"/>
                <a:ea typeface="微软雅黑" pitchFamily="34" charset="-122"/>
              </a:rPr>
              <a:t>【考点】</a:t>
            </a:r>
            <a:r>
              <a:rPr lang="zh-CN" altLang="en-US" sz="3200" dirty="0">
                <a:latin typeface="仿宋" panose="02010609060101010101" pitchFamily="49" charset="-122"/>
                <a:ea typeface="仿宋" panose="02010609060101010101" pitchFamily="49" charset="-122"/>
              </a:rPr>
              <a:t>鉴赏作品的文学形象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diamond(in)">
                                      <p:cBhvr>
                                        <p:cTn id="7" dur="20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 calcmode="lin" valueType="num">
                                      <p:cBhvr>
                                        <p:cTn id="12" dur="1" fill="hold"/>
                                        <p:tgtEl>
                                          <p:spTgt spid="3174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317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55440" y="1052736"/>
            <a:ext cx="2621280" cy="583565"/>
          </a:xfrm>
          <a:prstGeom prst="rect">
            <a:avLst/>
          </a:prstGeom>
          <a:noFill/>
          <a:ln w="9525">
            <a:noFill/>
          </a:ln>
        </p:spPr>
        <p:txBody>
          <a:bodyPr wrap="none">
            <a:spAutoFit/>
          </a:bodyPr>
          <a:lstStyle/>
          <a:p>
            <a:r>
              <a:rPr lang="zh-CN" altLang="en-US" sz="3200" dirty="0">
                <a:solidFill>
                  <a:schemeClr val="accent1">
                    <a:lumMod val="50000"/>
                    <a:lumOff val="50000"/>
                  </a:schemeClr>
                </a:solidFill>
                <a:latin typeface="微软雅黑" pitchFamily="34" charset="-122"/>
                <a:ea typeface="微软雅黑" pitchFamily="34" charset="-122"/>
                <a:sym typeface="宋体" pitchFamily="2" charset="-122"/>
              </a:rPr>
              <a:t>【应考思路】</a:t>
            </a:r>
          </a:p>
        </p:txBody>
      </p:sp>
      <p:sp>
        <p:nvSpPr>
          <p:cNvPr id="3" name="文本框 2"/>
          <p:cNvSpPr txBox="1"/>
          <p:nvPr/>
        </p:nvSpPr>
        <p:spPr>
          <a:xfrm>
            <a:off x="1379476" y="1700808"/>
            <a:ext cx="9433048" cy="4524315"/>
          </a:xfrm>
          <a:prstGeom prst="rect">
            <a:avLst/>
          </a:prstGeom>
          <a:noFill/>
        </p:spPr>
        <p:txBody>
          <a:bodyPr wrap="square" rtlCol="0">
            <a:spAutoFit/>
          </a:bodyPr>
          <a:lstStyle/>
          <a:p>
            <a:r>
              <a:rPr lang="zh-CN" altLang="en-US" sz="3200" b="1" dirty="0">
                <a:latin typeface="黑体" pitchFamily="49" charset="-122"/>
                <a:ea typeface="黑体" pitchFamily="49" charset="-122"/>
              </a:rPr>
              <a:t>解答此类题目，首先，审清题干要求，明确答题指向。</a:t>
            </a:r>
            <a:r>
              <a:rPr lang="zh-CN" altLang="en-US" sz="3200" dirty="0">
                <a:latin typeface="楷体" panose="02010609060101010101" pitchFamily="49" charset="-122"/>
                <a:ea typeface="楷体" panose="02010609060101010101" pitchFamily="49" charset="-122"/>
              </a:rPr>
              <a:t>题干明确了小说人物形象的特征</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拔俗的文人气质”和“职业军人的冷峻”，答题时从这两方面分析即可。</a:t>
            </a:r>
            <a:endParaRPr lang="en-US" altLang="zh-CN" sz="3200" dirty="0">
              <a:latin typeface="楷体" panose="02010609060101010101" pitchFamily="49" charset="-122"/>
              <a:ea typeface="楷体" panose="02010609060101010101" pitchFamily="49" charset="-122"/>
            </a:endParaRPr>
          </a:p>
          <a:p>
            <a:r>
              <a:rPr lang="zh-CN" altLang="en-US" sz="3200" b="1" dirty="0">
                <a:latin typeface="黑体" pitchFamily="49" charset="-122"/>
                <a:ea typeface="黑体" pitchFamily="49" charset="-122"/>
              </a:rPr>
              <a:t>其次，紧扣题干要求，梳理、分析小说中塑造人物形象的相关内容。</a:t>
            </a:r>
            <a:r>
              <a:rPr lang="zh-CN" altLang="en-US" sz="3200" dirty="0">
                <a:latin typeface="楷体" panose="02010609060101010101" pitchFamily="49" charset="-122"/>
                <a:ea typeface="楷体" panose="02010609060101010101" pitchFamily="49" charset="-122"/>
              </a:rPr>
              <a:t>要注意人物的语言、动作、心理、外貌描写和其他侧面描写，并结合小说主题进行分析，列举文中反映该性格特征的有关事例。赵一曼的文人气质体现在她的情趣、情怀和对青年的智慧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000" fill="hold"/>
                                        <p:tgtEl>
                                          <p:spTgt spid="3"/>
                                        </p:tgtEl>
                                        <p:attrNameLst>
                                          <p:attrName>ppt_x</p:attrName>
                                        </p:attrNameLst>
                                      </p:cBhvr>
                                      <p:tavLst>
                                        <p:tav tm="0">
                                          <p:val>
                                            <p:strVal val="#ppt_x"/>
                                          </p:val>
                                        </p:tav>
                                        <p:tav tm="100000">
                                          <p:val>
                                            <p:strVal val="#ppt_x"/>
                                          </p:val>
                                        </p:tav>
                                      </p:tavLst>
                                    </p:anim>
                                    <p:anim calcmode="lin" valueType="num">
                                      <p:cBhvr additive="base">
                                        <p:cTn id="26"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4"/>
          <p:cNvSpPr txBox="1"/>
          <p:nvPr/>
        </p:nvSpPr>
        <p:spPr>
          <a:xfrm>
            <a:off x="1708150" y="1092200"/>
            <a:ext cx="8643938" cy="4524315"/>
          </a:xfrm>
          <a:prstGeom prst="rect">
            <a:avLst/>
          </a:prstGeom>
          <a:noFill/>
          <a:ln w="9525">
            <a:noFill/>
          </a:ln>
        </p:spPr>
        <p:txBody>
          <a:bodyPr>
            <a:spAutoFit/>
          </a:bodyPr>
          <a:lstStyle/>
          <a:p>
            <a:r>
              <a:rPr lang="zh-CN" altLang="en-US" sz="3200" dirty="0">
                <a:solidFill>
                  <a:srgbClr val="003760"/>
                </a:solidFill>
                <a:latin typeface="楷体" panose="02010609060101010101" pitchFamily="49" charset="-122"/>
                <a:ea typeface="楷体" panose="02010609060101010101" pitchFamily="49" charset="-122"/>
              </a:rPr>
              <a:t>感化上。</a:t>
            </a:r>
            <a:r>
              <a:rPr lang="zh-CN" altLang="en-US" sz="3200" dirty="0">
                <a:latin typeface="楷体" panose="02010609060101010101" pitchFamily="49" charset="-122"/>
                <a:ea typeface="楷体" panose="02010609060101010101" pitchFamily="49" charset="-122"/>
              </a:rPr>
              <a:t>她有高雅的情趣，喜欢美丽雅致的丁香花；她有浪漫的情怀，向青年讲述战斗生活时语调都是“深情的、甜蜜的”；她用不同的方式感化董警士和韩勇义，聪颖机敏。赵一曼的军人气质体现在她面对敌人、死亡和儿子的态度上。她意志坚定，不屈服于严刑拷打；她从容淡定，不惧怕死亡；而在她留给儿子的遗书中，我们可以看到她母性的光辉和对民族大义的坚守，冷静而理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ircle(in)">
                                      <p:cBhvr>
                                        <p:cTn id="7"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矩形 7"/>
          <p:cNvSpPr/>
          <p:nvPr/>
        </p:nvSpPr>
        <p:spPr>
          <a:xfrm>
            <a:off x="1909763" y="1044575"/>
            <a:ext cx="8355012" cy="2062103"/>
          </a:xfrm>
          <a:prstGeom prst="rect">
            <a:avLst/>
          </a:prstGeom>
          <a:noFill/>
          <a:ln w="9525">
            <a:noFill/>
          </a:ln>
        </p:spPr>
        <p:txBody>
          <a:bodyPr>
            <a:spAutoFit/>
          </a:bodyPr>
          <a:lstStyle/>
          <a:p>
            <a:r>
              <a:rPr lang="zh-CN" altLang="zh-CN" sz="3200" dirty="0">
                <a:latin typeface="宋体" pitchFamily="2" charset="-122"/>
                <a:ea typeface="宋体" pitchFamily="2" charset="-122"/>
              </a:rPr>
              <a:t>3.</a:t>
            </a:r>
            <a:r>
              <a:rPr lang="zh-CN" altLang="en-US" sz="3200" dirty="0">
                <a:latin typeface="宋体" pitchFamily="2" charset="-122"/>
                <a:ea typeface="宋体" pitchFamily="2" charset="-122"/>
              </a:rPr>
              <a:t>小说中历史与现实交织穿插，这种叙述方式有哪些好处？请结合作品简要分析。</a:t>
            </a:r>
            <a:r>
              <a:rPr lang="zh-CN" altLang="zh-CN" sz="3200" dirty="0">
                <a:latin typeface="宋体" pitchFamily="2" charset="-122"/>
                <a:ea typeface="宋体" pitchFamily="2" charset="-122"/>
              </a:rPr>
              <a:t> （6分）</a:t>
            </a:r>
            <a:r>
              <a:rPr lang="en-US" altLang="zh-CN" sz="3200" dirty="0">
                <a:latin typeface="宋体" pitchFamily="2" charset="-122"/>
                <a:ea typeface="宋体" pitchFamily="2" charset="-122"/>
              </a:rPr>
              <a:t>__________________________________________________________________________</a:t>
            </a:r>
            <a:endParaRPr lang="zh-CN" altLang="en-US" sz="3200" dirty="0">
              <a:latin typeface="宋体" pitchFamily="2" charset="-122"/>
              <a:ea typeface="宋体" pitchFamily="2" charset="-122"/>
            </a:endParaRPr>
          </a:p>
        </p:txBody>
      </p:sp>
      <p:sp>
        <p:nvSpPr>
          <p:cNvPr id="18436" name="矩形 8"/>
          <p:cNvSpPr/>
          <p:nvPr/>
        </p:nvSpPr>
        <p:spPr>
          <a:xfrm>
            <a:off x="1909763" y="3284984"/>
            <a:ext cx="8526462" cy="3046988"/>
          </a:xfrm>
          <a:prstGeom prst="rect">
            <a:avLst/>
          </a:prstGeom>
          <a:noFill/>
          <a:ln w="9525">
            <a:noFill/>
          </a:ln>
        </p:spPr>
        <p:txBody>
          <a:bodyPr>
            <a:spAutoFit/>
          </a:bodyPr>
          <a:lstStyle/>
          <a:p>
            <a:r>
              <a:rPr lang="en-US" altLang="zh-CN" sz="3200" dirty="0">
                <a:latin typeface="微软雅黑" pitchFamily="34" charset="-122"/>
                <a:ea typeface="微软雅黑" pitchFamily="34" charset="-122"/>
              </a:rPr>
              <a:t>【</a:t>
            </a:r>
            <a:r>
              <a:rPr lang="zh-CN" altLang="en-US" sz="3200" dirty="0">
                <a:latin typeface="微软雅黑" pitchFamily="34" charset="-122"/>
                <a:ea typeface="微软雅黑" pitchFamily="34" charset="-122"/>
              </a:rPr>
              <a:t>答案</a:t>
            </a:r>
            <a:r>
              <a:rPr lang="en-US" altLang="zh-CN" sz="3200" dirty="0">
                <a:latin typeface="微软雅黑" pitchFamily="34" charset="-122"/>
                <a:ea typeface="微软雅黑" pitchFamily="34" charset="-122"/>
              </a:rPr>
              <a:t>】</a:t>
            </a:r>
            <a:r>
              <a:rPr lang="zh-CN" altLang="en-US" sz="3200" dirty="0">
                <a:latin typeface="微软雅黑" pitchFamily="34" charset="-122"/>
                <a:ea typeface="微软雅黑" pitchFamily="34" charset="-122"/>
              </a:rPr>
              <a:t>①既能表现当代人对赵一曼女士的尊敬之情，又能表现赵一曼精神的当下意义，使主题内蕴更深刻。②可以拉开时间距离，更加全面地认识英雄，使人物形象更加立体。③灵活使用文献档案，与小说叙述相互印证，使艺术描写更真实。</a:t>
            </a:r>
            <a:endParaRPr lang="en-US" altLang="zh-CN" sz="3200" dirty="0">
              <a:latin typeface="微软雅黑" pitchFamily="34" charset="-122"/>
              <a:ea typeface="微软雅黑" pitchFamily="34"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linds(horizontal)">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8436"/>
                                        </p:tgtEl>
                                        <p:attrNameLst>
                                          <p:attrName>style.visibility</p:attrName>
                                        </p:attrNameLst>
                                      </p:cBhvr>
                                      <p:to>
                                        <p:strVal val="visible"/>
                                      </p:to>
                                    </p:set>
                                    <p:animEffect transition="in" filter="box(in)">
                                      <p:cBhvr>
                                        <p:cTn id="12"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440" y="1052736"/>
            <a:ext cx="5519460" cy="584775"/>
          </a:xfrm>
          <a:prstGeom prst="rect">
            <a:avLst/>
          </a:prstGeom>
        </p:spPr>
        <p:txBody>
          <a:bodyPr wrap="none">
            <a:spAutoFit/>
          </a:bodyPr>
          <a:lstStyle/>
          <a:p>
            <a:pPr lvl="0"/>
            <a:r>
              <a:rPr lang="en-US" altLang="zh-CN" sz="3200" dirty="0">
                <a:solidFill>
                  <a:srgbClr val="003760"/>
                </a:solidFill>
                <a:latin typeface="微软雅黑" pitchFamily="34" charset="-122"/>
                <a:ea typeface="微软雅黑" pitchFamily="34" charset="-122"/>
              </a:rPr>
              <a:t>【</a:t>
            </a:r>
            <a:r>
              <a:rPr lang="zh-CN" altLang="en-US" sz="3200" dirty="0">
                <a:solidFill>
                  <a:srgbClr val="003760"/>
                </a:solidFill>
                <a:latin typeface="微软雅黑" pitchFamily="34" charset="-122"/>
                <a:ea typeface="微软雅黑" pitchFamily="34" charset="-122"/>
              </a:rPr>
              <a:t>考点</a:t>
            </a:r>
            <a:r>
              <a:rPr lang="en-US" altLang="zh-CN" sz="3200" dirty="0">
                <a:solidFill>
                  <a:srgbClr val="003760"/>
                </a:solidFill>
                <a:latin typeface="微软雅黑" pitchFamily="34" charset="-122"/>
                <a:ea typeface="微软雅黑" pitchFamily="34" charset="-122"/>
              </a:rPr>
              <a:t>】</a:t>
            </a:r>
            <a:r>
              <a:rPr lang="zh-CN" altLang="en-US" sz="3200" dirty="0">
                <a:solidFill>
                  <a:srgbClr val="003760"/>
                </a:solidFill>
                <a:latin typeface="仿宋" panose="02010609060101010101" pitchFamily="49" charset="-122"/>
                <a:ea typeface="仿宋" panose="02010609060101010101" pitchFamily="49" charset="-122"/>
              </a:rPr>
              <a:t>分析作品的表现手法</a:t>
            </a:r>
          </a:p>
        </p:txBody>
      </p:sp>
      <p:sp>
        <p:nvSpPr>
          <p:cNvPr id="3" name="文本框 1"/>
          <p:cNvSpPr txBox="1"/>
          <p:nvPr/>
        </p:nvSpPr>
        <p:spPr>
          <a:xfrm>
            <a:off x="1055440" y="1772816"/>
            <a:ext cx="2621280" cy="583565"/>
          </a:xfrm>
          <a:prstGeom prst="rect">
            <a:avLst/>
          </a:prstGeom>
          <a:noFill/>
          <a:ln w="9525">
            <a:noFill/>
          </a:ln>
        </p:spPr>
        <p:txBody>
          <a:bodyPr wrap="none">
            <a:spAutoFit/>
          </a:bodyPr>
          <a:lstStyle/>
          <a:p>
            <a:r>
              <a:rPr lang="zh-CN" altLang="en-US" sz="3200" dirty="0">
                <a:solidFill>
                  <a:schemeClr val="accent1">
                    <a:lumMod val="50000"/>
                    <a:lumOff val="50000"/>
                  </a:schemeClr>
                </a:solidFill>
                <a:latin typeface="微软雅黑" pitchFamily="34" charset="-122"/>
                <a:ea typeface="微软雅黑" pitchFamily="34" charset="-122"/>
                <a:sym typeface="宋体" pitchFamily="2" charset="-122"/>
              </a:rPr>
              <a:t>【应考思路】</a:t>
            </a:r>
          </a:p>
        </p:txBody>
      </p:sp>
      <p:sp>
        <p:nvSpPr>
          <p:cNvPr id="4" name="文本框 3"/>
          <p:cNvSpPr txBox="1"/>
          <p:nvPr/>
        </p:nvSpPr>
        <p:spPr>
          <a:xfrm>
            <a:off x="1271464" y="2491686"/>
            <a:ext cx="9145016" cy="3539430"/>
          </a:xfrm>
          <a:prstGeom prst="rect">
            <a:avLst/>
          </a:prstGeom>
          <a:noFill/>
        </p:spPr>
        <p:txBody>
          <a:bodyPr wrap="square" rtlCol="0">
            <a:spAutoFit/>
          </a:bodyPr>
          <a:lstStyle/>
          <a:p>
            <a:r>
              <a:rPr lang="zh-CN" altLang="en-US" sz="3200" b="1" dirty="0">
                <a:latin typeface="黑体" pitchFamily="49" charset="-122"/>
                <a:ea typeface="黑体" pitchFamily="49" charset="-122"/>
              </a:rPr>
              <a:t>解答此类题目，首先，审清题干要求，确定答题方向</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分析“历史与现实交织穿插”的叙述方式的好处。</a:t>
            </a:r>
            <a:endParaRPr lang="en-US" altLang="zh-CN" sz="3200" dirty="0">
              <a:latin typeface="楷体" panose="02010609060101010101" pitchFamily="49" charset="-122"/>
              <a:ea typeface="楷体" panose="02010609060101010101" pitchFamily="49" charset="-122"/>
            </a:endParaRPr>
          </a:p>
          <a:p>
            <a:r>
              <a:rPr lang="zh-CN" altLang="en-US" sz="3200" b="1" dirty="0">
                <a:latin typeface="黑体" pitchFamily="49" charset="-122"/>
                <a:ea typeface="黑体" pitchFamily="49" charset="-122"/>
              </a:rPr>
              <a:t>其次，从这种叙述方式对表达效果、人物塑造和主旨表现等方面的作用切入分析。</a:t>
            </a:r>
            <a:r>
              <a:rPr lang="zh-CN" altLang="en-US" sz="3200" dirty="0">
                <a:latin typeface="楷体" panose="02010609060101010101" pitchFamily="49" charset="-122"/>
                <a:ea typeface="楷体" panose="02010609060101010101" pitchFamily="49" charset="-122"/>
              </a:rPr>
              <a:t>从表达效果来看，在小说中巧妙地融入文献档案，使文章看起来不像是小说，更像是一篇人物传记，增强了真实性；</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副标题 2"/>
          <p:cNvSpPr txBox="1"/>
          <p:nvPr/>
        </p:nvSpPr>
        <p:spPr>
          <a:xfrm>
            <a:off x="1707338" y="1988840"/>
            <a:ext cx="8074651" cy="1983927"/>
          </a:xfrm>
          <a:prstGeom prst="rect">
            <a:avLst/>
          </a:prstGeom>
          <a:noFill/>
          <a:ln w="9525">
            <a:noFill/>
          </a:ln>
        </p:spPr>
        <p:txBody>
          <a:bodyPr/>
          <a:lstStyle/>
          <a:p>
            <a:pPr marL="342900" indent="-342900">
              <a:lnSpc>
                <a:spcPct val="110000"/>
              </a:lnSpc>
              <a:buFont typeface="Wingdings" pitchFamily="2" charset="2"/>
              <a:buChar char="Ø"/>
            </a:pPr>
            <a:r>
              <a:rPr lang="zh-CN" altLang="en-US" sz="3200" dirty="0">
                <a:solidFill>
                  <a:schemeClr val="bg1"/>
                </a:solidFill>
                <a:latin typeface="宋体" pitchFamily="2" charset="-122"/>
                <a:ea typeface="宋体" pitchFamily="2" charset="-122"/>
                <a:sym typeface="Arial" pitchFamily="34" charset="0"/>
                <a:hlinkClick r:id="rId1" action="ppaction://hlinksldjump"/>
              </a:rPr>
              <a:t>综合考法 1   鉴赏小说的人物形象</a:t>
            </a:r>
            <a:endParaRPr lang="zh-CN" altLang="en-US" sz="3200" dirty="0">
              <a:solidFill>
                <a:schemeClr val="bg1"/>
              </a:solidFill>
              <a:latin typeface="宋体" pitchFamily="2" charset="-122"/>
              <a:ea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ea typeface="宋体" pitchFamily="2" charset="-122"/>
                <a:sym typeface="Arial" pitchFamily="34" charset="0"/>
                <a:hlinkClick r:id="rId2" action="ppaction://hlinksldjump"/>
              </a:rPr>
              <a:t>综合考法 2   鉴赏小说的情节</a:t>
            </a:r>
            <a:endParaRPr lang="zh-CN" altLang="en-US" sz="3200" dirty="0">
              <a:solidFill>
                <a:schemeClr val="bg1"/>
              </a:solidFill>
              <a:latin typeface="宋体" pitchFamily="2" charset="-122"/>
              <a:ea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ea typeface="宋体" pitchFamily="2" charset="-122"/>
                <a:sym typeface="Arial" pitchFamily="34" charset="0"/>
                <a:hlinkClick r:id="rId3" action="ppaction://hlinksldjump"/>
              </a:rPr>
              <a:t>综合考法 3   鉴赏小说的环境描写</a:t>
            </a:r>
            <a:endParaRPr lang="zh-CN" altLang="en-US" sz="3200" dirty="0">
              <a:solidFill>
                <a:schemeClr val="bg1"/>
              </a:solidFill>
              <a:latin typeface="宋体" pitchFamily="2" charset="-122"/>
              <a:ea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ea typeface="宋体" pitchFamily="2" charset="-122"/>
                <a:sym typeface="Arial" pitchFamily="34" charset="0"/>
                <a:hlinkClick r:id="rId4" action="ppaction://hlinksldjump"/>
              </a:rPr>
              <a:t>综合考法 </a:t>
            </a:r>
            <a:r>
              <a:rPr lang="en-US" altLang="zh-CN" sz="3200" dirty="0">
                <a:solidFill>
                  <a:schemeClr val="bg1"/>
                </a:solidFill>
                <a:latin typeface="宋体" pitchFamily="2" charset="-122"/>
                <a:ea typeface="宋体" pitchFamily="2" charset="-122"/>
                <a:sym typeface="Arial" pitchFamily="34" charset="0"/>
                <a:hlinkClick r:id="rId4" action="ppaction://hlinksldjump"/>
              </a:rPr>
              <a:t>4</a:t>
            </a:r>
            <a:r>
              <a:rPr lang="zh-CN" altLang="en-US" sz="3200" dirty="0">
                <a:solidFill>
                  <a:schemeClr val="bg1"/>
                </a:solidFill>
                <a:latin typeface="宋体" pitchFamily="2" charset="-122"/>
                <a:ea typeface="宋体" pitchFamily="2" charset="-122"/>
                <a:sym typeface="Arial" pitchFamily="34" charset="0"/>
                <a:hlinkClick r:id="rId4" action="ppaction://hlinksldjump"/>
              </a:rPr>
              <a:t>   鉴赏小说的艺术特色</a:t>
            </a:r>
            <a:endParaRPr lang="zh-CN" altLang="en-US" sz="3200" dirty="0">
              <a:solidFill>
                <a:schemeClr val="bg1"/>
              </a:solidFill>
              <a:latin typeface="宋体" pitchFamily="2" charset="-122"/>
              <a:ea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ea typeface="宋体" pitchFamily="2" charset="-122"/>
                <a:sym typeface="Arial" pitchFamily="34" charset="0"/>
                <a:hlinkClick r:id="rId5" action="ppaction://hlinksldjump"/>
              </a:rPr>
              <a:t>综合考法 </a:t>
            </a:r>
            <a:r>
              <a:rPr lang="en-US" altLang="zh-CN" sz="3200" dirty="0">
                <a:solidFill>
                  <a:schemeClr val="bg1"/>
                </a:solidFill>
                <a:latin typeface="宋体" pitchFamily="2" charset="-122"/>
                <a:ea typeface="宋体" pitchFamily="2" charset="-122"/>
                <a:sym typeface="Arial" pitchFamily="34" charset="0"/>
                <a:hlinkClick r:id="rId5" action="ppaction://hlinksldjump"/>
              </a:rPr>
              <a:t>5</a:t>
            </a:r>
            <a:r>
              <a:rPr lang="zh-CN" altLang="en-US" sz="3200" dirty="0">
                <a:solidFill>
                  <a:schemeClr val="bg1"/>
                </a:solidFill>
                <a:latin typeface="宋体" pitchFamily="2" charset="-122"/>
                <a:ea typeface="宋体" pitchFamily="2" charset="-122"/>
                <a:sym typeface="Arial" pitchFamily="34" charset="0"/>
                <a:hlinkClick r:id="rId5" action="ppaction://hlinksldjump"/>
              </a:rPr>
              <a:t>   分析小说的主题</a:t>
            </a:r>
            <a:endParaRPr lang="zh-CN" altLang="en-US" sz="3200" dirty="0">
              <a:solidFill>
                <a:schemeClr val="bg1"/>
              </a:solidFill>
              <a:latin typeface="宋体" pitchFamily="2" charset="-122"/>
              <a:ea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ea typeface="宋体" pitchFamily="2" charset="-122"/>
                <a:sym typeface="Arial" pitchFamily="34" charset="0"/>
                <a:hlinkClick r:id="rId6" action="ppaction://hlinksldjump"/>
              </a:rPr>
              <a:t>综合考法 </a:t>
            </a:r>
            <a:r>
              <a:rPr lang="en-US" altLang="zh-CN" sz="3200" dirty="0">
                <a:solidFill>
                  <a:schemeClr val="bg1"/>
                </a:solidFill>
                <a:latin typeface="宋体" pitchFamily="2" charset="-122"/>
                <a:ea typeface="宋体" pitchFamily="2" charset="-122"/>
                <a:sym typeface="Arial" pitchFamily="34" charset="0"/>
                <a:hlinkClick r:id="rId6" action="ppaction://hlinksldjump"/>
              </a:rPr>
              <a:t>6   </a:t>
            </a:r>
            <a:r>
              <a:rPr lang="zh-CN" altLang="en-US" sz="3200" dirty="0">
                <a:solidFill>
                  <a:schemeClr val="bg1"/>
                </a:solidFill>
                <a:latin typeface="宋体" pitchFamily="2" charset="-122"/>
                <a:ea typeface="宋体" pitchFamily="2" charset="-122"/>
                <a:sym typeface="Arial" pitchFamily="34" charset="0"/>
                <a:hlinkClick r:id="rId6" action="ppaction://hlinksldjump"/>
              </a:rPr>
              <a:t>赏析小说的标题</a:t>
            </a:r>
            <a:endParaRPr lang="zh-CN" altLang="en-US" sz="3200" dirty="0">
              <a:solidFill>
                <a:schemeClr val="bg1"/>
              </a:solidFill>
              <a:latin typeface="宋体" pitchFamily="2" charset="-122"/>
              <a:ea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ea typeface="宋体" pitchFamily="2" charset="-122"/>
                <a:sym typeface="Arial" pitchFamily="34" charset="0"/>
                <a:hlinkClick r:id="rId7" action="ppaction://hlinksldjump"/>
              </a:rPr>
              <a:t>综合考法 </a:t>
            </a:r>
            <a:r>
              <a:rPr lang="en-US" altLang="zh-CN" sz="3200" dirty="0">
                <a:solidFill>
                  <a:schemeClr val="bg1"/>
                </a:solidFill>
                <a:latin typeface="宋体" pitchFamily="2" charset="-122"/>
                <a:ea typeface="宋体" pitchFamily="2" charset="-122"/>
                <a:sym typeface="Arial" pitchFamily="34" charset="0"/>
                <a:hlinkClick r:id="rId7" action="ppaction://hlinksldjump"/>
              </a:rPr>
              <a:t>7   </a:t>
            </a:r>
            <a:r>
              <a:rPr lang="zh-CN" altLang="en-US" sz="3200" dirty="0">
                <a:solidFill>
                  <a:schemeClr val="bg1"/>
                </a:solidFill>
                <a:latin typeface="宋体" pitchFamily="2" charset="-122"/>
                <a:ea typeface="宋体" pitchFamily="2" charset="-122"/>
                <a:sym typeface="Arial" pitchFamily="34" charset="0"/>
                <a:hlinkClick r:id="rId7" action="ppaction://hlinksldjump"/>
              </a:rPr>
              <a:t>小说阅读探究题的解题方法</a:t>
            </a:r>
            <a:endParaRPr lang="zh-CN" altLang="en-US" sz="3200" dirty="0">
              <a:solidFill>
                <a:schemeClr val="bg1"/>
              </a:solidFill>
              <a:latin typeface="宋体" pitchFamily="2" charset="-122"/>
              <a:ea typeface="宋体" pitchFamily="2" charset="-122"/>
              <a:sym typeface="Arial" pitchFamily="34" charset="0"/>
            </a:endParaRPr>
          </a:p>
        </p:txBody>
      </p:sp>
      <p:sp>
        <p:nvSpPr>
          <p:cNvPr id="6" name="文本框 5"/>
          <p:cNvSpPr txBox="1"/>
          <p:nvPr/>
        </p:nvSpPr>
        <p:spPr>
          <a:xfrm>
            <a:off x="1673046" y="947639"/>
            <a:ext cx="3284488" cy="668467"/>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lang="zh-CN" altLang="en-US" sz="3600" noProof="1">
                <a:solidFill>
                  <a:schemeClr val="tx1">
                    <a:lumMod val="50000"/>
                    <a:lumOff val="50000"/>
                  </a:schemeClr>
                </a:solidFill>
                <a:latin typeface="黑体" pitchFamily="49" charset="-122"/>
                <a:ea typeface="黑体" pitchFamily="49" charset="-122"/>
              </a:rPr>
              <a:t>小说阅读</a:t>
            </a:r>
            <a:r>
              <a:rPr lang="en-US" altLang="zh-CN" sz="3600" noProof="1">
                <a:solidFill>
                  <a:schemeClr val="tx1">
                    <a:lumMod val="50000"/>
                    <a:lumOff val="50000"/>
                  </a:schemeClr>
                </a:solidFill>
                <a:latin typeface="黑体" pitchFamily="49" charset="-122"/>
                <a:ea typeface="黑体" pitchFamily="49" charset="-122"/>
              </a:rPr>
              <a:t> </a:t>
            </a:r>
            <a:r>
              <a:rPr lang="zh-CN" altLang="en-US" sz="3600" noProof="1">
                <a:solidFill>
                  <a:schemeClr val="tx1">
                    <a:lumMod val="50000"/>
                    <a:lumOff val="50000"/>
                  </a:schemeClr>
                </a:solidFill>
                <a:latin typeface="黑体" pitchFamily="49" charset="-122"/>
                <a:ea typeface="黑体" pitchFamily="49" charset="-122"/>
              </a:rPr>
              <a:t>链接</a:t>
            </a:r>
            <a:endParaRPr kumimoji="0" lang="zh-CN" altLang="en-US" sz="3600" b="0" i="0" u="none" strike="noStrike" kern="1200" cap="none" spc="0" normalizeH="0" baseline="0" noProof="1">
              <a:ln>
                <a:noFill/>
              </a:ln>
              <a:solidFill>
                <a:schemeClr val="tx1">
                  <a:lumMod val="50000"/>
                  <a:lumOff val="50000"/>
                </a:schemeClr>
              </a:solidFill>
              <a:effectLst/>
              <a:uLnTx/>
              <a:uFillTx/>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矩形 9"/>
          <p:cNvSpPr/>
          <p:nvPr/>
        </p:nvSpPr>
        <p:spPr>
          <a:xfrm>
            <a:off x="1752600" y="1366897"/>
            <a:ext cx="8663880" cy="2554545"/>
          </a:xfrm>
          <a:prstGeom prst="rect">
            <a:avLst/>
          </a:prstGeom>
          <a:noFill/>
          <a:ln w="9525">
            <a:noFill/>
          </a:ln>
        </p:spPr>
        <p:txBody>
          <a:bodyPr wrap="square">
            <a:spAutoFit/>
          </a:bodyPr>
          <a:lstStyle/>
          <a:p>
            <a:r>
              <a:rPr lang="zh-CN" altLang="en-US" sz="3200" dirty="0">
                <a:solidFill>
                  <a:srgbClr val="003760"/>
                </a:solidFill>
                <a:latin typeface="楷体" panose="02010609060101010101" pitchFamily="49" charset="-122"/>
                <a:ea typeface="楷体" panose="02010609060101010101" pitchFamily="49" charset="-122"/>
              </a:rPr>
              <a:t>从人物塑造来看，历史和现实的交错，让主人公的形象更加丰满，让读者可以从不同的时代近距离地审视主人公，全方位地认识主人公；从主旨表现来看，历史和现实的对照，突出了小说的现实意义，深化了主题。</a:t>
            </a:r>
            <a:endParaRPr lang="zh-CN" altLang="en-US" sz="32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p:cTn id="7" dur="500" fill="hold"/>
                                        <p:tgtEl>
                                          <p:spTgt spid="18437"/>
                                        </p:tgtEl>
                                        <p:attrNameLst>
                                          <p:attrName>ppt_x</p:attrName>
                                        </p:attrNameLst>
                                      </p:cBhvr>
                                      <p:tavLst>
                                        <p:tav tm="0">
                                          <p:val>
                                            <p:strVal val="#ppt_x"/>
                                          </p:val>
                                        </p:tav>
                                        <p:tav tm="100000">
                                          <p:val>
                                            <p:strVal val="#ppt_x"/>
                                          </p:val>
                                        </p:tav>
                                      </p:tavLst>
                                    </p:anim>
                                    <p:anim calcmode="lin" valueType="num">
                                      <p:cBhvr>
                                        <p:cTn id="8"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5" descr="C:\Users\Administrator\Desktop\20151118142541_2CZtG.jpeg20151118142541_2CZtG"/>
          <p:cNvPicPr>
            <a:picLocks noChangeAspect="1"/>
          </p:cNvPicPr>
          <p:nvPr/>
        </p:nvPicPr>
        <p:blipFill>
          <a:blip r:embed="rId1" cstate="print"/>
          <a:srcRect t="5769" r="12956" b="5560"/>
          <a:stretch>
            <a:fillRect/>
          </a:stretch>
        </p:blipFill>
        <p:spPr>
          <a:xfrm>
            <a:off x="9192344" y="3429000"/>
            <a:ext cx="2009775" cy="2906712"/>
          </a:xfrm>
          <a:prstGeom prst="rect">
            <a:avLst/>
          </a:prstGeom>
          <a:noFill/>
          <a:ln w="9525">
            <a:noFill/>
          </a:ln>
        </p:spPr>
      </p:pic>
      <p:sp>
        <p:nvSpPr>
          <p:cNvPr id="16387" name="文本框 6"/>
          <p:cNvSpPr txBox="1"/>
          <p:nvPr/>
        </p:nvSpPr>
        <p:spPr>
          <a:xfrm>
            <a:off x="1854200" y="1387154"/>
            <a:ext cx="8239125" cy="4030980"/>
          </a:xfrm>
          <a:prstGeom prst="rect">
            <a:avLst/>
          </a:prstGeom>
          <a:noFill/>
          <a:ln w="9525">
            <a:noFill/>
          </a:ln>
        </p:spPr>
        <p:txBody>
          <a:bodyPr>
            <a:spAutoFit/>
          </a:bodyPr>
          <a:lstStyle/>
          <a:p>
            <a:endParaRPr lang="zh-CN" altLang="en-US" sz="3200" b="1" dirty="0">
              <a:solidFill>
                <a:schemeClr val="tx2"/>
              </a:solidFill>
              <a:latin typeface="微软雅黑" pitchFamily="34" charset="-122"/>
              <a:ea typeface="微软雅黑" pitchFamily="34" charset="-122"/>
              <a:sym typeface="Arial" pitchFamily="34" charset="0"/>
            </a:endParaRPr>
          </a:p>
          <a:p>
            <a:r>
              <a:rPr lang="zh-CN" altLang="en-US" sz="3200" dirty="0">
                <a:solidFill>
                  <a:schemeClr val="bg1"/>
                </a:solidFill>
                <a:latin typeface="微软雅黑" pitchFamily="34" charset="-122"/>
                <a:ea typeface="微软雅黑" pitchFamily="34" charset="-122"/>
                <a:sym typeface="Arial" pitchFamily="34" charset="0"/>
              </a:rPr>
              <a:t>综合考法</a:t>
            </a:r>
            <a:r>
              <a:rPr lang="en-US" altLang="zh-CN" sz="3200" dirty="0">
                <a:solidFill>
                  <a:schemeClr val="bg1"/>
                </a:solidFill>
                <a:latin typeface="微软雅黑" pitchFamily="34" charset="-122"/>
                <a:ea typeface="微软雅黑" pitchFamily="34" charset="-122"/>
                <a:sym typeface="Arial" pitchFamily="34" charset="0"/>
              </a:rPr>
              <a:t>1    </a:t>
            </a:r>
            <a:r>
              <a:rPr lang="zh-CN" altLang="en-US" sz="3200" dirty="0">
                <a:solidFill>
                  <a:schemeClr val="bg1"/>
                </a:solidFill>
                <a:latin typeface="微软雅黑" pitchFamily="34" charset="-122"/>
                <a:ea typeface="微软雅黑" pitchFamily="34" charset="-122"/>
                <a:sym typeface="Arial" pitchFamily="34" charset="0"/>
              </a:rPr>
              <a:t>鉴赏小说的人物形象</a:t>
            </a:r>
            <a:endParaRPr lang="zh-CN" altLang="en-US" sz="3200" dirty="0">
              <a:solidFill>
                <a:schemeClr val="bg1"/>
              </a:solidFill>
              <a:latin typeface="微软雅黑" pitchFamily="34" charset="-122"/>
              <a:ea typeface="微软雅黑" pitchFamily="34" charset="-122"/>
              <a:sym typeface="Arial" pitchFamily="34" charset="0"/>
            </a:endParaRPr>
          </a:p>
          <a:p>
            <a:r>
              <a:rPr lang="zh-CN" altLang="en-US" sz="3200" dirty="0">
                <a:solidFill>
                  <a:schemeClr val="bg1"/>
                </a:solidFill>
                <a:latin typeface="微软雅黑" pitchFamily="34" charset="-122"/>
                <a:ea typeface="微软雅黑" pitchFamily="34" charset="-122"/>
                <a:sym typeface="Arial" pitchFamily="34" charset="0"/>
              </a:rPr>
              <a:t>综合考法</a:t>
            </a:r>
            <a:r>
              <a:rPr lang="en-US" altLang="zh-CN" sz="3200" dirty="0">
                <a:solidFill>
                  <a:schemeClr val="bg1"/>
                </a:solidFill>
                <a:latin typeface="微软雅黑" pitchFamily="34" charset="-122"/>
                <a:ea typeface="微软雅黑" pitchFamily="34" charset="-122"/>
                <a:sym typeface="Arial" pitchFamily="34" charset="0"/>
              </a:rPr>
              <a:t>2    </a:t>
            </a:r>
            <a:r>
              <a:rPr lang="zh-CN" altLang="en-US" sz="3200" dirty="0">
                <a:solidFill>
                  <a:schemeClr val="bg1"/>
                </a:solidFill>
                <a:latin typeface="微软雅黑" pitchFamily="34" charset="-122"/>
                <a:ea typeface="微软雅黑" pitchFamily="34" charset="-122"/>
                <a:sym typeface="Arial" pitchFamily="34" charset="0"/>
              </a:rPr>
              <a:t>鉴赏小说的情节</a:t>
            </a:r>
            <a:endParaRPr lang="zh-CN" altLang="en-US" sz="3200" dirty="0">
              <a:solidFill>
                <a:schemeClr val="bg1"/>
              </a:solidFill>
              <a:latin typeface="微软雅黑" pitchFamily="34" charset="-122"/>
              <a:ea typeface="微软雅黑" pitchFamily="34" charset="-122"/>
              <a:sym typeface="Arial" pitchFamily="34" charset="0"/>
            </a:endParaRPr>
          </a:p>
          <a:p>
            <a:r>
              <a:rPr lang="zh-CN" altLang="en-US" sz="3200" dirty="0">
                <a:solidFill>
                  <a:schemeClr val="bg1"/>
                </a:solidFill>
                <a:latin typeface="微软雅黑" pitchFamily="34" charset="-122"/>
                <a:ea typeface="微软雅黑" pitchFamily="34" charset="-122"/>
                <a:sym typeface="Arial" pitchFamily="34" charset="0"/>
              </a:rPr>
              <a:t>综合考法</a:t>
            </a:r>
            <a:r>
              <a:rPr lang="en-US" altLang="zh-CN" sz="3200" dirty="0">
                <a:solidFill>
                  <a:schemeClr val="bg1"/>
                </a:solidFill>
                <a:latin typeface="微软雅黑" pitchFamily="34" charset="-122"/>
                <a:ea typeface="微软雅黑" pitchFamily="34" charset="-122"/>
                <a:sym typeface="Arial" pitchFamily="34" charset="0"/>
              </a:rPr>
              <a:t>3    </a:t>
            </a:r>
            <a:r>
              <a:rPr lang="zh-CN" altLang="en-US" sz="3200" dirty="0">
                <a:solidFill>
                  <a:schemeClr val="bg1"/>
                </a:solidFill>
                <a:latin typeface="微软雅黑" pitchFamily="34" charset="-122"/>
                <a:ea typeface="微软雅黑" pitchFamily="34" charset="-122"/>
                <a:sym typeface="Arial" pitchFamily="34" charset="0"/>
              </a:rPr>
              <a:t>鉴赏小说的环境描写</a:t>
            </a:r>
            <a:endParaRPr lang="zh-CN" altLang="en-US" sz="3200" dirty="0">
              <a:solidFill>
                <a:schemeClr val="bg1"/>
              </a:solidFill>
              <a:latin typeface="微软雅黑" pitchFamily="34" charset="-122"/>
              <a:ea typeface="微软雅黑" pitchFamily="34" charset="-122"/>
              <a:sym typeface="Arial" pitchFamily="34" charset="0"/>
            </a:endParaRPr>
          </a:p>
          <a:p>
            <a:r>
              <a:rPr lang="zh-CN" altLang="en-US" sz="3200" dirty="0">
                <a:solidFill>
                  <a:schemeClr val="bg1"/>
                </a:solidFill>
                <a:latin typeface="微软雅黑" pitchFamily="34" charset="-122"/>
                <a:ea typeface="微软雅黑" pitchFamily="34" charset="-122"/>
                <a:sym typeface="Arial" pitchFamily="34" charset="0"/>
              </a:rPr>
              <a:t>综合考法</a:t>
            </a:r>
            <a:r>
              <a:rPr lang="en-US" altLang="zh-CN" sz="3200" dirty="0">
                <a:solidFill>
                  <a:schemeClr val="bg1"/>
                </a:solidFill>
                <a:latin typeface="微软雅黑" pitchFamily="34" charset="-122"/>
                <a:ea typeface="微软雅黑" pitchFamily="34" charset="-122"/>
                <a:sym typeface="Arial" pitchFamily="34" charset="0"/>
              </a:rPr>
              <a:t>4    </a:t>
            </a:r>
            <a:r>
              <a:rPr lang="zh-CN" altLang="en-US" sz="3200" dirty="0">
                <a:solidFill>
                  <a:schemeClr val="bg1"/>
                </a:solidFill>
                <a:latin typeface="微软雅黑" pitchFamily="34" charset="-122"/>
                <a:ea typeface="微软雅黑" pitchFamily="34" charset="-122"/>
                <a:sym typeface="Arial" pitchFamily="34" charset="0"/>
              </a:rPr>
              <a:t>鉴赏小说的艺术特色</a:t>
            </a:r>
            <a:endParaRPr lang="zh-CN" altLang="en-US" sz="3200" dirty="0">
              <a:solidFill>
                <a:schemeClr val="bg1"/>
              </a:solidFill>
              <a:latin typeface="微软雅黑" pitchFamily="34" charset="-122"/>
              <a:ea typeface="微软雅黑" pitchFamily="34" charset="-122"/>
              <a:sym typeface="Arial" pitchFamily="34" charset="0"/>
            </a:endParaRPr>
          </a:p>
          <a:p>
            <a:r>
              <a:rPr lang="zh-CN" altLang="en-US" sz="3200" dirty="0">
                <a:solidFill>
                  <a:schemeClr val="bg1"/>
                </a:solidFill>
                <a:latin typeface="微软雅黑" pitchFamily="34" charset="-122"/>
                <a:ea typeface="微软雅黑" pitchFamily="34" charset="-122"/>
                <a:sym typeface="Arial" pitchFamily="34" charset="0"/>
              </a:rPr>
              <a:t>综合考法</a:t>
            </a:r>
            <a:r>
              <a:rPr lang="en-US" altLang="zh-CN" sz="3200" dirty="0">
                <a:solidFill>
                  <a:schemeClr val="bg1"/>
                </a:solidFill>
                <a:latin typeface="微软雅黑" pitchFamily="34" charset="-122"/>
                <a:ea typeface="微软雅黑" pitchFamily="34" charset="-122"/>
                <a:sym typeface="Arial" pitchFamily="34" charset="0"/>
              </a:rPr>
              <a:t>5    </a:t>
            </a:r>
            <a:r>
              <a:rPr lang="zh-CN" altLang="en-US" sz="3200" dirty="0">
                <a:solidFill>
                  <a:schemeClr val="bg1"/>
                </a:solidFill>
                <a:latin typeface="微软雅黑" pitchFamily="34" charset="-122"/>
                <a:ea typeface="微软雅黑" pitchFamily="34" charset="-122"/>
                <a:sym typeface="Arial" pitchFamily="34" charset="0"/>
              </a:rPr>
              <a:t>分析小说的主题</a:t>
            </a:r>
            <a:endParaRPr lang="zh-CN" altLang="en-US" sz="3200" dirty="0">
              <a:solidFill>
                <a:schemeClr val="bg1"/>
              </a:solidFill>
              <a:latin typeface="微软雅黑" pitchFamily="34" charset="-122"/>
              <a:ea typeface="微软雅黑" pitchFamily="34" charset="-122"/>
              <a:sym typeface="Arial" pitchFamily="34" charset="0"/>
            </a:endParaRPr>
          </a:p>
          <a:p>
            <a:r>
              <a:rPr lang="zh-CN" altLang="en-US" sz="3200" dirty="0">
                <a:solidFill>
                  <a:schemeClr val="bg1"/>
                </a:solidFill>
                <a:latin typeface="微软雅黑" pitchFamily="34" charset="-122"/>
                <a:ea typeface="微软雅黑" pitchFamily="34" charset="-122"/>
                <a:sym typeface="Arial" pitchFamily="34" charset="0"/>
              </a:rPr>
              <a:t>综合考法</a:t>
            </a:r>
            <a:r>
              <a:rPr lang="en-US" altLang="zh-CN" sz="3200" dirty="0">
                <a:solidFill>
                  <a:schemeClr val="bg1"/>
                </a:solidFill>
                <a:latin typeface="微软雅黑" pitchFamily="34" charset="-122"/>
                <a:ea typeface="微软雅黑" pitchFamily="34" charset="-122"/>
                <a:sym typeface="Arial" pitchFamily="34" charset="0"/>
              </a:rPr>
              <a:t>6    </a:t>
            </a:r>
            <a:r>
              <a:rPr lang="zh-CN" altLang="en-US" sz="3200" dirty="0">
                <a:solidFill>
                  <a:schemeClr val="bg1"/>
                </a:solidFill>
                <a:latin typeface="微软雅黑" pitchFamily="34" charset="-122"/>
                <a:ea typeface="微软雅黑" pitchFamily="34" charset="-122"/>
                <a:sym typeface="Arial" pitchFamily="34" charset="0"/>
              </a:rPr>
              <a:t>赏析小说的标题</a:t>
            </a:r>
            <a:endParaRPr lang="zh-CN" altLang="en-US" sz="3200" dirty="0">
              <a:solidFill>
                <a:schemeClr val="bg1"/>
              </a:solidFill>
              <a:latin typeface="微软雅黑" pitchFamily="34" charset="-122"/>
              <a:ea typeface="微软雅黑" pitchFamily="34" charset="-122"/>
              <a:sym typeface="Arial" pitchFamily="34" charset="0"/>
            </a:endParaRPr>
          </a:p>
          <a:p>
            <a:r>
              <a:rPr lang="zh-CN" altLang="en-US" sz="3200" dirty="0">
                <a:solidFill>
                  <a:schemeClr val="bg1"/>
                </a:solidFill>
                <a:latin typeface="微软雅黑" pitchFamily="34" charset="-122"/>
                <a:ea typeface="微软雅黑" pitchFamily="34" charset="-122"/>
                <a:sym typeface="Arial" pitchFamily="34" charset="0"/>
              </a:rPr>
              <a:t>综合考法</a:t>
            </a:r>
            <a:r>
              <a:rPr lang="en-US" altLang="zh-CN" sz="3200" dirty="0">
                <a:solidFill>
                  <a:schemeClr val="bg1"/>
                </a:solidFill>
                <a:latin typeface="微软雅黑" pitchFamily="34" charset="-122"/>
                <a:ea typeface="微软雅黑" pitchFamily="34" charset="-122"/>
                <a:sym typeface="Arial" pitchFamily="34" charset="0"/>
              </a:rPr>
              <a:t>7    </a:t>
            </a:r>
            <a:r>
              <a:rPr lang="zh-CN" altLang="en-US" sz="3200" dirty="0">
                <a:solidFill>
                  <a:schemeClr val="bg1"/>
                </a:solidFill>
                <a:latin typeface="微软雅黑" pitchFamily="34" charset="-122"/>
                <a:ea typeface="微软雅黑" pitchFamily="34" charset="-122"/>
                <a:sym typeface="Arial" pitchFamily="34" charset="0"/>
              </a:rPr>
              <a:t>小说阅读探究题的解题方法</a:t>
            </a:r>
          </a:p>
        </p:txBody>
      </p:sp>
      <p:sp>
        <p:nvSpPr>
          <p:cNvPr id="5" name="文本框 4"/>
          <p:cNvSpPr txBox="1"/>
          <p:nvPr/>
        </p:nvSpPr>
        <p:spPr>
          <a:xfrm>
            <a:off x="1854200" y="1124744"/>
            <a:ext cx="4721225" cy="583565"/>
          </a:xfrm>
          <a:prstGeom prst="rect">
            <a:avLst/>
          </a:prstGeom>
          <a:solidFill>
            <a:schemeClr val="accent1"/>
          </a:solidFill>
          <a:ln w="9525">
            <a:noFill/>
          </a:ln>
        </p:spPr>
        <p:txBody>
          <a:bodyPr>
            <a:spAutoFit/>
          </a:bodyPr>
          <a:lstStyle/>
          <a:p>
            <a:pPr marL="457200" indent="-457200">
              <a:buFont typeface="Wingdings" pitchFamily="2" charset="2"/>
              <a:buChar char="l"/>
            </a:pPr>
            <a:r>
              <a:rPr lang="en-US" altLang="zh-CN" sz="3200" dirty="0">
                <a:solidFill>
                  <a:srgbClr val="00B050"/>
                </a:solidFill>
                <a:latin typeface="黑体" pitchFamily="49" charset="-122"/>
                <a:ea typeface="黑体" pitchFamily="49" charset="-122"/>
                <a:sym typeface="宋体" pitchFamily="2" charset="-122"/>
              </a:rPr>
              <a:t>700</a:t>
            </a:r>
            <a:r>
              <a:rPr lang="zh-CN" altLang="en-US" sz="3200" dirty="0">
                <a:solidFill>
                  <a:srgbClr val="00B050"/>
                </a:solidFill>
                <a:latin typeface="黑体" pitchFamily="49" charset="-122"/>
                <a:ea typeface="黑体" pitchFamily="49" charset="-122"/>
                <a:sym typeface="宋体" pitchFamily="2" charset="-122"/>
              </a:rPr>
              <a:t>分综合  考法解析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checkerboard(across)">
                                      <p:cBhvr>
                                        <p:cTn id="12"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矩形 3"/>
          <p:cNvSpPr/>
          <p:nvPr/>
        </p:nvSpPr>
        <p:spPr>
          <a:xfrm>
            <a:off x="3215680" y="980729"/>
            <a:ext cx="6120680" cy="864096"/>
          </a:xfrm>
          <a:prstGeom prst="rect">
            <a:avLst/>
          </a:prstGeom>
          <a:noFill/>
          <a:ln w="9525">
            <a:noFill/>
          </a:ln>
        </p:spPr>
        <p:txBody>
          <a:bodyPr wrap="none" anchor="ctr"/>
          <a:lstStyle/>
          <a:p>
            <a:pPr algn="ctr"/>
            <a:r>
              <a:rPr lang="zh-CN" altLang="en-US" sz="3600" b="1" dirty="0">
                <a:solidFill>
                  <a:schemeClr val="bg1"/>
                </a:solidFill>
                <a:latin typeface="黑体" pitchFamily="49" charset="-122"/>
                <a:ea typeface="黑体" pitchFamily="49" charset="-122"/>
                <a:sym typeface="Arial" pitchFamily="34" charset="0"/>
              </a:rPr>
              <a:t>综合考法</a:t>
            </a:r>
            <a:r>
              <a:rPr lang="en-US" altLang="zh-CN" sz="3600" b="1" dirty="0">
                <a:solidFill>
                  <a:schemeClr val="bg1"/>
                </a:solidFill>
                <a:latin typeface="黑体" pitchFamily="49" charset="-122"/>
                <a:ea typeface="黑体" pitchFamily="49" charset="-122"/>
                <a:sym typeface="Arial" pitchFamily="34" charset="0"/>
              </a:rPr>
              <a:t>1    </a:t>
            </a:r>
            <a:r>
              <a:rPr lang="zh-CN" altLang="en-US" sz="3600" b="1" dirty="0">
                <a:solidFill>
                  <a:schemeClr val="bg1"/>
                </a:solidFill>
                <a:latin typeface="黑体" pitchFamily="49" charset="-122"/>
                <a:ea typeface="黑体" pitchFamily="49" charset="-122"/>
                <a:sym typeface="Arial" pitchFamily="34" charset="0"/>
              </a:rPr>
              <a:t>鉴赏小说的人物形象</a:t>
            </a:r>
            <a:endParaRPr lang="zh-CN" altLang="en-US" sz="3600" b="1" dirty="0">
              <a:solidFill>
                <a:schemeClr val="bg1"/>
              </a:solidFill>
              <a:latin typeface="黑体" pitchFamily="49" charset="-122"/>
              <a:ea typeface="黑体" pitchFamily="49" charset="-122"/>
              <a:sym typeface="Arial" pitchFamily="34" charset="0"/>
            </a:endParaRPr>
          </a:p>
          <a:p>
            <a:pPr algn="ctr"/>
            <a:endParaRPr lang="zh-CN" altLang="en-US" sz="3600" b="1" dirty="0">
              <a:solidFill>
                <a:schemeClr val="tx2"/>
              </a:solidFill>
              <a:latin typeface="微软雅黑" pitchFamily="34" charset="-122"/>
              <a:ea typeface="微软雅黑" pitchFamily="34" charset="-122"/>
              <a:sym typeface="Arial" pitchFamily="34" charset="0"/>
            </a:endParaRPr>
          </a:p>
        </p:txBody>
      </p:sp>
      <p:sp>
        <p:nvSpPr>
          <p:cNvPr id="4" name="文本框 3"/>
          <p:cNvSpPr txBox="1"/>
          <p:nvPr/>
        </p:nvSpPr>
        <p:spPr>
          <a:xfrm>
            <a:off x="1857375" y="1466655"/>
            <a:ext cx="5121275" cy="614045"/>
          </a:xfrm>
          <a:prstGeom prst="rect">
            <a:avLst/>
          </a:prstGeom>
          <a:noFill/>
          <a:ln w="9525">
            <a:noFill/>
          </a:ln>
        </p:spPr>
        <p:txBody>
          <a:bodyPr>
            <a:spAutoFit/>
          </a:bodyPr>
          <a:lstStyle/>
          <a:p>
            <a:r>
              <a:rPr lang="zh-CN" altLang="en-US" sz="3400" dirty="0">
                <a:solidFill>
                  <a:schemeClr val="bg1"/>
                </a:solidFill>
                <a:latin typeface="Arial" pitchFamily="34" charset="0"/>
                <a:sym typeface="Arial" pitchFamily="34" charset="0"/>
              </a:rPr>
              <a:t>1.常见题型</a:t>
            </a:r>
          </a:p>
        </p:txBody>
      </p:sp>
      <p:sp>
        <p:nvSpPr>
          <p:cNvPr id="3" name="文本框 2"/>
          <p:cNvSpPr txBox="1"/>
          <p:nvPr/>
        </p:nvSpPr>
        <p:spPr>
          <a:xfrm>
            <a:off x="1857375" y="2051050"/>
            <a:ext cx="8740775" cy="4030980"/>
          </a:xfrm>
          <a:prstGeom prst="rect">
            <a:avLst/>
          </a:prstGeom>
          <a:noFill/>
          <a:ln w="9525">
            <a:noFill/>
          </a:ln>
        </p:spPr>
        <p:txBody>
          <a:bodyPr>
            <a:spAutoFit/>
          </a:bodyPr>
          <a:lstStyle/>
          <a:p>
            <a:pPr marL="285750" indent="-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小说中的×××是一个怎样的形象？请简要分析。</a:t>
            </a:r>
            <a:endParaRPr lang="zh-CN" altLang="en-US" sz="3200" dirty="0">
              <a:solidFill>
                <a:schemeClr val="bg1"/>
              </a:solidFill>
              <a:latin typeface="宋体" pitchFamily="2" charset="-122"/>
              <a:ea typeface="宋体" pitchFamily="2" charset="-122"/>
              <a:sym typeface="宋体" pitchFamily="2" charset="-122"/>
            </a:endParaRPr>
          </a:p>
          <a:p>
            <a:pPr marL="285750" indent="-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结合文章内容,分析概括×××的性格特点。</a:t>
            </a:r>
            <a:endParaRPr lang="zh-CN" altLang="en-US" sz="3200" dirty="0">
              <a:solidFill>
                <a:schemeClr val="bg1"/>
              </a:solidFill>
              <a:latin typeface="宋体" pitchFamily="2" charset="-122"/>
              <a:ea typeface="宋体" pitchFamily="2" charset="-122"/>
              <a:sym typeface="宋体" pitchFamily="2" charset="-122"/>
            </a:endParaRPr>
          </a:p>
          <a:p>
            <a:pPr marL="285750" indent="-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小说是如何刻画×××形象的？</a:t>
            </a:r>
            <a:endParaRPr lang="zh-CN" altLang="en-US" sz="3200" dirty="0">
              <a:solidFill>
                <a:schemeClr val="bg1"/>
              </a:solidFill>
              <a:latin typeface="宋体" pitchFamily="2" charset="-122"/>
              <a:ea typeface="宋体" pitchFamily="2" charset="-122"/>
              <a:sym typeface="宋体" pitchFamily="2" charset="-122"/>
            </a:endParaRPr>
          </a:p>
          <a:p>
            <a:pPr marL="285750" indent="-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请分析作者塑造×××这一形象所运用的描写方法及作用。</a:t>
            </a:r>
            <a:endParaRPr lang="zh-CN" altLang="en-US" sz="3200" dirty="0">
              <a:solidFill>
                <a:schemeClr val="bg1"/>
              </a:solidFill>
              <a:latin typeface="宋体" pitchFamily="2" charset="-122"/>
              <a:ea typeface="宋体" pitchFamily="2" charset="-122"/>
              <a:sym typeface="宋体" pitchFamily="2" charset="-122"/>
            </a:endParaRPr>
          </a:p>
          <a:p>
            <a:pPr marL="285750" indent="-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文章第×××段有对×××的具体描写,请说说这样写的作用是什么。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p:cTn id="7" dur="500" fill="hold"/>
                                        <p:tgtEl>
                                          <p:spTgt spid="17412"/>
                                        </p:tgtEl>
                                        <p:attrNameLst>
                                          <p:attrName>ppt_x</p:attrName>
                                        </p:attrNameLst>
                                      </p:cBhvr>
                                      <p:tavLst>
                                        <p:tav tm="0">
                                          <p:val>
                                            <p:strVal val="#ppt_x"/>
                                          </p:val>
                                        </p:tav>
                                        <p:tav tm="100000">
                                          <p:val>
                                            <p:strVal val="#ppt_x"/>
                                          </p:val>
                                        </p:tav>
                                      </p:tavLst>
                                    </p:anim>
                                    <p:anim calcmode="lin" valueType="num">
                                      <p:cBhvr>
                                        <p:cTn id="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4"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框 2"/>
          <p:cNvSpPr txBox="1"/>
          <p:nvPr/>
        </p:nvSpPr>
        <p:spPr>
          <a:xfrm>
            <a:off x="1763713" y="855663"/>
            <a:ext cx="8664575" cy="2123658"/>
          </a:xfrm>
          <a:prstGeom prst="rect">
            <a:avLst/>
          </a:prstGeom>
          <a:noFill/>
          <a:ln w="9525">
            <a:noFill/>
          </a:ln>
        </p:spPr>
        <p:txBody>
          <a:bodyPr>
            <a:spAutoFit/>
          </a:bodyPr>
          <a:lstStyle/>
          <a:p>
            <a:r>
              <a:rPr lang="zh-CN" altLang="en-US" sz="3400" dirty="0">
                <a:solidFill>
                  <a:schemeClr val="bg1"/>
                </a:solidFill>
                <a:latin typeface="Arial" pitchFamily="34" charset="0"/>
              </a:rPr>
              <a:t>2.解题方法</a:t>
            </a:r>
            <a:endParaRPr lang="zh-CN" altLang="en-US" sz="3400" dirty="0">
              <a:solidFill>
                <a:schemeClr val="bg1"/>
              </a:solidFill>
              <a:latin typeface="Arial" pitchFamily="34" charset="0"/>
            </a:endParaRPr>
          </a:p>
          <a:p>
            <a:r>
              <a:rPr lang="zh-CN" altLang="en-US" sz="3200" dirty="0">
                <a:solidFill>
                  <a:schemeClr val="bg1"/>
                </a:solidFill>
                <a:latin typeface="宋体" pitchFamily="2" charset="-122"/>
                <a:ea typeface="宋体" pitchFamily="2" charset="-122"/>
                <a:sym typeface="Arial" pitchFamily="34" charset="0"/>
              </a:rPr>
              <a:t>（1）</a:t>
            </a:r>
            <a:r>
              <a:rPr lang="zh-CN" altLang="en-US" sz="3200" dirty="0">
                <a:solidFill>
                  <a:schemeClr val="bg1"/>
                </a:solidFill>
                <a:latin typeface="宋体" pitchFamily="2" charset="-122"/>
                <a:ea typeface="宋体" pitchFamily="2" charset="-122"/>
              </a:rPr>
              <a:t>如何概括人物形象的性格特征</a:t>
            </a:r>
            <a:endParaRPr lang="zh-CN" altLang="en-US" sz="3200" dirty="0">
              <a:solidFill>
                <a:schemeClr val="bg1"/>
              </a:solidFill>
              <a:latin typeface="宋体" pitchFamily="2" charset="-122"/>
              <a:ea typeface="宋体" pitchFamily="2" charset="-122"/>
            </a:endParaRPr>
          </a:p>
          <a:p>
            <a:r>
              <a:rPr lang="zh-CN" altLang="en-US" sz="3200" dirty="0">
                <a:solidFill>
                  <a:schemeClr val="bg1"/>
                </a:solidFill>
                <a:latin typeface="宋体" pitchFamily="2" charset="-122"/>
                <a:ea typeface="宋体" pitchFamily="2" charset="-122"/>
                <a:sym typeface="Arial" pitchFamily="34" charset="0"/>
              </a:rPr>
              <a:t>（2）</a:t>
            </a:r>
            <a:r>
              <a:rPr lang="zh-CN" altLang="en-US" sz="3200" dirty="0">
                <a:solidFill>
                  <a:schemeClr val="bg1"/>
                </a:solidFill>
                <a:latin typeface="宋体" pitchFamily="2" charset="-122"/>
                <a:ea typeface="宋体" pitchFamily="2" charset="-122"/>
              </a:rPr>
              <a:t>如何分析人物形象的作用</a:t>
            </a:r>
            <a:endParaRPr lang="zh-CN" altLang="en-US" sz="3200" dirty="0">
              <a:solidFill>
                <a:schemeClr val="bg1"/>
              </a:solidFill>
              <a:latin typeface="宋体" pitchFamily="2" charset="-122"/>
              <a:ea typeface="宋体" pitchFamily="2" charset="-122"/>
            </a:endParaRPr>
          </a:p>
          <a:p>
            <a:r>
              <a:rPr lang="zh-CN" altLang="en-US" sz="3200" dirty="0">
                <a:solidFill>
                  <a:schemeClr val="bg1"/>
                </a:solidFill>
                <a:latin typeface="宋体" pitchFamily="2" charset="-122"/>
                <a:ea typeface="宋体" pitchFamily="2" charset="-122"/>
                <a:sym typeface="Arial" pitchFamily="34" charset="0"/>
              </a:rPr>
              <a:t>（3）</a:t>
            </a:r>
            <a:r>
              <a:rPr lang="zh-CN" altLang="en-US" sz="3200" dirty="0">
                <a:solidFill>
                  <a:schemeClr val="bg1"/>
                </a:solidFill>
                <a:latin typeface="宋体" pitchFamily="2" charset="-122"/>
                <a:ea typeface="宋体" pitchFamily="2" charset="-122"/>
              </a:rPr>
              <a:t>如何评价小说中的人物形象</a:t>
            </a:r>
          </a:p>
        </p:txBody>
      </p:sp>
      <p:sp>
        <p:nvSpPr>
          <p:cNvPr id="39938" name="文本框 1"/>
          <p:cNvSpPr txBox="1"/>
          <p:nvPr/>
        </p:nvSpPr>
        <p:spPr>
          <a:xfrm>
            <a:off x="1763712" y="2979321"/>
            <a:ext cx="8868791" cy="3570208"/>
          </a:xfrm>
          <a:prstGeom prst="rect">
            <a:avLst/>
          </a:prstGeom>
          <a:noFill/>
          <a:ln w="9525">
            <a:noFill/>
          </a:ln>
        </p:spPr>
        <p:txBody>
          <a:bodyPr wrap="square">
            <a:spAutoFit/>
          </a:bodyPr>
          <a:lstStyle/>
          <a:p>
            <a:r>
              <a:rPr lang="zh-CN" altLang="en-US" sz="3400" dirty="0">
                <a:solidFill>
                  <a:schemeClr val="bg1"/>
                </a:solidFill>
                <a:latin typeface="Arial" pitchFamily="34" charset="0"/>
              </a:rPr>
              <a:t>3.答题模式</a:t>
            </a:r>
            <a:endParaRPr lang="zh-CN" altLang="en-US" sz="3400" dirty="0">
              <a:solidFill>
                <a:schemeClr val="bg1"/>
              </a:solidFill>
              <a:latin typeface="Arial" pitchFamily="34" charset="0"/>
            </a:endParaRPr>
          </a:p>
          <a:p>
            <a:r>
              <a:rPr lang="zh-CN" altLang="en-US" sz="3200" dirty="0">
                <a:solidFill>
                  <a:schemeClr val="bg1"/>
                </a:solidFill>
                <a:latin typeface="宋体" pitchFamily="2" charset="-122"/>
                <a:ea typeface="宋体" pitchFamily="2" charset="-122"/>
              </a:rPr>
              <a:t>（1）性格分析题：①性格特点一+突出事例；②性格特点二+突出事例；③……</a:t>
            </a:r>
            <a:endParaRPr lang="zh-CN" altLang="en-US" sz="3200" dirty="0">
              <a:solidFill>
                <a:schemeClr val="bg1"/>
              </a:solidFill>
              <a:latin typeface="宋体" pitchFamily="2" charset="-122"/>
              <a:ea typeface="宋体" pitchFamily="2" charset="-122"/>
            </a:endParaRPr>
          </a:p>
          <a:p>
            <a:r>
              <a:rPr lang="zh-CN" altLang="en-US" sz="3200" dirty="0">
                <a:solidFill>
                  <a:schemeClr val="bg1"/>
                </a:solidFill>
                <a:latin typeface="宋体" pitchFamily="2" charset="-122"/>
                <a:ea typeface="宋体" pitchFamily="2" charset="-122"/>
              </a:rPr>
              <a:t>（2）形象概括题：×××是一个……(性格特点)＋……(身份地位)的人；具体分析。</a:t>
            </a:r>
            <a:endParaRPr lang="zh-CN" altLang="en-US" sz="3200" dirty="0">
              <a:solidFill>
                <a:schemeClr val="bg1"/>
              </a:solidFill>
              <a:latin typeface="宋体" pitchFamily="2" charset="-122"/>
              <a:ea typeface="宋体" pitchFamily="2" charset="-122"/>
            </a:endParaRPr>
          </a:p>
          <a:p>
            <a:r>
              <a:rPr lang="zh-CN" altLang="en-US" sz="3200" dirty="0">
                <a:solidFill>
                  <a:schemeClr val="bg1"/>
                </a:solidFill>
                <a:latin typeface="宋体" pitchFamily="2" charset="-122"/>
                <a:ea typeface="宋体" pitchFamily="2" charset="-122"/>
              </a:rPr>
              <a:t>（3）人物评价题：观点(性格是什么)＋阐述(结合文本具体分析)。</a:t>
            </a:r>
            <a:endParaRPr lang="zh-CN" altLang="en-US" dirty="0">
              <a:solidFill>
                <a:schemeClr val="bg1"/>
              </a:solidFill>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9937"/>
                                        </p:tgtEl>
                                        <p:attrNameLst>
                                          <p:attrName>style.visibility</p:attrName>
                                        </p:attrNameLst>
                                      </p:cBhvr>
                                      <p:to>
                                        <p:strVal val="visible"/>
                                      </p:to>
                                    </p:set>
                                    <p:anim calcmode="lin" valueType="num">
                                      <p:cBhvr>
                                        <p:cTn id="7" dur="1" fill="hold"/>
                                        <p:tgtEl>
                                          <p:spTgt spid="39937"/>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9938"/>
                                        </p:tgtEl>
                                        <p:attrNameLst>
                                          <p:attrName>style.visibility</p:attrName>
                                        </p:attrNameLst>
                                      </p:cBhvr>
                                      <p:to>
                                        <p:strVal val="visible"/>
                                      </p:to>
                                    </p:set>
                                    <p:anim calcmode="lin" valueType="num">
                                      <p:cBhvr>
                                        <p:cTn id="12" dur="1" fill="hold"/>
                                        <p:tgtEl>
                                          <p:spTgt spid="3993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p:bldP spid="399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3"/>
          <p:cNvSpPr/>
          <p:nvPr/>
        </p:nvSpPr>
        <p:spPr>
          <a:xfrm>
            <a:off x="3119438" y="1403350"/>
            <a:ext cx="5953125" cy="863600"/>
          </a:xfrm>
          <a:prstGeom prst="rect">
            <a:avLst/>
          </a:prstGeom>
          <a:noFill/>
          <a:ln w="9525">
            <a:noFill/>
          </a:ln>
        </p:spPr>
        <p:txBody>
          <a:bodyPr wrap="none" anchor="ctr"/>
          <a:lstStyle/>
          <a:p>
            <a:pPr algn="ctr"/>
            <a:r>
              <a:rPr lang="zh-CN" altLang="en-US" sz="3600" b="1" dirty="0">
                <a:solidFill>
                  <a:schemeClr val="bg1"/>
                </a:solidFill>
                <a:latin typeface="黑体" pitchFamily="49" charset="-122"/>
                <a:ea typeface="黑体" pitchFamily="49" charset="-122"/>
                <a:sym typeface="宋体" pitchFamily="2" charset="-122"/>
              </a:rPr>
              <a:t>综合考法</a:t>
            </a:r>
            <a:r>
              <a:rPr lang="en-US" altLang="zh-CN" sz="3600" b="1" dirty="0">
                <a:solidFill>
                  <a:schemeClr val="bg1"/>
                </a:solidFill>
                <a:latin typeface="黑体" pitchFamily="49" charset="-122"/>
                <a:ea typeface="黑体" pitchFamily="49" charset="-122"/>
                <a:sym typeface="宋体" pitchFamily="2" charset="-122"/>
              </a:rPr>
              <a:t>2    </a:t>
            </a:r>
            <a:r>
              <a:rPr lang="zh-CN" altLang="en-US" sz="3600" b="1" dirty="0">
                <a:solidFill>
                  <a:schemeClr val="bg1"/>
                </a:solidFill>
                <a:latin typeface="黑体" pitchFamily="49" charset="-122"/>
                <a:ea typeface="黑体" pitchFamily="49" charset="-122"/>
                <a:sym typeface="宋体" pitchFamily="2" charset="-122"/>
              </a:rPr>
              <a:t>鉴赏小说的情节</a:t>
            </a:r>
            <a:endParaRPr lang="zh-CN" altLang="en-US" sz="3600" b="1" dirty="0">
              <a:solidFill>
                <a:schemeClr val="bg1"/>
              </a:solidFill>
              <a:latin typeface="黑体" pitchFamily="49" charset="-122"/>
              <a:ea typeface="黑体" pitchFamily="49" charset="-122"/>
              <a:sym typeface="宋体" pitchFamily="2" charset="-122"/>
            </a:endParaRPr>
          </a:p>
          <a:p>
            <a:pPr algn="ctr"/>
            <a:endParaRPr lang="zh-CN" altLang="en-US" sz="3600" b="1" dirty="0">
              <a:solidFill>
                <a:schemeClr val="tx2"/>
              </a:solidFill>
              <a:latin typeface="微软雅黑" pitchFamily="34" charset="-122"/>
              <a:ea typeface="微软雅黑" pitchFamily="34" charset="-122"/>
              <a:sym typeface="宋体" pitchFamily="2" charset="-122"/>
            </a:endParaRPr>
          </a:p>
          <a:p>
            <a:pPr algn="ctr"/>
            <a:endParaRPr lang="zh-CN" altLang="en-US" sz="3600" dirty="0">
              <a:latin typeface="Arial" pitchFamily="34" charset="0"/>
            </a:endParaRPr>
          </a:p>
        </p:txBody>
      </p:sp>
      <p:grpSp>
        <p:nvGrpSpPr>
          <p:cNvPr id="2" name="组合 3"/>
          <p:cNvGrpSpPr/>
          <p:nvPr/>
        </p:nvGrpSpPr>
        <p:grpSpPr>
          <a:xfrm>
            <a:off x="2381250" y="2368550"/>
            <a:ext cx="7429500" cy="2533650"/>
            <a:chOff x="3233" y="3988"/>
            <a:chExt cx="6630" cy="2910"/>
          </a:xfrm>
        </p:grpSpPr>
        <p:grpSp>
          <p:nvGrpSpPr>
            <p:cNvPr id="3" name="组合 51"/>
            <p:cNvGrpSpPr/>
            <p:nvPr/>
          </p:nvGrpSpPr>
          <p:grpSpPr>
            <a:xfrm>
              <a:off x="3233" y="3988"/>
              <a:ext cx="6630" cy="1407"/>
              <a:chOff x="995205" y="1951558"/>
              <a:chExt cx="1611760" cy="1413942"/>
            </a:xfrm>
            <a:solidFill>
              <a:srgbClr val="92D050"/>
            </a:solidFill>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（一）概括小说的情节</a:t>
                </a:r>
              </a:p>
            </p:txBody>
          </p:sp>
        </p:grpSp>
        <p:grpSp>
          <p:nvGrpSpPr>
            <p:cNvPr id="4" name="组合 55"/>
            <p:cNvGrpSpPr/>
            <p:nvPr/>
          </p:nvGrpSpPr>
          <p:grpSpPr>
            <a:xfrm>
              <a:off x="3233" y="5492"/>
              <a:ext cx="6630" cy="1407"/>
              <a:chOff x="995205" y="1951558"/>
              <a:chExt cx="1611760" cy="1413942"/>
            </a:xfrm>
            <a:solidFill>
              <a:srgbClr val="92D050"/>
            </a:solidFill>
          </p:grpSpPr>
          <p:sp>
            <p:nvSpPr>
              <p:cNvPr id="57" name="任意多边形 56"/>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58" name="任意多边形 57"/>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en-US" altLang="zh-CN"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（二）分析小说情节的作用</a:t>
                </a:r>
                <a:endPar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框 1"/>
          <p:cNvSpPr txBox="1"/>
          <p:nvPr/>
        </p:nvSpPr>
        <p:spPr>
          <a:xfrm>
            <a:off x="1218843" y="955675"/>
            <a:ext cx="4801314" cy="646331"/>
          </a:xfrm>
          <a:prstGeom prst="rect">
            <a:avLst/>
          </a:prstGeom>
          <a:noFill/>
          <a:ln w="9525">
            <a:noFill/>
          </a:ln>
        </p:spPr>
        <p:txBody>
          <a:bodyPr wrap="none">
            <a:spAutoFit/>
          </a:bodyPr>
          <a:lstStyle/>
          <a:p>
            <a:pPr algn="ctr"/>
            <a:r>
              <a:rPr lang="zh-CN" altLang="en-US" sz="3600" b="1" dirty="0">
                <a:solidFill>
                  <a:schemeClr val="bg1"/>
                </a:solidFill>
                <a:latin typeface="黑体" pitchFamily="49" charset="-122"/>
                <a:ea typeface="黑体" pitchFamily="49" charset="-122"/>
                <a:sym typeface="Arial" pitchFamily="34" charset="0"/>
              </a:rPr>
              <a:t>（一）概括小说的情节</a:t>
            </a:r>
          </a:p>
        </p:txBody>
      </p:sp>
      <p:sp>
        <p:nvSpPr>
          <p:cNvPr id="4" name="文本框 3"/>
          <p:cNvSpPr txBox="1"/>
          <p:nvPr/>
        </p:nvSpPr>
        <p:spPr>
          <a:xfrm>
            <a:off x="1830388" y="1539875"/>
            <a:ext cx="5121275" cy="615553"/>
          </a:xfrm>
          <a:prstGeom prst="rect">
            <a:avLst/>
          </a:prstGeom>
          <a:noFill/>
          <a:ln w="9525">
            <a:noFill/>
          </a:ln>
        </p:spPr>
        <p:txBody>
          <a:bodyPr>
            <a:spAutoFit/>
          </a:bodyPr>
          <a:lstStyle/>
          <a:p>
            <a:r>
              <a:rPr lang="zh-CN" altLang="en-US" sz="3400" dirty="0">
                <a:solidFill>
                  <a:schemeClr val="bg1"/>
                </a:solidFill>
                <a:latin typeface="Arial" pitchFamily="34" charset="0"/>
                <a:sym typeface="宋体" pitchFamily="2" charset="-122"/>
              </a:rPr>
              <a:t>1.常见题型</a:t>
            </a:r>
          </a:p>
        </p:txBody>
      </p:sp>
      <p:sp>
        <p:nvSpPr>
          <p:cNvPr id="3" name="文本框 2"/>
          <p:cNvSpPr txBox="1"/>
          <p:nvPr/>
        </p:nvSpPr>
        <p:spPr>
          <a:xfrm>
            <a:off x="1584325" y="1825625"/>
            <a:ext cx="8686800" cy="3538220"/>
          </a:xfrm>
          <a:prstGeom prst="rect">
            <a:avLst/>
          </a:prstGeom>
          <a:noFill/>
          <a:ln w="9525">
            <a:noFill/>
          </a:ln>
        </p:spPr>
        <p:txBody>
          <a:bodyPr>
            <a:spAutoFit/>
          </a:bodyPr>
          <a:lstStyle/>
          <a:p>
            <a:pPr marL="285750"/>
            <a:endParaRPr lang="zh-CN" altLang="en-US" sz="3200" dirty="0">
              <a:solidFill>
                <a:schemeClr val="tx2"/>
              </a:solidFill>
              <a:latin typeface="Arial" pitchFamily="34" charset="0"/>
              <a:sym typeface="宋体" pitchFamily="2" charset="-122"/>
            </a:endParaRPr>
          </a:p>
          <a:p>
            <a:pPr marL="285750">
              <a:buFont typeface="BatangChe" pitchFamily="49" charset="-127"/>
              <a:buChar char="▶"/>
            </a:pPr>
            <a:r>
              <a:rPr lang="zh-CN" altLang="en-US" sz="3200" dirty="0">
                <a:solidFill>
                  <a:schemeClr val="bg1"/>
                </a:solidFill>
                <a:latin typeface="Arial" pitchFamily="34" charset="0"/>
                <a:sym typeface="宋体" pitchFamily="2" charset="-122"/>
              </a:rPr>
              <a:t>  </a:t>
            </a:r>
            <a:r>
              <a:rPr lang="zh-CN" altLang="en-US" sz="3200" dirty="0">
                <a:solidFill>
                  <a:schemeClr val="bg1"/>
                </a:solidFill>
                <a:latin typeface="宋体" pitchFamily="2" charset="-122"/>
                <a:ea typeface="宋体" pitchFamily="2" charset="-122"/>
                <a:sym typeface="宋体" pitchFamily="2" charset="-122"/>
              </a:rPr>
              <a:t>用一句话或简明的语句概括故事情节。</a:t>
            </a:r>
            <a:endParaRPr lang="zh-CN" altLang="en-US" sz="32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 文中共写了哪几件事？请依次加以概括。</a:t>
            </a:r>
            <a:endParaRPr lang="zh-CN" altLang="en-US" sz="32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 这篇小说的情节是如何展开的？请概括回答。</a:t>
            </a:r>
            <a:endParaRPr lang="zh-CN" altLang="en-US" sz="32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 请围绕主人公的心理变化,梳理文章的基本情节。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1" descr="20150729224309_tyEAe"/>
          <p:cNvPicPr>
            <a:picLocks noChangeAspect="1"/>
          </p:cNvPicPr>
          <p:nvPr/>
        </p:nvPicPr>
        <p:blipFill>
          <a:blip r:embed="rId1" cstate="print"/>
          <a:srcRect l="6438" t="11917" b="12094"/>
          <a:stretch>
            <a:fillRect/>
          </a:stretch>
        </p:blipFill>
        <p:spPr>
          <a:xfrm>
            <a:off x="8400256" y="3403035"/>
            <a:ext cx="2846388" cy="2924175"/>
          </a:xfrm>
          <a:prstGeom prst="rect">
            <a:avLst/>
          </a:prstGeom>
          <a:noFill/>
          <a:ln w="9525">
            <a:noFill/>
          </a:ln>
        </p:spPr>
      </p:pic>
      <p:sp>
        <p:nvSpPr>
          <p:cNvPr id="44034" name="文本框 1"/>
          <p:cNvSpPr txBox="1"/>
          <p:nvPr/>
        </p:nvSpPr>
        <p:spPr>
          <a:xfrm>
            <a:off x="1736725" y="1733550"/>
            <a:ext cx="8718550" cy="2553335"/>
          </a:xfrm>
          <a:prstGeom prst="rect">
            <a:avLst/>
          </a:prstGeom>
          <a:noFill/>
          <a:ln w="9525">
            <a:noFill/>
          </a:ln>
        </p:spPr>
        <p:txBody>
          <a:bodyPr wrap="square">
            <a:spAutoFit/>
          </a:bodyPr>
          <a:lstStyle/>
          <a:p>
            <a:r>
              <a:rPr lang="zh-CN" altLang="en-US" sz="3200" dirty="0">
                <a:solidFill>
                  <a:schemeClr val="bg1"/>
                </a:solidFill>
                <a:latin typeface="宋体" pitchFamily="2" charset="-122"/>
                <a:ea typeface="宋体" pitchFamily="2" charset="-122"/>
                <a:sym typeface="宋体" pitchFamily="2" charset="-122"/>
              </a:rPr>
              <a:t>（1）厘清小说的结构层次,寻找线索。</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2</a:t>
            </a:r>
            <a:r>
              <a:rPr lang="zh-CN" altLang="en-US" sz="3200" dirty="0">
                <a:solidFill>
                  <a:schemeClr val="bg1"/>
                </a:solidFill>
                <a:latin typeface="宋体" pitchFamily="2" charset="-122"/>
                <a:ea typeface="宋体" pitchFamily="2" charset="-122"/>
                <a:sym typeface="宋体" pitchFamily="2" charset="-122"/>
              </a:rPr>
              <a:t>）按照“何时、何地、何原因、何人做何事”           的格式加以概括。</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3</a:t>
            </a:r>
            <a:r>
              <a:rPr lang="zh-CN" altLang="en-US" sz="3200" dirty="0">
                <a:solidFill>
                  <a:schemeClr val="bg1"/>
                </a:solidFill>
                <a:latin typeface="宋体" pitchFamily="2" charset="-122"/>
                <a:ea typeface="宋体" pitchFamily="2" charset="-122"/>
                <a:sym typeface="宋体" pitchFamily="2" charset="-122"/>
              </a:rPr>
              <a:t>）要避免前后情节的相互交错。</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4</a:t>
            </a:r>
            <a:r>
              <a:rPr lang="zh-CN" altLang="en-US" sz="3200" dirty="0">
                <a:solidFill>
                  <a:schemeClr val="bg1"/>
                </a:solidFill>
                <a:latin typeface="宋体" pitchFamily="2" charset="-122"/>
                <a:ea typeface="宋体" pitchFamily="2" charset="-122"/>
                <a:sym typeface="宋体" pitchFamily="2" charset="-122"/>
              </a:rPr>
              <a:t>）从同一角度概述,前后一脉贯通。</a:t>
            </a:r>
          </a:p>
        </p:txBody>
      </p:sp>
      <p:sp>
        <p:nvSpPr>
          <p:cNvPr id="37892" name="文本框 4"/>
          <p:cNvSpPr txBox="1"/>
          <p:nvPr/>
        </p:nvSpPr>
        <p:spPr>
          <a:xfrm>
            <a:off x="1736725" y="989013"/>
            <a:ext cx="2292615" cy="615553"/>
          </a:xfrm>
          <a:prstGeom prst="rect">
            <a:avLst/>
          </a:prstGeom>
          <a:noFill/>
          <a:ln w="9525">
            <a:noFill/>
          </a:ln>
        </p:spPr>
        <p:txBody>
          <a:bodyPr wrap="none">
            <a:spAutoFit/>
          </a:bodyPr>
          <a:lstStyle/>
          <a:p>
            <a:r>
              <a:rPr lang="zh-CN" altLang="en-US" sz="3400" dirty="0">
                <a:solidFill>
                  <a:schemeClr val="bg1"/>
                </a:solidFill>
                <a:latin typeface="Arial" pitchFamily="34" charset="0"/>
              </a:rPr>
              <a:t>2.解题方法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checkerboard(across)">
                                      <p:cBhvr>
                                        <p:cTn id="7" dur="5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87525" y="2193925"/>
            <a:ext cx="8509000" cy="3538220"/>
          </a:xfrm>
          <a:prstGeom prst="rect">
            <a:avLst/>
          </a:prstGeom>
          <a:noFill/>
          <a:ln w="9525">
            <a:noFill/>
          </a:ln>
        </p:spPr>
        <p:txBody>
          <a:bodyPr>
            <a:spAutoFit/>
          </a:bodyPr>
          <a:lstStyle/>
          <a:p>
            <a:pPr marL="285750">
              <a:buFont typeface="BatangChe" pitchFamily="49" charset="-127"/>
              <a:buChar char="▶"/>
            </a:pPr>
            <a:r>
              <a:rPr lang="en-US" altLang="zh-CN" sz="3200" dirty="0">
                <a:solidFill>
                  <a:schemeClr val="bg1"/>
                </a:solidFill>
                <a:latin typeface="Arial" pitchFamily="34" charset="0"/>
                <a:sym typeface="宋体" pitchFamily="2" charset="-122"/>
              </a:rPr>
              <a:t>  </a:t>
            </a:r>
            <a:r>
              <a:rPr lang="zh-CN" altLang="en-US" sz="3200" dirty="0">
                <a:solidFill>
                  <a:schemeClr val="bg1"/>
                </a:solidFill>
                <a:latin typeface="宋体" pitchFamily="2" charset="-122"/>
                <a:ea typeface="宋体" pitchFamily="2" charset="-122"/>
                <a:sym typeface="宋体" pitchFamily="2" charset="-122"/>
              </a:rPr>
              <a:t>小说叙写的×××情节,有什么作用？请作简要分析。</a:t>
            </a:r>
            <a:endParaRPr lang="zh-CN" altLang="en-US" sz="32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  简要分析小说情节的特点(双线交织、悬念、曲折性、合理性等)及作用。</a:t>
            </a:r>
            <a:endParaRPr lang="zh-CN" altLang="en-US" sz="32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  作者反复写×××情节,有什么作用？</a:t>
            </a:r>
            <a:endParaRPr lang="zh-CN" altLang="en-US" sz="32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  作者写某一段,对展开情节有什么作用？</a:t>
            </a:r>
            <a:endParaRPr lang="zh-CN" altLang="en-US" sz="32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  简析小说开头或结尾的特点和艺术效果。</a:t>
            </a:r>
          </a:p>
        </p:txBody>
      </p:sp>
      <p:sp>
        <p:nvSpPr>
          <p:cNvPr id="4" name="文本框 3"/>
          <p:cNvSpPr txBox="1"/>
          <p:nvPr/>
        </p:nvSpPr>
        <p:spPr>
          <a:xfrm>
            <a:off x="2071688" y="1611313"/>
            <a:ext cx="5121275" cy="615553"/>
          </a:xfrm>
          <a:prstGeom prst="rect">
            <a:avLst/>
          </a:prstGeom>
          <a:noFill/>
          <a:ln w="9525">
            <a:noFill/>
          </a:ln>
        </p:spPr>
        <p:txBody>
          <a:bodyPr>
            <a:spAutoFit/>
          </a:bodyPr>
          <a:lstStyle/>
          <a:p>
            <a:r>
              <a:rPr lang="zh-CN" altLang="en-US" sz="3400" dirty="0">
                <a:solidFill>
                  <a:schemeClr val="bg1"/>
                </a:solidFill>
                <a:latin typeface="Arial" pitchFamily="34" charset="0"/>
                <a:sym typeface="宋体" pitchFamily="2" charset="-122"/>
              </a:rPr>
              <a:t>1.常见题型</a:t>
            </a:r>
          </a:p>
        </p:txBody>
      </p:sp>
      <p:sp>
        <p:nvSpPr>
          <p:cNvPr id="38916" name="文本框 5"/>
          <p:cNvSpPr txBox="1"/>
          <p:nvPr/>
        </p:nvSpPr>
        <p:spPr>
          <a:xfrm>
            <a:off x="1322328" y="1027113"/>
            <a:ext cx="5724644" cy="646331"/>
          </a:xfrm>
          <a:prstGeom prst="rect">
            <a:avLst/>
          </a:prstGeom>
          <a:noFill/>
          <a:ln w="9525">
            <a:noFill/>
          </a:ln>
        </p:spPr>
        <p:txBody>
          <a:bodyPr wrap="none">
            <a:spAutoFit/>
          </a:bodyPr>
          <a:lstStyle/>
          <a:p>
            <a:pPr algn="ctr"/>
            <a:r>
              <a:rPr lang="zh-CN" altLang="en-US" sz="3600" b="1" dirty="0">
                <a:solidFill>
                  <a:schemeClr val="bg1"/>
                </a:solidFill>
                <a:latin typeface="黑体" pitchFamily="49" charset="-122"/>
                <a:ea typeface="黑体" pitchFamily="49" charset="-122"/>
                <a:sym typeface="Arial" pitchFamily="34" charset="0"/>
              </a:rPr>
              <a:t>（二）分析小说情节的作用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文本框 6"/>
          <p:cNvSpPr txBox="1"/>
          <p:nvPr/>
        </p:nvSpPr>
        <p:spPr>
          <a:xfrm>
            <a:off x="1612106" y="1726625"/>
            <a:ext cx="7000875" cy="3046988"/>
          </a:xfrm>
          <a:prstGeom prst="rect">
            <a:avLst/>
          </a:prstGeom>
          <a:noFill/>
          <a:ln w="9525">
            <a:noFill/>
          </a:ln>
        </p:spPr>
        <p:txBody>
          <a:bodyPr wrap="square">
            <a:spAutoFit/>
          </a:bodyPr>
          <a:lstStyle/>
          <a:p>
            <a:r>
              <a:rPr lang="zh-CN" altLang="en-US" sz="3200" dirty="0">
                <a:solidFill>
                  <a:schemeClr val="bg1"/>
                </a:solidFill>
                <a:latin typeface="宋体" pitchFamily="2" charset="-122"/>
                <a:ea typeface="宋体" pitchFamily="2" charset="-122"/>
                <a:sym typeface="宋体" pitchFamily="2" charset="-122"/>
              </a:rPr>
              <a:t>（1）先找出情节线索</a:t>
            </a:r>
            <a:r>
              <a:rPr lang="en-US" altLang="zh-CN" sz="3200" dirty="0">
                <a:solidFill>
                  <a:schemeClr val="bg1"/>
                </a:solidFill>
                <a:latin typeface="宋体" pitchFamily="2" charset="-122"/>
                <a:ea typeface="宋体" pitchFamily="2" charset="-122"/>
                <a:sym typeface="宋体" pitchFamily="2" charset="-122"/>
              </a:rPr>
              <a:t>,</a:t>
            </a:r>
            <a:r>
              <a:rPr lang="zh-CN" altLang="en-US" sz="3200" dirty="0">
                <a:solidFill>
                  <a:schemeClr val="bg1"/>
                </a:solidFill>
                <a:latin typeface="宋体" pitchFamily="2" charset="-122"/>
                <a:ea typeface="宋体" pitchFamily="2" charset="-122"/>
                <a:sym typeface="宋体" pitchFamily="2" charset="-122"/>
              </a:rPr>
              <a:t>厘清情节的来龙去脉</a:t>
            </a:r>
            <a:r>
              <a:rPr lang="en-US" altLang="zh-CN" sz="3200" dirty="0">
                <a:solidFill>
                  <a:schemeClr val="bg1"/>
                </a:solidFill>
                <a:latin typeface="宋体" pitchFamily="2" charset="-122"/>
                <a:ea typeface="宋体" pitchFamily="2" charset="-122"/>
                <a:sym typeface="宋体" pitchFamily="2" charset="-122"/>
              </a:rPr>
              <a:t>,</a:t>
            </a:r>
            <a:r>
              <a:rPr lang="zh-CN" altLang="en-US" sz="3200" dirty="0">
                <a:solidFill>
                  <a:schemeClr val="bg1"/>
                </a:solidFill>
                <a:latin typeface="宋体" pitchFamily="2" charset="-122"/>
                <a:ea typeface="宋体" pitchFamily="2" charset="-122"/>
                <a:sym typeface="宋体" pitchFamily="2" charset="-122"/>
              </a:rPr>
              <a:t>考虑某些具体情节对全文情节的发展有什么作用；接着由事及人</a:t>
            </a:r>
            <a:r>
              <a:rPr lang="en-US" altLang="zh-CN" sz="3200" dirty="0">
                <a:solidFill>
                  <a:schemeClr val="bg1"/>
                </a:solidFill>
                <a:latin typeface="宋体" pitchFamily="2" charset="-122"/>
                <a:ea typeface="宋体" pitchFamily="2" charset="-122"/>
                <a:sym typeface="宋体" pitchFamily="2" charset="-122"/>
              </a:rPr>
              <a:t>,</a:t>
            </a:r>
            <a:r>
              <a:rPr lang="zh-CN" altLang="en-US" sz="3200" dirty="0">
                <a:solidFill>
                  <a:schemeClr val="bg1"/>
                </a:solidFill>
                <a:latin typeface="宋体" pitchFamily="2" charset="-122"/>
                <a:ea typeface="宋体" pitchFamily="2" charset="-122"/>
                <a:sym typeface="宋体" pitchFamily="2" charset="-122"/>
              </a:rPr>
              <a:t>看情节发展是如何为塑造人物服务的；然后分析情节对揭示、深化主题的作用。</a:t>
            </a:r>
          </a:p>
        </p:txBody>
      </p:sp>
      <p:sp>
        <p:nvSpPr>
          <p:cNvPr id="39939" name="文本框 1"/>
          <p:cNvSpPr txBox="1"/>
          <p:nvPr/>
        </p:nvSpPr>
        <p:spPr>
          <a:xfrm>
            <a:off x="1828800" y="1035050"/>
            <a:ext cx="8220075" cy="615553"/>
          </a:xfrm>
          <a:prstGeom prst="rect">
            <a:avLst/>
          </a:prstGeom>
          <a:noFill/>
          <a:ln w="9525">
            <a:noFill/>
          </a:ln>
        </p:spPr>
        <p:txBody>
          <a:bodyPr>
            <a:spAutoFit/>
          </a:bodyPr>
          <a:lstStyle/>
          <a:p>
            <a:r>
              <a:rPr lang="zh-CN" altLang="en-US" sz="3400" dirty="0">
                <a:solidFill>
                  <a:schemeClr val="bg1"/>
                </a:solidFill>
                <a:latin typeface="Arial" pitchFamily="34" charset="0"/>
                <a:sym typeface="宋体" pitchFamily="2" charset="-122"/>
              </a:rPr>
              <a:t>2.解题方法</a:t>
            </a:r>
          </a:p>
        </p:txBody>
      </p:sp>
      <p:pic>
        <p:nvPicPr>
          <p:cNvPr id="39940" name="图片 2" descr="20150118192246_dJ4ct"/>
          <p:cNvPicPr>
            <a:picLocks noChangeAspect="1"/>
          </p:cNvPicPr>
          <p:nvPr/>
        </p:nvPicPr>
        <p:blipFill>
          <a:blip r:embed="rId1" cstate="print"/>
          <a:srcRect l="4956" t="4704" r="2374" b="4974"/>
          <a:stretch>
            <a:fillRect/>
          </a:stretch>
        </p:blipFill>
        <p:spPr>
          <a:xfrm>
            <a:off x="8612981" y="2311400"/>
            <a:ext cx="2871788" cy="40163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6081"/>
                                        </p:tgtEl>
                                        <p:attrNameLst>
                                          <p:attrName>style.visibility</p:attrName>
                                        </p:attrNameLst>
                                      </p:cBhvr>
                                      <p:to>
                                        <p:strVal val="visible"/>
                                      </p:to>
                                    </p:set>
                                    <p:anim calcmode="lin" valueType="num">
                                      <p:cBhvr>
                                        <p:cTn id="7" dur="500"/>
                                        <p:tgtEl>
                                          <p:spTgt spid="46081"/>
                                        </p:tgtEl>
                                        <p:attrNameLst>
                                          <p:attrName>ppt_y</p:attrName>
                                        </p:attrNameLst>
                                      </p:cBhvr>
                                      <p:tavLst>
                                        <p:tav tm="0">
                                          <p:val>
                                            <p:strVal val="#ppt_y+#ppt_h*1.125000"/>
                                          </p:val>
                                        </p:tav>
                                        <p:tav tm="100000">
                                          <p:val>
                                            <p:strVal val="#ppt_y"/>
                                          </p:val>
                                        </p:tav>
                                      </p:tavLst>
                                    </p:anim>
                                    <p:animEffect transition="in" filter="wipe(up)">
                                      <p:cBhvr>
                                        <p:cTn id="8" dur="500"/>
                                        <p:tgtEl>
                                          <p:spTgt spid="46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9416" y="1484784"/>
            <a:ext cx="8496944" cy="2554545"/>
          </a:xfrm>
          <a:prstGeom prst="rect">
            <a:avLst/>
          </a:prstGeom>
          <a:noFill/>
        </p:spPr>
        <p:txBody>
          <a:bodyPr wrap="square" rtlCol="0">
            <a:spAutoFit/>
          </a:bodyPr>
          <a:lstStyle/>
          <a:p>
            <a:r>
              <a:rPr lang="en-US" altLang="zh-CN" sz="3200" dirty="0">
                <a:solidFill>
                  <a:schemeClr val="bg1"/>
                </a:solidFill>
                <a:latin typeface="宋体" pitchFamily="2" charset="-122"/>
                <a:ea typeface="宋体" pitchFamily="2" charset="-122"/>
              </a:rPr>
              <a:t>(2) </a:t>
            </a:r>
            <a:r>
              <a:rPr lang="zh-CN" altLang="en-US" sz="3200" dirty="0">
                <a:solidFill>
                  <a:schemeClr val="bg1"/>
                </a:solidFill>
                <a:latin typeface="宋体" pitchFamily="2" charset="-122"/>
                <a:ea typeface="宋体" pitchFamily="2" charset="-122"/>
              </a:rPr>
              <a:t>从结构上看</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情节一般具有以下作用：设置悬念</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引起读者阅读的兴趣；引出下文；为下文做铺垫或埋下伏笔；照应前文；推动情节发展</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使情节波澜再起或丰富故事情节；作为线索</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贯串全文。</a:t>
            </a:r>
          </a:p>
        </p:txBody>
      </p:sp>
      <p:pic>
        <p:nvPicPr>
          <p:cNvPr id="3" name="图片 2" descr="20150118192246_dJ4ct"/>
          <p:cNvPicPr>
            <a:picLocks noChangeAspect="1"/>
          </p:cNvPicPr>
          <p:nvPr/>
        </p:nvPicPr>
        <p:blipFill>
          <a:blip r:embed="rId1" cstate="print"/>
          <a:srcRect l="4956" t="4704" r="2374" b="4974"/>
          <a:stretch>
            <a:fillRect/>
          </a:stretch>
        </p:blipFill>
        <p:spPr>
          <a:xfrm>
            <a:off x="8616280" y="2276872"/>
            <a:ext cx="2871788" cy="40163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1260475" y="982663"/>
            <a:ext cx="6442075" cy="1322070"/>
          </a:xfrm>
          <a:prstGeom prst="rect">
            <a:avLst/>
          </a:prstGeom>
          <a:noFill/>
          <a:ln w="9525">
            <a:noFill/>
          </a:ln>
        </p:spPr>
        <p:txBody>
          <a:bodyPr>
            <a:spAutoFit/>
          </a:bodyPr>
          <a:lstStyle/>
          <a:p>
            <a:r>
              <a:rPr lang="zh-CN" altLang="en-US" sz="4000" dirty="0">
                <a:solidFill>
                  <a:schemeClr val="bg1"/>
                </a:solidFill>
                <a:latin typeface="黑体" pitchFamily="49" charset="-122"/>
                <a:ea typeface="黑体" pitchFamily="49" charset="-122"/>
                <a:sym typeface="Arial" pitchFamily="34" charset="0"/>
              </a:rPr>
              <a:t>（Ⅰ）小说阅读</a:t>
            </a:r>
            <a:endParaRPr lang="zh-CN" altLang="en-US" sz="4000" dirty="0">
              <a:solidFill>
                <a:schemeClr val="bg1"/>
              </a:solidFill>
              <a:latin typeface="黑体" pitchFamily="49" charset="-122"/>
              <a:ea typeface="黑体" pitchFamily="49" charset="-122"/>
              <a:sym typeface="Arial" pitchFamily="34" charset="0"/>
            </a:endParaRPr>
          </a:p>
          <a:p>
            <a:endParaRPr lang="zh-CN" altLang="en-US" sz="4000" dirty="0">
              <a:solidFill>
                <a:schemeClr val="tx2"/>
              </a:solidFill>
              <a:latin typeface="Heiti SC Light"/>
              <a:ea typeface="Heiti SC Light"/>
              <a:sym typeface="Arial" pitchFamily="34" charset="0"/>
            </a:endParaRPr>
          </a:p>
        </p:txBody>
      </p:sp>
      <p:grpSp>
        <p:nvGrpSpPr>
          <p:cNvPr id="2" name="组 26"/>
          <p:cNvGrpSpPr/>
          <p:nvPr/>
        </p:nvGrpSpPr>
        <p:grpSpPr>
          <a:xfrm>
            <a:off x="1822450" y="1882775"/>
            <a:ext cx="7339013" cy="2024063"/>
            <a:chOff x="571304" y="2626969"/>
            <a:chExt cx="3508455" cy="894468"/>
          </a:xfrm>
        </p:grpSpPr>
        <p:sp>
          <p:nvSpPr>
            <p:cNvPr id="5125" name="副标题 2"/>
            <p:cNvSpPr txBox="1"/>
            <p:nvPr/>
          </p:nvSpPr>
          <p:spPr>
            <a:xfrm>
              <a:off x="571304" y="2626969"/>
              <a:ext cx="3508455" cy="329319"/>
            </a:xfrm>
            <a:prstGeom prst="rect">
              <a:avLst/>
            </a:prstGeom>
            <a:noFill/>
            <a:ln w="9525">
              <a:noFill/>
            </a:ln>
          </p:spPr>
          <p:txBody>
            <a:bodyPr/>
            <a:lstStyle/>
            <a:p>
              <a:pPr marL="342900" indent="-342900">
                <a:buFont typeface="Wingdings" pitchFamily="2" charset="2"/>
                <a:buChar char="l"/>
              </a:pPr>
              <a:r>
                <a:rPr lang="en-US" altLang="zh-CN" sz="3600" dirty="0">
                  <a:solidFill>
                    <a:schemeClr val="bg1"/>
                  </a:solidFill>
                  <a:latin typeface="+mn-ea"/>
                </a:rPr>
                <a:t>600</a:t>
              </a:r>
              <a:r>
                <a:rPr lang="zh-CN" altLang="en-US" sz="3600" dirty="0">
                  <a:solidFill>
                    <a:schemeClr val="bg1"/>
                  </a:solidFill>
                  <a:latin typeface="+mn-ea"/>
                </a:rPr>
                <a:t>分基础  考点</a:t>
              </a:r>
              <a:r>
                <a:rPr lang="en-US" altLang="zh-CN" sz="3600" dirty="0">
                  <a:solidFill>
                    <a:schemeClr val="bg1"/>
                  </a:solidFill>
                  <a:latin typeface="+mn-ea"/>
                </a:rPr>
                <a:t>&amp;</a:t>
              </a:r>
              <a:r>
                <a:rPr lang="zh-CN" altLang="en-US" sz="3600" dirty="0">
                  <a:solidFill>
                    <a:schemeClr val="bg1"/>
                  </a:solidFill>
                  <a:latin typeface="+mn-ea"/>
                </a:rPr>
                <a:t>考法</a:t>
              </a:r>
            </a:p>
          </p:txBody>
        </p:sp>
        <p:sp>
          <p:nvSpPr>
            <p:cNvPr id="5126" name="副标题 2"/>
            <p:cNvSpPr txBox="1"/>
            <p:nvPr/>
          </p:nvSpPr>
          <p:spPr>
            <a:xfrm>
              <a:off x="729391" y="3010282"/>
              <a:ext cx="2586515" cy="511155"/>
            </a:xfrm>
            <a:prstGeom prst="rect">
              <a:avLst/>
            </a:prstGeom>
            <a:noFill/>
            <a:ln w="9525">
              <a:noFill/>
            </a:ln>
          </p:spPr>
          <p:txBody>
            <a:bodyPr/>
            <a:lstStyle/>
            <a:p>
              <a:pPr marL="342900" indent="-342900">
                <a:lnSpc>
                  <a:spcPct val="130000"/>
                </a:lnSpc>
                <a:buFont typeface="Wingdings" pitchFamily="2" charset="2"/>
                <a:buChar char="Ø"/>
              </a:pPr>
              <a:r>
                <a:rPr lang="zh-CN" altLang="en-US" sz="3200" dirty="0">
                  <a:solidFill>
                    <a:schemeClr val="bg1"/>
                  </a:solidFill>
                  <a:latin typeface="宋体" pitchFamily="2" charset="-122"/>
                  <a:ea typeface="宋体" pitchFamily="2" charset="-122"/>
                </a:rPr>
                <a:t>小说的三要素</a:t>
              </a:r>
              <a:endParaRPr lang="zh-CN" altLang="en-US" sz="3200" dirty="0">
                <a:solidFill>
                  <a:schemeClr val="bg1"/>
                </a:solidFill>
                <a:latin typeface="宋体" pitchFamily="2" charset="-122"/>
                <a:ea typeface="宋体" pitchFamily="2" charset="-122"/>
              </a:endParaRPr>
            </a:p>
            <a:p>
              <a:pPr marL="342900" indent="-342900">
                <a:lnSpc>
                  <a:spcPct val="130000"/>
                </a:lnSpc>
                <a:buFont typeface="Wingdings" pitchFamily="2" charset="2"/>
                <a:buChar char="Ø"/>
              </a:pPr>
              <a:r>
                <a:rPr lang="zh-CN" altLang="zh-CN" sz="3200" dirty="0">
                  <a:solidFill>
                    <a:schemeClr val="bg1"/>
                  </a:solidFill>
                  <a:latin typeface="宋体" pitchFamily="2" charset="-122"/>
                  <a:ea typeface="宋体" pitchFamily="2" charset="-122"/>
                </a:rPr>
                <a:t>小小说的特点</a:t>
              </a:r>
            </a:p>
          </p:txBody>
        </p:sp>
      </p:grpSp>
      <p:pic>
        <p:nvPicPr>
          <p:cNvPr id="5124" name="图片 2" descr="20150729224309_tyEAe"/>
          <p:cNvPicPr>
            <a:picLocks noChangeAspect="1"/>
          </p:cNvPicPr>
          <p:nvPr/>
        </p:nvPicPr>
        <p:blipFill>
          <a:blip r:embed="rId1" cstate="print"/>
          <a:srcRect l="8832" t="15953" r="404" b="10745"/>
          <a:stretch>
            <a:fillRect/>
          </a:stretch>
        </p:blipFill>
        <p:spPr>
          <a:xfrm>
            <a:off x="8256240" y="3429000"/>
            <a:ext cx="2776538" cy="28368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0-#ppt_w/2"/>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矩形 3"/>
          <p:cNvSpPr/>
          <p:nvPr/>
        </p:nvSpPr>
        <p:spPr>
          <a:xfrm>
            <a:off x="3117850" y="765175"/>
            <a:ext cx="5954713" cy="863600"/>
          </a:xfrm>
          <a:prstGeom prst="rect">
            <a:avLst/>
          </a:prstGeom>
          <a:noFill/>
          <a:ln w="9525">
            <a:noFill/>
          </a:ln>
        </p:spPr>
        <p:txBody>
          <a:bodyPr wrap="none" anchor="ctr"/>
          <a:lstStyle/>
          <a:p>
            <a:pPr algn="ctr"/>
            <a:r>
              <a:rPr lang="zh-CN" altLang="en-US" sz="3600" b="1" dirty="0">
                <a:solidFill>
                  <a:schemeClr val="bg1"/>
                </a:solidFill>
                <a:latin typeface="黑体" pitchFamily="49" charset="-122"/>
                <a:ea typeface="黑体" pitchFamily="49" charset="-122"/>
                <a:sym typeface="Arial" pitchFamily="34" charset="0"/>
              </a:rPr>
              <a:t>综合考法</a:t>
            </a:r>
            <a:r>
              <a:rPr lang="en-US" altLang="zh-CN" sz="3600" b="1" dirty="0">
                <a:solidFill>
                  <a:schemeClr val="bg1"/>
                </a:solidFill>
                <a:latin typeface="黑体" pitchFamily="49" charset="-122"/>
                <a:ea typeface="黑体" pitchFamily="49" charset="-122"/>
                <a:sym typeface="Arial" pitchFamily="34" charset="0"/>
              </a:rPr>
              <a:t>3    </a:t>
            </a:r>
            <a:r>
              <a:rPr lang="zh-CN" altLang="en-US" sz="3600" b="1" dirty="0">
                <a:solidFill>
                  <a:schemeClr val="bg1"/>
                </a:solidFill>
                <a:latin typeface="黑体" pitchFamily="49" charset="-122"/>
                <a:ea typeface="黑体" pitchFamily="49" charset="-122"/>
                <a:sym typeface="Arial" pitchFamily="34" charset="0"/>
              </a:rPr>
              <a:t>鉴赏小说的环境描写</a:t>
            </a:r>
          </a:p>
        </p:txBody>
      </p:sp>
      <p:sp>
        <p:nvSpPr>
          <p:cNvPr id="2" name="文本框 1"/>
          <p:cNvSpPr txBox="1"/>
          <p:nvPr/>
        </p:nvSpPr>
        <p:spPr>
          <a:xfrm>
            <a:off x="1516063" y="2925763"/>
            <a:ext cx="9159875" cy="2245360"/>
          </a:xfrm>
          <a:prstGeom prst="rect">
            <a:avLst/>
          </a:prstGeom>
          <a:noFill/>
          <a:ln w="9525">
            <a:noFill/>
          </a:ln>
        </p:spPr>
        <p:txBody>
          <a:bodyPr>
            <a:spAutoFit/>
          </a:bodyPr>
          <a:lstStyle/>
          <a:p>
            <a:endParaRPr lang="zh-CN" altLang="en-US" dirty="0">
              <a:solidFill>
                <a:srgbClr val="006600"/>
              </a:solidFill>
              <a:latin typeface="Arial" pitchFamily="34" charset="0"/>
            </a:endParaRPr>
          </a:p>
          <a:p>
            <a:endParaRPr lang="zh-CN" altLang="en-US" dirty="0">
              <a:solidFill>
                <a:srgbClr val="006600"/>
              </a:solidFill>
              <a:latin typeface="Arial" pitchFamily="34" charset="0"/>
            </a:endParaRPr>
          </a:p>
          <a:p>
            <a:endParaRPr lang="zh-CN" altLang="en-US" dirty="0">
              <a:solidFill>
                <a:srgbClr val="006600"/>
              </a:solidFill>
              <a:latin typeface="Arial" pitchFamily="34" charset="0"/>
            </a:endParaRPr>
          </a:p>
          <a:p>
            <a:endParaRPr lang="zh-CN" altLang="en-US" dirty="0">
              <a:solidFill>
                <a:srgbClr val="006600"/>
              </a:solidFill>
              <a:latin typeface="Arial" pitchFamily="34" charset="0"/>
            </a:endParaRPr>
          </a:p>
          <a:p>
            <a:endParaRPr lang="zh-CN" altLang="en-US" dirty="0">
              <a:solidFill>
                <a:srgbClr val="006600"/>
              </a:solidFill>
              <a:latin typeface="Arial" pitchFamily="34" charset="0"/>
            </a:endParaRPr>
          </a:p>
          <a:p>
            <a:endParaRPr lang="zh-CN" altLang="en-US" dirty="0">
              <a:solidFill>
                <a:srgbClr val="006600"/>
              </a:solidFill>
              <a:latin typeface="Arial" pitchFamily="34" charset="0"/>
            </a:endParaRPr>
          </a:p>
          <a:p>
            <a:r>
              <a:rPr lang="zh-CN" altLang="en-US" sz="3200" dirty="0">
                <a:solidFill>
                  <a:schemeClr val="tx2"/>
                </a:solidFill>
                <a:latin typeface="Arial" pitchFamily="34" charset="0"/>
              </a:rPr>
              <a:t> </a:t>
            </a:r>
            <a:endParaRPr lang="zh-CN" altLang="en-US" dirty="0">
              <a:solidFill>
                <a:srgbClr val="006600"/>
              </a:solidFill>
              <a:latin typeface="Arial" pitchFamily="34" charset="0"/>
              <a:sym typeface="宋体" pitchFamily="2" charset="-122"/>
            </a:endParaRPr>
          </a:p>
        </p:txBody>
      </p:sp>
      <p:sp>
        <p:nvSpPr>
          <p:cNvPr id="3" name="文本框 2"/>
          <p:cNvSpPr txBox="1"/>
          <p:nvPr/>
        </p:nvSpPr>
        <p:spPr>
          <a:xfrm>
            <a:off x="1771650" y="2300288"/>
            <a:ext cx="9028113" cy="2553335"/>
          </a:xfrm>
          <a:prstGeom prst="rect">
            <a:avLst/>
          </a:prstGeom>
          <a:noFill/>
          <a:ln w="9525">
            <a:noFill/>
          </a:ln>
        </p:spPr>
        <p:txBody>
          <a:bodyPr>
            <a:spAutoFit/>
          </a:bodyPr>
          <a:lstStyle/>
          <a:p>
            <a:pPr marL="285750" indent="-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概括所写景物的特点及其作用。</a:t>
            </a:r>
            <a:endParaRPr lang="zh-CN" altLang="en-US" sz="3200" dirty="0">
              <a:solidFill>
                <a:schemeClr val="bg1"/>
              </a:solidFill>
              <a:latin typeface="宋体" pitchFamily="2" charset="-122"/>
              <a:ea typeface="宋体" pitchFamily="2" charset="-122"/>
              <a:sym typeface="宋体" pitchFamily="2" charset="-122"/>
            </a:endParaRPr>
          </a:p>
          <a:p>
            <a:pPr marL="285750" indent="-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小说中几次写到×××景物？有什么作用？</a:t>
            </a:r>
            <a:endParaRPr lang="zh-CN" altLang="en-US" sz="3200" dirty="0">
              <a:solidFill>
                <a:schemeClr val="bg1"/>
              </a:solidFill>
              <a:latin typeface="宋体" pitchFamily="2" charset="-122"/>
              <a:ea typeface="宋体" pitchFamily="2" charset="-122"/>
              <a:sym typeface="宋体" pitchFamily="2" charset="-122"/>
            </a:endParaRPr>
          </a:p>
          <a:p>
            <a:pPr marL="285750" indent="-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找出文中描写环境的句子,分析环境描写对塑造人物或表现主题所起的作用。</a:t>
            </a:r>
            <a:endParaRPr lang="zh-CN" altLang="en-US" sz="3200" dirty="0">
              <a:solidFill>
                <a:schemeClr val="bg1"/>
              </a:solidFill>
              <a:latin typeface="宋体" pitchFamily="2" charset="-122"/>
              <a:ea typeface="宋体" pitchFamily="2" charset="-122"/>
              <a:sym typeface="宋体" pitchFamily="2" charset="-122"/>
            </a:endParaRPr>
          </a:p>
          <a:p>
            <a:pPr marL="285750" indent="-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×××社会环境具有怎样的特点？</a:t>
            </a:r>
          </a:p>
        </p:txBody>
      </p:sp>
      <p:sp>
        <p:nvSpPr>
          <p:cNvPr id="4" name="文本框 3"/>
          <p:cNvSpPr txBox="1"/>
          <p:nvPr/>
        </p:nvSpPr>
        <p:spPr>
          <a:xfrm>
            <a:off x="1771650" y="1628775"/>
            <a:ext cx="5121275" cy="615553"/>
          </a:xfrm>
          <a:prstGeom prst="rect">
            <a:avLst/>
          </a:prstGeom>
          <a:noFill/>
          <a:ln w="9525">
            <a:noFill/>
          </a:ln>
        </p:spPr>
        <p:txBody>
          <a:bodyPr>
            <a:spAutoFit/>
          </a:bodyPr>
          <a:lstStyle/>
          <a:p>
            <a:r>
              <a:rPr lang="zh-CN" altLang="en-US" sz="3400" dirty="0">
                <a:solidFill>
                  <a:schemeClr val="bg1"/>
                </a:solidFill>
                <a:latin typeface="Arial" pitchFamily="34" charset="0"/>
                <a:sym typeface="Arial" pitchFamily="34" charset="0"/>
              </a:rPr>
              <a:t>1.常见题型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p:cTn id="7" dur="500" fill="hold"/>
                                        <p:tgtEl>
                                          <p:spTgt spid="17412"/>
                                        </p:tgtEl>
                                        <p:attrNameLst>
                                          <p:attrName>ppt_x</p:attrName>
                                        </p:attrNameLst>
                                      </p:cBhvr>
                                      <p:tavLst>
                                        <p:tav tm="0">
                                          <p:val>
                                            <p:strVal val="#ppt_x"/>
                                          </p:val>
                                        </p:tav>
                                        <p:tav tm="100000">
                                          <p:val>
                                            <p:strVal val="#ppt_x"/>
                                          </p:val>
                                        </p:tav>
                                      </p:tavLst>
                                    </p:anim>
                                    <p:anim calcmode="lin" valueType="num">
                                      <p:cBhvr>
                                        <p:cTn id="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2" grpId="0"/>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2"/>
          <p:cNvSpPr txBox="1"/>
          <p:nvPr/>
        </p:nvSpPr>
        <p:spPr>
          <a:xfrm>
            <a:off x="1847850" y="1127125"/>
            <a:ext cx="8467725" cy="4523105"/>
          </a:xfrm>
          <a:prstGeom prst="rect">
            <a:avLst/>
          </a:prstGeom>
          <a:noFill/>
          <a:ln w="9525">
            <a:noFill/>
          </a:ln>
        </p:spPr>
        <p:txBody>
          <a:bodyPr>
            <a:spAutoFit/>
          </a:bodyPr>
          <a:lstStyle/>
          <a:p>
            <a:r>
              <a:rPr lang="zh-CN" altLang="en-US" sz="3200" b="1" dirty="0">
                <a:solidFill>
                  <a:schemeClr val="tx2"/>
                </a:solidFill>
                <a:latin typeface="Arial" pitchFamily="34" charset="0"/>
              </a:rPr>
              <a:t> </a:t>
            </a:r>
            <a:r>
              <a:rPr lang="zh-CN" altLang="en-US" sz="3400" dirty="0">
                <a:solidFill>
                  <a:schemeClr val="bg1"/>
                </a:solidFill>
                <a:latin typeface="Arial" pitchFamily="34" charset="0"/>
              </a:rPr>
              <a:t>2.解题方法</a:t>
            </a:r>
            <a:endParaRPr lang="zh-CN" altLang="en-US" sz="3400" dirty="0">
              <a:solidFill>
                <a:schemeClr val="bg1"/>
              </a:solidFill>
              <a:latin typeface="Arial" pitchFamily="34" charset="0"/>
            </a:endParaRPr>
          </a:p>
          <a:p>
            <a:r>
              <a:rPr lang="zh-CN" altLang="en-US" sz="3200" dirty="0">
                <a:solidFill>
                  <a:schemeClr val="bg1"/>
                </a:solidFill>
                <a:latin typeface="宋体" pitchFamily="2" charset="-122"/>
                <a:ea typeface="宋体" pitchFamily="2" charset="-122"/>
                <a:sym typeface="宋体" pitchFamily="2" charset="-122"/>
              </a:rPr>
              <a:t>（1）场景出现在小说开头,功能是给全篇“定调”。</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2</a:t>
            </a:r>
            <a:r>
              <a:rPr lang="zh-CN" altLang="en-US" sz="3200" dirty="0">
                <a:solidFill>
                  <a:schemeClr val="bg1"/>
                </a:solidFill>
                <a:latin typeface="宋体" pitchFamily="2" charset="-122"/>
                <a:ea typeface="宋体" pitchFamily="2" charset="-122"/>
                <a:sym typeface="宋体" pitchFamily="2" charset="-122"/>
              </a:rPr>
              <a:t>）场景出现在人物出场前,功能便是导引人物出场。</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rPr>
              <a:t>（</a:t>
            </a:r>
            <a:r>
              <a:rPr lang="en-US" altLang="zh-CN" sz="3200" dirty="0">
                <a:solidFill>
                  <a:schemeClr val="bg1"/>
                </a:solidFill>
                <a:latin typeface="宋体" pitchFamily="2" charset="-122"/>
                <a:ea typeface="宋体" pitchFamily="2" charset="-122"/>
              </a:rPr>
              <a:t>3</a:t>
            </a:r>
            <a:r>
              <a:rPr lang="zh-CN" altLang="en-US" sz="3200" dirty="0">
                <a:solidFill>
                  <a:schemeClr val="bg1"/>
                </a:solidFill>
                <a:latin typeface="宋体" pitchFamily="2" charset="-122"/>
                <a:ea typeface="宋体" pitchFamily="2" charset="-122"/>
              </a:rPr>
              <a:t>）场景置于人物的描写之中,功能是揭示人物性格、塑造人物形象。</a:t>
            </a:r>
            <a:endParaRPr lang="zh-CN" altLang="en-US" sz="3200" dirty="0">
              <a:solidFill>
                <a:schemeClr val="bg1"/>
              </a:solidFill>
              <a:latin typeface="宋体" pitchFamily="2" charset="-122"/>
              <a:ea typeface="宋体" pitchFamily="2" charset="-122"/>
            </a:endParaRPr>
          </a:p>
          <a:p>
            <a:r>
              <a:rPr lang="zh-CN" altLang="en-US" sz="3200" dirty="0">
                <a:solidFill>
                  <a:schemeClr val="bg1"/>
                </a:solidFill>
                <a:latin typeface="宋体" pitchFamily="2" charset="-122"/>
                <a:ea typeface="宋体" pitchFamily="2" charset="-122"/>
              </a:rPr>
              <a:t>（</a:t>
            </a:r>
            <a:r>
              <a:rPr lang="en-US" altLang="zh-CN" sz="3200" dirty="0">
                <a:solidFill>
                  <a:schemeClr val="bg1"/>
                </a:solidFill>
                <a:latin typeface="宋体" pitchFamily="2" charset="-122"/>
                <a:ea typeface="宋体" pitchFamily="2" charset="-122"/>
              </a:rPr>
              <a:t>4</a:t>
            </a:r>
            <a:r>
              <a:rPr lang="zh-CN" altLang="en-US" sz="3200" dirty="0">
                <a:solidFill>
                  <a:schemeClr val="bg1"/>
                </a:solidFill>
                <a:latin typeface="宋体" pitchFamily="2" charset="-122"/>
                <a:ea typeface="宋体" pitchFamily="2" charset="-122"/>
              </a:rPr>
              <a:t>）某场景作为小说的主背景,那么其作用很可能是一种象征。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heel(1)">
                                      <p:cBhvr>
                                        <p:cTn id="7" dur="2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矩形 3"/>
          <p:cNvSpPr/>
          <p:nvPr/>
        </p:nvSpPr>
        <p:spPr>
          <a:xfrm>
            <a:off x="3119438" y="1484313"/>
            <a:ext cx="5953125" cy="863600"/>
          </a:xfrm>
          <a:prstGeom prst="rect">
            <a:avLst/>
          </a:prstGeom>
          <a:noFill/>
          <a:ln w="9525">
            <a:noFill/>
          </a:ln>
        </p:spPr>
        <p:txBody>
          <a:bodyPr wrap="none" anchor="ctr"/>
          <a:lstStyle/>
          <a:p>
            <a:pPr algn="ctr"/>
            <a:r>
              <a:rPr lang="zh-CN" altLang="en-US" sz="3600" b="1" dirty="0">
                <a:solidFill>
                  <a:schemeClr val="bg1"/>
                </a:solidFill>
                <a:latin typeface="黑体" pitchFamily="49" charset="-122"/>
                <a:ea typeface="黑体" pitchFamily="49" charset="-122"/>
                <a:sym typeface="宋体" pitchFamily="2" charset="-122"/>
              </a:rPr>
              <a:t>综合考法</a:t>
            </a:r>
            <a:r>
              <a:rPr lang="en-US" altLang="zh-CN" sz="3600" b="1" dirty="0">
                <a:solidFill>
                  <a:schemeClr val="bg1"/>
                </a:solidFill>
                <a:latin typeface="黑体" pitchFamily="49" charset="-122"/>
                <a:ea typeface="黑体" pitchFamily="49" charset="-122"/>
                <a:sym typeface="宋体" pitchFamily="2" charset="-122"/>
              </a:rPr>
              <a:t>4   </a:t>
            </a:r>
            <a:r>
              <a:rPr lang="zh-CN" altLang="en-US" sz="3600" b="1" dirty="0">
                <a:solidFill>
                  <a:schemeClr val="bg1"/>
                </a:solidFill>
                <a:latin typeface="黑体" pitchFamily="49" charset="-122"/>
                <a:ea typeface="黑体" pitchFamily="49" charset="-122"/>
                <a:sym typeface="宋体" pitchFamily="2" charset="-122"/>
              </a:rPr>
              <a:t>鉴赏小说的艺术特色</a:t>
            </a:r>
            <a:endParaRPr lang="zh-CN" altLang="en-US" sz="3600" b="1" dirty="0">
              <a:solidFill>
                <a:schemeClr val="bg1"/>
              </a:solidFill>
              <a:latin typeface="黑体" pitchFamily="49" charset="-122"/>
              <a:ea typeface="黑体" pitchFamily="49" charset="-122"/>
              <a:sym typeface="宋体" pitchFamily="2" charset="-122"/>
            </a:endParaRPr>
          </a:p>
          <a:p>
            <a:pPr algn="ctr"/>
            <a:endParaRPr lang="zh-CN" altLang="en-US" sz="3600" b="1" dirty="0">
              <a:solidFill>
                <a:schemeClr val="tx2"/>
              </a:solidFill>
              <a:latin typeface="微软雅黑" pitchFamily="34" charset="-122"/>
              <a:ea typeface="微软雅黑" pitchFamily="34" charset="-122"/>
              <a:sym typeface="宋体" pitchFamily="2" charset="-122"/>
            </a:endParaRPr>
          </a:p>
          <a:p>
            <a:pPr algn="ctr"/>
            <a:endParaRPr lang="zh-CN" altLang="en-US" sz="3600" dirty="0">
              <a:latin typeface="Arial" pitchFamily="34" charset="0"/>
            </a:endParaRPr>
          </a:p>
        </p:txBody>
      </p:sp>
      <p:grpSp>
        <p:nvGrpSpPr>
          <p:cNvPr id="2" name="组合 3"/>
          <p:cNvGrpSpPr/>
          <p:nvPr/>
        </p:nvGrpSpPr>
        <p:grpSpPr>
          <a:xfrm>
            <a:off x="2289175" y="2452688"/>
            <a:ext cx="7613650" cy="2670175"/>
            <a:chOff x="3233" y="3988"/>
            <a:chExt cx="7556" cy="2910"/>
          </a:xfrm>
        </p:grpSpPr>
        <p:grpSp>
          <p:nvGrpSpPr>
            <p:cNvPr id="3" name="组合 51"/>
            <p:cNvGrpSpPr/>
            <p:nvPr/>
          </p:nvGrpSpPr>
          <p:grpSpPr>
            <a:xfrm>
              <a:off x="3233" y="3988"/>
              <a:ext cx="7556" cy="1407"/>
              <a:chOff x="995205" y="1951558"/>
              <a:chExt cx="1611760" cy="1413942"/>
            </a:xfrm>
            <a:solidFill>
              <a:srgbClr val="92D050"/>
            </a:solidFill>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（一）鉴赏小说的写作技巧</a:t>
                </a:r>
              </a:p>
            </p:txBody>
          </p:sp>
        </p:grpSp>
        <p:grpSp>
          <p:nvGrpSpPr>
            <p:cNvPr id="4" name="组合 55"/>
            <p:cNvGrpSpPr/>
            <p:nvPr/>
          </p:nvGrpSpPr>
          <p:grpSpPr>
            <a:xfrm>
              <a:off x="3233" y="5492"/>
              <a:ext cx="7556" cy="1407"/>
              <a:chOff x="995205" y="1951558"/>
              <a:chExt cx="1611760" cy="1413942"/>
            </a:xfrm>
            <a:solidFill>
              <a:srgbClr val="92D050"/>
            </a:solidFill>
          </p:grpSpPr>
          <p:sp>
            <p:nvSpPr>
              <p:cNvPr id="57" name="任意多边形 56"/>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58" name="任意多边形 57"/>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en-US" altLang="zh-CN"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（二）品味小说的语言</a:t>
                </a:r>
                <a:endPar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box(in)">
                                      <p:cBhvr>
                                        <p:cTn id="7" dur="2000"/>
                                        <p:tgtEl>
                                          <p:spTgt spid="1843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82737" y="2375119"/>
            <a:ext cx="9026525" cy="2676525"/>
          </a:xfrm>
          <a:prstGeom prst="rect">
            <a:avLst/>
          </a:prstGeom>
          <a:noFill/>
          <a:ln w="9525">
            <a:noFill/>
          </a:ln>
        </p:spPr>
        <p:txBody>
          <a:bodyPr>
            <a:spAutoFit/>
          </a:bodyPr>
          <a:lstStyle/>
          <a:p>
            <a:pPr marL="285750">
              <a:buFont typeface="BatangChe" pitchFamily="49" charset="-127"/>
              <a:buChar char="▶"/>
            </a:pPr>
            <a:r>
              <a:rPr lang="en-US" altLang="zh-CN" sz="2800" dirty="0">
                <a:solidFill>
                  <a:schemeClr val="bg1"/>
                </a:solidFill>
                <a:latin typeface="宋体" pitchFamily="2" charset="-122"/>
                <a:ea typeface="宋体" pitchFamily="2" charset="-122"/>
                <a:sym typeface="宋体" pitchFamily="2" charset="-122"/>
              </a:rPr>
              <a:t> </a:t>
            </a:r>
            <a:r>
              <a:rPr lang="en-US" altLang="zh-CN" sz="2800" dirty="0">
                <a:solidFill>
                  <a:schemeClr val="tx2"/>
                </a:solidFill>
                <a:latin typeface="宋体" pitchFamily="2" charset="-122"/>
                <a:ea typeface="宋体" pitchFamily="2" charset="-122"/>
                <a:sym typeface="宋体" pitchFamily="2" charset="-122"/>
              </a:rPr>
              <a:t> </a:t>
            </a:r>
            <a:r>
              <a:rPr lang="zh-CN" altLang="en-US" sz="2800" dirty="0">
                <a:solidFill>
                  <a:schemeClr val="bg1"/>
                </a:solidFill>
                <a:latin typeface="宋体" pitchFamily="2" charset="-122"/>
                <a:ea typeface="宋体" pitchFamily="2" charset="-122"/>
                <a:sym typeface="宋体" pitchFamily="2" charset="-122"/>
              </a:rPr>
              <a:t>文中×××处运用了什么表现方法？在塑造人物形象时起到什么作用？</a:t>
            </a:r>
            <a:endParaRPr lang="zh-CN" altLang="en-US" sz="28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2800" dirty="0">
                <a:solidFill>
                  <a:schemeClr val="bg1"/>
                </a:solidFill>
                <a:latin typeface="宋体" pitchFamily="2" charset="-122"/>
                <a:ea typeface="宋体" pitchFamily="2" charset="-122"/>
                <a:sym typeface="宋体" pitchFamily="2" charset="-122"/>
              </a:rPr>
              <a:t>  文中特有的表达方式是如何为作者表情达意服务的？</a:t>
            </a:r>
            <a:endParaRPr lang="zh-CN" altLang="en-US" sz="28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2800" dirty="0">
                <a:solidFill>
                  <a:schemeClr val="bg1"/>
                </a:solidFill>
                <a:latin typeface="宋体" pitchFamily="2" charset="-122"/>
                <a:ea typeface="宋体" pitchFamily="2" charset="-122"/>
                <a:sym typeface="宋体" pitchFamily="2" charset="-122"/>
              </a:rPr>
              <a:t>  赏析×××句的描写方法。</a:t>
            </a:r>
            <a:endParaRPr lang="zh-CN" altLang="en-US" sz="28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2800" dirty="0">
                <a:solidFill>
                  <a:schemeClr val="bg1"/>
                </a:solidFill>
                <a:latin typeface="宋体" pitchFamily="2" charset="-122"/>
                <a:ea typeface="宋体" pitchFamily="2" charset="-122"/>
                <a:sym typeface="宋体" pitchFamily="2" charset="-122"/>
              </a:rPr>
              <a:t>  文章×××情节出人意料又在情理之中,请结合文本分析前文是如何埋下伏笔的。</a:t>
            </a:r>
          </a:p>
        </p:txBody>
      </p:sp>
      <p:sp>
        <p:nvSpPr>
          <p:cNvPr id="4" name="文本框 3"/>
          <p:cNvSpPr txBox="1"/>
          <p:nvPr/>
        </p:nvSpPr>
        <p:spPr>
          <a:xfrm>
            <a:off x="1838325" y="1728788"/>
            <a:ext cx="5121275" cy="615553"/>
          </a:xfrm>
          <a:prstGeom prst="rect">
            <a:avLst/>
          </a:prstGeom>
          <a:noFill/>
          <a:ln w="9525">
            <a:noFill/>
          </a:ln>
        </p:spPr>
        <p:txBody>
          <a:bodyPr>
            <a:spAutoFit/>
          </a:bodyPr>
          <a:lstStyle/>
          <a:p>
            <a:r>
              <a:rPr lang="zh-CN" altLang="en-US" sz="3400" dirty="0">
                <a:solidFill>
                  <a:schemeClr val="bg1"/>
                </a:solidFill>
                <a:latin typeface="Arial" pitchFamily="34" charset="0"/>
                <a:sym typeface="宋体" pitchFamily="2" charset="-122"/>
              </a:rPr>
              <a:t>1.常见题型</a:t>
            </a:r>
          </a:p>
        </p:txBody>
      </p:sp>
      <p:sp>
        <p:nvSpPr>
          <p:cNvPr id="44036" name="文本框 5"/>
          <p:cNvSpPr txBox="1"/>
          <p:nvPr/>
        </p:nvSpPr>
        <p:spPr>
          <a:xfrm>
            <a:off x="1234956" y="1082457"/>
            <a:ext cx="5724644" cy="646331"/>
          </a:xfrm>
          <a:prstGeom prst="rect">
            <a:avLst/>
          </a:prstGeom>
          <a:noFill/>
          <a:ln w="9525">
            <a:noFill/>
          </a:ln>
        </p:spPr>
        <p:txBody>
          <a:bodyPr wrap="none">
            <a:spAutoFit/>
          </a:bodyPr>
          <a:lstStyle/>
          <a:p>
            <a:pPr algn="ctr"/>
            <a:r>
              <a:rPr lang="zh-CN" altLang="en-US" sz="3600" b="1" dirty="0">
                <a:solidFill>
                  <a:schemeClr val="bg1"/>
                </a:solidFill>
                <a:latin typeface="黑体" pitchFamily="49" charset="-122"/>
                <a:ea typeface="黑体" pitchFamily="49" charset="-122"/>
                <a:sym typeface="Arial" pitchFamily="34" charset="0"/>
              </a:rPr>
              <a:t>（一）鉴赏小说的写作技巧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图片 2" descr="20151118142541_2CZtG"/>
          <p:cNvPicPr>
            <a:picLocks noChangeAspect="1"/>
          </p:cNvPicPr>
          <p:nvPr/>
        </p:nvPicPr>
        <p:blipFill>
          <a:blip r:embed="rId1" cstate="print"/>
          <a:stretch>
            <a:fillRect/>
          </a:stretch>
        </p:blipFill>
        <p:spPr>
          <a:xfrm>
            <a:off x="8184232" y="1700808"/>
            <a:ext cx="3178175" cy="4513263"/>
          </a:xfrm>
          <a:prstGeom prst="rect">
            <a:avLst/>
          </a:prstGeom>
          <a:noFill/>
          <a:ln w="9525">
            <a:noFill/>
          </a:ln>
        </p:spPr>
      </p:pic>
      <p:sp>
        <p:nvSpPr>
          <p:cNvPr id="2" name="文本框 1"/>
          <p:cNvSpPr txBox="1"/>
          <p:nvPr/>
        </p:nvSpPr>
        <p:spPr>
          <a:xfrm>
            <a:off x="1636713" y="977900"/>
            <a:ext cx="7227887" cy="2585323"/>
          </a:xfrm>
          <a:prstGeom prst="rect">
            <a:avLst/>
          </a:prstGeom>
          <a:noFill/>
          <a:ln w="9525">
            <a:noFill/>
          </a:ln>
        </p:spPr>
        <p:txBody>
          <a:bodyPr>
            <a:spAutoFit/>
          </a:bodyPr>
          <a:lstStyle/>
          <a:p>
            <a:r>
              <a:rPr lang="zh-CN" altLang="en-US" sz="3400" dirty="0">
                <a:solidFill>
                  <a:schemeClr val="bg1"/>
                </a:solidFill>
                <a:latin typeface="Arial" pitchFamily="34" charset="0"/>
              </a:rPr>
              <a:t>2.解题方法</a:t>
            </a:r>
            <a:endParaRPr lang="zh-CN" altLang="en-US" sz="3400" dirty="0">
              <a:solidFill>
                <a:schemeClr val="bg1"/>
              </a:solidFill>
              <a:latin typeface="Arial" pitchFamily="34" charset="0"/>
            </a:endParaRPr>
          </a:p>
          <a:p>
            <a:r>
              <a:rPr lang="zh-CN" altLang="en-US" sz="3200" dirty="0">
                <a:solidFill>
                  <a:schemeClr val="bg1"/>
                </a:solidFill>
                <a:latin typeface="宋体" pitchFamily="2" charset="-122"/>
                <a:ea typeface="宋体" pitchFamily="2" charset="-122"/>
                <a:sym typeface="宋体" pitchFamily="2" charset="-122"/>
              </a:rPr>
              <a:t>（1）从表达方式入手。</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2</a:t>
            </a:r>
            <a:r>
              <a:rPr lang="zh-CN" altLang="en-US" sz="3200" dirty="0">
                <a:solidFill>
                  <a:schemeClr val="bg1"/>
                </a:solidFill>
                <a:latin typeface="宋体" pitchFamily="2" charset="-122"/>
                <a:ea typeface="宋体" pitchFamily="2" charset="-122"/>
                <a:sym typeface="宋体" pitchFamily="2" charset="-122"/>
              </a:rPr>
              <a:t>）从表现手法入手。</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3</a:t>
            </a:r>
            <a:r>
              <a:rPr lang="zh-CN" altLang="en-US" sz="3200" dirty="0">
                <a:solidFill>
                  <a:schemeClr val="bg1"/>
                </a:solidFill>
                <a:latin typeface="宋体" pitchFamily="2" charset="-122"/>
                <a:ea typeface="宋体" pitchFamily="2" charset="-122"/>
                <a:sym typeface="宋体" pitchFamily="2" charset="-122"/>
              </a:rPr>
              <a:t>）从修辞手法入手。</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4</a:t>
            </a:r>
            <a:r>
              <a:rPr lang="zh-CN" altLang="en-US" sz="3200" dirty="0">
                <a:solidFill>
                  <a:schemeClr val="bg1"/>
                </a:solidFill>
                <a:latin typeface="宋体" pitchFamily="2" charset="-122"/>
                <a:ea typeface="宋体" pitchFamily="2" charset="-122"/>
                <a:sym typeface="宋体" pitchFamily="2" charset="-122"/>
              </a:rPr>
              <a:t>）从结构方法入手。</a:t>
            </a:r>
          </a:p>
        </p:txBody>
      </p:sp>
      <p:sp>
        <p:nvSpPr>
          <p:cNvPr id="4" name="文本框 3"/>
          <p:cNvSpPr txBox="1"/>
          <p:nvPr/>
        </p:nvSpPr>
        <p:spPr>
          <a:xfrm>
            <a:off x="1636713" y="3717032"/>
            <a:ext cx="8220075" cy="2092881"/>
          </a:xfrm>
          <a:prstGeom prst="rect">
            <a:avLst/>
          </a:prstGeom>
          <a:noFill/>
          <a:ln w="9525">
            <a:noFill/>
          </a:ln>
        </p:spPr>
        <p:txBody>
          <a:bodyPr>
            <a:spAutoFit/>
          </a:bodyPr>
          <a:lstStyle/>
          <a:p>
            <a:r>
              <a:rPr lang="en-US" altLang="zh-CN" sz="3400" dirty="0">
                <a:solidFill>
                  <a:schemeClr val="bg1"/>
                </a:solidFill>
                <a:latin typeface="微软雅黑" pitchFamily="34" charset="-122"/>
                <a:ea typeface="微软雅黑" pitchFamily="34" charset="-122"/>
                <a:sym typeface="Arial" pitchFamily="34" charset="0"/>
              </a:rPr>
              <a:t>3</a:t>
            </a:r>
            <a:r>
              <a:rPr lang="zh-CN" altLang="en-US" sz="3400" dirty="0">
                <a:solidFill>
                  <a:schemeClr val="bg1"/>
                </a:solidFill>
                <a:latin typeface="微软雅黑" pitchFamily="34" charset="-122"/>
                <a:ea typeface="微软雅黑" pitchFamily="34" charset="-122"/>
                <a:sym typeface="Arial" pitchFamily="34" charset="0"/>
              </a:rPr>
              <a:t>.答题步骤</a:t>
            </a:r>
            <a:endParaRPr lang="zh-CN" altLang="en-US" sz="3400" dirty="0">
              <a:solidFill>
                <a:schemeClr val="bg1"/>
              </a:solidFill>
              <a:latin typeface="微软雅黑" pitchFamily="34" charset="-122"/>
              <a:ea typeface="微软雅黑" pitchFamily="34" charset="-122"/>
              <a:sym typeface="Arial" pitchFamily="34" charset="0"/>
            </a:endParaRPr>
          </a:p>
          <a:p>
            <a:r>
              <a:rPr lang="zh-CN" altLang="en-US" sz="3200" dirty="0">
                <a:solidFill>
                  <a:schemeClr val="bg1"/>
                </a:solidFill>
                <a:latin typeface="宋体" pitchFamily="2" charset="-122"/>
                <a:ea typeface="宋体" pitchFamily="2" charset="-122"/>
                <a:sym typeface="宋体" pitchFamily="2" charset="-122"/>
              </a:rPr>
              <a:t>（1）从形式上先作鉴赏。</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2</a:t>
            </a:r>
            <a:r>
              <a:rPr lang="zh-CN" altLang="en-US" sz="3200" dirty="0">
                <a:solidFill>
                  <a:schemeClr val="bg1"/>
                </a:solidFill>
                <a:latin typeface="宋体" pitchFamily="2" charset="-122"/>
                <a:ea typeface="宋体" pitchFamily="2" charset="-122"/>
                <a:sym typeface="宋体" pitchFamily="2" charset="-122"/>
              </a:rPr>
              <a:t>）从内容上加以鉴赏。</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3</a:t>
            </a:r>
            <a:r>
              <a:rPr lang="zh-CN" altLang="en-US" sz="3200" dirty="0">
                <a:solidFill>
                  <a:schemeClr val="bg1"/>
                </a:solidFill>
                <a:latin typeface="宋体" pitchFamily="2" charset="-122"/>
                <a:ea typeface="宋体" pitchFamily="2" charset="-122"/>
                <a:sym typeface="宋体" pitchFamily="2" charset="-122"/>
              </a:rPr>
              <a:t>）联系感情、主旨加以深度鉴赏。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5" name="图片 1" descr="20150729224309_tyEAe"/>
          <p:cNvPicPr>
            <a:picLocks noChangeAspect="1"/>
          </p:cNvPicPr>
          <p:nvPr/>
        </p:nvPicPr>
        <p:blipFill>
          <a:blip r:embed="rId1" cstate="print"/>
          <a:srcRect l="6438" t="11917" b="12094"/>
          <a:stretch>
            <a:fillRect/>
          </a:stretch>
        </p:blipFill>
        <p:spPr>
          <a:xfrm>
            <a:off x="8904312" y="3787769"/>
            <a:ext cx="2487613" cy="2555875"/>
          </a:xfrm>
          <a:prstGeom prst="rect">
            <a:avLst/>
          </a:prstGeom>
          <a:noFill/>
          <a:ln w="9525">
            <a:noFill/>
          </a:ln>
        </p:spPr>
      </p:pic>
      <p:sp>
        <p:nvSpPr>
          <p:cNvPr id="3" name="文本框 2"/>
          <p:cNvSpPr txBox="1"/>
          <p:nvPr/>
        </p:nvSpPr>
        <p:spPr>
          <a:xfrm>
            <a:off x="1667669" y="2512372"/>
            <a:ext cx="8856662" cy="2553335"/>
          </a:xfrm>
          <a:prstGeom prst="rect">
            <a:avLst/>
          </a:prstGeom>
          <a:noFill/>
          <a:ln w="9525">
            <a:noFill/>
          </a:ln>
        </p:spPr>
        <p:txBody>
          <a:bodyPr>
            <a:spAutoFit/>
          </a:bodyPr>
          <a:lstStyle/>
          <a:p>
            <a:pPr marL="285750">
              <a:buFont typeface="BatangChe" pitchFamily="49" charset="-127"/>
              <a:buChar char="▶"/>
            </a:pPr>
            <a:r>
              <a:rPr lang="en-US" altLang="zh-CN" sz="3200" dirty="0">
                <a:solidFill>
                  <a:schemeClr val="bg1"/>
                </a:solidFill>
                <a:latin typeface="Arial" pitchFamily="34" charset="0"/>
                <a:sym typeface="宋体" pitchFamily="2" charset="-122"/>
              </a:rPr>
              <a:t>  </a:t>
            </a:r>
            <a:r>
              <a:rPr lang="zh-CN" altLang="en-US" sz="3200" dirty="0">
                <a:solidFill>
                  <a:schemeClr val="bg1"/>
                </a:solidFill>
                <a:latin typeface="宋体" pitchFamily="2" charset="-122"/>
                <a:ea typeface="宋体" pitchFamily="2" charset="-122"/>
                <a:sym typeface="宋体" pitchFamily="2" charset="-122"/>
              </a:rPr>
              <a:t>×××词语(句子)在文中如何理解？有什么作用？</a:t>
            </a:r>
            <a:endParaRPr lang="zh-CN" altLang="en-US" sz="32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  赏析文中×××人物语言或×××描写景物的句子。</a:t>
            </a:r>
            <a:endParaRPr lang="zh-CN" altLang="en-US" sz="3200" dirty="0">
              <a:solidFill>
                <a:schemeClr val="bg1"/>
              </a:solidFill>
              <a:latin typeface="宋体" pitchFamily="2" charset="-122"/>
              <a:ea typeface="宋体" pitchFamily="2" charset="-122"/>
              <a:sym typeface="宋体" pitchFamily="2" charset="-122"/>
            </a:endParaRPr>
          </a:p>
          <a:p>
            <a:pPr marL="285750">
              <a:buFont typeface="BatangChe" pitchFamily="49" charset="-127"/>
              <a:buChar char="▶"/>
            </a:pPr>
            <a:r>
              <a:rPr lang="zh-CN" altLang="en-US" sz="3200" dirty="0">
                <a:solidFill>
                  <a:schemeClr val="bg1"/>
                </a:solidFill>
                <a:latin typeface="宋体" pitchFamily="2" charset="-122"/>
                <a:ea typeface="宋体" pitchFamily="2" charset="-122"/>
                <a:sym typeface="宋体" pitchFamily="2" charset="-122"/>
              </a:rPr>
              <a:t>  概括这篇小说的语言特色。</a:t>
            </a:r>
          </a:p>
        </p:txBody>
      </p:sp>
      <p:sp>
        <p:nvSpPr>
          <p:cNvPr id="4" name="文本框 3"/>
          <p:cNvSpPr txBox="1"/>
          <p:nvPr/>
        </p:nvSpPr>
        <p:spPr>
          <a:xfrm>
            <a:off x="1909763" y="1708150"/>
            <a:ext cx="5121275" cy="615553"/>
          </a:xfrm>
          <a:prstGeom prst="rect">
            <a:avLst/>
          </a:prstGeom>
          <a:noFill/>
          <a:ln w="9525">
            <a:noFill/>
          </a:ln>
        </p:spPr>
        <p:txBody>
          <a:bodyPr>
            <a:spAutoFit/>
          </a:bodyPr>
          <a:lstStyle/>
          <a:p>
            <a:r>
              <a:rPr lang="zh-CN" altLang="en-US" sz="3400" dirty="0">
                <a:solidFill>
                  <a:schemeClr val="bg1"/>
                </a:solidFill>
                <a:latin typeface="Arial" pitchFamily="34" charset="0"/>
                <a:sym typeface="宋体" pitchFamily="2" charset="-122"/>
              </a:rPr>
              <a:t>1.常见题型</a:t>
            </a:r>
          </a:p>
        </p:txBody>
      </p:sp>
      <p:sp>
        <p:nvSpPr>
          <p:cNvPr id="46084" name="文本框 5"/>
          <p:cNvSpPr txBox="1"/>
          <p:nvPr/>
        </p:nvSpPr>
        <p:spPr>
          <a:xfrm>
            <a:off x="1539441" y="1063625"/>
            <a:ext cx="4817345" cy="646331"/>
          </a:xfrm>
          <a:prstGeom prst="rect">
            <a:avLst/>
          </a:prstGeom>
          <a:noFill/>
          <a:ln w="9525">
            <a:noFill/>
          </a:ln>
        </p:spPr>
        <p:txBody>
          <a:bodyPr wrap="none">
            <a:spAutoFit/>
          </a:bodyPr>
          <a:lstStyle/>
          <a:p>
            <a:pPr algn="ctr"/>
            <a:r>
              <a:rPr lang="zh-CN" altLang="en-US" sz="3600" b="1" dirty="0">
                <a:solidFill>
                  <a:schemeClr val="bg1"/>
                </a:solidFill>
                <a:latin typeface="黑体" pitchFamily="49" charset="-122"/>
                <a:ea typeface="黑体" pitchFamily="49" charset="-122"/>
                <a:sym typeface="Arial" pitchFamily="34" charset="0"/>
              </a:rPr>
              <a:t>（二）品味小说的语言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图片 2" descr="20151118142541_2CZtG"/>
          <p:cNvPicPr>
            <a:picLocks noChangeAspect="1"/>
          </p:cNvPicPr>
          <p:nvPr/>
        </p:nvPicPr>
        <p:blipFill>
          <a:blip r:embed="rId1" cstate="print"/>
          <a:stretch>
            <a:fillRect/>
          </a:stretch>
        </p:blipFill>
        <p:spPr>
          <a:xfrm>
            <a:off x="8328248" y="1772816"/>
            <a:ext cx="3178175" cy="4513263"/>
          </a:xfrm>
          <a:prstGeom prst="rect">
            <a:avLst/>
          </a:prstGeom>
          <a:noFill/>
          <a:ln w="9525">
            <a:noFill/>
          </a:ln>
        </p:spPr>
      </p:pic>
      <p:sp>
        <p:nvSpPr>
          <p:cNvPr id="2" name="文本框 1"/>
          <p:cNvSpPr txBox="1"/>
          <p:nvPr/>
        </p:nvSpPr>
        <p:spPr>
          <a:xfrm>
            <a:off x="1808162" y="1196752"/>
            <a:ext cx="8575675" cy="3077766"/>
          </a:xfrm>
          <a:prstGeom prst="rect">
            <a:avLst/>
          </a:prstGeom>
          <a:noFill/>
          <a:ln w="9525">
            <a:noFill/>
          </a:ln>
        </p:spPr>
        <p:txBody>
          <a:bodyPr>
            <a:spAutoFit/>
          </a:bodyPr>
          <a:lstStyle/>
          <a:p>
            <a:r>
              <a:rPr lang="zh-CN" altLang="en-US" sz="3400" dirty="0">
                <a:solidFill>
                  <a:schemeClr val="bg1"/>
                </a:solidFill>
                <a:latin typeface="Arial" pitchFamily="34" charset="0"/>
              </a:rPr>
              <a:t>2.解题方法</a:t>
            </a:r>
            <a:endParaRPr lang="zh-CN" altLang="en-US" sz="3400" dirty="0">
              <a:solidFill>
                <a:schemeClr val="bg1"/>
              </a:solidFill>
              <a:latin typeface="Arial" pitchFamily="34" charset="0"/>
            </a:endParaRPr>
          </a:p>
          <a:p>
            <a:endParaRPr lang="en-US" altLang="zh-CN" sz="3200" dirty="0">
              <a:solidFill>
                <a:schemeClr val="bg1"/>
              </a:solidFill>
              <a:latin typeface="Arial" pitchFamily="34" charset="0"/>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（1）从语言表达的丰富内涵角度品味。</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2</a:t>
            </a:r>
            <a:r>
              <a:rPr lang="zh-CN" altLang="en-US" sz="3200" dirty="0">
                <a:solidFill>
                  <a:schemeClr val="bg1"/>
                </a:solidFill>
                <a:latin typeface="宋体" pitchFamily="2" charset="-122"/>
                <a:ea typeface="宋体" pitchFamily="2" charset="-122"/>
                <a:sym typeface="宋体" pitchFamily="2" charset="-122"/>
              </a:rPr>
              <a:t>）从语言的个性化角度品味。</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3</a:t>
            </a:r>
            <a:r>
              <a:rPr lang="zh-CN" altLang="en-US" sz="3200" dirty="0">
                <a:solidFill>
                  <a:schemeClr val="bg1"/>
                </a:solidFill>
                <a:latin typeface="宋体" pitchFamily="2" charset="-122"/>
                <a:ea typeface="宋体" pitchFamily="2" charset="-122"/>
                <a:sym typeface="宋体" pitchFamily="2" charset="-122"/>
              </a:rPr>
              <a:t>）从语言的表达形式角度品味。</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4</a:t>
            </a:r>
            <a:r>
              <a:rPr lang="zh-CN" altLang="en-US" sz="3200" dirty="0">
                <a:solidFill>
                  <a:schemeClr val="bg1"/>
                </a:solidFill>
                <a:latin typeface="宋体" pitchFamily="2" charset="-122"/>
                <a:ea typeface="宋体" pitchFamily="2" charset="-122"/>
                <a:sym typeface="宋体" pitchFamily="2" charset="-122"/>
              </a:rPr>
              <a:t>）从语言风格角度品味。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矩形 3"/>
          <p:cNvSpPr/>
          <p:nvPr/>
        </p:nvSpPr>
        <p:spPr>
          <a:xfrm>
            <a:off x="3117850" y="850900"/>
            <a:ext cx="5954713" cy="863600"/>
          </a:xfrm>
          <a:prstGeom prst="rect">
            <a:avLst/>
          </a:prstGeom>
          <a:noFill/>
          <a:ln w="9525">
            <a:noFill/>
          </a:ln>
        </p:spPr>
        <p:txBody>
          <a:bodyPr wrap="none" anchor="ctr"/>
          <a:lstStyle/>
          <a:p>
            <a:pPr algn="ctr"/>
            <a:r>
              <a:rPr lang="zh-CN" altLang="en-US" sz="3600" b="1" dirty="0">
                <a:solidFill>
                  <a:schemeClr val="bg1"/>
                </a:solidFill>
                <a:latin typeface="黑体" pitchFamily="49" charset="-122"/>
                <a:ea typeface="黑体" pitchFamily="49" charset="-122"/>
                <a:sym typeface="Arial" pitchFamily="34" charset="0"/>
              </a:rPr>
              <a:t>综合考法</a:t>
            </a:r>
            <a:r>
              <a:rPr lang="en-US" altLang="zh-CN" sz="3600" b="1" dirty="0">
                <a:solidFill>
                  <a:schemeClr val="bg1"/>
                </a:solidFill>
                <a:latin typeface="黑体" pitchFamily="49" charset="-122"/>
                <a:ea typeface="黑体" pitchFamily="49" charset="-122"/>
                <a:sym typeface="Arial" pitchFamily="34" charset="0"/>
              </a:rPr>
              <a:t>5    </a:t>
            </a:r>
            <a:r>
              <a:rPr lang="zh-CN" altLang="en-US" sz="3600" b="1" dirty="0">
                <a:solidFill>
                  <a:schemeClr val="bg1"/>
                </a:solidFill>
                <a:latin typeface="黑体" pitchFamily="49" charset="-122"/>
                <a:ea typeface="黑体" pitchFamily="49" charset="-122"/>
                <a:sym typeface="Arial" pitchFamily="34" charset="0"/>
              </a:rPr>
              <a:t>分析小说的主题</a:t>
            </a:r>
          </a:p>
        </p:txBody>
      </p:sp>
      <p:sp>
        <p:nvSpPr>
          <p:cNvPr id="3" name="文本框 2"/>
          <p:cNvSpPr txBox="1"/>
          <p:nvPr/>
        </p:nvSpPr>
        <p:spPr>
          <a:xfrm>
            <a:off x="1782763" y="1811338"/>
            <a:ext cx="8624888" cy="4523105"/>
          </a:xfrm>
          <a:prstGeom prst="rect">
            <a:avLst/>
          </a:prstGeom>
          <a:noFill/>
        </p:spPr>
        <p:txBody>
          <a:bodyPr>
            <a:spAutoFit/>
          </a:bodyPr>
          <a:lstStyle/>
          <a:p>
            <a:pPr marR="0" defTabSz="914400">
              <a:buClrTx/>
              <a:buSzTx/>
              <a:buFont typeface="Arial" pitchFamily="34" charset="0"/>
              <a:buNone/>
              <a:defRPr/>
            </a:pPr>
            <a:endParaRPr kumimoji="0" lang="zh-CN" altLang="en-US" sz="3200" kern="1200" cap="none" spc="0" normalizeH="0" baseline="0" noProof="1">
              <a:solidFill>
                <a:schemeClr val="tx2"/>
              </a:solidFill>
              <a:latin typeface="Calibri" charset="0"/>
              <a:ea typeface="宋体" pitchFamily="2" charset="-122"/>
              <a:cs typeface="+mn-cs"/>
            </a:endParaRPr>
          </a:p>
          <a:p>
            <a:pPr marL="285750" marR="0" defTabSz="914400">
              <a:buClrTx/>
              <a:buSzTx/>
              <a:buFont typeface="BatangChe" pitchFamily="49" charset="-127"/>
              <a:buChar char="▶"/>
              <a:defRPr/>
            </a:pPr>
            <a:r>
              <a:rPr kumimoji="0" lang="zh-CN" altLang="en-US" sz="3200" kern="1200" cap="none" spc="0" normalizeH="0" baseline="0" noProof="1">
                <a:solidFill>
                  <a:schemeClr val="bg1"/>
                </a:solidFill>
                <a:latin typeface="Arial" pitchFamily="34" charset="0"/>
                <a:ea typeface="宋体" pitchFamily="2" charset="-122"/>
                <a:cs typeface="+mn-ea"/>
                <a:sym typeface="+mn-ea"/>
              </a:rPr>
              <a:t>  </a:t>
            </a:r>
            <a:r>
              <a:rPr kumimoji="0" lang="zh-CN" altLang="en-US" sz="3200" kern="1200" cap="none" spc="0" normalizeH="0" baseline="0" noProof="1">
                <a:solidFill>
                  <a:schemeClr val="bg1"/>
                </a:solidFill>
                <a:latin typeface="宋体" pitchFamily="2" charset="-122"/>
                <a:ea typeface="宋体" pitchFamily="2" charset="-122"/>
                <a:cs typeface="+mn-ea"/>
                <a:sym typeface="+mn-ea"/>
              </a:rPr>
              <a:t>你认为本文表达了怎样的主题？</a:t>
            </a:r>
            <a:endParaRPr kumimoji="0" lang="zh-CN" altLang="en-US" sz="3200" kern="1200" cap="none" spc="0" normalizeH="0" baseline="0" noProof="1">
              <a:solidFill>
                <a:schemeClr val="bg1"/>
              </a:solidFill>
              <a:latin typeface="宋体" pitchFamily="2" charset="-122"/>
              <a:ea typeface="宋体" pitchFamily="2" charset="-122"/>
              <a:cs typeface="+mn-ea"/>
              <a:sym typeface="+mn-ea"/>
            </a:endParaRPr>
          </a:p>
          <a:p>
            <a:pPr marL="285750" marR="0" defTabSz="914400">
              <a:buClrTx/>
              <a:buSzTx/>
              <a:buFont typeface="BatangChe" pitchFamily="49" charset="-127"/>
              <a:buChar char="▶"/>
              <a:defRPr/>
            </a:pPr>
            <a:r>
              <a:rPr kumimoji="0" lang="zh-CN" altLang="en-US" sz="3200" kern="1200" cap="none" spc="0" normalizeH="0" baseline="0" noProof="1">
                <a:solidFill>
                  <a:schemeClr val="bg1"/>
                </a:solidFill>
                <a:latin typeface="宋体" pitchFamily="2" charset="-122"/>
                <a:ea typeface="宋体" pitchFamily="2" charset="-122"/>
                <a:cs typeface="+mn-ea"/>
                <a:sym typeface="+mn-ea"/>
              </a:rPr>
              <a:t>  用自己的话概括小说的主题。</a:t>
            </a:r>
            <a:endParaRPr kumimoji="0" lang="zh-CN" altLang="en-US" sz="3200" kern="1200" cap="none" spc="0" normalizeH="0" baseline="0" noProof="1">
              <a:solidFill>
                <a:schemeClr val="bg1"/>
              </a:solidFill>
              <a:latin typeface="宋体" pitchFamily="2" charset="-122"/>
              <a:ea typeface="宋体" pitchFamily="2" charset="-122"/>
              <a:cs typeface="+mn-ea"/>
              <a:sym typeface="+mn-ea"/>
            </a:endParaRPr>
          </a:p>
          <a:p>
            <a:pPr marL="285750" marR="0" defTabSz="914400">
              <a:buClrTx/>
              <a:buSzTx/>
              <a:buFont typeface="BatangChe" pitchFamily="49" charset="-127"/>
              <a:buChar char="▶"/>
              <a:defRPr/>
            </a:pPr>
            <a:r>
              <a:rPr kumimoji="0" lang="zh-CN" altLang="en-US" sz="3200" kern="1200" cap="none" spc="0" normalizeH="0" baseline="0" noProof="1">
                <a:solidFill>
                  <a:schemeClr val="bg1"/>
                </a:solidFill>
                <a:latin typeface="宋体" pitchFamily="2" charset="-122"/>
                <a:ea typeface="宋体" pitchFamily="2" charset="-122"/>
                <a:cs typeface="+mn-ea"/>
                <a:sym typeface="+mn-ea"/>
              </a:rPr>
              <a:t>  读了全文后,你从中明白了什么道理？</a:t>
            </a:r>
            <a:endParaRPr kumimoji="0" lang="zh-CN" altLang="en-US" sz="3200" kern="1200" cap="none" spc="0" normalizeH="0" baseline="0" noProof="1">
              <a:solidFill>
                <a:schemeClr val="bg1"/>
              </a:solidFill>
              <a:latin typeface="宋体" pitchFamily="2" charset="-122"/>
              <a:ea typeface="宋体" pitchFamily="2" charset="-122"/>
              <a:cs typeface="+mn-ea"/>
              <a:sym typeface="+mn-ea"/>
            </a:endParaRPr>
          </a:p>
          <a:p>
            <a:pPr marL="285750" marR="0" defTabSz="914400">
              <a:buClrTx/>
              <a:buSzTx/>
              <a:buFont typeface="BatangChe" pitchFamily="49" charset="-127"/>
              <a:buChar char="▶"/>
              <a:defRPr/>
            </a:pPr>
            <a:r>
              <a:rPr kumimoji="0" lang="zh-CN" altLang="en-US" sz="3200" kern="1200" cap="none" spc="0" normalizeH="0" baseline="0" noProof="1">
                <a:solidFill>
                  <a:schemeClr val="bg1"/>
                </a:solidFill>
                <a:latin typeface="宋体" pitchFamily="2" charset="-122"/>
                <a:ea typeface="宋体" pitchFamily="2" charset="-122"/>
                <a:cs typeface="+mn-ea"/>
                <a:sym typeface="+mn-ea"/>
              </a:rPr>
              <a:t>  本文对你有何启迪？谈谈你的体会。</a:t>
            </a:r>
            <a:endParaRPr kumimoji="0" lang="zh-CN" altLang="en-US" sz="3200" kern="1200" cap="none" spc="0" normalizeH="0" baseline="0" noProof="1">
              <a:solidFill>
                <a:schemeClr val="bg1"/>
              </a:solidFill>
              <a:latin typeface="宋体" pitchFamily="2" charset="-122"/>
              <a:ea typeface="宋体" pitchFamily="2" charset="-122"/>
              <a:cs typeface="+mn-ea"/>
              <a:sym typeface="+mn-ea"/>
            </a:endParaRPr>
          </a:p>
          <a:p>
            <a:pPr marL="285750" marR="0" defTabSz="914400">
              <a:buClrTx/>
              <a:buSzTx/>
              <a:buFont typeface="BatangChe" pitchFamily="49" charset="-127"/>
              <a:buChar char="▶"/>
              <a:defRPr/>
            </a:pPr>
            <a:r>
              <a:rPr kumimoji="0" lang="zh-CN" altLang="en-US" sz="3200" kern="1200" cap="none" spc="0" normalizeH="0" baseline="0" noProof="1">
                <a:solidFill>
                  <a:schemeClr val="bg1"/>
                </a:solidFill>
                <a:latin typeface="宋体" pitchFamily="2" charset="-122"/>
                <a:ea typeface="宋体" pitchFamily="2" charset="-122"/>
                <a:cs typeface="+mn-ea"/>
                <a:sym typeface="+mn-ea"/>
              </a:rPr>
              <a:t>  结合全文主题,谈谈你对×××句(×××问题)的理解或看法。</a:t>
            </a:r>
            <a:endParaRPr kumimoji="0" lang="zh-CN" altLang="en-US" sz="3200" kern="1200" cap="none" spc="0" normalizeH="0" baseline="0" noProof="1">
              <a:solidFill>
                <a:schemeClr val="bg1"/>
              </a:solidFill>
              <a:latin typeface="宋体" pitchFamily="2" charset="-122"/>
              <a:ea typeface="宋体" pitchFamily="2" charset="-122"/>
              <a:cs typeface="+mn-ea"/>
              <a:sym typeface="+mn-ea"/>
            </a:endParaRPr>
          </a:p>
          <a:p>
            <a:pPr marL="285750" marR="0" defTabSz="914400">
              <a:buClrTx/>
              <a:buSzTx/>
              <a:buFont typeface="BatangChe" pitchFamily="49" charset="-127"/>
              <a:buNone/>
              <a:defRPr/>
            </a:pPr>
            <a:endParaRPr kumimoji="0" lang="zh-CN" altLang="en-US" sz="3200" kern="1200" cap="none" spc="0" normalizeH="0" baseline="0" noProof="1">
              <a:solidFill>
                <a:schemeClr val="tx2"/>
              </a:solidFill>
              <a:latin typeface="+mn-ea"/>
              <a:cs typeface="+mn-ea"/>
              <a:sym typeface="+mn-ea"/>
            </a:endParaRPr>
          </a:p>
          <a:p>
            <a:pPr marR="0" defTabSz="914400">
              <a:buClrTx/>
              <a:buSzTx/>
              <a:buFont typeface="Arial" pitchFamily="34" charset="0"/>
              <a:buNone/>
              <a:defRPr/>
            </a:pPr>
            <a:endParaRPr kumimoji="0" lang="zh-CN" altLang="en-US" sz="3200" kern="1200" cap="none" spc="0" normalizeH="0" baseline="0" noProof="1">
              <a:solidFill>
                <a:srgbClr val="006600"/>
              </a:solidFill>
              <a:latin typeface="Calibri" charset="0"/>
              <a:ea typeface="宋体" pitchFamily="2" charset="-122"/>
              <a:cs typeface="+mn-cs"/>
            </a:endParaRPr>
          </a:p>
        </p:txBody>
      </p:sp>
      <p:sp>
        <p:nvSpPr>
          <p:cNvPr id="4" name="文本框 3"/>
          <p:cNvSpPr txBox="1"/>
          <p:nvPr/>
        </p:nvSpPr>
        <p:spPr>
          <a:xfrm>
            <a:off x="2011363" y="1714500"/>
            <a:ext cx="5121275" cy="615553"/>
          </a:xfrm>
          <a:prstGeom prst="rect">
            <a:avLst/>
          </a:prstGeom>
          <a:noFill/>
          <a:ln w="9525">
            <a:noFill/>
          </a:ln>
        </p:spPr>
        <p:txBody>
          <a:bodyPr>
            <a:spAutoFit/>
          </a:bodyPr>
          <a:lstStyle/>
          <a:p>
            <a:r>
              <a:rPr lang="zh-CN" altLang="en-US" sz="3400" dirty="0">
                <a:solidFill>
                  <a:schemeClr val="bg1"/>
                </a:solidFill>
                <a:latin typeface="Arial" pitchFamily="34" charset="0"/>
                <a:sym typeface="Arial" pitchFamily="34" charset="0"/>
              </a:rPr>
              <a:t>1.常见题型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p:cTn id="7" dur="500" fill="hold"/>
                                        <p:tgtEl>
                                          <p:spTgt spid="17412"/>
                                        </p:tgtEl>
                                        <p:attrNameLst>
                                          <p:attrName>ppt_x</p:attrName>
                                        </p:attrNameLst>
                                      </p:cBhvr>
                                      <p:tavLst>
                                        <p:tav tm="0">
                                          <p:val>
                                            <p:strVal val="#ppt_x"/>
                                          </p:val>
                                        </p:tav>
                                        <p:tav tm="100000">
                                          <p:val>
                                            <p:strVal val="#ppt_x"/>
                                          </p:val>
                                        </p:tav>
                                      </p:tavLst>
                                    </p:anim>
                                    <p:anim calcmode="lin" valueType="num">
                                      <p:cBhvr>
                                        <p:cTn id="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3"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57375" y="1065213"/>
            <a:ext cx="8647113" cy="4523105"/>
          </a:xfrm>
          <a:prstGeom prst="rect">
            <a:avLst/>
          </a:prstGeom>
          <a:noFill/>
          <a:ln w="9525">
            <a:noFill/>
          </a:ln>
        </p:spPr>
        <p:txBody>
          <a:bodyPr>
            <a:spAutoFit/>
          </a:bodyPr>
          <a:lstStyle/>
          <a:p>
            <a:r>
              <a:rPr lang="zh-CN" altLang="en-US" sz="3400" dirty="0">
                <a:solidFill>
                  <a:schemeClr val="bg1"/>
                </a:solidFill>
                <a:latin typeface="Arial" pitchFamily="34" charset="0"/>
              </a:rPr>
              <a:t>2.解题方法</a:t>
            </a:r>
            <a:endParaRPr lang="zh-CN" altLang="en-US" sz="3400" dirty="0">
              <a:solidFill>
                <a:schemeClr val="bg1"/>
              </a:solidFill>
              <a:latin typeface="Arial" pitchFamily="34" charset="0"/>
            </a:endParaRPr>
          </a:p>
          <a:p>
            <a:r>
              <a:rPr lang="zh-CN" altLang="en-US" sz="3200" dirty="0">
                <a:solidFill>
                  <a:schemeClr val="bg1"/>
                </a:solidFill>
                <a:latin typeface="宋体" pitchFamily="2" charset="-122"/>
                <a:ea typeface="宋体" pitchFamily="2" charset="-122"/>
                <a:sym typeface="宋体" pitchFamily="2" charset="-122"/>
              </a:rPr>
              <a:t>（1）从小说的标题入手分析概括。</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2</a:t>
            </a:r>
            <a:r>
              <a:rPr lang="zh-CN" altLang="en-US" sz="3200" dirty="0">
                <a:solidFill>
                  <a:schemeClr val="bg1"/>
                </a:solidFill>
                <a:latin typeface="宋体" pitchFamily="2" charset="-122"/>
                <a:ea typeface="宋体" pitchFamily="2" charset="-122"/>
                <a:sym typeface="宋体" pitchFamily="2" charset="-122"/>
              </a:rPr>
              <a:t>）从小说的情节和人物形象入手分析概括。</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3</a:t>
            </a:r>
            <a:r>
              <a:rPr lang="zh-CN" altLang="en-US" sz="3200" dirty="0">
                <a:solidFill>
                  <a:schemeClr val="bg1"/>
                </a:solidFill>
                <a:latin typeface="宋体" pitchFamily="2" charset="-122"/>
                <a:ea typeface="宋体" pitchFamily="2" charset="-122"/>
                <a:sym typeface="宋体" pitchFamily="2" charset="-122"/>
              </a:rPr>
              <a:t>）从作品所反映的时代特征和典型环境上把握主题。</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4</a:t>
            </a:r>
            <a:r>
              <a:rPr lang="zh-CN" altLang="en-US" sz="3200" dirty="0">
                <a:solidFill>
                  <a:schemeClr val="bg1"/>
                </a:solidFill>
                <a:latin typeface="宋体" pitchFamily="2" charset="-122"/>
                <a:ea typeface="宋体" pitchFamily="2" charset="-122"/>
                <a:sym typeface="宋体" pitchFamily="2" charset="-122"/>
              </a:rPr>
              <a:t>）结合作者的生平、创作动机和写作的时代背景分析主题,即知人论世。</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a:t>
            </a:r>
            <a:r>
              <a:rPr lang="en-US" altLang="zh-CN" sz="3200" dirty="0">
                <a:solidFill>
                  <a:schemeClr val="bg1"/>
                </a:solidFill>
                <a:latin typeface="宋体" pitchFamily="2" charset="-122"/>
                <a:ea typeface="宋体" pitchFamily="2" charset="-122"/>
                <a:sym typeface="宋体" pitchFamily="2" charset="-122"/>
              </a:rPr>
              <a:t>5</a:t>
            </a:r>
            <a:r>
              <a:rPr lang="zh-CN" altLang="en-US" sz="3200" dirty="0">
                <a:solidFill>
                  <a:schemeClr val="bg1"/>
                </a:solidFill>
                <a:latin typeface="宋体" pitchFamily="2" charset="-122"/>
                <a:ea typeface="宋体" pitchFamily="2" charset="-122"/>
                <a:sym typeface="宋体" pitchFamily="2" charset="-122"/>
              </a:rPr>
              <a:t>）根据作者对人物描写的语言的感情色彩分析主题。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矩形 3"/>
          <p:cNvSpPr/>
          <p:nvPr/>
        </p:nvSpPr>
        <p:spPr>
          <a:xfrm>
            <a:off x="3117850" y="838200"/>
            <a:ext cx="5954713" cy="863600"/>
          </a:xfrm>
          <a:prstGeom prst="rect">
            <a:avLst/>
          </a:prstGeom>
          <a:noFill/>
          <a:ln w="9525">
            <a:noFill/>
          </a:ln>
        </p:spPr>
        <p:txBody>
          <a:bodyPr wrap="none" anchor="ctr"/>
          <a:lstStyle/>
          <a:p>
            <a:pPr algn="ctr"/>
            <a:r>
              <a:rPr lang="zh-CN" altLang="en-US" sz="3600" b="1" dirty="0">
                <a:solidFill>
                  <a:schemeClr val="bg1"/>
                </a:solidFill>
                <a:latin typeface="黑体" pitchFamily="49" charset="-122"/>
                <a:ea typeface="黑体" pitchFamily="49" charset="-122"/>
                <a:sym typeface="Arial" pitchFamily="34" charset="0"/>
              </a:rPr>
              <a:t>综合考法</a:t>
            </a:r>
            <a:r>
              <a:rPr lang="en-US" altLang="zh-CN" sz="3600" b="1" dirty="0">
                <a:solidFill>
                  <a:schemeClr val="bg1"/>
                </a:solidFill>
                <a:latin typeface="黑体" pitchFamily="49" charset="-122"/>
                <a:ea typeface="黑体" pitchFamily="49" charset="-122"/>
                <a:sym typeface="Arial" pitchFamily="34" charset="0"/>
              </a:rPr>
              <a:t>6    </a:t>
            </a:r>
            <a:r>
              <a:rPr lang="zh-CN" altLang="en-US" sz="3600" b="1" dirty="0">
                <a:solidFill>
                  <a:schemeClr val="bg1"/>
                </a:solidFill>
                <a:latin typeface="黑体" pitchFamily="49" charset="-122"/>
                <a:ea typeface="黑体" pitchFamily="49" charset="-122"/>
                <a:sym typeface="Arial" pitchFamily="34" charset="0"/>
              </a:rPr>
              <a:t>赏析小说的标题</a:t>
            </a:r>
          </a:p>
        </p:txBody>
      </p:sp>
      <p:sp>
        <p:nvSpPr>
          <p:cNvPr id="3" name="文本框 2"/>
          <p:cNvSpPr txBox="1"/>
          <p:nvPr/>
        </p:nvSpPr>
        <p:spPr>
          <a:xfrm>
            <a:off x="1670049" y="1844824"/>
            <a:ext cx="8850313" cy="4030980"/>
          </a:xfrm>
          <a:prstGeom prst="rect">
            <a:avLst/>
          </a:prstGeom>
          <a:noFill/>
        </p:spPr>
        <p:txBody>
          <a:bodyPr>
            <a:spAutoFit/>
          </a:bodyPr>
          <a:lstStyle/>
          <a:p>
            <a:pPr marR="0" defTabSz="914400">
              <a:buClrTx/>
              <a:buSzTx/>
              <a:buFont typeface="Arial" pitchFamily="34" charset="0"/>
              <a:buNone/>
              <a:defRPr/>
            </a:pPr>
            <a:endParaRPr kumimoji="0" lang="zh-CN" altLang="en-US" sz="3200" kern="1200" cap="none" spc="0" normalizeH="0" baseline="0" noProof="1">
              <a:solidFill>
                <a:schemeClr val="tx2"/>
              </a:solidFill>
              <a:latin typeface="Calibri" charset="0"/>
              <a:ea typeface="宋体" pitchFamily="2" charset="-122"/>
              <a:cs typeface="+mn-cs"/>
            </a:endParaRPr>
          </a:p>
          <a:p>
            <a:pPr marL="285750" marR="0" defTabSz="914400">
              <a:buClrTx/>
              <a:buSzTx/>
              <a:buFont typeface="BatangChe" pitchFamily="49" charset="-127"/>
              <a:buChar char="▶"/>
              <a:defRPr/>
            </a:pPr>
            <a:r>
              <a:rPr kumimoji="0" lang="zh-CN" altLang="en-US" sz="3200" kern="1200" cap="none" spc="0" normalizeH="0" baseline="0" noProof="1">
                <a:solidFill>
                  <a:schemeClr val="bg1"/>
                </a:solidFill>
                <a:latin typeface="Arial" pitchFamily="34" charset="0"/>
                <a:ea typeface="宋体" pitchFamily="2" charset="-122"/>
                <a:cs typeface="+mn-ea"/>
                <a:sym typeface="+mn-ea"/>
              </a:rPr>
              <a:t> </a:t>
            </a:r>
            <a:r>
              <a:rPr kumimoji="0" lang="zh-CN" altLang="en-US" sz="3200" kern="1200" cap="none" spc="0" normalizeH="0" baseline="0" noProof="1">
                <a:solidFill>
                  <a:schemeClr val="tx2"/>
                </a:solidFill>
                <a:latin typeface="Arial" pitchFamily="34" charset="0"/>
                <a:ea typeface="宋体" pitchFamily="2" charset="-122"/>
                <a:cs typeface="+mn-ea"/>
                <a:sym typeface="+mn-ea"/>
              </a:rPr>
              <a:t> </a:t>
            </a:r>
            <a:r>
              <a:rPr kumimoji="0" lang="zh-CN" altLang="en-US" sz="3200" kern="1200" cap="none" spc="0" normalizeH="0" baseline="0" noProof="1">
                <a:solidFill>
                  <a:schemeClr val="bg1"/>
                </a:solidFill>
                <a:latin typeface="宋体" pitchFamily="2" charset="-122"/>
                <a:ea typeface="宋体" pitchFamily="2" charset="-122"/>
                <a:cs typeface="+mn-ea"/>
                <a:sym typeface="+mn-ea"/>
              </a:rPr>
              <a:t>你是如何理解标题的含义的？</a:t>
            </a:r>
            <a:endParaRPr kumimoji="0" lang="zh-CN" altLang="en-US" sz="3200" kern="1200" cap="none" spc="0" normalizeH="0" baseline="0" noProof="1">
              <a:solidFill>
                <a:schemeClr val="bg1"/>
              </a:solidFill>
              <a:latin typeface="宋体" pitchFamily="2" charset="-122"/>
              <a:ea typeface="宋体" pitchFamily="2" charset="-122"/>
              <a:cs typeface="+mn-ea"/>
              <a:sym typeface="+mn-ea"/>
            </a:endParaRPr>
          </a:p>
          <a:p>
            <a:pPr marL="285750" marR="0" defTabSz="914400">
              <a:buClrTx/>
              <a:buSzTx/>
              <a:buFont typeface="BatangChe" pitchFamily="49" charset="-127"/>
              <a:buChar char="▶"/>
              <a:defRPr/>
            </a:pPr>
            <a:r>
              <a:rPr kumimoji="0" lang="zh-CN" altLang="en-US" sz="3200" kern="1200" cap="none" spc="0" normalizeH="0" baseline="0" noProof="1">
                <a:solidFill>
                  <a:schemeClr val="bg1"/>
                </a:solidFill>
                <a:latin typeface="宋体" pitchFamily="2" charset="-122"/>
                <a:ea typeface="宋体" pitchFamily="2" charset="-122"/>
                <a:cs typeface="+mn-ea"/>
                <a:sym typeface="+mn-ea"/>
              </a:rPr>
              <a:t> 结合全文,说说小说的标题有何作用。</a:t>
            </a:r>
            <a:endParaRPr kumimoji="0" lang="zh-CN" altLang="en-US" sz="3200" kern="1200" cap="none" spc="0" normalizeH="0" baseline="0" noProof="1">
              <a:solidFill>
                <a:schemeClr val="bg1"/>
              </a:solidFill>
              <a:latin typeface="宋体" pitchFamily="2" charset="-122"/>
              <a:ea typeface="宋体" pitchFamily="2" charset="-122"/>
              <a:cs typeface="+mn-ea"/>
              <a:sym typeface="+mn-ea"/>
            </a:endParaRPr>
          </a:p>
          <a:p>
            <a:pPr marL="285750" marR="0" defTabSz="914400">
              <a:buClrTx/>
              <a:buSzTx/>
              <a:buFont typeface="BatangChe" pitchFamily="49" charset="-127"/>
              <a:buChar char="▶"/>
              <a:defRPr/>
            </a:pPr>
            <a:r>
              <a:rPr kumimoji="0" lang="zh-CN" altLang="en-US" sz="3200" kern="1200" cap="none" spc="0" normalizeH="0" baseline="0" noProof="1">
                <a:solidFill>
                  <a:schemeClr val="bg1"/>
                </a:solidFill>
                <a:latin typeface="宋体" pitchFamily="2" charset="-122"/>
                <a:ea typeface="宋体" pitchFamily="2" charset="-122"/>
                <a:cs typeface="+mn-ea"/>
                <a:sym typeface="+mn-ea"/>
              </a:rPr>
              <a:t> 文章以“×××”为题,后半部分为什么着重写“×××”?</a:t>
            </a:r>
            <a:endParaRPr kumimoji="0" lang="zh-CN" altLang="en-US" sz="3200" kern="1200" cap="none" spc="0" normalizeH="0" baseline="0" noProof="1">
              <a:solidFill>
                <a:schemeClr val="bg1"/>
              </a:solidFill>
              <a:latin typeface="宋体" pitchFamily="2" charset="-122"/>
              <a:ea typeface="宋体" pitchFamily="2" charset="-122"/>
              <a:cs typeface="+mn-ea"/>
              <a:sym typeface="+mn-ea"/>
            </a:endParaRPr>
          </a:p>
          <a:p>
            <a:pPr marL="285750" marR="0" defTabSz="914400">
              <a:buClrTx/>
              <a:buSzTx/>
              <a:buFont typeface="BatangChe" pitchFamily="49" charset="-127"/>
              <a:buChar char="▶"/>
              <a:defRPr/>
            </a:pPr>
            <a:r>
              <a:rPr kumimoji="0" lang="zh-CN" altLang="en-US" sz="3200" kern="1200" cap="none" spc="0" normalizeH="0" baseline="0" noProof="1">
                <a:solidFill>
                  <a:schemeClr val="bg1"/>
                </a:solidFill>
                <a:latin typeface="宋体" pitchFamily="2" charset="-122"/>
                <a:ea typeface="宋体" pitchFamily="2" charset="-122"/>
                <a:cs typeface="+mn-ea"/>
                <a:sym typeface="+mn-ea"/>
              </a:rPr>
              <a:t> 如果小说的标题换为“×××”,好不好？请说明理由。</a:t>
            </a:r>
            <a:endParaRPr kumimoji="0" lang="zh-CN" altLang="en-US" sz="3200" kern="1200" cap="none" spc="0" normalizeH="0" baseline="0" noProof="1">
              <a:solidFill>
                <a:schemeClr val="bg1"/>
              </a:solidFill>
              <a:latin typeface="宋体" pitchFamily="2" charset="-122"/>
              <a:ea typeface="宋体" pitchFamily="2" charset="-122"/>
              <a:cs typeface="+mn-ea"/>
              <a:sym typeface="+mn-ea"/>
            </a:endParaRPr>
          </a:p>
          <a:p>
            <a:pPr marR="0" defTabSz="914400">
              <a:buClrTx/>
              <a:buSzTx/>
              <a:buFont typeface="Arial" pitchFamily="34" charset="0"/>
              <a:buNone/>
              <a:defRPr/>
            </a:pPr>
            <a:endParaRPr kumimoji="0" lang="zh-CN" altLang="en-US" sz="3200" kern="1200" cap="none" spc="0" normalizeH="0" baseline="0" noProof="1">
              <a:solidFill>
                <a:schemeClr val="tx2"/>
              </a:solidFill>
              <a:latin typeface="Arial" pitchFamily="34" charset="0"/>
              <a:ea typeface="宋体" pitchFamily="2" charset="-122"/>
              <a:cs typeface="+mn-ea"/>
              <a:sym typeface="+mn-ea"/>
            </a:endParaRPr>
          </a:p>
        </p:txBody>
      </p:sp>
      <p:sp>
        <p:nvSpPr>
          <p:cNvPr id="4" name="文本框 3"/>
          <p:cNvSpPr txBox="1"/>
          <p:nvPr/>
        </p:nvSpPr>
        <p:spPr>
          <a:xfrm>
            <a:off x="1670049" y="1725035"/>
            <a:ext cx="5121275" cy="615553"/>
          </a:xfrm>
          <a:prstGeom prst="rect">
            <a:avLst/>
          </a:prstGeom>
          <a:noFill/>
          <a:ln w="9525">
            <a:noFill/>
          </a:ln>
        </p:spPr>
        <p:txBody>
          <a:bodyPr>
            <a:spAutoFit/>
          </a:bodyPr>
          <a:lstStyle/>
          <a:p>
            <a:r>
              <a:rPr lang="zh-CN" altLang="en-US" sz="3400" dirty="0">
                <a:solidFill>
                  <a:schemeClr val="bg1"/>
                </a:solidFill>
                <a:latin typeface="Arial" pitchFamily="34" charset="0"/>
                <a:sym typeface="Arial" pitchFamily="34" charset="0"/>
              </a:rPr>
              <a:t>1.常见题型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500" fill="hold"/>
                                        <p:tgtEl>
                                          <p:spTgt spid="17412"/>
                                        </p:tgtEl>
                                        <p:attrNameLst>
                                          <p:attrName>ppt_x</p:attrName>
                                        </p:attrNameLst>
                                      </p:cBhvr>
                                      <p:tavLst>
                                        <p:tav tm="0">
                                          <p:val>
                                            <p:strVal val="#ppt_x"/>
                                          </p:val>
                                        </p:tav>
                                        <p:tav tm="100000">
                                          <p:val>
                                            <p:strVal val="#ppt_x"/>
                                          </p:val>
                                        </p:tav>
                                      </p:tavLst>
                                    </p:anim>
                                    <p:anim calcmode="lin" valueType="num">
                                      <p:cBhvr additive="base">
                                        <p:cTn id="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27"/>
          <p:cNvGrpSpPr/>
          <p:nvPr/>
        </p:nvGrpSpPr>
        <p:grpSpPr>
          <a:xfrm>
            <a:off x="1784350" y="1052513"/>
            <a:ext cx="8404225" cy="2809875"/>
            <a:chOff x="3937673" y="2322795"/>
            <a:chExt cx="7296523" cy="1473135"/>
          </a:xfrm>
        </p:grpSpPr>
        <p:sp>
          <p:nvSpPr>
            <p:cNvPr id="6147" name="副标题 2"/>
            <p:cNvSpPr txBox="1"/>
            <p:nvPr/>
          </p:nvSpPr>
          <p:spPr>
            <a:xfrm>
              <a:off x="3937673" y="2322795"/>
              <a:ext cx="7169722" cy="499921"/>
            </a:xfrm>
            <a:prstGeom prst="rect">
              <a:avLst/>
            </a:prstGeom>
            <a:noFill/>
            <a:ln w="9525">
              <a:noFill/>
            </a:ln>
          </p:spPr>
          <p:txBody>
            <a:bodyPr/>
            <a:lstStyle/>
            <a:p>
              <a:pPr marL="342900" indent="-342900">
                <a:buFont typeface="Wingdings" pitchFamily="2" charset="2"/>
                <a:buChar char="l"/>
              </a:pPr>
              <a:r>
                <a:rPr lang="en-US" altLang="zh-CN" sz="3600" dirty="0">
                  <a:solidFill>
                    <a:schemeClr val="bg1"/>
                  </a:solidFill>
                  <a:latin typeface="黑体" pitchFamily="49" charset="-122"/>
                  <a:ea typeface="黑体" pitchFamily="49" charset="-122"/>
                </a:rPr>
                <a:t>700</a:t>
              </a:r>
              <a:r>
                <a:rPr lang="zh-CN" altLang="en-US" sz="3600" dirty="0">
                  <a:solidFill>
                    <a:schemeClr val="bg1"/>
                  </a:solidFill>
                  <a:latin typeface="黑体" pitchFamily="49" charset="-122"/>
                  <a:ea typeface="黑体" pitchFamily="49" charset="-122"/>
                </a:rPr>
                <a:t>分综合  考法解析</a:t>
              </a:r>
            </a:p>
          </p:txBody>
        </p:sp>
        <p:sp>
          <p:nvSpPr>
            <p:cNvPr id="6148" name="副标题 2"/>
            <p:cNvSpPr txBox="1"/>
            <p:nvPr/>
          </p:nvSpPr>
          <p:spPr>
            <a:xfrm>
              <a:off x="4223808" y="2755815"/>
              <a:ext cx="7010388" cy="1040115"/>
            </a:xfrm>
            <a:prstGeom prst="rect">
              <a:avLst/>
            </a:prstGeom>
            <a:noFill/>
            <a:ln w="9525">
              <a:noFill/>
            </a:ln>
          </p:spPr>
          <p:txBody>
            <a:bodyPr/>
            <a:lstStyle/>
            <a:p>
              <a:pPr marL="342900" indent="-342900">
                <a:lnSpc>
                  <a:spcPct val="110000"/>
                </a:lnSpc>
                <a:buFont typeface="Wingdings" pitchFamily="2" charset="2"/>
                <a:buChar char="Ø"/>
              </a:pPr>
              <a:r>
                <a:rPr lang="zh-CN" altLang="en-US" sz="3200" dirty="0">
                  <a:solidFill>
                    <a:schemeClr val="bg1"/>
                  </a:solidFill>
                  <a:latin typeface="宋体" pitchFamily="2" charset="-122"/>
                  <a:sym typeface="Arial" pitchFamily="34" charset="0"/>
                </a:rPr>
                <a:t>综合考法 1   鉴赏小说的人物形象</a:t>
              </a:r>
              <a:endParaRPr lang="zh-CN" altLang="en-US" sz="3200" dirty="0">
                <a:solidFill>
                  <a:schemeClr val="bg1"/>
                </a:solidFill>
                <a:latin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sym typeface="Arial" pitchFamily="34" charset="0"/>
                </a:rPr>
                <a:t>综合考法 2   鉴赏小说的情节</a:t>
              </a:r>
              <a:endParaRPr lang="zh-CN" altLang="en-US" sz="3200" dirty="0">
                <a:solidFill>
                  <a:schemeClr val="bg1"/>
                </a:solidFill>
                <a:latin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sym typeface="Arial" pitchFamily="34" charset="0"/>
                </a:rPr>
                <a:t>综合考法 3   鉴赏小说的环境描写</a:t>
              </a:r>
              <a:endParaRPr lang="zh-CN" altLang="en-US" sz="3200" dirty="0">
                <a:solidFill>
                  <a:schemeClr val="bg1"/>
                </a:solidFill>
                <a:latin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sym typeface="Arial" pitchFamily="34" charset="0"/>
                </a:rPr>
                <a:t>综合考法 </a:t>
              </a:r>
              <a:r>
                <a:rPr lang="en-US" altLang="zh-CN" sz="3200" dirty="0">
                  <a:solidFill>
                    <a:schemeClr val="bg1"/>
                  </a:solidFill>
                  <a:latin typeface="宋体" pitchFamily="2" charset="-122"/>
                  <a:sym typeface="Arial" pitchFamily="34" charset="0"/>
                </a:rPr>
                <a:t>4</a:t>
              </a:r>
              <a:r>
                <a:rPr lang="zh-CN" altLang="en-US" sz="3200" dirty="0">
                  <a:solidFill>
                    <a:schemeClr val="bg1"/>
                  </a:solidFill>
                  <a:latin typeface="宋体" pitchFamily="2" charset="-122"/>
                  <a:sym typeface="Arial" pitchFamily="34" charset="0"/>
                </a:rPr>
                <a:t>   鉴赏小说的艺术特色</a:t>
              </a:r>
              <a:endParaRPr lang="zh-CN" altLang="en-US" sz="3200" dirty="0">
                <a:solidFill>
                  <a:schemeClr val="bg1"/>
                </a:solidFill>
                <a:latin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sym typeface="Arial" pitchFamily="34" charset="0"/>
                </a:rPr>
                <a:t>综合考法 </a:t>
              </a:r>
              <a:r>
                <a:rPr lang="en-US" altLang="zh-CN" sz="3200" dirty="0">
                  <a:solidFill>
                    <a:schemeClr val="bg1"/>
                  </a:solidFill>
                  <a:latin typeface="宋体" pitchFamily="2" charset="-122"/>
                  <a:sym typeface="Arial" pitchFamily="34" charset="0"/>
                </a:rPr>
                <a:t>5</a:t>
              </a:r>
              <a:r>
                <a:rPr lang="zh-CN" altLang="en-US" sz="3200" dirty="0">
                  <a:solidFill>
                    <a:schemeClr val="bg1"/>
                  </a:solidFill>
                  <a:latin typeface="宋体" pitchFamily="2" charset="-122"/>
                  <a:sym typeface="Arial" pitchFamily="34" charset="0"/>
                </a:rPr>
                <a:t>   分析小说的主题</a:t>
              </a:r>
              <a:endParaRPr lang="zh-CN" altLang="en-US" sz="3200" dirty="0">
                <a:solidFill>
                  <a:schemeClr val="bg1"/>
                </a:solidFill>
                <a:latin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sym typeface="Arial" pitchFamily="34" charset="0"/>
                </a:rPr>
                <a:t>综合考法 </a:t>
              </a:r>
              <a:r>
                <a:rPr lang="en-US" altLang="zh-CN" sz="3200" dirty="0">
                  <a:solidFill>
                    <a:schemeClr val="bg1"/>
                  </a:solidFill>
                  <a:latin typeface="宋体" pitchFamily="2" charset="-122"/>
                  <a:sym typeface="Arial" pitchFamily="34" charset="0"/>
                </a:rPr>
                <a:t>6   </a:t>
              </a:r>
              <a:r>
                <a:rPr lang="zh-CN" altLang="en-US" sz="3200" dirty="0">
                  <a:solidFill>
                    <a:schemeClr val="bg1"/>
                  </a:solidFill>
                  <a:latin typeface="宋体" pitchFamily="2" charset="-122"/>
                  <a:sym typeface="Arial" pitchFamily="34" charset="0"/>
                </a:rPr>
                <a:t>赏析小说的标题</a:t>
              </a:r>
              <a:endParaRPr lang="zh-CN" altLang="en-US" sz="3200" dirty="0">
                <a:solidFill>
                  <a:schemeClr val="bg1"/>
                </a:solidFill>
                <a:latin typeface="宋体" pitchFamily="2" charset="-122"/>
                <a:sym typeface="Arial" pitchFamily="34" charset="0"/>
              </a:endParaRPr>
            </a:p>
            <a:p>
              <a:pPr marL="342900" indent="-342900">
                <a:lnSpc>
                  <a:spcPct val="110000"/>
                </a:lnSpc>
                <a:buFont typeface="Wingdings" pitchFamily="2" charset="2"/>
                <a:buChar char="Ø"/>
              </a:pPr>
              <a:r>
                <a:rPr lang="zh-CN" altLang="en-US" sz="3200" dirty="0">
                  <a:solidFill>
                    <a:schemeClr val="bg1"/>
                  </a:solidFill>
                  <a:latin typeface="宋体" pitchFamily="2" charset="-122"/>
                  <a:sym typeface="Arial" pitchFamily="34" charset="0"/>
                </a:rPr>
                <a:t>综合考法 </a:t>
              </a:r>
              <a:r>
                <a:rPr lang="en-US" altLang="zh-CN" sz="3200" dirty="0">
                  <a:solidFill>
                    <a:schemeClr val="bg1"/>
                  </a:solidFill>
                  <a:latin typeface="宋体" pitchFamily="2" charset="-122"/>
                  <a:sym typeface="Arial" pitchFamily="34" charset="0"/>
                </a:rPr>
                <a:t>7   </a:t>
              </a:r>
              <a:r>
                <a:rPr lang="zh-CN" altLang="en-US" sz="3200" dirty="0">
                  <a:solidFill>
                    <a:schemeClr val="bg1"/>
                  </a:solidFill>
                  <a:latin typeface="宋体" pitchFamily="2" charset="-122"/>
                  <a:sym typeface="Arial" pitchFamily="34" charset="0"/>
                </a:rPr>
                <a:t>小说阅读探究题的解题方法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1+#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5255" y="1196752"/>
            <a:ext cx="3733800" cy="615553"/>
          </a:xfrm>
          <a:prstGeom prst="rect">
            <a:avLst/>
          </a:prstGeom>
          <a:noFill/>
          <a:ln w="9525">
            <a:noFill/>
          </a:ln>
        </p:spPr>
        <p:txBody>
          <a:bodyPr>
            <a:spAutoFit/>
          </a:bodyPr>
          <a:lstStyle/>
          <a:p>
            <a:r>
              <a:rPr lang="en-US" altLang="zh-CN" sz="3400" dirty="0">
                <a:solidFill>
                  <a:schemeClr val="bg1"/>
                </a:solidFill>
                <a:latin typeface="微软雅黑" pitchFamily="34" charset="-122"/>
                <a:ea typeface="微软雅黑" pitchFamily="34" charset="-122"/>
              </a:rPr>
              <a:t>2.</a:t>
            </a:r>
            <a:r>
              <a:rPr lang="zh-CN" altLang="en-US" sz="3400" dirty="0">
                <a:solidFill>
                  <a:schemeClr val="bg1"/>
                </a:solidFill>
                <a:latin typeface="微软雅黑" pitchFamily="34" charset="-122"/>
                <a:ea typeface="微软雅黑" pitchFamily="34" charset="-122"/>
              </a:rPr>
              <a:t>解题方法</a:t>
            </a:r>
          </a:p>
        </p:txBody>
      </p:sp>
      <p:sp>
        <p:nvSpPr>
          <p:cNvPr id="3" name="文本框 2"/>
          <p:cNvSpPr txBox="1"/>
          <p:nvPr/>
        </p:nvSpPr>
        <p:spPr>
          <a:xfrm>
            <a:off x="1451484" y="1504528"/>
            <a:ext cx="9289032" cy="4524315"/>
          </a:xfrm>
          <a:prstGeom prst="rect">
            <a:avLst/>
          </a:prstGeom>
          <a:noFill/>
          <a:ln w="9525">
            <a:noFill/>
          </a:ln>
        </p:spPr>
        <p:txBody>
          <a:bodyPr wrap="square">
            <a:spAutoFit/>
          </a:bodyPr>
          <a:lstStyle/>
          <a:p>
            <a:endParaRPr lang="en-US" altLang="zh-CN" sz="3200" dirty="0">
              <a:solidFill>
                <a:schemeClr val="bg1"/>
              </a:solidFill>
              <a:latin typeface="Calibri" charset="0"/>
            </a:endParaRPr>
          </a:p>
          <a:p>
            <a:r>
              <a:rPr lang="zh-CN" altLang="en-US" sz="3200" b="1" dirty="0">
                <a:solidFill>
                  <a:schemeClr val="bg1"/>
                </a:solidFill>
                <a:latin typeface="宋体" pitchFamily="2" charset="-122"/>
                <a:ea typeface="宋体" pitchFamily="2" charset="-122"/>
              </a:rPr>
              <a:t>（</a:t>
            </a:r>
            <a:r>
              <a:rPr lang="en-US" altLang="zh-CN" sz="3200" b="1" dirty="0">
                <a:solidFill>
                  <a:schemeClr val="bg1"/>
                </a:solidFill>
                <a:latin typeface="宋体" pitchFamily="2" charset="-122"/>
                <a:ea typeface="宋体" pitchFamily="2" charset="-122"/>
              </a:rPr>
              <a:t>1</a:t>
            </a:r>
            <a:r>
              <a:rPr lang="zh-CN" altLang="en-US" sz="3200" b="1" dirty="0">
                <a:solidFill>
                  <a:schemeClr val="bg1"/>
                </a:solidFill>
                <a:latin typeface="宋体" pitchFamily="2" charset="-122"/>
                <a:ea typeface="宋体" pitchFamily="2" charset="-122"/>
              </a:rPr>
              <a:t>）标题含义方面</a:t>
            </a:r>
            <a:endParaRPr lang="en-US" altLang="zh-CN" sz="3200" b="1" dirty="0">
              <a:solidFill>
                <a:schemeClr val="bg1"/>
              </a:solidFill>
              <a:latin typeface="宋体" pitchFamily="2" charset="-122"/>
              <a:ea typeface="宋体" pitchFamily="2" charset="-122"/>
            </a:endParaRPr>
          </a:p>
          <a:p>
            <a:r>
              <a:rPr lang="zh-CN" altLang="en-US" sz="3200" dirty="0">
                <a:solidFill>
                  <a:schemeClr val="bg1"/>
                </a:solidFill>
                <a:latin typeface="宋体" pitchFamily="2" charset="-122"/>
                <a:ea typeface="宋体" pitchFamily="2" charset="-122"/>
              </a:rPr>
              <a:t>在理解标题本义的基础上</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首先要注意它在文中是否有指代意义或比喻、象征意义</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其次要注意它在表面含义之外是否有语意双关或文章主旨意义。</a:t>
            </a:r>
            <a:endParaRPr lang="en-US" altLang="zh-CN" sz="3200" dirty="0">
              <a:solidFill>
                <a:schemeClr val="bg1"/>
              </a:solidFill>
              <a:latin typeface="宋体" pitchFamily="2" charset="-122"/>
              <a:ea typeface="宋体" pitchFamily="2" charset="-122"/>
            </a:endParaRPr>
          </a:p>
          <a:p>
            <a:r>
              <a:rPr lang="zh-CN" altLang="en-US" sz="3200" b="1" dirty="0">
                <a:solidFill>
                  <a:schemeClr val="bg1"/>
                </a:solidFill>
                <a:latin typeface="宋体" pitchFamily="2" charset="-122"/>
                <a:ea typeface="宋体" pitchFamily="2" charset="-122"/>
              </a:rPr>
              <a:t>（</a:t>
            </a:r>
            <a:r>
              <a:rPr lang="en-US" altLang="zh-CN" sz="3200" b="1" dirty="0">
                <a:solidFill>
                  <a:schemeClr val="bg1"/>
                </a:solidFill>
                <a:latin typeface="宋体" pitchFamily="2" charset="-122"/>
                <a:ea typeface="宋体" pitchFamily="2" charset="-122"/>
              </a:rPr>
              <a:t>2</a:t>
            </a:r>
            <a:r>
              <a:rPr lang="zh-CN" altLang="en-US" sz="3200" b="1" dirty="0">
                <a:solidFill>
                  <a:schemeClr val="bg1"/>
                </a:solidFill>
                <a:latin typeface="宋体" pitchFamily="2" charset="-122"/>
                <a:ea typeface="宋体" pitchFamily="2" charset="-122"/>
              </a:rPr>
              <a:t>）标题作用方面</a:t>
            </a:r>
            <a:endParaRPr lang="en-US" altLang="zh-CN" sz="3200" b="1" dirty="0">
              <a:solidFill>
                <a:schemeClr val="bg1"/>
              </a:solidFill>
              <a:latin typeface="宋体" pitchFamily="2" charset="-122"/>
              <a:ea typeface="宋体" pitchFamily="2" charset="-122"/>
            </a:endParaRPr>
          </a:p>
          <a:p>
            <a:r>
              <a:rPr lang="zh-CN" altLang="en-US" sz="3200" dirty="0">
                <a:solidFill>
                  <a:schemeClr val="bg1"/>
                </a:solidFill>
                <a:latin typeface="Calibri" charset="0"/>
              </a:rPr>
              <a:t>   </a:t>
            </a:r>
            <a:r>
              <a:rPr lang="zh-CN" altLang="en-US" sz="3200" dirty="0">
                <a:solidFill>
                  <a:schemeClr val="bg1"/>
                </a:solidFill>
                <a:latin typeface="宋体" pitchFamily="2" charset="-122"/>
                <a:ea typeface="宋体" pitchFamily="2" charset="-122"/>
              </a:rPr>
              <a:t>①从描写环境的角度</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看标题是否交代了时间、地       点、环境</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创设了故事背景</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渲染了环境氛围。</a:t>
            </a:r>
            <a:endParaRPr lang="en-US" altLang="zh-CN" sz="3200" dirty="0">
              <a:solidFill>
                <a:schemeClr val="bg1"/>
              </a:solidFill>
              <a:latin typeface="宋体" pitchFamily="2" charset="-122"/>
              <a:ea typeface="宋体" pitchFamily="2" charset="-122"/>
            </a:endParaRPr>
          </a:p>
          <a:p>
            <a:r>
              <a:rPr lang="zh-CN" altLang="en-US" sz="3200" dirty="0">
                <a:solidFill>
                  <a:schemeClr val="bg1"/>
                </a:solidFill>
                <a:latin typeface="宋体" pitchFamily="2" charset="-122"/>
                <a:ea typeface="宋体" pitchFamily="2" charset="-122"/>
              </a:rPr>
              <a:t> </a:t>
            </a:r>
            <a:endParaRPr lang="en-US" altLang="zh-CN" sz="3200" dirty="0">
              <a:solidFill>
                <a:schemeClr val="bg1"/>
              </a:solidFill>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91544" y="1700808"/>
            <a:ext cx="8136904" cy="4524315"/>
          </a:xfrm>
          <a:prstGeom prst="rect">
            <a:avLst/>
          </a:prstGeom>
        </p:spPr>
        <p:txBody>
          <a:bodyPr wrap="square">
            <a:spAutoFit/>
          </a:bodyPr>
          <a:lstStyle/>
          <a:p>
            <a:r>
              <a:rPr lang="zh-CN" altLang="en-US" sz="3200" dirty="0">
                <a:solidFill>
                  <a:schemeClr val="bg1"/>
                </a:solidFill>
                <a:latin typeface="宋体" pitchFamily="2" charset="-122"/>
                <a:ea typeface="宋体" pitchFamily="2" charset="-122"/>
              </a:rPr>
              <a:t>②从串起情节的角度</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看标题是否是小说的线索</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组织全文；是否设置了悬念</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吸引读者；</a:t>
            </a:r>
            <a:r>
              <a:rPr lang="zh-CN" altLang="en-US" sz="3200" dirty="0">
                <a:solidFill>
                  <a:srgbClr val="262626"/>
                </a:solidFill>
                <a:latin typeface="宋体" pitchFamily="2" charset="-122"/>
                <a:ea typeface="宋体" pitchFamily="2" charset="-122"/>
              </a:rPr>
              <a:t>是否暗示了情节的发展或铺开情节</a:t>
            </a:r>
            <a:r>
              <a:rPr lang="en-US" altLang="zh-CN" sz="3200" dirty="0">
                <a:solidFill>
                  <a:srgbClr val="262626"/>
                </a:solidFill>
                <a:latin typeface="宋体" pitchFamily="2" charset="-122"/>
                <a:ea typeface="宋体" pitchFamily="2" charset="-122"/>
              </a:rPr>
              <a:t>,</a:t>
            </a:r>
            <a:r>
              <a:rPr lang="zh-CN" altLang="en-US" sz="3200" dirty="0">
                <a:solidFill>
                  <a:srgbClr val="262626"/>
                </a:solidFill>
                <a:latin typeface="宋体" pitchFamily="2" charset="-122"/>
                <a:ea typeface="宋体" pitchFamily="2" charset="-122"/>
              </a:rPr>
              <a:t>呼应细节。</a:t>
            </a:r>
            <a:endParaRPr lang="en-US" altLang="zh-CN" sz="3200" dirty="0">
              <a:solidFill>
                <a:srgbClr val="262626"/>
              </a:solidFill>
              <a:latin typeface="宋体" pitchFamily="2" charset="-122"/>
              <a:ea typeface="宋体" pitchFamily="2" charset="-122"/>
            </a:endParaRPr>
          </a:p>
          <a:p>
            <a:r>
              <a:rPr lang="zh-CN" altLang="en-US" sz="3200" dirty="0">
                <a:solidFill>
                  <a:srgbClr val="262626"/>
                </a:solidFill>
                <a:latin typeface="宋体" pitchFamily="2" charset="-122"/>
                <a:ea typeface="宋体" pitchFamily="2" charset="-122"/>
              </a:rPr>
              <a:t>③从表现人物的角度</a:t>
            </a:r>
            <a:r>
              <a:rPr lang="en-US" altLang="zh-CN" sz="3200" dirty="0">
                <a:solidFill>
                  <a:srgbClr val="262626"/>
                </a:solidFill>
                <a:latin typeface="宋体" pitchFamily="2" charset="-122"/>
                <a:ea typeface="宋体" pitchFamily="2" charset="-122"/>
              </a:rPr>
              <a:t>,</a:t>
            </a:r>
            <a:r>
              <a:rPr lang="zh-CN" altLang="en-US" sz="3200" dirty="0">
                <a:solidFill>
                  <a:srgbClr val="262626"/>
                </a:solidFill>
                <a:latin typeface="宋体" pitchFamily="2" charset="-122"/>
                <a:ea typeface="宋体" pitchFamily="2" charset="-122"/>
              </a:rPr>
              <a:t>看标题是否为塑造和突出人物形象服务。</a:t>
            </a:r>
            <a:endParaRPr lang="en-US" altLang="zh-CN" sz="3200" dirty="0">
              <a:solidFill>
                <a:srgbClr val="262626"/>
              </a:solidFill>
              <a:latin typeface="宋体" pitchFamily="2" charset="-122"/>
              <a:ea typeface="宋体" pitchFamily="2" charset="-122"/>
            </a:endParaRPr>
          </a:p>
          <a:p>
            <a:r>
              <a:rPr lang="zh-CN" altLang="en-US" sz="3200" dirty="0">
                <a:solidFill>
                  <a:srgbClr val="262626"/>
                </a:solidFill>
                <a:latin typeface="宋体" pitchFamily="2" charset="-122"/>
                <a:ea typeface="宋体" pitchFamily="2" charset="-122"/>
              </a:rPr>
              <a:t>④从突出主题的角度</a:t>
            </a:r>
            <a:r>
              <a:rPr lang="en-US" altLang="zh-CN" sz="3200" dirty="0">
                <a:solidFill>
                  <a:srgbClr val="262626"/>
                </a:solidFill>
                <a:latin typeface="宋体" pitchFamily="2" charset="-122"/>
                <a:ea typeface="宋体" pitchFamily="2" charset="-122"/>
              </a:rPr>
              <a:t>,</a:t>
            </a:r>
            <a:r>
              <a:rPr lang="zh-CN" altLang="en-US" sz="3200" dirty="0">
                <a:solidFill>
                  <a:srgbClr val="262626"/>
                </a:solidFill>
                <a:latin typeface="宋体" pitchFamily="2" charset="-122"/>
                <a:ea typeface="宋体" pitchFamily="2" charset="-122"/>
              </a:rPr>
              <a:t>看标题是否运用了双关、比喻、象征等手法</a:t>
            </a:r>
            <a:r>
              <a:rPr lang="en-US" altLang="zh-CN" sz="3200" dirty="0">
                <a:solidFill>
                  <a:srgbClr val="262626"/>
                </a:solidFill>
                <a:latin typeface="宋体" pitchFamily="2" charset="-122"/>
                <a:ea typeface="宋体" pitchFamily="2" charset="-122"/>
              </a:rPr>
              <a:t>,</a:t>
            </a:r>
            <a:r>
              <a:rPr lang="zh-CN" altLang="en-US" sz="3200" dirty="0">
                <a:solidFill>
                  <a:srgbClr val="262626"/>
                </a:solidFill>
                <a:latin typeface="宋体" pitchFamily="2" charset="-122"/>
                <a:ea typeface="宋体" pitchFamily="2" charset="-122"/>
              </a:rPr>
              <a:t>隐含、比喻、象征某意义</a:t>
            </a:r>
            <a:r>
              <a:rPr lang="en-US" altLang="zh-CN" sz="3200" dirty="0">
                <a:solidFill>
                  <a:srgbClr val="262626"/>
                </a:solidFill>
                <a:latin typeface="宋体" pitchFamily="2" charset="-122"/>
                <a:ea typeface="宋体" pitchFamily="2" charset="-122"/>
              </a:rPr>
              <a:t>,</a:t>
            </a:r>
            <a:r>
              <a:rPr lang="zh-CN" altLang="en-US" sz="3200" dirty="0">
                <a:solidFill>
                  <a:srgbClr val="262626"/>
                </a:solidFill>
                <a:latin typeface="宋体" pitchFamily="2" charset="-122"/>
                <a:ea typeface="宋体" pitchFamily="2" charset="-122"/>
              </a:rPr>
              <a:t>寄托情感</a:t>
            </a:r>
            <a:r>
              <a:rPr lang="en-US" altLang="zh-CN" sz="3200" dirty="0">
                <a:solidFill>
                  <a:srgbClr val="262626"/>
                </a:solidFill>
                <a:latin typeface="宋体" pitchFamily="2" charset="-122"/>
                <a:ea typeface="宋体" pitchFamily="2" charset="-122"/>
              </a:rPr>
              <a:t>,</a:t>
            </a:r>
            <a:r>
              <a:rPr lang="zh-CN" altLang="en-US" sz="3200" dirty="0">
                <a:solidFill>
                  <a:srgbClr val="262626"/>
                </a:solidFill>
                <a:latin typeface="宋体" pitchFamily="2" charset="-122"/>
                <a:ea typeface="宋体" pitchFamily="2" charset="-122"/>
              </a:rPr>
              <a:t>深化主题；是否揭示了主题；是否对主题的表现起画龙点睛的作用。</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矩形 3"/>
          <p:cNvSpPr/>
          <p:nvPr/>
        </p:nvSpPr>
        <p:spPr>
          <a:xfrm>
            <a:off x="3119438" y="836613"/>
            <a:ext cx="5953125" cy="863600"/>
          </a:xfrm>
          <a:prstGeom prst="rect">
            <a:avLst/>
          </a:prstGeom>
          <a:noFill/>
          <a:ln w="9525">
            <a:noFill/>
          </a:ln>
        </p:spPr>
        <p:txBody>
          <a:bodyPr wrap="none" anchor="ctr"/>
          <a:lstStyle/>
          <a:p>
            <a:pPr algn="ctr"/>
            <a:r>
              <a:rPr lang="zh-CN" altLang="en-US" sz="3600" b="1" dirty="0">
                <a:solidFill>
                  <a:schemeClr val="bg1"/>
                </a:solidFill>
                <a:latin typeface="黑体" pitchFamily="49" charset="-122"/>
                <a:ea typeface="黑体" pitchFamily="49" charset="-122"/>
                <a:sym typeface="Arial" pitchFamily="34" charset="0"/>
              </a:rPr>
              <a:t>综合考法</a:t>
            </a:r>
            <a:r>
              <a:rPr lang="en-US" altLang="zh-CN" sz="3600" b="1" dirty="0">
                <a:solidFill>
                  <a:schemeClr val="bg1"/>
                </a:solidFill>
                <a:latin typeface="黑体" pitchFamily="49" charset="-122"/>
                <a:ea typeface="黑体" pitchFamily="49" charset="-122"/>
                <a:sym typeface="Arial" pitchFamily="34" charset="0"/>
              </a:rPr>
              <a:t>7   </a:t>
            </a:r>
            <a:r>
              <a:rPr lang="zh-CN" altLang="en-US" sz="3600" b="1" dirty="0">
                <a:solidFill>
                  <a:schemeClr val="bg1"/>
                </a:solidFill>
                <a:latin typeface="黑体" pitchFamily="49" charset="-122"/>
                <a:ea typeface="黑体" pitchFamily="49" charset="-122"/>
                <a:sym typeface="Arial" pitchFamily="34" charset="0"/>
              </a:rPr>
              <a:t>小说阅读探究题的解题方法</a:t>
            </a:r>
          </a:p>
        </p:txBody>
      </p:sp>
      <p:grpSp>
        <p:nvGrpSpPr>
          <p:cNvPr id="2" name="组合 10"/>
          <p:cNvGrpSpPr/>
          <p:nvPr/>
        </p:nvGrpSpPr>
        <p:grpSpPr>
          <a:xfrm>
            <a:off x="1704975" y="2460625"/>
            <a:ext cx="8782050" cy="2476500"/>
            <a:chOff x="597" y="4129"/>
            <a:chExt cx="12679" cy="2450"/>
          </a:xfrm>
        </p:grpSpPr>
        <p:grpSp>
          <p:nvGrpSpPr>
            <p:cNvPr id="3" name="组合 51"/>
            <p:cNvGrpSpPr/>
            <p:nvPr/>
          </p:nvGrpSpPr>
          <p:grpSpPr>
            <a:xfrm>
              <a:off x="597" y="4934"/>
              <a:ext cx="2900" cy="1407"/>
              <a:chOff x="995205" y="1951558"/>
              <a:chExt cx="1611760" cy="1413942"/>
            </a:xfrm>
            <a:solidFill>
              <a:srgbClr val="92D050"/>
            </a:solidFill>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人物</a:t>
                </a:r>
              </a:p>
            </p:txBody>
          </p:sp>
        </p:grpSp>
        <p:grpSp>
          <p:nvGrpSpPr>
            <p:cNvPr id="4" name="组合 51"/>
            <p:cNvGrpSpPr/>
            <p:nvPr/>
          </p:nvGrpSpPr>
          <p:grpSpPr>
            <a:xfrm>
              <a:off x="3092" y="4140"/>
              <a:ext cx="2900" cy="1407"/>
              <a:chOff x="995205" y="1951558"/>
              <a:chExt cx="1611760" cy="1413942"/>
            </a:xfrm>
            <a:solidFill>
              <a:srgbClr val="92D050"/>
            </a:solidFill>
          </p:grpSpPr>
          <p:sp>
            <p:nvSpPr>
              <p:cNvPr id="6" name="任意多边形 5"/>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7" name="任意多边形 6"/>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情节</a:t>
                </a:r>
              </a:p>
            </p:txBody>
          </p:sp>
        </p:grpSp>
        <p:grpSp>
          <p:nvGrpSpPr>
            <p:cNvPr id="5" name="组合 51"/>
            <p:cNvGrpSpPr/>
            <p:nvPr/>
          </p:nvGrpSpPr>
          <p:grpSpPr>
            <a:xfrm>
              <a:off x="5499" y="5173"/>
              <a:ext cx="2900" cy="1407"/>
              <a:chOff x="995205" y="1951558"/>
              <a:chExt cx="1611760" cy="1413942"/>
            </a:xfrm>
            <a:solidFill>
              <a:srgbClr val="92D050"/>
            </a:solidFill>
          </p:grpSpPr>
          <p:sp>
            <p:nvSpPr>
              <p:cNvPr id="9" name="任意多边形 8"/>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10" name="任意多边形 9"/>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标题</a:t>
                </a:r>
              </a:p>
            </p:txBody>
          </p:sp>
        </p:grpSp>
        <p:grpSp>
          <p:nvGrpSpPr>
            <p:cNvPr id="8" name="组合 51"/>
            <p:cNvGrpSpPr/>
            <p:nvPr/>
          </p:nvGrpSpPr>
          <p:grpSpPr>
            <a:xfrm>
              <a:off x="7858" y="4129"/>
              <a:ext cx="2900" cy="1407"/>
              <a:chOff x="995205" y="1951558"/>
              <a:chExt cx="1611760" cy="1413942"/>
            </a:xfrm>
            <a:solidFill>
              <a:srgbClr val="92D050"/>
            </a:solidFill>
          </p:grpSpPr>
          <p:sp>
            <p:nvSpPr>
              <p:cNvPr id="12" name="任意多边形 11"/>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13" name="任意多边形 12"/>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艺术构思</a:t>
                </a:r>
              </a:p>
            </p:txBody>
          </p:sp>
        </p:grpSp>
        <p:grpSp>
          <p:nvGrpSpPr>
            <p:cNvPr id="11" name="组合 51"/>
            <p:cNvGrpSpPr/>
            <p:nvPr/>
          </p:nvGrpSpPr>
          <p:grpSpPr>
            <a:xfrm>
              <a:off x="10376" y="5060"/>
              <a:ext cx="2900" cy="1407"/>
              <a:chOff x="995205" y="1951558"/>
              <a:chExt cx="1611760" cy="1413942"/>
            </a:xfrm>
            <a:solidFill>
              <a:srgbClr val="92D050"/>
            </a:solidFill>
          </p:grpSpPr>
          <p:sp>
            <p:nvSpPr>
              <p:cNvPr id="15" name="任意多边形 1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16" name="任意多边形 15"/>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75000"/>
                </a:schemeClr>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思想主题</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p:cTn id="7" dur="500" fill="hold"/>
                                        <p:tgtEl>
                                          <p:spTgt spid="17412"/>
                                        </p:tgtEl>
                                        <p:attrNameLst>
                                          <p:attrName>ppt_x</p:attrName>
                                        </p:attrNameLst>
                                      </p:cBhvr>
                                      <p:tavLst>
                                        <p:tav tm="0">
                                          <p:val>
                                            <p:strVal val="#ppt_x"/>
                                          </p:val>
                                        </p:tav>
                                        <p:tav tm="100000">
                                          <p:val>
                                            <p:strVal val="#ppt_x"/>
                                          </p:val>
                                        </p:tav>
                                      </p:tavLst>
                                    </p:anim>
                                    <p:anim calcmode="lin" valueType="num">
                                      <p:cBhvr>
                                        <p:cTn id="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p:nvPr/>
        </p:nvGrpSpPr>
        <p:grpSpPr>
          <a:xfrm>
            <a:off x="1677668" y="957580"/>
            <a:ext cx="1841500" cy="777240"/>
            <a:chOff x="995205" y="1951558"/>
            <a:chExt cx="1611760" cy="1413942"/>
          </a:xfrm>
          <a:solidFill>
            <a:schemeClr val="accent3">
              <a:lumMod val="75000"/>
            </a:schemeClr>
          </a:solidFill>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grp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grp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97500"/>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黑体" pitchFamily="49" charset="-122"/>
                  <a:ea typeface="黑体" pitchFamily="49" charset="-122"/>
                  <a:sym typeface="Arial" pitchFamily="34" charset="0"/>
                </a:rPr>
                <a:t>人物</a:t>
              </a:r>
            </a:p>
          </p:txBody>
        </p:sp>
      </p:grpSp>
      <p:sp>
        <p:nvSpPr>
          <p:cNvPr id="32772" name="文本框 5"/>
          <p:cNvSpPr txBox="1"/>
          <p:nvPr/>
        </p:nvSpPr>
        <p:spPr>
          <a:xfrm>
            <a:off x="2055813" y="1822450"/>
            <a:ext cx="8080375" cy="3970318"/>
          </a:xfrm>
          <a:prstGeom prst="rect">
            <a:avLst/>
          </a:prstGeom>
          <a:noFill/>
          <a:ln w="9525">
            <a:noFill/>
          </a:ln>
        </p:spPr>
        <p:txBody>
          <a:bodyPr>
            <a:spAutoFit/>
          </a:bodyPr>
          <a:lstStyle/>
          <a:p>
            <a:pPr algn="ctr"/>
            <a:r>
              <a:rPr lang="zh-CN" altLang="en-US" sz="3200" b="1" dirty="0">
                <a:latin typeface="宋体" pitchFamily="2" charset="-122"/>
                <a:ea typeface="宋体" pitchFamily="2" charset="-122"/>
              </a:rPr>
              <a:t>窃  喜</a:t>
            </a:r>
            <a:endParaRPr lang="zh-CN" altLang="en-US" sz="3200" b="1" dirty="0">
              <a:latin typeface="宋体" pitchFamily="2" charset="-122"/>
              <a:ea typeface="宋体" pitchFamily="2" charset="-122"/>
            </a:endParaRPr>
          </a:p>
          <a:p>
            <a:pPr algn="ctr"/>
            <a:endParaRPr lang="zh-CN" altLang="en-US" sz="2000" b="1" dirty="0">
              <a:latin typeface="Arial" pitchFamily="34" charset="0"/>
            </a:endParaRPr>
          </a:p>
          <a:p>
            <a:r>
              <a:rPr lang="zh-CN" altLang="en-US" sz="3200" dirty="0">
                <a:latin typeface="楷体" panose="02010609060101010101" pitchFamily="49" charset="-122"/>
                <a:ea typeface="楷体" panose="02010609060101010101" pitchFamily="49" charset="-122"/>
              </a:rPr>
              <a:t>    </a:t>
            </a:r>
            <a:r>
              <a:rPr lang="zh-CN" altLang="en-US" sz="2800" dirty="0">
                <a:latin typeface="宋体" pitchFamily="2" charset="-122"/>
                <a:ea typeface="宋体" pitchFamily="2" charset="-122"/>
              </a:rPr>
              <a:t>老李住胡局长对门。老李经常从门缝里看到有人拎着大包小包往胡局长家跑,看到此情景老李就会咬牙切齿地对老婆说：现在当官的就是贪！但到了单位,老李对胡局长总是恭恭敬敬、服服帖帖的。一天夜里,突然有人敲老李家的门,几个神态严肃的人说：“对不起,胡局长,我们是检察</a:t>
            </a:r>
            <a:r>
              <a:rPr lang="zh-CN" altLang="en-US" sz="2800" dirty="0">
                <a:latin typeface="宋体" pitchFamily="2" charset="-122"/>
                <a:ea typeface="宋体" pitchFamily="2" charset="-122"/>
                <a:sym typeface="宋体" pitchFamily="2" charset="-122"/>
              </a:rPr>
              <a:t>院的,请跟我</a:t>
            </a:r>
            <a:r>
              <a:rPr lang="zh-CN" altLang="en-US" sz="2800" dirty="0">
                <a:latin typeface="宋体" pitchFamily="2" charset="-122"/>
                <a:ea typeface="宋体" pitchFamily="2" charset="-122"/>
              </a:rPr>
              <a:t>        </a:t>
            </a:r>
            <a:endParaRPr lang="zh-CN" altLang="en-US" sz="3200" dirty="0">
              <a:latin typeface="宋体" pitchFamily="2" charset="-122"/>
              <a:ea typeface="宋体" pitchFamily="2" charset="-122"/>
            </a:endParaRPr>
          </a:p>
        </p:txBody>
      </p:sp>
      <p:sp>
        <p:nvSpPr>
          <p:cNvPr id="4" name="矩形 3"/>
          <p:cNvSpPr/>
          <p:nvPr/>
        </p:nvSpPr>
        <p:spPr>
          <a:xfrm>
            <a:off x="1798638" y="1974850"/>
            <a:ext cx="601663" cy="534988"/>
          </a:xfrm>
          <a:prstGeom prst="rect">
            <a:avLst/>
          </a:prstGeom>
          <a:solidFill>
            <a:schemeClr val="accent1"/>
          </a:solidFill>
          <a:ln>
            <a:solidFill>
              <a:schemeClr val="tx2"/>
            </a:solid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accent1">
                    <a:lumMod val="50000"/>
                    <a:lumOff val="50000"/>
                  </a:schemeClr>
                </a:solidFill>
                <a:effectLst/>
                <a:uLnTx/>
                <a:uFillTx/>
                <a:latin typeface="+mn-lt"/>
                <a:ea typeface="+mn-ea"/>
                <a:cs typeface="+mn-cs"/>
              </a:rPr>
              <a:t>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1" nodeType="clickEffect">
                                  <p:stCondLst>
                                    <p:cond delay="0"/>
                                  </p:stCondLst>
                                  <p:childTnLst>
                                    <p:set>
                                      <p:cBhvr>
                                        <p:cTn id="17" dur="1" fill="hold">
                                          <p:stCondLst>
                                            <p:cond delay="0"/>
                                          </p:stCondLst>
                                        </p:cTn>
                                        <p:tgtEl>
                                          <p:spTgt spid="32772"/>
                                        </p:tgtEl>
                                        <p:attrNameLst>
                                          <p:attrName>style.visibility</p:attrName>
                                        </p:attrNameLst>
                                      </p:cBhvr>
                                      <p:to>
                                        <p:strVal val="visible"/>
                                      </p:to>
                                    </p:set>
                                    <p:animEffect transition="in" filter="checkerboard(across)">
                                      <p:cBhvr>
                                        <p:cTn id="18"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2" grpId="1"/>
      <p:bldP spid="4"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文本框 3"/>
          <p:cNvSpPr txBox="1"/>
          <p:nvPr/>
        </p:nvSpPr>
        <p:spPr>
          <a:xfrm>
            <a:off x="1851025" y="3054350"/>
            <a:ext cx="8323263" cy="1568450"/>
          </a:xfrm>
          <a:prstGeom prst="rect">
            <a:avLst/>
          </a:prstGeom>
          <a:noFill/>
          <a:ln w="9525">
            <a:noFill/>
          </a:ln>
        </p:spPr>
        <p:txBody>
          <a:bodyPr>
            <a:spAutoFit/>
          </a:bodyPr>
          <a:lstStyle/>
          <a:p>
            <a:r>
              <a:rPr lang="en-US" altLang="zh-CN" sz="3200" dirty="0">
                <a:latin typeface="Arial" pitchFamily="34" charset="0"/>
                <a:sym typeface="宋体" pitchFamily="2" charset="-122"/>
              </a:rPr>
              <a:t>      </a:t>
            </a:r>
            <a:r>
              <a:rPr lang="zh-CN" altLang="en-US" sz="3200" dirty="0">
                <a:latin typeface="宋体" pitchFamily="2" charset="-122"/>
                <a:ea typeface="宋体" pitchFamily="2" charset="-122"/>
                <a:sym typeface="宋体" pitchFamily="2" charset="-122"/>
              </a:rPr>
              <a:t>探究：有人认为老李是个可恨的人,也有人认为老李不可恨,你认为呢？</a:t>
            </a:r>
            <a:r>
              <a:rPr lang="en-US" altLang="zh-CN" sz="3200" dirty="0">
                <a:latin typeface="宋体" pitchFamily="2" charset="-122"/>
                <a:ea typeface="宋体" pitchFamily="2" charset="-122"/>
                <a:sym typeface="宋体" pitchFamily="2" charset="-122"/>
              </a:rPr>
              <a:t>  </a:t>
            </a:r>
            <a:r>
              <a:rPr lang="en-US" altLang="zh-CN" sz="3200" dirty="0">
                <a:latin typeface="Arial" pitchFamily="34" charset="0"/>
                <a:sym typeface="宋体" pitchFamily="2" charset="-122"/>
              </a:rPr>
              <a:t>____________________________________</a:t>
            </a:r>
            <a:endParaRPr lang="zh-CN" altLang="en-US" sz="3200" dirty="0">
              <a:latin typeface="Calibri" charset="0"/>
            </a:endParaRPr>
          </a:p>
        </p:txBody>
      </p:sp>
      <p:sp>
        <p:nvSpPr>
          <p:cNvPr id="32773" name="文本框 2"/>
          <p:cNvSpPr txBox="1"/>
          <p:nvPr/>
        </p:nvSpPr>
        <p:spPr>
          <a:xfrm>
            <a:off x="1814513" y="4921250"/>
            <a:ext cx="8562975" cy="1077218"/>
          </a:xfrm>
          <a:prstGeom prst="rect">
            <a:avLst/>
          </a:prstGeom>
          <a:noFill/>
          <a:ln w="9525">
            <a:noFill/>
          </a:ln>
        </p:spPr>
        <p:txBody>
          <a:bodyPr>
            <a:spAutoFit/>
          </a:bodyPr>
          <a:lstStyle/>
          <a:p>
            <a:r>
              <a:rPr lang="zh-CN" altLang="en-US" sz="3200" dirty="0">
                <a:latin typeface="微软雅黑" pitchFamily="34" charset="-122"/>
                <a:ea typeface="微软雅黑" pitchFamily="34" charset="-122"/>
                <a:sym typeface="Arial" pitchFamily="34" charset="0"/>
              </a:rPr>
              <a:t>【示例】老李是个可恨的人。他表里不一：表面言听计从,阿谀谄媚；内里充满嫉妒,幸灾乐祸。</a:t>
            </a:r>
            <a:endParaRPr lang="zh-CN" altLang="en-US" sz="3200" dirty="0">
              <a:solidFill>
                <a:srgbClr val="006600"/>
              </a:solidFill>
              <a:latin typeface="微软雅黑" pitchFamily="34" charset="-122"/>
              <a:ea typeface="微软雅黑" pitchFamily="34" charset="-122"/>
            </a:endParaRPr>
          </a:p>
        </p:txBody>
      </p:sp>
      <p:sp>
        <p:nvSpPr>
          <p:cNvPr id="53252" name="文本框 2"/>
          <p:cNvSpPr txBox="1"/>
          <p:nvPr/>
        </p:nvSpPr>
        <p:spPr>
          <a:xfrm>
            <a:off x="1751013" y="1047750"/>
            <a:ext cx="8521700" cy="1384995"/>
          </a:xfrm>
          <a:prstGeom prst="rect">
            <a:avLst/>
          </a:prstGeom>
          <a:noFill/>
          <a:ln w="9525">
            <a:noFill/>
          </a:ln>
        </p:spPr>
        <p:txBody>
          <a:bodyPr>
            <a:spAutoFit/>
          </a:bodyPr>
          <a:lstStyle/>
          <a:p>
            <a:r>
              <a:rPr lang="zh-CN" altLang="en-US" sz="2800" dirty="0">
                <a:latin typeface="宋体" pitchFamily="2" charset="-122"/>
                <a:ea typeface="宋体" pitchFamily="2" charset="-122"/>
                <a:sym typeface="宋体" pitchFamily="2" charset="-122"/>
              </a:rPr>
              <a:t>们走一趟。”</a:t>
            </a:r>
            <a:r>
              <a:rPr lang="zh-CN" altLang="en-US" sz="2800" dirty="0">
                <a:latin typeface="宋体" pitchFamily="2" charset="-122"/>
                <a:ea typeface="宋体" pitchFamily="2" charset="-122"/>
              </a:rPr>
              <a:t>老李努力控制住内心的喜悦：“对不起,您找错人了,胡局长住对门。”关门后,老李抱着老婆狠狠地亲了一口。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3250"/>
                                        </p:tgtEl>
                                        <p:attrNameLst>
                                          <p:attrName>style.visibility</p:attrName>
                                        </p:attrNameLst>
                                      </p:cBhvr>
                                      <p:to>
                                        <p:strVal val="visible"/>
                                      </p:to>
                                    </p:set>
                                    <p:anim calcmode="lin" valueType="num">
                                      <p:cBhvr additive="base">
                                        <p:cTn id="11" dur="500" fill="hold"/>
                                        <p:tgtEl>
                                          <p:spTgt spid="53250"/>
                                        </p:tgtEl>
                                        <p:attrNameLst>
                                          <p:attrName>ppt_x</p:attrName>
                                        </p:attrNameLst>
                                      </p:cBhvr>
                                      <p:tavLst>
                                        <p:tav tm="0">
                                          <p:val>
                                            <p:strVal val="#ppt_x"/>
                                          </p:val>
                                        </p:tav>
                                        <p:tav tm="100000">
                                          <p:val>
                                            <p:strVal val="#ppt_x"/>
                                          </p:val>
                                        </p:tav>
                                      </p:tavLst>
                                    </p:anim>
                                    <p:anim calcmode="lin" valueType="num">
                                      <p:cBhvr additive="base">
                                        <p:cTn id="12" dur="500" fill="hold"/>
                                        <p:tgtEl>
                                          <p:spTgt spid="5325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2773"/>
                                        </p:tgtEl>
                                        <p:attrNameLst>
                                          <p:attrName>style.visibility</p:attrName>
                                        </p:attrNameLst>
                                      </p:cBhvr>
                                      <p:to>
                                        <p:strVal val="visible"/>
                                      </p:to>
                                    </p:set>
                                    <p:animEffect transition="in" filter="box(in)">
                                      <p:cBhvr>
                                        <p:cTn id="17" dur="5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32773" grpId="0"/>
      <p:bldP spid="5325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1"/>
          <p:cNvGrpSpPr/>
          <p:nvPr/>
        </p:nvGrpSpPr>
        <p:grpSpPr>
          <a:xfrm>
            <a:off x="1616073" y="939800"/>
            <a:ext cx="1841500" cy="777240"/>
            <a:chOff x="995205" y="1951558"/>
            <a:chExt cx="1611760" cy="1413942"/>
          </a:xfrm>
          <a:solidFill>
            <a:schemeClr val="accent3">
              <a:lumMod val="75000"/>
            </a:schemeClr>
          </a:solidFill>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grp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grp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97500"/>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黑体" pitchFamily="49" charset="-122"/>
                  <a:ea typeface="黑体" pitchFamily="49" charset="-122"/>
                  <a:sym typeface="Arial" pitchFamily="34" charset="0"/>
                </a:rPr>
                <a:t>情节</a:t>
              </a:r>
            </a:p>
          </p:txBody>
        </p:sp>
      </p:grpSp>
      <p:sp>
        <p:nvSpPr>
          <p:cNvPr id="33796" name="文本框 5"/>
          <p:cNvSpPr txBox="1"/>
          <p:nvPr/>
        </p:nvSpPr>
        <p:spPr>
          <a:xfrm>
            <a:off x="1833562" y="1962468"/>
            <a:ext cx="8524875" cy="4216539"/>
          </a:xfrm>
          <a:prstGeom prst="rect">
            <a:avLst/>
          </a:prstGeom>
          <a:noFill/>
          <a:ln w="9525">
            <a:noFill/>
          </a:ln>
        </p:spPr>
        <p:txBody>
          <a:bodyPr>
            <a:spAutoFit/>
          </a:bodyPr>
          <a:lstStyle/>
          <a:p>
            <a:pPr algn="ctr"/>
            <a:r>
              <a:rPr lang="zh-CN" altLang="en-US" sz="3200" b="1" dirty="0">
                <a:latin typeface="宋体" pitchFamily="2" charset="-122"/>
                <a:ea typeface="宋体" pitchFamily="2" charset="-122"/>
              </a:rPr>
              <a:t>心   障</a:t>
            </a:r>
            <a:endParaRPr lang="zh-CN" altLang="en-US" sz="3200" b="1" dirty="0">
              <a:latin typeface="宋体" pitchFamily="2" charset="-122"/>
              <a:ea typeface="宋体" pitchFamily="2" charset="-122"/>
            </a:endParaRPr>
          </a:p>
          <a:p>
            <a:r>
              <a:rPr lang="zh-CN" altLang="en-US" sz="3200" dirty="0">
                <a:latin typeface="宋体" pitchFamily="2" charset="-122"/>
                <a:ea typeface="宋体" pitchFamily="2" charset="-122"/>
              </a:rPr>
              <a:t>    </a:t>
            </a:r>
            <a:r>
              <a:rPr lang="zh-CN" altLang="en-US" sz="2800" dirty="0">
                <a:latin typeface="宋体" pitchFamily="2" charset="-122"/>
                <a:ea typeface="宋体" pitchFamily="2" charset="-122"/>
              </a:rPr>
              <a:t>瘟疫袭击了山寨。三天内,夺去十几条人命。寨人纷纷出逃。除几个走不动的老人外,只有健壮的阿罗留在寨里。</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老人们听天由命,每天靠在墙角晒太阳。</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阿罗储备了足够一个月用的粮食及饮用水,便将自己房子门窗反锁上,过起与外界隔绝的生活。</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阿罗每天吃了便睡,但噩梦频频。四天前一</a:t>
            </a:r>
            <a:r>
              <a:rPr lang="zh-CN" altLang="en-US" sz="3200" dirty="0">
                <a:latin typeface="楷体" panose="02010609060101010101" pitchFamily="49" charset="-122"/>
                <a:ea typeface="楷体" panose="02010609060101010101" pitchFamily="49" charset="-122"/>
              </a:rPr>
              <a:t>  </a:t>
            </a:r>
            <a:endParaRPr lang="zh-CN" altLang="en-US" sz="3200" dirty="0">
              <a:latin typeface="楷体" panose="02010609060101010101" pitchFamily="49" charset="-122"/>
              <a:ea typeface="楷体" panose="02010609060101010101" pitchFamily="49" charset="-122"/>
            </a:endParaRPr>
          </a:p>
          <a:p>
            <a:r>
              <a:rPr lang="zh-CN" altLang="en-US" sz="3200" dirty="0">
                <a:latin typeface="Arial" pitchFamily="34" charset="0"/>
              </a:rPr>
              <a:t>        </a:t>
            </a:r>
          </a:p>
        </p:txBody>
      </p:sp>
      <p:sp>
        <p:nvSpPr>
          <p:cNvPr id="8" name="矩形 7"/>
          <p:cNvSpPr/>
          <p:nvPr/>
        </p:nvSpPr>
        <p:spPr>
          <a:xfrm>
            <a:off x="1798638" y="1974850"/>
            <a:ext cx="601663" cy="534988"/>
          </a:xfrm>
          <a:prstGeom prst="rect">
            <a:avLst/>
          </a:prstGeom>
          <a:solidFill>
            <a:schemeClr val="accent1"/>
          </a:solidFill>
          <a:ln>
            <a:solidFill>
              <a:schemeClr val="tx2"/>
            </a:solid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accent1">
                    <a:lumMod val="50000"/>
                    <a:lumOff val="50000"/>
                  </a:schemeClr>
                </a:solidFill>
                <a:effectLst/>
                <a:uLnTx/>
                <a:uFillTx/>
                <a:latin typeface="+mn-lt"/>
                <a:ea typeface="+mn-ea"/>
                <a:cs typeface="+mn-cs"/>
              </a:rPr>
              <a:t>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3796"/>
                                        </p:tgtEl>
                                        <p:attrNameLst>
                                          <p:attrName>style.visibility</p:attrName>
                                        </p:attrNameLst>
                                      </p:cBhvr>
                                      <p:to>
                                        <p:strVal val="visible"/>
                                      </p:to>
                                    </p:set>
                                    <p:animEffect transition="in" filter="blinds(horizontal)">
                                      <p:cBhvr>
                                        <p:cTn id="18"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8"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框 1"/>
          <p:cNvSpPr txBox="1"/>
          <p:nvPr/>
        </p:nvSpPr>
        <p:spPr>
          <a:xfrm>
            <a:off x="1682750" y="3408819"/>
            <a:ext cx="8616950" cy="2061210"/>
          </a:xfrm>
          <a:prstGeom prst="rect">
            <a:avLst/>
          </a:prstGeom>
          <a:noFill/>
          <a:ln w="9525">
            <a:noFill/>
          </a:ln>
        </p:spPr>
        <p:txBody>
          <a:bodyPr>
            <a:spAutoFit/>
          </a:bodyPr>
          <a:lstStyle/>
          <a:p>
            <a:r>
              <a:rPr lang="en-US" altLang="zh-CN" sz="3200" dirty="0">
                <a:latin typeface="Arial" pitchFamily="34" charset="0"/>
              </a:rPr>
              <a:t>       </a:t>
            </a:r>
            <a:r>
              <a:rPr lang="zh-CN" altLang="en-US" sz="3200" dirty="0">
                <a:latin typeface="宋体" pitchFamily="2" charset="-122"/>
                <a:ea typeface="宋体" pitchFamily="2" charset="-122"/>
              </a:rPr>
              <a:t>探究：可能感染瘟疫的老人居然活着,而未被感染的健壮的阿罗却死了,这个结尾合理吗？请说说你的理由。</a:t>
            </a:r>
            <a:r>
              <a:rPr lang="en-US" altLang="zh-CN" sz="3200" dirty="0">
                <a:latin typeface="宋体" pitchFamily="2" charset="-122"/>
                <a:ea typeface="宋体" pitchFamily="2" charset="-122"/>
              </a:rPr>
              <a:t>      _____________________________________</a:t>
            </a:r>
            <a:endParaRPr lang="zh-CN" altLang="en-US" sz="3200" dirty="0">
              <a:latin typeface="宋体" pitchFamily="2" charset="-122"/>
              <a:ea typeface="宋体" pitchFamily="2" charset="-122"/>
            </a:endParaRPr>
          </a:p>
        </p:txBody>
      </p:sp>
      <p:sp>
        <p:nvSpPr>
          <p:cNvPr id="55299" name="文本框 2"/>
          <p:cNvSpPr txBox="1"/>
          <p:nvPr/>
        </p:nvSpPr>
        <p:spPr>
          <a:xfrm>
            <a:off x="1682750" y="1152525"/>
            <a:ext cx="8721725" cy="1815882"/>
          </a:xfrm>
          <a:prstGeom prst="rect">
            <a:avLst/>
          </a:prstGeom>
          <a:noFill/>
          <a:ln w="9525">
            <a:noFill/>
          </a:ln>
        </p:spPr>
        <p:txBody>
          <a:bodyPr>
            <a:spAutoFit/>
          </a:bodyPr>
          <a:lstStyle/>
          <a:p>
            <a:r>
              <a:rPr lang="zh-CN" altLang="en-US" sz="2800" dirty="0">
                <a:latin typeface="宋体" pitchFamily="2" charset="-122"/>
                <a:ea typeface="宋体" pitchFamily="2" charset="-122"/>
              </a:rPr>
              <a:t>起饮酒的死了的二狗,五天前一起打猎的死了的胡三……他屡屡惊醒。</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山外救援队十天后来了,几个老人居然还活着,阿罗却已死在床上,医检报告显示,阿罗并未感染瘟疫。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randombar(horizontal)">
                                      <p:cBhvr>
                                        <p:cTn id="7" dur="500"/>
                                        <p:tgtEl>
                                          <p:spTgt spid="5529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5298"/>
                                        </p:tgtEl>
                                        <p:attrNameLst>
                                          <p:attrName>style.visibility</p:attrName>
                                        </p:attrNameLst>
                                      </p:cBhvr>
                                      <p:to>
                                        <p:strVal val="visible"/>
                                      </p:to>
                                    </p:set>
                                    <p:animEffect transition="in" filter="circle(in)">
                                      <p:cBhvr>
                                        <p:cTn id="12" dur="2000"/>
                                        <p:tgtEl>
                                          <p:spTgt spid="55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P spid="5529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文本框 2"/>
          <p:cNvSpPr txBox="1"/>
          <p:nvPr/>
        </p:nvSpPr>
        <p:spPr>
          <a:xfrm>
            <a:off x="2011363" y="1044575"/>
            <a:ext cx="8167687" cy="2797175"/>
          </a:xfrm>
          <a:prstGeom prst="rect">
            <a:avLst/>
          </a:prstGeom>
          <a:noFill/>
          <a:ln w="9525">
            <a:noFill/>
          </a:ln>
        </p:spPr>
        <p:txBody>
          <a:bodyPr>
            <a:spAutoFit/>
          </a:bodyPr>
          <a:lstStyle/>
          <a:p>
            <a:pPr>
              <a:lnSpc>
                <a:spcPct val="110000"/>
              </a:lnSpc>
            </a:pPr>
            <a:r>
              <a:rPr lang="zh-CN" altLang="en-US" sz="3200" dirty="0">
                <a:latin typeface="微软雅黑" pitchFamily="34" charset="-122"/>
                <a:ea typeface="微软雅黑" pitchFamily="34" charset="-122"/>
                <a:sym typeface="Arial" pitchFamily="34" charset="0"/>
              </a:rPr>
              <a:t>【示例】合理。①因为阿罗与世隔绝导致噩梦频频,心理崩溃；②这种看似不合理的情节给读者强烈的刺激,进而促使读者探究阿罗的死因；③强化了心理障碍的可怕,能置人于死地,给读者以警醒。</a:t>
            </a:r>
            <a:endParaRPr lang="zh-CN" altLang="en-US" sz="3200" dirty="0">
              <a:solidFill>
                <a:srgbClr val="006600"/>
              </a:solidFill>
              <a:latin typeface="微软雅黑" pitchFamily="34" charset="-122"/>
              <a:ea typeface="微软雅黑" pitchFamily="34" charset="-122"/>
            </a:endParaRPr>
          </a:p>
        </p:txBody>
      </p:sp>
      <p:pic>
        <p:nvPicPr>
          <p:cNvPr id="56323" name="图片 1" descr="20150729224309_tyEAe"/>
          <p:cNvPicPr>
            <a:picLocks noChangeAspect="1"/>
          </p:cNvPicPr>
          <p:nvPr/>
        </p:nvPicPr>
        <p:blipFill>
          <a:blip r:embed="rId1" cstate="print"/>
          <a:srcRect l="6438" t="11917" b="12094"/>
          <a:stretch>
            <a:fillRect/>
          </a:stretch>
        </p:blipFill>
        <p:spPr>
          <a:xfrm>
            <a:off x="8472264" y="3284984"/>
            <a:ext cx="2874963" cy="29527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blinds(horizontal)">
                                      <p:cBhvr>
                                        <p:cTn id="7" dur="5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1"/>
          <p:cNvGrpSpPr/>
          <p:nvPr/>
        </p:nvGrpSpPr>
        <p:grpSpPr>
          <a:xfrm>
            <a:off x="1562097" y="969002"/>
            <a:ext cx="1841503" cy="690245"/>
            <a:chOff x="995205" y="1951558"/>
            <a:chExt cx="1611760" cy="1413942"/>
          </a:xfrm>
          <a:solidFill>
            <a:schemeClr val="accent3">
              <a:lumMod val="75000"/>
            </a:schemeClr>
          </a:solidFill>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grp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1">
                <a:ln>
                  <a:noFill/>
                </a:ln>
                <a:solidFill>
                  <a:schemeClr val="accent1">
                    <a:lumMod val="75000"/>
                    <a:lumOff val="25000"/>
                  </a:schemeClr>
                </a:solidFill>
                <a:effectLst/>
                <a:uLnTx/>
                <a:uFillTx/>
                <a:latin typeface="+mn-lt"/>
                <a:ea typeface="+mn-ea"/>
                <a:cs typeface="+mn-cs"/>
                <a:sym typeface="Arial" pitchFamily="34" charset="0"/>
              </a:endParaRPr>
            </a:p>
          </p:txBody>
        </p:sp>
        <p:sp>
          <p:nvSpPr>
            <p:cNvPr id="26" name="任意多边形 25"/>
            <p:cNvSpPr/>
            <p:nvPr/>
          </p:nvSpPr>
          <p:spPr>
            <a:xfrm>
              <a:off x="1188403" y="2121042"/>
              <a:ext cx="1225367" cy="107497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grp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95000" lnSpcReduction="10000"/>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bg1"/>
                  </a:solidFill>
                  <a:effectLst/>
                  <a:uLnTx/>
                  <a:uFillTx/>
                  <a:latin typeface="黑体" pitchFamily="49" charset="-122"/>
                  <a:ea typeface="黑体" pitchFamily="49" charset="-122"/>
                  <a:sym typeface="Arial" pitchFamily="34" charset="0"/>
                </a:rPr>
                <a:t>标题</a:t>
              </a:r>
            </a:p>
          </p:txBody>
        </p:sp>
      </p:grpSp>
      <p:sp>
        <p:nvSpPr>
          <p:cNvPr id="34820" name="文本框 5"/>
          <p:cNvSpPr txBox="1"/>
          <p:nvPr/>
        </p:nvSpPr>
        <p:spPr>
          <a:xfrm>
            <a:off x="1782763" y="1700213"/>
            <a:ext cx="8626475" cy="4093428"/>
          </a:xfrm>
          <a:prstGeom prst="rect">
            <a:avLst/>
          </a:prstGeom>
          <a:noFill/>
          <a:ln w="9525">
            <a:noFill/>
          </a:ln>
        </p:spPr>
        <p:txBody>
          <a:bodyPr>
            <a:spAutoFit/>
          </a:bodyPr>
          <a:lstStyle/>
          <a:p>
            <a:pPr algn="ctr"/>
            <a:r>
              <a:rPr lang="zh-CN" altLang="en-US" sz="3200" b="1" dirty="0">
                <a:latin typeface="宋体" pitchFamily="2" charset="-122"/>
                <a:ea typeface="宋体" pitchFamily="2" charset="-122"/>
              </a:rPr>
              <a:t>冤  家</a:t>
            </a:r>
            <a:endParaRPr lang="zh-CN" altLang="en-US" sz="3200" b="1" dirty="0">
              <a:latin typeface="宋体" pitchFamily="2" charset="-122"/>
              <a:ea typeface="宋体" pitchFamily="2" charset="-122"/>
            </a:endParaRPr>
          </a:p>
          <a:p>
            <a:r>
              <a:rPr lang="zh-CN" altLang="en-US" sz="3200" dirty="0">
                <a:latin typeface="宋体" pitchFamily="2" charset="-122"/>
                <a:ea typeface="宋体" pitchFamily="2" charset="-122"/>
              </a:rPr>
              <a:t>    </a:t>
            </a:r>
            <a:r>
              <a:rPr lang="zh-CN" altLang="en-US" sz="2800" dirty="0">
                <a:latin typeface="宋体" pitchFamily="2" charset="-122"/>
                <a:ea typeface="宋体" pitchFamily="2" charset="-122"/>
              </a:rPr>
              <a:t>现在,他们兄弟俩终于都过世了。一个画家和一个医生。画家一直自以为有绘画的天才。他自大、骄傲而且易怒,向来看不起他兄弟那副庸俗、多愁善感的德性。然而,他实际上并没有什么才气,如果不是他兄弟的接济,他早就要三餐不济了。奇怪的是,尽管他的画从技巧、内涵各方面看来都是极粗俗、拙劣的作品,他还是持续地画着。偶尔举办几次画展,总是刚好卖出两</a:t>
            </a:r>
            <a:endParaRPr lang="zh-CN" altLang="en-US" sz="3200" dirty="0">
              <a:latin typeface="宋体" pitchFamily="2" charset="-122"/>
              <a:ea typeface="宋体" pitchFamily="2" charset="-122"/>
            </a:endParaRPr>
          </a:p>
        </p:txBody>
      </p:sp>
      <p:sp>
        <p:nvSpPr>
          <p:cNvPr id="7" name="矩形 6"/>
          <p:cNvSpPr/>
          <p:nvPr/>
        </p:nvSpPr>
        <p:spPr>
          <a:xfrm>
            <a:off x="1835789" y="1741984"/>
            <a:ext cx="601663" cy="534988"/>
          </a:xfrm>
          <a:prstGeom prst="rect">
            <a:avLst/>
          </a:prstGeom>
          <a:solidFill>
            <a:schemeClr val="accent1"/>
          </a:solidFill>
          <a:ln>
            <a:solidFill>
              <a:schemeClr val="tx2"/>
            </a:solid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accent1">
                    <a:lumMod val="50000"/>
                    <a:lumOff val="50000"/>
                  </a:schemeClr>
                </a:solidFill>
                <a:effectLst/>
                <a:uLnTx/>
                <a:uFillTx/>
                <a:latin typeface="+mn-lt"/>
                <a:ea typeface="+mn-ea"/>
                <a:cs typeface="+mn-cs"/>
              </a:rPr>
              <a:t>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4820"/>
                                        </p:tgtEl>
                                        <p:attrNameLst>
                                          <p:attrName>style.visibility</p:attrName>
                                        </p:attrNameLst>
                                      </p:cBhvr>
                                      <p:to>
                                        <p:strVal val="visible"/>
                                      </p:to>
                                    </p:set>
                                    <p:animEffect transition="in" filter="blinds(horizontal)">
                                      <p:cBhvr>
                                        <p:cTn id="18" dur="5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P spid="7"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文本框 1"/>
          <p:cNvSpPr txBox="1"/>
          <p:nvPr/>
        </p:nvSpPr>
        <p:spPr>
          <a:xfrm>
            <a:off x="1709738" y="1168400"/>
            <a:ext cx="8770937" cy="3826240"/>
          </a:xfrm>
          <a:prstGeom prst="rect">
            <a:avLst/>
          </a:prstGeom>
          <a:noFill/>
          <a:ln w="9525">
            <a:noFill/>
          </a:ln>
        </p:spPr>
        <p:txBody>
          <a:bodyPr>
            <a:spAutoFit/>
          </a:bodyPr>
          <a:lstStyle/>
          <a:p>
            <a:pPr>
              <a:lnSpc>
                <a:spcPct val="110000"/>
              </a:lnSpc>
            </a:pPr>
            <a:r>
              <a:rPr lang="zh-CN" altLang="en-US" sz="2800" dirty="0">
                <a:latin typeface="宋体" pitchFamily="2" charset="-122"/>
                <a:ea typeface="宋体" pitchFamily="2" charset="-122"/>
              </a:rPr>
              <a:t>幅画,每次都是如此,一幅不多一幅不少。终于,医生也绝望地认清他兄弟的“天分”了。在不断地接济和支持之后,医生发现自己的兄弟天生就只能当个二流的画家,心里着实难过。可是他一直隐埋在心里。医生去世的时候留下所有的遗产给他的兄弟。画家在医生的房子里发现了二十五年来他卖给那个匿名者的所有作品。起初他疑惑不解,最后他给自己找到了解释——这狡猾的家伙终于做了一次正确的投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fade">
                                      <p:cBhvr>
                                        <p:cTn id="7"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482725" y="2481263"/>
            <a:ext cx="5508625" cy="1752600"/>
          </a:xfrm>
        </p:spPr>
        <p:txBody>
          <a:bodyPr vert="horz" wrap="square" lIns="91440" tIns="45720" rIns="91440" bIns="45720" anchor="t"/>
          <a:lstStyle/>
          <a:p>
            <a:pPr marL="342900" indent="-342900" defTabSz="457200" eaLnBrk="1" hangingPunct="1">
              <a:lnSpc>
                <a:spcPct val="130000"/>
              </a:lnSpc>
              <a:buFont typeface="Wingdings" pitchFamily="2" charset="2"/>
              <a:buChar char="Ø"/>
            </a:pPr>
            <a:r>
              <a:rPr lang="zh-CN" altLang="en-US" kern="1200" dirty="0">
                <a:solidFill>
                  <a:schemeClr val="bg1"/>
                </a:solidFill>
                <a:latin typeface="宋体" pitchFamily="2" charset="-122"/>
                <a:ea typeface="宋体" pitchFamily="2" charset="-122"/>
                <a:sym typeface="宋体" pitchFamily="2" charset="-122"/>
              </a:rPr>
              <a:t>小说的三要素</a:t>
            </a:r>
            <a:endParaRPr lang="zh-CN" altLang="en-US" kern="1200" dirty="0">
              <a:solidFill>
                <a:schemeClr val="bg1"/>
              </a:solidFill>
              <a:latin typeface="宋体" pitchFamily="2" charset="-122"/>
              <a:ea typeface="宋体" pitchFamily="2" charset="-122"/>
              <a:sym typeface="宋体" pitchFamily="2" charset="-122"/>
            </a:endParaRPr>
          </a:p>
          <a:p>
            <a:pPr marL="342900" indent="-342900" defTabSz="457200" eaLnBrk="1" hangingPunct="1">
              <a:lnSpc>
                <a:spcPct val="130000"/>
              </a:lnSpc>
              <a:buFont typeface="Wingdings" pitchFamily="2" charset="2"/>
              <a:buChar char="Ø"/>
            </a:pPr>
            <a:r>
              <a:rPr lang="zh-CN" altLang="en-US" kern="1200" dirty="0">
                <a:solidFill>
                  <a:schemeClr val="bg1"/>
                </a:solidFill>
                <a:latin typeface="宋体" pitchFamily="2" charset="-122"/>
                <a:ea typeface="宋体" pitchFamily="2" charset="-122"/>
                <a:sym typeface="宋体" pitchFamily="2" charset="-122"/>
              </a:rPr>
              <a:t>小小说的特点</a:t>
            </a:r>
            <a:endParaRPr lang="zh-CN" altLang="en-US" kern="1200" dirty="0">
              <a:solidFill>
                <a:schemeClr val="bg1"/>
              </a:solidFill>
              <a:latin typeface="宋体" pitchFamily="2" charset="-122"/>
              <a:ea typeface="宋体" pitchFamily="2" charset="-122"/>
              <a:sym typeface="宋体" pitchFamily="2" charset="-122"/>
            </a:endParaRPr>
          </a:p>
          <a:p>
            <a:pPr marL="342900" indent="-342900" defTabSz="457200" eaLnBrk="1" hangingPunct="1"/>
            <a:endParaRPr lang="zh-CN" altLang="en-US" kern="1200" dirty="0">
              <a:solidFill>
                <a:schemeClr val="tx2"/>
              </a:solidFill>
              <a:latin typeface="Heiti SC Light"/>
              <a:ea typeface="Heiti SC Light"/>
              <a:cs typeface="+mn-cs"/>
              <a:sym typeface="宋体" pitchFamily="2" charset="-122"/>
            </a:endParaRPr>
          </a:p>
        </p:txBody>
      </p:sp>
      <p:pic>
        <p:nvPicPr>
          <p:cNvPr id="7173" name="图片 2" descr="20150118192246_dJ4ct"/>
          <p:cNvPicPr>
            <a:picLocks noChangeAspect="1"/>
          </p:cNvPicPr>
          <p:nvPr/>
        </p:nvPicPr>
        <p:blipFill>
          <a:blip r:embed="rId1" cstate="print"/>
          <a:srcRect l="4956" t="4704" r="2374" b="4974"/>
          <a:stretch>
            <a:fillRect/>
          </a:stretch>
        </p:blipFill>
        <p:spPr>
          <a:xfrm>
            <a:off x="8040216" y="2225675"/>
            <a:ext cx="2871788" cy="4016375"/>
          </a:xfrm>
          <a:prstGeom prst="rect">
            <a:avLst/>
          </a:prstGeom>
          <a:noFill/>
          <a:ln w="9525">
            <a:noFill/>
          </a:ln>
        </p:spPr>
      </p:pic>
      <p:sp>
        <p:nvSpPr>
          <p:cNvPr id="7" name="文本框 6"/>
          <p:cNvSpPr txBox="1"/>
          <p:nvPr/>
        </p:nvSpPr>
        <p:spPr>
          <a:xfrm>
            <a:off x="1736725" y="1020104"/>
            <a:ext cx="4721225" cy="583565"/>
          </a:xfrm>
          <a:prstGeom prst="rect">
            <a:avLst/>
          </a:prstGeom>
          <a:solidFill>
            <a:schemeClr val="accent1"/>
          </a:solidFill>
          <a:ln w="9525">
            <a:noFill/>
          </a:ln>
        </p:spPr>
        <p:txBody>
          <a:bodyPr>
            <a:spAutoFit/>
          </a:bodyPr>
          <a:lstStyle/>
          <a:p>
            <a:pPr marL="457200" indent="-457200">
              <a:buFont typeface="Wingdings" pitchFamily="2" charset="2"/>
              <a:buChar char="l"/>
            </a:pPr>
            <a:r>
              <a:rPr lang="en-US" altLang="zh-CN" sz="3200" dirty="0">
                <a:solidFill>
                  <a:srgbClr val="00B050"/>
                </a:solidFill>
                <a:latin typeface="黑体" pitchFamily="49" charset="-122"/>
                <a:ea typeface="黑体" pitchFamily="49" charset="-122"/>
                <a:sym typeface="宋体" pitchFamily="2" charset="-122"/>
              </a:rPr>
              <a:t>600</a:t>
            </a:r>
            <a:r>
              <a:rPr lang="zh-CN" altLang="en-US" sz="3200" dirty="0">
                <a:solidFill>
                  <a:srgbClr val="00B050"/>
                </a:solidFill>
                <a:latin typeface="黑体" pitchFamily="49" charset="-122"/>
                <a:ea typeface="黑体" pitchFamily="49" charset="-122"/>
                <a:sym typeface="宋体" pitchFamily="2" charset="-122"/>
              </a:rPr>
              <a:t>分基础  考点</a:t>
            </a:r>
            <a:r>
              <a:rPr lang="en-US" altLang="zh-CN" sz="3200" dirty="0">
                <a:solidFill>
                  <a:srgbClr val="00B050"/>
                </a:solidFill>
                <a:latin typeface="黑体" pitchFamily="49" charset="-122"/>
                <a:ea typeface="黑体" pitchFamily="49" charset="-122"/>
                <a:sym typeface="宋体" pitchFamily="2" charset="-122"/>
              </a:rPr>
              <a:t>&amp;</a:t>
            </a:r>
            <a:r>
              <a:rPr lang="zh-CN" altLang="en-US" sz="3200" dirty="0">
                <a:solidFill>
                  <a:srgbClr val="00B050"/>
                </a:solidFill>
                <a:latin typeface="黑体" pitchFamily="49" charset="-122"/>
                <a:ea typeface="黑体" pitchFamily="49" charset="-122"/>
                <a:sym typeface="宋体" pitchFamily="2" charset="-122"/>
              </a:rPr>
              <a:t>考法</a:t>
            </a:r>
          </a:p>
        </p:txBody>
      </p:sp>
      <p:sp>
        <p:nvSpPr>
          <p:cNvPr id="3" name="矩形 2"/>
          <p:cNvSpPr/>
          <p:nvPr/>
        </p:nvSpPr>
        <p:spPr>
          <a:xfrm>
            <a:off x="1482725" y="1811900"/>
            <a:ext cx="3475631" cy="646331"/>
          </a:xfrm>
          <a:prstGeom prst="rect">
            <a:avLst/>
          </a:prstGeom>
        </p:spPr>
        <p:txBody>
          <a:bodyPr wrap="none">
            <a:spAutoFit/>
          </a:bodyPr>
          <a:lstStyle/>
          <a:p>
            <a:r>
              <a:rPr lang="zh-CN" altLang="en-US" sz="3600" b="1" dirty="0">
                <a:solidFill>
                  <a:srgbClr val="262626"/>
                </a:solidFill>
                <a:latin typeface="Heiti SC Light"/>
                <a:ea typeface="Heiti SC Light"/>
                <a:cs typeface="+mj-cs"/>
                <a:sym typeface="宋体" pitchFamily="2" charset="-122"/>
              </a:rPr>
              <a:t>     </a:t>
            </a:r>
            <a:r>
              <a:rPr lang="zh-CN" altLang="en-US" sz="3600" b="1" dirty="0">
                <a:solidFill>
                  <a:srgbClr val="262626"/>
                </a:solidFill>
                <a:latin typeface="+mn-ea"/>
                <a:cs typeface="+mj-cs"/>
                <a:sym typeface="宋体" pitchFamily="2" charset="-122"/>
              </a:rPr>
              <a:t>应试基础必备</a:t>
            </a:r>
            <a:endParaRPr lang="zh-CN" altLang="en-US"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 calcmode="lin" valueType="num">
                                      <p:cBhvr additive="base">
                                        <p:cTn id="18"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additive="base">
                                        <p:cTn id="2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文本框 2"/>
          <p:cNvSpPr txBox="1"/>
          <p:nvPr/>
        </p:nvSpPr>
        <p:spPr>
          <a:xfrm>
            <a:off x="1682750" y="2673350"/>
            <a:ext cx="8826500" cy="3304687"/>
          </a:xfrm>
          <a:prstGeom prst="rect">
            <a:avLst/>
          </a:prstGeom>
          <a:noFill/>
          <a:ln w="9525">
            <a:noFill/>
          </a:ln>
        </p:spPr>
        <p:txBody>
          <a:bodyPr>
            <a:spAutoFit/>
          </a:bodyPr>
          <a:lstStyle/>
          <a:p>
            <a:pPr>
              <a:lnSpc>
                <a:spcPct val="110000"/>
              </a:lnSpc>
            </a:pPr>
            <a:r>
              <a:rPr lang="zh-CN" altLang="en-US" sz="3200" dirty="0">
                <a:latin typeface="微软雅黑" pitchFamily="34" charset="-122"/>
                <a:ea typeface="微软雅黑" pitchFamily="34" charset="-122"/>
                <a:sym typeface="Arial" pitchFamily="34" charset="0"/>
              </a:rPr>
              <a:t>【示例】“冤家”好。①“冤家”是站在医生的角度,表达对画家兄弟给医生带来痛苦、怨恨、难过却又不忍抛弃的手足深情；②“冤家”揭示了兄弟之间爱恨交织的情感,意蕴深沉丰富；③“冤家”照应了小说的最后,画家狂妄地认为医生购买自己的画是一次正确的投资,令人啼笑皆非。</a:t>
            </a:r>
            <a:endParaRPr lang="zh-CN" altLang="en-US" sz="3200" dirty="0">
              <a:solidFill>
                <a:srgbClr val="006600"/>
              </a:solidFill>
              <a:latin typeface="微软雅黑" pitchFamily="34" charset="-122"/>
              <a:ea typeface="微软雅黑" pitchFamily="34" charset="-122"/>
            </a:endParaRPr>
          </a:p>
        </p:txBody>
      </p:sp>
      <p:sp>
        <p:nvSpPr>
          <p:cNvPr id="59395" name="文本框 2"/>
          <p:cNvSpPr txBox="1"/>
          <p:nvPr/>
        </p:nvSpPr>
        <p:spPr>
          <a:xfrm>
            <a:off x="1801813" y="1039813"/>
            <a:ext cx="8588375" cy="1568450"/>
          </a:xfrm>
          <a:prstGeom prst="rect">
            <a:avLst/>
          </a:prstGeom>
          <a:noFill/>
          <a:ln w="9525">
            <a:noFill/>
          </a:ln>
        </p:spPr>
        <p:txBody>
          <a:bodyPr>
            <a:spAutoFit/>
          </a:bodyPr>
          <a:lstStyle/>
          <a:p>
            <a:r>
              <a:rPr lang="zh-CN" altLang="en-US" sz="3200" dirty="0">
                <a:latin typeface="宋体" pitchFamily="2" charset="-122"/>
                <a:ea typeface="宋体" pitchFamily="2" charset="-122"/>
                <a:sym typeface="宋体" pitchFamily="2" charset="-122"/>
              </a:rPr>
              <a:t>       探究：这篇小说的标题,有的写作“兄弟”,你认为哪个标题更好？请说说你的理由。</a:t>
            </a:r>
            <a:endParaRPr lang="zh-CN" altLang="en-US" sz="3200" dirty="0">
              <a:latin typeface="宋体" pitchFamily="2" charset="-122"/>
              <a:ea typeface="宋体" pitchFamily="2" charset="-122"/>
            </a:endParaRPr>
          </a:p>
          <a:p>
            <a:r>
              <a:rPr lang="en-US" altLang="zh-CN" sz="3200" dirty="0">
                <a:latin typeface="宋体" pitchFamily="2" charset="-122"/>
                <a:ea typeface="宋体" pitchFamily="2" charset="-122"/>
                <a:sym typeface="宋体" pitchFamily="2" charset="-122"/>
              </a:rPr>
              <a:t>___________________________________</a:t>
            </a:r>
            <a:endParaRPr lang="zh-CN" altLang="en-US" sz="3200" dirty="0">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Effect transition="in" filter="blinds(horizontal)">
                                      <p:cBhvr>
                                        <p:cTn id="7" dur="500"/>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1"/>
          <p:cNvGrpSpPr/>
          <p:nvPr/>
        </p:nvGrpSpPr>
        <p:grpSpPr>
          <a:xfrm>
            <a:off x="1638300" y="958215"/>
            <a:ext cx="2618740" cy="838200"/>
            <a:chOff x="995205" y="1951558"/>
            <a:chExt cx="1611760" cy="1413942"/>
          </a:xfrm>
          <a:solidFill>
            <a:schemeClr val="accent3">
              <a:lumMod val="75000"/>
            </a:schemeClr>
          </a:solidFill>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grp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grp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黑体" pitchFamily="49" charset="-122"/>
                  <a:ea typeface="黑体" pitchFamily="49" charset="-122"/>
                  <a:sym typeface="Arial" pitchFamily="34" charset="0"/>
                </a:rPr>
                <a:t>艺术构思</a:t>
              </a:r>
            </a:p>
          </p:txBody>
        </p:sp>
      </p:grpSp>
      <p:sp>
        <p:nvSpPr>
          <p:cNvPr id="35844" name="文本框 5"/>
          <p:cNvSpPr txBox="1"/>
          <p:nvPr/>
        </p:nvSpPr>
        <p:spPr>
          <a:xfrm>
            <a:off x="1754188" y="1854200"/>
            <a:ext cx="8683625" cy="4585871"/>
          </a:xfrm>
          <a:prstGeom prst="rect">
            <a:avLst/>
          </a:prstGeom>
          <a:noFill/>
          <a:ln w="9525">
            <a:noFill/>
          </a:ln>
        </p:spPr>
        <p:txBody>
          <a:bodyPr>
            <a:spAutoFit/>
          </a:bodyPr>
          <a:lstStyle/>
          <a:p>
            <a:pPr algn="ctr"/>
            <a:r>
              <a:rPr lang="zh-CN" altLang="en-US" sz="3200" b="1" dirty="0">
                <a:latin typeface="宋体" pitchFamily="2" charset="-122"/>
                <a:ea typeface="宋体" pitchFamily="2" charset="-122"/>
              </a:rPr>
              <a:t>墙头枇杷</a:t>
            </a:r>
            <a:endParaRPr lang="zh-CN" altLang="en-US" sz="3200" b="1" dirty="0">
              <a:latin typeface="宋体" pitchFamily="2" charset="-122"/>
              <a:ea typeface="宋体" pitchFamily="2" charset="-122"/>
            </a:endParaRPr>
          </a:p>
          <a:p>
            <a:r>
              <a:rPr lang="zh-CN" altLang="en-US" sz="3200" dirty="0">
                <a:latin typeface="楷体" panose="02010609060101010101" pitchFamily="49" charset="-122"/>
                <a:ea typeface="楷体" panose="02010609060101010101" pitchFamily="49" charset="-122"/>
              </a:rPr>
              <a:t>    </a:t>
            </a:r>
            <a:r>
              <a:rPr lang="zh-CN" altLang="en-US" sz="2800" dirty="0">
                <a:latin typeface="宋体" pitchFamily="2" charset="-122"/>
                <a:ea typeface="宋体" pitchFamily="2" charset="-122"/>
              </a:rPr>
              <a:t>五月的枇杷,缀满枝头,金黄,连片成云；硕大,状如蜜桃。枇杷压过红墙,诱人垂涎。</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杜老师如莲花般灿烂的脸抵不过那片金黄,课室里,一个个小脑袋扭向了窗外。</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洪仁想起外婆年年送来的枇杷,清甜、可口、鲜嫩,不觉舌根生津,喉头滚动不停。</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啪！一本书扇在了洪仁左脸上,火辣,生痛。转头,杜老师莲花般的脸如霜打的荷叶。</a:t>
            </a:r>
            <a:endParaRPr lang="zh-CN" altLang="en-US" sz="2800" dirty="0">
              <a:latin typeface="宋体" pitchFamily="2" charset="-122"/>
              <a:ea typeface="宋体" pitchFamily="2" charset="-122"/>
            </a:endParaRPr>
          </a:p>
          <a:p>
            <a:r>
              <a:rPr lang="zh-CN" altLang="en-US" sz="3200" dirty="0">
                <a:latin typeface="楷体" panose="02010609060101010101" pitchFamily="49" charset="-122"/>
                <a:ea typeface="楷体" panose="02010609060101010101" pitchFamily="49" charset="-122"/>
              </a:rPr>
              <a:t>   </a:t>
            </a:r>
            <a:endParaRPr lang="zh-CN" altLang="en-US" sz="3200" dirty="0">
              <a:latin typeface="Arial" pitchFamily="34" charset="0"/>
            </a:endParaRPr>
          </a:p>
        </p:txBody>
      </p:sp>
      <p:sp>
        <p:nvSpPr>
          <p:cNvPr id="7" name="矩形 6"/>
          <p:cNvSpPr/>
          <p:nvPr/>
        </p:nvSpPr>
        <p:spPr>
          <a:xfrm>
            <a:off x="1847528" y="1869432"/>
            <a:ext cx="601663" cy="534988"/>
          </a:xfrm>
          <a:prstGeom prst="rect">
            <a:avLst/>
          </a:prstGeom>
          <a:solidFill>
            <a:schemeClr val="accent1"/>
          </a:solidFill>
          <a:ln>
            <a:solidFill>
              <a:schemeClr val="tx2"/>
            </a:solid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accent1">
                    <a:lumMod val="50000"/>
                    <a:lumOff val="50000"/>
                  </a:schemeClr>
                </a:solidFill>
                <a:effectLst/>
                <a:uLnTx/>
                <a:uFillTx/>
                <a:latin typeface="+mn-lt"/>
                <a:ea typeface="+mn-ea"/>
                <a:cs typeface="+mn-cs"/>
              </a:rPr>
              <a:t>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5844"/>
                                        </p:tgtEl>
                                        <p:attrNameLst>
                                          <p:attrName>style.visibility</p:attrName>
                                        </p:attrNameLst>
                                      </p:cBhvr>
                                      <p:to>
                                        <p:strVal val="visible"/>
                                      </p:to>
                                    </p:set>
                                    <p:animEffect transition="in" filter="blinds(horizontal)">
                                      <p:cBhvr>
                                        <p:cTn id="18" dur="5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7"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文本框 2"/>
          <p:cNvSpPr txBox="1"/>
          <p:nvPr/>
        </p:nvSpPr>
        <p:spPr>
          <a:xfrm>
            <a:off x="1771650" y="1120775"/>
            <a:ext cx="8648700" cy="4983416"/>
          </a:xfrm>
          <a:prstGeom prst="rect">
            <a:avLst/>
          </a:prstGeom>
          <a:noFill/>
          <a:ln w="9525">
            <a:noFill/>
          </a:ln>
        </p:spPr>
        <p:txBody>
          <a:bodyPr>
            <a:spAutoFit/>
          </a:bodyPr>
          <a:lstStyle/>
          <a:p>
            <a:pPr>
              <a:lnSpc>
                <a:spcPts val="3540"/>
              </a:lnSpc>
            </a:pPr>
            <a:r>
              <a:rPr lang="zh-CN" altLang="en-US" sz="3200" dirty="0">
                <a:latin typeface="楷体" panose="02010609060101010101" pitchFamily="49" charset="-122"/>
                <a:ea typeface="楷体" panose="02010609060101010101" pitchFamily="49" charset="-122"/>
              </a:rPr>
              <a:t>    </a:t>
            </a:r>
            <a:r>
              <a:rPr lang="zh-CN" altLang="en-US" sz="2800" dirty="0">
                <a:latin typeface="宋体" pitchFamily="2" charset="-122"/>
                <a:ea typeface="宋体" pitchFamily="2" charset="-122"/>
              </a:rPr>
              <a:t>洪仁被罚面壁,同学们的脸集体左转,目不转睛盯着黑板,杜老师的脸,得意如莲花盛开,可黑板上那一个个生字全成了一颗颗金灿灿的枇杷。</a:t>
            </a:r>
            <a:endParaRPr lang="zh-CN" altLang="en-US" sz="2800" dirty="0">
              <a:latin typeface="宋体" pitchFamily="2" charset="-122"/>
              <a:ea typeface="宋体" pitchFamily="2" charset="-122"/>
            </a:endParaRPr>
          </a:p>
          <a:p>
            <a:pPr>
              <a:lnSpc>
                <a:spcPts val="3540"/>
              </a:lnSpc>
            </a:pPr>
            <a:r>
              <a:rPr lang="zh-CN" altLang="en-US" sz="2800" dirty="0">
                <a:latin typeface="宋体" pitchFamily="2" charset="-122"/>
                <a:ea typeface="宋体" pitchFamily="2" charset="-122"/>
              </a:rPr>
              <a:t>    入夜,天上一轮新月,黄灿灿,在洪仁眼里,它远没有那片枇杷生动、明亮。</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洪仁找得一个长凳,爬上去,仰头,伸手,还够不着。一个小跳,差点坠落,心,如鼓敲。</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sym typeface="宋体" pitchFamily="2" charset="-122"/>
              </a:rPr>
              <a:t>    突然,只觉身子一轻,他陡然长高了半尺。他惊喜,他贪婪猛吃,甜甜的,幸福迅即布满全身。</a:t>
            </a:r>
            <a:endParaRPr lang="en-US" altLang="zh-CN" sz="2800" dirty="0">
              <a:latin typeface="宋体" pitchFamily="2" charset="-122"/>
              <a:ea typeface="宋体" pitchFamily="2" charset="-122"/>
              <a:sym typeface="宋体" pitchFamily="2" charset="-122"/>
            </a:endParaRPr>
          </a:p>
          <a:p>
            <a:r>
              <a:rPr lang="zh-CN" altLang="en-US" sz="2800" dirty="0">
                <a:latin typeface="宋体" pitchFamily="2" charset="-122"/>
                <a:ea typeface="宋体" pitchFamily="2" charset="-122"/>
              </a:rPr>
              <a:t>    好吃吗？洪仁扭头</a:t>
            </a:r>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眼睛睁圆</a:t>
            </a:r>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惊惶惨叫</a:t>
            </a:r>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杜老师！</a:t>
            </a:r>
            <a:endParaRPr lang="zh-CN" altLang="en-US" sz="2800" dirty="0">
              <a:latin typeface="宋体" pitchFamily="2" charset="-122"/>
              <a:ea typeface="宋体" pitchFamily="2" charset="-122"/>
            </a:endParaRPr>
          </a:p>
          <a:p>
            <a:r>
              <a:rPr lang="zh-CN" altLang="en-US" sz="3200" dirty="0">
                <a:latin typeface="楷体" panose="02010609060101010101" pitchFamily="49" charset="-122"/>
                <a:ea typeface="楷体" panose="02010609060101010101" pitchFamily="49" charset="-122"/>
              </a:rPr>
              <a:t>    </a:t>
            </a:r>
            <a:endParaRPr lang="zh-CN" altLang="en-US" sz="3200" dirty="0">
              <a:latin typeface="Calibri"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fade">
                                      <p:cBhvr>
                                        <p:cTn id="7" dur="1000"/>
                                        <p:tgtEl>
                                          <p:spTgt spid="61442"/>
                                        </p:tgtEl>
                                      </p:cBhvr>
                                    </p:animEffect>
                                    <p:anim calcmode="lin" valueType="num">
                                      <p:cBhvr>
                                        <p:cTn id="8" dur="1000" fill="hold"/>
                                        <p:tgtEl>
                                          <p:spTgt spid="61442"/>
                                        </p:tgtEl>
                                        <p:attrNameLst>
                                          <p:attrName>ppt_x</p:attrName>
                                        </p:attrNameLst>
                                      </p:cBhvr>
                                      <p:tavLst>
                                        <p:tav tm="0">
                                          <p:val>
                                            <p:strVal val="#ppt_x"/>
                                          </p:val>
                                        </p:tav>
                                        <p:tav tm="100000">
                                          <p:val>
                                            <p:strVal val="#ppt_x"/>
                                          </p:val>
                                        </p:tav>
                                      </p:tavLst>
                                    </p:anim>
                                    <p:anim calcmode="lin" valueType="num">
                                      <p:cBhvr>
                                        <p:cTn id="9" dur="1000" fill="hold"/>
                                        <p:tgtEl>
                                          <p:spTgt spid="614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文本框 2"/>
          <p:cNvSpPr txBox="1"/>
          <p:nvPr/>
        </p:nvSpPr>
        <p:spPr>
          <a:xfrm>
            <a:off x="1673165" y="3795275"/>
            <a:ext cx="8747125" cy="2061210"/>
          </a:xfrm>
          <a:prstGeom prst="rect">
            <a:avLst/>
          </a:prstGeom>
          <a:noFill/>
          <a:ln w="9525">
            <a:noFill/>
          </a:ln>
        </p:spPr>
        <p:txBody>
          <a:bodyPr>
            <a:spAutoFit/>
          </a:bodyPr>
          <a:lstStyle/>
          <a:p>
            <a:r>
              <a:rPr lang="zh-CN" altLang="en-US" sz="3200" dirty="0">
                <a:latin typeface="微软雅黑" pitchFamily="34" charset="-122"/>
                <a:ea typeface="微软雅黑" pitchFamily="34" charset="-122"/>
                <a:sym typeface="Arial" pitchFamily="34" charset="0"/>
              </a:rPr>
              <a:t>【答案】先抑后扬。先写洪仁因为课堂上走神而被杜老师惩罚,写出了杜老师的严厉；又写洪仁夜晚摘枇杷而不得,被杜老师托举,写出了杜老师的和善亲切。</a:t>
            </a:r>
            <a:endParaRPr lang="zh-CN" altLang="en-US" sz="3200" dirty="0">
              <a:solidFill>
                <a:srgbClr val="006600"/>
              </a:solidFill>
              <a:latin typeface="微软雅黑" pitchFamily="34" charset="-122"/>
              <a:ea typeface="微软雅黑" pitchFamily="34" charset="-122"/>
              <a:sym typeface="Arial" pitchFamily="34" charset="0"/>
            </a:endParaRPr>
          </a:p>
        </p:txBody>
      </p:sp>
      <p:sp>
        <p:nvSpPr>
          <p:cNvPr id="62467" name="文本框 1"/>
          <p:cNvSpPr txBox="1"/>
          <p:nvPr/>
        </p:nvSpPr>
        <p:spPr>
          <a:xfrm>
            <a:off x="1670050" y="1642050"/>
            <a:ext cx="8674100" cy="1568450"/>
          </a:xfrm>
          <a:prstGeom prst="rect">
            <a:avLst/>
          </a:prstGeom>
          <a:noFill/>
          <a:ln w="9525">
            <a:noFill/>
          </a:ln>
        </p:spPr>
        <p:txBody>
          <a:bodyPr>
            <a:spAutoFit/>
          </a:bodyPr>
          <a:lstStyle/>
          <a:p>
            <a:r>
              <a:rPr lang="en-US" altLang="zh-CN" sz="3200" dirty="0">
                <a:latin typeface="Arial" pitchFamily="34" charset="0"/>
                <a:sym typeface="宋体" pitchFamily="2" charset="-122"/>
              </a:rPr>
              <a:t>       </a:t>
            </a:r>
            <a:r>
              <a:rPr lang="zh-CN" altLang="en-US" sz="3200" dirty="0">
                <a:latin typeface="宋体" pitchFamily="2" charset="-122"/>
                <a:ea typeface="宋体" pitchFamily="2" charset="-122"/>
                <a:sym typeface="宋体" pitchFamily="2" charset="-122"/>
              </a:rPr>
              <a:t>探究：这篇小说是运用怎样的手法来塑造杜老师这个人物形象的？</a:t>
            </a:r>
            <a:endParaRPr lang="zh-CN" altLang="en-US" sz="3200" dirty="0">
              <a:latin typeface="宋体" pitchFamily="2" charset="-122"/>
              <a:ea typeface="宋体" pitchFamily="2" charset="-122"/>
              <a:sym typeface="宋体" pitchFamily="2" charset="-122"/>
            </a:endParaRPr>
          </a:p>
          <a:p>
            <a:r>
              <a:rPr lang="en-US" altLang="zh-CN" sz="3200" dirty="0">
                <a:latin typeface="宋体" pitchFamily="2" charset="-122"/>
                <a:ea typeface="宋体" pitchFamily="2" charset="-122"/>
              </a:rPr>
              <a:t>____________________________________</a:t>
            </a:r>
            <a:endParaRPr lang="zh-CN" altLang="en-US" sz="3200" dirty="0">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blinds(horizontal)">
                                      <p:cBhvr>
                                        <p:cTn id="7" dur="500"/>
                                        <p:tgtEl>
                                          <p:spTgt spid="35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1"/>
          <p:cNvGrpSpPr/>
          <p:nvPr/>
        </p:nvGrpSpPr>
        <p:grpSpPr>
          <a:xfrm>
            <a:off x="1590040" y="958215"/>
            <a:ext cx="2690495" cy="807720"/>
            <a:chOff x="995205" y="1951558"/>
            <a:chExt cx="1611760" cy="1413942"/>
          </a:xfrm>
          <a:solidFill>
            <a:schemeClr val="accent3">
              <a:lumMod val="75000"/>
            </a:schemeClr>
          </a:solidFill>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grp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6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grp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黑体" pitchFamily="49" charset="-122"/>
                  <a:ea typeface="黑体" pitchFamily="49" charset="-122"/>
                  <a:sym typeface="Arial" pitchFamily="34" charset="0"/>
                </a:rPr>
                <a:t>思想主题</a:t>
              </a:r>
            </a:p>
          </p:txBody>
        </p:sp>
      </p:grpSp>
      <p:sp>
        <p:nvSpPr>
          <p:cNvPr id="36868" name="文本框 5"/>
          <p:cNvSpPr txBox="1"/>
          <p:nvPr/>
        </p:nvSpPr>
        <p:spPr>
          <a:xfrm>
            <a:off x="1760538" y="2049463"/>
            <a:ext cx="8672512" cy="4093428"/>
          </a:xfrm>
          <a:prstGeom prst="rect">
            <a:avLst/>
          </a:prstGeom>
          <a:noFill/>
          <a:ln w="9525">
            <a:noFill/>
          </a:ln>
        </p:spPr>
        <p:txBody>
          <a:bodyPr>
            <a:spAutoFit/>
          </a:bodyPr>
          <a:lstStyle/>
          <a:p>
            <a:pPr algn="ctr"/>
            <a:r>
              <a:rPr lang="zh-CN" altLang="en-US" sz="3200" b="1" dirty="0">
                <a:latin typeface="宋体" pitchFamily="2" charset="-122"/>
                <a:ea typeface="宋体" pitchFamily="2" charset="-122"/>
                <a:sym typeface="Arial" pitchFamily="34" charset="0"/>
              </a:rPr>
              <a:t>一辆开往春天的汽车</a:t>
            </a:r>
            <a:endParaRPr lang="zh-CN" altLang="en-US" sz="3200" b="1" dirty="0">
              <a:latin typeface="宋体" pitchFamily="2" charset="-122"/>
              <a:ea typeface="宋体" pitchFamily="2" charset="-122"/>
              <a:sym typeface="Arial" pitchFamily="34" charset="0"/>
            </a:endParaRPr>
          </a:p>
          <a:p>
            <a:r>
              <a:rPr lang="zh-CN" altLang="en-US" sz="3200" dirty="0">
                <a:latin typeface="宋体" pitchFamily="2" charset="-122"/>
                <a:ea typeface="宋体" pitchFamily="2" charset="-122"/>
              </a:rPr>
              <a:t>    </a:t>
            </a:r>
            <a:r>
              <a:rPr lang="zh-CN" altLang="en-US" sz="2800" dirty="0">
                <a:latin typeface="宋体" pitchFamily="2" charset="-122"/>
                <a:ea typeface="宋体" pitchFamily="2" charset="-122"/>
              </a:rPr>
              <a:t>一辆开往春天的汽车,坐满了乘客。他们都喜形于色,要到远山远水,去亲近那些生命的新面孔,期盼今年交上好运。</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一路跑来,上车者愈来愈多,明显已经超载；必须要有一个下去,大家你看我我看你,目光不约而同对准了一个老农。尽管他拼命地挣扎,还是被淘汰下去。</a:t>
            </a:r>
            <a:endParaRPr lang="en-US" altLang="zh-CN" sz="2800" dirty="0">
              <a:latin typeface="宋体" pitchFamily="2" charset="-122"/>
              <a:ea typeface="宋体" pitchFamily="2" charset="-122"/>
            </a:endParaRPr>
          </a:p>
          <a:p>
            <a:r>
              <a:rPr lang="en-US" altLang="zh-CN" sz="2800" dirty="0">
                <a:latin typeface="宋体" pitchFamily="2" charset="-122"/>
                <a:ea typeface="宋体" pitchFamily="2" charset="-122"/>
              </a:rPr>
              <a:t>    </a:t>
            </a:r>
            <a:r>
              <a:rPr lang="zh-CN" altLang="en-US" sz="2800" dirty="0">
                <a:latin typeface="楷体" panose="02010609060101010101" pitchFamily="49" charset="-122"/>
                <a:ea typeface="楷体" panose="02010609060101010101" pitchFamily="49" charset="-122"/>
              </a:rPr>
              <a:t>无可奈何,他只好背起一袋种子,朝家乡的方向猛磕了一个头。</a:t>
            </a:r>
            <a:endParaRPr lang="zh-CN" altLang="en-US" sz="2800" dirty="0">
              <a:latin typeface="宋体" pitchFamily="2" charset="-122"/>
              <a:ea typeface="宋体" pitchFamily="2" charset="-122"/>
            </a:endParaRPr>
          </a:p>
        </p:txBody>
      </p:sp>
      <p:sp>
        <p:nvSpPr>
          <p:cNvPr id="7" name="矩形 6"/>
          <p:cNvSpPr/>
          <p:nvPr/>
        </p:nvSpPr>
        <p:spPr>
          <a:xfrm>
            <a:off x="1798638" y="1974850"/>
            <a:ext cx="601663" cy="534988"/>
          </a:xfrm>
          <a:prstGeom prst="rect">
            <a:avLst/>
          </a:prstGeom>
          <a:solidFill>
            <a:schemeClr val="accent1"/>
          </a:solidFill>
          <a:ln>
            <a:solidFill>
              <a:schemeClr val="tx2"/>
            </a:solid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accent1">
                    <a:lumMod val="50000"/>
                    <a:lumOff val="50000"/>
                  </a:schemeClr>
                </a:solidFill>
                <a:effectLst/>
                <a:uLnTx/>
                <a:uFillTx/>
                <a:latin typeface="+mn-lt"/>
                <a:ea typeface="+mn-ea"/>
                <a:cs typeface="+mn-cs"/>
              </a:rPr>
              <a:t>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6868"/>
                                        </p:tgtEl>
                                        <p:attrNameLst>
                                          <p:attrName>style.visibility</p:attrName>
                                        </p:attrNameLst>
                                      </p:cBhvr>
                                      <p:to>
                                        <p:strVal val="visible"/>
                                      </p:to>
                                    </p:set>
                                    <p:animEffect transition="in" filter="blinds(horizontal)">
                                      <p:cBhvr>
                                        <p:cTn id="18" dur="5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7"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文本框 2"/>
          <p:cNvSpPr txBox="1"/>
          <p:nvPr/>
        </p:nvSpPr>
        <p:spPr>
          <a:xfrm>
            <a:off x="1893093" y="3573016"/>
            <a:ext cx="8202613" cy="3538220"/>
          </a:xfrm>
          <a:prstGeom prst="rect">
            <a:avLst/>
          </a:prstGeom>
          <a:noFill/>
          <a:ln w="9525">
            <a:noFill/>
          </a:ln>
        </p:spPr>
        <p:txBody>
          <a:bodyPr>
            <a:spAutoFit/>
          </a:bodyPr>
          <a:lstStyle/>
          <a:p>
            <a:r>
              <a:rPr lang="zh-CN" altLang="en-US" sz="3200" dirty="0">
                <a:latin typeface="微软雅黑" pitchFamily="34" charset="-122"/>
                <a:ea typeface="微软雅黑" pitchFamily="34" charset="-122"/>
                <a:sym typeface="Arial" pitchFamily="34" charset="0"/>
              </a:rPr>
              <a:t>【答案】①我们追求美好的生活,却常常鄙视创造美好生活的劳动者,这其实是忘本。②社会应给予弱者多一份关爱,这样才能构成一个美好和谐的社会。③人类应该患难与共、同舟共济,不能相互孤立或抛弃一方。</a:t>
            </a:r>
            <a:endParaRPr lang="zh-CN" altLang="en-US" sz="3200" dirty="0">
              <a:latin typeface="微软雅黑" pitchFamily="34" charset="-122"/>
              <a:ea typeface="微软雅黑" pitchFamily="34" charset="-122"/>
            </a:endParaRPr>
          </a:p>
          <a:p>
            <a:endParaRPr lang="zh-CN" altLang="en-US" sz="3200" dirty="0">
              <a:latin typeface="宋体" pitchFamily="2" charset="-122"/>
            </a:endParaRPr>
          </a:p>
          <a:p>
            <a:endParaRPr lang="zh-CN" altLang="en-US" sz="3200" dirty="0">
              <a:solidFill>
                <a:srgbClr val="006600"/>
              </a:solidFill>
              <a:latin typeface="Arial" pitchFamily="34" charset="0"/>
            </a:endParaRPr>
          </a:p>
        </p:txBody>
      </p:sp>
      <p:sp>
        <p:nvSpPr>
          <p:cNvPr id="64515" name="文本框 1"/>
          <p:cNvSpPr txBox="1"/>
          <p:nvPr/>
        </p:nvSpPr>
        <p:spPr>
          <a:xfrm>
            <a:off x="1892300" y="1644526"/>
            <a:ext cx="8380413" cy="1568450"/>
          </a:xfrm>
          <a:prstGeom prst="rect">
            <a:avLst/>
          </a:prstGeom>
          <a:noFill/>
          <a:ln w="9525">
            <a:noFill/>
          </a:ln>
        </p:spPr>
        <p:txBody>
          <a:bodyPr>
            <a:spAutoFit/>
          </a:bodyPr>
          <a:lstStyle/>
          <a:p>
            <a:r>
              <a:rPr lang="en-US" altLang="zh-CN" sz="3200" dirty="0">
                <a:latin typeface="Arial" pitchFamily="34" charset="0"/>
              </a:rPr>
              <a:t>      </a:t>
            </a:r>
            <a:r>
              <a:rPr lang="zh-CN" altLang="en-US" sz="3200" dirty="0">
                <a:latin typeface="宋体" pitchFamily="2" charset="-122"/>
                <a:ea typeface="宋体" pitchFamily="2" charset="-122"/>
              </a:rPr>
              <a:t>探究：这篇小说具有什么样的思想内涵？请简要罗列。</a:t>
            </a:r>
            <a:r>
              <a:rPr lang="en-US" altLang="zh-CN" sz="3200" dirty="0">
                <a:latin typeface="宋体" pitchFamily="2" charset="-122"/>
                <a:ea typeface="宋体" pitchFamily="2" charset="-122"/>
              </a:rPr>
              <a:t>    ____________________________________</a:t>
            </a:r>
            <a:endParaRPr lang="zh-CN" altLang="en-US" sz="3200" dirty="0">
              <a:latin typeface="宋体" pitchFamily="2" charset="-122"/>
              <a:ea typeface="宋体" pitchFamily="2" charset="-122"/>
            </a:endParaRPr>
          </a:p>
        </p:txBody>
      </p:sp>
      <p:sp>
        <p:nvSpPr>
          <p:cNvPr id="64516" name="文本框 1"/>
          <p:cNvSpPr txBox="1"/>
          <p:nvPr/>
        </p:nvSpPr>
        <p:spPr>
          <a:xfrm>
            <a:off x="1892300" y="1065213"/>
            <a:ext cx="8204200" cy="584775"/>
          </a:xfrm>
          <a:prstGeom prst="rect">
            <a:avLst/>
          </a:prstGeom>
          <a:noFill/>
          <a:ln w="9525">
            <a:noFill/>
          </a:ln>
        </p:spPr>
        <p:txBody>
          <a:bodyPr>
            <a:spAutoFit/>
          </a:bodyPr>
          <a:lstStyle/>
          <a:p>
            <a:r>
              <a:rPr lang="en-US" altLang="zh-CN" sz="3200" dirty="0">
                <a:latin typeface="楷体" panose="02010609060101010101" pitchFamily="49" charset="-122"/>
                <a:ea typeface="楷体" panose="02010609060101010101" pitchFamily="49" charset="-122"/>
              </a:rPr>
              <a:t>   </a:t>
            </a:r>
            <a:endParaRPr lang="zh-CN" altLang="en-US" sz="32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blinds(horizontal)">
                                      <p:cBhvr>
                                        <p:cTn id="7" dur="5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2" descr="20150729224309_tyEAe"/>
          <p:cNvPicPr>
            <a:picLocks noChangeAspect="1"/>
          </p:cNvPicPr>
          <p:nvPr/>
        </p:nvPicPr>
        <p:blipFill>
          <a:blip r:embed="rId1" cstate="print"/>
          <a:srcRect l="8832" t="15953" r="404" b="10745"/>
          <a:stretch>
            <a:fillRect/>
          </a:stretch>
        </p:blipFill>
        <p:spPr>
          <a:xfrm>
            <a:off x="8688288" y="3573016"/>
            <a:ext cx="2670175" cy="2728912"/>
          </a:xfrm>
          <a:prstGeom prst="rect">
            <a:avLst/>
          </a:prstGeom>
          <a:noFill/>
          <a:ln w="9525">
            <a:noFill/>
          </a:ln>
        </p:spPr>
      </p:pic>
      <p:sp>
        <p:nvSpPr>
          <p:cNvPr id="65539" name="文本框 2"/>
          <p:cNvSpPr txBox="1"/>
          <p:nvPr/>
        </p:nvSpPr>
        <p:spPr>
          <a:xfrm>
            <a:off x="3033713" y="2895600"/>
            <a:ext cx="6124575" cy="922020"/>
          </a:xfrm>
          <a:prstGeom prst="rect">
            <a:avLst/>
          </a:prstGeom>
          <a:noFill/>
          <a:ln w="9525">
            <a:noFill/>
          </a:ln>
        </p:spPr>
        <p:txBody>
          <a:bodyPr>
            <a:spAutoFit/>
          </a:bodyPr>
          <a:lstStyle/>
          <a:p>
            <a:r>
              <a:rPr lang="zh-CN" altLang="en-US" sz="5400" b="1" dirty="0">
                <a:solidFill>
                  <a:schemeClr val="bg1"/>
                </a:solidFill>
                <a:latin typeface="黑体" pitchFamily="49" charset="-122"/>
                <a:ea typeface="黑体" pitchFamily="49" charset="-122"/>
              </a:rPr>
              <a:t>敬请期待下一专题！</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3989388" y="2266950"/>
            <a:ext cx="3197225" cy="955675"/>
          </a:xfrm>
          <a:custGeom>
            <a:avLst/>
            <a:gdLst>
              <a:gd name="connsiteX0" fmla="*/ 1121070 w 1143000"/>
              <a:gd name="connsiteY0" fmla="*/ 0 h 400050"/>
              <a:gd name="connsiteX1" fmla="*/ 1143000 w 1143000"/>
              <a:gd name="connsiteY1" fmla="*/ 0 h 400050"/>
              <a:gd name="connsiteX2" fmla="*/ 1062038 w 1143000"/>
              <a:gd name="connsiteY2" fmla="*/ 400050 h 400050"/>
              <a:gd name="connsiteX3" fmla="*/ 1043308 w 1143000"/>
              <a:gd name="connsiteY3" fmla="*/ 400050 h 400050"/>
              <a:gd name="connsiteX4" fmla="*/ 111849 w 1143000"/>
              <a:gd name="connsiteY4" fmla="*/ 0 h 400050"/>
              <a:gd name="connsiteX5" fmla="*/ 1106401 w 1143000"/>
              <a:gd name="connsiteY5" fmla="*/ 0 h 400050"/>
              <a:gd name="connsiteX6" fmla="*/ 1028639 w 1143000"/>
              <a:gd name="connsiteY6" fmla="*/ 400050 h 400050"/>
              <a:gd name="connsiteX7" fmla="*/ 34087 w 1143000"/>
              <a:gd name="connsiteY7" fmla="*/ 400050 h 400050"/>
              <a:gd name="connsiteX8" fmla="*/ 80962 w 1143000"/>
              <a:gd name="connsiteY8" fmla="*/ 0 h 400050"/>
              <a:gd name="connsiteX9" fmla="*/ 97180 w 1143000"/>
              <a:gd name="connsiteY9" fmla="*/ 0 h 400050"/>
              <a:gd name="connsiteX10" fmla="*/ 19418 w 1143000"/>
              <a:gd name="connsiteY10" fmla="*/ 400050 h 400050"/>
              <a:gd name="connsiteX11" fmla="*/ 0 w 1143000"/>
              <a:gd name="connsiteY11" fmla="*/ 4000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400050">
                <a:moveTo>
                  <a:pt x="1121070" y="0"/>
                </a:moveTo>
                <a:lnTo>
                  <a:pt x="1143000" y="0"/>
                </a:lnTo>
                <a:lnTo>
                  <a:pt x="1062038" y="400050"/>
                </a:lnTo>
                <a:lnTo>
                  <a:pt x="1043308" y="400050"/>
                </a:lnTo>
                <a:close/>
                <a:moveTo>
                  <a:pt x="111849" y="0"/>
                </a:moveTo>
                <a:lnTo>
                  <a:pt x="1106401" y="0"/>
                </a:lnTo>
                <a:lnTo>
                  <a:pt x="1028639" y="400050"/>
                </a:lnTo>
                <a:lnTo>
                  <a:pt x="34087" y="400050"/>
                </a:lnTo>
                <a:close/>
                <a:moveTo>
                  <a:pt x="80962" y="0"/>
                </a:moveTo>
                <a:lnTo>
                  <a:pt x="97180" y="0"/>
                </a:lnTo>
                <a:lnTo>
                  <a:pt x="19418" y="400050"/>
                </a:lnTo>
                <a:lnTo>
                  <a:pt x="0" y="400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rgbClr val="FFFFFF"/>
                </a:solidFill>
                <a:effectLst/>
                <a:uLnTx/>
                <a:uFillTx/>
                <a:latin typeface="+mj-lt"/>
                <a:ea typeface="+mj-ea"/>
                <a:cs typeface="+mj-cs"/>
                <a:sym typeface="Arial" pitchFamily="34" charset="0"/>
              </a:rPr>
              <a:t>人物形象</a:t>
            </a:r>
          </a:p>
        </p:txBody>
      </p:sp>
      <p:sp>
        <p:nvSpPr>
          <p:cNvPr id="12" name="矩形 11"/>
          <p:cNvSpPr/>
          <p:nvPr/>
        </p:nvSpPr>
        <p:spPr>
          <a:xfrm>
            <a:off x="2206625" y="1052513"/>
            <a:ext cx="3046413" cy="617538"/>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lt1"/>
                </a:solidFill>
                <a:effectLst/>
                <a:uLnTx/>
                <a:uFillTx/>
                <a:latin typeface="黑体" pitchFamily="49" charset="-122"/>
                <a:ea typeface="黑体" pitchFamily="49" charset="-122"/>
              </a:rPr>
              <a:t>小说的三要素</a:t>
            </a:r>
          </a:p>
        </p:txBody>
      </p:sp>
      <p:sp>
        <p:nvSpPr>
          <p:cNvPr id="2" name="任意多边形 1"/>
          <p:cNvSpPr/>
          <p:nvPr/>
        </p:nvSpPr>
        <p:spPr>
          <a:xfrm>
            <a:off x="3787775" y="3505200"/>
            <a:ext cx="3200400" cy="957263"/>
          </a:xfrm>
          <a:custGeom>
            <a:avLst/>
            <a:gdLst>
              <a:gd name="connsiteX0" fmla="*/ 1121070 w 1143000"/>
              <a:gd name="connsiteY0" fmla="*/ 0 h 400050"/>
              <a:gd name="connsiteX1" fmla="*/ 1143000 w 1143000"/>
              <a:gd name="connsiteY1" fmla="*/ 0 h 400050"/>
              <a:gd name="connsiteX2" fmla="*/ 1062038 w 1143000"/>
              <a:gd name="connsiteY2" fmla="*/ 400050 h 400050"/>
              <a:gd name="connsiteX3" fmla="*/ 1043308 w 1143000"/>
              <a:gd name="connsiteY3" fmla="*/ 400050 h 400050"/>
              <a:gd name="connsiteX4" fmla="*/ 111849 w 1143000"/>
              <a:gd name="connsiteY4" fmla="*/ 0 h 400050"/>
              <a:gd name="connsiteX5" fmla="*/ 1106401 w 1143000"/>
              <a:gd name="connsiteY5" fmla="*/ 0 h 400050"/>
              <a:gd name="connsiteX6" fmla="*/ 1028639 w 1143000"/>
              <a:gd name="connsiteY6" fmla="*/ 400050 h 400050"/>
              <a:gd name="connsiteX7" fmla="*/ 34087 w 1143000"/>
              <a:gd name="connsiteY7" fmla="*/ 400050 h 400050"/>
              <a:gd name="connsiteX8" fmla="*/ 80962 w 1143000"/>
              <a:gd name="connsiteY8" fmla="*/ 0 h 400050"/>
              <a:gd name="connsiteX9" fmla="*/ 97180 w 1143000"/>
              <a:gd name="connsiteY9" fmla="*/ 0 h 400050"/>
              <a:gd name="connsiteX10" fmla="*/ 19418 w 1143000"/>
              <a:gd name="connsiteY10" fmla="*/ 400050 h 400050"/>
              <a:gd name="connsiteX11" fmla="*/ 0 w 1143000"/>
              <a:gd name="connsiteY11" fmla="*/ 4000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400050">
                <a:moveTo>
                  <a:pt x="1121070" y="0"/>
                </a:moveTo>
                <a:lnTo>
                  <a:pt x="1143000" y="0"/>
                </a:lnTo>
                <a:lnTo>
                  <a:pt x="1062038" y="400050"/>
                </a:lnTo>
                <a:lnTo>
                  <a:pt x="1043308" y="400050"/>
                </a:lnTo>
                <a:close/>
                <a:moveTo>
                  <a:pt x="111849" y="0"/>
                </a:moveTo>
                <a:lnTo>
                  <a:pt x="1106401" y="0"/>
                </a:lnTo>
                <a:lnTo>
                  <a:pt x="1028639" y="400050"/>
                </a:lnTo>
                <a:lnTo>
                  <a:pt x="34087" y="400050"/>
                </a:lnTo>
                <a:close/>
                <a:moveTo>
                  <a:pt x="80962" y="0"/>
                </a:moveTo>
                <a:lnTo>
                  <a:pt x="97180" y="0"/>
                </a:lnTo>
                <a:lnTo>
                  <a:pt x="19418" y="400050"/>
                </a:lnTo>
                <a:lnTo>
                  <a:pt x="0" y="4000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rgbClr val="FFFFFF"/>
                </a:solidFill>
                <a:effectLst/>
                <a:uLnTx/>
                <a:uFillTx/>
                <a:latin typeface="+mj-lt"/>
                <a:ea typeface="+mj-ea"/>
                <a:cs typeface="+mj-cs"/>
                <a:sym typeface="Arial" pitchFamily="34" charset="0"/>
              </a:rPr>
              <a:t>情    节</a:t>
            </a:r>
          </a:p>
        </p:txBody>
      </p:sp>
      <p:sp>
        <p:nvSpPr>
          <p:cNvPr id="3" name="任意多边形 2"/>
          <p:cNvSpPr/>
          <p:nvPr/>
        </p:nvSpPr>
        <p:spPr>
          <a:xfrm>
            <a:off x="3556000" y="4775200"/>
            <a:ext cx="3197225" cy="955675"/>
          </a:xfrm>
          <a:custGeom>
            <a:avLst/>
            <a:gdLst>
              <a:gd name="connsiteX0" fmla="*/ 1121070 w 1143000"/>
              <a:gd name="connsiteY0" fmla="*/ 0 h 400050"/>
              <a:gd name="connsiteX1" fmla="*/ 1143000 w 1143000"/>
              <a:gd name="connsiteY1" fmla="*/ 0 h 400050"/>
              <a:gd name="connsiteX2" fmla="*/ 1062038 w 1143000"/>
              <a:gd name="connsiteY2" fmla="*/ 400050 h 400050"/>
              <a:gd name="connsiteX3" fmla="*/ 1043308 w 1143000"/>
              <a:gd name="connsiteY3" fmla="*/ 400050 h 400050"/>
              <a:gd name="connsiteX4" fmla="*/ 111849 w 1143000"/>
              <a:gd name="connsiteY4" fmla="*/ 0 h 400050"/>
              <a:gd name="connsiteX5" fmla="*/ 1106401 w 1143000"/>
              <a:gd name="connsiteY5" fmla="*/ 0 h 400050"/>
              <a:gd name="connsiteX6" fmla="*/ 1028639 w 1143000"/>
              <a:gd name="connsiteY6" fmla="*/ 400050 h 400050"/>
              <a:gd name="connsiteX7" fmla="*/ 34087 w 1143000"/>
              <a:gd name="connsiteY7" fmla="*/ 400050 h 400050"/>
              <a:gd name="connsiteX8" fmla="*/ 80962 w 1143000"/>
              <a:gd name="connsiteY8" fmla="*/ 0 h 400050"/>
              <a:gd name="connsiteX9" fmla="*/ 97180 w 1143000"/>
              <a:gd name="connsiteY9" fmla="*/ 0 h 400050"/>
              <a:gd name="connsiteX10" fmla="*/ 19418 w 1143000"/>
              <a:gd name="connsiteY10" fmla="*/ 400050 h 400050"/>
              <a:gd name="connsiteX11" fmla="*/ 0 w 1143000"/>
              <a:gd name="connsiteY11" fmla="*/ 4000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400050">
                <a:moveTo>
                  <a:pt x="1121070" y="0"/>
                </a:moveTo>
                <a:lnTo>
                  <a:pt x="1143000" y="0"/>
                </a:lnTo>
                <a:lnTo>
                  <a:pt x="1062038" y="400050"/>
                </a:lnTo>
                <a:lnTo>
                  <a:pt x="1043308" y="400050"/>
                </a:lnTo>
                <a:close/>
                <a:moveTo>
                  <a:pt x="111849" y="0"/>
                </a:moveTo>
                <a:lnTo>
                  <a:pt x="1106401" y="0"/>
                </a:lnTo>
                <a:lnTo>
                  <a:pt x="1028639" y="400050"/>
                </a:lnTo>
                <a:lnTo>
                  <a:pt x="34087" y="400050"/>
                </a:lnTo>
                <a:close/>
                <a:moveTo>
                  <a:pt x="80962" y="0"/>
                </a:moveTo>
                <a:lnTo>
                  <a:pt x="97180" y="0"/>
                </a:lnTo>
                <a:lnTo>
                  <a:pt x="19418" y="400050"/>
                </a:lnTo>
                <a:lnTo>
                  <a:pt x="0" y="4000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rgbClr val="FFFFFF"/>
                </a:solidFill>
                <a:effectLst/>
                <a:uLnTx/>
                <a:uFillTx/>
                <a:latin typeface="+mj-lt"/>
                <a:ea typeface="+mj-ea"/>
                <a:cs typeface="+mj-cs"/>
                <a:sym typeface="Arial" pitchFamily="34" charset="0"/>
              </a:rPr>
              <a:t>环    境</a:t>
            </a:r>
          </a:p>
        </p:txBody>
      </p:sp>
      <p:pic>
        <p:nvPicPr>
          <p:cNvPr id="8198" name="图片 2" descr="20150729224309_tyEAe"/>
          <p:cNvPicPr>
            <a:picLocks noChangeAspect="1"/>
          </p:cNvPicPr>
          <p:nvPr/>
        </p:nvPicPr>
        <p:blipFill>
          <a:blip r:embed="rId1" cstate="print"/>
          <a:srcRect l="8832" t="15953" r="404" b="10745"/>
          <a:stretch>
            <a:fillRect/>
          </a:stretch>
        </p:blipFill>
        <p:spPr>
          <a:xfrm>
            <a:off x="8472264" y="3645024"/>
            <a:ext cx="2560638" cy="2616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0-#ppt_w/2"/>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2" grpId="0" bldLvl="0" animBg="1"/>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1682750" y="1031875"/>
            <a:ext cx="2025650" cy="727075"/>
          </a:xfrm>
          <a:custGeom>
            <a:avLst/>
            <a:gdLst>
              <a:gd name="connsiteX0" fmla="*/ 1121070 w 1143000"/>
              <a:gd name="connsiteY0" fmla="*/ 0 h 400050"/>
              <a:gd name="connsiteX1" fmla="*/ 1143000 w 1143000"/>
              <a:gd name="connsiteY1" fmla="*/ 0 h 400050"/>
              <a:gd name="connsiteX2" fmla="*/ 1062038 w 1143000"/>
              <a:gd name="connsiteY2" fmla="*/ 400050 h 400050"/>
              <a:gd name="connsiteX3" fmla="*/ 1043308 w 1143000"/>
              <a:gd name="connsiteY3" fmla="*/ 400050 h 400050"/>
              <a:gd name="connsiteX4" fmla="*/ 111849 w 1143000"/>
              <a:gd name="connsiteY4" fmla="*/ 0 h 400050"/>
              <a:gd name="connsiteX5" fmla="*/ 1106401 w 1143000"/>
              <a:gd name="connsiteY5" fmla="*/ 0 h 400050"/>
              <a:gd name="connsiteX6" fmla="*/ 1028639 w 1143000"/>
              <a:gd name="connsiteY6" fmla="*/ 400050 h 400050"/>
              <a:gd name="connsiteX7" fmla="*/ 34087 w 1143000"/>
              <a:gd name="connsiteY7" fmla="*/ 400050 h 400050"/>
              <a:gd name="connsiteX8" fmla="*/ 80962 w 1143000"/>
              <a:gd name="connsiteY8" fmla="*/ 0 h 400050"/>
              <a:gd name="connsiteX9" fmla="*/ 97180 w 1143000"/>
              <a:gd name="connsiteY9" fmla="*/ 0 h 400050"/>
              <a:gd name="connsiteX10" fmla="*/ 19418 w 1143000"/>
              <a:gd name="connsiteY10" fmla="*/ 400050 h 400050"/>
              <a:gd name="connsiteX11" fmla="*/ 0 w 1143000"/>
              <a:gd name="connsiteY11" fmla="*/ 4000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0" h="400050">
                <a:moveTo>
                  <a:pt x="1121070" y="0"/>
                </a:moveTo>
                <a:lnTo>
                  <a:pt x="1143000" y="0"/>
                </a:lnTo>
                <a:lnTo>
                  <a:pt x="1062038" y="400050"/>
                </a:lnTo>
                <a:lnTo>
                  <a:pt x="1043308" y="400050"/>
                </a:lnTo>
                <a:close/>
                <a:moveTo>
                  <a:pt x="111849" y="0"/>
                </a:moveTo>
                <a:lnTo>
                  <a:pt x="1106401" y="0"/>
                </a:lnTo>
                <a:lnTo>
                  <a:pt x="1028639" y="400050"/>
                </a:lnTo>
                <a:lnTo>
                  <a:pt x="34087" y="400050"/>
                </a:lnTo>
                <a:close/>
                <a:moveTo>
                  <a:pt x="80962" y="0"/>
                </a:moveTo>
                <a:lnTo>
                  <a:pt x="97180" y="0"/>
                </a:lnTo>
                <a:lnTo>
                  <a:pt x="19418" y="400050"/>
                </a:lnTo>
                <a:lnTo>
                  <a:pt x="0" y="400050"/>
                </a:lnTo>
                <a:close/>
              </a:path>
            </a:pathLst>
          </a:custGeom>
          <a:solidFill>
            <a:schemeClr val="accent1">
              <a:lumMod val="25000"/>
              <a:lumOff val="75000"/>
            </a:schemeClr>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bg1"/>
                </a:solidFill>
                <a:effectLst/>
                <a:uLnTx/>
                <a:uFillTx/>
                <a:latin typeface="黑体" pitchFamily="49" charset="-122"/>
                <a:ea typeface="黑体" pitchFamily="49" charset="-122"/>
                <a:cs typeface="+mj-cs"/>
                <a:sym typeface="Arial" pitchFamily="34" charset="0"/>
              </a:rPr>
              <a:t>人物形象</a:t>
            </a:r>
          </a:p>
        </p:txBody>
      </p:sp>
      <p:sp>
        <p:nvSpPr>
          <p:cNvPr id="2" name="同侧圆角矩形 1"/>
          <p:cNvSpPr/>
          <p:nvPr/>
        </p:nvSpPr>
        <p:spPr>
          <a:xfrm>
            <a:off x="1683385" y="1930400"/>
            <a:ext cx="8639175" cy="2713355"/>
          </a:xfrm>
          <a:prstGeom prst="round2SameRect">
            <a:avLst/>
          </a:prstGeom>
          <a:solidFill>
            <a:schemeClr val="accent5">
              <a:lumMod val="50000"/>
            </a:schemeClr>
          </a:solidFill>
        </p:spPr>
        <p:style>
          <a:lnRef idx="2">
            <a:schemeClr val="accent5"/>
          </a:lnRef>
          <a:fillRef idx="1">
            <a:schemeClr val="lt1"/>
          </a:fillRef>
          <a:effectRef idx="0">
            <a:schemeClr val="accent5"/>
          </a:effectRef>
          <a:fontRef idx="minor">
            <a:schemeClr val="dk1"/>
          </a:fontRef>
        </p:style>
        <p:txBody>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2"/>
                </a:solidFill>
                <a:effectLst/>
                <a:uLnTx/>
                <a:uFillTx/>
                <a:latin typeface="+mn-lt"/>
                <a:ea typeface="+mn-ea"/>
                <a:cs typeface="+mn-cs"/>
              </a:rPr>
              <a:t>小说反映社会生活的主要手段是塑造人物形象。小说中的人物</a:t>
            </a:r>
            <a:r>
              <a:rPr kumimoji="0" lang="en-US" altLang="zh-CN" sz="3200" b="0" i="0" u="none" strike="noStrike" kern="1200" cap="none" spc="0" normalizeH="0" baseline="0" noProof="1">
                <a:ln>
                  <a:noFill/>
                </a:ln>
                <a:solidFill>
                  <a:schemeClr val="tx2"/>
                </a:solidFill>
                <a:effectLst/>
                <a:uLnTx/>
                <a:uFillTx/>
                <a:latin typeface="+mn-lt"/>
                <a:ea typeface="+mn-ea"/>
                <a:cs typeface="+mn-cs"/>
              </a:rPr>
              <a:t>,</a:t>
            </a:r>
            <a:r>
              <a:rPr kumimoji="0" lang="zh-CN" altLang="en-US" sz="3200" b="0" i="0" u="none" strike="noStrike" kern="1200" cap="none" spc="0" normalizeH="0" baseline="0" noProof="1">
                <a:ln>
                  <a:noFill/>
                </a:ln>
                <a:solidFill>
                  <a:schemeClr val="tx2"/>
                </a:solidFill>
                <a:effectLst/>
                <a:uLnTx/>
                <a:uFillTx/>
                <a:latin typeface="+mn-lt"/>
                <a:ea typeface="+mn-ea"/>
                <a:cs typeface="+mn-cs"/>
              </a:rPr>
              <a:t>又称为典型人物</a:t>
            </a:r>
            <a:r>
              <a:rPr kumimoji="0" lang="en-US" altLang="zh-CN" sz="3200" b="0" i="0" u="none" strike="noStrike" kern="1200" cap="none" spc="0" normalizeH="0" baseline="0" noProof="1">
                <a:ln>
                  <a:noFill/>
                </a:ln>
                <a:solidFill>
                  <a:schemeClr val="tx2"/>
                </a:solidFill>
                <a:effectLst/>
                <a:uLnTx/>
                <a:uFillTx/>
                <a:latin typeface="+mn-lt"/>
                <a:ea typeface="+mn-ea"/>
                <a:cs typeface="+mn-cs"/>
              </a:rPr>
              <a:t>,</a:t>
            </a:r>
            <a:r>
              <a:rPr kumimoji="0" lang="zh-CN" altLang="en-US" sz="3200" b="0" i="0" u="none" strike="noStrike" kern="1200" cap="none" spc="0" normalizeH="0" baseline="0" noProof="1">
                <a:ln>
                  <a:noFill/>
                </a:ln>
                <a:solidFill>
                  <a:schemeClr val="tx2"/>
                </a:solidFill>
                <a:effectLst/>
                <a:uLnTx/>
                <a:uFillTx/>
                <a:latin typeface="+mn-lt"/>
                <a:ea typeface="+mn-ea"/>
                <a:cs typeface="+mn-cs"/>
              </a:rPr>
              <a:t>是作者根据现实生活，采用“杂取种种</a:t>
            </a:r>
            <a:r>
              <a:rPr kumimoji="0" lang="en-US" altLang="zh-CN" sz="3200" b="0" i="0" u="none" strike="noStrike" kern="1200" cap="none" spc="0" normalizeH="0" baseline="0" noProof="1">
                <a:ln>
                  <a:noFill/>
                </a:ln>
                <a:solidFill>
                  <a:schemeClr val="tx2"/>
                </a:solidFill>
                <a:effectLst/>
                <a:uLnTx/>
                <a:uFillTx/>
                <a:latin typeface="+mn-lt"/>
                <a:ea typeface="+mn-ea"/>
                <a:cs typeface="+mn-cs"/>
              </a:rPr>
              <a:t>,</a:t>
            </a:r>
            <a:r>
              <a:rPr kumimoji="0" lang="zh-CN" altLang="en-US" sz="3200" b="0" i="0" u="none" strike="noStrike" kern="1200" cap="none" spc="0" normalizeH="0" baseline="0" noProof="1">
                <a:ln>
                  <a:noFill/>
                </a:ln>
                <a:solidFill>
                  <a:schemeClr val="tx2"/>
                </a:solidFill>
                <a:effectLst/>
                <a:uLnTx/>
                <a:uFillTx/>
                <a:latin typeface="+mn-lt"/>
                <a:ea typeface="+mn-ea"/>
                <a:cs typeface="+mn-cs"/>
              </a:rPr>
              <a:t>合成一个”的艺术手法创作出来的</a:t>
            </a:r>
            <a:r>
              <a:rPr kumimoji="0" lang="en-US" altLang="zh-CN" sz="3200" b="0" i="0" u="none" strike="noStrike" kern="1200" cap="none" spc="0" normalizeH="0" baseline="0" noProof="1">
                <a:ln>
                  <a:noFill/>
                </a:ln>
                <a:solidFill>
                  <a:schemeClr val="tx2"/>
                </a:solidFill>
                <a:effectLst/>
                <a:uLnTx/>
                <a:uFillTx/>
                <a:latin typeface="+mn-lt"/>
                <a:ea typeface="+mn-ea"/>
                <a:cs typeface="+mn-cs"/>
              </a:rPr>
              <a:t>,</a:t>
            </a:r>
            <a:r>
              <a:rPr kumimoji="0" lang="zh-CN" altLang="en-US" sz="3200" b="0" i="0" u="none" strike="noStrike" kern="1200" cap="none" spc="0" normalizeH="0" baseline="0" noProof="1">
                <a:ln>
                  <a:noFill/>
                </a:ln>
                <a:solidFill>
                  <a:schemeClr val="tx2"/>
                </a:solidFill>
                <a:effectLst/>
                <a:uLnTx/>
                <a:uFillTx/>
                <a:latin typeface="+mn-lt"/>
                <a:ea typeface="+mn-ea"/>
                <a:cs typeface="+mn-cs"/>
              </a:rPr>
              <a:t>与生活原型相比</a:t>
            </a:r>
            <a:r>
              <a:rPr kumimoji="0" lang="en-US" altLang="zh-CN" sz="3200" b="0" i="0" u="none" strike="noStrike" kern="1200" cap="none" spc="0" normalizeH="0" baseline="0" noProof="1">
                <a:ln>
                  <a:noFill/>
                </a:ln>
                <a:solidFill>
                  <a:schemeClr val="tx2"/>
                </a:solidFill>
                <a:effectLst/>
                <a:uLnTx/>
                <a:uFillTx/>
                <a:latin typeface="+mn-lt"/>
                <a:ea typeface="+mn-ea"/>
                <a:cs typeface="+mn-cs"/>
              </a:rPr>
              <a:t>,</a:t>
            </a:r>
            <a:r>
              <a:rPr kumimoji="0" lang="zh-CN" altLang="en-US" sz="3200" b="0" i="0" u="none" strike="noStrike" kern="1200" cap="none" spc="0" normalizeH="0" baseline="0" noProof="1">
                <a:ln>
                  <a:noFill/>
                </a:ln>
                <a:solidFill>
                  <a:schemeClr val="tx2"/>
                </a:solidFill>
                <a:effectLst/>
                <a:uLnTx/>
                <a:uFillTx/>
                <a:latin typeface="+mn-lt"/>
                <a:ea typeface="+mn-ea"/>
                <a:cs typeface="+mn-cs"/>
              </a:rPr>
              <a:t>往往具有更集中、更普遍的代表性。</a:t>
            </a:r>
          </a:p>
        </p:txBody>
      </p:sp>
      <p:sp>
        <p:nvSpPr>
          <p:cNvPr id="9222" name="文本框 3"/>
          <p:cNvSpPr txBox="1"/>
          <p:nvPr/>
        </p:nvSpPr>
        <p:spPr>
          <a:xfrm>
            <a:off x="1797818" y="1757680"/>
            <a:ext cx="4287837" cy="1076325"/>
          </a:xfrm>
          <a:prstGeom prst="rect">
            <a:avLst/>
          </a:prstGeom>
          <a:noFill/>
          <a:ln w="9525">
            <a:noFill/>
          </a:ln>
        </p:spPr>
        <p:txBody>
          <a:bodyPr>
            <a:spAutoFit/>
          </a:bodyPr>
          <a:lstStyle/>
          <a:p>
            <a:endParaRPr lang="zh-CN" altLang="en-US" sz="3200" dirty="0">
              <a:solidFill>
                <a:schemeClr val="tx2"/>
              </a:solidFill>
              <a:latin typeface="Arial" pitchFamily="34" charset="0"/>
            </a:endParaRPr>
          </a:p>
          <a:p>
            <a:endParaRPr lang="zh-CN" altLang="en-US" sz="3200" dirty="0">
              <a:solidFill>
                <a:schemeClr val="tx2"/>
              </a:solidFill>
              <a:latin typeface="Arial" pitchFamily="34" charset="0"/>
            </a:endParaRPr>
          </a:p>
        </p:txBody>
      </p:sp>
      <p:sp>
        <p:nvSpPr>
          <p:cNvPr id="10244" name="文本框 4"/>
          <p:cNvSpPr txBox="1"/>
          <p:nvPr/>
        </p:nvSpPr>
        <p:spPr>
          <a:xfrm>
            <a:off x="1684338" y="4816475"/>
            <a:ext cx="8637587" cy="2061210"/>
          </a:xfrm>
          <a:prstGeom prst="rect">
            <a:avLst/>
          </a:prstGeom>
          <a:noFill/>
          <a:ln w="9525">
            <a:noFill/>
          </a:ln>
        </p:spPr>
        <p:txBody>
          <a:bodyPr>
            <a:spAutoFit/>
          </a:bodyPr>
          <a:lstStyle/>
          <a:p>
            <a:r>
              <a:rPr lang="en-US" altLang="zh-CN" sz="3200" dirty="0">
                <a:solidFill>
                  <a:schemeClr val="bg1"/>
                </a:solidFill>
                <a:latin typeface="微软雅黑" pitchFamily="34" charset="-122"/>
                <a:ea typeface="微软雅黑" pitchFamily="34" charset="-122"/>
                <a:sym typeface="宋体" pitchFamily="2" charset="-122"/>
              </a:rPr>
              <a:t>1.</a:t>
            </a:r>
            <a:r>
              <a:rPr lang="zh-CN" altLang="en-US" sz="3200" dirty="0">
                <a:solidFill>
                  <a:schemeClr val="bg1"/>
                </a:solidFill>
                <a:latin typeface="微软雅黑" pitchFamily="34" charset="-122"/>
                <a:ea typeface="微软雅黑" pitchFamily="34" charset="-122"/>
                <a:sym typeface="宋体" pitchFamily="2" charset="-122"/>
              </a:rPr>
              <a:t>正面描写</a:t>
            </a:r>
            <a:endParaRPr lang="zh-CN" altLang="en-US" sz="3200" dirty="0">
              <a:solidFill>
                <a:schemeClr val="bg1"/>
              </a:solidFill>
              <a:latin typeface="微软雅黑" pitchFamily="34" charset="-122"/>
              <a:ea typeface="微软雅黑" pitchFamily="34"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(1)</a:t>
            </a:r>
            <a:r>
              <a:rPr lang="zh-CN" altLang="en-US" sz="3200" b="1" dirty="0">
                <a:solidFill>
                  <a:schemeClr val="bg1"/>
                </a:solidFill>
                <a:latin typeface="宋体" pitchFamily="2" charset="-122"/>
                <a:ea typeface="宋体" pitchFamily="2" charset="-122"/>
                <a:sym typeface="宋体" pitchFamily="2" charset="-122"/>
              </a:rPr>
              <a:t>外貌(肖像)描写</a:t>
            </a:r>
            <a:r>
              <a:rPr lang="zh-CN" altLang="en-US" sz="3200" dirty="0">
                <a:solidFill>
                  <a:schemeClr val="bg1"/>
                </a:solidFill>
                <a:latin typeface="宋体" pitchFamily="2" charset="-122"/>
                <a:ea typeface="宋体" pitchFamily="2" charset="-122"/>
                <a:sym typeface="宋体" pitchFamily="2" charset="-122"/>
              </a:rPr>
              <a:t>：描绘人物的面貌特征。</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(2)</a:t>
            </a:r>
            <a:r>
              <a:rPr lang="zh-CN" altLang="en-US" sz="3200" b="1" dirty="0">
                <a:solidFill>
                  <a:schemeClr val="bg1"/>
                </a:solidFill>
                <a:latin typeface="宋体" pitchFamily="2" charset="-122"/>
                <a:ea typeface="宋体" pitchFamily="2" charset="-122"/>
                <a:sym typeface="宋体" pitchFamily="2" charset="-122"/>
              </a:rPr>
              <a:t>语言描写</a:t>
            </a:r>
            <a:r>
              <a:rPr lang="zh-CN" altLang="en-US" sz="3200" dirty="0">
                <a:solidFill>
                  <a:schemeClr val="bg1"/>
                </a:solidFill>
                <a:latin typeface="宋体" pitchFamily="2" charset="-122"/>
                <a:ea typeface="宋体" pitchFamily="2" charset="-122"/>
                <a:sym typeface="宋体" pitchFamily="2" charset="-122"/>
              </a:rPr>
              <a:t>：包括人物的独白和对话。</a:t>
            </a:r>
            <a:endParaRPr lang="zh-CN" altLang="en-US" sz="3600" dirty="0">
              <a:solidFill>
                <a:schemeClr val="bg1"/>
              </a:solidFill>
              <a:latin typeface="宋体" pitchFamily="2" charset="-122"/>
              <a:ea typeface="宋体" pitchFamily="2" charset="-122"/>
              <a:sym typeface="宋体" pitchFamily="2" charset="-122"/>
            </a:endParaRPr>
          </a:p>
          <a:p>
            <a:endParaRPr lang="zh-CN" altLang="en-US" sz="3200" dirty="0">
              <a:latin typeface="Calibri"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box(in)">
                                      <p:cBhvr>
                                        <p:cTn id="12" dur="20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文本框 1"/>
          <p:cNvSpPr txBox="1"/>
          <p:nvPr/>
        </p:nvSpPr>
        <p:spPr>
          <a:xfrm>
            <a:off x="1746250" y="2316163"/>
            <a:ext cx="8102600" cy="4523105"/>
          </a:xfrm>
          <a:prstGeom prst="rect">
            <a:avLst/>
          </a:prstGeom>
          <a:noFill/>
          <a:ln w="9525">
            <a:noFill/>
          </a:ln>
        </p:spPr>
        <p:txBody>
          <a:bodyPr>
            <a:spAutoFit/>
          </a:bodyPr>
          <a:lstStyle/>
          <a:p>
            <a:endParaRPr lang="zh-CN" altLang="en-US" sz="3200" dirty="0">
              <a:solidFill>
                <a:schemeClr val="tx2"/>
              </a:solidFill>
              <a:latin typeface="Arial" pitchFamily="34" charset="0"/>
              <a:sym typeface="宋体" pitchFamily="2" charset="-122"/>
            </a:endParaRPr>
          </a:p>
          <a:p>
            <a:endParaRPr lang="zh-CN" altLang="en-US" sz="3200" dirty="0">
              <a:solidFill>
                <a:schemeClr val="tx2"/>
              </a:solidFill>
              <a:latin typeface="Arial" pitchFamily="34" charset="0"/>
              <a:sym typeface="宋体" pitchFamily="2" charset="-122"/>
            </a:endParaRPr>
          </a:p>
          <a:p>
            <a:r>
              <a:rPr lang="en-US" altLang="zh-CN" sz="3200" dirty="0">
                <a:solidFill>
                  <a:schemeClr val="bg1"/>
                </a:solidFill>
                <a:latin typeface="微软雅黑" pitchFamily="34" charset="-122"/>
                <a:ea typeface="微软雅黑" pitchFamily="34" charset="-122"/>
              </a:rPr>
              <a:t>2.</a:t>
            </a:r>
            <a:r>
              <a:rPr lang="zh-CN" altLang="en-US" sz="3200" dirty="0">
                <a:solidFill>
                  <a:schemeClr val="bg1"/>
                </a:solidFill>
                <a:latin typeface="微软雅黑" pitchFamily="34" charset="-122"/>
                <a:ea typeface="微软雅黑" pitchFamily="34" charset="-122"/>
              </a:rPr>
              <a:t>侧面描写  </a:t>
            </a:r>
            <a:endParaRPr lang="zh-CN" altLang="en-US" sz="3200" dirty="0">
              <a:solidFill>
                <a:schemeClr val="bg1"/>
              </a:solidFill>
              <a:latin typeface="微软雅黑" pitchFamily="34" charset="-122"/>
              <a:ea typeface="微软雅黑" pitchFamily="34" charset="-122"/>
            </a:endParaRPr>
          </a:p>
          <a:p>
            <a:r>
              <a:rPr lang="zh-CN" altLang="en-US" sz="3200" dirty="0">
                <a:solidFill>
                  <a:schemeClr val="bg1"/>
                </a:solidFill>
                <a:latin typeface="宋体" pitchFamily="2" charset="-122"/>
                <a:ea typeface="宋体" pitchFamily="2" charset="-122"/>
              </a:rPr>
              <a:t>通过对环境或其他人物的言行进行描写突出所要描写的对象的特征。</a:t>
            </a:r>
            <a:endParaRPr lang="zh-CN" altLang="en-US" sz="3200" dirty="0">
              <a:solidFill>
                <a:schemeClr val="bg1"/>
              </a:solidFill>
              <a:latin typeface="宋体" pitchFamily="2" charset="-122"/>
              <a:ea typeface="宋体" pitchFamily="2" charset="-122"/>
            </a:endParaRPr>
          </a:p>
          <a:p>
            <a:endParaRPr lang="zh-CN" altLang="en-US" sz="3200" dirty="0">
              <a:solidFill>
                <a:schemeClr val="bg1"/>
              </a:solidFill>
              <a:latin typeface="Arial" pitchFamily="34" charset="0"/>
            </a:endParaRPr>
          </a:p>
          <a:p>
            <a:r>
              <a:rPr lang="en-US" altLang="zh-CN" sz="3200" dirty="0">
                <a:solidFill>
                  <a:schemeClr val="bg1"/>
                </a:solidFill>
                <a:latin typeface="+mn-ea"/>
              </a:rPr>
              <a:t>3.</a:t>
            </a:r>
            <a:r>
              <a:rPr lang="zh-CN" altLang="en-US" sz="3200" dirty="0">
                <a:solidFill>
                  <a:schemeClr val="bg1"/>
                </a:solidFill>
                <a:latin typeface="+mn-ea"/>
              </a:rPr>
              <a:t>细节描写  </a:t>
            </a:r>
            <a:r>
              <a:rPr lang="zh-CN" altLang="en-US" sz="3200" dirty="0">
                <a:solidFill>
                  <a:schemeClr val="bg1"/>
                </a:solidFill>
                <a:latin typeface="宋体" pitchFamily="2" charset="-122"/>
                <a:ea typeface="宋体" pitchFamily="2" charset="-122"/>
              </a:rPr>
              <a:t>指人物、景物、事件等中表现对象</a:t>
            </a:r>
            <a:r>
              <a:rPr lang="zh-CN" altLang="en-US" sz="3200" dirty="0">
                <a:solidFill>
                  <a:schemeClr val="bg1"/>
                </a:solidFill>
                <a:latin typeface="宋体" pitchFamily="2" charset="-122"/>
                <a:ea typeface="宋体" pitchFamily="2" charset="-122"/>
                <a:sym typeface="宋体" pitchFamily="2" charset="-122"/>
              </a:rPr>
              <a:t>的富有特色的细枝末节。</a:t>
            </a:r>
            <a:endParaRPr lang="zh-CN" altLang="en-US" sz="3200" dirty="0">
              <a:solidFill>
                <a:schemeClr val="bg1"/>
              </a:solidFill>
              <a:latin typeface="宋体" pitchFamily="2" charset="-122"/>
              <a:ea typeface="宋体" pitchFamily="2" charset="-122"/>
              <a:sym typeface="宋体" pitchFamily="2" charset="-122"/>
            </a:endParaRPr>
          </a:p>
          <a:p>
            <a:endParaRPr lang="zh-CN" altLang="en-US" sz="3200" dirty="0">
              <a:solidFill>
                <a:schemeClr val="tx2"/>
              </a:solidFill>
              <a:latin typeface="Arial" pitchFamily="34" charset="0"/>
            </a:endParaRPr>
          </a:p>
        </p:txBody>
      </p:sp>
      <p:sp>
        <p:nvSpPr>
          <p:cNvPr id="10243" name="文本框 5"/>
          <p:cNvSpPr txBox="1"/>
          <p:nvPr/>
        </p:nvSpPr>
        <p:spPr>
          <a:xfrm>
            <a:off x="1746250" y="1039495"/>
            <a:ext cx="8626475" cy="2553335"/>
          </a:xfrm>
          <a:prstGeom prst="rect">
            <a:avLst/>
          </a:prstGeom>
          <a:noFill/>
          <a:ln w="9525">
            <a:noFill/>
          </a:ln>
        </p:spPr>
        <p:txBody>
          <a:bodyPr>
            <a:spAutoFit/>
          </a:bodyPr>
          <a:lstStyle/>
          <a:p>
            <a:r>
              <a:rPr lang="zh-CN" altLang="en-US" sz="3200" dirty="0">
                <a:solidFill>
                  <a:schemeClr val="bg1"/>
                </a:solidFill>
                <a:latin typeface="宋体" pitchFamily="2" charset="-122"/>
                <a:ea typeface="宋体" pitchFamily="2" charset="-122"/>
                <a:sym typeface="宋体" pitchFamily="2" charset="-122"/>
              </a:rPr>
              <a:t>(3)</a:t>
            </a:r>
            <a:r>
              <a:rPr lang="zh-CN" altLang="en-US" sz="3200" b="1" dirty="0">
                <a:solidFill>
                  <a:schemeClr val="bg1"/>
                </a:solidFill>
                <a:latin typeface="宋体" pitchFamily="2" charset="-122"/>
                <a:ea typeface="宋体" pitchFamily="2" charset="-122"/>
                <a:sym typeface="宋体" pitchFamily="2" charset="-122"/>
              </a:rPr>
              <a:t>动作描写</a:t>
            </a:r>
            <a:r>
              <a:rPr lang="zh-CN" altLang="en-US" sz="3200" dirty="0">
                <a:solidFill>
                  <a:schemeClr val="bg1"/>
                </a:solidFill>
                <a:latin typeface="宋体" pitchFamily="2" charset="-122"/>
                <a:ea typeface="宋体" pitchFamily="2" charset="-122"/>
                <a:sym typeface="宋体" pitchFamily="2" charset="-122"/>
              </a:rPr>
              <a:t>：描写人物富有特征性的动作。</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(4)</a:t>
            </a:r>
            <a:r>
              <a:rPr lang="zh-CN" altLang="en-US" sz="3200" b="1" dirty="0">
                <a:solidFill>
                  <a:schemeClr val="bg1"/>
                </a:solidFill>
                <a:latin typeface="宋体" pitchFamily="2" charset="-122"/>
                <a:ea typeface="宋体" pitchFamily="2" charset="-122"/>
                <a:sym typeface="宋体" pitchFamily="2" charset="-122"/>
              </a:rPr>
              <a:t>神态描写</a:t>
            </a:r>
            <a:r>
              <a:rPr lang="zh-CN" altLang="en-US" sz="3200" dirty="0">
                <a:solidFill>
                  <a:schemeClr val="bg1"/>
                </a:solidFill>
                <a:latin typeface="宋体" pitchFamily="2" charset="-122"/>
                <a:ea typeface="宋体" pitchFamily="2" charset="-122"/>
                <a:sym typeface="宋体" pitchFamily="2" charset="-122"/>
              </a:rPr>
              <a:t>：是对人物的面部表情的描写。</a:t>
            </a:r>
            <a:endParaRPr lang="zh-CN" altLang="en-US" sz="3200" dirty="0">
              <a:solidFill>
                <a:schemeClr val="bg1"/>
              </a:solidFill>
              <a:latin typeface="宋体" pitchFamily="2" charset="-122"/>
              <a:ea typeface="宋体" pitchFamily="2" charset="-122"/>
              <a:sym typeface="宋体" pitchFamily="2" charset="-122"/>
            </a:endParaRPr>
          </a:p>
          <a:p>
            <a:r>
              <a:rPr lang="zh-CN" altLang="en-US" sz="3200" dirty="0">
                <a:solidFill>
                  <a:schemeClr val="bg1"/>
                </a:solidFill>
                <a:latin typeface="宋体" pitchFamily="2" charset="-122"/>
                <a:ea typeface="宋体" pitchFamily="2" charset="-122"/>
                <a:sym typeface="宋体" pitchFamily="2" charset="-122"/>
              </a:rPr>
              <a:t>(5)</a:t>
            </a:r>
            <a:r>
              <a:rPr lang="zh-CN" altLang="en-US" sz="3200" b="1" dirty="0">
                <a:solidFill>
                  <a:schemeClr val="bg1"/>
                </a:solidFill>
                <a:latin typeface="宋体" pitchFamily="2" charset="-122"/>
                <a:ea typeface="宋体" pitchFamily="2" charset="-122"/>
                <a:sym typeface="宋体" pitchFamily="2" charset="-122"/>
              </a:rPr>
              <a:t>心理描写</a:t>
            </a:r>
            <a:r>
              <a:rPr lang="zh-CN" altLang="en-US" sz="3200" dirty="0">
                <a:solidFill>
                  <a:schemeClr val="bg1"/>
                </a:solidFill>
                <a:latin typeface="宋体" pitchFamily="2" charset="-122"/>
                <a:ea typeface="宋体" pitchFamily="2" charset="-122"/>
                <a:sym typeface="宋体" pitchFamily="2" charset="-122"/>
              </a:rPr>
              <a:t>：是对人物在一定环境中的思想活动的描写。</a:t>
            </a:r>
            <a:endParaRPr lang="zh-CN" altLang="en-US" sz="3200" dirty="0">
              <a:solidFill>
                <a:schemeClr val="bg1"/>
              </a:solidFill>
              <a:latin typeface="宋体" pitchFamily="2" charset="-122"/>
              <a:ea typeface="宋体" pitchFamily="2" charset="-122"/>
            </a:endParaRPr>
          </a:p>
          <a:p>
            <a:endParaRPr lang="zh-CN" altLang="en-US" sz="3200" dirty="0">
              <a:latin typeface="Calibri"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anim calcmode="lin" valueType="num">
                                      <p:cBhvr>
                                        <p:cTn id="7" dur="1" fill="hold"/>
                                        <p:tgtEl>
                                          <p:spTgt spid="1228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Lst>
  </p:timing>
</p:sld>
</file>

<file path=ppt/theme/theme1.xml><?xml version="1.0" encoding="utf-8"?>
<a:theme xmlns:a="http://schemas.openxmlformats.org/drawingml/2006/main" name="经济齿轮">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8090</Words>
  <Application>Kingsoft Office WPP</Application>
  <PresentationFormat>自定义</PresentationFormat>
  <Paragraphs>488</Paragraphs>
  <Slides>66</Slides>
  <Notes>3</Notes>
  <HiddenSlides>0</HiddenSlides>
  <MMClips>0</MMClips>
  <ScaleCrop>false</ScaleCrop>
  <HeadingPairs>
    <vt:vector size="4" baseType="variant">
      <vt:variant>
        <vt:lpstr>主题</vt:lpstr>
      </vt:variant>
      <vt:variant>
        <vt:i4>1</vt:i4>
      </vt:variant>
      <vt:variant>
        <vt:lpstr>幻灯片标题</vt:lpstr>
      </vt:variant>
      <vt:variant>
        <vt:i4>66</vt:i4>
      </vt:variant>
    </vt:vector>
  </HeadingPairs>
  <TitlesOfParts>
    <vt:vector size="67" baseType="lpstr">
      <vt:lpstr>经济齿轮</vt:lpstr>
      <vt:lpstr>第1部分  现代文阅读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高考真题 解法实例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294</cp:revision>
  <dcterms:created xsi:type="dcterms:W3CDTF">2017-02-11T06:33:00Z</dcterms:created>
  <dcterms:modified xsi:type="dcterms:W3CDTF">2019-02-13T08:48:19Z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