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60" r:id="rId1"/>
  </p:sldMasterIdLst>
  <p:notesMasterIdLst>
    <p:notesMasterId r:id="rId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Lst>
  <p:sldSz cx="12192000" cy="6858000"/>
  <p:notesSz cx="6857895" cy="9143861"/>
  <p:custDataLst>
    <p:tags r:id="rId99"/>
  </p:custDataLst>
  <p:kinsoku lang="zh-CN" invalStChars="!%),.:;&gt;?]}¢¨°·ˇˉ་―‖’”…‰′″∶›℃、。〃々〉》」』】〕〗〞︶︺︾﹀﹄﹚﹜﹞！＂％＇），．：；？］｀｜｝～￠" invalEndChars="$([{£¥·‘“〈《「『【〔〖〝﹙﹛﹝＄（．［｛￡￥"/>
  <p:defaultTextStyle>
    <a:defPPr>
      <a:defRPr lang="zh-CN"/>
    </a:defPPr>
    <a:lvl1pPr marL="0" indent="0" algn="l" defTabSz="914400" fontAlgn="base" hangingPunct="0">
      <a:defRPr sz="2400">
        <a:solidFill>
          <a:schemeClr val="tx1"/>
        </a:solidFill>
        <a:latin typeface="Times New Roman" pitchFamily="2" charset="0"/>
        <a:ea typeface="宋体" pitchFamily="2" charset="-122"/>
        <a:cs typeface="Times New Roman" pitchFamily="2" charset="0"/>
      </a:defRPr>
    </a:lvl1pPr>
    <a:lvl2pPr marL="228600" indent="0" algn="l" defTabSz="914400" fontAlgn="base" hangingPunct="0">
      <a:defRPr sz="2400">
        <a:solidFill>
          <a:schemeClr val="tx1"/>
        </a:solidFill>
        <a:latin typeface="Times New Roman" pitchFamily="2" charset="0"/>
        <a:ea typeface="宋体" pitchFamily="2" charset="-122"/>
        <a:cs typeface="Times New Roman" pitchFamily="2" charset="0"/>
      </a:defRPr>
    </a:lvl2pPr>
    <a:lvl3pPr marL="457200" indent="0" algn="l" defTabSz="914400" fontAlgn="base" hangingPunct="0">
      <a:defRPr sz="2400">
        <a:solidFill>
          <a:schemeClr val="tx1"/>
        </a:solidFill>
        <a:latin typeface="Times New Roman" pitchFamily="2" charset="0"/>
        <a:ea typeface="宋体" pitchFamily="2" charset="-122"/>
        <a:cs typeface="Times New Roman" pitchFamily="2" charset="0"/>
      </a:defRPr>
    </a:lvl3pPr>
    <a:lvl4pPr marL="685800" indent="0" algn="l" defTabSz="914400" fontAlgn="base" hangingPunct="0">
      <a:defRPr sz="2400">
        <a:solidFill>
          <a:schemeClr val="tx1"/>
        </a:solidFill>
        <a:latin typeface="Times New Roman" pitchFamily="2" charset="0"/>
        <a:ea typeface="宋体" pitchFamily="2" charset="-122"/>
        <a:cs typeface="Times New Roman" pitchFamily="2" charset="0"/>
      </a:defRPr>
    </a:lvl4pPr>
    <a:lvl5pPr marL="914400" indent="0" algn="l" defTabSz="914400" fontAlgn="base" hangingPunct="0">
      <a:defRPr sz="2400">
        <a:solidFill>
          <a:schemeClr val="tx1"/>
        </a:solidFill>
        <a:latin typeface="Times New Roman" pitchFamily="2" charset="0"/>
        <a:ea typeface="宋体" pitchFamily="2" charset="-122"/>
        <a:cs typeface="Times New Roman" pitchFamily="2" charset="0"/>
      </a:defRPr>
    </a:lvl5pPr>
    <a:lvl6pPr marL="1143000" indent="0" algn="l" defTabSz="914400" fontAlgn="base" hangingPunct="0">
      <a:defRPr sz="2400">
        <a:solidFill>
          <a:schemeClr val="tx1"/>
        </a:solidFill>
        <a:latin typeface="Times New Roman" pitchFamily="2" charset="0"/>
        <a:ea typeface="宋体" pitchFamily="2" charset="-122"/>
        <a:cs typeface="Times New Roman" pitchFamily="2" charset="0"/>
      </a:defRPr>
    </a:lvl6pPr>
    <a:lvl7pPr marL="1371600" indent="0" algn="l" defTabSz="914400" fontAlgn="base" hangingPunct="0">
      <a:defRPr sz="2400">
        <a:solidFill>
          <a:schemeClr val="tx1"/>
        </a:solidFill>
        <a:latin typeface="Times New Roman" pitchFamily="2" charset="0"/>
        <a:ea typeface="宋体" pitchFamily="2" charset="-122"/>
        <a:cs typeface="Times New Roman" pitchFamily="2" charset="0"/>
      </a:defRPr>
    </a:lvl7pPr>
    <a:lvl8pPr marL="1600200" indent="0" algn="l" defTabSz="914400" fontAlgn="base" hangingPunct="0">
      <a:defRPr sz="2400">
        <a:solidFill>
          <a:schemeClr val="tx1"/>
        </a:solidFill>
        <a:latin typeface="Times New Roman" pitchFamily="2" charset="0"/>
        <a:ea typeface="宋体" pitchFamily="2" charset="-122"/>
        <a:cs typeface="Times New Roman" pitchFamily="2" charset="0"/>
      </a:defRPr>
    </a:lvl8pPr>
    <a:lvl9pPr marL="1600200" indent="0" algn="l" defTabSz="914400" fontAlgn="base" hangingPunct="0">
      <a:defRPr sz="2400">
        <a:solidFill>
          <a:schemeClr val="tx1"/>
        </a:solidFill>
        <a:latin typeface="Times New Roman" pitchFamily="2" charset="0"/>
        <a:ea typeface="宋体" pitchFamily="2" charset="-122"/>
        <a:cs typeface="Times New Roman" pitchFamily="2" charset="0"/>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62" autoAdjust="0"/>
    <p:restoredTop sz="99500"/>
  </p:normalViewPr>
  <p:slideViewPr>
    <p:cSldViewPr snapToGrid="0" snapToObjects="1">
      <p:cViewPr varScale="1">
        <p:scale>
          <a:sx n="68" d="100"/>
          <a:sy n="68" d="100"/>
        </p:scale>
        <p:origin x="0" y="0"/>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57" d="100"/>
          <a:sy n="57" d="100"/>
        </p:scale>
        <p:origin x="0" y="0"/>
      </p:cViewPr>
      <p:guideLst/>
    </p:cSldViewPr>
  </p:notesViewPr>
  <p:gridSpacing cx="72009" cy="72009"/>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presProps" Target="presProps.xml" /><Relationship Id="rId101" Type="http://schemas.openxmlformats.org/officeDocument/2006/relationships/viewProps" Target="viewProps.xml" /><Relationship Id="rId102" Type="http://schemas.openxmlformats.org/officeDocument/2006/relationships/theme" Target="theme/theme1.xml" /><Relationship Id="rId103" Type="http://schemas.openxmlformats.org/officeDocument/2006/relationships/tableStyles" Target="tableStyles.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tags" Target="tags/tag1.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70" name="文本"/>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7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r>
              <a:rPr lang="zh-CN" altLang="en-US"/>
              <a:t>单击此处编辑母版文本样式</a:t>
            </a:r>
            <a:endParaRPr lang="en-US" altLang="zh-CN"/>
          </a:p>
          <a:p>
            <a:pPr marL="457200" lvl="1" indent="0"/>
            <a:r>
              <a:rPr lang="zh-CN" altLang="en-US"/>
              <a:t>第二级</a:t>
            </a:r>
            <a:endParaRPr lang="en-US" altLang="zh-CN"/>
          </a:p>
          <a:p>
            <a:pPr marL="914400" lvl="2" indent="0"/>
            <a:r>
              <a:rPr lang="zh-CN" altLang="en-US"/>
              <a:t>第三级</a:t>
            </a:r>
            <a:endParaRPr lang="en-US" altLang="zh-CN"/>
          </a:p>
          <a:p>
            <a:pPr marL="1371600" lvl="3" indent="0"/>
            <a:r>
              <a:rPr lang="zh-CN" altLang="en-US"/>
              <a:t>第四级</a:t>
            </a:r>
            <a:endParaRPr lang="en-US" altLang="zh-CN"/>
          </a:p>
          <a:p>
            <a:pPr marL="1828800" lvl="4" indent="0"/>
            <a:r>
              <a:rPr lang="zh-CN" altLang="en-US"/>
              <a:t>第五级</a:t>
            </a:r>
            <a:endParaRPr lang="zh-CN" altLang="en-US"/>
          </a:p>
        </p:txBody>
      </p:sp>
      <p:sp>
        <p:nvSpPr>
          <p:cNvPr id="7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lvl1pPr marL="0" indent="0" algn="r" defTabSz="914400" fontAlgn="base" hangingPunct="0">
              <a:buNone/>
              <a:defRPr sz="1200">
                <a:latin typeface="Times New Roman" pitchFamily="2" charset="0"/>
                <a:ea typeface="宋体" pitchFamily="2" charset="-122"/>
                <a:cs typeface="Times New Roman" pitchFamily="2" charset="0"/>
              </a:defRPr>
            </a:lvl1pPr>
          </a:lstStyle>
          <a:p>
            <a:pPr marL="0" indent="0"/>
            <a:fld id="{CAD2D6BD-DE1B-4B5F-8B41-2702339687B9}" type="slidenum">
              <a:rPr lang="zh-CN" altLang="en-US" sz="1200">
                <a:latin typeface="Times New Roman" pitchFamily="2" charset="0"/>
                <a:ea typeface="宋体" pitchFamily="2" charset="-122"/>
                <a:cs typeface="Times New Roman" pitchFamily="2" charset="0"/>
              </a:rPr>
              <a:t>幻灯片编号</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31336730"/>
      </p:ext>
    </p:extLst>
  </p:cSld>
  <p:clrMap bg1="lt1" tx1="dk1" bg2="lt2" tx2="dk2" accent1="accent1" accent2="accent2" accent3="accent3" accent4="accent4" accent5="accent5" accent6="accent6" hlink="hlink" folHlink="folHlink"/>
  <p:hf hdr="0" ftr="0" dt="0"/>
  <p:notesStyle>
    <a:lvl1pPr marL="0" indent="0" algn="l" defTabSz="914400" fontAlgn="base" hangingPunct="0">
      <a:lnSpc>
        <a:spcPct val="100000"/>
      </a:lnSpc>
      <a:spcBef>
        <a:spcPct val="0"/>
      </a:spcBef>
      <a:spcAft>
        <a:spcPct val="0"/>
      </a:spcAft>
      <a:buNone/>
      <a:defRPr sz="1200" b="0" i="0" u="none" strike="noStrike" kern="0" cap="none" spc="0" baseline="0">
        <a:solidFill>
          <a:schemeClr val="tx1"/>
        </a:solidFill>
        <a:latin typeface="Times New Roman" pitchFamily="2" charset="0"/>
        <a:ea typeface="宋体" pitchFamily="2" charset="-122"/>
        <a:cs typeface="Times New Roman" pitchFamily="2" charset="0"/>
      </a:defRPr>
    </a:lvl1pPr>
    <a:lvl2pPr marL="457200" indent="0" algn="l" defTabSz="914400" fontAlgn="base" hangingPunct="0">
      <a:lnSpc>
        <a:spcPct val="100000"/>
      </a:lnSpc>
      <a:spcBef>
        <a:spcPct val="0"/>
      </a:spcBef>
      <a:spcAft>
        <a:spcPct val="0"/>
      </a:spcAft>
      <a:buNone/>
      <a:defRPr sz="1200" b="0" i="0" u="none" strike="noStrike" kern="0" cap="none" spc="0" baseline="0">
        <a:solidFill>
          <a:schemeClr val="tx1"/>
        </a:solidFill>
        <a:latin typeface="Times New Roman" pitchFamily="2" charset="0"/>
        <a:ea typeface="宋体" pitchFamily="2" charset="-122"/>
        <a:cs typeface="Times New Roman" pitchFamily="2" charset="0"/>
      </a:defRPr>
    </a:lvl2pPr>
    <a:lvl3pPr marL="914400" indent="0" algn="l" defTabSz="914400" fontAlgn="base" hangingPunct="0">
      <a:lnSpc>
        <a:spcPct val="100000"/>
      </a:lnSpc>
      <a:spcBef>
        <a:spcPct val="0"/>
      </a:spcBef>
      <a:spcAft>
        <a:spcPct val="0"/>
      </a:spcAft>
      <a:buNone/>
      <a:defRPr sz="1200" b="0" i="0" u="none" strike="noStrike" kern="0" cap="none" spc="0" baseline="0">
        <a:solidFill>
          <a:schemeClr val="tx1"/>
        </a:solidFill>
        <a:latin typeface="Times New Roman" pitchFamily="2" charset="0"/>
        <a:ea typeface="宋体" pitchFamily="2" charset="-122"/>
        <a:cs typeface="Times New Roman" pitchFamily="2" charset="0"/>
      </a:defRPr>
    </a:lvl3pPr>
    <a:lvl4pPr marL="1371600" indent="0" algn="l" defTabSz="914400" fontAlgn="base" hangingPunct="0">
      <a:lnSpc>
        <a:spcPct val="100000"/>
      </a:lnSpc>
      <a:spcBef>
        <a:spcPct val="0"/>
      </a:spcBef>
      <a:spcAft>
        <a:spcPct val="0"/>
      </a:spcAft>
      <a:buNone/>
      <a:defRPr sz="1200" b="0" i="0" u="none" strike="noStrike" kern="0" cap="none" spc="0" baseline="0">
        <a:solidFill>
          <a:schemeClr val="tx1"/>
        </a:solidFill>
        <a:latin typeface="Times New Roman" pitchFamily="2" charset="0"/>
        <a:ea typeface="宋体" pitchFamily="2" charset="-122"/>
        <a:cs typeface="Times New Roman" pitchFamily="2" charset="0"/>
      </a:defRPr>
    </a:lvl4pPr>
    <a:lvl5pPr marL="1828800" indent="0" algn="l" defTabSz="914400" fontAlgn="base" hangingPunct="0">
      <a:lnSpc>
        <a:spcPct val="100000"/>
      </a:lnSpc>
      <a:spcBef>
        <a:spcPct val="0"/>
      </a:spcBef>
      <a:spcAft>
        <a:spcPct val="0"/>
      </a:spcAft>
      <a:buNone/>
      <a:defRPr sz="1200" b="0" i="0" u="none" strike="noStrike" kern="0" cap="none" spc="0" baseline="0">
        <a:solidFill>
          <a:schemeClr val="tx1"/>
        </a:solidFill>
        <a:latin typeface="Times New Roman" pitchFamily="2" charset="0"/>
        <a:ea typeface="宋体" pitchFamily="2" charset="-122"/>
        <a:cs typeface="Times New Roman" pitchFamily="2" charset="0"/>
      </a:defRPr>
    </a:lvl5pPr>
    <a:lvl6pPr marL="2286000" indent="0" algn="l" defTabSz="914400" fontAlgn="base" hangingPunct="0">
      <a:lnSpc>
        <a:spcPct val="100000"/>
      </a:lnSpc>
      <a:spcBef>
        <a:spcPct val="0"/>
      </a:spcBef>
      <a:spcAft>
        <a:spcPct val="0"/>
      </a:spcAft>
      <a:buNone/>
      <a:defRPr sz="1200" b="0" i="0" u="none" strike="noStrike" kern="0" cap="none" spc="0" baseline="0">
        <a:solidFill>
          <a:schemeClr val="tx1"/>
        </a:solidFill>
        <a:latin typeface="Times New Roman" pitchFamily="2" charset="0"/>
        <a:ea typeface="宋体" pitchFamily="2" charset="-122"/>
        <a:cs typeface="Times New Roman" pitchFamily="2" charset="0"/>
      </a:defRPr>
    </a:lvl6pPr>
    <a:lvl7pPr marL="2743200" indent="0" algn="l" defTabSz="914400" fontAlgn="base" hangingPunct="0">
      <a:lnSpc>
        <a:spcPct val="100000"/>
      </a:lnSpc>
      <a:spcBef>
        <a:spcPct val="0"/>
      </a:spcBef>
      <a:spcAft>
        <a:spcPct val="0"/>
      </a:spcAft>
      <a:buNone/>
      <a:defRPr sz="1200" b="0" i="0" u="none" strike="noStrike" kern="0" cap="none" spc="0" baseline="0">
        <a:solidFill>
          <a:schemeClr val="tx1"/>
        </a:solidFill>
        <a:latin typeface="Times New Roman" pitchFamily="2" charset="0"/>
        <a:ea typeface="宋体" pitchFamily="2" charset="-122"/>
        <a:cs typeface="Times New Roman" pitchFamily="2" charset="0"/>
      </a:defRPr>
    </a:lvl7pPr>
    <a:lvl8pPr marL="3200400" indent="0" algn="l" defTabSz="914400" fontAlgn="base" hangingPunct="0">
      <a:lnSpc>
        <a:spcPct val="100000"/>
      </a:lnSpc>
      <a:spcBef>
        <a:spcPct val="0"/>
      </a:spcBef>
      <a:spcAft>
        <a:spcPct val="0"/>
      </a:spcAft>
      <a:buNone/>
      <a:defRPr sz="1200" b="0" i="0" u="none" strike="noStrike" kern="0" cap="none" spc="0" baseline="0">
        <a:solidFill>
          <a:schemeClr val="tx1"/>
        </a:solidFill>
        <a:latin typeface="Times New Roman" pitchFamily="2" charset="0"/>
        <a:ea typeface="宋体" pitchFamily="2" charset="-122"/>
        <a:cs typeface="Times New Roman" pitchFamily="2" charset="0"/>
      </a:defRPr>
    </a:lvl8pPr>
    <a:lvl9pPr marL="3200400" indent="0" algn="l" defTabSz="914400" fontAlgn="base" hangingPunct="0">
      <a:lnSpc>
        <a:spcPct val="100000"/>
      </a:lnSpc>
      <a:spcBef>
        <a:spcPct val="0"/>
      </a:spcBef>
      <a:spcAft>
        <a:spcPct val="0"/>
      </a:spcAft>
      <a:buNone/>
      <a:defRPr sz="1200" b="0" i="0" u="none" strike="noStrike" kern="0" cap="none" spc="0" baseline="0">
        <a:solidFill>
          <a:schemeClr val="tx1"/>
        </a:solidFill>
        <a:latin typeface="Times New Roman" pitchFamily="2" charset="0"/>
        <a:ea typeface="宋体" pitchFamily="2" charset="-122"/>
        <a:cs typeface="Times New Roman" pitchFamily="2" charset="0"/>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57.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58.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59.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0.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61.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s>
</file>

<file path=ppt/notesSlides/_rels/notesSlide62.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s>
</file>

<file path=ppt/notesSlides/_rels/notesSlide63.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_rels/notesSlide64.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65.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s>
</file>

<file path=ppt/notesSlides/_rels/notesSlide66.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s>
</file>

<file path=ppt/notesSlides/_rels/notesSlide67.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s>
</file>

<file path=ppt/notesSlides/_rels/notesSlide68.xml.rels>&#65279;<?xml version="1.0" encoding="utf-8" standalone="yes"?><Relationships xmlns="http://schemas.openxmlformats.org/package/2006/relationships"><Relationship Id="rId1" Type="http://schemas.openxmlformats.org/officeDocument/2006/relationships/slide" Target="../slides/slide68.xml" /><Relationship Id="rId2" Type="http://schemas.openxmlformats.org/officeDocument/2006/relationships/notesMaster" Target="../notesMasters/notesMaster1.xml" /></Relationships>
</file>

<file path=ppt/notesSlides/_rels/notesSlide69.xml.rels>&#65279;<?xml version="1.0" encoding="utf-8" standalone="yes"?><Relationships xmlns="http://schemas.openxmlformats.org/package/2006/relationships"><Relationship Id="rId1" Type="http://schemas.openxmlformats.org/officeDocument/2006/relationships/slide" Target="../slides/slide6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0.xml.rels>&#65279;<?xml version="1.0" encoding="utf-8" standalone="yes"?><Relationships xmlns="http://schemas.openxmlformats.org/package/2006/relationships"><Relationship Id="rId1" Type="http://schemas.openxmlformats.org/officeDocument/2006/relationships/slide" Target="../slides/slide70.xml" /><Relationship Id="rId2" Type="http://schemas.openxmlformats.org/officeDocument/2006/relationships/notesMaster" Target="../notesMasters/notesMaster1.xml" /></Relationships>
</file>

<file path=ppt/notesSlides/_rels/notesSlide71.xml.rels>&#65279;<?xml version="1.0" encoding="utf-8" standalone="yes"?><Relationships xmlns="http://schemas.openxmlformats.org/package/2006/relationships"><Relationship Id="rId1" Type="http://schemas.openxmlformats.org/officeDocument/2006/relationships/slide" Target="../slides/slide71.xml" /><Relationship Id="rId2" Type="http://schemas.openxmlformats.org/officeDocument/2006/relationships/notesMaster" Target="../notesMasters/notesMaster1.xml" /></Relationships>
</file>

<file path=ppt/notesSlides/_rels/notesSlide72.xml.rels>&#65279;<?xml version="1.0" encoding="utf-8" standalone="yes"?><Relationships xmlns="http://schemas.openxmlformats.org/package/2006/relationships"><Relationship Id="rId1" Type="http://schemas.openxmlformats.org/officeDocument/2006/relationships/slide" Target="../slides/slide72.xml" /><Relationship Id="rId2" Type="http://schemas.openxmlformats.org/officeDocument/2006/relationships/notesMaster" Target="../notesMasters/notesMaster1.xml" /></Relationships>
</file>

<file path=ppt/notesSlides/_rels/notesSlide73.xml.rels>&#65279;<?xml version="1.0" encoding="utf-8" standalone="yes"?><Relationships xmlns="http://schemas.openxmlformats.org/package/2006/relationships"><Relationship Id="rId1" Type="http://schemas.openxmlformats.org/officeDocument/2006/relationships/slide" Target="../slides/slide73.xml" /><Relationship Id="rId2" Type="http://schemas.openxmlformats.org/officeDocument/2006/relationships/notesMaster" Target="../notesMasters/notesMaster1.xml" /></Relationships>
</file>

<file path=ppt/notesSlides/_rels/notesSlide74.xml.rels>&#65279;<?xml version="1.0" encoding="utf-8" standalone="yes"?><Relationships xmlns="http://schemas.openxmlformats.org/package/2006/relationships"><Relationship Id="rId1" Type="http://schemas.openxmlformats.org/officeDocument/2006/relationships/slide" Target="../slides/slide74.xml" /><Relationship Id="rId2" Type="http://schemas.openxmlformats.org/officeDocument/2006/relationships/notesMaster" Target="../notesMasters/notesMaster1.xml" /></Relationships>
</file>

<file path=ppt/notesSlides/_rels/notesSlide75.xml.rels>&#65279;<?xml version="1.0" encoding="utf-8" standalone="yes"?><Relationships xmlns="http://schemas.openxmlformats.org/package/2006/relationships"><Relationship Id="rId1" Type="http://schemas.openxmlformats.org/officeDocument/2006/relationships/slide" Target="../slides/slide75.xml" /><Relationship Id="rId2" Type="http://schemas.openxmlformats.org/officeDocument/2006/relationships/notesMaster" Target="../notesMasters/notesMaster1.xml" /></Relationships>
</file>

<file path=ppt/notesSlides/_rels/notesSlide76.xml.rels>&#65279;<?xml version="1.0" encoding="utf-8" standalone="yes"?><Relationships xmlns="http://schemas.openxmlformats.org/package/2006/relationships"><Relationship Id="rId1" Type="http://schemas.openxmlformats.org/officeDocument/2006/relationships/slide" Target="../slides/slide76.xml" /><Relationship Id="rId2" Type="http://schemas.openxmlformats.org/officeDocument/2006/relationships/notesMaster" Target="../notesMasters/notesMaster1.xml" /></Relationships>
</file>

<file path=ppt/notesSlides/_rels/notesSlide77.xml.rels>&#65279;<?xml version="1.0" encoding="utf-8" standalone="yes"?><Relationships xmlns="http://schemas.openxmlformats.org/package/2006/relationships"><Relationship Id="rId1" Type="http://schemas.openxmlformats.org/officeDocument/2006/relationships/slide" Target="../slides/slide77.xml" /><Relationship Id="rId2" Type="http://schemas.openxmlformats.org/officeDocument/2006/relationships/notesMaster" Target="../notesMasters/notesMaster1.xml" /></Relationships>
</file>

<file path=ppt/notesSlides/_rels/notesSlide78.xml.rels>&#65279;<?xml version="1.0" encoding="utf-8" standalone="yes"?><Relationships xmlns="http://schemas.openxmlformats.org/package/2006/relationships"><Relationship Id="rId1" Type="http://schemas.openxmlformats.org/officeDocument/2006/relationships/slide" Target="../slides/slide78.xml" /><Relationship Id="rId2" Type="http://schemas.openxmlformats.org/officeDocument/2006/relationships/notesMaster" Target="../notesMasters/notesMaster1.xml" /></Relationships>
</file>

<file path=ppt/notesSlides/_rels/notesSlide79.xml.rels>&#65279;<?xml version="1.0" encoding="utf-8" standalone="yes"?><Relationships xmlns="http://schemas.openxmlformats.org/package/2006/relationships"><Relationship Id="rId1" Type="http://schemas.openxmlformats.org/officeDocument/2006/relationships/slide" Target="../slides/slide7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0.xml.rels>&#65279;<?xml version="1.0" encoding="utf-8" standalone="yes"?><Relationships xmlns="http://schemas.openxmlformats.org/package/2006/relationships"><Relationship Id="rId1" Type="http://schemas.openxmlformats.org/officeDocument/2006/relationships/slide" Target="../slides/slide80.xml" /><Relationship Id="rId2" Type="http://schemas.openxmlformats.org/officeDocument/2006/relationships/notesMaster" Target="../notesMasters/notesMaster1.xml" /></Relationships>
</file>

<file path=ppt/notesSlides/_rels/notesSlide81.xml.rels>&#65279;<?xml version="1.0" encoding="utf-8" standalone="yes"?><Relationships xmlns="http://schemas.openxmlformats.org/package/2006/relationships"><Relationship Id="rId1" Type="http://schemas.openxmlformats.org/officeDocument/2006/relationships/slide" Target="../slides/slide81.xml" /><Relationship Id="rId2" Type="http://schemas.openxmlformats.org/officeDocument/2006/relationships/notesMaster" Target="../notesMasters/notesMaster1.xml" /></Relationships>
</file>

<file path=ppt/notesSlides/_rels/notesSlide82.xml.rels>&#65279;<?xml version="1.0" encoding="utf-8" standalone="yes"?><Relationships xmlns="http://schemas.openxmlformats.org/package/2006/relationships"><Relationship Id="rId1" Type="http://schemas.openxmlformats.org/officeDocument/2006/relationships/slide" Target="../slides/slide82.xml" /><Relationship Id="rId2" Type="http://schemas.openxmlformats.org/officeDocument/2006/relationships/notesMaster" Target="../notesMasters/notesMaster1.xml" /></Relationships>
</file>

<file path=ppt/notesSlides/_rels/notesSlide83.xml.rels>&#65279;<?xml version="1.0" encoding="utf-8" standalone="yes"?><Relationships xmlns="http://schemas.openxmlformats.org/package/2006/relationships"><Relationship Id="rId1" Type="http://schemas.openxmlformats.org/officeDocument/2006/relationships/slide" Target="../slides/slide83.xml" /><Relationship Id="rId2" Type="http://schemas.openxmlformats.org/officeDocument/2006/relationships/notesMaster" Target="../notesMasters/notesMaster1.xml" /></Relationships>
</file>

<file path=ppt/notesSlides/_rels/notesSlide84.xml.rels>&#65279;<?xml version="1.0" encoding="utf-8" standalone="yes"?><Relationships xmlns="http://schemas.openxmlformats.org/package/2006/relationships"><Relationship Id="rId1" Type="http://schemas.openxmlformats.org/officeDocument/2006/relationships/slide" Target="../slides/slide84.xml" /><Relationship Id="rId2" Type="http://schemas.openxmlformats.org/officeDocument/2006/relationships/notesMaster" Target="../notesMasters/notesMaster1.xml" /></Relationships>
</file>

<file path=ppt/notesSlides/_rels/notesSlide85.xml.rels>&#65279;<?xml version="1.0" encoding="utf-8" standalone="yes"?><Relationships xmlns="http://schemas.openxmlformats.org/package/2006/relationships"><Relationship Id="rId1" Type="http://schemas.openxmlformats.org/officeDocument/2006/relationships/slide" Target="../slides/slide85.xml" /><Relationship Id="rId2" Type="http://schemas.openxmlformats.org/officeDocument/2006/relationships/notesMaster" Target="../notesMasters/notesMaster1.xml" /></Relationships>
</file>

<file path=ppt/notesSlides/_rels/notesSlide86.xml.rels>&#65279;<?xml version="1.0" encoding="utf-8" standalone="yes"?><Relationships xmlns="http://schemas.openxmlformats.org/package/2006/relationships"><Relationship Id="rId1" Type="http://schemas.openxmlformats.org/officeDocument/2006/relationships/slide" Target="../slides/slide86.xml" /><Relationship Id="rId2" Type="http://schemas.openxmlformats.org/officeDocument/2006/relationships/notesMaster" Target="../notesMasters/notesMaster1.xml" /></Relationships>
</file>

<file path=ppt/notesSlides/_rels/notesSlide87.xml.rels>&#65279;<?xml version="1.0" encoding="utf-8" standalone="yes"?><Relationships xmlns="http://schemas.openxmlformats.org/package/2006/relationships"><Relationship Id="rId1" Type="http://schemas.openxmlformats.org/officeDocument/2006/relationships/slide" Target="../slides/slide87.xml" /><Relationship Id="rId2" Type="http://schemas.openxmlformats.org/officeDocument/2006/relationships/notesMaster" Target="../notesMasters/notesMaster1.xml" /></Relationships>
</file>

<file path=ppt/notesSlides/_rels/notesSlide88.xml.rels>&#65279;<?xml version="1.0" encoding="utf-8" standalone="yes"?><Relationships xmlns="http://schemas.openxmlformats.org/package/2006/relationships"><Relationship Id="rId1" Type="http://schemas.openxmlformats.org/officeDocument/2006/relationships/slide" Target="../slides/slide88.xml" /><Relationship Id="rId2" Type="http://schemas.openxmlformats.org/officeDocument/2006/relationships/notesMaster" Target="../notesMasters/notesMaster1.xml" /></Relationships>
</file>

<file path=ppt/notesSlides/_rels/notesSlide89.xml.rels>&#65279;<?xml version="1.0" encoding="utf-8" standalone="yes"?><Relationships xmlns="http://schemas.openxmlformats.org/package/2006/relationships"><Relationship Id="rId1" Type="http://schemas.openxmlformats.org/officeDocument/2006/relationships/slide" Target="../slides/slide8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0.xml.rels>&#65279;<?xml version="1.0" encoding="utf-8" standalone="yes"?><Relationships xmlns="http://schemas.openxmlformats.org/package/2006/relationships"><Relationship Id="rId1" Type="http://schemas.openxmlformats.org/officeDocument/2006/relationships/slide" Target="../slides/slide90.xml" /><Relationship Id="rId2" Type="http://schemas.openxmlformats.org/officeDocument/2006/relationships/notesMaster" Target="../notesMasters/notesMaster1.xml" /></Relationships>
</file>

<file path=ppt/notesSlides/_rels/notesSlide91.xml.rels>&#65279;<?xml version="1.0" encoding="utf-8" standalone="yes"?><Relationships xmlns="http://schemas.openxmlformats.org/package/2006/relationships"><Relationship Id="rId1" Type="http://schemas.openxmlformats.org/officeDocument/2006/relationships/slide" Target="../slides/slide91.xml" /><Relationship Id="rId2" Type="http://schemas.openxmlformats.org/officeDocument/2006/relationships/notesMaster" Target="../notesMasters/notesMaster1.xml" /></Relationships>
</file>

<file path=ppt/notesSlides/_rels/notesSlide92.xml.rels>&#65279;<?xml version="1.0" encoding="utf-8" standalone="yes"?><Relationships xmlns="http://schemas.openxmlformats.org/package/2006/relationships"><Relationship Id="rId1" Type="http://schemas.openxmlformats.org/officeDocument/2006/relationships/slide" Target="../slides/slide92.xml" /><Relationship Id="rId2" Type="http://schemas.openxmlformats.org/officeDocument/2006/relationships/notesMaster" Target="../notesMasters/notesMaster1.xml" /></Relationships>
</file>

<file path=ppt/notesSlides/_rels/notesSlide93.xml.rels>&#65279;<?xml version="1.0" encoding="utf-8" standalone="yes"?><Relationships xmlns="http://schemas.openxmlformats.org/package/2006/relationships"><Relationship Id="rId1" Type="http://schemas.openxmlformats.org/officeDocument/2006/relationships/slide" Target="../slides/slide93.xml" /><Relationship Id="rId2" Type="http://schemas.openxmlformats.org/officeDocument/2006/relationships/notesMaster" Target="../notesMasters/notesMaster1.xml" /></Relationships>
</file>

<file path=ppt/notesSlides/_rels/notesSlide94.xml.rels>&#65279;<?xml version="1.0" encoding="utf-8" standalone="yes"?><Relationships xmlns="http://schemas.openxmlformats.org/package/2006/relationships"><Relationship Id="rId1" Type="http://schemas.openxmlformats.org/officeDocument/2006/relationships/slide" Target="../slides/slide94.xml" /><Relationship Id="rId2" Type="http://schemas.openxmlformats.org/officeDocument/2006/relationships/notesMaster" Target="../notesMasters/notesMaster1.xml" /></Relationships>
</file>

<file path=ppt/notesSlides/_rels/notesSlide95.xml.rels>&#65279;<?xml version="1.0" encoding="utf-8" standalone="yes"?><Relationships xmlns="http://schemas.openxmlformats.org/package/2006/relationships"><Relationship Id="rId1" Type="http://schemas.openxmlformats.org/officeDocument/2006/relationships/slide" Target="../slides/slide95.xml" /><Relationship Id="rId2" Type="http://schemas.openxmlformats.org/officeDocument/2006/relationships/notesMaster" Target="../notesMasters/notesMaster1.xml" /></Relationships>
</file>

<file path=ppt/notesSlides/_rels/notesSlide96.xml.rels>&#65279;<?xml version="1.0" encoding="utf-8" standalone="yes"?><Relationships xmlns="http://schemas.openxmlformats.org/package/2006/relationships"><Relationship Id="rId1" Type="http://schemas.openxmlformats.org/officeDocument/2006/relationships/slide" Target="../slides/slide9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76"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77"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78"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pPr marL="0" indent="0"/>
            <a:fld id="{CAD2D6BD-DE1B-4B5F-8B41-2702339687B9}" type="slidenum">
              <a:rPr lang="en-US" altLang="zh-CN" sz="1200">
                <a:latin typeface="Times New Roman" pitchFamily="2" charset="0"/>
                <a:ea typeface="宋体" pitchFamily="2" charset="-122"/>
                <a:cs typeface="Times New Roman" pitchFamily="2" charset="0"/>
              </a:rPr>
              <a:t>1</a:t>
            </a:fld>
            <a:endParaRPr lang="zh-CN" altLang="en-US">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995730772"/>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58"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59"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60"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10</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770222537"/>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63"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64"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65"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11</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50480792"/>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71"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72"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73"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12</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847426406"/>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76"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77"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78"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13</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352792331"/>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83"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84"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85"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14</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886362500"/>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88"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89"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90"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15</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850310165"/>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93"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94"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95"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16</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603712685"/>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0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0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0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17</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847051118"/>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0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0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0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18</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17188071"/>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09"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10"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11"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19</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059270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86"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87"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88"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pPr marL="0" indent="0"/>
            <a:fld id="{CAD2D6BD-DE1B-4B5F-8B41-2702339687B9}" type="slidenum">
              <a:rPr lang="en-US" altLang="zh-CN" sz="1200">
                <a:latin typeface="Times New Roman" pitchFamily="2" charset="0"/>
                <a:ea typeface="宋体" pitchFamily="2" charset="-122"/>
                <a:cs typeface="Times New Roman" pitchFamily="2" charset="0"/>
              </a:rPr>
              <a:t>2</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081815628"/>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15"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16"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17"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20</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035020270"/>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2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2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2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21</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061407591"/>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25"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26"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27"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22</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963473286"/>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36"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37"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38"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23</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266935283"/>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41"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42"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43"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24</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454976264"/>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46"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47"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48"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25</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483450507"/>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51"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52"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53"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26</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33970978"/>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57"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58"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59"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27</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3428412"/>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62"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63"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64"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28</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239019632"/>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69"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70"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71"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29</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88210749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9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9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9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3</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50336417"/>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7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7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7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30</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206079257"/>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93"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94"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295"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31</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868550281"/>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298"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299"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00"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32</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938254932"/>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03"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04"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05"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33</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767772172"/>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08"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09"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10"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34</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487595441"/>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1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1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1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35</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740912286"/>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25"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26"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27"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36</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601191530"/>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32"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33"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34"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37</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031392832"/>
      </p:ext>
    </p:extLst>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37"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38"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39"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38</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448784620"/>
      </p:ext>
    </p:extLst>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42"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43"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44"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39</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954112798"/>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08"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09"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10"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4</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7491148"/>
      </p:ext>
    </p:extLst>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49"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50"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51"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40</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067025991"/>
      </p:ext>
    </p:extLst>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5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5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5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41</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684821331"/>
      </p:ext>
    </p:extLst>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6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6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6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42</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088176374"/>
      </p:ext>
    </p:extLst>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65"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66"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67"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43</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6698436"/>
      </p:ext>
    </p:extLst>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7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7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7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44</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196734938"/>
      </p:ext>
    </p:extLst>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7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7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7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45</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363374245"/>
      </p:ext>
    </p:extLst>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78"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79"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80"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46</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967002263"/>
      </p:ext>
    </p:extLst>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83"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84"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85"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47</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664878793"/>
      </p:ext>
    </p:extLst>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88"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89"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90"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48</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205421723"/>
      </p:ext>
    </p:extLst>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393"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394"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395"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49</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040836686"/>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13"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14"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15"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5</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321346495"/>
      </p:ext>
    </p:extLst>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0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0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0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50</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719954485"/>
      </p:ext>
    </p:extLst>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07"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08"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09"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51</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418725363"/>
      </p:ext>
    </p:extLst>
  </p:cSld>
  <p:clrMapOvr>
    <a:masterClrMapping/>
  </p:clrMapOvr>
</p:notes>
</file>

<file path=ppt/notesSlides/notesSlide5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1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1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1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52</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074448418"/>
      </p:ext>
    </p:extLst>
  </p:cSld>
  <p:clrMapOvr>
    <a:masterClrMapping/>
  </p:clrMapOvr>
</p:notes>
</file>

<file path=ppt/notesSlides/notesSlide5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19"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20"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21"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53</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060516539"/>
      </p:ext>
    </p:extLst>
  </p:cSld>
  <p:clrMapOvr>
    <a:masterClrMapping/>
  </p:clrMapOvr>
</p:notes>
</file>

<file path=ppt/notesSlides/notesSlide5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26"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27"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28"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54</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599422587"/>
      </p:ext>
    </p:extLst>
  </p:cSld>
  <p:clrMapOvr>
    <a:masterClrMapping/>
  </p:clrMapOvr>
</p:notes>
</file>

<file path=ppt/notesSlides/notesSlide5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31"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32"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33"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55</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53557365"/>
      </p:ext>
    </p:extLst>
  </p:cSld>
  <p:clrMapOvr>
    <a:masterClrMapping/>
  </p:clrMapOvr>
</p:notes>
</file>

<file path=ppt/notesSlides/notesSlide5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38"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39"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40"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56</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857864325"/>
      </p:ext>
    </p:extLst>
  </p:cSld>
  <p:clrMapOvr>
    <a:masterClrMapping/>
  </p:clrMapOvr>
</p:notes>
</file>

<file path=ppt/notesSlides/notesSlide5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45"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46"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47"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57</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394245720"/>
      </p:ext>
    </p:extLst>
  </p:cSld>
  <p:clrMapOvr>
    <a:masterClrMapping/>
  </p:clrMapOvr>
</p:notes>
</file>

<file path=ppt/notesSlides/notesSlide5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52"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53"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54"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58</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989229453"/>
      </p:ext>
    </p:extLst>
  </p:cSld>
  <p:clrMapOvr>
    <a:masterClrMapping/>
  </p:clrMapOvr>
</p:notes>
</file>

<file path=ppt/notesSlides/notesSlide5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59"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60"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61"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59</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44364045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18"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19"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20"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6</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948501203"/>
      </p:ext>
    </p:extLst>
  </p:cSld>
  <p:clrMapOvr>
    <a:masterClrMapping/>
  </p:clrMapOvr>
</p:notes>
</file>

<file path=ppt/notesSlides/notesSlide6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6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6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6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60</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316885936"/>
      </p:ext>
    </p:extLst>
  </p:cSld>
  <p:clrMapOvr>
    <a:masterClrMapping/>
  </p:clrMapOvr>
</p:notes>
</file>

<file path=ppt/notesSlides/notesSlide6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7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7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7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61</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723032551"/>
      </p:ext>
    </p:extLst>
  </p:cSld>
  <p:clrMapOvr>
    <a:masterClrMapping/>
  </p:clrMapOvr>
</p:notes>
</file>

<file path=ppt/notesSlides/notesSlide6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75"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76"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77"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62</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586101252"/>
      </p:ext>
    </p:extLst>
  </p:cSld>
  <p:clrMapOvr>
    <a:masterClrMapping/>
  </p:clrMapOvr>
</p:notes>
</file>

<file path=ppt/notesSlides/notesSlide6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82"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83"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84"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63</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162578352"/>
      </p:ext>
    </p:extLst>
  </p:cSld>
  <p:clrMapOvr>
    <a:masterClrMapping/>
  </p:clrMapOvr>
</p:notes>
</file>

<file path=ppt/notesSlides/notesSlide6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89"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90"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91"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64</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079279033"/>
      </p:ext>
    </p:extLst>
  </p:cSld>
  <p:clrMapOvr>
    <a:masterClrMapping/>
  </p:clrMapOvr>
</p:notes>
</file>

<file path=ppt/notesSlides/notesSlide6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49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49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49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65</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442718687"/>
      </p:ext>
    </p:extLst>
  </p:cSld>
  <p:clrMapOvr>
    <a:masterClrMapping/>
  </p:clrMapOvr>
</p:notes>
</file>

<file path=ppt/notesSlides/notesSlide6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0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0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0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66</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785606659"/>
      </p:ext>
    </p:extLst>
  </p:cSld>
  <p:clrMapOvr>
    <a:masterClrMapping/>
  </p:clrMapOvr>
</p:notes>
</file>

<file path=ppt/notesSlides/notesSlide6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05"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06"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07"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67</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42614473"/>
      </p:ext>
    </p:extLst>
  </p:cSld>
  <p:clrMapOvr>
    <a:masterClrMapping/>
  </p:clrMapOvr>
</p:notes>
</file>

<file path=ppt/notesSlides/notesSlide6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12"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13"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14"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68</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619715881"/>
      </p:ext>
    </p:extLst>
  </p:cSld>
  <p:clrMapOvr>
    <a:masterClrMapping/>
  </p:clrMapOvr>
</p:notes>
</file>

<file path=ppt/notesSlides/notesSlide6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16"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17"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18"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69</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060942689"/>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3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3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3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7</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914249360"/>
      </p:ext>
    </p:extLst>
  </p:cSld>
  <p:clrMapOvr>
    <a:masterClrMapping/>
  </p:clrMapOvr>
</p:notes>
</file>

<file path=ppt/notesSlides/notesSlide7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2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2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2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70</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360531610"/>
      </p:ext>
    </p:extLst>
  </p:cSld>
  <p:clrMapOvr>
    <a:masterClrMapping/>
  </p:clrMapOvr>
</p:notes>
</file>

<file path=ppt/notesSlides/notesSlide7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2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2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2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71</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44059909"/>
      </p:ext>
    </p:extLst>
  </p:cSld>
  <p:clrMapOvr>
    <a:masterClrMapping/>
  </p:clrMapOvr>
</p:notes>
</file>

<file path=ppt/notesSlides/notesSlide7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31"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32"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33"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72</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466010755"/>
      </p:ext>
    </p:extLst>
  </p:cSld>
  <p:clrMapOvr>
    <a:masterClrMapping/>
  </p:clrMapOvr>
</p:notes>
</file>

<file path=ppt/notesSlides/notesSlide7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38"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39"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40"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73</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009964902"/>
      </p:ext>
    </p:extLst>
  </p:cSld>
  <p:clrMapOvr>
    <a:masterClrMapping/>
  </p:clrMapOvr>
</p:notes>
</file>

<file path=ppt/notesSlides/notesSlide7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45"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46"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47"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74</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035507762"/>
      </p:ext>
    </p:extLst>
  </p:cSld>
  <p:clrMapOvr>
    <a:masterClrMapping/>
  </p:clrMapOvr>
</p:notes>
</file>

<file path=ppt/notesSlides/notesSlide7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5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5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5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75</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529536464"/>
      </p:ext>
    </p:extLst>
  </p:cSld>
  <p:clrMapOvr>
    <a:masterClrMapping/>
  </p:clrMapOvr>
</p:notes>
</file>

<file path=ppt/notesSlides/notesSlide7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57"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58"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59"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76</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70971110"/>
      </p:ext>
    </p:extLst>
  </p:cSld>
  <p:clrMapOvr>
    <a:masterClrMapping/>
  </p:clrMapOvr>
</p:notes>
</file>

<file path=ppt/notesSlides/notesSlide7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62"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63"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64"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77</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438155404"/>
      </p:ext>
    </p:extLst>
  </p:cSld>
  <p:clrMapOvr>
    <a:masterClrMapping/>
  </p:clrMapOvr>
</p:notes>
</file>

<file path=ppt/notesSlides/notesSlide7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7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7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7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78</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437126551"/>
      </p:ext>
    </p:extLst>
  </p:cSld>
  <p:clrMapOvr>
    <a:masterClrMapping/>
  </p:clrMapOvr>
</p:notes>
</file>

<file path=ppt/notesSlides/notesSlide7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76"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77"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78"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79</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50480367"/>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45"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46"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47"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8</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602018486"/>
      </p:ext>
    </p:extLst>
  </p:cSld>
  <p:clrMapOvr>
    <a:masterClrMapping/>
  </p:clrMapOvr>
</p:notes>
</file>

<file path=ppt/notesSlides/notesSlide8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83"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84"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85"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80</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480613250"/>
      </p:ext>
    </p:extLst>
  </p:cSld>
  <p:clrMapOvr>
    <a:masterClrMapping/>
  </p:clrMapOvr>
</p:notes>
</file>

<file path=ppt/notesSlides/notesSlide8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88"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89"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90"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81</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649648216"/>
      </p:ext>
    </p:extLst>
  </p:cSld>
  <p:clrMapOvr>
    <a:masterClrMapping/>
  </p:clrMapOvr>
</p:notes>
</file>

<file path=ppt/notesSlides/notesSlide8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59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59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59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82</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238435155"/>
      </p:ext>
    </p:extLst>
  </p:cSld>
  <p:clrMapOvr>
    <a:masterClrMapping/>
  </p:clrMapOvr>
</p:notes>
</file>

<file path=ppt/notesSlides/notesSlide8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03"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04"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05"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83</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55783444"/>
      </p:ext>
    </p:extLst>
  </p:cSld>
  <p:clrMapOvr>
    <a:masterClrMapping/>
  </p:clrMapOvr>
</p:notes>
</file>

<file path=ppt/notesSlides/notesSlide8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07"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08"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09"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84</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999807052"/>
      </p:ext>
    </p:extLst>
  </p:cSld>
  <p:clrMapOvr>
    <a:masterClrMapping/>
  </p:clrMapOvr>
</p:notes>
</file>

<file path=ppt/notesSlides/notesSlide8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11"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12"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13"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85</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911165002"/>
      </p:ext>
    </p:extLst>
  </p:cSld>
  <p:clrMapOvr>
    <a:masterClrMapping/>
  </p:clrMapOvr>
</p:notes>
</file>

<file path=ppt/notesSlides/notesSlide8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15"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16"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17"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86</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885235543"/>
      </p:ext>
    </p:extLst>
  </p:cSld>
  <p:clrMapOvr>
    <a:masterClrMapping/>
  </p:clrMapOvr>
</p:notes>
</file>

<file path=ppt/notesSlides/notesSlide8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19"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20"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21"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87</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759677618"/>
      </p:ext>
    </p:extLst>
  </p:cSld>
  <p:clrMapOvr>
    <a:masterClrMapping/>
  </p:clrMapOvr>
</p:notes>
</file>

<file path=ppt/notesSlides/notesSlide8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23"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24"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25"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88</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938988231"/>
      </p:ext>
    </p:extLst>
  </p:cSld>
  <p:clrMapOvr>
    <a:masterClrMapping/>
  </p:clrMapOvr>
</p:notes>
</file>

<file path=ppt/notesSlides/notesSlide8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3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3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3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89</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100570721"/>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151"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152"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153"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9</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970068566"/>
      </p:ext>
    </p:extLst>
  </p:cSld>
  <p:clrMapOvr>
    <a:masterClrMapping/>
  </p:clrMapOvr>
</p:notes>
</file>

<file path=ppt/notesSlides/notesSlide9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39"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40"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41"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90</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457807803"/>
      </p:ext>
    </p:extLst>
  </p:cSld>
  <p:clrMapOvr>
    <a:masterClrMapping/>
  </p:clrMapOvr>
</p:notes>
</file>

<file path=ppt/notesSlides/notesSlide9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44"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45"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46"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91</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342685014"/>
      </p:ext>
    </p:extLst>
  </p:cSld>
  <p:clrMapOvr>
    <a:masterClrMapping/>
  </p:clrMapOvr>
</p:notes>
</file>

<file path=ppt/notesSlides/notesSlide9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49"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50"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51"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92</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421971799"/>
      </p:ext>
    </p:extLst>
  </p:cSld>
  <p:clrMapOvr>
    <a:masterClrMapping/>
  </p:clrMapOvr>
</p:notes>
</file>

<file path=ppt/notesSlides/notesSlide9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55"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56"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57"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93</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55993877"/>
      </p:ext>
    </p:extLst>
  </p:cSld>
  <p:clrMapOvr>
    <a:masterClrMapping/>
  </p:clrMapOvr>
</p:notes>
</file>

<file path=ppt/notesSlides/notesSlide9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60"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61"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62"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94</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387687737"/>
      </p:ext>
    </p:extLst>
  </p:cSld>
  <p:clrMapOvr>
    <a:masterClrMapping/>
  </p:clrMapOvr>
</p:notes>
</file>

<file path=ppt/notesSlides/notesSlide9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76"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77"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78"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95</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50213975"/>
      </p:ext>
    </p:extLst>
  </p:cSld>
  <p:clrMapOvr>
    <a:masterClrMapping/>
  </p:clrMapOvr>
</p:notes>
</file>

<file path=ppt/notesSlides/notesSlide9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a:xfrm>
          <a:off x="0" y="0"/>
          <a:ext cx="0" cy="0"/>
        </a:xfrm>
      </p:grpSpPr>
      <p:sp>
        <p:nvSpPr>
          <p:cNvPr id="682" name=""/>
          <p:cNvSpPr>
            <a:spLocks noGrp="1"/>
          </p:cNvSpPr>
          <p:nvPr>
            <p:ph type="sldImg"/>
          </p:nvPr>
        </p:nvSpPr>
        <p:spPr>
          <a:xfrm>
            <a:off x="685800" y="1143000"/>
            <a:ext cx="5486400" cy="3086100"/>
          </a:xfrm>
          <a:prstGeom prst="rect">
            <a:avLst/>
          </a:prstGeom>
          <a:noFill/>
          <a:ln w="12700" cap="flat" cmpd="sng">
            <a:solidFill>
              <a:srgbClr val="000000"/>
            </a:solidFill>
            <a:prstDash val="solid"/>
            <a:round/>
          </a:ln>
        </p:spPr>
      </p:sp>
      <p:sp>
        <p:nvSpPr>
          <p:cNvPr id="683" name=""/>
          <p:cNvSpPr>
            <a:spLocks noGrp="1"/>
          </p:cNvSpPr>
          <p:nvPr>
            <p:ph type="body" idx="1"/>
          </p:nvPr>
        </p:nvSpPr>
        <p:spPr>
          <a:xfrm>
            <a:off x="685800" y="4400550"/>
            <a:ext cx="5486400" cy="360045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endParaRPr lang="zh-CN" altLang="en-US"/>
          </a:p>
        </p:txBody>
      </p:sp>
      <p:sp>
        <p:nvSpPr>
          <p:cNvPr id="684" name="编号占位符"/>
          <p:cNvSpPr>
            <a:spLocks noGrp="1"/>
          </p:cNvSpPr>
          <p:nvPr>
            <p:ph type="sldNum" idx="10"/>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noAutofit/>
          </a:bodyPr>
          <a:lstStyle/>
          <a:p>
            <a:fld id="{CAD2D6BD-DE1B-4B5F-8B41-2702339687B9}" type="slidenum">
              <a:rPr lang="en-US" altLang="zh-CN" sz="1200">
                <a:latin typeface="Times New Roman" pitchFamily="2" charset="0"/>
                <a:ea typeface="宋体" pitchFamily="2" charset="-122"/>
                <a:cs typeface="Times New Roman" pitchFamily="2" charset="0"/>
              </a:rPr>
              <a:t>96</a:t>
            </a:fld>
            <a:endParaRPr lang="zh-CN" altLang="en-US" sz="1200">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8233738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7" name="标题"/>
          <p:cNvSpPr>
            <a:spLocks noGrp="1"/>
          </p:cNvSpPr>
          <p:nvPr>
            <p:ph type="ctrTitle"/>
          </p:nvPr>
        </p:nvSpPr>
        <p:spPr>
          <a:xfrm>
            <a:off x="1522760" y="1123182"/>
            <a:ext cx="9143771" cy="2386763"/>
          </a:xfrm>
          <a:prstGeom prst="rect">
            <a:avLst/>
          </a:prstGeom>
        </p:spPr>
        <p:txBody>
          <a:bodyPr anchor="b" anchorCtr="0">
            <a:prstTxWarp prst="textNoShape">
              <a:avLst/>
            </a:prstTxWarp>
            <a:noAutofit/>
          </a:bodyPr>
          <a:lstStyle>
            <a:lvl1pPr marL="0" indent="0" algn="ctr" defTabSz="914400" fontAlgn="base" hangingPunct="0">
              <a:defRPr sz="6000"/>
            </a:lvl1pPr>
          </a:lstStyle>
          <a:p>
            <a:r>
              <a:rPr lang="zh-CN" altLang="en-US"/>
              <a:t>单击此处编辑母版标题样式</a:t>
            </a:r>
            <a:endParaRPr lang="zh-CN" altLang="en-US"/>
          </a:p>
        </p:txBody>
      </p:sp>
      <p:sp>
        <p:nvSpPr>
          <p:cNvPr id="8" name="文本"/>
          <p:cNvSpPr>
            <a:spLocks noGrp="1"/>
          </p:cNvSpPr>
          <p:nvPr>
            <p:ph type="subTitle" idx="1"/>
          </p:nvPr>
        </p:nvSpPr>
        <p:spPr>
          <a:xfrm>
            <a:off x="1522760" y="3603545"/>
            <a:ext cx="9143771" cy="1655974"/>
          </a:xfrm>
          <a:prstGeom prst="rect">
            <a:avLst/>
          </a:prstGeom>
        </p:spPr>
        <p:txBody>
          <a:bodyPr/>
          <a:lstStyle>
            <a:lvl1pPr marL="0" indent="0" algn="ctr" defTabSz="914400" fontAlgn="base" hangingPunct="0">
              <a:buNone/>
              <a:defRPr sz="2400"/>
            </a:lvl1pPr>
            <a:lvl2pPr marL="457200" indent="0" algn="ctr" defTabSz="914400" fontAlgn="base" hangingPunct="0">
              <a:buNone/>
              <a:defRPr sz="2000"/>
            </a:lvl2pPr>
            <a:lvl3pPr marL="914400" indent="0" algn="ctr" defTabSz="914400" fontAlgn="base" hangingPunct="0">
              <a:buNone/>
              <a:defRPr sz="1800"/>
            </a:lvl3pPr>
            <a:lvl4pPr marL="1371600" indent="0" algn="ctr" defTabSz="914400" fontAlgn="base" hangingPunct="0">
              <a:buNone/>
              <a:defRPr sz="1800"/>
            </a:lvl4pPr>
            <a:lvl5pPr marL="1828800" indent="0" algn="ctr" defTabSz="914400" fontAlgn="base" hangingPunct="0">
              <a:buNone/>
              <a:defRPr sz="1800"/>
            </a:lvl5pPr>
            <a:lvl6pPr marL="2222500" indent="0" algn="ctr" defTabSz="914400" fontAlgn="base" hangingPunct="0">
              <a:buNone/>
              <a:defRPr sz="1800"/>
            </a:lvl6pPr>
            <a:lvl7pPr marL="2654300" indent="0" algn="ctr" defTabSz="914400" fontAlgn="base" hangingPunct="0">
              <a:buNone/>
              <a:defRPr sz="1800"/>
            </a:lvl7pPr>
            <a:lvl8pPr marL="3048000" indent="0" algn="ctr" defTabSz="914400" fontAlgn="base" hangingPunct="0">
              <a:buNone/>
              <a:defRPr sz="1800"/>
            </a:lvl8pPr>
            <a:lvl9pPr marL="3048000" indent="0" algn="ctr" defTabSz="914400" fontAlgn="base" hangingPunct="0">
              <a:buNone/>
              <a:defRPr sz="1800"/>
            </a:lvl9pPr>
          </a:lstStyle>
          <a:p>
            <a:pPr marL="0" indent="0"/>
            <a:r>
              <a:rPr lang="zh-CN" altLang="en-US"/>
              <a:t>单击此处编辑母版副标题样式</a:t>
            </a:r>
            <a:endParaRPr lang="zh-CN" altLang="en-US"/>
          </a:p>
        </p:txBody>
      </p:sp>
      <p:sp>
        <p:nvSpPr>
          <p:cNvPr id="9" name="日期占位符"/>
          <p:cNvSpPr>
            <a:spLocks noGrp="1"/>
          </p:cNvSpPr>
          <p:nvPr>
            <p:ph type="dt" idx="10"/>
          </p:nvPr>
        </p:nvSpPr>
        <p:spPr>
          <a:xfrm>
            <a:off x="838778" y="6357503"/>
            <a:ext cx="2743130"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datetime5">
              <a:rPr lang="zh-CN" altLang="en-US"/>
              <a:t>2021/12/20</a:t>
            </a:fld>
            <a:endParaRPr lang="zh-CN" altLang="en-US"/>
          </a:p>
        </p:txBody>
      </p:sp>
      <p:sp>
        <p:nvSpPr>
          <p:cNvPr id="10" name="页脚占位符"/>
          <p:cNvSpPr>
            <a:spLocks noGrp="1"/>
          </p:cNvSpPr>
          <p:nvPr>
            <p:ph type="ftr" idx="11"/>
          </p:nvPr>
        </p:nvSpPr>
        <p:spPr>
          <a:xfrm>
            <a:off x="4039098" y="6357503"/>
            <a:ext cx="4114696" cy="363593"/>
          </a:xfrm>
          <a:prstGeom prst="rect">
            <a:avLst/>
          </a:prstGeom>
        </p:spPr>
        <p:txBody>
          <a:bodyPr/>
          <a:lstStyle>
            <a:lvl1pPr marL="0" indent="0" algn="ctr" defTabSz="914400" fontAlgn="base" hangingPunct="0">
              <a:defRPr>
                <a:latin typeface="Times New Roman" pitchFamily="2" charset="0"/>
                <a:ea typeface="宋体" pitchFamily="2" charset="-122"/>
                <a:cs typeface="Times New Roman" pitchFamily="2" charset="0"/>
              </a:defRPr>
            </a:lvl1pPr>
          </a:lstStyle>
          <a:p>
            <a:pPr marL="0" indent="0"/>
            <a:endParaRPr lang="zh-CN" altLang="en-US"/>
          </a:p>
        </p:txBody>
      </p:sp>
      <p:sp>
        <p:nvSpPr>
          <p:cNvPr id="11" name="编号占位符"/>
          <p:cNvSpPr>
            <a:spLocks noGrp="1"/>
          </p:cNvSpPr>
          <p:nvPr>
            <p:ph type="sldNum" idx="12"/>
          </p:nvPr>
        </p:nvSpPr>
        <p:spPr>
          <a:xfrm>
            <a:off x="8610984" y="6357503"/>
            <a:ext cx="2743131"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a:t>&lt;#&gt;</a:t>
            </a:fld>
            <a:endParaRPr lang="zh-CN" altLang="en-US"/>
          </a:p>
        </p:txBody>
      </p:sp>
    </p:spTree>
    <p:extLst>
      <p:ext uri="{BB962C8B-B14F-4D97-AF65-F5344CB8AC3E}">
        <p14:creationId xmlns:p14="http://schemas.microsoft.com/office/powerpoint/2010/main" val="20254904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与竖排文字">
    <p:spTree>
      <p:nvGrpSpPr>
        <p:cNvPr id="1" name=""/>
        <p:cNvGrpSpPr/>
        <p:nvPr/>
      </p:nvGrpSpPr>
      <p:grpSpPr>
        <a:xfrm>
          <a:off x="0" y="0"/>
          <a:ext cx="0" cy="0"/>
        </a:xfrm>
      </p:grpSpPr>
      <p:sp>
        <p:nvSpPr>
          <p:cNvPr id="55" name="标题"/>
          <p:cNvSpPr>
            <a:spLocks noGrp="1"/>
          </p:cNvSpPr>
          <p:nvPr>
            <p:ph type="title"/>
          </p:nvPr>
        </p:nvSpPr>
        <p:spPr>
          <a:xfrm>
            <a:off x="838778" y="363594"/>
            <a:ext cx="10515336" cy="1324778"/>
          </a:xfrm>
          <a:prstGeom prst="rect">
            <a:avLst/>
          </a:prstGeom>
        </p:spPr>
        <p:txBody>
          <a:bodyPr/>
          <a:lstStyle>
            <a:lvl1pPr marL="0" indent="0" defTabSz="914400" fontAlgn="base" hangingPunct="0"/>
          </a:lstStyle>
          <a:p>
            <a:pPr marL="0" indent="0"/>
            <a:r>
              <a:rPr lang="zh-CN" altLang="en-US"/>
              <a:t>单击此处编辑母版标题样式</a:t>
            </a:r>
            <a:endParaRPr lang="zh-CN" altLang="en-US"/>
          </a:p>
        </p:txBody>
      </p:sp>
      <p:sp>
        <p:nvSpPr>
          <p:cNvPr id="56" name="竖排文字占位符"/>
          <p:cNvSpPr>
            <a:spLocks noGrp="1"/>
          </p:cNvSpPr>
          <p:nvPr>
            <p:ph type="body" orient="vert" idx="1"/>
          </p:nvPr>
        </p:nvSpPr>
        <p:spPr>
          <a:xfrm>
            <a:off x="838778" y="1825172"/>
            <a:ext cx="10515336" cy="4352333"/>
          </a:xfrm>
          <a:prstGeom prst="rect">
            <a:avLst/>
          </a:prstGeom>
        </p:spPr>
        <p:txBody>
          <a:bodyPr vert="eaVert">
            <a:prstTxWarp prst="textNoShape">
              <a:avLst/>
            </a:prstTxWarp>
            <a:noAutofit/>
          </a:bodyPr>
          <a:lstStyle>
            <a:lvl1pPr marL="231013" indent="-231013" defTabSz="914400" fontAlgn="base" hangingPunct="0"/>
            <a:lvl2pPr marL="688213" indent="-231013" defTabSz="914400" fontAlgn="base" hangingPunct="0"/>
            <a:lvl3pPr marL="1145413" indent="-231013" defTabSz="914400" fontAlgn="base" hangingPunct="0"/>
            <a:lvl4pPr marL="1602613" indent="-231013" defTabSz="914400" fontAlgn="base" hangingPunct="0"/>
            <a:lvl5pPr marL="2059813" indent="-231013" defTabSz="914400" fontAlgn="base" hangingPunct="0"/>
            <a:lvl6pPr marL="2453513" indent="-231013" defTabSz="914400" fontAlgn="base" hangingPunct="0"/>
            <a:lvl7pPr marL="2885313" indent="-231013" defTabSz="914400" fontAlgn="base" hangingPunct="0"/>
            <a:lvl8pPr marL="3279013" indent="-231013" defTabSz="914400" fontAlgn="base" hangingPunct="0"/>
          </a:lstStyle>
          <a:p>
            <a:pPr marL="231013" indent="-231013"/>
            <a:r>
              <a:rPr lang="zh-CN" altLang="en-US"/>
              <a:t>单击此处编辑母版文本样式</a:t>
            </a:r>
            <a:endParaRPr lang="en-US" altLang="zh-CN"/>
          </a:p>
          <a:p>
            <a:pPr marL="688213" lvl="1" indent="-231013"/>
            <a:r>
              <a:rPr lang="zh-CN" altLang="en-US"/>
              <a:t>第二级</a:t>
            </a:r>
            <a:endParaRPr lang="en-US" altLang="zh-CN"/>
          </a:p>
          <a:p>
            <a:pPr marL="1145413" lvl="2" indent="-231013"/>
            <a:r>
              <a:rPr lang="zh-CN" altLang="en-US"/>
              <a:t>第三级</a:t>
            </a:r>
            <a:endParaRPr lang="en-US" altLang="zh-CN"/>
          </a:p>
          <a:p>
            <a:pPr marL="1602613" lvl="3" indent="-231013"/>
            <a:r>
              <a:rPr lang="zh-CN" altLang="en-US"/>
              <a:t>第四级</a:t>
            </a:r>
            <a:endParaRPr lang="en-US" altLang="zh-CN"/>
          </a:p>
          <a:p>
            <a:pPr marL="2059813" lvl="4" indent="-231013"/>
            <a:r>
              <a:rPr lang="zh-CN" altLang="en-US"/>
              <a:t>第五级</a:t>
            </a:r>
            <a:endParaRPr lang="en-US" altLang="zh-CN"/>
          </a:p>
          <a:p>
            <a:pPr marL="2453513" lvl="5" indent="-231013"/>
            <a:r>
              <a:rPr lang="zh-CN" altLang="en-US"/>
              <a:t>第六级</a:t>
            </a:r>
            <a:endParaRPr lang="en-US" altLang="zh-CN"/>
          </a:p>
          <a:p>
            <a:pPr marL="2885313" lvl="6" indent="-231013"/>
            <a:r>
              <a:rPr lang="zh-CN" altLang="en-US"/>
              <a:t>第七级</a:t>
            </a:r>
            <a:endParaRPr lang="en-US" altLang="zh-CN"/>
          </a:p>
          <a:p>
            <a:pPr marL="3279013" lvl="7" indent="-231013"/>
            <a:r>
              <a:rPr lang="zh-CN" altLang="en-US"/>
              <a:t>第八级</a:t>
            </a:r>
            <a:endParaRPr lang="zh-CN" altLang="en-US"/>
          </a:p>
        </p:txBody>
      </p:sp>
      <p:sp>
        <p:nvSpPr>
          <p:cNvPr id="57" name="日期占位符"/>
          <p:cNvSpPr>
            <a:spLocks noGrp="1"/>
          </p:cNvSpPr>
          <p:nvPr>
            <p:ph type="dt" idx="10"/>
          </p:nvPr>
        </p:nvSpPr>
        <p:spPr>
          <a:xfrm>
            <a:off x="838778" y="6357503"/>
            <a:ext cx="2743130"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datetime5">
              <a:rPr lang="zh-CN" altLang="en-US"/>
              <a:t>2021/12/20</a:t>
            </a:fld>
            <a:endParaRPr lang="zh-CN" altLang="en-US"/>
          </a:p>
        </p:txBody>
      </p:sp>
      <p:sp>
        <p:nvSpPr>
          <p:cNvPr id="58" name="页脚占位符"/>
          <p:cNvSpPr>
            <a:spLocks noGrp="1"/>
          </p:cNvSpPr>
          <p:nvPr>
            <p:ph type="ftr" idx="11"/>
          </p:nvPr>
        </p:nvSpPr>
        <p:spPr>
          <a:xfrm>
            <a:off x="4039098" y="6357503"/>
            <a:ext cx="4114696" cy="363593"/>
          </a:xfrm>
          <a:prstGeom prst="rect">
            <a:avLst/>
          </a:prstGeom>
        </p:spPr>
        <p:txBody>
          <a:bodyPr/>
          <a:lstStyle>
            <a:lvl1pPr marL="0" indent="0" algn="ctr" defTabSz="914400" fontAlgn="base" hangingPunct="0">
              <a:defRPr>
                <a:latin typeface="Times New Roman" pitchFamily="2" charset="0"/>
                <a:ea typeface="宋体" pitchFamily="2" charset="-122"/>
                <a:cs typeface="Times New Roman" pitchFamily="2" charset="0"/>
              </a:defRPr>
            </a:lvl1pPr>
          </a:lstStyle>
          <a:p>
            <a:pPr marL="0" indent="0"/>
            <a:endParaRPr lang="zh-CN" altLang="en-US"/>
          </a:p>
        </p:txBody>
      </p:sp>
      <p:sp>
        <p:nvSpPr>
          <p:cNvPr id="59" name="编号占位符"/>
          <p:cNvSpPr>
            <a:spLocks noGrp="1"/>
          </p:cNvSpPr>
          <p:nvPr>
            <p:ph type="sldNum" idx="12"/>
          </p:nvPr>
        </p:nvSpPr>
        <p:spPr>
          <a:xfrm>
            <a:off x="8610984" y="6357503"/>
            <a:ext cx="2743131"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a:t>&lt;#&gt;</a:t>
            </a:fld>
            <a:endParaRPr lang="zh-CN" altLang="en-US"/>
          </a:p>
        </p:txBody>
      </p:sp>
    </p:spTree>
    <p:extLst>
      <p:ext uri="{BB962C8B-B14F-4D97-AF65-F5344CB8AC3E}">
        <p14:creationId xmlns:p14="http://schemas.microsoft.com/office/powerpoint/2010/main" val="135528541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60" name="竖排标题"/>
          <p:cNvSpPr>
            <a:spLocks noGrp="1"/>
          </p:cNvSpPr>
          <p:nvPr>
            <p:ph type="title" orient="vert"/>
          </p:nvPr>
        </p:nvSpPr>
        <p:spPr>
          <a:xfrm>
            <a:off x="8726182" y="363594"/>
            <a:ext cx="2627933" cy="5810311"/>
          </a:xfrm>
          <a:prstGeom prst="rect">
            <a:avLst/>
          </a:prstGeom>
        </p:spPr>
        <p:txBody>
          <a:bodyPr vert="eaVert">
            <a:prstTxWarp prst="textNoShape">
              <a:avLst/>
            </a:prstTxWarp>
            <a:noAutofit/>
          </a:bodyPr>
          <a:lstStyle>
            <a:lvl1pPr marL="0" indent="0" defTabSz="914400" fontAlgn="base" hangingPunct="0"/>
          </a:lstStyle>
          <a:p>
            <a:pPr marL="0" indent="0"/>
            <a:r>
              <a:rPr lang="zh-CN" altLang="en-US"/>
              <a:t>单击此处编辑母版标题样式</a:t>
            </a:r>
            <a:endParaRPr lang="zh-CN" altLang="en-US"/>
          </a:p>
        </p:txBody>
      </p:sp>
      <p:sp>
        <p:nvSpPr>
          <p:cNvPr id="61" name="竖排文字占位符"/>
          <p:cNvSpPr>
            <a:spLocks noGrp="1"/>
          </p:cNvSpPr>
          <p:nvPr>
            <p:ph type="body" orient="vert" idx="1"/>
          </p:nvPr>
        </p:nvSpPr>
        <p:spPr>
          <a:xfrm>
            <a:off x="838778" y="363594"/>
            <a:ext cx="7732605" cy="5810311"/>
          </a:xfrm>
          <a:prstGeom prst="rect">
            <a:avLst/>
          </a:prstGeom>
        </p:spPr>
        <p:txBody>
          <a:bodyPr vert="eaVert">
            <a:prstTxWarp prst="textNoShape">
              <a:avLst/>
            </a:prstTxWarp>
            <a:noAutofit/>
          </a:bodyPr>
          <a:lstStyle>
            <a:lvl1pPr marL="231013" indent="-231013" defTabSz="914400" fontAlgn="base" hangingPunct="0"/>
            <a:lvl2pPr marL="688213" indent="-231013" defTabSz="914400" fontAlgn="base" hangingPunct="0"/>
            <a:lvl3pPr marL="1145413" indent="-231013" defTabSz="914400" fontAlgn="base" hangingPunct="0"/>
            <a:lvl4pPr marL="1602613" indent="-231013" defTabSz="914400" fontAlgn="base" hangingPunct="0"/>
            <a:lvl5pPr marL="2059813" indent="-231013" defTabSz="914400" fontAlgn="base" hangingPunct="0"/>
            <a:lvl6pPr marL="2453513" indent="-231013" defTabSz="914400" fontAlgn="base" hangingPunct="0"/>
            <a:lvl7pPr marL="2885313" indent="-231013" defTabSz="914400" fontAlgn="base" hangingPunct="0"/>
            <a:lvl8pPr marL="3279013" indent="-231013" defTabSz="914400" fontAlgn="base" hangingPunct="0"/>
          </a:lstStyle>
          <a:p>
            <a:pPr marL="231013" indent="-231013"/>
            <a:r>
              <a:rPr lang="zh-CN" altLang="en-US"/>
              <a:t>单击此处编辑母版文本样式</a:t>
            </a:r>
            <a:endParaRPr lang="en-US" altLang="zh-CN"/>
          </a:p>
          <a:p>
            <a:pPr marL="688213" lvl="1" indent="-231013"/>
            <a:r>
              <a:rPr lang="zh-CN" altLang="en-US"/>
              <a:t>第二级</a:t>
            </a:r>
            <a:endParaRPr lang="en-US" altLang="zh-CN"/>
          </a:p>
          <a:p>
            <a:pPr marL="1145413" lvl="2" indent="-231013"/>
            <a:r>
              <a:rPr lang="zh-CN" altLang="en-US"/>
              <a:t>第三级</a:t>
            </a:r>
            <a:endParaRPr lang="en-US" altLang="zh-CN"/>
          </a:p>
          <a:p>
            <a:pPr marL="1602613" lvl="3" indent="-231013"/>
            <a:r>
              <a:rPr lang="zh-CN" altLang="en-US"/>
              <a:t>第四级</a:t>
            </a:r>
            <a:endParaRPr lang="en-US" altLang="zh-CN"/>
          </a:p>
          <a:p>
            <a:pPr marL="2059813" lvl="4" indent="-231013"/>
            <a:r>
              <a:rPr lang="zh-CN" altLang="en-US"/>
              <a:t>第五级</a:t>
            </a:r>
            <a:endParaRPr lang="en-US" altLang="zh-CN"/>
          </a:p>
          <a:p>
            <a:pPr marL="2453513" lvl="5" indent="-231013"/>
            <a:r>
              <a:rPr lang="zh-CN" altLang="en-US"/>
              <a:t>第六级</a:t>
            </a:r>
            <a:endParaRPr lang="en-US" altLang="zh-CN"/>
          </a:p>
          <a:p>
            <a:pPr marL="2885313" lvl="6" indent="-231013"/>
            <a:r>
              <a:rPr lang="zh-CN" altLang="en-US"/>
              <a:t>第七级</a:t>
            </a:r>
            <a:endParaRPr lang="en-US" altLang="zh-CN"/>
          </a:p>
          <a:p>
            <a:pPr marL="3279013" lvl="7" indent="-231013"/>
            <a:r>
              <a:rPr lang="zh-CN" altLang="en-US"/>
              <a:t>第八级</a:t>
            </a:r>
            <a:endParaRPr lang="zh-CN" altLang="en-US"/>
          </a:p>
        </p:txBody>
      </p:sp>
      <p:sp>
        <p:nvSpPr>
          <p:cNvPr id="62" name="日期占位符"/>
          <p:cNvSpPr>
            <a:spLocks noGrp="1"/>
          </p:cNvSpPr>
          <p:nvPr>
            <p:ph type="dt" idx="10"/>
          </p:nvPr>
        </p:nvSpPr>
        <p:spPr>
          <a:xfrm>
            <a:off x="838778" y="6357503"/>
            <a:ext cx="2743130"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datetime5">
              <a:rPr lang="zh-CN" altLang="en-US"/>
              <a:t>2021/12/20</a:t>
            </a:fld>
            <a:endParaRPr lang="zh-CN" altLang="en-US"/>
          </a:p>
        </p:txBody>
      </p:sp>
      <p:sp>
        <p:nvSpPr>
          <p:cNvPr id="63" name="页脚占位符"/>
          <p:cNvSpPr>
            <a:spLocks noGrp="1"/>
          </p:cNvSpPr>
          <p:nvPr>
            <p:ph type="ftr" idx="11"/>
          </p:nvPr>
        </p:nvSpPr>
        <p:spPr>
          <a:xfrm>
            <a:off x="4039098" y="6357503"/>
            <a:ext cx="4114696" cy="363593"/>
          </a:xfrm>
          <a:prstGeom prst="rect">
            <a:avLst/>
          </a:prstGeom>
        </p:spPr>
        <p:txBody>
          <a:bodyPr/>
          <a:lstStyle>
            <a:lvl1pPr marL="0" indent="0" algn="ctr" defTabSz="914400" fontAlgn="base" hangingPunct="0">
              <a:defRPr>
                <a:latin typeface="Times New Roman" pitchFamily="2" charset="0"/>
                <a:ea typeface="宋体" pitchFamily="2" charset="-122"/>
                <a:cs typeface="Times New Roman" pitchFamily="2" charset="0"/>
              </a:defRPr>
            </a:lvl1pPr>
          </a:lstStyle>
          <a:p>
            <a:pPr marL="0" indent="0"/>
            <a:endParaRPr lang="zh-CN" altLang="en-US"/>
          </a:p>
        </p:txBody>
      </p:sp>
      <p:sp>
        <p:nvSpPr>
          <p:cNvPr id="64" name="编号占位符"/>
          <p:cNvSpPr>
            <a:spLocks noGrp="1"/>
          </p:cNvSpPr>
          <p:nvPr>
            <p:ph type="sldNum" idx="12"/>
          </p:nvPr>
        </p:nvSpPr>
        <p:spPr>
          <a:xfrm>
            <a:off x="8610984" y="6357503"/>
            <a:ext cx="2743131"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a:t>&lt;#&gt;</a:t>
            </a:fld>
            <a:endParaRPr lang="zh-CN" altLang="en-US"/>
          </a:p>
        </p:txBody>
      </p:sp>
    </p:spTree>
    <p:extLst>
      <p:ext uri="{BB962C8B-B14F-4D97-AF65-F5344CB8AC3E}">
        <p14:creationId xmlns:p14="http://schemas.microsoft.com/office/powerpoint/2010/main" val="1753444681"/>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默认设计版式">
    <p:spTree>
      <p:nvGrpSpPr>
        <p:cNvPr id="1" name=""/>
        <p:cNvGrpSpPr/>
        <p:nvPr/>
      </p:nvGrpSpPr>
      <p:grpSpPr>
        <a:xfrm>
          <a:off x="0" y="0"/>
          <a:ext cx="0" cy="0"/>
        </a:xfrm>
      </p:grpSpPr>
      <p:sp>
        <p:nvSpPr>
          <p:cNvPr id="65" name="标题"/>
          <p:cNvSpPr>
            <a:spLocks noGrp="1"/>
          </p:cNvSpPr>
          <p:nvPr>
            <p:ph type="title"/>
          </p:nvPr>
        </p:nvSpPr>
        <p:spPr>
          <a:xfrm>
            <a:off x="609600" y="274637"/>
            <a:ext cx="10972800" cy="1143000"/>
          </a:xfrm>
          <a:prstGeom prst="rect">
            <a:avLst/>
          </a:prstGeom>
          <a:noFill/>
          <a:ln w="9525" cap="flat" cmpd="sng">
            <a:noFill/>
            <a:prstDash val="solid"/>
            <a:miter/>
          </a:ln>
        </p:spPr>
        <p:txBody>
          <a:bodyPr>
            <a:prstTxWarp prst="textNoShape">
              <a:avLst/>
            </a:prstTxWarp>
            <a:noAutofit/>
          </a:bodyPr>
          <a:lstStyle>
            <a:lvl1pPr marL="0" indent="0" defTabSz="914400" fontAlgn="base" hangingPunct="0"/>
          </a:lstStyle>
          <a:p>
            <a:pPr marL="0" indent="0"/>
            <a:r>
              <a:rPr lang="zh-CN" altLang="en-US"/>
              <a:t>单击此处编辑母版标题样式</a:t>
            </a:r>
            <a:endParaRPr lang="zh-CN" altLang="en-US"/>
          </a:p>
        </p:txBody>
      </p:sp>
      <p:sp>
        <p:nvSpPr>
          <p:cNvPr id="66" name="文本"/>
          <p:cNvSpPr>
            <a:spLocks noGrp="1"/>
          </p:cNvSpPr>
          <p:nvPr>
            <p:ph type="body" idx="1"/>
          </p:nvPr>
        </p:nvSpPr>
        <p:spPr>
          <a:xfrm>
            <a:off x="609600" y="1600200"/>
            <a:ext cx="10972800" cy="4525959"/>
          </a:xfrm>
          <a:prstGeom prst="rect">
            <a:avLst/>
          </a:prstGeom>
          <a:noFill/>
          <a:ln w="9525" cap="flat" cmpd="sng">
            <a:noFill/>
            <a:prstDash val="solid"/>
            <a:miter/>
          </a:ln>
        </p:spPr>
        <p:txBody>
          <a:bodyPr>
            <a:prstTxWarp prst="textNoShape">
              <a:avLst/>
            </a:prstTxWarp>
            <a:noAutofit/>
          </a:bodyPr>
          <a:lstStyle>
            <a:lvl1pPr marL="231013" indent="-231013" defTabSz="914400" fontAlgn="base" hangingPunct="0"/>
            <a:lvl2pPr marL="688213" indent="-231013" defTabSz="914400" fontAlgn="base" hangingPunct="0"/>
            <a:lvl3pPr marL="1145413" indent="-231013" defTabSz="914400" fontAlgn="base" hangingPunct="0"/>
            <a:lvl4pPr marL="1602613" indent="-231013" defTabSz="914400" fontAlgn="base" hangingPunct="0"/>
            <a:lvl5pPr marL="2059813" indent="-231013" defTabSz="914400" fontAlgn="base" hangingPunct="0"/>
            <a:lvl6pPr marL="2453513" indent="-231013" defTabSz="914400" fontAlgn="base" hangingPunct="0"/>
            <a:lvl7pPr marL="2885313" indent="-231013" defTabSz="914400" fontAlgn="base" hangingPunct="0"/>
            <a:lvl8pPr marL="3279013" indent="-231013" defTabSz="914400" fontAlgn="base" hangingPunct="0"/>
          </a:lstStyle>
          <a:p>
            <a:pPr marL="231013" indent="-231013"/>
            <a:r>
              <a:rPr lang="zh-CN" altLang="en-US"/>
              <a:t>单击此处编辑母版文本样式</a:t>
            </a:r>
            <a:endParaRPr lang="en-US" altLang="zh-CN"/>
          </a:p>
          <a:p>
            <a:pPr marL="688213" lvl="1" indent="-231013"/>
            <a:r>
              <a:rPr lang="zh-CN" altLang="en-US"/>
              <a:t>第二级</a:t>
            </a:r>
            <a:endParaRPr lang="en-US" altLang="zh-CN"/>
          </a:p>
          <a:p>
            <a:pPr marL="1145413" lvl="2" indent="-231013"/>
            <a:r>
              <a:rPr lang="zh-CN" altLang="en-US"/>
              <a:t>第三级</a:t>
            </a:r>
            <a:endParaRPr lang="en-US" altLang="zh-CN"/>
          </a:p>
          <a:p>
            <a:pPr marL="1602613" lvl="3" indent="-231013"/>
            <a:r>
              <a:rPr lang="zh-CN" altLang="en-US"/>
              <a:t>第四级</a:t>
            </a:r>
            <a:endParaRPr lang="en-US" altLang="zh-CN"/>
          </a:p>
          <a:p>
            <a:pPr marL="2059813" lvl="4" indent="-231013"/>
            <a:r>
              <a:rPr lang="zh-CN" altLang="en-US"/>
              <a:t>第五级</a:t>
            </a:r>
            <a:endParaRPr lang="en-US" altLang="zh-CN"/>
          </a:p>
          <a:p>
            <a:pPr marL="2453513" lvl="5" indent="-231013"/>
            <a:r>
              <a:rPr lang="zh-CN" altLang="en-US"/>
              <a:t>第六级</a:t>
            </a:r>
            <a:endParaRPr lang="en-US" altLang="zh-CN"/>
          </a:p>
          <a:p>
            <a:pPr marL="2885313" lvl="6" indent="-231013"/>
            <a:r>
              <a:rPr lang="zh-CN" altLang="en-US"/>
              <a:t>第七级</a:t>
            </a:r>
            <a:endParaRPr lang="en-US" altLang="zh-CN"/>
          </a:p>
          <a:p>
            <a:pPr marL="3279013" lvl="7" indent="-231013"/>
            <a:r>
              <a:rPr lang="zh-CN" altLang="en-US"/>
              <a:t>第八级</a:t>
            </a:r>
            <a:endParaRPr lang="zh-CN" altLang="en-US"/>
          </a:p>
        </p:txBody>
      </p:sp>
      <p:sp>
        <p:nvSpPr>
          <p:cNvPr id="67" name="日期占位符"/>
          <p:cNvSpPr>
            <a:spLocks noGrp="1"/>
          </p:cNvSpPr>
          <p:nvPr>
            <p:ph type="dt" idx="10"/>
          </p:nvPr>
        </p:nvSpPr>
        <p:spPr>
          <a:xfrm>
            <a:off x="609600" y="6245225"/>
            <a:ext cx="2844800" cy="476249"/>
          </a:xfrm>
          <a:prstGeom prst="rect">
            <a:avLst/>
          </a:prstGeom>
          <a:noFill/>
          <a:ln w="9525" cap="flat" cmpd="sng">
            <a:noFill/>
            <a:prstDash val="solid"/>
            <a:miter/>
          </a:ln>
        </p:spPr>
        <p:txBody>
          <a:bodyPr lIns="91440" tIns="45720" rIns="91440" bIns="45720" anchor="t" anchorCtr="0">
            <a:prstTxWarp prst="textNoShape">
              <a:avLst/>
            </a:prstTxWarp>
            <a:noAutofit/>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endParaRPr lang="zh-CN" altLang="en-US" sz="1400" u="none"/>
          </a:p>
        </p:txBody>
      </p:sp>
      <p:sp>
        <p:nvSpPr>
          <p:cNvPr id="68" name="页脚占位符"/>
          <p:cNvSpPr>
            <a:spLocks noGrp="1"/>
          </p:cNvSpPr>
          <p:nvPr>
            <p:ph type="ftr" idx="11"/>
          </p:nvPr>
        </p:nvSpPr>
        <p:spPr>
          <a:xfrm>
            <a:off x="4165600" y="6245225"/>
            <a:ext cx="3860799" cy="476249"/>
          </a:xfrm>
          <a:prstGeom prst="rect">
            <a:avLst/>
          </a:prstGeom>
          <a:noFill/>
          <a:ln w="9525" cap="flat" cmpd="sng">
            <a:noFill/>
            <a:prstDash val="solid"/>
            <a:miter/>
          </a:ln>
        </p:spPr>
        <p:txBody>
          <a:bodyPr lIns="91440" tIns="45720" rIns="91440" bIns="45720" anchor="t" anchorCtr="0">
            <a:prstTxWarp prst="textNoShape">
              <a:avLst/>
            </a:prstTxWarp>
            <a:noAutofit/>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endParaRPr lang="zh-CN" altLang="en-US" sz="1400" u="none"/>
          </a:p>
        </p:txBody>
      </p:sp>
      <p:sp>
        <p:nvSpPr>
          <p:cNvPr id="69" name="编号占位符"/>
          <p:cNvSpPr>
            <a:spLocks noGrp="1"/>
          </p:cNvSpPr>
          <p:nvPr>
            <p:ph type="sldNum" idx="12"/>
          </p:nvPr>
        </p:nvSpPr>
        <p:spPr>
          <a:xfrm>
            <a:off x="8737600" y="6245225"/>
            <a:ext cx="2844797" cy="476249"/>
          </a:xfrm>
          <a:prstGeom prst="rect">
            <a:avLst/>
          </a:prstGeom>
          <a:noFill/>
          <a:ln w="9525" cap="flat" cmpd="sng">
            <a:noFill/>
            <a:prstDash val="solid"/>
            <a:miter/>
          </a:ln>
        </p:spPr>
        <p:txBody>
          <a:bodyPr lIns="91440" tIns="45720" rIns="91440" bIns="45720" anchor="t" anchorCtr="0">
            <a:prstTxWarp prst="textNoShape">
              <a:avLst/>
            </a:prstTxWarp>
            <a:noAutofit/>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sz="1400" u="none"/>
              <a:t>&lt;#&gt;</a:t>
            </a:fld>
            <a:endParaRPr lang="zh-CN" altLang="en-US" sz="1400" u="none"/>
          </a:p>
        </p:txBody>
      </p:sp>
    </p:spTree>
    <p:extLst>
      <p:ext uri="{BB962C8B-B14F-4D97-AF65-F5344CB8AC3E}">
        <p14:creationId xmlns:p14="http://schemas.microsoft.com/office/powerpoint/2010/main" val="2120533555"/>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12" name="标题"/>
          <p:cNvSpPr>
            <a:spLocks noGrp="1"/>
          </p:cNvSpPr>
          <p:nvPr>
            <p:ph type="title"/>
          </p:nvPr>
        </p:nvSpPr>
        <p:spPr>
          <a:xfrm>
            <a:off x="838778" y="363594"/>
            <a:ext cx="10515336" cy="1324778"/>
          </a:xfrm>
          <a:prstGeom prst="rect">
            <a:avLst/>
          </a:prstGeom>
        </p:spPr>
        <p:txBody>
          <a:bodyPr/>
          <a:lstStyle>
            <a:lvl1pPr marL="0" indent="0" defTabSz="914400" fontAlgn="base" hangingPunct="0"/>
          </a:lstStyle>
          <a:p>
            <a:pPr marL="0" indent="0"/>
            <a:r>
              <a:rPr lang="zh-CN" altLang="en-US"/>
              <a:t>单击此处编辑母版标题样式</a:t>
            </a:r>
            <a:endParaRPr lang="zh-CN" altLang="en-US"/>
          </a:p>
        </p:txBody>
      </p:sp>
      <p:sp>
        <p:nvSpPr>
          <p:cNvPr id="13" name="内容占位符"/>
          <p:cNvSpPr>
            <a:spLocks noGrp="1"/>
          </p:cNvSpPr>
          <p:nvPr>
            <p:ph idx="1"/>
          </p:nvPr>
        </p:nvSpPr>
        <p:spPr>
          <a:xfrm>
            <a:off x="838778" y="1825172"/>
            <a:ext cx="10515336" cy="4352333"/>
          </a:xfrm>
          <a:prstGeom prst="rect">
            <a:avLst/>
          </a:prstGeom>
        </p:spPr>
        <p:txBody>
          <a:bodyPr/>
          <a:lstStyle>
            <a:lvl1pPr marL="231013" indent="-231013" defTabSz="914400" fontAlgn="base" hangingPunct="0"/>
            <a:lvl2pPr marL="688213" indent="-231013" defTabSz="914400" fontAlgn="base" hangingPunct="0"/>
            <a:lvl3pPr marL="1145413" indent="-231013" defTabSz="914400" fontAlgn="base" hangingPunct="0"/>
            <a:lvl4pPr marL="1602613" indent="-231013" defTabSz="914400" fontAlgn="base" hangingPunct="0"/>
            <a:lvl5pPr marL="2059813" indent="-231013" defTabSz="914400" fontAlgn="base" hangingPunct="0"/>
            <a:lvl6pPr marL="2453513" indent="-231013" defTabSz="914400" fontAlgn="base" hangingPunct="0"/>
            <a:lvl7pPr marL="2885313" indent="-231013" defTabSz="914400" fontAlgn="base" hangingPunct="0"/>
            <a:lvl8pPr marL="3279013" indent="-231013" defTabSz="914400" fontAlgn="base" hangingPunct="0"/>
          </a:lstStyle>
          <a:p>
            <a:pPr marL="231013" indent="-231013"/>
            <a:r>
              <a:rPr lang="zh-CN" altLang="en-US"/>
              <a:t>单击此处编辑母版文本样式</a:t>
            </a:r>
            <a:endParaRPr lang="en-US" altLang="zh-CN"/>
          </a:p>
          <a:p>
            <a:pPr marL="688213" lvl="1" indent="-231013"/>
            <a:r>
              <a:rPr lang="zh-CN" altLang="en-US"/>
              <a:t>第二级</a:t>
            </a:r>
            <a:endParaRPr lang="en-US" altLang="zh-CN"/>
          </a:p>
          <a:p>
            <a:pPr marL="1145413" lvl="2" indent="-231013"/>
            <a:r>
              <a:rPr lang="zh-CN" altLang="en-US"/>
              <a:t>第三级</a:t>
            </a:r>
            <a:endParaRPr lang="en-US" altLang="zh-CN"/>
          </a:p>
          <a:p>
            <a:pPr marL="1602613" lvl="3" indent="-231013"/>
            <a:r>
              <a:rPr lang="zh-CN" altLang="en-US"/>
              <a:t>第四级</a:t>
            </a:r>
            <a:endParaRPr lang="en-US" altLang="zh-CN"/>
          </a:p>
          <a:p>
            <a:pPr marL="2059813" lvl="4" indent="-231013"/>
            <a:r>
              <a:rPr lang="zh-CN" altLang="en-US"/>
              <a:t>第五级</a:t>
            </a:r>
            <a:endParaRPr lang="en-US" altLang="zh-CN"/>
          </a:p>
          <a:p>
            <a:pPr marL="2453513" lvl="5" indent="-231013"/>
            <a:r>
              <a:rPr lang="zh-CN" altLang="en-US"/>
              <a:t>第六级</a:t>
            </a:r>
            <a:endParaRPr lang="en-US" altLang="zh-CN"/>
          </a:p>
          <a:p>
            <a:pPr marL="2885313" lvl="6" indent="-231013"/>
            <a:r>
              <a:rPr lang="zh-CN" altLang="en-US"/>
              <a:t>第七级</a:t>
            </a:r>
            <a:endParaRPr lang="en-US" altLang="zh-CN"/>
          </a:p>
          <a:p>
            <a:pPr marL="3279013" lvl="7" indent="-231013"/>
            <a:r>
              <a:rPr lang="zh-CN" altLang="en-US"/>
              <a:t>第八级</a:t>
            </a:r>
            <a:endParaRPr lang="zh-CN" altLang="en-US"/>
          </a:p>
        </p:txBody>
      </p:sp>
      <p:sp>
        <p:nvSpPr>
          <p:cNvPr id="14" name="日期占位符"/>
          <p:cNvSpPr>
            <a:spLocks noGrp="1"/>
          </p:cNvSpPr>
          <p:nvPr>
            <p:ph type="dt" idx="10"/>
          </p:nvPr>
        </p:nvSpPr>
        <p:spPr>
          <a:xfrm>
            <a:off x="838778" y="6357503"/>
            <a:ext cx="2743130"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datetime5">
              <a:rPr lang="zh-CN" altLang="en-US"/>
              <a:t>2021/12/20</a:t>
            </a:fld>
            <a:endParaRPr lang="zh-CN" altLang="en-US"/>
          </a:p>
        </p:txBody>
      </p:sp>
      <p:sp>
        <p:nvSpPr>
          <p:cNvPr id="15" name="页脚占位符"/>
          <p:cNvSpPr>
            <a:spLocks noGrp="1"/>
          </p:cNvSpPr>
          <p:nvPr>
            <p:ph type="ftr" idx="11"/>
          </p:nvPr>
        </p:nvSpPr>
        <p:spPr>
          <a:xfrm>
            <a:off x="4039098" y="6357503"/>
            <a:ext cx="4114696" cy="363593"/>
          </a:xfrm>
          <a:prstGeom prst="rect">
            <a:avLst/>
          </a:prstGeom>
        </p:spPr>
        <p:txBody>
          <a:bodyPr/>
          <a:lstStyle>
            <a:lvl1pPr marL="0" indent="0" algn="ctr" defTabSz="914400" fontAlgn="base" hangingPunct="0">
              <a:defRPr>
                <a:latin typeface="Times New Roman" pitchFamily="2" charset="0"/>
                <a:ea typeface="宋体" pitchFamily="2" charset="-122"/>
                <a:cs typeface="Times New Roman" pitchFamily="2" charset="0"/>
              </a:defRPr>
            </a:lvl1pPr>
          </a:lstStyle>
          <a:p>
            <a:pPr marL="0" indent="0"/>
            <a:endParaRPr lang="zh-CN" altLang="en-US"/>
          </a:p>
        </p:txBody>
      </p:sp>
      <p:sp>
        <p:nvSpPr>
          <p:cNvPr id="16" name="编号占位符"/>
          <p:cNvSpPr>
            <a:spLocks noGrp="1"/>
          </p:cNvSpPr>
          <p:nvPr>
            <p:ph type="sldNum" idx="12"/>
          </p:nvPr>
        </p:nvSpPr>
        <p:spPr>
          <a:xfrm>
            <a:off x="8610984" y="6357503"/>
            <a:ext cx="2743131"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a:t>&lt;#&gt;</a:t>
            </a:fld>
            <a:endParaRPr lang="zh-CN" altLang="en-US"/>
          </a:p>
        </p:txBody>
      </p:sp>
    </p:spTree>
    <p:extLst>
      <p:ext uri="{BB962C8B-B14F-4D97-AF65-F5344CB8AC3E}">
        <p14:creationId xmlns:p14="http://schemas.microsoft.com/office/powerpoint/2010/main" val="60701860"/>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17" name="标题"/>
          <p:cNvSpPr>
            <a:spLocks noGrp="1"/>
          </p:cNvSpPr>
          <p:nvPr>
            <p:ph type="title"/>
          </p:nvPr>
        </p:nvSpPr>
        <p:spPr>
          <a:xfrm>
            <a:off x="831579" y="1709974"/>
            <a:ext cx="10515338" cy="2851156"/>
          </a:xfrm>
          <a:prstGeom prst="rect">
            <a:avLst/>
          </a:prstGeom>
        </p:spPr>
        <p:txBody>
          <a:bodyPr anchor="b" anchorCtr="0">
            <a:prstTxWarp prst="textNoShape">
              <a:avLst/>
            </a:prstTxWarp>
            <a:noAutofit/>
          </a:bodyPr>
          <a:lstStyle>
            <a:lvl1pPr marL="0" indent="0" defTabSz="914400" fontAlgn="base" hangingPunct="0">
              <a:defRPr sz="6000"/>
            </a:lvl1pPr>
          </a:lstStyle>
          <a:p>
            <a:pPr marL="0" indent="0"/>
            <a:r>
              <a:rPr lang="zh-CN" altLang="en-US"/>
              <a:t>单击此处编辑母版标题样式</a:t>
            </a:r>
            <a:endParaRPr lang="zh-CN" altLang="en-US"/>
          </a:p>
        </p:txBody>
      </p:sp>
      <p:sp>
        <p:nvSpPr>
          <p:cNvPr id="18" name="文本"/>
          <p:cNvSpPr>
            <a:spLocks noGrp="1"/>
          </p:cNvSpPr>
          <p:nvPr>
            <p:ph type="body" idx="1"/>
          </p:nvPr>
        </p:nvSpPr>
        <p:spPr>
          <a:xfrm>
            <a:off x="831579" y="4589930"/>
            <a:ext cx="10515338" cy="1501177"/>
          </a:xfrm>
          <a:prstGeom prst="rect">
            <a:avLst/>
          </a:prstGeom>
        </p:spPr>
        <p:txBody>
          <a:bodyPr/>
          <a:lstStyle>
            <a:lvl1pPr marL="0" indent="0" defTabSz="914400" fontAlgn="base" hangingPunct="0">
              <a:buNone/>
              <a:defRPr sz="2400"/>
            </a:lvl1pPr>
            <a:lvl2pPr marL="457200" indent="0" defTabSz="914400" fontAlgn="base" hangingPunct="0">
              <a:buNone/>
              <a:defRPr sz="2000"/>
            </a:lvl2pPr>
            <a:lvl3pPr marL="914400" indent="0" defTabSz="914400" fontAlgn="base" hangingPunct="0">
              <a:buNone/>
              <a:defRPr sz="1800"/>
            </a:lvl3pPr>
            <a:lvl4pPr marL="1371600" indent="0" defTabSz="914400" fontAlgn="base" hangingPunct="0">
              <a:buNone/>
              <a:defRPr sz="1600"/>
            </a:lvl4pPr>
            <a:lvl5pPr marL="1828800" indent="0" defTabSz="914400" fontAlgn="base" hangingPunct="0">
              <a:buNone/>
              <a:defRPr sz="1600"/>
            </a:lvl5pPr>
            <a:lvl6pPr marL="2222500" indent="0" defTabSz="914400" fontAlgn="base" hangingPunct="0">
              <a:buNone/>
              <a:defRPr sz="1600"/>
            </a:lvl6pPr>
            <a:lvl7pPr marL="2654300" indent="0" defTabSz="914400" fontAlgn="base" hangingPunct="0">
              <a:buNone/>
              <a:defRPr sz="1600"/>
            </a:lvl7pPr>
            <a:lvl8pPr marL="3048000" indent="0" defTabSz="914400" fontAlgn="base" hangingPunct="0">
              <a:buNone/>
              <a:defRPr sz="1600"/>
            </a:lvl8pPr>
            <a:lvl9pPr marL="3048000" indent="0" defTabSz="914400" fontAlgn="base" hangingPunct="0">
              <a:buNone/>
              <a:defRPr sz="1600"/>
            </a:lvl9pPr>
          </a:lstStyle>
          <a:p>
            <a:pPr marL="0" indent="0"/>
            <a:r>
              <a:rPr lang="zh-CN" altLang="en-US"/>
              <a:t>单击此处编辑母版文本样式</a:t>
            </a:r>
            <a:endParaRPr lang="zh-CN" altLang="en-US"/>
          </a:p>
        </p:txBody>
      </p:sp>
      <p:sp>
        <p:nvSpPr>
          <p:cNvPr id="19" name="日期占位符"/>
          <p:cNvSpPr>
            <a:spLocks noGrp="1"/>
          </p:cNvSpPr>
          <p:nvPr>
            <p:ph type="dt" idx="10"/>
          </p:nvPr>
        </p:nvSpPr>
        <p:spPr>
          <a:xfrm>
            <a:off x="838778" y="6357503"/>
            <a:ext cx="2743130"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datetime5">
              <a:rPr lang="zh-CN" altLang="en-US"/>
              <a:t>2021/12/20</a:t>
            </a:fld>
            <a:endParaRPr lang="zh-CN" altLang="en-US"/>
          </a:p>
        </p:txBody>
      </p:sp>
      <p:sp>
        <p:nvSpPr>
          <p:cNvPr id="20" name="页脚占位符"/>
          <p:cNvSpPr>
            <a:spLocks noGrp="1"/>
          </p:cNvSpPr>
          <p:nvPr>
            <p:ph type="ftr" idx="11"/>
          </p:nvPr>
        </p:nvSpPr>
        <p:spPr>
          <a:xfrm>
            <a:off x="4039098" y="6357503"/>
            <a:ext cx="4114696" cy="363593"/>
          </a:xfrm>
          <a:prstGeom prst="rect">
            <a:avLst/>
          </a:prstGeom>
        </p:spPr>
        <p:txBody>
          <a:bodyPr/>
          <a:lstStyle>
            <a:lvl1pPr marL="0" indent="0" algn="ctr" defTabSz="914400" fontAlgn="base" hangingPunct="0">
              <a:defRPr>
                <a:latin typeface="Times New Roman" pitchFamily="2" charset="0"/>
                <a:ea typeface="宋体" pitchFamily="2" charset="-122"/>
                <a:cs typeface="Times New Roman" pitchFamily="2" charset="0"/>
              </a:defRPr>
            </a:lvl1pPr>
          </a:lstStyle>
          <a:p>
            <a:pPr marL="0" indent="0"/>
            <a:endParaRPr lang="zh-CN" altLang="en-US"/>
          </a:p>
        </p:txBody>
      </p:sp>
      <p:sp>
        <p:nvSpPr>
          <p:cNvPr id="21" name="编号占位符"/>
          <p:cNvSpPr>
            <a:spLocks noGrp="1"/>
          </p:cNvSpPr>
          <p:nvPr>
            <p:ph type="sldNum" idx="12"/>
          </p:nvPr>
        </p:nvSpPr>
        <p:spPr>
          <a:xfrm>
            <a:off x="8610984" y="6357503"/>
            <a:ext cx="2743131"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a:t>&lt;#&gt;</a:t>
            </a:fld>
            <a:endParaRPr lang="zh-CN" altLang="en-US"/>
          </a:p>
        </p:txBody>
      </p:sp>
    </p:spTree>
    <p:extLst>
      <p:ext uri="{BB962C8B-B14F-4D97-AF65-F5344CB8AC3E}">
        <p14:creationId xmlns:p14="http://schemas.microsoft.com/office/powerpoint/2010/main" val="89097129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2" name="标题"/>
          <p:cNvSpPr>
            <a:spLocks noGrp="1"/>
          </p:cNvSpPr>
          <p:nvPr>
            <p:ph type="title"/>
          </p:nvPr>
        </p:nvSpPr>
        <p:spPr>
          <a:xfrm>
            <a:off x="838778" y="363594"/>
            <a:ext cx="10515336" cy="1324778"/>
          </a:xfrm>
          <a:prstGeom prst="rect">
            <a:avLst/>
          </a:prstGeom>
        </p:spPr>
        <p:txBody>
          <a:bodyPr/>
          <a:lstStyle>
            <a:lvl1pPr marL="0" indent="0" defTabSz="914400" fontAlgn="base" hangingPunct="0"/>
          </a:lstStyle>
          <a:p>
            <a:pPr marL="0" indent="0"/>
            <a:r>
              <a:rPr lang="zh-CN" altLang="en-US"/>
              <a:t>单击此处编辑母版标题样式</a:t>
            </a:r>
            <a:endParaRPr lang="zh-CN" altLang="en-US"/>
          </a:p>
        </p:txBody>
      </p:sp>
      <p:sp>
        <p:nvSpPr>
          <p:cNvPr id="23" name="内容占位符"/>
          <p:cNvSpPr>
            <a:spLocks noGrp="1"/>
          </p:cNvSpPr>
          <p:nvPr>
            <p:ph idx="1"/>
          </p:nvPr>
        </p:nvSpPr>
        <p:spPr>
          <a:xfrm>
            <a:off x="838778" y="1825172"/>
            <a:ext cx="5180270" cy="4352333"/>
          </a:xfrm>
          <a:prstGeom prst="rect">
            <a:avLst/>
          </a:prstGeom>
        </p:spPr>
        <p:txBody>
          <a:bodyPr/>
          <a:lstStyle>
            <a:lvl1pPr marL="231013" indent="-231013" defTabSz="914400" fontAlgn="base" hangingPunct="0"/>
            <a:lvl2pPr marL="688213" indent="-231013" defTabSz="914400" fontAlgn="base" hangingPunct="0"/>
            <a:lvl3pPr marL="1145413" indent="-231013" defTabSz="914400" fontAlgn="base" hangingPunct="0"/>
            <a:lvl4pPr marL="1602613" indent="-231013" defTabSz="914400" fontAlgn="base" hangingPunct="0"/>
            <a:lvl5pPr marL="2059813" indent="-231013" defTabSz="914400" fontAlgn="base" hangingPunct="0"/>
            <a:lvl6pPr marL="2453513" indent="-231013" defTabSz="914400" fontAlgn="base" hangingPunct="0"/>
            <a:lvl7pPr marL="2885313" indent="-231013" defTabSz="914400" fontAlgn="base" hangingPunct="0"/>
            <a:lvl8pPr marL="3279013" indent="-231013" defTabSz="914400" fontAlgn="base" hangingPunct="0"/>
          </a:lstStyle>
          <a:p>
            <a:pPr marL="231013" indent="-231013"/>
            <a:r>
              <a:rPr lang="zh-CN" altLang="en-US"/>
              <a:t>单击此处编辑母版文本样式</a:t>
            </a:r>
            <a:endParaRPr lang="en-US" altLang="zh-CN"/>
          </a:p>
          <a:p>
            <a:pPr marL="688213" lvl="1" indent="-231013"/>
            <a:r>
              <a:rPr lang="zh-CN" altLang="en-US"/>
              <a:t>第二级</a:t>
            </a:r>
            <a:endParaRPr lang="en-US" altLang="zh-CN"/>
          </a:p>
          <a:p>
            <a:pPr marL="1145413" lvl="2" indent="-231013"/>
            <a:r>
              <a:rPr lang="zh-CN" altLang="en-US"/>
              <a:t>第三级</a:t>
            </a:r>
            <a:endParaRPr lang="en-US" altLang="zh-CN"/>
          </a:p>
          <a:p>
            <a:pPr marL="1602613" lvl="3" indent="-231013"/>
            <a:r>
              <a:rPr lang="zh-CN" altLang="en-US"/>
              <a:t>第四级</a:t>
            </a:r>
            <a:endParaRPr lang="en-US" altLang="zh-CN"/>
          </a:p>
          <a:p>
            <a:pPr marL="2059813" lvl="4" indent="-231013"/>
            <a:r>
              <a:rPr lang="zh-CN" altLang="en-US"/>
              <a:t>第五级</a:t>
            </a:r>
            <a:endParaRPr lang="en-US" altLang="zh-CN"/>
          </a:p>
          <a:p>
            <a:pPr marL="2453513" lvl="5" indent="-231013"/>
            <a:r>
              <a:rPr lang="zh-CN" altLang="en-US"/>
              <a:t>第六级</a:t>
            </a:r>
            <a:endParaRPr lang="en-US" altLang="zh-CN"/>
          </a:p>
          <a:p>
            <a:pPr marL="2885313" lvl="6" indent="-231013"/>
            <a:r>
              <a:rPr lang="zh-CN" altLang="en-US"/>
              <a:t>第七级</a:t>
            </a:r>
            <a:endParaRPr lang="en-US" altLang="zh-CN"/>
          </a:p>
          <a:p>
            <a:pPr marL="3279013" lvl="7" indent="-231013"/>
            <a:r>
              <a:rPr lang="zh-CN" altLang="en-US"/>
              <a:t>第八级</a:t>
            </a:r>
            <a:endParaRPr lang="zh-CN" altLang="en-US"/>
          </a:p>
        </p:txBody>
      </p:sp>
      <p:sp>
        <p:nvSpPr>
          <p:cNvPr id="24" name="内容占位符"/>
          <p:cNvSpPr>
            <a:spLocks noGrp="1"/>
          </p:cNvSpPr>
          <p:nvPr>
            <p:ph idx="2"/>
          </p:nvPr>
        </p:nvSpPr>
        <p:spPr>
          <a:xfrm>
            <a:off x="6173845" y="1825172"/>
            <a:ext cx="5180270" cy="4352333"/>
          </a:xfrm>
          <a:prstGeom prst="rect">
            <a:avLst/>
          </a:prstGeom>
        </p:spPr>
        <p:txBody>
          <a:bodyPr/>
          <a:lstStyle>
            <a:lvl1pPr marL="231013" indent="-231013" defTabSz="914400" fontAlgn="base" hangingPunct="0"/>
            <a:lvl2pPr marL="688213" indent="-231013" defTabSz="914400" fontAlgn="base" hangingPunct="0"/>
            <a:lvl3pPr marL="1145413" indent="-231013" defTabSz="914400" fontAlgn="base" hangingPunct="0"/>
            <a:lvl4pPr marL="1602613" indent="-231013" defTabSz="914400" fontAlgn="base" hangingPunct="0"/>
            <a:lvl5pPr marL="2059813" indent="-231013" defTabSz="914400" fontAlgn="base" hangingPunct="0"/>
            <a:lvl6pPr marL="2453513" indent="-231013" defTabSz="914400" fontAlgn="base" hangingPunct="0"/>
            <a:lvl7pPr marL="2885313" indent="-231013" defTabSz="914400" fontAlgn="base" hangingPunct="0"/>
            <a:lvl8pPr marL="3279013" indent="-231013" defTabSz="914400" fontAlgn="base" hangingPunct="0"/>
          </a:lstStyle>
          <a:p>
            <a:pPr marL="231013" indent="-231013"/>
            <a:r>
              <a:rPr lang="zh-CN" altLang="en-US"/>
              <a:t>单击此处编辑母版文本样式</a:t>
            </a:r>
            <a:endParaRPr lang="en-US" altLang="zh-CN"/>
          </a:p>
          <a:p>
            <a:pPr marL="688213" lvl="1" indent="-231013"/>
            <a:r>
              <a:rPr lang="zh-CN" altLang="en-US"/>
              <a:t>第二级</a:t>
            </a:r>
            <a:endParaRPr lang="en-US" altLang="zh-CN"/>
          </a:p>
          <a:p>
            <a:pPr marL="1145413" lvl="2" indent="-231013"/>
            <a:r>
              <a:rPr lang="zh-CN" altLang="en-US"/>
              <a:t>第三级</a:t>
            </a:r>
            <a:endParaRPr lang="en-US" altLang="zh-CN"/>
          </a:p>
          <a:p>
            <a:pPr marL="1602613" lvl="3" indent="-231013"/>
            <a:r>
              <a:rPr lang="zh-CN" altLang="en-US"/>
              <a:t>第四级</a:t>
            </a:r>
            <a:endParaRPr lang="en-US" altLang="zh-CN"/>
          </a:p>
          <a:p>
            <a:pPr marL="2059813" lvl="4" indent="-231013"/>
            <a:r>
              <a:rPr lang="zh-CN" altLang="en-US"/>
              <a:t>第五级</a:t>
            </a:r>
            <a:endParaRPr lang="en-US" altLang="zh-CN"/>
          </a:p>
          <a:p>
            <a:pPr marL="2453513" lvl="5" indent="-231013"/>
            <a:r>
              <a:rPr lang="zh-CN" altLang="en-US"/>
              <a:t>第六级</a:t>
            </a:r>
            <a:endParaRPr lang="en-US" altLang="zh-CN"/>
          </a:p>
          <a:p>
            <a:pPr marL="2885313" lvl="6" indent="-231013"/>
            <a:r>
              <a:rPr lang="zh-CN" altLang="en-US"/>
              <a:t>第七级</a:t>
            </a:r>
            <a:endParaRPr lang="en-US" altLang="zh-CN"/>
          </a:p>
          <a:p>
            <a:pPr marL="3279013" lvl="7" indent="-231013"/>
            <a:r>
              <a:rPr lang="zh-CN" altLang="en-US"/>
              <a:t>第八级</a:t>
            </a:r>
            <a:endParaRPr lang="zh-CN" altLang="en-US"/>
          </a:p>
        </p:txBody>
      </p:sp>
      <p:sp>
        <p:nvSpPr>
          <p:cNvPr id="25" name="日期占位符"/>
          <p:cNvSpPr>
            <a:spLocks noGrp="1"/>
          </p:cNvSpPr>
          <p:nvPr>
            <p:ph type="dt" idx="10"/>
          </p:nvPr>
        </p:nvSpPr>
        <p:spPr>
          <a:xfrm>
            <a:off x="838778" y="6357503"/>
            <a:ext cx="2743130"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datetime5">
              <a:rPr lang="zh-CN" altLang="en-US"/>
              <a:t>2021/12/20</a:t>
            </a:fld>
            <a:endParaRPr lang="zh-CN" altLang="en-US"/>
          </a:p>
        </p:txBody>
      </p:sp>
      <p:sp>
        <p:nvSpPr>
          <p:cNvPr id="26" name="页脚占位符"/>
          <p:cNvSpPr>
            <a:spLocks noGrp="1"/>
          </p:cNvSpPr>
          <p:nvPr>
            <p:ph type="ftr" idx="11"/>
          </p:nvPr>
        </p:nvSpPr>
        <p:spPr>
          <a:xfrm>
            <a:off x="4039098" y="6357503"/>
            <a:ext cx="4114696" cy="363593"/>
          </a:xfrm>
          <a:prstGeom prst="rect">
            <a:avLst/>
          </a:prstGeom>
        </p:spPr>
        <p:txBody>
          <a:bodyPr/>
          <a:lstStyle>
            <a:lvl1pPr marL="0" indent="0" algn="ctr" defTabSz="914400" fontAlgn="base" hangingPunct="0">
              <a:defRPr>
                <a:latin typeface="Times New Roman" pitchFamily="2" charset="0"/>
                <a:ea typeface="宋体" pitchFamily="2" charset="-122"/>
                <a:cs typeface="Times New Roman" pitchFamily="2" charset="0"/>
              </a:defRPr>
            </a:lvl1pPr>
          </a:lstStyle>
          <a:p>
            <a:pPr marL="0" indent="0"/>
            <a:endParaRPr lang="zh-CN" altLang="en-US"/>
          </a:p>
        </p:txBody>
      </p:sp>
      <p:sp>
        <p:nvSpPr>
          <p:cNvPr id="27" name="编号占位符"/>
          <p:cNvSpPr>
            <a:spLocks noGrp="1"/>
          </p:cNvSpPr>
          <p:nvPr>
            <p:ph type="sldNum" idx="12"/>
          </p:nvPr>
        </p:nvSpPr>
        <p:spPr>
          <a:xfrm>
            <a:off x="8610984" y="6357503"/>
            <a:ext cx="2743131"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a:t>&lt;#&gt;</a:t>
            </a:fld>
            <a:endParaRPr lang="zh-CN" altLang="en-US"/>
          </a:p>
        </p:txBody>
      </p:sp>
    </p:spTree>
    <p:extLst>
      <p:ext uri="{BB962C8B-B14F-4D97-AF65-F5344CB8AC3E}">
        <p14:creationId xmlns:p14="http://schemas.microsoft.com/office/powerpoint/2010/main" val="401882699"/>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8" name="标题"/>
          <p:cNvSpPr>
            <a:spLocks noGrp="1"/>
          </p:cNvSpPr>
          <p:nvPr>
            <p:ph type="title"/>
          </p:nvPr>
        </p:nvSpPr>
        <p:spPr>
          <a:xfrm>
            <a:off x="838778" y="363594"/>
            <a:ext cx="10515336" cy="1324778"/>
          </a:xfrm>
          <a:prstGeom prst="rect">
            <a:avLst/>
          </a:prstGeom>
        </p:spPr>
        <p:txBody>
          <a:bodyPr/>
          <a:lstStyle>
            <a:lvl1pPr marL="0" indent="0" defTabSz="914400" fontAlgn="base" hangingPunct="0"/>
          </a:lstStyle>
          <a:p>
            <a:pPr marL="0" indent="0"/>
            <a:r>
              <a:rPr lang="zh-CN" altLang="en-US"/>
              <a:t>单击此处编辑母版标题样式</a:t>
            </a:r>
            <a:endParaRPr lang="zh-CN" altLang="en-US"/>
          </a:p>
        </p:txBody>
      </p:sp>
      <p:sp>
        <p:nvSpPr>
          <p:cNvPr id="29" name="文本"/>
          <p:cNvSpPr>
            <a:spLocks noGrp="1"/>
          </p:cNvSpPr>
          <p:nvPr>
            <p:ph type="body" idx="1"/>
          </p:nvPr>
        </p:nvSpPr>
        <p:spPr>
          <a:xfrm>
            <a:off x="838778" y="1681174"/>
            <a:ext cx="5158670" cy="824387"/>
          </a:xfrm>
          <a:prstGeom prst="rect">
            <a:avLst/>
          </a:prstGeom>
        </p:spPr>
        <p:txBody>
          <a:bodyPr anchor="b" anchorCtr="0">
            <a:prstTxWarp prst="textNoShape">
              <a:avLst/>
            </a:prstTxWarp>
            <a:noAutofit/>
          </a:bodyPr>
          <a:lstStyle>
            <a:lvl1pPr marL="0" indent="0" defTabSz="914400" fontAlgn="base" hangingPunct="0">
              <a:buNone/>
              <a:defRPr sz="2400" b="1"/>
            </a:lvl1pPr>
            <a:lvl2pPr marL="457200" indent="0" defTabSz="914400" fontAlgn="base" hangingPunct="0">
              <a:buNone/>
              <a:defRPr sz="2000" b="1"/>
            </a:lvl2pPr>
            <a:lvl3pPr marL="914400" indent="0" defTabSz="914400" fontAlgn="base" hangingPunct="0">
              <a:buNone/>
              <a:defRPr sz="1800" b="1"/>
            </a:lvl3pPr>
            <a:lvl4pPr marL="1371600" indent="0" defTabSz="914400" fontAlgn="base" hangingPunct="0">
              <a:buNone/>
              <a:defRPr sz="1600" b="1"/>
            </a:lvl4pPr>
            <a:lvl5pPr marL="1828800" indent="0" defTabSz="914400" fontAlgn="base" hangingPunct="0">
              <a:buNone/>
              <a:defRPr sz="1600" b="1"/>
            </a:lvl5pPr>
            <a:lvl6pPr marL="2222500" indent="0" defTabSz="914400" fontAlgn="base" hangingPunct="0">
              <a:buNone/>
              <a:defRPr sz="1600" b="1"/>
            </a:lvl6pPr>
            <a:lvl7pPr marL="2654300" indent="0" defTabSz="914400" fontAlgn="base" hangingPunct="0">
              <a:buNone/>
              <a:defRPr sz="1600" b="1"/>
            </a:lvl7pPr>
            <a:lvl8pPr marL="3048000" indent="0" defTabSz="914400" fontAlgn="base" hangingPunct="0">
              <a:buNone/>
              <a:defRPr sz="1600" b="1"/>
            </a:lvl8pPr>
            <a:lvl9pPr marL="3048000" indent="0" defTabSz="914400" fontAlgn="base" hangingPunct="0">
              <a:buNone/>
              <a:defRPr sz="1600" b="1"/>
            </a:lvl9pPr>
          </a:lstStyle>
          <a:p>
            <a:pPr marL="0" indent="0"/>
            <a:r>
              <a:rPr lang="zh-CN" altLang="en-US"/>
              <a:t>单击此处编辑母版文本样式</a:t>
            </a:r>
            <a:endParaRPr lang="zh-CN" altLang="en-US"/>
          </a:p>
        </p:txBody>
      </p:sp>
      <p:sp>
        <p:nvSpPr>
          <p:cNvPr id="30" name="内容占位符"/>
          <p:cNvSpPr>
            <a:spLocks noGrp="1"/>
          </p:cNvSpPr>
          <p:nvPr>
            <p:ph idx="2"/>
          </p:nvPr>
        </p:nvSpPr>
        <p:spPr>
          <a:xfrm>
            <a:off x="838778" y="2505562"/>
            <a:ext cx="5158670" cy="3686343"/>
          </a:xfrm>
          <a:prstGeom prst="rect">
            <a:avLst/>
          </a:prstGeom>
        </p:spPr>
        <p:txBody>
          <a:bodyPr/>
          <a:lstStyle>
            <a:lvl1pPr marL="231013" indent="-231013" defTabSz="914400" fontAlgn="base" hangingPunct="0"/>
            <a:lvl2pPr marL="688213" indent="-231013" defTabSz="914400" fontAlgn="base" hangingPunct="0"/>
            <a:lvl3pPr marL="1145413" indent="-231013" defTabSz="914400" fontAlgn="base" hangingPunct="0"/>
            <a:lvl4pPr marL="1602613" indent="-231013" defTabSz="914400" fontAlgn="base" hangingPunct="0"/>
            <a:lvl5pPr marL="2059813" indent="-231013" defTabSz="914400" fontAlgn="base" hangingPunct="0"/>
            <a:lvl6pPr marL="2453513" indent="-231013" defTabSz="914400" fontAlgn="base" hangingPunct="0"/>
            <a:lvl7pPr marL="2885313" indent="-231013" defTabSz="914400" fontAlgn="base" hangingPunct="0"/>
            <a:lvl8pPr marL="3279013" indent="-231013" defTabSz="914400" fontAlgn="base" hangingPunct="0"/>
          </a:lstStyle>
          <a:p>
            <a:pPr marL="231013" indent="-231013"/>
            <a:r>
              <a:rPr lang="zh-CN" altLang="en-US"/>
              <a:t>单击此处编辑母版文本样式</a:t>
            </a:r>
            <a:endParaRPr lang="en-US" altLang="zh-CN"/>
          </a:p>
          <a:p>
            <a:pPr marL="688213" lvl="1" indent="-231013"/>
            <a:r>
              <a:rPr lang="zh-CN" altLang="en-US"/>
              <a:t>第二级</a:t>
            </a:r>
            <a:endParaRPr lang="en-US" altLang="zh-CN"/>
          </a:p>
          <a:p>
            <a:pPr marL="1145413" lvl="2" indent="-231013"/>
            <a:r>
              <a:rPr lang="zh-CN" altLang="en-US"/>
              <a:t>第三级</a:t>
            </a:r>
            <a:endParaRPr lang="en-US" altLang="zh-CN"/>
          </a:p>
          <a:p>
            <a:pPr marL="1602613" lvl="3" indent="-231013"/>
            <a:r>
              <a:rPr lang="zh-CN" altLang="en-US"/>
              <a:t>第四级</a:t>
            </a:r>
            <a:endParaRPr lang="en-US" altLang="zh-CN"/>
          </a:p>
          <a:p>
            <a:pPr marL="2059813" lvl="4" indent="-231013"/>
            <a:r>
              <a:rPr lang="zh-CN" altLang="en-US"/>
              <a:t>第五级</a:t>
            </a:r>
            <a:endParaRPr lang="en-US" altLang="zh-CN"/>
          </a:p>
          <a:p>
            <a:pPr marL="2453513" lvl="5" indent="-231013"/>
            <a:r>
              <a:rPr lang="zh-CN" altLang="en-US"/>
              <a:t>第六级</a:t>
            </a:r>
            <a:endParaRPr lang="en-US" altLang="zh-CN"/>
          </a:p>
          <a:p>
            <a:pPr marL="2885313" lvl="6" indent="-231013"/>
            <a:r>
              <a:rPr lang="zh-CN" altLang="en-US"/>
              <a:t>第七级</a:t>
            </a:r>
            <a:endParaRPr lang="en-US" altLang="zh-CN"/>
          </a:p>
          <a:p>
            <a:pPr marL="3279013" lvl="7" indent="-231013"/>
            <a:r>
              <a:rPr lang="zh-CN" altLang="en-US"/>
              <a:t>第八级</a:t>
            </a:r>
            <a:endParaRPr lang="zh-CN" altLang="en-US"/>
          </a:p>
        </p:txBody>
      </p:sp>
      <p:sp>
        <p:nvSpPr>
          <p:cNvPr id="31" name="文本"/>
          <p:cNvSpPr>
            <a:spLocks noGrp="1"/>
          </p:cNvSpPr>
          <p:nvPr>
            <p:ph type="body" idx="3"/>
          </p:nvPr>
        </p:nvSpPr>
        <p:spPr>
          <a:xfrm>
            <a:off x="6173845" y="1681174"/>
            <a:ext cx="5183869" cy="824387"/>
          </a:xfrm>
          <a:prstGeom prst="rect">
            <a:avLst/>
          </a:prstGeom>
        </p:spPr>
        <p:txBody>
          <a:bodyPr anchor="b" anchorCtr="0">
            <a:prstTxWarp prst="textNoShape">
              <a:avLst/>
            </a:prstTxWarp>
            <a:noAutofit/>
          </a:bodyPr>
          <a:lstStyle>
            <a:lvl1pPr marL="0" indent="0" defTabSz="914400" fontAlgn="base" hangingPunct="0">
              <a:buNone/>
              <a:defRPr sz="2400" b="1"/>
            </a:lvl1pPr>
            <a:lvl2pPr marL="457200" indent="0" defTabSz="914400" fontAlgn="base" hangingPunct="0">
              <a:buNone/>
              <a:defRPr sz="2000" b="1"/>
            </a:lvl2pPr>
            <a:lvl3pPr marL="914400" indent="0" defTabSz="914400" fontAlgn="base" hangingPunct="0">
              <a:buNone/>
              <a:defRPr sz="1800" b="1"/>
            </a:lvl3pPr>
            <a:lvl4pPr marL="1371600" indent="0" defTabSz="914400" fontAlgn="base" hangingPunct="0">
              <a:buNone/>
              <a:defRPr sz="1600" b="1"/>
            </a:lvl4pPr>
            <a:lvl5pPr marL="1828800" indent="0" defTabSz="914400" fontAlgn="base" hangingPunct="0">
              <a:buNone/>
              <a:defRPr sz="1600" b="1"/>
            </a:lvl5pPr>
            <a:lvl6pPr marL="2222500" indent="0" defTabSz="914400" fontAlgn="base" hangingPunct="0">
              <a:buNone/>
              <a:defRPr sz="1600" b="1"/>
            </a:lvl6pPr>
            <a:lvl7pPr marL="2654300" indent="0" defTabSz="914400" fontAlgn="base" hangingPunct="0">
              <a:buNone/>
              <a:defRPr sz="1600" b="1"/>
            </a:lvl7pPr>
            <a:lvl8pPr marL="3048000" indent="0" defTabSz="914400" fontAlgn="base" hangingPunct="0">
              <a:buNone/>
              <a:defRPr sz="1600" b="1"/>
            </a:lvl8pPr>
            <a:lvl9pPr marL="3048000" indent="0" defTabSz="914400" fontAlgn="base" hangingPunct="0">
              <a:buNone/>
              <a:defRPr sz="1600" b="1"/>
            </a:lvl9pPr>
          </a:lstStyle>
          <a:p>
            <a:pPr marL="0" indent="0"/>
            <a:r>
              <a:rPr lang="zh-CN" altLang="en-US"/>
              <a:t>单击此处编辑母版文本样式</a:t>
            </a:r>
            <a:endParaRPr lang="zh-CN" altLang="en-US"/>
          </a:p>
        </p:txBody>
      </p:sp>
      <p:sp>
        <p:nvSpPr>
          <p:cNvPr id="32" name="内容占位符"/>
          <p:cNvSpPr>
            <a:spLocks noGrp="1"/>
          </p:cNvSpPr>
          <p:nvPr>
            <p:ph idx="4"/>
          </p:nvPr>
        </p:nvSpPr>
        <p:spPr>
          <a:xfrm>
            <a:off x="6173845" y="2505562"/>
            <a:ext cx="5183869" cy="3686343"/>
          </a:xfrm>
          <a:prstGeom prst="rect">
            <a:avLst/>
          </a:prstGeom>
        </p:spPr>
        <p:txBody>
          <a:bodyPr/>
          <a:lstStyle>
            <a:lvl1pPr marL="231013" indent="-231013" defTabSz="914400" fontAlgn="base" hangingPunct="0"/>
            <a:lvl2pPr marL="688213" indent="-231013" defTabSz="914400" fontAlgn="base" hangingPunct="0"/>
            <a:lvl3pPr marL="1145413" indent="-231013" defTabSz="914400" fontAlgn="base" hangingPunct="0"/>
            <a:lvl4pPr marL="1602613" indent="-231013" defTabSz="914400" fontAlgn="base" hangingPunct="0"/>
            <a:lvl5pPr marL="2059813" indent="-231013" defTabSz="914400" fontAlgn="base" hangingPunct="0"/>
            <a:lvl6pPr marL="2453513" indent="-231013" defTabSz="914400" fontAlgn="base" hangingPunct="0"/>
            <a:lvl7pPr marL="2885313" indent="-231013" defTabSz="914400" fontAlgn="base" hangingPunct="0"/>
            <a:lvl8pPr marL="3279013" indent="-231013" defTabSz="914400" fontAlgn="base" hangingPunct="0"/>
          </a:lstStyle>
          <a:p>
            <a:pPr marL="231013" indent="-231013"/>
            <a:r>
              <a:rPr lang="zh-CN" altLang="en-US"/>
              <a:t>单击此处编辑母版文本样式</a:t>
            </a:r>
            <a:endParaRPr lang="en-US" altLang="zh-CN"/>
          </a:p>
          <a:p>
            <a:pPr marL="688213" lvl="1" indent="-231013"/>
            <a:r>
              <a:rPr lang="zh-CN" altLang="en-US"/>
              <a:t>第二级</a:t>
            </a:r>
            <a:endParaRPr lang="en-US" altLang="zh-CN"/>
          </a:p>
          <a:p>
            <a:pPr marL="1145413" lvl="2" indent="-231013"/>
            <a:r>
              <a:rPr lang="zh-CN" altLang="en-US"/>
              <a:t>第三级</a:t>
            </a:r>
            <a:endParaRPr lang="en-US" altLang="zh-CN"/>
          </a:p>
          <a:p>
            <a:pPr marL="1602613" lvl="3" indent="-231013"/>
            <a:r>
              <a:rPr lang="zh-CN" altLang="en-US"/>
              <a:t>第四级</a:t>
            </a:r>
            <a:endParaRPr lang="en-US" altLang="zh-CN"/>
          </a:p>
          <a:p>
            <a:pPr marL="2059813" lvl="4" indent="-231013"/>
            <a:r>
              <a:rPr lang="zh-CN" altLang="en-US"/>
              <a:t>第五级</a:t>
            </a:r>
            <a:endParaRPr lang="en-US" altLang="zh-CN"/>
          </a:p>
          <a:p>
            <a:pPr marL="2453513" lvl="5" indent="-231013"/>
            <a:r>
              <a:rPr lang="zh-CN" altLang="en-US"/>
              <a:t>第六级</a:t>
            </a:r>
            <a:endParaRPr lang="en-US" altLang="zh-CN"/>
          </a:p>
          <a:p>
            <a:pPr marL="2885313" lvl="6" indent="-231013"/>
            <a:r>
              <a:rPr lang="zh-CN" altLang="en-US"/>
              <a:t>第七级</a:t>
            </a:r>
            <a:endParaRPr lang="en-US" altLang="zh-CN"/>
          </a:p>
          <a:p>
            <a:pPr marL="3279013" lvl="7" indent="-231013"/>
            <a:r>
              <a:rPr lang="zh-CN" altLang="en-US"/>
              <a:t>第八级</a:t>
            </a:r>
            <a:endParaRPr lang="zh-CN" altLang="en-US"/>
          </a:p>
        </p:txBody>
      </p:sp>
      <p:sp>
        <p:nvSpPr>
          <p:cNvPr id="33" name="日期占位符"/>
          <p:cNvSpPr>
            <a:spLocks noGrp="1"/>
          </p:cNvSpPr>
          <p:nvPr>
            <p:ph type="dt" idx="10"/>
          </p:nvPr>
        </p:nvSpPr>
        <p:spPr>
          <a:xfrm>
            <a:off x="838778" y="6357503"/>
            <a:ext cx="2743130"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datetime5">
              <a:rPr lang="zh-CN" altLang="en-US"/>
              <a:t>2021/12/20</a:t>
            </a:fld>
            <a:endParaRPr lang="zh-CN" altLang="en-US"/>
          </a:p>
        </p:txBody>
      </p:sp>
      <p:sp>
        <p:nvSpPr>
          <p:cNvPr id="34" name="页脚占位符"/>
          <p:cNvSpPr>
            <a:spLocks noGrp="1"/>
          </p:cNvSpPr>
          <p:nvPr>
            <p:ph type="ftr" idx="11"/>
          </p:nvPr>
        </p:nvSpPr>
        <p:spPr>
          <a:xfrm>
            <a:off x="4039098" y="6357503"/>
            <a:ext cx="4114696" cy="363593"/>
          </a:xfrm>
          <a:prstGeom prst="rect">
            <a:avLst/>
          </a:prstGeom>
        </p:spPr>
        <p:txBody>
          <a:bodyPr/>
          <a:lstStyle>
            <a:lvl1pPr marL="0" indent="0" algn="ctr" defTabSz="914400" fontAlgn="base" hangingPunct="0">
              <a:defRPr>
                <a:latin typeface="Times New Roman" pitchFamily="2" charset="0"/>
                <a:ea typeface="宋体" pitchFamily="2" charset="-122"/>
                <a:cs typeface="Times New Roman" pitchFamily="2" charset="0"/>
              </a:defRPr>
            </a:lvl1pPr>
          </a:lstStyle>
          <a:p>
            <a:pPr marL="0" indent="0"/>
            <a:endParaRPr lang="zh-CN" altLang="en-US"/>
          </a:p>
        </p:txBody>
      </p:sp>
      <p:sp>
        <p:nvSpPr>
          <p:cNvPr id="35" name="编号占位符"/>
          <p:cNvSpPr>
            <a:spLocks noGrp="1"/>
          </p:cNvSpPr>
          <p:nvPr>
            <p:ph type="sldNum" idx="12"/>
          </p:nvPr>
        </p:nvSpPr>
        <p:spPr>
          <a:xfrm>
            <a:off x="8610984" y="6357503"/>
            <a:ext cx="2743131"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a:t>&lt;#&gt;</a:t>
            </a:fld>
            <a:endParaRPr lang="zh-CN" altLang="en-US"/>
          </a:p>
        </p:txBody>
      </p:sp>
    </p:spTree>
    <p:extLst>
      <p:ext uri="{BB962C8B-B14F-4D97-AF65-F5344CB8AC3E}">
        <p14:creationId xmlns:p14="http://schemas.microsoft.com/office/powerpoint/2010/main" val="2085661228"/>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36" name="标题"/>
          <p:cNvSpPr>
            <a:spLocks noGrp="1"/>
          </p:cNvSpPr>
          <p:nvPr>
            <p:ph type="title"/>
          </p:nvPr>
        </p:nvSpPr>
        <p:spPr>
          <a:xfrm>
            <a:off x="838778" y="363594"/>
            <a:ext cx="10515336" cy="1324778"/>
          </a:xfrm>
          <a:prstGeom prst="rect">
            <a:avLst/>
          </a:prstGeom>
        </p:spPr>
        <p:txBody>
          <a:bodyPr/>
          <a:lstStyle>
            <a:lvl1pPr marL="0" indent="0" defTabSz="914400" fontAlgn="base" hangingPunct="0"/>
          </a:lstStyle>
          <a:p>
            <a:pPr marL="0" indent="0"/>
            <a:r>
              <a:rPr lang="zh-CN" altLang="en-US"/>
              <a:t>单击此处编辑母版标题样式</a:t>
            </a:r>
            <a:endParaRPr lang="zh-CN" altLang="en-US"/>
          </a:p>
        </p:txBody>
      </p:sp>
      <p:sp>
        <p:nvSpPr>
          <p:cNvPr id="37" name="日期占位符"/>
          <p:cNvSpPr>
            <a:spLocks noGrp="1"/>
          </p:cNvSpPr>
          <p:nvPr>
            <p:ph type="dt" idx="10"/>
          </p:nvPr>
        </p:nvSpPr>
        <p:spPr>
          <a:xfrm>
            <a:off x="838778" y="6357503"/>
            <a:ext cx="2743130"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datetime5">
              <a:rPr lang="zh-CN" altLang="en-US"/>
              <a:t>2021/12/20</a:t>
            </a:fld>
            <a:endParaRPr lang="zh-CN" altLang="en-US"/>
          </a:p>
        </p:txBody>
      </p:sp>
      <p:sp>
        <p:nvSpPr>
          <p:cNvPr id="38" name="页脚占位符"/>
          <p:cNvSpPr>
            <a:spLocks noGrp="1"/>
          </p:cNvSpPr>
          <p:nvPr>
            <p:ph type="ftr" idx="11"/>
          </p:nvPr>
        </p:nvSpPr>
        <p:spPr>
          <a:xfrm>
            <a:off x="4039098" y="6357503"/>
            <a:ext cx="4114696" cy="363593"/>
          </a:xfrm>
          <a:prstGeom prst="rect">
            <a:avLst/>
          </a:prstGeom>
        </p:spPr>
        <p:txBody>
          <a:bodyPr/>
          <a:lstStyle>
            <a:lvl1pPr marL="0" indent="0" algn="ctr" defTabSz="914400" fontAlgn="base" hangingPunct="0">
              <a:defRPr>
                <a:latin typeface="Times New Roman" pitchFamily="2" charset="0"/>
                <a:ea typeface="宋体" pitchFamily="2" charset="-122"/>
                <a:cs typeface="Times New Roman" pitchFamily="2" charset="0"/>
              </a:defRPr>
            </a:lvl1pPr>
          </a:lstStyle>
          <a:p>
            <a:pPr marL="0" indent="0"/>
            <a:endParaRPr lang="zh-CN" altLang="en-US"/>
          </a:p>
        </p:txBody>
      </p:sp>
      <p:sp>
        <p:nvSpPr>
          <p:cNvPr id="39" name="编号占位符"/>
          <p:cNvSpPr>
            <a:spLocks noGrp="1"/>
          </p:cNvSpPr>
          <p:nvPr>
            <p:ph type="sldNum" idx="12"/>
          </p:nvPr>
        </p:nvSpPr>
        <p:spPr>
          <a:xfrm>
            <a:off x="8610984" y="6357503"/>
            <a:ext cx="2743131"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a:t>&lt;#&gt;</a:t>
            </a:fld>
            <a:endParaRPr lang="zh-CN" altLang="en-US"/>
          </a:p>
        </p:txBody>
      </p:sp>
    </p:spTree>
    <p:extLst>
      <p:ext uri="{BB962C8B-B14F-4D97-AF65-F5344CB8AC3E}">
        <p14:creationId xmlns:p14="http://schemas.microsoft.com/office/powerpoint/2010/main" val="210546215"/>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40" name="日期占位符"/>
          <p:cNvSpPr>
            <a:spLocks noGrp="1"/>
          </p:cNvSpPr>
          <p:nvPr>
            <p:ph type="dt" idx="10"/>
          </p:nvPr>
        </p:nvSpPr>
        <p:spPr>
          <a:xfrm>
            <a:off x="838778" y="6357503"/>
            <a:ext cx="2743130"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datetime5">
              <a:rPr lang="zh-CN" altLang="en-US"/>
              <a:t>2021/12/20</a:t>
            </a:fld>
            <a:endParaRPr lang="zh-CN" altLang="en-US"/>
          </a:p>
        </p:txBody>
      </p:sp>
      <p:sp>
        <p:nvSpPr>
          <p:cNvPr id="41" name="页脚占位符"/>
          <p:cNvSpPr>
            <a:spLocks noGrp="1"/>
          </p:cNvSpPr>
          <p:nvPr>
            <p:ph type="ftr" idx="11"/>
          </p:nvPr>
        </p:nvSpPr>
        <p:spPr>
          <a:xfrm>
            <a:off x="4039098" y="6357503"/>
            <a:ext cx="4114696" cy="363593"/>
          </a:xfrm>
          <a:prstGeom prst="rect">
            <a:avLst/>
          </a:prstGeom>
        </p:spPr>
        <p:txBody>
          <a:bodyPr/>
          <a:lstStyle>
            <a:lvl1pPr marL="0" indent="0" algn="ctr" defTabSz="914400" fontAlgn="base" hangingPunct="0">
              <a:defRPr>
                <a:latin typeface="Times New Roman" pitchFamily="2" charset="0"/>
                <a:ea typeface="宋体" pitchFamily="2" charset="-122"/>
                <a:cs typeface="Times New Roman" pitchFamily="2" charset="0"/>
              </a:defRPr>
            </a:lvl1pPr>
          </a:lstStyle>
          <a:p>
            <a:pPr marL="0" indent="0"/>
            <a:endParaRPr lang="zh-CN" altLang="en-US"/>
          </a:p>
        </p:txBody>
      </p:sp>
      <p:sp>
        <p:nvSpPr>
          <p:cNvPr id="42" name="编号占位符"/>
          <p:cNvSpPr>
            <a:spLocks noGrp="1"/>
          </p:cNvSpPr>
          <p:nvPr>
            <p:ph type="sldNum" idx="12"/>
          </p:nvPr>
        </p:nvSpPr>
        <p:spPr>
          <a:xfrm>
            <a:off x="8610984" y="6357503"/>
            <a:ext cx="2743131"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a:t>&lt;#&gt;</a:t>
            </a:fld>
            <a:endParaRPr lang="zh-CN" altLang="en-US"/>
          </a:p>
        </p:txBody>
      </p:sp>
    </p:spTree>
    <p:extLst>
      <p:ext uri="{BB962C8B-B14F-4D97-AF65-F5344CB8AC3E}">
        <p14:creationId xmlns:p14="http://schemas.microsoft.com/office/powerpoint/2010/main" val="185804111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43" name="标题"/>
          <p:cNvSpPr>
            <a:spLocks noGrp="1"/>
          </p:cNvSpPr>
          <p:nvPr>
            <p:ph type="title"/>
          </p:nvPr>
        </p:nvSpPr>
        <p:spPr>
          <a:xfrm>
            <a:off x="838778" y="457193"/>
            <a:ext cx="3931101" cy="1601975"/>
          </a:xfrm>
          <a:prstGeom prst="rect">
            <a:avLst/>
          </a:prstGeom>
        </p:spPr>
        <p:txBody>
          <a:bodyPr anchor="b" anchorCtr="0">
            <a:prstTxWarp prst="textNoShape">
              <a:avLst/>
            </a:prstTxWarp>
            <a:noAutofit/>
          </a:bodyPr>
          <a:lstStyle>
            <a:lvl1pPr marL="0" indent="0" defTabSz="914400" fontAlgn="base" hangingPunct="0">
              <a:defRPr sz="3200"/>
            </a:lvl1pPr>
          </a:lstStyle>
          <a:p>
            <a:pPr marL="0" indent="0"/>
            <a:r>
              <a:rPr lang="zh-CN" altLang="en-US"/>
              <a:t>单击此处编辑母版标题样式</a:t>
            </a:r>
            <a:endParaRPr lang="zh-CN" altLang="en-US"/>
          </a:p>
        </p:txBody>
      </p:sp>
      <p:sp>
        <p:nvSpPr>
          <p:cNvPr id="44" name="内容占位符"/>
          <p:cNvSpPr>
            <a:spLocks noGrp="1"/>
          </p:cNvSpPr>
          <p:nvPr>
            <p:ph idx="1"/>
          </p:nvPr>
        </p:nvSpPr>
        <p:spPr>
          <a:xfrm>
            <a:off x="5183869" y="986385"/>
            <a:ext cx="6173845" cy="4874326"/>
          </a:xfrm>
          <a:prstGeom prst="rect">
            <a:avLst/>
          </a:prstGeom>
        </p:spPr>
        <p:txBody>
          <a:bodyPr/>
          <a:lstStyle>
            <a:lvl1pPr marL="231013" indent="-231013" defTabSz="914400" fontAlgn="base" hangingPunct="0">
              <a:defRPr sz="3200"/>
            </a:lvl1pPr>
            <a:lvl2pPr marL="688213" indent="-231013" defTabSz="914400" fontAlgn="base" hangingPunct="0">
              <a:defRPr sz="2800"/>
            </a:lvl2pPr>
            <a:lvl3pPr marL="1145413" indent="-231013" defTabSz="914400" fontAlgn="base" hangingPunct="0">
              <a:defRPr sz="2400"/>
            </a:lvl3pPr>
            <a:lvl4pPr marL="1602613" indent="-231013" defTabSz="914400" fontAlgn="base" hangingPunct="0">
              <a:defRPr sz="2000"/>
            </a:lvl4pPr>
            <a:lvl5pPr marL="2059813" indent="-231013" defTabSz="914400" fontAlgn="base" hangingPunct="0">
              <a:defRPr sz="2000"/>
            </a:lvl5pPr>
            <a:lvl6pPr marL="2453513" indent="-231013" defTabSz="914400" fontAlgn="base" hangingPunct="0">
              <a:defRPr sz="2000"/>
            </a:lvl6pPr>
            <a:lvl7pPr marL="2885313" indent="-231013" defTabSz="914400" fontAlgn="base" hangingPunct="0">
              <a:defRPr sz="2000"/>
            </a:lvl7pPr>
            <a:lvl8pPr marL="3279013" indent="-231013" defTabSz="914400" fontAlgn="base" hangingPunct="0">
              <a:defRPr sz="2000"/>
            </a:lvl8pPr>
          </a:lstStyle>
          <a:p>
            <a:pPr marL="231013" indent="-231013"/>
            <a:r>
              <a:rPr lang="zh-CN" altLang="en-US"/>
              <a:t>单击此处编辑母版文本样式</a:t>
            </a:r>
            <a:endParaRPr lang="en-US" altLang="zh-CN"/>
          </a:p>
          <a:p>
            <a:pPr marL="688213" lvl="1" indent="-231013"/>
            <a:r>
              <a:rPr lang="zh-CN" altLang="en-US"/>
              <a:t>第二级</a:t>
            </a:r>
            <a:endParaRPr lang="en-US" altLang="zh-CN"/>
          </a:p>
          <a:p>
            <a:pPr marL="1145413" lvl="2" indent="-231013"/>
            <a:r>
              <a:rPr lang="zh-CN" altLang="en-US"/>
              <a:t>第三级</a:t>
            </a:r>
            <a:endParaRPr lang="en-US" altLang="zh-CN"/>
          </a:p>
          <a:p>
            <a:pPr marL="1602613" lvl="3" indent="-231013"/>
            <a:r>
              <a:rPr lang="zh-CN" altLang="en-US"/>
              <a:t>第四级</a:t>
            </a:r>
            <a:endParaRPr lang="en-US" altLang="zh-CN"/>
          </a:p>
          <a:p>
            <a:pPr marL="2059813" lvl="4" indent="-231013"/>
            <a:r>
              <a:rPr lang="zh-CN" altLang="en-US"/>
              <a:t>第五级</a:t>
            </a:r>
            <a:endParaRPr lang="en-US" altLang="zh-CN"/>
          </a:p>
          <a:p>
            <a:pPr marL="2453513" lvl="5" indent="-231013"/>
            <a:r>
              <a:rPr lang="zh-CN" altLang="en-US"/>
              <a:t>第六级</a:t>
            </a:r>
            <a:endParaRPr lang="en-US" altLang="zh-CN"/>
          </a:p>
          <a:p>
            <a:pPr marL="2885313" lvl="6" indent="-231013"/>
            <a:r>
              <a:rPr lang="zh-CN" altLang="en-US"/>
              <a:t>第七级</a:t>
            </a:r>
            <a:endParaRPr lang="en-US" altLang="zh-CN"/>
          </a:p>
          <a:p>
            <a:pPr marL="3279013" lvl="7" indent="-231013"/>
            <a:r>
              <a:rPr lang="zh-CN" altLang="en-US"/>
              <a:t>第八级</a:t>
            </a:r>
            <a:endParaRPr lang="zh-CN" altLang="en-US"/>
          </a:p>
        </p:txBody>
      </p:sp>
      <p:sp>
        <p:nvSpPr>
          <p:cNvPr id="45" name="文本"/>
          <p:cNvSpPr>
            <a:spLocks noGrp="1"/>
          </p:cNvSpPr>
          <p:nvPr>
            <p:ph type="body" idx="2"/>
          </p:nvPr>
        </p:nvSpPr>
        <p:spPr>
          <a:xfrm>
            <a:off x="838778" y="2059168"/>
            <a:ext cx="3931101" cy="3812342"/>
          </a:xfrm>
          <a:prstGeom prst="rect">
            <a:avLst/>
          </a:prstGeom>
        </p:spPr>
        <p:txBody>
          <a:bodyPr/>
          <a:lstStyle>
            <a:lvl1pPr marL="0" indent="0" defTabSz="914400" fontAlgn="base" hangingPunct="0">
              <a:buNone/>
              <a:defRPr sz="1600"/>
            </a:lvl1pPr>
            <a:lvl2pPr marL="457200" indent="0" defTabSz="914400" fontAlgn="base" hangingPunct="0">
              <a:buNone/>
              <a:defRPr sz="1400"/>
            </a:lvl2pPr>
            <a:lvl3pPr marL="914400" indent="0" defTabSz="914400" fontAlgn="base" hangingPunct="0">
              <a:buNone/>
              <a:defRPr sz="1200"/>
            </a:lvl3pPr>
            <a:lvl4pPr marL="1371600" indent="0" defTabSz="914400" fontAlgn="base" hangingPunct="0">
              <a:buNone/>
              <a:defRPr sz="1000"/>
            </a:lvl4pPr>
            <a:lvl5pPr marL="1828800" indent="0" defTabSz="914400" fontAlgn="base" hangingPunct="0">
              <a:buNone/>
              <a:defRPr sz="1000"/>
            </a:lvl5pPr>
            <a:lvl6pPr marL="2222500" indent="0" defTabSz="914400" fontAlgn="base" hangingPunct="0">
              <a:buNone/>
              <a:defRPr sz="1000"/>
            </a:lvl6pPr>
            <a:lvl7pPr marL="2654300" indent="0" defTabSz="914400" fontAlgn="base" hangingPunct="0">
              <a:buNone/>
              <a:defRPr sz="1000"/>
            </a:lvl7pPr>
            <a:lvl8pPr marL="3048000" indent="0" defTabSz="914400" fontAlgn="base" hangingPunct="0">
              <a:buNone/>
              <a:defRPr sz="1000"/>
            </a:lvl8pPr>
            <a:lvl9pPr marL="3048000" indent="0" defTabSz="914400" fontAlgn="base" hangingPunct="0">
              <a:buNone/>
              <a:defRPr sz="1000"/>
            </a:lvl9pPr>
          </a:lstStyle>
          <a:p>
            <a:pPr marL="0" indent="0"/>
            <a:r>
              <a:rPr lang="zh-CN" altLang="en-US"/>
              <a:t>单击此处编辑母版文本样式</a:t>
            </a:r>
            <a:endParaRPr lang="zh-CN" altLang="en-US"/>
          </a:p>
        </p:txBody>
      </p:sp>
      <p:sp>
        <p:nvSpPr>
          <p:cNvPr id="46" name="日期占位符"/>
          <p:cNvSpPr>
            <a:spLocks noGrp="1"/>
          </p:cNvSpPr>
          <p:nvPr>
            <p:ph type="dt" idx="10"/>
          </p:nvPr>
        </p:nvSpPr>
        <p:spPr>
          <a:xfrm>
            <a:off x="838778" y="6357503"/>
            <a:ext cx="2743130"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datetime5">
              <a:rPr lang="zh-CN" altLang="en-US"/>
              <a:t>2021/12/20</a:t>
            </a:fld>
            <a:endParaRPr lang="zh-CN" altLang="en-US"/>
          </a:p>
        </p:txBody>
      </p:sp>
      <p:sp>
        <p:nvSpPr>
          <p:cNvPr id="47" name="页脚占位符"/>
          <p:cNvSpPr>
            <a:spLocks noGrp="1"/>
          </p:cNvSpPr>
          <p:nvPr>
            <p:ph type="ftr" idx="11"/>
          </p:nvPr>
        </p:nvSpPr>
        <p:spPr>
          <a:xfrm>
            <a:off x="4039098" y="6357503"/>
            <a:ext cx="4114696" cy="363593"/>
          </a:xfrm>
          <a:prstGeom prst="rect">
            <a:avLst/>
          </a:prstGeom>
        </p:spPr>
        <p:txBody>
          <a:bodyPr/>
          <a:lstStyle>
            <a:lvl1pPr marL="0" indent="0" algn="ctr" defTabSz="914400" fontAlgn="base" hangingPunct="0">
              <a:defRPr>
                <a:latin typeface="Times New Roman" pitchFamily="2" charset="0"/>
                <a:ea typeface="宋体" pitchFamily="2" charset="-122"/>
                <a:cs typeface="Times New Roman" pitchFamily="2" charset="0"/>
              </a:defRPr>
            </a:lvl1pPr>
          </a:lstStyle>
          <a:p>
            <a:pPr marL="0" indent="0"/>
            <a:endParaRPr lang="zh-CN" altLang="en-US"/>
          </a:p>
        </p:txBody>
      </p:sp>
      <p:sp>
        <p:nvSpPr>
          <p:cNvPr id="48" name="编号占位符"/>
          <p:cNvSpPr>
            <a:spLocks noGrp="1"/>
          </p:cNvSpPr>
          <p:nvPr>
            <p:ph type="sldNum" idx="12"/>
          </p:nvPr>
        </p:nvSpPr>
        <p:spPr>
          <a:xfrm>
            <a:off x="8610984" y="6357503"/>
            <a:ext cx="2743131"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a:t>&lt;#&gt;</a:t>
            </a:fld>
            <a:endParaRPr lang="zh-CN" altLang="en-US"/>
          </a:p>
        </p:txBody>
      </p:sp>
    </p:spTree>
    <p:extLst>
      <p:ext uri="{BB962C8B-B14F-4D97-AF65-F5344CB8AC3E}">
        <p14:creationId xmlns:p14="http://schemas.microsoft.com/office/powerpoint/2010/main" val="1803664877"/>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49" name="标题"/>
          <p:cNvSpPr>
            <a:spLocks noGrp="1"/>
          </p:cNvSpPr>
          <p:nvPr>
            <p:ph type="title"/>
          </p:nvPr>
        </p:nvSpPr>
        <p:spPr>
          <a:xfrm>
            <a:off x="838778" y="457193"/>
            <a:ext cx="3931101" cy="1601975"/>
          </a:xfrm>
          <a:prstGeom prst="rect">
            <a:avLst/>
          </a:prstGeom>
        </p:spPr>
        <p:txBody>
          <a:bodyPr anchor="b" anchorCtr="0">
            <a:prstTxWarp prst="textNoShape">
              <a:avLst/>
            </a:prstTxWarp>
            <a:noAutofit/>
          </a:bodyPr>
          <a:lstStyle>
            <a:lvl1pPr marL="0" indent="0" defTabSz="914400" fontAlgn="base" hangingPunct="0">
              <a:defRPr sz="3200"/>
            </a:lvl1pPr>
          </a:lstStyle>
          <a:p>
            <a:pPr marL="0" indent="0"/>
            <a:r>
              <a:rPr lang="zh-CN" altLang="en-US"/>
              <a:t>单击此处编辑母版标题样式</a:t>
            </a:r>
            <a:endParaRPr lang="zh-CN" altLang="en-US"/>
          </a:p>
        </p:txBody>
      </p:sp>
      <p:sp>
        <p:nvSpPr>
          <p:cNvPr id="50" name="图片"/>
          <p:cNvSpPr>
            <a:spLocks noGrp="1"/>
          </p:cNvSpPr>
          <p:nvPr>
            <p:ph type="pic" idx="1"/>
          </p:nvPr>
        </p:nvSpPr>
        <p:spPr>
          <a:xfrm>
            <a:off x="5183869" y="986385"/>
            <a:ext cx="6173845" cy="4874326"/>
          </a:xfrm>
          <a:prstGeom prst="rect">
            <a:avLst/>
          </a:prstGeom>
        </p:spPr>
        <p:txBody>
          <a:bodyPr/>
          <a:lstStyle/>
          <a:p/>
        </p:txBody>
      </p:sp>
      <p:sp>
        <p:nvSpPr>
          <p:cNvPr id="51" name="文本"/>
          <p:cNvSpPr>
            <a:spLocks noGrp="1"/>
          </p:cNvSpPr>
          <p:nvPr>
            <p:ph type="body" idx="2"/>
          </p:nvPr>
        </p:nvSpPr>
        <p:spPr>
          <a:xfrm>
            <a:off x="838778" y="2059168"/>
            <a:ext cx="3931101" cy="3812342"/>
          </a:xfrm>
          <a:prstGeom prst="rect">
            <a:avLst/>
          </a:prstGeom>
        </p:spPr>
        <p:txBody>
          <a:bodyPr/>
          <a:lstStyle>
            <a:lvl1pPr marL="0" indent="0" defTabSz="914400" fontAlgn="base" hangingPunct="0">
              <a:buNone/>
              <a:defRPr sz="1600"/>
            </a:lvl1pPr>
            <a:lvl2pPr marL="457200" indent="0" defTabSz="914400" fontAlgn="base" hangingPunct="0">
              <a:buNone/>
              <a:defRPr sz="1400"/>
            </a:lvl2pPr>
            <a:lvl3pPr marL="914400" indent="0" defTabSz="914400" fontAlgn="base" hangingPunct="0">
              <a:buNone/>
              <a:defRPr sz="1200"/>
            </a:lvl3pPr>
            <a:lvl4pPr marL="1371600" indent="0" defTabSz="914400" fontAlgn="base" hangingPunct="0">
              <a:buNone/>
              <a:defRPr sz="1000"/>
            </a:lvl4pPr>
            <a:lvl5pPr marL="1828800" indent="0" defTabSz="914400" fontAlgn="base" hangingPunct="0">
              <a:buNone/>
              <a:defRPr sz="1000"/>
            </a:lvl5pPr>
            <a:lvl6pPr marL="2222500" indent="0" defTabSz="914400" fontAlgn="base" hangingPunct="0">
              <a:buNone/>
              <a:defRPr sz="1000"/>
            </a:lvl6pPr>
            <a:lvl7pPr marL="2654300" indent="0" defTabSz="914400" fontAlgn="base" hangingPunct="0">
              <a:buNone/>
              <a:defRPr sz="1000"/>
            </a:lvl7pPr>
            <a:lvl8pPr marL="3048000" indent="0" defTabSz="914400" fontAlgn="base" hangingPunct="0">
              <a:buNone/>
              <a:defRPr sz="1000"/>
            </a:lvl8pPr>
            <a:lvl9pPr marL="3048000" indent="0" defTabSz="914400" fontAlgn="base" hangingPunct="0">
              <a:buNone/>
              <a:defRPr sz="1000"/>
            </a:lvl9pPr>
          </a:lstStyle>
          <a:p>
            <a:pPr marL="0" indent="0"/>
            <a:r>
              <a:rPr lang="zh-CN" altLang="en-US"/>
              <a:t>单击此处编辑母版文本样式</a:t>
            </a:r>
            <a:endParaRPr lang="zh-CN" altLang="en-US"/>
          </a:p>
        </p:txBody>
      </p:sp>
      <p:sp>
        <p:nvSpPr>
          <p:cNvPr id="52" name="日期占位符"/>
          <p:cNvSpPr>
            <a:spLocks noGrp="1"/>
          </p:cNvSpPr>
          <p:nvPr>
            <p:ph type="dt" idx="10"/>
          </p:nvPr>
        </p:nvSpPr>
        <p:spPr>
          <a:xfrm>
            <a:off x="838778" y="6357503"/>
            <a:ext cx="2743130"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datetime5">
              <a:rPr lang="zh-CN" altLang="en-US"/>
              <a:t>2021/12/20</a:t>
            </a:fld>
            <a:endParaRPr lang="zh-CN" altLang="en-US"/>
          </a:p>
        </p:txBody>
      </p:sp>
      <p:sp>
        <p:nvSpPr>
          <p:cNvPr id="53" name="页脚占位符"/>
          <p:cNvSpPr>
            <a:spLocks noGrp="1"/>
          </p:cNvSpPr>
          <p:nvPr>
            <p:ph type="ftr" idx="11"/>
          </p:nvPr>
        </p:nvSpPr>
        <p:spPr>
          <a:xfrm>
            <a:off x="4039098" y="6357503"/>
            <a:ext cx="4114696" cy="363593"/>
          </a:xfrm>
          <a:prstGeom prst="rect">
            <a:avLst/>
          </a:prstGeom>
        </p:spPr>
        <p:txBody>
          <a:bodyPr/>
          <a:lstStyle>
            <a:lvl1pPr marL="0" indent="0" algn="ctr" defTabSz="914400" fontAlgn="base" hangingPunct="0">
              <a:defRPr>
                <a:latin typeface="Times New Roman" pitchFamily="2" charset="0"/>
                <a:ea typeface="宋体" pitchFamily="2" charset="-122"/>
                <a:cs typeface="Times New Roman" pitchFamily="2" charset="0"/>
              </a:defRPr>
            </a:lvl1pPr>
          </a:lstStyle>
          <a:p>
            <a:pPr marL="0" indent="0"/>
            <a:endParaRPr lang="zh-CN" altLang="en-US"/>
          </a:p>
        </p:txBody>
      </p:sp>
      <p:sp>
        <p:nvSpPr>
          <p:cNvPr id="54" name="编号占位符"/>
          <p:cNvSpPr>
            <a:spLocks noGrp="1"/>
          </p:cNvSpPr>
          <p:nvPr>
            <p:ph type="sldNum" idx="12"/>
          </p:nvPr>
        </p:nvSpPr>
        <p:spPr>
          <a:xfrm>
            <a:off x="8610984" y="6357503"/>
            <a:ext cx="2743131" cy="363593"/>
          </a:xfrm>
          <a:prstGeom prst="rect">
            <a:avLst/>
          </a:prstGeom>
        </p:spPr>
        <p:txBody>
          <a:bodyPr/>
          <a:lstStyle>
            <a:lvl1pPr marL="0" indent="0" defTabSz="914400" fontAlgn="base" hangingPunct="0">
              <a:defRPr>
                <a:latin typeface="Times New Roman" pitchFamily="2" charset="0"/>
                <a:ea typeface="宋体" pitchFamily="2" charset="-122"/>
                <a:cs typeface="Times New Roman" pitchFamily="2" charset="0"/>
              </a:defRPr>
            </a:lvl1pPr>
          </a:lstStyle>
          <a:p>
            <a:pPr marL="0" indent="0"/>
            <a:fld id="{CAD2D6BD-DE1B-4B5F-8B41-2702339687B9}" type="slidenum">
              <a:rPr lang="en-US" altLang="zh-CN"/>
              <a:t>&lt;#&gt;</a:t>
            </a:fld>
            <a:endParaRPr lang="zh-CN" altLang="en-US"/>
          </a:p>
        </p:txBody>
      </p:sp>
    </p:spTree>
    <p:extLst>
      <p:ext uri="{BB962C8B-B14F-4D97-AF65-F5344CB8AC3E}">
        <p14:creationId xmlns:p14="http://schemas.microsoft.com/office/powerpoint/2010/main" val="1334282406"/>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p:bgPr>
    </p:bg>
    <p:spTree>
      <p:nvGrpSpPr>
        <p:cNvPr id="1" name=""/>
        <p:cNvGrpSpPr/>
        <p:nvPr/>
      </p:nvGrpSpPr>
      <p:grpSpPr>
        <a:xfrm>
          <a:off x="0" y="0"/>
          <a:ext cx="0" cy="0"/>
        </a:xfrm>
      </p:grpSpPr>
      <p:sp>
        <p:nvSpPr>
          <p:cNvPr id="2" name="标题"/>
          <p:cNvSpPr>
            <a:spLocks noGrp="1"/>
          </p:cNvSpPr>
          <p:nvPr>
            <p:ph type="title"/>
          </p:nvPr>
        </p:nvSpPr>
        <p:spPr>
          <a:xfrm>
            <a:off x="838778" y="363594"/>
            <a:ext cx="10515336" cy="1324778"/>
          </a:xfrm>
          <a:prstGeom prst="rect">
            <a:avLst/>
          </a:prstGeom>
          <a:noFill/>
          <a:ln w="9525" cap="flat" cmpd="sng">
            <a:noFill/>
            <a:prstDash val="solid"/>
            <a:miter/>
          </a:ln>
        </p:spPr>
        <p:txBody>
          <a:bodyPr vert="horz" wrap="square" lIns="91440" tIns="45720" rIns="91440" bIns="45720" anchor="ctr" anchorCtr="0">
            <a:prstTxWarp prst="textNoShape">
              <a:avLst/>
            </a:prstTxWarp>
            <a:normAutofit/>
          </a:bodyPr>
          <a:lstStyle/>
          <a:p>
            <a:r>
              <a:rPr lang="zh-CN" altLang="en-US"/>
              <a:t>单击此处编辑母版标题样式</a:t>
            </a:r>
            <a:endParaRPr lang="zh-CN" altLang="en-US"/>
          </a:p>
        </p:txBody>
      </p:sp>
      <p:sp>
        <p:nvSpPr>
          <p:cNvPr id="3" name="文本"/>
          <p:cNvSpPr>
            <a:spLocks noGrp="1"/>
          </p:cNvSpPr>
          <p:nvPr>
            <p:ph type="body" idx="1"/>
          </p:nvPr>
        </p:nvSpPr>
        <p:spPr>
          <a:xfrm>
            <a:off x="838778" y="1825172"/>
            <a:ext cx="10515336" cy="4352333"/>
          </a:xfrm>
          <a:prstGeom prst="rect">
            <a:avLst/>
          </a:prstGeom>
          <a:noFill/>
          <a:ln w="9525" cap="flat" cmpd="sng">
            <a:noFill/>
            <a:prstDash val="solid"/>
            <a:miter/>
          </a:ln>
        </p:spPr>
        <p:txBody>
          <a:bodyPr vert="horz" wrap="square" lIns="91440" tIns="45720" rIns="91440" bIns="45720" anchor="t" anchorCtr="0">
            <a:prstTxWarp prst="textNoShape">
              <a:avLst/>
            </a:prstTxWarp>
            <a:normAutofit/>
          </a:bodyPr>
          <a:lstStyle/>
          <a:p>
            <a:r>
              <a:rPr lang="zh-CN" altLang="en-US"/>
              <a:t>单击此处编辑母版文本样式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endParaRPr lang="en-US" altLang="zh-CN"/>
          </a:p>
          <a:p>
            <a:pPr lvl="5"/>
            <a:r>
              <a:rPr lang="zh-CN" altLang="en-US"/>
              <a:t>第六级</a:t>
            </a:r>
            <a:endParaRPr lang="en-US" altLang="zh-CN"/>
          </a:p>
          <a:p>
            <a:pPr lvl="6"/>
            <a:r>
              <a:rPr lang="zh-CN" altLang="en-US"/>
              <a:t>第七级</a:t>
            </a:r>
            <a:endParaRPr lang="en-US" altLang="zh-CN"/>
          </a:p>
          <a:p>
            <a:pPr lvl="7"/>
            <a:r>
              <a:rPr lang="zh-CN" altLang="en-US"/>
              <a:t>第八级</a:t>
            </a:r>
            <a:endParaRPr lang="zh-CN" altLang="en-US"/>
          </a:p>
        </p:txBody>
      </p:sp>
      <p:sp>
        <p:nvSpPr>
          <p:cNvPr id="4" name="日期占位符"/>
          <p:cNvSpPr>
            <a:spLocks noGrp="1"/>
          </p:cNvSpPr>
          <p:nvPr>
            <p:ph type="dt" idx="2"/>
          </p:nvPr>
        </p:nvSpPr>
        <p:spPr>
          <a:xfrm>
            <a:off x="838778" y="6357503"/>
            <a:ext cx="2743130" cy="363593"/>
          </a:xfrm>
          <a:prstGeom prst="rect">
            <a:avLst/>
          </a:prstGeom>
          <a:noFill/>
          <a:ln w="9525" cap="flat" cmpd="sng">
            <a:noFill/>
            <a:prstDash val="solid"/>
            <a:miter/>
          </a:ln>
        </p:spPr>
        <p:txBody>
          <a:bodyPr vert="horz" wrap="square" lIns="90170" tIns="46990" rIns="90170" bIns="46990" anchor="ctr" anchorCtr="0">
            <a:prstTxWarp prst="textNoShape">
              <a:avLst/>
            </a:prstTxWarp>
            <a:noAutofit/>
          </a:bodyPr>
          <a:lstStyle>
            <a:lvl1pPr algn="l" defTabSz="914400" fontAlgn="base" hangingPunct="0">
              <a:defRPr sz="1200">
                <a:solidFill>
                  <a:srgbClr val="898989"/>
                </a:solidFill>
                <a:latin typeface="Times New Roman" pitchFamily="2" charset="0"/>
                <a:ea typeface="宋体" pitchFamily="2" charset="-122"/>
                <a:cs typeface="Times New Roman" pitchFamily="2" charset="0"/>
              </a:defRPr>
            </a:lvl1pPr>
          </a:lstStyle>
          <a:p>
            <a:fld id="{CAD2D6BD-DE1B-4B5F-8B41-2702339687B9}" type="datetime5">
              <a:rPr lang="zh-CN" altLang="en-US"/>
              <a:t>2021/12/20</a:t>
            </a:fld>
            <a:endParaRPr lang="zh-CN" altLang="en-US"/>
          </a:p>
        </p:txBody>
      </p:sp>
      <p:sp>
        <p:nvSpPr>
          <p:cNvPr id="5" name="页脚占位符"/>
          <p:cNvSpPr>
            <a:spLocks noGrp="1"/>
          </p:cNvSpPr>
          <p:nvPr>
            <p:ph type="ftr" idx="3"/>
          </p:nvPr>
        </p:nvSpPr>
        <p:spPr>
          <a:xfrm>
            <a:off x="4039098" y="6357503"/>
            <a:ext cx="4114696" cy="363593"/>
          </a:xfrm>
          <a:prstGeom prst="rect">
            <a:avLst/>
          </a:prstGeom>
          <a:noFill/>
          <a:ln w="9525" cap="flat" cmpd="sng">
            <a:noFill/>
            <a:prstDash val="solid"/>
            <a:miter/>
          </a:ln>
        </p:spPr>
        <p:txBody>
          <a:bodyPr vert="horz" wrap="square" lIns="90170" tIns="46990" rIns="90170" bIns="46990" anchor="ctr" anchorCtr="0">
            <a:prstTxWarp prst="textNoShape">
              <a:avLst/>
            </a:prstTxWarp>
            <a:noAutofit/>
          </a:bodyPr>
          <a:lstStyle>
            <a:lvl1pPr algn="ctr" defTabSz="914400" fontAlgn="base" hangingPunct="0">
              <a:defRPr sz="1200">
                <a:solidFill>
                  <a:srgbClr val="898989"/>
                </a:solidFill>
                <a:latin typeface="Times New Roman" pitchFamily="2" charset="0"/>
                <a:ea typeface="宋体" pitchFamily="2" charset="-122"/>
                <a:cs typeface="Times New Roman" pitchFamily="2" charset="0"/>
              </a:defRPr>
            </a:lvl1pPr>
          </a:lstStyle>
          <a:p>
            <a:endParaRPr lang="zh-CN" altLang="en-US"/>
          </a:p>
        </p:txBody>
      </p:sp>
      <p:sp>
        <p:nvSpPr>
          <p:cNvPr id="6" name="编号占位符"/>
          <p:cNvSpPr>
            <a:spLocks noGrp="1"/>
          </p:cNvSpPr>
          <p:nvPr>
            <p:ph type="sldNum" idx="4"/>
          </p:nvPr>
        </p:nvSpPr>
        <p:spPr>
          <a:xfrm>
            <a:off x="8610984" y="6357503"/>
            <a:ext cx="2743131" cy="363593"/>
          </a:xfrm>
          <a:prstGeom prst="rect">
            <a:avLst/>
          </a:prstGeom>
          <a:noFill/>
          <a:ln w="9525" cap="flat" cmpd="sng">
            <a:noFill/>
            <a:prstDash val="solid"/>
            <a:miter/>
          </a:ln>
        </p:spPr>
        <p:txBody>
          <a:bodyPr vert="horz" wrap="square" lIns="90170" tIns="46990" rIns="90170" bIns="46990" anchor="ctr" anchorCtr="0">
            <a:prstTxWarp prst="textNoShape">
              <a:avLst/>
            </a:prstTxWarp>
            <a:noAutofit/>
          </a:bodyPr>
          <a:lstStyle>
            <a:lvl1pPr algn="r" defTabSz="914400" fontAlgn="base" hangingPunct="0">
              <a:defRPr sz="1200">
                <a:solidFill>
                  <a:srgbClr val="898989"/>
                </a:solidFill>
                <a:latin typeface="Times New Roman" pitchFamily="2" charset="0"/>
                <a:ea typeface="宋体" pitchFamily="2" charset="-122"/>
                <a:cs typeface="Times New Roman" pitchFamily="2" charset="0"/>
              </a:defRPr>
            </a:lvl1pPr>
          </a:lstStyle>
          <a:p>
            <a:fld id="{CAD2D6BD-DE1B-4B5F-8B41-2702339687B9}" type="slidenum">
              <a:rPr lang="en-US" altLang="zh-CN"/>
              <a:t>&lt;#&gt;</a:t>
            </a:fld>
            <a:endParaRPr lang="zh-CN" altLang="en-US"/>
          </a:p>
        </p:txBody>
      </p:sp>
    </p:spTree>
    <p:extLst>
      <p:ext uri="{BB962C8B-B14F-4D97-AF65-F5344CB8AC3E}">
        <p14:creationId xmlns:p14="http://schemas.microsoft.com/office/powerpoint/2010/main" val="1303867311"/>
      </p:ext>
    </p:extLst>
  </p:cSld>
  <p:clrMap bg1="lt1" tx1="dk1" bg2="lt2" tx2="dk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p:timing/>
  <p:txStyles>
    <p:titleStyle>
      <a:lvl1pPr marL="0" indent="0" defTabSz="914400" fontAlgn="base" hangingPunct="0">
        <a:buNone/>
        <a:defRPr sz="4400">
          <a:solidFill>
            <a:schemeClr val="tx1"/>
          </a:solidFill>
          <a:latin typeface="Times New Roman" pitchFamily="2" charset="0"/>
          <a:ea typeface="宋体" pitchFamily="2" charset="-122"/>
          <a:cs typeface="Times New Roman" pitchFamily="2" charset="0"/>
        </a:defRPr>
      </a:lvl1pPr>
    </p:titleStyle>
    <p:bodyStyle>
      <a:lvl1pPr marL="231013" indent="-231013" defTabSz="914400" fontAlgn="base" hangingPunct="0">
        <a:spcBef>
          <a:spcPts val="1000"/>
        </a:spcBef>
        <a:buFont typeface="宋体" pitchFamily="2" charset="-122"/>
        <a:buChar char="•"/>
        <a:defRPr sz="2800">
          <a:solidFill>
            <a:schemeClr val="tx1"/>
          </a:solidFill>
          <a:latin typeface="Times New Roman" pitchFamily="2" charset="0"/>
          <a:ea typeface="宋体" pitchFamily="2" charset="-122"/>
          <a:cs typeface="Times New Roman" pitchFamily="2" charset="0"/>
        </a:defRPr>
      </a:lvl1pPr>
      <a:lvl2pPr marL="688213" indent="-231013" defTabSz="914400" fontAlgn="base" hangingPunct="0">
        <a:spcBef>
          <a:spcPts val="1000"/>
        </a:spcBef>
        <a:buFont typeface="宋体" pitchFamily="2" charset="-122"/>
        <a:buChar char="•"/>
        <a:defRPr sz="2400">
          <a:solidFill>
            <a:schemeClr val="tx1"/>
          </a:solidFill>
          <a:latin typeface="Times New Roman" pitchFamily="2" charset="0"/>
          <a:ea typeface="宋体" pitchFamily="2" charset="-122"/>
          <a:cs typeface="Times New Roman" pitchFamily="2" charset="0"/>
        </a:defRPr>
      </a:lvl2pPr>
      <a:lvl3pPr marL="1145413" indent="-231013" defTabSz="914400" fontAlgn="base" hangingPunct="0">
        <a:spcBef>
          <a:spcPts val="1000"/>
        </a:spcBef>
        <a:buFont typeface="宋体" pitchFamily="2" charset="-122"/>
        <a:buChar char="•"/>
        <a:defRPr sz="2000">
          <a:solidFill>
            <a:schemeClr val="tx1"/>
          </a:solidFill>
          <a:latin typeface="Times New Roman" pitchFamily="2" charset="0"/>
          <a:ea typeface="宋体" pitchFamily="2" charset="-122"/>
          <a:cs typeface="Times New Roman" pitchFamily="2" charset="0"/>
        </a:defRPr>
      </a:lvl3pPr>
      <a:lvl4pPr marL="1602613" indent="-231013" defTabSz="914400" fontAlgn="base" hangingPunct="0">
        <a:spcBef>
          <a:spcPts val="1000"/>
        </a:spcBef>
        <a:buFont typeface="宋体" pitchFamily="2" charset="-122"/>
        <a:buChar char="•"/>
        <a:defRPr sz="1800">
          <a:solidFill>
            <a:schemeClr val="tx1"/>
          </a:solidFill>
          <a:latin typeface="Times New Roman" pitchFamily="2" charset="0"/>
          <a:ea typeface="宋体" pitchFamily="2" charset="-122"/>
          <a:cs typeface="Times New Roman" pitchFamily="2" charset="0"/>
        </a:defRPr>
      </a:lvl4pPr>
      <a:lvl5pPr marL="2059813" indent="-231013" defTabSz="914400" fontAlgn="base" hangingPunct="0">
        <a:spcBef>
          <a:spcPts val="1000"/>
        </a:spcBef>
        <a:buFont typeface="宋体" pitchFamily="2" charset="-122"/>
        <a:buChar char="•"/>
        <a:defRPr sz="1800">
          <a:solidFill>
            <a:schemeClr val="tx1"/>
          </a:solidFill>
          <a:latin typeface="Times New Roman" pitchFamily="2" charset="0"/>
          <a:ea typeface="宋体" pitchFamily="2" charset="-122"/>
          <a:cs typeface="Times New Roman" pitchFamily="2" charset="0"/>
        </a:defRPr>
      </a:lvl5pPr>
      <a:lvl6pPr marL="2453513" indent="-231013" defTabSz="914400" fontAlgn="base" hangingPunct="0">
        <a:spcBef>
          <a:spcPts val="1000"/>
        </a:spcBef>
        <a:buFont typeface="宋体" pitchFamily="2" charset="-122"/>
        <a:buChar char="•"/>
        <a:defRPr sz="1800">
          <a:solidFill>
            <a:schemeClr val="tx1"/>
          </a:solidFill>
          <a:latin typeface="Times New Roman" pitchFamily="2" charset="0"/>
          <a:ea typeface="宋体" pitchFamily="2" charset="-122"/>
          <a:cs typeface="Times New Roman" pitchFamily="2" charset="0"/>
        </a:defRPr>
      </a:lvl6pPr>
      <a:lvl7pPr marL="2885313" indent="-231013" defTabSz="914400" fontAlgn="base" hangingPunct="0">
        <a:spcBef>
          <a:spcPts val="1000"/>
        </a:spcBef>
        <a:buFont typeface="宋体" pitchFamily="2" charset="-122"/>
        <a:buChar char="•"/>
        <a:defRPr sz="1800">
          <a:solidFill>
            <a:schemeClr val="tx1"/>
          </a:solidFill>
          <a:latin typeface="Times New Roman" pitchFamily="2" charset="0"/>
          <a:ea typeface="宋体" pitchFamily="2" charset="-122"/>
          <a:cs typeface="Times New Roman" pitchFamily="2" charset="0"/>
        </a:defRPr>
      </a:lvl7pPr>
      <a:lvl8pPr marL="3279013" indent="-231013" defTabSz="914400" fontAlgn="base" hangingPunct="0">
        <a:spcBef>
          <a:spcPts val="1000"/>
        </a:spcBef>
        <a:buFont typeface="宋体" pitchFamily="2" charset="-122"/>
        <a:buChar char="•"/>
        <a:defRPr sz="1800">
          <a:solidFill>
            <a:schemeClr val="tx1"/>
          </a:solidFill>
          <a:latin typeface="Times New Roman" pitchFamily="2" charset="0"/>
          <a:ea typeface="宋体" pitchFamily="2" charset="-122"/>
          <a:cs typeface="Times New Roman" pitchFamily="2" charset="0"/>
        </a:defRPr>
      </a:lvl8pPr>
      <a:lvl9pPr marL="3279013" indent="-231013" defTabSz="914400" fontAlgn="base" hangingPunct="0">
        <a:spcBef>
          <a:spcPts val="1000"/>
        </a:spcBef>
        <a:buFont typeface="宋体" pitchFamily="2" charset="-122"/>
        <a:buChar char="•"/>
        <a:defRPr sz="1800">
          <a:solidFill>
            <a:schemeClr val="tx1"/>
          </a:solidFill>
          <a:latin typeface="Times New Roman" pitchFamily="2" charset="0"/>
          <a:ea typeface="宋体" pitchFamily="2" charset="-122"/>
          <a:cs typeface="Times New Roman" pitchFamily="2" charset="0"/>
        </a:defRPr>
      </a:lvl9pPr>
    </p:bodyStyle>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 Id="rId4"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image" Target="../media/image18.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1.xml" /><Relationship Id="rId3" Type="http://schemas.openxmlformats.org/officeDocument/2006/relationships/image" Target="../media/image19.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2.xml" /><Relationship Id="rId3" Type="http://schemas.openxmlformats.org/officeDocument/2006/relationships/image" Target="../media/image20.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2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image" Target="../media/image2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6.xml" /><Relationship Id="rId3" Type="http://schemas.openxmlformats.org/officeDocument/2006/relationships/image" Target="../media/image17.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7.xml" /><Relationship Id="rId3" Type="http://schemas.openxmlformats.org/officeDocument/2006/relationships/image" Target="../media/image18.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9.xml" /><Relationship Id="rId3" Type="http://schemas.openxmlformats.org/officeDocument/2006/relationships/image" Target="../media/image1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3.gif" /><Relationship Id="rId4" Type="http://schemas.openxmlformats.org/officeDocument/2006/relationships/image" Target="../media/image4.png" /><Relationship Id="rId5" Type="http://schemas.openxmlformats.org/officeDocument/2006/relationships/image" Target="../media/image5.jpeg" /><Relationship Id="rId6" Type="http://schemas.openxmlformats.org/officeDocument/2006/relationships/image" Target="../media/image6.gif"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image" Target="../media/image2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15.png" /><Relationship Id="rId6" Type="http://schemas.openxmlformats.org/officeDocument/2006/relationships/image" Target="../media/image16.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4.xml" /><Relationship Id="rId3" Type="http://schemas.openxmlformats.org/officeDocument/2006/relationships/image" Target="../media/image17.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5.xml" /><Relationship Id="rId3" Type="http://schemas.openxmlformats.org/officeDocument/2006/relationships/image" Target="../media/image17.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26.xml" /><Relationship Id="rId3" Type="http://schemas.openxmlformats.org/officeDocument/2006/relationships/image" Target="../media/image19.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 Id="rId3" Type="http://schemas.openxmlformats.org/officeDocument/2006/relationships/image" Target="../media/image21.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 Id="rId3" Type="http://schemas.openxmlformats.org/officeDocument/2006/relationships/image" Target="../media/image2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7.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0.xml" /><Relationship Id="rId3" Type="http://schemas.openxmlformats.org/officeDocument/2006/relationships/image" Target="../media/image17.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1.png" /><Relationship Id="rId2" Type="http://schemas.openxmlformats.org/officeDocument/2006/relationships/notesSlide" Target="../notesSlides/notesSlide31.xml" /><Relationship Id="rId3" Type="http://schemas.openxmlformats.org/officeDocument/2006/relationships/image" Target="../media/image24.png" /><Relationship Id="rId4" Type="http://schemas.openxmlformats.org/officeDocument/2006/relationships/image" Target="../media/image25.png" /><Relationship Id="rId5" Type="http://schemas.openxmlformats.org/officeDocument/2006/relationships/image" Target="../media/image26.png" /><Relationship Id="rId6" Type="http://schemas.openxmlformats.org/officeDocument/2006/relationships/image" Target="../media/image27.jpeg" /><Relationship Id="rId7" Type="http://schemas.openxmlformats.org/officeDocument/2006/relationships/image" Target="../media/image28.jpeg" /><Relationship Id="rId8" Type="http://schemas.openxmlformats.org/officeDocument/2006/relationships/image" Target="../media/image29.gif" /><Relationship Id="rId9" Type="http://schemas.openxmlformats.org/officeDocument/2006/relationships/image" Target="../media/image30.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32.xml" /><Relationship Id="rId3" Type="http://schemas.openxmlformats.org/officeDocument/2006/relationships/image" Target="../media/image19.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4.xml" /><Relationship Id="rId3" Type="http://schemas.openxmlformats.org/officeDocument/2006/relationships/image" Target="../media/image21.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5.xml" /><Relationship Id="rId3" Type="http://schemas.openxmlformats.org/officeDocument/2006/relationships/image" Target="../media/image32.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15.png" /><Relationship Id="rId6" Type="http://schemas.openxmlformats.org/officeDocument/2006/relationships/image" Target="../media/image16.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7.xml" /><Relationship Id="rId3" Type="http://schemas.openxmlformats.org/officeDocument/2006/relationships/image" Target="../media/image33.gif" /><Relationship Id="rId4" Type="http://schemas.openxmlformats.org/officeDocument/2006/relationships/slide" Target="slide2.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0.xml" /><Relationship Id="rId3" Type="http://schemas.openxmlformats.org/officeDocument/2006/relationships/image" Target="../media/image33.gif" /><Relationship Id="rId4" Type="http://schemas.openxmlformats.org/officeDocument/2006/relationships/slide" Target="slide2.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41.xml" /><Relationship Id="rId3" Type="http://schemas.openxmlformats.org/officeDocument/2006/relationships/image" Target="../media/image19.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3.xml" /><Relationship Id="rId3" Type="http://schemas.openxmlformats.org/officeDocument/2006/relationships/image" Target="../media/image21.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6.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11.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0.xml" /><Relationship Id="rId3" Type="http://schemas.openxmlformats.org/officeDocument/2006/relationships/image" Target="../media/image33.gif" /><Relationship Id="rId4" Type="http://schemas.openxmlformats.org/officeDocument/2006/relationships/slide" Target="slide2.xml" TargetMode="Interna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1.xml" /><Relationship Id="rId3" Type="http://schemas.openxmlformats.org/officeDocument/2006/relationships/image" Target="../media/image33.gif" /><Relationship Id="rId4" Type="http://schemas.openxmlformats.org/officeDocument/2006/relationships/slide" Target="slide2.xml" TargetMode="Interna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2.xml" /><Relationship Id="rId3" Type="http://schemas.openxmlformats.org/officeDocument/2006/relationships/image" Target="../media/image33.gif" /><Relationship Id="rId4" Type="http://schemas.openxmlformats.org/officeDocument/2006/relationships/slide" Target="slide2.xml" TargetMode="Interna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53.xml" /><Relationship Id="rId3" Type="http://schemas.openxmlformats.org/officeDocument/2006/relationships/image" Target="../media/image19.jpe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5.xml" /><Relationship Id="rId3" Type="http://schemas.openxmlformats.org/officeDocument/2006/relationships/image" Target="../media/image21.jpe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6.xml" /><Relationship Id="rId3" Type="http://schemas.openxmlformats.org/officeDocument/2006/relationships/image" Target="../media/image34.jpe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8.xml" /><Relationship Id="rId3" Type="http://schemas.openxmlformats.org/officeDocument/2006/relationships/image" Target="../media/image33.gif" /><Relationship Id="rId4" Type="http://schemas.openxmlformats.org/officeDocument/2006/relationships/slide" Target="slide2.xml" TargetMode="Interna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9.xml" /><Relationship Id="rId3" Type="http://schemas.openxmlformats.org/officeDocument/2006/relationships/image" Target="../media/image33.gif" /><Relationship Id="rId4" Type="http://schemas.openxmlformats.org/officeDocument/2006/relationships/slide" Target="slide2.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11.jpe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60.xml" /><Relationship Id="rId3" Type="http://schemas.openxmlformats.org/officeDocument/2006/relationships/image" Target="../media/image19.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1.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2.xml" /><Relationship Id="rId3" Type="http://schemas.openxmlformats.org/officeDocument/2006/relationships/image" Target="../media/image21.jpe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3.xml" /><Relationship Id="rId3" Type="http://schemas.openxmlformats.org/officeDocument/2006/relationships/image" Target="../media/image35.jpe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4.xml" /><Relationship Id="rId3" Type="http://schemas.openxmlformats.org/officeDocument/2006/relationships/image" Target="../media/image33.gif" /><Relationship Id="rId4" Type="http://schemas.openxmlformats.org/officeDocument/2006/relationships/slide" Target="slide2.xml" TargetMode="Interna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65.xml" /><Relationship Id="rId3" Type="http://schemas.openxmlformats.org/officeDocument/2006/relationships/image" Target="../media/image19.jpe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6.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7.xml" /><Relationship Id="rId3" Type="http://schemas.openxmlformats.org/officeDocument/2006/relationships/image" Target="../media/image21.jpeg"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8.xml" /><Relationship Id="rId3" Type="http://schemas.openxmlformats.org/officeDocument/2006/relationships/image" Target="../media/image36.jpe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7.xml" /><Relationship Id="rId3" Type="http://schemas.openxmlformats.org/officeDocument/2006/relationships/image" Target="../media/image12.jpeg"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0.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1.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2.xml" /><Relationship Id="rId3" Type="http://schemas.openxmlformats.org/officeDocument/2006/relationships/image" Target="../media/image37.jpeg"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3.xml" /><Relationship Id="rId3" Type="http://schemas.openxmlformats.org/officeDocument/2006/relationships/image" Target="../media/image33.gif" /><Relationship Id="rId4" Type="http://schemas.openxmlformats.org/officeDocument/2006/relationships/slide" Target="slide2.xml" TargetMode="Interna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4.xml" /><Relationship Id="rId3" Type="http://schemas.openxmlformats.org/officeDocument/2006/relationships/image" Target="../media/image33.gif" /><Relationship Id="rId4" Type="http://schemas.openxmlformats.org/officeDocument/2006/relationships/slide" Target="slide2.xml" TargetMode="Interna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75.xml" /><Relationship Id="rId3" Type="http://schemas.openxmlformats.org/officeDocument/2006/relationships/image" Target="../media/image19.jpeg"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6.xml" /><Relationship Id="rId3" Type="http://schemas.openxmlformats.org/officeDocument/2006/relationships/image" Target="../media/image38.jpeg"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7.xml" /><Relationship Id="rId3" Type="http://schemas.openxmlformats.org/officeDocument/2006/relationships/image" Target="../media/image21.jpeg"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8.xml" /><Relationship Id="rId3" Type="http://schemas.openxmlformats.org/officeDocument/2006/relationships/image" Target="../media/image39.jpeg"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9.xml" /><Relationship Id="rId3" Type="http://schemas.openxmlformats.org/officeDocument/2006/relationships/image" Target="../media/image33.gif" /><Relationship Id="rId4" Type="http://schemas.openxmlformats.org/officeDocument/2006/relationships/slide" Target="slide2.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15.png" /><Relationship Id="rId6" Type="http://schemas.openxmlformats.org/officeDocument/2006/relationships/image" Target="../media/image16.png"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0.xml" /><Relationship Id="rId3" Type="http://schemas.openxmlformats.org/officeDocument/2006/relationships/image" Target="../media/image38.jpeg"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1.xml" /><Relationship Id="rId3" Type="http://schemas.openxmlformats.org/officeDocument/2006/relationships/image" Target="../media/image21.jpeg"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2.xml" /><Relationship Id="rId3" Type="http://schemas.openxmlformats.org/officeDocument/2006/relationships/image" Target="../media/image40.jpeg"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3.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4.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5.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6.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7.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8.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9.xml"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15.png" /><Relationship Id="rId6" Type="http://schemas.openxmlformats.org/officeDocument/2006/relationships/image" Target="../media/image1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image" Target="../media/image17.jpeg"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0.xml" /><Relationship Id="rId3" Type="http://schemas.openxmlformats.org/officeDocument/2006/relationships/hyperlink" Target="file:///J:\&#39640;&#39057;&#32771;&#28857;&#36879;&#26512;&#8212;&#20889;&#20316;&#25216;&#24039;.Flv" TargetMode="Externa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1.xml" /><Relationship Id="rId3" Type="http://schemas.openxmlformats.org/officeDocument/2006/relationships/hyperlink" Target="file:///J:\&#39640;&#39057;&#32771;&#28857;&#36879;&#26512;&#8212;&#20889;&#20316;&#25216;&#24039;.Flv" TargetMode="Externa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2.xml" /><Relationship Id="rId3" Type="http://schemas.openxmlformats.org/officeDocument/2006/relationships/image" Target="../media/image21.jpeg"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3.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4.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95.xml" /><Relationship Id="rId3" Type="http://schemas.openxmlformats.org/officeDocument/2006/relationships/image" Target="../media/image12.jpeg"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6.xml" /><Relationship Id="rId3" Type="http://schemas.openxmlformats.org/officeDocument/2006/relationships/image" Target="../media/image38.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3" name="图片" descr="C:/Users/Administrator/Desktop/t01fddca36c8f378cb1"/>
          <p:cNvPicPr>
            <a:picLocks noChangeAspect="1"/>
          </p:cNvPicPr>
          <p:nvPr/>
        </p:nvPicPr>
        <p:blipFill>
          <a:blip r:embed="rId3"/>
          <a:stretch>
            <a:fillRect/>
          </a:stretch>
        </p:blipFill>
        <p:spPr>
          <a:xfrm>
            <a:off x="431800" y="241299"/>
            <a:ext cx="11129435" cy="6261098"/>
          </a:xfrm>
          <a:prstGeom prst="rect">
            <a:avLst/>
          </a:prstGeom>
          <a:noFill/>
          <a:ln w="9525" cap="flat" cmpd="sng">
            <a:noFill/>
            <a:prstDash val="solid"/>
            <a:miter/>
          </a:ln>
        </p:spPr>
      </p:pic>
      <p:pic>
        <p:nvPicPr>
          <p:cNvPr id="74" name="图片" descr="C:/Users/Administrator/Desktop/t015f71975852282b3f"/>
          <p:cNvPicPr>
            <a:picLocks noChangeAspect="1"/>
          </p:cNvPicPr>
          <p:nvPr/>
        </p:nvPicPr>
        <p:blipFill>
          <a:blip r:embed="rId4">
            <a:clrChange>
              <a:clrFrom>
                <a:srgbClr val="FFFFFF"/>
              </a:clrFrom>
              <a:clrTo>
                <a:srgbClr val="FFFFFF">
                  <a:alpha val="0"/>
                </a:srgbClr>
              </a:clrTo>
            </a:clrChange>
          </a:blip>
          <a:stretch>
            <a:fillRect/>
          </a:stretch>
        </p:blipFill>
        <p:spPr>
          <a:xfrm>
            <a:off x="0" y="0"/>
            <a:ext cx="3289300" cy="2286000"/>
          </a:xfrm>
          <a:prstGeom prst="rect">
            <a:avLst/>
          </a:prstGeom>
          <a:noFill/>
          <a:ln w="9525" cap="flat" cmpd="sng">
            <a:noFill/>
            <a:prstDash val="solid"/>
            <a:miter/>
          </a:ln>
        </p:spPr>
      </p:pic>
      <p:sp>
        <p:nvSpPr>
          <p:cNvPr id="75" name="艺术字"/>
          <p:cNvSpPr>
            <a:spLocks noChangeArrowheads="1" noChangeShapeType="1" noTextEdit="1"/>
          </p:cNvSpPr>
          <p:nvPr/>
        </p:nvSpPr>
        <p:spPr>
          <a:xfrm>
            <a:off x="2734733" y="2277533"/>
            <a:ext cx="7393515" cy="1583266"/>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FFFF00"/>
                  </a:solidFill>
                  <a:prstDash val="solid"/>
                  <a:miter/>
                </a:ln>
                <a:solidFill>
                  <a:srgbClr val="CC0000"/>
                </a:solidFill>
                <a:effectLst>
                  <a:prstShdw prst="shdw14" dist="35921" dir="2700000">
                    <a:srgbClr val="990000">
                      <a:alpha val="100000"/>
                    </a:srgbClr>
                  </a:prstShdw>
                </a:effectLst>
                <a:latin typeface="宋体"/>
                <a:ea typeface="宋体"/>
              </a:rPr>
              <a:t>高考语文诗歌鉴赏</a:t>
            </a:r>
            <a:endParaRPr lang="en-US" altLang="zh-CN" sz="3600" kern="10">
              <a:ln w="19050" cap="flat" cmpd="sng">
                <a:solidFill>
                  <a:srgbClr val="FFFF00"/>
                </a:solidFill>
                <a:prstDash val="solid"/>
                <a:miter/>
              </a:ln>
              <a:solidFill>
                <a:srgbClr val="CC00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21466594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4" name="矩形"/>
          <p:cNvSpPr/>
          <p:nvPr/>
        </p:nvSpPr>
        <p:spPr>
          <a:xfrm>
            <a:off x="0" y="4724400"/>
            <a:ext cx="11785601" cy="3306127"/>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just">
              <a:lnSpc>
                <a:spcPct val="100000"/>
              </a:lnSpc>
              <a:spcBef>
                <a:spcPct val="50000"/>
              </a:spcBef>
              <a:spcAft>
                <a:spcPct val="0"/>
              </a:spcAft>
              <a:buNone/>
            </a:pPr>
            <a:endPar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endParaRPr>
          </a:p>
          <a:p>
            <a:pPr marL="0" indent="0" algn="just">
              <a:lnSpc>
                <a:spcPct val="100000"/>
              </a:lnSpc>
              <a:spcBef>
                <a:spcPct val="50000"/>
              </a:spcBef>
              <a:spcAft>
                <a:spcPct val="0"/>
              </a:spcAft>
              <a:buNone/>
            </a:pPr>
            <a:r>
              <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rPr>
              <a:t>  </a:t>
            </a:r>
            <a:endParaRPr lang="en-US" altLang="zh-CN" sz="2400" b="0" i="0" u="none" strike="noStrike" kern="0" cap="none" spc="0" baseline="0">
              <a:solidFill>
                <a:srgbClr val="FFFF00"/>
              </a:solidFill>
              <a:latin typeface="Times New Roman" pitchFamily="2" charset="0"/>
              <a:ea typeface="宋体" pitchFamily="2" charset="-122"/>
              <a:cs typeface="Times New Roman" pitchFamily="2" charset="0"/>
            </a:endParaRPr>
          </a:p>
          <a:p>
            <a:pPr marL="0" indent="0" algn="just">
              <a:lnSpc>
                <a:spcPct val="100000"/>
              </a:lnSpc>
              <a:spcBef>
                <a:spcPct val="50000"/>
              </a:spcBef>
              <a:spcAft>
                <a:spcPct val="0"/>
              </a:spcAft>
              <a:buNone/>
            </a:pPr>
            <a:r>
              <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rPr>
              <a:t> </a:t>
            </a:r>
            <a:endPar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endParaRPr>
          </a:p>
          <a:p>
            <a:pPr marL="0" indent="0" algn="just">
              <a:lnSpc>
                <a:spcPct val="100000"/>
              </a:lnSpc>
              <a:spcBef>
                <a:spcPct val="50000"/>
              </a:spcBef>
              <a:spcAft>
                <a:spcPct val="0"/>
              </a:spcAft>
              <a:buNone/>
            </a:pPr>
            <a:endPar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endParaRPr>
          </a:p>
          <a:p>
            <a:pPr marL="0" indent="0" algn="l">
              <a:lnSpc>
                <a:spcPct val="100000"/>
              </a:lnSpc>
              <a:spcBef>
                <a:spcPct val="50000"/>
              </a:spcBef>
              <a:spcAft>
                <a:spcPct val="0"/>
              </a:spcAft>
              <a:buNone/>
            </a:pPr>
            <a:endParaRPr lang="zh-CN" altLang="en-US" sz="2400" b="0" i="0" u="none" strike="noStrike" kern="0" cap="none" spc="0" baseline="0">
              <a:solidFill>
                <a:srgbClr val="FFFF00"/>
              </a:solidFill>
              <a:latin typeface="Times New Roman" pitchFamily="2" charset="0"/>
              <a:ea typeface="宋体" pitchFamily="2" charset="-122"/>
              <a:cs typeface="Times New Roman" pitchFamily="2" charset="0"/>
            </a:endParaRPr>
          </a:p>
        </p:txBody>
      </p:sp>
      <p:sp>
        <p:nvSpPr>
          <p:cNvPr id="155" name="矩形"/>
          <p:cNvSpPr/>
          <p:nvPr/>
        </p:nvSpPr>
        <p:spPr>
          <a:xfrm>
            <a:off x="527050" y="1054100"/>
            <a:ext cx="11137902" cy="3416300"/>
          </a:xfrm>
          <a:prstGeom prst="rect">
            <a:avLst/>
          </a:prstGeom>
          <a:noFill/>
          <a:ln w="9525" cap="flat" cmpd="sng">
            <a:noFill/>
            <a:prstDash val="solid"/>
            <a:miter/>
          </a:ln>
        </p:spPr>
        <p:txBody>
          <a:bodyPr vert="horz" wrap="square" lIns="90170" tIns="46990" rIns="90170" bIns="46990" anchor="t" anchorCtr="0">
            <a:prstTxWarp prst="textNoShape">
              <a:avLst/>
            </a:prstTxWarp>
            <a:spAutoFit/>
          </a:bodyPr>
          <a:lstStyle/>
          <a:p>
            <a:pPr marL="0" indent="0" algn="ctr">
              <a:lnSpc>
                <a:spcPct val="120000"/>
              </a:lnSpc>
              <a:spcBef>
                <a:spcPct val="50000"/>
              </a:spcBef>
              <a:spcAft>
                <a:spcPct val="0"/>
              </a:spcAft>
              <a:buNone/>
            </a:pPr>
            <a:r>
              <a:rPr lang="zh-CN" altLang="en-US" sz="3000" b="1" i="0" u="none" strike="noStrike" kern="0" cap="none" spc="0" baseline="0">
                <a:solidFill>
                  <a:srgbClr val="800000"/>
                </a:solidFill>
                <a:latin typeface="方正华隶简体" pitchFamily="1" charset="-122"/>
                <a:ea typeface="经典特黑简"/>
                <a:cs typeface="方正华隶简体" pitchFamily="1" charset="-122"/>
              </a:rPr>
              <a:t>炼字类</a:t>
            </a:r>
            <a:r>
              <a:rPr lang="zh-CN" altLang="en-US" sz="3000" b="1" i="0" u="none" strike="noStrike" kern="0" cap="none" spc="0" baseline="0">
                <a:solidFill>
                  <a:srgbClr val="0000FF"/>
                </a:solidFill>
                <a:latin typeface="汉仪太极体简" pitchFamily="2" charset="-122"/>
                <a:ea typeface="经典特黑简"/>
                <a:cs typeface="汉仪太极体简" pitchFamily="2" charset="-122"/>
              </a:rPr>
              <a:t>与</a:t>
            </a:r>
            <a:r>
              <a:rPr lang="zh-CN" altLang="en-US" sz="3000" b="1" i="0" u="none" strike="noStrike" kern="0" cap="none" spc="0" baseline="0">
                <a:solidFill>
                  <a:srgbClr val="800000"/>
                </a:solidFill>
                <a:latin typeface="方正华隶简体" pitchFamily="1" charset="-122"/>
                <a:ea typeface="经典特黑简"/>
                <a:cs typeface="方正华隶简体" pitchFamily="1" charset="-122"/>
              </a:rPr>
              <a:t>诗眼（诗骨）</a:t>
            </a:r>
            <a:r>
              <a:rPr lang="zh-CN" altLang="en-US" sz="3000" b="1" i="0" u="none" strike="noStrike" kern="0" cap="none" spc="0" baseline="0">
                <a:solidFill>
                  <a:srgbClr val="0000FF"/>
                </a:solidFill>
                <a:latin typeface="汉仪太极体简" pitchFamily="2" charset="-122"/>
                <a:ea typeface="经典特黑简"/>
                <a:cs typeface="汉仪太极体简" pitchFamily="2" charset="-122"/>
              </a:rPr>
              <a:t>类解题步骤（三步五点）</a:t>
            </a:r>
            <a:endParaRPr lang="en-US" altLang="zh-CN" sz="3000" b="1" i="0" u="none" strike="noStrike" kern="0" cap="none" spc="0" baseline="0">
              <a:solidFill>
                <a:srgbClr val="0000FF"/>
              </a:solidFill>
              <a:latin typeface="汉仪太极体简" pitchFamily="2" charset="-122"/>
              <a:ea typeface="经典特黑简"/>
              <a:cs typeface="汉仪太极体简" pitchFamily="2" charset="-122"/>
            </a:endParaRPr>
          </a:p>
          <a:p>
            <a:pPr marL="0" indent="0" algn="l">
              <a:lnSpc>
                <a:spcPct val="120000"/>
              </a:lnSpc>
              <a:spcBef>
                <a:spcPct val="50000"/>
              </a:spcBef>
              <a:spcAft>
                <a:spcPct val="0"/>
              </a:spcAft>
              <a:buNone/>
            </a:pPr>
            <a:r>
              <a:rPr lang="zh-CN" altLang="en-US" sz="3000" b="1" i="0" u="none" strike="noStrike" kern="0" cap="none" spc="0" baseline="0">
                <a:solidFill>
                  <a:srgbClr val="CC0000"/>
                </a:solidFill>
                <a:latin typeface="方正华隶简体" pitchFamily="1" charset="-122"/>
                <a:ea typeface="方正华隶简体" pitchFamily="1" charset="-122"/>
                <a:cs typeface="方正华隶简体" pitchFamily="1" charset="-122"/>
              </a:rPr>
              <a:t>解字：</a:t>
            </a:r>
            <a:r>
              <a:rPr lang="zh-CN" altLang="en-US" sz="3000" b="1" i="0" u="none" strike="noStrike" kern="0" cap="none" spc="0" baseline="0">
                <a:solidFill>
                  <a:srgbClr val="000099"/>
                </a:solidFill>
                <a:latin typeface="方正华隶简体" pitchFamily="1" charset="-122"/>
                <a:ea typeface="方正华隶简体" pitchFamily="1" charset="-122"/>
                <a:cs typeface="方正华隶简体" pitchFamily="1" charset="-122"/>
              </a:rPr>
              <a:t>语境义（表义深意）</a:t>
            </a:r>
            <a:r>
              <a:rPr lang="en-US" altLang="zh-CN" sz="3000" b="1" i="0" u="none" strike="noStrike" kern="0" cap="none" spc="0" baseline="0">
                <a:solidFill>
                  <a:srgbClr val="000099"/>
                </a:solidFill>
                <a:latin typeface="方正华隶简体" pitchFamily="1" charset="-122"/>
                <a:ea typeface="方正华隶简体" pitchFamily="1" charset="-122"/>
                <a:cs typeface="方正华隶简体" pitchFamily="1" charset="-122"/>
              </a:rPr>
              <a:t>+</a:t>
            </a:r>
            <a:r>
              <a:rPr lang="zh-CN" altLang="en-US" sz="3000" b="1" i="0" u="none" strike="noStrike" kern="0" cap="none" spc="0" baseline="0">
                <a:solidFill>
                  <a:srgbClr val="000099"/>
                </a:solidFill>
                <a:latin typeface="方正华隶简体" pitchFamily="1" charset="-122"/>
                <a:ea typeface="方正华隶简体" pitchFamily="1" charset="-122"/>
                <a:cs typeface="方正华隶简体" pitchFamily="1" charset="-122"/>
              </a:rPr>
              <a:t>手法</a:t>
            </a:r>
            <a:r>
              <a:rPr lang="en-US" altLang="zh-CN" sz="3000" b="1" i="0" u="none" strike="noStrike" kern="0" cap="none" spc="0" baseline="0">
                <a:solidFill>
                  <a:srgbClr val="000099"/>
                </a:solidFill>
                <a:latin typeface="方正华隶简体" pitchFamily="1" charset="-122"/>
                <a:ea typeface="方正华隶简体" pitchFamily="1" charset="-122"/>
                <a:cs typeface="方正华隶简体" pitchFamily="1" charset="-122"/>
              </a:rPr>
              <a:t>   </a:t>
            </a:r>
            <a:endParaRPr lang="en-US" altLang="zh-CN" sz="3000" b="1" i="0" u="none" strike="noStrike" kern="0" cap="none" spc="0" baseline="0">
              <a:solidFill>
                <a:srgbClr val="000099"/>
              </a:solidFill>
              <a:latin typeface="方正华隶简体" pitchFamily="1" charset="-122"/>
              <a:ea typeface="方正华隶简体" pitchFamily="1" charset="-122"/>
              <a:cs typeface="方正华隶简体" pitchFamily="1" charset="-122"/>
            </a:endParaRPr>
          </a:p>
          <a:p>
            <a:pPr marL="0" indent="0" algn="l">
              <a:lnSpc>
                <a:spcPct val="120000"/>
              </a:lnSpc>
              <a:spcBef>
                <a:spcPct val="50000"/>
              </a:spcBef>
              <a:spcAft>
                <a:spcPct val="0"/>
              </a:spcAft>
              <a:buNone/>
            </a:pPr>
            <a:r>
              <a:rPr lang="zh-CN" altLang="en-US" sz="3000" b="1" i="0" u="none" strike="noStrike" kern="0" cap="none" spc="0" baseline="0">
                <a:solidFill>
                  <a:srgbClr val="CC0000"/>
                </a:solidFill>
                <a:latin typeface="方正华隶简体" pitchFamily="1" charset="-122"/>
                <a:ea typeface="方正华隶简体" pitchFamily="1" charset="-122"/>
                <a:cs typeface="方正华隶简体" pitchFamily="1" charset="-122"/>
              </a:rPr>
              <a:t>解句：</a:t>
            </a:r>
            <a:r>
              <a:rPr lang="zh-CN" altLang="en-US" sz="3000" b="1" i="0" u="none" strike="noStrike" kern="0" cap="none" spc="0" baseline="0">
                <a:solidFill>
                  <a:srgbClr val="000099"/>
                </a:solidFill>
                <a:latin typeface="方正华隶简体" pitchFamily="1" charset="-122"/>
                <a:ea typeface="方正华隶简体" pitchFamily="1" charset="-122"/>
                <a:cs typeface="方正华隶简体" pitchFamily="1" charset="-122"/>
              </a:rPr>
              <a:t>句义</a:t>
            </a:r>
            <a:r>
              <a:rPr lang="en-US" altLang="zh-CN" sz="3000" b="1" i="0" u="none" strike="noStrike" kern="0" cap="none" spc="0" baseline="0">
                <a:solidFill>
                  <a:srgbClr val="000099"/>
                </a:solidFill>
                <a:latin typeface="方正华隶简体" pitchFamily="1" charset="-122"/>
                <a:ea typeface="方正华隶简体" pitchFamily="1" charset="-122"/>
                <a:cs typeface="方正华隶简体" pitchFamily="1" charset="-122"/>
              </a:rPr>
              <a:t>+</a:t>
            </a:r>
            <a:r>
              <a:rPr lang="zh-CN" altLang="en-US" sz="3000" b="1" i="0" u="none" strike="noStrike" kern="0" cap="none" spc="0" baseline="0">
                <a:solidFill>
                  <a:srgbClr val="000099"/>
                </a:solidFill>
                <a:latin typeface="方正华隶简体" pitchFamily="1" charset="-122"/>
                <a:ea typeface="方正华隶简体" pitchFamily="1" charset="-122"/>
                <a:cs typeface="方正华隶简体" pitchFamily="1" charset="-122"/>
              </a:rPr>
              <a:t>手法效果</a:t>
            </a:r>
            <a:endParaRPr lang="en-US" altLang="zh-CN" sz="3000" b="1" i="0" u="none" strike="noStrike" kern="0" cap="none" spc="0" baseline="0">
              <a:solidFill>
                <a:srgbClr val="000099"/>
              </a:solidFill>
              <a:latin typeface="方正华隶简体" pitchFamily="1" charset="-122"/>
              <a:ea typeface="方正华隶简体" pitchFamily="1" charset="-122"/>
              <a:cs typeface="方正华隶简体" pitchFamily="1" charset="-122"/>
            </a:endParaRPr>
          </a:p>
          <a:p>
            <a:pPr marL="0" indent="0" algn="l">
              <a:lnSpc>
                <a:spcPct val="120000"/>
              </a:lnSpc>
              <a:spcBef>
                <a:spcPct val="50000"/>
              </a:spcBef>
              <a:spcAft>
                <a:spcPct val="0"/>
              </a:spcAft>
              <a:buNone/>
            </a:pPr>
            <a:r>
              <a:rPr lang="zh-CN" altLang="en-US" sz="3000" b="1" i="0" u="none" strike="noStrike" kern="0" cap="none" spc="0" baseline="0">
                <a:solidFill>
                  <a:srgbClr val="CC0000"/>
                </a:solidFill>
                <a:latin typeface="方正华隶简体" pitchFamily="1" charset="-122"/>
                <a:ea typeface="方正华隶简体" pitchFamily="1" charset="-122"/>
                <a:cs typeface="方正华隶简体" pitchFamily="1" charset="-122"/>
              </a:rPr>
              <a:t>联情旨</a:t>
            </a:r>
            <a:r>
              <a:rPr lang="zh-CN" altLang="en-US" sz="3000" b="1" i="0" u="none" strike="noStrike" kern="0" cap="none" spc="0" baseline="0">
                <a:solidFill>
                  <a:srgbClr val="000099"/>
                </a:solidFill>
                <a:latin typeface="方正华隶简体" pitchFamily="1" charset="-122"/>
                <a:ea typeface="方正华隶简体" pitchFamily="1" charset="-122"/>
                <a:cs typeface="方正华隶简体" pitchFamily="1" charset="-122"/>
              </a:rPr>
              <a:t>：对意境、形象、情感、结构方面的作用</a:t>
            </a:r>
            <a:endParaRPr lang="en-US" altLang="zh-CN" sz="3000" b="1" i="0" u="none" strike="noStrike" kern="0" cap="none" spc="0" baseline="0">
              <a:solidFill>
                <a:srgbClr val="000099"/>
              </a:solidFill>
              <a:latin typeface="方正华隶简体" pitchFamily="1" charset="-122"/>
              <a:ea typeface="方正华隶简体" pitchFamily="1" charset="-122"/>
              <a:cs typeface="方正华隶简体" pitchFamily="1" charset="-122"/>
            </a:endParaRPr>
          </a:p>
          <a:p>
            <a:pPr marL="0" indent="0" algn="ctr">
              <a:lnSpc>
                <a:spcPct val="120000"/>
              </a:lnSpc>
              <a:spcBef>
                <a:spcPct val="50000"/>
              </a:spcBef>
              <a:spcAft>
                <a:spcPct val="0"/>
              </a:spcAft>
              <a:buNone/>
            </a:pPr>
            <a:endParaRPr lang="zh-CN" altLang="en-US" sz="2000" b="1" i="0" u="none" strike="noStrike" kern="0" cap="none" spc="0" baseline="0">
              <a:solidFill>
                <a:srgbClr val="000099"/>
              </a:solidFill>
              <a:latin typeface="方正华隶简体" pitchFamily="1" charset="-122"/>
              <a:ea typeface="方正华隶简体" pitchFamily="1" charset="-122"/>
              <a:cs typeface="方正华隶简体" pitchFamily="1" charset="-122"/>
            </a:endParaRPr>
          </a:p>
        </p:txBody>
      </p:sp>
      <p:sp>
        <p:nvSpPr>
          <p:cNvPr id="156" name="艺术字"/>
          <p:cNvSpPr>
            <a:spLocks noChangeArrowheads="1" noChangeShapeType="1" noTextEdit="1"/>
          </p:cNvSpPr>
          <p:nvPr/>
        </p:nvSpPr>
        <p:spPr>
          <a:xfrm>
            <a:off x="2446866" y="357716"/>
            <a:ext cx="6705600" cy="647699"/>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00"/>
                  </a:solidFill>
                  <a:prstDash val="solid"/>
                  <a:miter/>
                </a:ln>
                <a:solidFill>
                  <a:srgbClr val="FF0000"/>
                </a:solidFill>
                <a:effectLst>
                  <a:prstShdw prst="shdw3" dist="13470" dir="2700000">
                    <a:srgbClr val="C0C0C0">
                      <a:alpha val="76953"/>
                    </a:srgbClr>
                  </a:prstShdw>
                </a:effectLst>
                <a:latin typeface="宋体"/>
                <a:ea typeface="宋体"/>
              </a:rPr>
              <a:t>一、品味语言</a:t>
            </a:r>
            <a:endParaRPr lang="en-US" altLang="zh-CN" sz="3600" kern="10">
              <a:ln w="12700" cap="flat" cmpd="sng">
                <a:solidFill>
                  <a:srgbClr val="000000"/>
                </a:solidFill>
                <a:prstDash val="solid"/>
                <a:miter/>
              </a:ln>
              <a:solidFill>
                <a:srgbClr val="FF0000"/>
              </a:solidFill>
              <a:effectLst>
                <a:prstShdw prst="shdw3" dist="13470" dir="2700000">
                  <a:srgbClr val="C0C0C0">
                    <a:alpha val="76953"/>
                  </a:srgbClr>
                </a:prstShdw>
              </a:effectLst>
              <a:latin typeface="宋体"/>
              <a:ea typeface="宋体"/>
            </a:endParaRPr>
          </a:p>
        </p:txBody>
      </p:sp>
      <p:pic>
        <p:nvPicPr>
          <p:cNvPr id="157" name="图片" descr="C:/Users/Administrator/Desktop/t0174242c8827163313"/>
          <p:cNvPicPr>
            <a:picLocks noChangeAspect="1"/>
          </p:cNvPicPr>
          <p:nvPr/>
        </p:nvPicPr>
        <p:blipFill>
          <a:blip r:embed="rId3">
            <a:clrChange>
              <a:clrFrom>
                <a:srgbClr val="FFFFFF"/>
              </a:clrFrom>
              <a:clrTo>
                <a:srgbClr val="FFFFFF">
                  <a:alpha val="0"/>
                </a:srgbClr>
              </a:clrTo>
            </a:clrChange>
          </a:blip>
          <a:stretch>
            <a:fillRect/>
          </a:stretch>
        </p:blipFill>
        <p:spPr>
          <a:xfrm>
            <a:off x="7255934" y="3623733"/>
            <a:ext cx="4760382" cy="2956982"/>
          </a:xfrm>
          <a:prstGeom prst="rect">
            <a:avLst/>
          </a:prstGeom>
          <a:noFill/>
          <a:ln w="9525" cap="flat" cmpd="sng">
            <a:noFill/>
            <a:prstDash val="solid"/>
            <a:miter/>
          </a:ln>
        </p:spPr>
      </p:pic>
    </p:spTree>
    <p:extLst>
      <p:ext uri="{BB962C8B-B14F-4D97-AF65-F5344CB8AC3E}">
        <p14:creationId xmlns:p14="http://schemas.microsoft.com/office/powerpoint/2010/main" val="179719442"/>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1" name="图片" descr="C:/Users/Administrator/Desktop/ll01"/>
          <p:cNvPicPr>
            <a:picLocks noChangeAspect="1"/>
          </p:cNvPicPr>
          <p:nvPr/>
        </p:nvPicPr>
        <p:blipFill>
          <a:blip r:embed="rId3"/>
          <a:stretch>
            <a:fillRect/>
          </a:stretch>
        </p:blipFill>
        <p:spPr>
          <a:xfrm>
            <a:off x="1583266" y="2277533"/>
            <a:ext cx="9313336" cy="4212166"/>
          </a:xfrm>
          <a:prstGeom prst="rect">
            <a:avLst/>
          </a:prstGeom>
          <a:noFill/>
          <a:ln w="9525" cap="flat" cmpd="sng">
            <a:noFill/>
            <a:prstDash val="solid"/>
            <a:miter/>
          </a:ln>
        </p:spPr>
      </p:pic>
      <p:sp>
        <p:nvSpPr>
          <p:cNvPr id="162" name="艺术字"/>
          <p:cNvSpPr>
            <a:spLocks noChangeArrowheads="1" noChangeShapeType="1" noTextEdit="1"/>
          </p:cNvSpPr>
          <p:nvPr/>
        </p:nvSpPr>
        <p:spPr>
          <a:xfrm>
            <a:off x="3024717" y="742949"/>
            <a:ext cx="6623051" cy="134408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rPr>
              <a:t>试题分析</a:t>
            </a:r>
            <a:endParaRPr lang="en-US" altLang="zh-CN"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787770016"/>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6" name="内容占位符"/>
          <p:cNvSpPr>
            <a:spLocks noGrp="1"/>
          </p:cNvSpPr>
          <p:nvPr>
            <p:ph idx="1"/>
          </p:nvPr>
        </p:nvSpPr>
        <p:spPr>
          <a:xfrm>
            <a:off x="624416" y="260350"/>
            <a:ext cx="11040534" cy="1513416"/>
          </a:xfrm>
          <a:prstGeom prst="rect">
            <a:avLst/>
          </a:prstGeom>
          <a:noFill/>
          <a:ln w="9525" cap="flat" cmpd="sng">
            <a:noFill/>
            <a:prstDash val="solid"/>
            <a:miter/>
          </a:ln>
        </p:spPr>
        <p:txBody>
          <a:bodyPr lIns="90170" tIns="46990" rIns="90170" bIns="46990" anchor="ctr" anchorCtr="0">
            <a:prstTxWarp prst="textNoShape">
              <a:avLst/>
            </a:prstTxWarp>
            <a:noAutofit/>
          </a:bodyPr>
          <a:lstStyle/>
          <a:p>
            <a:pPr marL="231013" indent="-231013">
              <a:buNone/>
            </a:pPr>
            <a:r>
              <a:rPr lang="zh-CN" altLang="en-US" sz="2300" b="1">
                <a:solidFill>
                  <a:srgbClr val="0000CC"/>
                </a:solidFill>
              </a:rPr>
              <a:t>                                                      送李端  卢  纶  </a:t>
            </a:r>
            <a:endParaRPr lang="en-US" altLang="zh-CN" sz="2300" b="1">
              <a:solidFill>
                <a:srgbClr val="0000CC"/>
              </a:solidFill>
            </a:endParaRPr>
          </a:p>
          <a:p>
            <a:pPr marL="231013" indent="-231013">
              <a:buNone/>
            </a:pPr>
            <a:r>
              <a:rPr lang="zh-CN" altLang="en-US" sz="2300" b="1">
                <a:solidFill>
                  <a:srgbClr val="0000CC"/>
                </a:solidFill>
              </a:rPr>
              <a:t>          故关衰草遍，离别自堪悲。路出寒云外，人归暮雪时。</a:t>
            </a:r>
            <a:endParaRPr lang="en-US" altLang="zh-CN" sz="2300" b="1">
              <a:solidFill>
                <a:srgbClr val="0000CC"/>
              </a:solidFill>
            </a:endParaRPr>
          </a:p>
          <a:p>
            <a:pPr marL="231013" indent="-231013">
              <a:buNone/>
            </a:pPr>
            <a:r>
              <a:rPr lang="zh-CN" altLang="en-US" sz="2300" b="1">
                <a:solidFill>
                  <a:srgbClr val="0000CC"/>
                </a:solidFill>
              </a:rPr>
              <a:t>          少孤为客早，多难识君迟。掩泪空相向，风尘何处期? </a:t>
            </a:r>
            <a:endParaRPr lang="zh-CN" altLang="en-US" sz="2300" b="1" i="0" u="none" baseline="0">
              <a:solidFill>
                <a:srgbClr val="0000CC"/>
              </a:solidFill>
            </a:endParaRPr>
          </a:p>
        </p:txBody>
      </p:sp>
      <p:sp>
        <p:nvSpPr>
          <p:cNvPr id="167" name="内容占位符"/>
          <p:cNvSpPr>
            <a:spLocks noGrp="1"/>
          </p:cNvSpPr>
          <p:nvPr>
            <p:ph idx="1"/>
          </p:nvPr>
        </p:nvSpPr>
        <p:spPr>
          <a:xfrm>
            <a:off x="334433" y="1917700"/>
            <a:ext cx="11618385" cy="4679950"/>
          </a:xfrm>
          <a:prstGeom prst="rect">
            <a:avLst/>
          </a:prstGeom>
          <a:noFill/>
          <a:ln w="9525" cap="flat" cmpd="sng">
            <a:noFill/>
            <a:prstDash val="solid"/>
            <a:miter/>
          </a:ln>
        </p:spPr>
        <p:txBody>
          <a:bodyPr lIns="90170" tIns="46990" rIns="90170" bIns="46990" anchor="ctr" anchorCtr="0">
            <a:prstTxWarp prst="textNoShape">
              <a:avLst/>
            </a:prstTxWarp>
            <a:noAutofit/>
          </a:bodyPr>
          <a:lstStyle/>
          <a:p>
            <a:endParaRPr lang="zh-CN" altLang="en-US"/>
          </a:p>
        </p:txBody>
      </p:sp>
      <p:pic>
        <p:nvPicPr>
          <p:cNvPr id="168" name="图片" descr="C:/Users/Administrator/Desktop/ll01"/>
          <p:cNvPicPr>
            <a:picLocks noChangeAspect="1"/>
          </p:cNvPicPr>
          <p:nvPr/>
        </p:nvPicPr>
        <p:blipFill>
          <a:blip r:embed="rId3"/>
          <a:stretch>
            <a:fillRect/>
          </a:stretch>
        </p:blipFill>
        <p:spPr>
          <a:xfrm>
            <a:off x="7979832" y="1989666"/>
            <a:ext cx="3924299" cy="2207683"/>
          </a:xfrm>
          <a:prstGeom prst="rect">
            <a:avLst/>
          </a:prstGeom>
          <a:noFill/>
          <a:ln w="9525" cap="flat" cmpd="sng">
            <a:noFill/>
            <a:prstDash val="solid"/>
            <a:miter/>
          </a:ln>
        </p:spPr>
      </p:pic>
      <p:sp>
        <p:nvSpPr>
          <p:cNvPr id="169" name="艺术字"/>
          <p:cNvSpPr>
            <a:spLocks noChangeArrowheads="1" noChangeShapeType="1" noTextEdit="1"/>
          </p:cNvSpPr>
          <p:nvPr/>
        </p:nvSpPr>
        <p:spPr>
          <a:xfrm>
            <a:off x="512240" y="144990"/>
            <a:ext cx="3168650" cy="5016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FF0066"/>
                </a:solidFill>
                <a:effectLst>
                  <a:prstShdw prst="shdw3" dist="13470" dir="2700000">
                    <a:srgbClr val="C0C0C0">
                      <a:alpha val="76953"/>
                    </a:srgbClr>
                  </a:prstShdw>
                </a:effectLst>
                <a:latin typeface="宋体"/>
                <a:ea typeface="宋体"/>
              </a:rPr>
              <a:t>炼字诗眼题</a:t>
            </a:r>
            <a:endParaRPr lang="en-US" altLang="zh-CN" sz="3600" kern="10">
              <a:ln w="12700" cap="flat" cmpd="sng">
                <a:solidFill>
                  <a:srgbClr val="0000CC"/>
                </a:solidFill>
                <a:prstDash val="solid"/>
                <a:miter/>
              </a:ln>
              <a:solidFill>
                <a:srgbClr val="FF0066"/>
              </a:solidFill>
              <a:effectLst>
                <a:prstShdw prst="shdw3" dist="13470" dir="2700000">
                  <a:srgbClr val="C0C0C0">
                    <a:alpha val="76953"/>
                  </a:srgbClr>
                </a:prstShdw>
              </a:effectLst>
              <a:latin typeface="宋体"/>
              <a:ea typeface="宋体"/>
            </a:endParaRPr>
          </a:p>
        </p:txBody>
      </p:sp>
      <p:sp>
        <p:nvSpPr>
          <p:cNvPr id="170" name="矩形"/>
          <p:cNvSpPr/>
          <p:nvPr/>
        </p:nvSpPr>
        <p:spPr>
          <a:xfrm>
            <a:off x="210107" y="1771623"/>
            <a:ext cx="8801870" cy="454914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en-US" altLang="zh-CN" sz="2300" b="1" i="0" u="none" strike="noStrike" kern="0" cap="none" spc="0" baseline="0">
                <a:solidFill>
                  <a:srgbClr val="0000CC"/>
                </a:solidFill>
                <a:latin typeface="Times New Roman" pitchFamily="2" charset="0"/>
                <a:ea typeface="宋体" pitchFamily="2" charset="-122"/>
                <a:cs typeface="Times New Roman" pitchFamily="2" charset="0"/>
              </a:rPr>
              <a:t>1、请判断并分析这首诗的</a:t>
            </a:r>
            <a:r>
              <a:rPr lang="zh-CN" altLang="en-US" sz="2300" b="1" i="0" u="none" strike="noStrike" kern="0" cap="none" spc="0" baseline="0">
                <a:solidFill>
                  <a:srgbClr val="FF0066"/>
                </a:solidFill>
                <a:latin typeface="Times New Roman" pitchFamily="2" charset="0"/>
                <a:ea typeface="宋体" pitchFamily="2" charset="-122"/>
                <a:cs typeface="Times New Roman" pitchFamily="2" charset="0"/>
              </a:rPr>
              <a:t>诗眼</a:t>
            </a: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300" b="1" i="0" u="none" strike="noStrike" kern="0" cap="none" spc="0" baseline="0">
              <a:solidFill>
                <a:srgbClr val="0000CC"/>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300" b="1" i="0" u="none" strike="noStrike" kern="0" cap="none" spc="0" baseline="0">
                <a:solidFill>
                  <a:srgbClr val="0000FF"/>
                </a:solidFill>
                <a:latin typeface="Times New Roman" pitchFamily="2" charset="0"/>
                <a:ea typeface="宋体" pitchFamily="2" charset="-122"/>
                <a:cs typeface="Times New Roman" pitchFamily="2" charset="0"/>
              </a:rPr>
              <a:t>类解题步骤（三步五点）</a:t>
            </a:r>
            <a:endParaRPr lang="en-US" altLang="zh-CN" sz="2300" b="1" i="0" u="none" strike="noStrike" kern="0" cap="none" spc="0" baseline="0">
              <a:solidFill>
                <a:srgbClr val="0000FF"/>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300" b="1" i="0" u="none" strike="noStrike" kern="0" cap="none" spc="0" baseline="0">
                <a:solidFill>
                  <a:srgbClr val="CC0000"/>
                </a:solidFill>
                <a:latin typeface="Times New Roman" pitchFamily="2" charset="0"/>
                <a:ea typeface="宋体" pitchFamily="2" charset="-122"/>
                <a:cs typeface="Times New Roman" pitchFamily="2" charset="0"/>
              </a:rPr>
              <a:t>解字：</a:t>
            </a:r>
            <a:r>
              <a:rPr lang="zh-CN" altLang="en-US" sz="2300" b="1" i="0" u="none" strike="noStrike" kern="0" cap="none" spc="0" baseline="0">
                <a:solidFill>
                  <a:srgbClr val="000099"/>
                </a:solidFill>
                <a:latin typeface="Times New Roman" pitchFamily="2" charset="0"/>
                <a:ea typeface="宋体" pitchFamily="2" charset="-122"/>
                <a:cs typeface="Times New Roman" pitchFamily="2" charset="0"/>
              </a:rPr>
              <a:t>语境意（表意、深意）+手法</a:t>
            </a:r>
            <a:endParaRPr lang="en-US" altLang="zh-CN" sz="2300" b="1" i="0" u="none" strike="noStrike" kern="0" cap="none" spc="0" baseline="0">
              <a:solidFill>
                <a:srgbClr val="000099"/>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300" b="1" i="0" u="none" strike="noStrike" kern="0" cap="none" spc="0" baseline="0">
                <a:solidFill>
                  <a:srgbClr val="CC0000"/>
                </a:solidFill>
                <a:latin typeface="Times New Roman" pitchFamily="2" charset="0"/>
                <a:ea typeface="宋体" pitchFamily="2" charset="-122"/>
                <a:cs typeface="Times New Roman" pitchFamily="2" charset="0"/>
              </a:rPr>
              <a:t>解句：</a:t>
            </a:r>
            <a:r>
              <a:rPr lang="zh-CN" altLang="en-US" sz="2300" b="1" i="0" u="none" strike="noStrike" kern="0" cap="none" spc="0" baseline="0">
                <a:solidFill>
                  <a:srgbClr val="000099"/>
                </a:solidFill>
                <a:latin typeface="Times New Roman" pitchFamily="2" charset="0"/>
                <a:ea typeface="宋体" pitchFamily="2" charset="-122"/>
                <a:cs typeface="Times New Roman" pitchFamily="2" charset="0"/>
              </a:rPr>
              <a:t>句义+手法效果</a:t>
            </a:r>
            <a:endParaRPr lang="en-US" altLang="zh-CN" sz="2300" b="1" i="0" u="none" strike="noStrike" kern="0" cap="none" spc="0" baseline="0">
              <a:solidFill>
                <a:srgbClr val="000099"/>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300" b="1" i="0" u="none" strike="noStrike" kern="0" cap="none" spc="0" baseline="0">
                <a:solidFill>
                  <a:srgbClr val="CC0000"/>
                </a:solidFill>
                <a:latin typeface="Times New Roman" pitchFamily="2" charset="0"/>
                <a:ea typeface="宋体" pitchFamily="2" charset="-122"/>
                <a:cs typeface="Times New Roman" pitchFamily="2" charset="0"/>
              </a:rPr>
              <a:t>联情旨</a:t>
            </a:r>
            <a:r>
              <a:rPr lang="zh-CN" altLang="en-US" sz="2300" b="1" i="0" u="none" strike="noStrike" kern="0" cap="none" spc="0" baseline="0">
                <a:solidFill>
                  <a:srgbClr val="000099"/>
                </a:solidFill>
                <a:latin typeface="Times New Roman" pitchFamily="2" charset="0"/>
                <a:ea typeface="宋体" pitchFamily="2" charset="-122"/>
                <a:cs typeface="Times New Roman" pitchFamily="2" charset="0"/>
              </a:rPr>
              <a:t>：对意境、形象、情感、结构方面的作用</a:t>
            </a:r>
            <a:endParaRPr lang="en-US" altLang="zh-CN" sz="2300" b="1" i="0" u="none" strike="noStrike" kern="0" cap="none" spc="0" baseline="0">
              <a:solidFill>
                <a:srgbClr val="000099"/>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300" b="1" i="0" u="none" strike="noStrike" kern="0" cap="none" spc="0" baseline="0">
                <a:solidFill>
                  <a:srgbClr val="000099"/>
                </a:solidFill>
                <a:latin typeface="Times New Roman" pitchFamily="2" charset="0"/>
                <a:ea typeface="宋体" pitchFamily="2" charset="-122"/>
                <a:cs typeface="Times New Roman" pitchFamily="2" charset="0"/>
              </a:rPr>
              <a:t>参考答案</a:t>
            </a:r>
            <a:endParaRPr lang="en-US" altLang="zh-CN" sz="2300" b="1" i="0" u="none" strike="noStrike" kern="0" cap="none" spc="0" baseline="0">
              <a:solidFill>
                <a:srgbClr val="000099"/>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①诗眼为“悲”，“悲”即送别的“悲伤”之情。【</a:t>
            </a:r>
            <a:r>
              <a:rPr lang="zh-CN" altLang="en-US" sz="2300" b="1" i="0" u="none" strike="noStrike" kern="0" cap="none" spc="0" baseline="0">
                <a:solidFill>
                  <a:srgbClr val="FF0000"/>
                </a:solidFill>
                <a:latin typeface="Times New Roman" pitchFamily="2" charset="0"/>
                <a:ea typeface="宋体" pitchFamily="2" charset="-122"/>
                <a:cs typeface="Times New Roman" pitchFamily="2" charset="0"/>
              </a:rPr>
              <a:t>解字</a:t>
            </a: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300" b="1" i="0" u="none" strike="noStrike" kern="0" cap="none" spc="0" baseline="0">
              <a:solidFill>
                <a:srgbClr val="0000CC"/>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②“故关”“衰草遍”写送别环境，含悲。颔联继续以“寒云 ”“暮雪”写送别情景，寓悲；颈联写“少孤”“多难”的身世之感，堪悲；尾联以“掩泪”“空相向”以期待再会直接写悲伤惜别之情。【</a:t>
            </a:r>
            <a:r>
              <a:rPr lang="zh-CN" altLang="en-US" sz="2300" b="1" i="0" u="none" strike="noStrike" kern="0" cap="none" spc="0" baseline="0">
                <a:solidFill>
                  <a:srgbClr val="FF0000"/>
                </a:solidFill>
                <a:latin typeface="Times New Roman" pitchFamily="2" charset="0"/>
                <a:ea typeface="宋体" pitchFamily="2" charset="-122"/>
                <a:cs typeface="Times New Roman" pitchFamily="2" charset="0"/>
              </a:rPr>
              <a:t>解句</a:t>
            </a: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a:t>
            </a:r>
            <a:endParaRPr lang="en-US" altLang="zh-CN" sz="2300" b="1" i="0" u="none" strike="noStrike" kern="0" cap="none" spc="0" baseline="0">
              <a:solidFill>
                <a:srgbClr val="000000"/>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③诗渲染了悲凉的意境，塑造了悲戚的人物形象，抒发了诗人送别友人的悲伤之情。【</a:t>
            </a:r>
            <a:r>
              <a:rPr lang="zh-CN" altLang="en-US" sz="2300" b="1" i="0" u="none" strike="noStrike" kern="0" cap="none" spc="0" baseline="0">
                <a:solidFill>
                  <a:srgbClr val="FF0000"/>
                </a:solidFill>
                <a:latin typeface="Times New Roman" pitchFamily="2" charset="0"/>
                <a:ea typeface="宋体" pitchFamily="2" charset="-122"/>
                <a:cs typeface="Times New Roman" pitchFamily="2" charset="0"/>
              </a:rPr>
              <a:t>联情旨</a:t>
            </a: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a:t>
            </a:r>
            <a:endParaRPr lang="zh-CN" altLang="en-US" sz="2300" b="1" i="0" u="none" strike="noStrike" kern="0" cap="none" spc="0" baseline="0">
              <a:solidFill>
                <a:srgbClr val="0000CC"/>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35364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0">
                                            <p:txEl>
                                              <p:pRg st="0" end="0"/>
                                            </p:txEl>
                                          </p:spTgt>
                                        </p:tgtEl>
                                        <p:attrNameLst>
                                          <p:attrName>style.visibility</p:attrName>
                                        </p:attrNameLst>
                                      </p:cBhvr>
                                      <p:to>
                                        <p:strVal val="visible"/>
                                      </p:to>
                                    </p:set>
                                    <p:animEffect transition="in" filter="circle(in)">
                                      <p:cBhvr>
                                        <p:cTn id="7" dur="2000"/>
                                        <p:tgtEl>
                                          <p:spTgt spid="17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170">
                                            <p:txEl>
                                              <p:pRg st="1" end="1"/>
                                            </p:txEl>
                                          </p:spTgt>
                                        </p:tgtEl>
                                        <p:attrNameLst>
                                          <p:attrName>style.visibility</p:attrName>
                                        </p:attrNameLst>
                                      </p:cBhvr>
                                      <p:to>
                                        <p:strVal val="visible"/>
                                      </p:to>
                                    </p:set>
                                    <p:animEffect transition="in" filter="circle(in)">
                                      <p:cBhvr>
                                        <p:cTn id="12" dur="2000"/>
                                        <p:tgtEl>
                                          <p:spTgt spid="17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170">
                                            <p:txEl>
                                              <p:pRg st="2" end="2"/>
                                            </p:txEl>
                                          </p:spTgt>
                                        </p:tgtEl>
                                        <p:attrNameLst>
                                          <p:attrName>style.visibility</p:attrName>
                                        </p:attrNameLst>
                                      </p:cBhvr>
                                      <p:to>
                                        <p:strVal val="visible"/>
                                      </p:to>
                                    </p:set>
                                    <p:animEffect transition="in" filter="circle(in)">
                                      <p:cBhvr>
                                        <p:cTn id="17" dur="2000"/>
                                        <p:tgtEl>
                                          <p:spTgt spid="170">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3" nodeType="clickEffect">
                                  <p:stCondLst>
                                    <p:cond delay="0"/>
                                  </p:stCondLst>
                                  <p:childTnLst>
                                    <p:set>
                                      <p:cBhvr>
                                        <p:cTn id="21" dur="1" fill="hold">
                                          <p:stCondLst>
                                            <p:cond delay="0"/>
                                          </p:stCondLst>
                                        </p:cTn>
                                        <p:tgtEl>
                                          <p:spTgt spid="170">
                                            <p:txEl>
                                              <p:pRg st="3" end="3"/>
                                            </p:txEl>
                                          </p:spTgt>
                                        </p:tgtEl>
                                        <p:attrNameLst>
                                          <p:attrName>style.visibility</p:attrName>
                                        </p:attrNameLst>
                                      </p:cBhvr>
                                      <p:to>
                                        <p:strVal val="visible"/>
                                      </p:to>
                                    </p:set>
                                    <p:animEffect transition="in" filter="circle(in)">
                                      <p:cBhvr>
                                        <p:cTn id="22" dur="2000"/>
                                        <p:tgtEl>
                                          <p:spTgt spid="170">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170">
                                            <p:txEl>
                                              <p:pRg st="4" end="4"/>
                                            </p:txEl>
                                          </p:spTgt>
                                        </p:tgtEl>
                                        <p:attrNameLst>
                                          <p:attrName>style.visibility</p:attrName>
                                        </p:attrNameLst>
                                      </p:cBhvr>
                                      <p:to>
                                        <p:strVal val="visible"/>
                                      </p:to>
                                    </p:set>
                                    <p:animEffect transition="in" filter="circle(in)">
                                      <p:cBhvr>
                                        <p:cTn id="27" dur="2000"/>
                                        <p:tgtEl>
                                          <p:spTgt spid="170">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5" nodeType="clickEffect">
                                  <p:stCondLst>
                                    <p:cond delay="0"/>
                                  </p:stCondLst>
                                  <p:childTnLst>
                                    <p:set>
                                      <p:cBhvr>
                                        <p:cTn id="31" dur="1" fill="hold">
                                          <p:stCondLst>
                                            <p:cond delay="0"/>
                                          </p:stCondLst>
                                        </p:cTn>
                                        <p:tgtEl>
                                          <p:spTgt spid="170">
                                            <p:txEl>
                                              <p:pRg st="5" end="5"/>
                                            </p:txEl>
                                          </p:spTgt>
                                        </p:tgtEl>
                                        <p:attrNameLst>
                                          <p:attrName>style.visibility</p:attrName>
                                        </p:attrNameLst>
                                      </p:cBhvr>
                                      <p:to>
                                        <p:strVal val="visible"/>
                                      </p:to>
                                    </p:set>
                                    <p:animEffect transition="in" filter="circle(in)">
                                      <p:cBhvr>
                                        <p:cTn id="32" dur="2000"/>
                                        <p:tgtEl>
                                          <p:spTgt spid="170">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6" nodeType="clickEffect">
                                  <p:stCondLst>
                                    <p:cond delay="0"/>
                                  </p:stCondLst>
                                  <p:childTnLst>
                                    <p:set>
                                      <p:cBhvr>
                                        <p:cTn id="36" dur="1" fill="hold">
                                          <p:stCondLst>
                                            <p:cond delay="0"/>
                                          </p:stCondLst>
                                        </p:cTn>
                                        <p:tgtEl>
                                          <p:spTgt spid="170">
                                            <p:txEl>
                                              <p:pRg st="6" end="6"/>
                                            </p:txEl>
                                          </p:spTgt>
                                        </p:tgtEl>
                                        <p:attrNameLst>
                                          <p:attrName>style.visibility</p:attrName>
                                        </p:attrNameLst>
                                      </p:cBhvr>
                                      <p:to>
                                        <p:strVal val="visible"/>
                                      </p:to>
                                    </p:set>
                                    <p:animEffect transition="in" filter="circle(in)">
                                      <p:cBhvr>
                                        <p:cTn id="37" dur="2000"/>
                                        <p:tgtEl>
                                          <p:spTgt spid="170">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7" nodeType="clickEffect">
                                  <p:stCondLst>
                                    <p:cond delay="0"/>
                                  </p:stCondLst>
                                  <p:childTnLst>
                                    <p:set>
                                      <p:cBhvr>
                                        <p:cTn id="41" dur="1" fill="hold">
                                          <p:stCondLst>
                                            <p:cond delay="0"/>
                                          </p:stCondLst>
                                        </p:cTn>
                                        <p:tgtEl>
                                          <p:spTgt spid="170">
                                            <p:txEl>
                                              <p:pRg st="7" end="7"/>
                                            </p:txEl>
                                          </p:spTgt>
                                        </p:tgtEl>
                                        <p:attrNameLst>
                                          <p:attrName>style.visibility</p:attrName>
                                        </p:attrNameLst>
                                      </p:cBhvr>
                                      <p:to>
                                        <p:strVal val="visible"/>
                                      </p:to>
                                    </p:set>
                                    <p:animEffect transition="in" filter="circle(in)">
                                      <p:cBhvr>
                                        <p:cTn id="42" dur="2000"/>
                                        <p:tgtEl>
                                          <p:spTgt spid="170">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8" nodeType="clickEffect">
                                  <p:stCondLst>
                                    <p:cond delay="0"/>
                                  </p:stCondLst>
                                  <p:childTnLst>
                                    <p:set>
                                      <p:cBhvr>
                                        <p:cTn id="46" dur="1" fill="hold">
                                          <p:stCondLst>
                                            <p:cond delay="0"/>
                                          </p:stCondLst>
                                        </p:cTn>
                                        <p:tgtEl>
                                          <p:spTgt spid="170">
                                            <p:txEl>
                                              <p:pRg st="8" end="8"/>
                                            </p:txEl>
                                          </p:spTgt>
                                        </p:tgtEl>
                                        <p:attrNameLst>
                                          <p:attrName>style.visibility</p:attrName>
                                        </p:attrNameLst>
                                      </p:cBhvr>
                                      <p:to>
                                        <p:strVal val="visible"/>
                                      </p:to>
                                    </p:set>
                                    <p:animEffect transition="in" filter="circle(in)">
                                      <p:cBhvr>
                                        <p:cTn id="47" dur="2000"/>
                                        <p:tgtEl>
                                          <p:spTgt spid="17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build="p"/>
      <p:bldP spid="170" grpId="1" build="p"/>
      <p:bldP spid="170" grpId="2" build="p"/>
      <p:bldP spid="170" grpId="3" build="p"/>
      <p:bldP spid="170" grpId="4" build="p"/>
      <p:bldP spid="170" grpId="5" build="p"/>
      <p:bldP spid="170" grpId="6" build="p"/>
      <p:bldP spid="170" grpId="7" build="p"/>
      <p:bldP spid="170" grpId="8"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4" name="图片" descr="C:/Users/Administrator/Desktop/36bOOOPIC44"/>
          <p:cNvPicPr>
            <a:picLocks noChangeAspect="1"/>
          </p:cNvPicPr>
          <p:nvPr/>
        </p:nvPicPr>
        <p:blipFill>
          <a:blip r:embed="rId3"/>
          <a:stretch>
            <a:fillRect/>
          </a:stretch>
        </p:blipFill>
        <p:spPr>
          <a:xfrm>
            <a:off x="1295399" y="2758017"/>
            <a:ext cx="9505951" cy="3551767"/>
          </a:xfrm>
          <a:prstGeom prst="rect">
            <a:avLst/>
          </a:prstGeom>
          <a:noFill/>
          <a:ln w="9525" cap="flat" cmpd="sng">
            <a:noFill/>
            <a:prstDash val="solid"/>
            <a:miter/>
          </a:ln>
        </p:spPr>
      </p:pic>
      <p:sp>
        <p:nvSpPr>
          <p:cNvPr id="175" name="艺术字"/>
          <p:cNvSpPr>
            <a:spLocks noChangeArrowheads="1" noChangeShapeType="1" noTextEdit="1"/>
          </p:cNvSpPr>
          <p:nvPr/>
        </p:nvSpPr>
        <p:spPr>
          <a:xfrm>
            <a:off x="3312583" y="548216"/>
            <a:ext cx="4963584" cy="173778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巩固练习</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628703001"/>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9" name="内容占位符"/>
          <p:cNvSpPr>
            <a:spLocks noGrp="1"/>
          </p:cNvSpPr>
          <p:nvPr>
            <p:ph idx="1"/>
          </p:nvPr>
        </p:nvSpPr>
        <p:spPr>
          <a:xfrm>
            <a:off x="431800" y="260350"/>
            <a:ext cx="11328401" cy="3312583"/>
          </a:xfrm>
          <a:prstGeom prst="rect">
            <a:avLst/>
          </a:prstGeom>
          <a:noFill/>
          <a:ln w="9525" cap="flat" cmpd="sng">
            <a:noFill/>
            <a:prstDash val="solid"/>
            <a:miter/>
          </a:ln>
        </p:spPr>
        <p:txBody>
          <a:bodyPr lIns="90170" tIns="46990" rIns="90170" bIns="46990" anchor="ctr" anchorCtr="0">
            <a:prstTxWarp prst="textNoShape">
              <a:avLst/>
            </a:prstTxWarp>
            <a:noAutofit/>
          </a:bodyPr>
          <a:lstStyle/>
          <a:p>
            <a:pPr marL="342900" indent="-342900" algn="l">
              <a:lnSpc>
                <a:spcPct val="90000"/>
              </a:lnSpc>
              <a:buNone/>
            </a:pPr>
            <a:r>
              <a:rPr lang="en-US" altLang="zh-CN" sz="1800">
                <a:solidFill>
                  <a:srgbClr val="000000"/>
                </a:solidFill>
              </a:rPr>
              <a:t>               </a:t>
            </a:r>
            <a:r>
              <a:rPr lang="zh-CN" altLang="en-US" sz="1800" b="1">
                <a:solidFill>
                  <a:srgbClr val="0000CC"/>
                </a:solidFill>
                <a:latin typeface="宋体" pitchFamily="2" charset="-122"/>
                <a:cs typeface="宋体" pitchFamily="2" charset="-122"/>
              </a:rPr>
              <a:t>葛溪驿    王安石</a:t>
            </a:r>
            <a:endParaRPr lang="en-US" altLang="zh-CN" sz="1800" b="1">
              <a:solidFill>
                <a:srgbClr val="0000CC"/>
              </a:solidFill>
              <a:latin typeface="宋体" pitchFamily="2" charset="-122"/>
              <a:cs typeface="宋体" pitchFamily="2" charset="-122"/>
            </a:endParaRPr>
          </a:p>
          <a:p>
            <a:pPr marL="342900" indent="-342900" algn="l">
              <a:lnSpc>
                <a:spcPct val="90000"/>
              </a:lnSpc>
              <a:buNone/>
            </a:pPr>
            <a:r>
              <a:rPr lang="zh-CN" altLang="en-US" sz="1800" b="1">
                <a:solidFill>
                  <a:srgbClr val="0000CC"/>
                </a:solidFill>
                <a:latin typeface="宋体" pitchFamily="2" charset="-122"/>
                <a:cs typeface="宋体" pitchFamily="2" charset="-122"/>
              </a:rPr>
              <a:t>缺月昏昏漏未央，一灯明来照秋床。</a:t>
            </a:r>
            <a:endParaRPr lang="en-US" altLang="zh-CN" sz="1800" b="1">
              <a:solidFill>
                <a:srgbClr val="0000CC"/>
              </a:solidFill>
              <a:latin typeface="宋体" pitchFamily="2" charset="-122"/>
              <a:cs typeface="宋体" pitchFamily="2" charset="-122"/>
            </a:endParaRPr>
          </a:p>
          <a:p>
            <a:pPr marL="342900" indent="-342900" algn="l">
              <a:lnSpc>
                <a:spcPct val="90000"/>
              </a:lnSpc>
              <a:buNone/>
            </a:pPr>
            <a:r>
              <a:rPr lang="zh-CN" altLang="en-US" sz="1800" b="1">
                <a:solidFill>
                  <a:srgbClr val="0000CC"/>
                </a:solidFill>
                <a:latin typeface="宋体" pitchFamily="2" charset="-122"/>
                <a:cs typeface="宋体" pitchFamily="2" charset="-122"/>
              </a:rPr>
              <a:t>病身最觉风露早，归梦不知山水长。</a:t>
            </a:r>
            <a:endParaRPr lang="en-US" altLang="zh-CN" sz="1800" b="1">
              <a:solidFill>
                <a:srgbClr val="0000CC"/>
              </a:solidFill>
              <a:latin typeface="宋体" pitchFamily="2" charset="-122"/>
              <a:cs typeface="宋体" pitchFamily="2" charset="-122"/>
            </a:endParaRPr>
          </a:p>
          <a:p>
            <a:pPr marL="342900" indent="-342900" algn="l">
              <a:lnSpc>
                <a:spcPct val="90000"/>
              </a:lnSpc>
              <a:buNone/>
            </a:pPr>
            <a:r>
              <a:rPr lang="zh-CN" altLang="en-US" sz="1800" b="1">
                <a:solidFill>
                  <a:srgbClr val="0000CC"/>
                </a:solidFill>
                <a:latin typeface="宋体" pitchFamily="2" charset="-122"/>
                <a:cs typeface="宋体" pitchFamily="2" charset="-122"/>
              </a:rPr>
              <a:t>坐感岁时歌慷慨，起看天地色凄凉。</a:t>
            </a:r>
            <a:endParaRPr lang="en-US" altLang="zh-CN" sz="1800" b="1">
              <a:solidFill>
                <a:srgbClr val="0000CC"/>
              </a:solidFill>
              <a:latin typeface="宋体" pitchFamily="2" charset="-122"/>
              <a:cs typeface="宋体" pitchFamily="2" charset="-122"/>
            </a:endParaRPr>
          </a:p>
          <a:p>
            <a:pPr marL="342900" indent="-342900" algn="l">
              <a:lnSpc>
                <a:spcPct val="90000"/>
              </a:lnSpc>
              <a:buNone/>
            </a:pPr>
            <a:r>
              <a:rPr lang="zh-CN" altLang="en-US" sz="1800" b="1">
                <a:solidFill>
                  <a:srgbClr val="0000CC"/>
                </a:solidFill>
                <a:latin typeface="宋体" pitchFamily="2" charset="-122"/>
                <a:cs typeface="宋体" pitchFamily="2" charset="-122"/>
              </a:rPr>
              <a:t>鸣蝉更乱行人耳，正抱疏桐叶半黄。</a:t>
            </a:r>
            <a:endParaRPr lang="en-US" altLang="zh-CN" sz="1800" b="1">
              <a:solidFill>
                <a:srgbClr val="0000CC"/>
              </a:solidFill>
              <a:latin typeface="宋体" pitchFamily="2" charset="-122"/>
              <a:cs typeface="宋体" pitchFamily="2" charset="-122"/>
            </a:endParaRPr>
          </a:p>
          <a:p>
            <a:pPr marL="342900" indent="-342900" algn="l">
              <a:lnSpc>
                <a:spcPct val="90000"/>
              </a:lnSpc>
              <a:buNone/>
            </a:pPr>
            <a:endParaRPr lang="en-US" altLang="zh-CN" sz="1600" b="1">
              <a:solidFill>
                <a:srgbClr val="0000CC"/>
              </a:solidFill>
              <a:latin typeface="宋体" pitchFamily="2" charset="-122"/>
              <a:cs typeface="宋体" pitchFamily="2" charset="-122"/>
            </a:endParaRPr>
          </a:p>
          <a:p>
            <a:pPr marL="342900" indent="-342900" algn="l">
              <a:lnSpc>
                <a:spcPct val="90000"/>
              </a:lnSpc>
              <a:buNone/>
            </a:pPr>
            <a:r>
              <a:rPr lang="zh-CN" altLang="en-US" sz="1800" b="1">
                <a:solidFill>
                  <a:srgbClr val="FF0066"/>
                </a:solidFill>
                <a:latin typeface="宋体" pitchFamily="2" charset="-122"/>
                <a:cs typeface="宋体" pitchFamily="2" charset="-122"/>
              </a:rPr>
              <a:t>该诗的诗眼是哪个字？请简要分析。</a:t>
            </a:r>
            <a:endParaRPr lang="zh-CN" altLang="en-US" sz="1800" b="1">
              <a:solidFill>
                <a:srgbClr val="FF0066"/>
              </a:solidFill>
              <a:latin typeface="宋体" pitchFamily="2" charset="-122"/>
              <a:cs typeface="宋体" pitchFamily="2" charset="-122"/>
            </a:endParaRPr>
          </a:p>
        </p:txBody>
      </p:sp>
      <p:sp>
        <p:nvSpPr>
          <p:cNvPr id="180" name="矩形"/>
          <p:cNvSpPr/>
          <p:nvPr/>
        </p:nvSpPr>
        <p:spPr>
          <a:xfrm>
            <a:off x="334433" y="3357033"/>
            <a:ext cx="11523134" cy="3166533"/>
          </a:xfrm>
          <a:prstGeom prst="rect">
            <a:avLst/>
          </a:prstGeom>
          <a:noFill/>
          <a:ln w="9525" cap="flat" cmpd="sng">
            <a:noFill/>
            <a:prstDash val="solid"/>
            <a:miter/>
          </a:ln>
        </p:spPr>
        <p:txBody>
          <a:bodyPr vert="horz" wrap="square" lIns="90170" tIns="46990" rIns="90170" bIns="46990" anchor="ctr" anchorCtr="0">
            <a:prstTxWarp prst="textNoShape">
              <a:avLst/>
            </a:prstTxWarp>
            <a:noAutofit/>
          </a:bodyPr>
          <a:lstStyle/>
          <a:p>
            <a:pPr marL="92075" indent="-92075" algn="ctr">
              <a:lnSpc>
                <a:spcPct val="80000"/>
              </a:lnSpc>
              <a:spcBef>
                <a:spcPct val="20000"/>
              </a:spcBef>
              <a:spcAft>
                <a:spcPct val="0"/>
              </a:spcAft>
              <a:buNone/>
            </a:pPr>
            <a:r>
              <a:rPr lang="en-US" altLang="zh-CN" sz="2000" b="1" i="0" u="none" strike="noStrike" kern="0" cap="none" spc="0" baseline="0">
                <a:solidFill>
                  <a:srgbClr val="0000CC"/>
                </a:solidFill>
                <a:latin typeface="方正华隶简体" pitchFamily="1" charset="-122"/>
                <a:ea typeface="方正华隶简体" pitchFamily="1" charset="-122"/>
                <a:cs typeface="方正华隶简体" pitchFamily="1" charset="-122"/>
              </a:rPr>
              <a:t>[</a:t>
            </a:r>
            <a:r>
              <a:rPr lang="zh-CN" altLang="en-US" sz="2000" b="1" i="0" u="none" strike="noStrike" kern="0" cap="none" spc="0" baseline="0">
                <a:solidFill>
                  <a:srgbClr val="FF0066"/>
                </a:solidFill>
                <a:latin typeface="方正华隶简体" pitchFamily="1" charset="-122"/>
                <a:ea typeface="方正华隶简体" pitchFamily="1" charset="-122"/>
                <a:cs typeface="方正华隶简体" pitchFamily="1" charset="-122"/>
              </a:rPr>
              <a:t>参考答案</a:t>
            </a:r>
            <a:r>
              <a:rPr lang="en-US" altLang="zh-CN" sz="2000" b="1" i="0" u="none" strike="noStrike" kern="0" cap="none" spc="0" baseline="0">
                <a:solidFill>
                  <a:srgbClr val="0000CC"/>
                </a:solidFill>
                <a:latin typeface="方正华隶简体" pitchFamily="1" charset="-122"/>
                <a:ea typeface="方正华隶简体" pitchFamily="1" charset="-122"/>
                <a:cs typeface="方正华隶简体" pitchFamily="1" charset="-122"/>
              </a:rPr>
              <a:t>]</a:t>
            </a:r>
            <a:endParaRPr lang="en-US" altLang="zh-CN" sz="2000" b="1" i="0" u="none" strike="noStrike" kern="0" cap="none" spc="0" baseline="0">
              <a:solidFill>
                <a:srgbClr val="0000CC"/>
              </a:solidFill>
              <a:latin typeface="方正华隶简体" pitchFamily="1" charset="-122"/>
              <a:ea typeface="方正华隶简体" pitchFamily="1" charset="-122"/>
              <a:cs typeface="方正华隶简体" pitchFamily="1" charset="-122"/>
            </a:endParaRPr>
          </a:p>
          <a:p>
            <a:pPr marL="0" indent="0" algn="l">
              <a:lnSpc>
                <a:spcPct val="100000"/>
              </a:lnSpc>
              <a:spcBef>
                <a:spcPct val="20000"/>
              </a:spcBef>
              <a:spcAft>
                <a:spcPct val="0"/>
              </a:spcAft>
              <a:buNone/>
            </a:pPr>
            <a:r>
              <a:rPr lang="zh-CN" altLang="en-US" sz="2300" b="1" i="0" u="none" strike="noStrike" kern="0" cap="none" spc="0" baseline="0">
                <a:solidFill>
                  <a:srgbClr val="0000CC"/>
                </a:solidFill>
                <a:latin typeface="方正华隶简体" pitchFamily="1" charset="-122"/>
                <a:ea typeface="方正华隶简体" pitchFamily="1" charset="-122"/>
                <a:cs typeface="方正华隶简体" pitchFamily="1" charset="-122"/>
              </a:rPr>
              <a:t>①</a:t>
            </a: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诗眼是</a:t>
            </a:r>
            <a:r>
              <a:rPr lang="zh-CN" altLang="en-US" sz="2300" b="1" i="0" u="none" strike="noStrike" kern="0" cap="none" spc="0" baseline="0">
                <a:solidFill>
                  <a:srgbClr val="0000CC"/>
                </a:solidFill>
                <a:latin typeface="方正华隶简体" pitchFamily="1" charset="-122"/>
                <a:ea typeface="方正华隶简体" pitchFamily="1" charset="-122"/>
                <a:cs typeface="方正华隶简体" pitchFamily="1" charset="-122"/>
              </a:rPr>
              <a:t>“乱”字。</a:t>
            </a: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“乱”字</a:t>
            </a:r>
            <a:r>
              <a:rPr lang="zh-CN" altLang="en-US" sz="2300" b="1" i="0" u="none" strike="noStrike" kern="0" cap="none" spc="0" baseline="0">
                <a:solidFill>
                  <a:srgbClr val="0000CC"/>
                </a:solidFill>
                <a:latin typeface="方正华隶简体" pitchFamily="1" charset="-122"/>
                <a:ea typeface="方正华隶简体" pitchFamily="1" charset="-122"/>
                <a:cs typeface="方正华隶简体" pitchFamily="1" charset="-122"/>
              </a:rPr>
              <a:t>形容蝉声的嘈杂烦乱，衬托诗人心绪的百无聊赖。</a:t>
            </a:r>
            <a:r>
              <a:rPr lang="zh-CN" altLang="en-US" sz="2000" b="1" i="0" u="none" strike="noStrike" kern="0" cap="none" spc="0" baseline="0">
                <a:solidFill>
                  <a:srgbClr val="FF0066"/>
                </a:solidFill>
                <a:latin typeface="方正华隶简体" pitchFamily="1" charset="-122"/>
                <a:ea typeface="方正华隶简体" pitchFamily="1" charset="-122"/>
                <a:cs typeface="方正华隶简体" pitchFamily="1" charset="-122"/>
              </a:rPr>
              <a:t>【解字】</a:t>
            </a:r>
            <a:endParaRPr lang="en-US" altLang="zh-CN" sz="2000" b="1" i="0" u="none" strike="noStrike" kern="0" cap="none" spc="0" baseline="0">
              <a:solidFill>
                <a:srgbClr val="FF0066"/>
              </a:solidFill>
              <a:latin typeface="方正华隶简体" pitchFamily="1" charset="-122"/>
              <a:ea typeface="方正华隶简体" pitchFamily="1" charset="-122"/>
              <a:cs typeface="方正华隶简体" pitchFamily="1" charset="-122"/>
            </a:endParaRPr>
          </a:p>
          <a:p>
            <a:pPr marL="0" indent="0" algn="l">
              <a:lnSpc>
                <a:spcPct val="100000"/>
              </a:lnSpc>
              <a:spcBef>
                <a:spcPct val="20000"/>
              </a:spcBef>
              <a:spcAft>
                <a:spcPct val="0"/>
              </a:spcAft>
              <a:buNone/>
            </a:pPr>
            <a:r>
              <a:rPr lang="zh-CN" altLang="en-US" sz="2300" b="1" i="0" u="none" strike="noStrike" kern="0" cap="none" spc="0" baseline="0">
                <a:solidFill>
                  <a:srgbClr val="0000CC"/>
                </a:solidFill>
                <a:latin typeface="方正华隶简体" pitchFamily="1" charset="-122"/>
                <a:ea typeface="方正华隶简体" pitchFamily="1" charset="-122"/>
                <a:cs typeface="方正华隶简体" pitchFamily="1" charset="-122"/>
              </a:rPr>
              <a:t>②首联借残月、滴漏、昏暗的灯光暗写诗人心烦意乱。颔联直写身体之病、羁旅之困、怀乡之愁，点明“乱”的部分原因，为进一步写“乱”蓄势。颈联转写忧国之思，以天地凄凉的色彩加以烘托，使烦乱的心情更推进一层。尾联用衬托手法，借疏桐蝉鸣将诗人的烦乱渲染到极致。</a:t>
            </a:r>
            <a:r>
              <a:rPr lang="zh-CN" altLang="en-US" sz="2000" b="1" i="0" u="none" strike="noStrike" kern="0" cap="none" spc="0" baseline="0">
                <a:solidFill>
                  <a:srgbClr val="FF0066"/>
                </a:solidFill>
                <a:latin typeface="方正华隶简体" pitchFamily="1" charset="-122"/>
                <a:ea typeface="方正华隶简体" pitchFamily="1" charset="-122"/>
                <a:cs typeface="方正华隶简体" pitchFamily="1" charset="-122"/>
              </a:rPr>
              <a:t>【解句】</a:t>
            </a:r>
            <a:endParaRPr lang="en-US" altLang="zh-CN" sz="2000" b="1" i="0" u="none" strike="noStrike" kern="0" cap="none" spc="0" baseline="0">
              <a:solidFill>
                <a:srgbClr val="FF0066"/>
              </a:solidFill>
              <a:latin typeface="方正华隶简体" pitchFamily="1" charset="-122"/>
              <a:ea typeface="方正华隶简体" pitchFamily="1" charset="-122"/>
              <a:cs typeface="方正华隶简体" pitchFamily="1" charset="-122"/>
            </a:endParaRPr>
          </a:p>
          <a:p>
            <a:pPr marL="0" indent="0" algn="l">
              <a:lnSpc>
                <a:spcPct val="100000"/>
              </a:lnSpc>
              <a:spcBef>
                <a:spcPct val="20000"/>
              </a:spcBef>
              <a:spcAft>
                <a:spcPct val="0"/>
              </a:spcAft>
              <a:buNone/>
            </a:pP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③本诗以“乱”为诗眼，情景交融，抒写了诗人的家国之思。</a:t>
            </a:r>
            <a:r>
              <a:rPr lang="zh-CN" altLang="en-US" sz="2000" b="1" i="0" u="none" strike="noStrike" kern="0" cap="none" spc="0" baseline="0">
                <a:solidFill>
                  <a:srgbClr val="FF0066"/>
                </a:solidFill>
                <a:latin typeface="方正华隶简体" pitchFamily="1" charset="-122"/>
                <a:ea typeface="方正华隶简体" pitchFamily="1" charset="-122"/>
                <a:cs typeface="方正华隶简体" pitchFamily="1" charset="-122"/>
              </a:rPr>
              <a:t>【联情旨】</a:t>
            </a:r>
            <a:endParaRPr lang="zh-CN" altLang="en-US" sz="2000" b="1" i="0" u="none" strike="noStrike" kern="0" cap="none" spc="0" baseline="0">
              <a:solidFill>
                <a:srgbClr val="FF0066"/>
              </a:solidFill>
              <a:latin typeface="方正华隶简体" pitchFamily="1" charset="-122"/>
              <a:ea typeface="方正华隶简体" pitchFamily="1" charset="-122"/>
              <a:cs typeface="方正华隶简体" pitchFamily="1" charset="-122"/>
            </a:endParaRPr>
          </a:p>
        </p:txBody>
      </p:sp>
      <p:pic>
        <p:nvPicPr>
          <p:cNvPr id="181" name="图片" descr="C:/Users/Administrator/Desktop/t01d2048c99ed1339ac"/>
          <p:cNvPicPr>
            <a:picLocks noChangeAspect="1"/>
          </p:cNvPicPr>
          <p:nvPr/>
        </p:nvPicPr>
        <p:blipFill>
          <a:blip r:embed="rId3"/>
          <a:stretch>
            <a:fillRect/>
          </a:stretch>
        </p:blipFill>
        <p:spPr>
          <a:xfrm>
            <a:off x="9795464" y="444499"/>
            <a:ext cx="1864181" cy="3233559"/>
          </a:xfrm>
          <a:prstGeom prst="rect">
            <a:avLst/>
          </a:prstGeom>
          <a:noFill/>
          <a:ln w="9525" cap="flat" cmpd="sng">
            <a:noFill/>
            <a:prstDash val="solid"/>
            <a:miter/>
          </a:ln>
        </p:spPr>
      </p:pic>
      <p:sp>
        <p:nvSpPr>
          <p:cNvPr id="182" name="矩形"/>
          <p:cNvSpPr/>
          <p:nvPr/>
        </p:nvSpPr>
        <p:spPr>
          <a:xfrm>
            <a:off x="4132320" y="644758"/>
            <a:ext cx="5663143" cy="245364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000" b="1" i="0" u="none" strike="noStrike" kern="0" cap="none" spc="0" baseline="0">
                <a:solidFill>
                  <a:schemeClr val="tx1"/>
                </a:solidFill>
                <a:latin typeface="Times New Roman" pitchFamily="2" charset="0"/>
                <a:ea typeface="宋体" pitchFamily="2" charset="-122"/>
                <a:cs typeface="Times New Roman" pitchFamily="2" charset="0"/>
              </a:rPr>
              <a:t>一钩残月挂在天空，月色昏昏，漏声滴答，黑夜正长；油灯忽明忽暗，寂寂地照着我的床。</a:t>
            </a:r>
            <a:endParaRPr lang="en-US" altLang="zh-CN" sz="20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000" b="1" i="0" u="none" strike="noStrike" kern="0" cap="none" spc="0" baseline="0">
                <a:solidFill>
                  <a:schemeClr val="tx1"/>
                </a:solidFill>
                <a:latin typeface="Times New Roman" pitchFamily="2" charset="0"/>
                <a:ea typeface="宋体" pitchFamily="2" charset="-122"/>
                <a:cs typeface="Times New Roman" pitchFamily="2" charset="0"/>
              </a:rPr>
              <a:t>体弱多病总是最早感觉到风霜的寒意，梦中回到了家乡，不觉远隔千山万水，道路漫漫。</a:t>
            </a:r>
            <a:endParaRPr lang="en-US" altLang="zh-CN" sz="20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000" b="1" i="0" u="none" strike="noStrike" kern="0" cap="none" spc="0" baseline="0">
                <a:solidFill>
                  <a:schemeClr val="tx1"/>
                </a:solidFill>
                <a:latin typeface="Times New Roman" pitchFamily="2" charset="0"/>
                <a:ea typeface="宋体" pitchFamily="2" charset="-122"/>
                <a:cs typeface="Times New Roman" pitchFamily="2" charset="0"/>
              </a:rPr>
              <a:t>披衣而坐，心中感慨情不自禁地慷慨悲歌；起身下床，俯仰窗外天地，只觉一片孤寂凄凉。</a:t>
            </a:r>
            <a:endParaRPr lang="en-US" altLang="zh-CN" sz="20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000" b="1" i="0" u="none" strike="noStrike" kern="0" cap="none" spc="0" baseline="0">
                <a:solidFill>
                  <a:schemeClr val="tx1"/>
                </a:solidFill>
                <a:latin typeface="Times New Roman" pitchFamily="2" charset="0"/>
                <a:ea typeface="宋体" pitchFamily="2" charset="-122"/>
                <a:cs typeface="Times New Roman" pitchFamily="2" charset="0"/>
              </a:rPr>
              <a:t>那凄切的鸣蝉声传入耳中，让人心烦意乱；它紧抱着萧疏的梧桐树，树上的叶子已经半黄。</a:t>
            </a:r>
            <a:endParaRPr lang="zh-CN" altLang="en-US" sz="2000" b="1"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2307238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wipe(down)">
                                      <p:cBhvr>
                                        <p:cTn id="7" dur="500"/>
                                        <p:tgtEl>
                                          <p:spTgt spid="1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80"/>
                                        </p:tgtEl>
                                        <p:attrNameLst>
                                          <p:attrName>style.visibility</p:attrName>
                                        </p:attrNameLst>
                                      </p:cBhvr>
                                      <p:to>
                                        <p:strVal val="visible"/>
                                      </p:to>
                                    </p:set>
                                    <p:animEffect transition="in" filter="circle(in)">
                                      <p:cBhvr>
                                        <p:cTn id="12" dur="20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p:bldP spid="18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6" name="内容占位符"/>
          <p:cNvSpPr>
            <a:spLocks noGrp="1"/>
          </p:cNvSpPr>
          <p:nvPr>
            <p:ph idx="1"/>
          </p:nvPr>
        </p:nvSpPr>
        <p:spPr>
          <a:xfrm>
            <a:off x="431800" y="260350"/>
            <a:ext cx="11328401" cy="4032249"/>
          </a:xfrm>
          <a:prstGeom prst="rect">
            <a:avLst/>
          </a:prstGeom>
          <a:noFill/>
          <a:ln w="9525" cap="flat" cmpd="sng">
            <a:noFill/>
            <a:prstDash val="solid"/>
            <a:miter/>
          </a:ln>
        </p:spPr>
        <p:txBody>
          <a:bodyPr lIns="90170" tIns="46990" rIns="90170" bIns="46990" anchor="ctr" anchorCtr="0">
            <a:prstTxWarp prst="textNoShape">
              <a:avLst/>
            </a:prstTxWarp>
            <a:noAutofit/>
          </a:bodyPr>
          <a:lstStyle/>
          <a:p>
            <a:pPr marL="342900" indent="-342900" algn="ctr">
              <a:lnSpc>
                <a:spcPct val="110000"/>
              </a:lnSpc>
              <a:buNone/>
            </a:pPr>
            <a:r>
              <a:rPr lang="zh-CN" altLang="en-US" sz="1800" b="1">
                <a:solidFill>
                  <a:srgbClr val="000066"/>
                </a:solidFill>
                <a:latin typeface="宋体" pitchFamily="2" charset="-122"/>
                <a:cs typeface="宋体" pitchFamily="2" charset="-122"/>
              </a:rPr>
              <a:t>南湖早春</a:t>
            </a:r>
            <a:r>
              <a:rPr lang="zh-CN" altLang="en-US" sz="1800" b="1" baseline="30000">
                <a:solidFill>
                  <a:srgbClr val="000066"/>
                </a:solidFill>
                <a:latin typeface="宋体" pitchFamily="2" charset="-122"/>
                <a:cs typeface="宋体" pitchFamily="2" charset="-122"/>
              </a:rPr>
              <a:t>①</a:t>
            </a:r>
            <a:r>
              <a:rPr lang="zh-CN" altLang="en-US" sz="1800" b="1">
                <a:solidFill>
                  <a:srgbClr val="000066"/>
                </a:solidFill>
                <a:latin typeface="宋体" pitchFamily="2" charset="-122"/>
                <a:cs typeface="宋体" pitchFamily="2" charset="-122"/>
              </a:rPr>
              <a:t>  白居易</a:t>
            </a:r>
            <a:endParaRPr lang="en-US" altLang="zh-CN" sz="1800" b="1">
              <a:solidFill>
                <a:srgbClr val="000066"/>
              </a:solidFill>
              <a:latin typeface="宋体" pitchFamily="2" charset="-122"/>
              <a:cs typeface="宋体" pitchFamily="2" charset="-122"/>
            </a:endParaRPr>
          </a:p>
          <a:p>
            <a:pPr marL="342900" indent="-342900" algn="ctr">
              <a:lnSpc>
                <a:spcPct val="110000"/>
              </a:lnSpc>
              <a:buNone/>
            </a:pPr>
            <a:r>
              <a:rPr lang="zh-CN" altLang="en-US" sz="1800" b="1">
                <a:solidFill>
                  <a:srgbClr val="000066"/>
                </a:solidFill>
                <a:latin typeface="宋体" pitchFamily="2" charset="-122"/>
                <a:cs typeface="宋体" pitchFamily="2" charset="-122"/>
              </a:rPr>
              <a:t>风回云断雨初晴，返照湖边暖复明。乱点碎红山杏发，平铺新绿水苹生。</a:t>
            </a:r>
            <a:endParaRPr lang="en-US" altLang="zh-CN" sz="1800" b="1">
              <a:solidFill>
                <a:srgbClr val="000066"/>
              </a:solidFill>
              <a:latin typeface="宋体" pitchFamily="2" charset="-122"/>
              <a:cs typeface="宋体" pitchFamily="2" charset="-122"/>
            </a:endParaRPr>
          </a:p>
          <a:p>
            <a:pPr marL="342900" indent="-342900" algn="ctr">
              <a:lnSpc>
                <a:spcPct val="110000"/>
              </a:lnSpc>
              <a:buNone/>
            </a:pPr>
            <a:r>
              <a:rPr lang="zh-CN" altLang="en-US" sz="1800" b="1">
                <a:solidFill>
                  <a:srgbClr val="000066"/>
                </a:solidFill>
                <a:latin typeface="宋体" pitchFamily="2" charset="-122"/>
                <a:cs typeface="宋体" pitchFamily="2" charset="-122"/>
              </a:rPr>
              <a:t>翅低白雁飞仍重，舌涩黄鸸</a:t>
            </a:r>
            <a:r>
              <a:rPr lang="zh-CN" altLang="en-US" sz="1800" b="1" baseline="30000">
                <a:solidFill>
                  <a:srgbClr val="000066"/>
                </a:solidFill>
                <a:latin typeface="宋体" pitchFamily="2" charset="-122"/>
                <a:cs typeface="宋体" pitchFamily="2" charset="-122"/>
              </a:rPr>
              <a:t>②</a:t>
            </a:r>
            <a:r>
              <a:rPr lang="zh-CN" altLang="en-US" sz="1800" b="1">
                <a:solidFill>
                  <a:srgbClr val="000066"/>
                </a:solidFill>
                <a:latin typeface="宋体" pitchFamily="2" charset="-122"/>
                <a:cs typeface="宋体" pitchFamily="2" charset="-122"/>
              </a:rPr>
              <a:t>语未成。不道江南春不好，年年衰病减心情。</a:t>
            </a:r>
            <a:endParaRPr lang="en-US" altLang="zh-CN" sz="1800" b="1">
              <a:solidFill>
                <a:srgbClr val="000066"/>
              </a:solidFill>
              <a:latin typeface="宋体" pitchFamily="2" charset="-122"/>
              <a:cs typeface="宋体" pitchFamily="2" charset="-122"/>
            </a:endParaRPr>
          </a:p>
          <a:p>
            <a:pPr marL="342900" indent="-342900" algn="ctr">
              <a:lnSpc>
                <a:spcPct val="110000"/>
              </a:lnSpc>
              <a:buNone/>
            </a:pPr>
            <a:r>
              <a:rPr lang="zh-CN" altLang="en-US" sz="2000" b="1">
                <a:solidFill>
                  <a:srgbClr val="000066"/>
                </a:solidFill>
                <a:latin typeface="宋体" pitchFamily="2" charset="-122"/>
                <a:cs typeface="宋体" pitchFamily="2" charset="-122"/>
              </a:rPr>
              <a:t>柳州榕叶落尽偶题    柳宗元</a:t>
            </a:r>
            <a:endParaRPr lang="en-US" altLang="zh-CN" sz="2000" b="1">
              <a:solidFill>
                <a:srgbClr val="000066"/>
              </a:solidFill>
              <a:latin typeface="宋体" pitchFamily="2" charset="-122"/>
              <a:cs typeface="宋体" pitchFamily="2" charset="-122"/>
            </a:endParaRPr>
          </a:p>
          <a:p>
            <a:pPr marL="342900" indent="-342900" algn="ctr">
              <a:lnSpc>
                <a:spcPct val="110000"/>
              </a:lnSpc>
              <a:buNone/>
            </a:pPr>
            <a:r>
              <a:rPr lang="zh-CN" altLang="en-US" sz="2000" b="1">
                <a:solidFill>
                  <a:srgbClr val="000066"/>
                </a:solidFill>
                <a:latin typeface="宋体" pitchFamily="2" charset="-122"/>
                <a:cs typeface="宋体" pitchFamily="2" charset="-122"/>
              </a:rPr>
              <a:t>宦情羁思共凄凄，春半如秋意转迷。山城过雨百花尽，榕叶满庭莺乱啼。</a:t>
            </a:r>
            <a:endParaRPr lang="en-US" altLang="zh-CN" sz="1800" b="1">
              <a:solidFill>
                <a:srgbClr val="000066"/>
              </a:solidFill>
              <a:latin typeface="宋体" pitchFamily="2" charset="-122"/>
              <a:cs typeface="宋体" pitchFamily="2" charset="-122"/>
            </a:endParaRPr>
          </a:p>
          <a:p>
            <a:pPr marL="342900" indent="-342900">
              <a:lnSpc>
                <a:spcPct val="110000"/>
              </a:lnSpc>
              <a:buNone/>
            </a:pPr>
            <a:r>
              <a:rPr lang="en-US" altLang="zh-CN" sz="1600" b="1">
                <a:solidFill>
                  <a:srgbClr val="0000CC"/>
                </a:solidFill>
                <a:latin typeface="方正华隶简体" pitchFamily="1" charset="-122"/>
                <a:ea typeface="方正华隶简体" pitchFamily="1" charset="-122"/>
                <a:cs typeface="方正华隶简体" pitchFamily="1" charset="-122"/>
              </a:rPr>
              <a:t>[注]①元和十年（ 815）夏，宰相武元衡被人谋杀，忠直的白居易愤而上疏，请求朝廷缉捕凶手，被诬为越职言事，于是年秋被远贬江州。②鸸</a:t>
            </a:r>
            <a:r>
              <a:rPr lang="zh-CN" altLang="en-US" sz="1600" b="1">
                <a:solidFill>
                  <a:srgbClr val="0000CC"/>
                </a:solidFill>
                <a:latin typeface="方正华隶简体" pitchFamily="1" charset="-122"/>
                <a:ea typeface="方正华隶简体" pitchFamily="1" charset="-122"/>
                <a:cs typeface="方正华隶简体" pitchFamily="1" charset="-122"/>
              </a:rPr>
              <a:t>ér：一种鸟。</a:t>
            </a:r>
            <a:endParaRPr lang="en-US" altLang="zh-CN" sz="1600" b="1">
              <a:solidFill>
                <a:srgbClr val="0000CC"/>
              </a:solidFill>
              <a:latin typeface="方正华隶简体" pitchFamily="1" charset="-122"/>
              <a:ea typeface="方正华隶简体" pitchFamily="1" charset="-122"/>
              <a:cs typeface="方正华隶简体" pitchFamily="1" charset="-122"/>
            </a:endParaRPr>
          </a:p>
          <a:p>
            <a:pPr marL="342900" indent="-342900" algn="l">
              <a:lnSpc>
                <a:spcPct val="110000"/>
              </a:lnSpc>
              <a:buNone/>
            </a:pPr>
            <a:r>
              <a:rPr lang="zh-CN" altLang="en-US" sz="1600" b="1">
                <a:solidFill>
                  <a:srgbClr val="0000CC"/>
                </a:solidFill>
                <a:latin typeface="方正华隶简体" pitchFamily="1" charset="-122"/>
                <a:ea typeface="方正华隶简体" pitchFamily="1" charset="-122"/>
                <a:cs typeface="方正华隶简体" pitchFamily="1" charset="-122"/>
              </a:rPr>
              <a:t>“乱点碎红山杏发”与“榕叶满庭莺乱啼”中均用到“乱”字，请分别赏析其妙用。（5分）</a:t>
            </a:r>
            <a:endParaRPr lang="zh-CN" altLang="en-US" sz="1600" b="1">
              <a:solidFill>
                <a:srgbClr val="0000CC"/>
              </a:solidFill>
              <a:latin typeface="方正华隶简体" pitchFamily="1" charset="-122"/>
              <a:ea typeface="方正华隶简体" pitchFamily="1" charset="-122"/>
              <a:cs typeface="方正华隶简体" pitchFamily="1" charset="-122"/>
            </a:endParaRPr>
          </a:p>
        </p:txBody>
      </p:sp>
      <p:sp>
        <p:nvSpPr>
          <p:cNvPr id="187" name="矩形"/>
          <p:cNvSpPr/>
          <p:nvPr/>
        </p:nvSpPr>
        <p:spPr>
          <a:xfrm>
            <a:off x="334433" y="4000439"/>
            <a:ext cx="11523134" cy="2523127"/>
          </a:xfrm>
          <a:prstGeom prst="rect">
            <a:avLst/>
          </a:prstGeom>
          <a:noFill/>
          <a:ln w="9525" cap="flat" cmpd="sng">
            <a:noFill/>
            <a:prstDash val="solid"/>
            <a:miter/>
          </a:ln>
        </p:spPr>
        <p:txBody>
          <a:bodyPr vert="horz" wrap="square" lIns="90170" tIns="46990" rIns="90170" bIns="46990" anchor="ctr" anchorCtr="0">
            <a:prstTxWarp prst="textNoShape">
              <a:avLst/>
            </a:prstTxWarp>
            <a:noAutofit/>
          </a:bodyPr>
          <a:lstStyle/>
          <a:p>
            <a:pPr marL="92075" indent="-92075" algn="ctr">
              <a:lnSpc>
                <a:spcPct val="110000"/>
              </a:lnSpc>
              <a:spcBef>
                <a:spcPct val="20000"/>
              </a:spcBef>
              <a:spcAft>
                <a:spcPct val="0"/>
              </a:spcAft>
              <a:buNone/>
            </a:pPr>
            <a:r>
              <a:rPr lang="en-US" altLang="zh-CN" sz="2300" b="1" i="0" u="none" strike="noStrike" kern="0" cap="none" spc="0" baseline="0">
                <a:solidFill>
                  <a:srgbClr val="0000CC"/>
                </a:solidFill>
                <a:latin typeface="方正华隶简体" pitchFamily="1" charset="-122"/>
                <a:ea typeface="方正华隶简体" pitchFamily="1" charset="-122"/>
                <a:cs typeface="方正华隶简体" pitchFamily="1" charset="-122"/>
              </a:rPr>
              <a:t>[</a:t>
            </a:r>
            <a:r>
              <a:rPr lang="zh-CN" altLang="en-US" sz="2300" b="1" i="0" u="none" strike="noStrike" kern="0" cap="none" spc="0" baseline="0">
                <a:solidFill>
                  <a:srgbClr val="FF0066"/>
                </a:solidFill>
                <a:latin typeface="方正华隶简体" pitchFamily="1" charset="-122"/>
                <a:ea typeface="方正华隶简体" pitchFamily="1" charset="-122"/>
                <a:cs typeface="方正华隶简体" pitchFamily="1" charset="-122"/>
              </a:rPr>
              <a:t>参考答案</a:t>
            </a:r>
            <a:r>
              <a:rPr lang="en-US" altLang="zh-CN" sz="2300" b="1" i="0" u="none" strike="noStrike" kern="0" cap="none" spc="0" baseline="0">
                <a:solidFill>
                  <a:srgbClr val="0000CC"/>
                </a:solidFill>
                <a:latin typeface="方正华隶简体" pitchFamily="1" charset="-122"/>
                <a:ea typeface="方正华隶简体" pitchFamily="1" charset="-122"/>
                <a:cs typeface="方正华隶简体" pitchFamily="1" charset="-122"/>
              </a:rPr>
              <a:t>]</a:t>
            </a:r>
            <a:endParaRPr lang="en-US" altLang="zh-CN" sz="2300" b="1" i="0" u="none" strike="noStrike" kern="0" cap="none" spc="0" baseline="0">
              <a:solidFill>
                <a:srgbClr val="0000CC"/>
              </a:solidFill>
              <a:latin typeface="方正华隶简体" pitchFamily="1" charset="-122"/>
              <a:ea typeface="方正华隶简体" pitchFamily="1" charset="-122"/>
              <a:cs typeface="方正华隶简体" pitchFamily="1" charset="-122"/>
            </a:endParaRPr>
          </a:p>
          <a:p>
            <a:pPr marL="0" indent="0" algn="just">
              <a:lnSpc>
                <a:spcPct val="110000"/>
              </a:lnSpc>
              <a:spcBef>
                <a:spcPct val="20000"/>
              </a:spcBef>
              <a:spcAft>
                <a:spcPct val="0"/>
              </a:spcAft>
              <a:buNone/>
            </a:pP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①白诗，“乱”是</a:t>
            </a:r>
            <a:r>
              <a:rPr lang="zh-CN" altLang="en-US" sz="2300" b="1" i="0" u="none" strike="noStrike" kern="0" cap="none" spc="0" baseline="0">
                <a:solidFill>
                  <a:srgbClr val="1F497D"/>
                </a:solidFill>
                <a:latin typeface="Times New Roman" pitchFamily="2" charset="0"/>
                <a:ea typeface="宋体" pitchFamily="2" charset="-122"/>
                <a:cs typeface="Times New Roman" pitchFamily="2" charset="0"/>
              </a:rPr>
              <a:t>自然、随意</a:t>
            </a: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。这一“乱”字</a:t>
            </a:r>
            <a:r>
              <a:rPr lang="zh-CN" altLang="en-US" sz="2300" b="1" i="0" u="none" strike="noStrike" kern="0" cap="none" spc="0" baseline="0">
                <a:solidFill>
                  <a:srgbClr val="1F497D"/>
                </a:solidFill>
                <a:latin typeface="Times New Roman" pitchFamily="2" charset="0"/>
                <a:ea typeface="宋体" pitchFamily="2" charset="-122"/>
                <a:cs typeface="Times New Roman" pitchFamily="2" charset="0"/>
              </a:rPr>
              <a:t>化静为动</a:t>
            </a: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，将杏花随意开放，随处点染的神态活画出来，虽没有秩序可言，却</a:t>
            </a:r>
            <a:r>
              <a:rPr lang="zh-CN" altLang="en-US" sz="2300" b="1" i="0" u="none" strike="noStrike" kern="0" cap="none" spc="0" baseline="0">
                <a:solidFill>
                  <a:srgbClr val="1F497D"/>
                </a:solidFill>
                <a:latin typeface="Times New Roman" pitchFamily="2" charset="0"/>
                <a:ea typeface="宋体" pitchFamily="2" charset="-122"/>
                <a:cs typeface="Times New Roman" pitchFamily="2" charset="0"/>
              </a:rPr>
              <a:t>展现了春的勃勃生机</a:t>
            </a: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a:t>
            </a:r>
            <a:endParaRPr lang="en-US" altLang="zh-CN" sz="2300" b="1" i="0" u="none" strike="noStrike" kern="0" cap="none" spc="0" baseline="0">
              <a:solidFill>
                <a:srgbClr val="000000"/>
              </a:solidFill>
              <a:latin typeface="Times New Roman" pitchFamily="2" charset="0"/>
              <a:ea typeface="宋体" pitchFamily="2" charset="-122"/>
              <a:cs typeface="Times New Roman" pitchFamily="2" charset="0"/>
            </a:endParaRPr>
          </a:p>
          <a:p>
            <a:pPr marL="0" indent="0" algn="just">
              <a:lnSpc>
                <a:spcPct val="110000"/>
              </a:lnSpc>
              <a:spcBef>
                <a:spcPct val="20000"/>
              </a:spcBef>
              <a:spcAft>
                <a:spcPct val="0"/>
              </a:spcAft>
              <a:buNone/>
            </a:pP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②柳诗一个“乱”字，既写莺啼，更是写诗人的</a:t>
            </a:r>
            <a:r>
              <a:rPr lang="zh-CN" altLang="en-US" sz="2300" b="1" i="0" u="none" strike="noStrike" kern="0" cap="none" spc="0" baseline="0">
                <a:solidFill>
                  <a:srgbClr val="002060"/>
                </a:solidFill>
                <a:latin typeface="Times New Roman" pitchFamily="2" charset="0"/>
                <a:ea typeface="宋体" pitchFamily="2" charset="-122"/>
                <a:cs typeface="Times New Roman" pitchFamily="2" charset="0"/>
              </a:rPr>
              <a:t>心乱</a:t>
            </a: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。莺啼本婉转动听，可诗人却说乱啼，表现出他此时</a:t>
            </a:r>
            <a:r>
              <a:rPr lang="zh-CN" altLang="en-US" sz="2300" b="1" i="0" u="none" strike="noStrike" kern="0" cap="none" spc="0" baseline="0">
                <a:solidFill>
                  <a:srgbClr val="002060"/>
                </a:solidFill>
                <a:latin typeface="Times New Roman" pitchFamily="2" charset="0"/>
                <a:ea typeface="宋体" pitchFamily="2" charset="-122"/>
                <a:cs typeface="Times New Roman" pitchFamily="2" charset="0"/>
              </a:rPr>
              <a:t>凄迷烦乱的思绪</a:t>
            </a: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a:t>
            </a:r>
            <a:endParaRPr lang="zh-CN" altLang="en-US" sz="2300" b="1" i="0" u="none" strike="noStrike" kern="0" cap="none" spc="0" baseline="0">
              <a:solidFill>
                <a:srgbClr val="00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617008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87">
                                            <p:txEl>
                                              <p:pRg st="0" end="0"/>
                                            </p:txEl>
                                          </p:spTgt>
                                        </p:tgtEl>
                                        <p:attrNameLst>
                                          <p:attrName>style.visibility</p:attrName>
                                        </p:attrNameLst>
                                      </p:cBhvr>
                                      <p:to>
                                        <p:strVal val="visible"/>
                                      </p:to>
                                    </p:set>
                                    <p:anim calcmode="lin" valueType="num">
                                      <p:cBhvr>
                                        <p:cTn id="7" dur="500" fill="hold"/>
                                        <p:tgtEl>
                                          <p:spTgt spid="18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8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87">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1" nodeType="clickEffect">
                                  <p:stCondLst>
                                    <p:cond delay="0"/>
                                  </p:stCondLst>
                                  <p:childTnLst>
                                    <p:set>
                                      <p:cBhvr>
                                        <p:cTn id="13" dur="1" fill="hold">
                                          <p:stCondLst>
                                            <p:cond delay="0"/>
                                          </p:stCondLst>
                                        </p:cTn>
                                        <p:tgtEl>
                                          <p:spTgt spid="187">
                                            <p:txEl>
                                              <p:pRg st="1" end="1"/>
                                            </p:txEl>
                                          </p:spTgt>
                                        </p:tgtEl>
                                        <p:attrNameLst>
                                          <p:attrName>style.visibility</p:attrName>
                                        </p:attrNameLst>
                                      </p:cBhvr>
                                      <p:to>
                                        <p:strVal val="visible"/>
                                      </p:to>
                                    </p:set>
                                    <p:anim calcmode="lin" valueType="num">
                                      <p:cBhvr>
                                        <p:cTn id="14" dur="500" fill="hold"/>
                                        <p:tgtEl>
                                          <p:spTgt spid="187">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87">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87">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2" nodeType="clickEffect">
                                  <p:stCondLst>
                                    <p:cond delay="0"/>
                                  </p:stCondLst>
                                  <p:childTnLst>
                                    <p:set>
                                      <p:cBhvr>
                                        <p:cTn id="20" dur="1" fill="hold">
                                          <p:stCondLst>
                                            <p:cond delay="0"/>
                                          </p:stCondLst>
                                        </p:cTn>
                                        <p:tgtEl>
                                          <p:spTgt spid="187">
                                            <p:txEl>
                                              <p:pRg st="2" end="2"/>
                                            </p:txEl>
                                          </p:spTgt>
                                        </p:tgtEl>
                                        <p:attrNameLst>
                                          <p:attrName>style.visibility</p:attrName>
                                        </p:attrNameLst>
                                      </p:cBhvr>
                                      <p:to>
                                        <p:strVal val="visible"/>
                                      </p:to>
                                    </p:set>
                                    <p:anim calcmode="lin" valueType="num">
                                      <p:cBhvr>
                                        <p:cTn id="21" dur="500" fill="hold"/>
                                        <p:tgtEl>
                                          <p:spTgt spid="187">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187">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1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build="p"/>
      <p:bldP spid="187" grpId="1" build="p"/>
      <p:bldP spid="187" grpId="2"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1" name="矩形"/>
          <p:cNvSpPr/>
          <p:nvPr/>
        </p:nvSpPr>
        <p:spPr>
          <a:xfrm>
            <a:off x="431800" y="154516"/>
            <a:ext cx="11616268" cy="7874000"/>
          </a:xfrm>
          <a:prstGeom prst="rect">
            <a:avLst/>
          </a:prstGeom>
          <a:noFill/>
          <a:ln w="9525" cap="flat" cmpd="sng">
            <a:noFill/>
            <a:prstDash val="solid"/>
            <a:miter/>
          </a:ln>
        </p:spPr>
        <p:txBody>
          <a:bodyPr vert="horz" wrap="square" lIns="90170" tIns="46990" rIns="90170" bIns="46990" anchor="t" anchorCtr="0">
            <a:prstTxWarp prst="textNoShape">
              <a:avLst/>
            </a:prstTxWarp>
            <a:noAutofit/>
          </a:bodyPr>
          <a:lstStyle/>
          <a:p>
            <a:pPr marL="0" indent="0" algn="ctr">
              <a:lnSpc>
                <a:spcPct val="120000"/>
              </a:lnSpc>
              <a:spcBef>
                <a:spcPct val="50000"/>
              </a:spcBef>
              <a:spcAft>
                <a:spcPct val="0"/>
              </a:spcAft>
              <a:buNone/>
            </a:pPr>
            <a:r>
              <a:rPr lang="zh-CN" altLang="en-US" sz="5500" b="1" i="0" u="none" strike="noStrike" kern="0" cap="none" spc="0" baseline="0">
                <a:solidFill>
                  <a:srgbClr val="800000"/>
                </a:solidFill>
                <a:latin typeface="方正华隶简体" pitchFamily="1" charset="-122"/>
                <a:ea typeface="经典特黑简"/>
                <a:cs typeface="方正华隶简体" pitchFamily="1" charset="-122"/>
              </a:rPr>
              <a:t>一、品味语言</a:t>
            </a:r>
            <a:endParaRPr lang="en-US" altLang="zh-CN" sz="5500" b="1" i="0" u="none" strike="noStrike" kern="0" cap="none" spc="0" baseline="0">
              <a:solidFill>
                <a:srgbClr val="800000"/>
              </a:solidFill>
              <a:latin typeface="方正华隶简体" pitchFamily="1" charset="-122"/>
              <a:ea typeface="经典特黑简"/>
              <a:cs typeface="方正华隶简体" pitchFamily="1" charset="-122"/>
            </a:endParaRPr>
          </a:p>
          <a:p>
            <a:pPr marL="0" indent="0" algn="ctr">
              <a:lnSpc>
                <a:spcPct val="120000"/>
              </a:lnSpc>
              <a:spcBef>
                <a:spcPct val="50000"/>
              </a:spcBef>
              <a:spcAft>
                <a:spcPct val="0"/>
              </a:spcAft>
              <a:buNone/>
            </a:pPr>
            <a:r>
              <a:rPr lang="zh-CN" altLang="en-US" sz="2000" b="1" i="0" u="none" strike="noStrike" kern="0" cap="none" spc="0" baseline="0">
                <a:solidFill>
                  <a:srgbClr val="800000"/>
                </a:solidFill>
                <a:latin typeface="方正华隶简体" pitchFamily="1" charset="-122"/>
                <a:ea typeface="经典特黑简"/>
                <a:cs typeface="方正华隶简体" pitchFamily="1" charset="-122"/>
              </a:rPr>
              <a:t>（二）语言特色</a:t>
            </a:r>
            <a:r>
              <a:rPr lang="zh-CN" altLang="en-US" sz="2000" b="1" i="0" u="none" strike="noStrike" kern="0" cap="none" spc="0" baseline="0">
                <a:solidFill>
                  <a:srgbClr val="0000FF"/>
                </a:solidFill>
                <a:latin typeface="汉仪太极体简" pitchFamily="2" charset="-122"/>
                <a:ea typeface="经典特黑简"/>
                <a:cs typeface="汉仪太极体简" pitchFamily="2" charset="-122"/>
              </a:rPr>
              <a:t>题</a:t>
            </a:r>
            <a:endParaRPr lang="en-US" altLang="zh-CN" sz="2000" b="1" i="0" u="none" strike="noStrike" kern="0" cap="none" spc="0" baseline="0">
              <a:solidFill>
                <a:srgbClr val="0000FF"/>
              </a:solidFill>
              <a:latin typeface="汉仪太极体简" pitchFamily="2" charset="-122"/>
              <a:ea typeface="经典特黑简"/>
              <a:cs typeface="汉仪太极体简" pitchFamily="2" charset="-122"/>
            </a:endParaRPr>
          </a:p>
          <a:p>
            <a:pPr marL="0" indent="0" algn="l">
              <a:lnSpc>
                <a:spcPct val="120000"/>
              </a:lnSpc>
              <a:spcBef>
                <a:spcPct val="50000"/>
              </a:spcBef>
              <a:spcAft>
                <a:spcPct val="0"/>
              </a:spcAft>
              <a:buNone/>
            </a:pPr>
            <a:r>
              <a:rPr lang="zh-CN" altLang="en-US" sz="2000" b="1" i="0" u="none" strike="noStrike" kern="0" cap="none" spc="0" baseline="0">
                <a:solidFill>
                  <a:srgbClr val="0000FF"/>
                </a:solidFill>
                <a:latin typeface="汉仪太极体简" pitchFamily="2" charset="-122"/>
                <a:ea typeface="经典特黑简"/>
                <a:cs typeface="汉仪太极体简" pitchFamily="2" charset="-122"/>
              </a:rPr>
              <a:t>《核按钮》P136</a:t>
            </a:r>
            <a:endParaRPr lang="en-US" altLang="zh-CN" sz="2000" b="1" i="0" u="none" strike="noStrike" kern="0" cap="none" spc="0" baseline="0">
              <a:solidFill>
                <a:srgbClr val="0000FF"/>
              </a:solidFill>
              <a:latin typeface="汉仪太极体简" pitchFamily="2" charset="-122"/>
              <a:ea typeface="经典特黑简"/>
              <a:cs typeface="汉仪太极体简" pitchFamily="2" charset="-122"/>
            </a:endParaRPr>
          </a:p>
          <a:p>
            <a:pPr marL="0" indent="0" algn="l">
              <a:lnSpc>
                <a:spcPct val="120000"/>
              </a:lnSpc>
              <a:spcBef>
                <a:spcPct val="50000"/>
              </a:spcBef>
              <a:spcAft>
                <a:spcPct val="0"/>
              </a:spcAft>
              <a:buNone/>
            </a:pPr>
            <a:r>
              <a:rPr lang="zh-CN" altLang="en-US" sz="2000" b="1" i="0" u="none" strike="noStrike" kern="0" cap="none" spc="0" baseline="0">
                <a:solidFill>
                  <a:srgbClr val="0000FF"/>
                </a:solidFill>
                <a:latin typeface="汉仪太极体简" pitchFamily="2" charset="-122"/>
                <a:ea typeface="经典特黑简"/>
                <a:cs typeface="汉仪太极体简" pitchFamily="2" charset="-122"/>
              </a:rPr>
              <a:t>答题规范：①用一两个词准确点明语言特色。②结合相关诗句具体分析这种语言特色是如何体现的。③指出表达了作者怎样的感情。</a:t>
            </a:r>
            <a:endParaRPr lang="en-US" altLang="zh-CN" sz="2000" b="1" i="0" u="none" strike="noStrike" kern="0" cap="none" spc="0" baseline="0">
              <a:solidFill>
                <a:srgbClr val="0000FF"/>
              </a:solidFill>
              <a:latin typeface="方正华隶简体" pitchFamily="1" charset="-122"/>
              <a:ea typeface="方正华隶简体" pitchFamily="1" charset="-122"/>
              <a:cs typeface="方正华隶简体" pitchFamily="1" charset="-122"/>
            </a:endParaRPr>
          </a:p>
          <a:p>
            <a:pPr marL="0" indent="0" algn="l">
              <a:lnSpc>
                <a:spcPct val="120000"/>
              </a:lnSpc>
              <a:spcBef>
                <a:spcPct val="50000"/>
              </a:spcBef>
              <a:spcAft>
                <a:spcPct val="0"/>
              </a:spcAft>
              <a:buNone/>
            </a:pPr>
            <a:r>
              <a:rPr lang="zh-CN" altLang="en-US"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常见语言特色术语：清新淡雅  平淡自然    明快浅显   </a:t>
            </a:r>
            <a:endParaRPr lang="en-US" altLang="zh-CN" sz="2000" b="1" i="0" u="none" strike="noStrike" kern="0" cap="none" spc="0" baseline="0">
              <a:solidFill>
                <a:srgbClr val="0000FF"/>
              </a:solidFill>
              <a:latin typeface="方正华隶简体" pitchFamily="1" charset="-122"/>
              <a:ea typeface="方正华隶简体" pitchFamily="1" charset="-122"/>
              <a:cs typeface="方正华隶简体" pitchFamily="1" charset="-122"/>
            </a:endParaRPr>
          </a:p>
          <a:p>
            <a:pPr marL="0" indent="0" algn="l">
              <a:lnSpc>
                <a:spcPct val="120000"/>
              </a:lnSpc>
              <a:spcBef>
                <a:spcPct val="50000"/>
              </a:spcBef>
              <a:spcAft>
                <a:spcPct val="0"/>
              </a:spcAft>
              <a:buNone/>
            </a:pPr>
            <a:r>
              <a:rPr lang="zh-CN" altLang="en-US"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辞藻华丽 </a:t>
            </a:r>
            <a:r>
              <a:rPr lang="en-US" altLang="zh-CN"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 </a:t>
            </a:r>
            <a:r>
              <a:rPr lang="zh-CN" altLang="en-US"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委婉含蓄   </a:t>
            </a:r>
            <a:r>
              <a:rPr lang="en-US" altLang="zh-CN"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 </a:t>
            </a:r>
            <a:r>
              <a:rPr lang="zh-CN" altLang="en-US"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简洁洗练 </a:t>
            </a:r>
            <a:r>
              <a:rPr lang="en-US" altLang="zh-CN"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  </a:t>
            </a:r>
            <a:r>
              <a:rPr lang="zh-CN" altLang="en-US"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沉郁顿挫  浑厚雄壮 </a:t>
            </a:r>
            <a:r>
              <a:rPr lang="en-US" altLang="zh-CN"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   </a:t>
            </a:r>
            <a:endParaRPr lang="en-US" altLang="zh-CN" sz="2000" b="1" i="0" u="none" strike="noStrike" kern="0" cap="none" spc="0" baseline="0">
              <a:solidFill>
                <a:srgbClr val="0000FF"/>
              </a:solidFill>
              <a:latin typeface="方正华隶简体" pitchFamily="1" charset="-122"/>
              <a:ea typeface="方正华隶简体" pitchFamily="1" charset="-122"/>
              <a:cs typeface="方正华隶简体" pitchFamily="1" charset="-122"/>
            </a:endParaRPr>
          </a:p>
          <a:p>
            <a:pPr marL="0" indent="0" algn="l">
              <a:lnSpc>
                <a:spcPct val="120000"/>
              </a:lnSpc>
              <a:spcBef>
                <a:spcPct val="50000"/>
              </a:spcBef>
              <a:spcAft>
                <a:spcPct val="0"/>
              </a:spcAft>
              <a:buNone/>
            </a:pPr>
            <a:r>
              <a:rPr lang="zh-CN" altLang="en-US"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多用口语  明白如话    朴实无华   华美绚丽 </a:t>
            </a:r>
            <a:r>
              <a:rPr lang="en-US" altLang="zh-CN"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 </a:t>
            </a:r>
            <a:r>
              <a:rPr lang="zh-CN" altLang="en-US"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明白晓畅   </a:t>
            </a:r>
            <a:endParaRPr lang="en-US" altLang="zh-CN" sz="2000" b="1" i="0" u="none" strike="noStrike" kern="0" cap="none" spc="0" baseline="0">
              <a:solidFill>
                <a:srgbClr val="0000FF"/>
              </a:solidFill>
              <a:latin typeface="方正华隶简体" pitchFamily="1" charset="-122"/>
              <a:ea typeface="方正华隶简体" pitchFamily="1" charset="-122"/>
              <a:cs typeface="方正华隶简体" pitchFamily="1" charset="-122"/>
            </a:endParaRPr>
          </a:p>
          <a:p>
            <a:pPr marL="0" indent="0" algn="l">
              <a:lnSpc>
                <a:spcPct val="120000"/>
              </a:lnSpc>
              <a:spcBef>
                <a:spcPct val="50000"/>
              </a:spcBef>
              <a:spcAft>
                <a:spcPct val="0"/>
              </a:spcAft>
              <a:buNone/>
            </a:pPr>
            <a:r>
              <a:rPr lang="zh-CN" altLang="en-US" sz="2000" b="1" i="0" u="none" strike="noStrike" kern="0" cap="none" spc="0" baseline="0">
                <a:solidFill>
                  <a:srgbClr val="0000FF"/>
                </a:solidFill>
                <a:latin typeface="方正华隶简体" pitchFamily="1" charset="-122"/>
                <a:ea typeface="方正华隶简体" pitchFamily="1" charset="-122"/>
                <a:cs typeface="方正华隶简体" pitchFamily="1" charset="-122"/>
              </a:rPr>
              <a:t>笔调婉约  雄浑豪放</a:t>
            </a:r>
            <a:endParaRPr lang="en-US" altLang="zh-CN" sz="2000" b="1" i="0" u="none" strike="noStrike" kern="0" cap="none" spc="0" baseline="0">
              <a:solidFill>
                <a:srgbClr val="0000FF"/>
              </a:solidFill>
              <a:latin typeface="方正华隶简体" pitchFamily="1" charset="-122"/>
              <a:ea typeface="方正华隶简体" pitchFamily="1" charset="-122"/>
              <a:cs typeface="方正华隶简体" pitchFamily="1" charset="-122"/>
            </a:endParaRPr>
          </a:p>
          <a:p>
            <a:pPr marL="0" indent="0" algn="l">
              <a:lnSpc>
                <a:spcPct val="120000"/>
              </a:lnSpc>
              <a:spcBef>
                <a:spcPct val="50000"/>
              </a:spcBef>
              <a:spcAft>
                <a:spcPct val="0"/>
              </a:spcAft>
              <a:buNone/>
            </a:pPr>
            <a:endParaRPr lang="en-US" altLang="zh-CN" sz="2000" b="1" i="0" u="none" strike="noStrike" kern="0" cap="none" spc="0" baseline="0">
              <a:solidFill>
                <a:srgbClr val="0000FF"/>
              </a:solidFill>
              <a:latin typeface="汉仪太极体简" pitchFamily="2" charset="-122"/>
              <a:ea typeface="经典特黑简"/>
              <a:cs typeface="汉仪太极体简" pitchFamily="2" charset="-122"/>
            </a:endParaRPr>
          </a:p>
          <a:p>
            <a:pPr marL="0" indent="0" algn="ctr">
              <a:lnSpc>
                <a:spcPct val="120000"/>
              </a:lnSpc>
              <a:spcBef>
                <a:spcPct val="50000"/>
              </a:spcBef>
              <a:spcAft>
                <a:spcPct val="0"/>
              </a:spcAft>
              <a:buNone/>
            </a:pPr>
            <a:endParaRPr lang="zh-CN" altLang="en-US" sz="2000" b="1" i="0" u="none" strike="noStrike" kern="0" cap="none" spc="0" baseline="0">
              <a:solidFill>
                <a:srgbClr val="000099"/>
              </a:solidFill>
              <a:latin typeface="方正华隶简体" pitchFamily="1" charset="-122"/>
              <a:ea typeface="方正华隶简体" pitchFamily="1" charset="-122"/>
              <a:cs typeface="方正华隶简体" pitchFamily="1" charset="-122"/>
            </a:endParaRPr>
          </a:p>
        </p:txBody>
      </p:sp>
      <p:pic>
        <p:nvPicPr>
          <p:cNvPr id="192" name="图片" descr="C:/Users/Administrator/Desktop/t0174242c8827163313"/>
          <p:cNvPicPr>
            <a:picLocks noChangeAspect="1"/>
          </p:cNvPicPr>
          <p:nvPr/>
        </p:nvPicPr>
        <p:blipFill>
          <a:blip r:embed="rId3">
            <a:clrChange>
              <a:clrFrom>
                <a:srgbClr val="FFFFFF"/>
              </a:clrFrom>
              <a:clrTo>
                <a:srgbClr val="FFFFFF">
                  <a:alpha val="0"/>
                </a:srgbClr>
              </a:clrTo>
            </a:clrChange>
          </a:blip>
          <a:stretch>
            <a:fillRect/>
          </a:stretch>
        </p:blipFill>
        <p:spPr>
          <a:xfrm>
            <a:off x="9359900" y="4089400"/>
            <a:ext cx="2512484" cy="2218267"/>
          </a:xfrm>
          <a:prstGeom prst="rect">
            <a:avLst/>
          </a:prstGeom>
          <a:noFill/>
          <a:ln w="9525" cap="flat" cmpd="sng">
            <a:noFill/>
            <a:prstDash val="solid"/>
            <a:miter/>
          </a:ln>
        </p:spPr>
      </p:pic>
    </p:spTree>
    <p:extLst>
      <p:ext uri="{BB962C8B-B14F-4D97-AF65-F5344CB8AC3E}">
        <p14:creationId xmlns:p14="http://schemas.microsoft.com/office/powerpoint/2010/main" val="198300935"/>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6" name="矩形"/>
          <p:cNvSpPr/>
          <p:nvPr/>
        </p:nvSpPr>
        <p:spPr>
          <a:xfrm>
            <a:off x="0" y="4724400"/>
            <a:ext cx="11785601" cy="3306127"/>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just">
              <a:lnSpc>
                <a:spcPct val="100000"/>
              </a:lnSpc>
              <a:spcBef>
                <a:spcPct val="50000"/>
              </a:spcBef>
              <a:spcAft>
                <a:spcPct val="0"/>
              </a:spcAft>
              <a:buNone/>
            </a:pPr>
            <a:endPar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endParaRPr>
          </a:p>
          <a:p>
            <a:pPr marL="0" indent="0" algn="just">
              <a:lnSpc>
                <a:spcPct val="100000"/>
              </a:lnSpc>
              <a:spcBef>
                <a:spcPct val="50000"/>
              </a:spcBef>
              <a:spcAft>
                <a:spcPct val="0"/>
              </a:spcAft>
              <a:buNone/>
            </a:pPr>
            <a:r>
              <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rPr>
              <a:t>  </a:t>
            </a:r>
            <a:endParaRPr lang="en-US" altLang="zh-CN" sz="2400" b="0" i="0" u="none" strike="noStrike" kern="0" cap="none" spc="0" baseline="0">
              <a:solidFill>
                <a:srgbClr val="FFFF00"/>
              </a:solidFill>
              <a:latin typeface="Times New Roman" pitchFamily="2" charset="0"/>
              <a:ea typeface="宋体" pitchFamily="2" charset="-122"/>
              <a:cs typeface="Times New Roman" pitchFamily="2" charset="0"/>
            </a:endParaRPr>
          </a:p>
          <a:p>
            <a:pPr marL="0" indent="0" algn="just">
              <a:lnSpc>
                <a:spcPct val="100000"/>
              </a:lnSpc>
              <a:spcBef>
                <a:spcPct val="50000"/>
              </a:spcBef>
              <a:spcAft>
                <a:spcPct val="0"/>
              </a:spcAft>
              <a:buNone/>
            </a:pPr>
            <a:r>
              <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rPr>
              <a:t> </a:t>
            </a:r>
            <a:endPar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endParaRPr>
          </a:p>
          <a:p>
            <a:pPr marL="0" indent="0" algn="just">
              <a:lnSpc>
                <a:spcPct val="100000"/>
              </a:lnSpc>
              <a:spcBef>
                <a:spcPct val="50000"/>
              </a:spcBef>
              <a:spcAft>
                <a:spcPct val="0"/>
              </a:spcAft>
              <a:buNone/>
            </a:pPr>
            <a:endPar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endParaRPr>
          </a:p>
          <a:p>
            <a:pPr marL="0" indent="0" algn="l">
              <a:lnSpc>
                <a:spcPct val="100000"/>
              </a:lnSpc>
              <a:spcBef>
                <a:spcPct val="50000"/>
              </a:spcBef>
              <a:spcAft>
                <a:spcPct val="0"/>
              </a:spcAft>
              <a:buNone/>
            </a:pPr>
            <a:endParaRPr lang="zh-CN" altLang="en-US" sz="2400" b="0" i="0" u="none" strike="noStrike" kern="0" cap="none" spc="0" baseline="0">
              <a:solidFill>
                <a:srgbClr val="FFFF00"/>
              </a:solidFill>
              <a:latin typeface="Times New Roman" pitchFamily="2" charset="0"/>
              <a:ea typeface="宋体" pitchFamily="2" charset="-122"/>
              <a:cs typeface="Times New Roman" pitchFamily="2" charset="0"/>
            </a:endParaRPr>
          </a:p>
        </p:txBody>
      </p:sp>
      <p:sp>
        <p:nvSpPr>
          <p:cNvPr id="197" name="矩形"/>
          <p:cNvSpPr/>
          <p:nvPr/>
        </p:nvSpPr>
        <p:spPr>
          <a:xfrm>
            <a:off x="527050" y="1054100"/>
            <a:ext cx="11137902" cy="3179127"/>
          </a:xfrm>
          <a:prstGeom prst="rect">
            <a:avLst/>
          </a:prstGeom>
          <a:noFill/>
          <a:ln w="9525" cap="flat" cmpd="sng">
            <a:noFill/>
            <a:prstDash val="solid"/>
            <a:miter/>
          </a:ln>
        </p:spPr>
        <p:txBody>
          <a:bodyPr vert="horz" wrap="square" lIns="90170" tIns="46990" rIns="90170" bIns="46990" anchor="t" anchorCtr="0">
            <a:prstTxWarp prst="textNoShape">
              <a:avLst/>
            </a:prstTxWarp>
            <a:spAutoFit/>
          </a:bodyPr>
          <a:lstStyle/>
          <a:p>
            <a:pPr marL="0" indent="0" algn="ctr">
              <a:lnSpc>
                <a:spcPct val="120000"/>
              </a:lnSpc>
              <a:spcBef>
                <a:spcPct val="50000"/>
              </a:spcBef>
              <a:spcAft>
                <a:spcPct val="0"/>
              </a:spcAft>
              <a:buNone/>
            </a:pPr>
            <a:r>
              <a:rPr lang="zh-CN" altLang="en-US" sz="2600" b="1" i="0" u="none" strike="noStrike" kern="0" cap="none" spc="0" baseline="0">
                <a:solidFill>
                  <a:srgbClr val="800000"/>
                </a:solidFill>
                <a:latin typeface="方正华隶简体" pitchFamily="1" charset="-122"/>
                <a:ea typeface="经典特黑简"/>
                <a:cs typeface="方正华隶简体" pitchFamily="1" charset="-122"/>
              </a:rPr>
              <a:t>风格类</a:t>
            </a:r>
            <a:r>
              <a:rPr lang="zh-CN" altLang="en-US" sz="2600" b="1" i="0" u="none" strike="noStrike" kern="0" cap="none" spc="0" baseline="0">
                <a:solidFill>
                  <a:srgbClr val="0000FF"/>
                </a:solidFill>
                <a:latin typeface="Times New Roman" pitchFamily="2" charset="0"/>
                <a:ea typeface="经典特黑简"/>
                <a:cs typeface="Times New Roman" pitchFamily="2" charset="0"/>
              </a:rPr>
              <a:t>解题步骤（三步三点）</a:t>
            </a:r>
            <a:endParaRPr lang="en-US" altLang="zh-CN" sz="2600" b="1" i="0" u="none" strike="noStrike" kern="0" cap="none" spc="0" baseline="0">
              <a:solidFill>
                <a:srgbClr val="0000FF"/>
              </a:solidFill>
              <a:latin typeface="Times New Roman" pitchFamily="2" charset="0"/>
              <a:ea typeface="经典特黑简"/>
              <a:cs typeface="Times New Roman" pitchFamily="2" charset="0"/>
            </a:endParaRPr>
          </a:p>
          <a:p>
            <a:pPr marL="0" indent="0" algn="l">
              <a:lnSpc>
                <a:spcPct val="120000"/>
              </a:lnSpc>
              <a:spcBef>
                <a:spcPct val="50000"/>
              </a:spcBef>
              <a:spcAft>
                <a:spcPct val="0"/>
              </a:spcAft>
              <a:buNone/>
            </a:pPr>
            <a:r>
              <a:rPr lang="zh-CN" altLang="en-US" sz="2600" b="1" i="0" u="none" strike="noStrike" kern="0" cap="none" spc="0" baseline="0">
                <a:solidFill>
                  <a:srgbClr val="FF0066"/>
                </a:solidFill>
                <a:latin typeface="方正华隶简体" pitchFamily="1" charset="-122"/>
                <a:ea typeface="方正华隶简体" pitchFamily="1" charset="-122"/>
                <a:cs typeface="方正华隶简体" pitchFamily="1" charset="-122"/>
              </a:rPr>
              <a:t>点特色：</a:t>
            </a:r>
            <a:r>
              <a:rPr lang="en-US" altLang="zh-CN" sz="2600" b="1" i="0" u="none" strike="noStrike" kern="0" cap="none" spc="0" baseline="0">
                <a:solidFill>
                  <a:srgbClr val="FF0066"/>
                </a:solidFill>
                <a:latin typeface="方正华隶简体" pitchFamily="1" charset="-122"/>
                <a:ea typeface="方正华隶简体" pitchFamily="1" charset="-122"/>
                <a:cs typeface="方正华隶简体" pitchFamily="1" charset="-122"/>
              </a:rPr>
              <a:t> </a:t>
            </a:r>
            <a:r>
              <a:rPr lang="zh-CN" altLang="en-US"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清新淡雅 </a:t>
            </a:r>
            <a:r>
              <a:rPr lang="en-US" altLang="zh-CN"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 </a:t>
            </a:r>
            <a:r>
              <a:rPr lang="zh-CN" altLang="en-US"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平淡自然   明快浅显  </a:t>
            </a:r>
            <a:r>
              <a:rPr lang="en-US" altLang="zh-CN"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 </a:t>
            </a:r>
            <a:r>
              <a:rPr lang="zh-CN" altLang="en-US"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辞藻华丽 </a:t>
            </a:r>
            <a:endParaRPr lang="en-US" altLang="zh-CN" sz="2600" b="1" i="0" u="none" strike="noStrike" kern="0" cap="none" spc="0" baseline="0">
              <a:solidFill>
                <a:srgbClr val="0000FF"/>
              </a:solidFill>
              <a:latin typeface="方正华隶简体" pitchFamily="1" charset="-122"/>
              <a:ea typeface="方正华隶简体" pitchFamily="1" charset="-122"/>
              <a:cs typeface="方正华隶简体" pitchFamily="1" charset="-122"/>
            </a:endParaRPr>
          </a:p>
          <a:p>
            <a:pPr marL="0" indent="0" algn="l">
              <a:lnSpc>
                <a:spcPct val="100000"/>
              </a:lnSpc>
              <a:spcBef>
                <a:spcPct val="0"/>
              </a:spcBef>
              <a:spcAft>
                <a:spcPct val="0"/>
              </a:spcAft>
              <a:buNone/>
            </a:pPr>
            <a:r>
              <a:rPr lang="en-US" altLang="zh-CN"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         </a:t>
            </a:r>
            <a:r>
              <a:rPr lang="zh-CN" altLang="en-US"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委婉含蓄  </a:t>
            </a:r>
            <a:r>
              <a:rPr lang="en-US" altLang="zh-CN"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 </a:t>
            </a:r>
            <a:r>
              <a:rPr lang="zh-CN" altLang="en-US"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简洁洗练   沉郁顿挫  </a:t>
            </a:r>
            <a:r>
              <a:rPr lang="en-US" altLang="zh-CN"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 </a:t>
            </a:r>
            <a:r>
              <a:rPr lang="zh-CN" altLang="en-US"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浑厚雄壮 </a:t>
            </a:r>
            <a:endParaRPr lang="en-US" altLang="zh-CN" sz="2600" b="1" i="0" u="none" strike="noStrike" kern="0" cap="none" spc="0" baseline="0">
              <a:solidFill>
                <a:srgbClr val="0000FF"/>
              </a:solidFill>
              <a:latin typeface="方正华隶简体" pitchFamily="1" charset="-122"/>
              <a:ea typeface="方正华隶简体" pitchFamily="1" charset="-122"/>
              <a:cs typeface="方正华隶简体" pitchFamily="1" charset="-122"/>
            </a:endParaRPr>
          </a:p>
          <a:p>
            <a:pPr marL="0" indent="0" algn="l">
              <a:lnSpc>
                <a:spcPct val="100000"/>
              </a:lnSpc>
              <a:spcBef>
                <a:spcPct val="0"/>
              </a:spcBef>
              <a:spcAft>
                <a:spcPct val="0"/>
              </a:spcAft>
              <a:buNone/>
            </a:pPr>
            <a:r>
              <a:rPr lang="zh-CN" altLang="en-US"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         多用口语  明白如话    朴实无华   华美绚丽 </a:t>
            </a:r>
            <a:endParaRPr lang="en-US" altLang="zh-CN" sz="2600" b="1" i="0" u="none" strike="noStrike" kern="0" cap="none" spc="0" baseline="0">
              <a:solidFill>
                <a:srgbClr val="0000FF"/>
              </a:solidFill>
              <a:latin typeface="方正华隶简体" pitchFamily="1" charset="-122"/>
              <a:ea typeface="方正华隶简体" pitchFamily="1" charset="-122"/>
              <a:cs typeface="方正华隶简体" pitchFamily="1" charset="-122"/>
            </a:endParaRPr>
          </a:p>
          <a:p>
            <a:pPr marL="0" indent="0" algn="l">
              <a:lnSpc>
                <a:spcPct val="100000"/>
              </a:lnSpc>
              <a:spcBef>
                <a:spcPct val="0"/>
              </a:spcBef>
              <a:spcAft>
                <a:spcPct val="0"/>
              </a:spcAft>
              <a:buNone/>
            </a:pPr>
            <a:r>
              <a:rPr lang="zh-CN" altLang="en-US" sz="2600" b="1" i="0" u="none" strike="noStrike" kern="0" cap="none" spc="0" baseline="0">
                <a:solidFill>
                  <a:srgbClr val="0000FF"/>
                </a:solidFill>
                <a:latin typeface="方正华隶简体" pitchFamily="1" charset="-122"/>
                <a:ea typeface="方正华隶简体" pitchFamily="1" charset="-122"/>
                <a:cs typeface="方正华隶简体" pitchFamily="1" charset="-122"/>
              </a:rPr>
              <a:t>         明白晓畅  笔调婉约    雄浑豪放</a:t>
            </a:r>
            <a:endParaRPr lang="en-US" altLang="zh-CN" sz="2600" b="1" i="0" u="none" strike="noStrike" kern="0" cap="none" spc="0" baseline="0">
              <a:solidFill>
                <a:srgbClr val="0000FF"/>
              </a:solidFill>
              <a:latin typeface="方正华隶简体" pitchFamily="1" charset="-122"/>
              <a:ea typeface="方正华隶简体" pitchFamily="1" charset="-122"/>
              <a:cs typeface="方正华隶简体" pitchFamily="1" charset="-122"/>
            </a:endParaRPr>
          </a:p>
          <a:p>
            <a:pPr marL="0" indent="0" algn="l">
              <a:lnSpc>
                <a:spcPct val="100000"/>
              </a:lnSpc>
              <a:spcBef>
                <a:spcPct val="0"/>
              </a:spcBef>
              <a:spcAft>
                <a:spcPct val="0"/>
              </a:spcAft>
              <a:buNone/>
            </a:pPr>
            <a:r>
              <a:rPr lang="zh-CN" altLang="en-US" sz="2600" b="1" i="0" u="none" strike="noStrike" kern="0" cap="none" spc="0" baseline="0">
                <a:solidFill>
                  <a:srgbClr val="FF0066"/>
                </a:solidFill>
                <a:latin typeface="方正华隶简体" pitchFamily="1" charset="-122"/>
                <a:ea typeface="方正华隶简体" pitchFamily="1" charset="-122"/>
                <a:cs typeface="方正华隶简体" pitchFamily="1" charset="-122"/>
              </a:rPr>
              <a:t>析特色：结合具体诗句分析</a:t>
            </a:r>
            <a:endParaRPr lang="en-US" altLang="zh-CN" sz="2600" b="1" i="0" u="none" strike="noStrike" kern="0" cap="none" spc="0" baseline="0">
              <a:solidFill>
                <a:srgbClr val="FF0066"/>
              </a:solidFill>
              <a:latin typeface="方正华隶简体" pitchFamily="1" charset="-122"/>
              <a:ea typeface="方正华隶简体" pitchFamily="1" charset="-122"/>
              <a:cs typeface="方正华隶简体" pitchFamily="1" charset="-122"/>
            </a:endParaRPr>
          </a:p>
          <a:p>
            <a:pPr marL="0" indent="0" algn="l">
              <a:lnSpc>
                <a:spcPct val="100000"/>
              </a:lnSpc>
              <a:spcBef>
                <a:spcPct val="0"/>
              </a:spcBef>
              <a:spcAft>
                <a:spcPct val="0"/>
              </a:spcAft>
              <a:buNone/>
            </a:pPr>
            <a:r>
              <a:rPr lang="zh-CN" altLang="en-US" sz="2600" b="1" i="0" u="none" strike="noStrike" kern="0" cap="none" spc="0" baseline="0">
                <a:solidFill>
                  <a:srgbClr val="FF0066"/>
                </a:solidFill>
                <a:latin typeface="方正华隶简体" pitchFamily="1" charset="-122"/>
                <a:ea typeface="方正华隶简体" pitchFamily="1" charset="-122"/>
                <a:cs typeface="方正华隶简体" pitchFamily="1" charset="-122"/>
              </a:rPr>
              <a:t>联情旨：</a:t>
            </a:r>
            <a:r>
              <a:rPr lang="zh-CN" altLang="en-US" sz="2600" b="1" i="0" u="none" strike="noStrike" kern="0" cap="none" spc="0" baseline="0">
                <a:solidFill>
                  <a:srgbClr val="000099"/>
                </a:solidFill>
                <a:latin typeface="方正华隶简体" pitchFamily="1" charset="-122"/>
                <a:ea typeface="方正华隶简体" pitchFamily="1" charset="-122"/>
                <a:cs typeface="方正华隶简体" pitchFamily="1" charset="-122"/>
              </a:rPr>
              <a:t>对意境、形象、情感、结构方面的作用</a:t>
            </a:r>
            <a:endParaRPr lang="zh-CN" altLang="en-US" sz="2600" b="1" i="0" u="none" strike="noStrike" kern="0" cap="none" spc="0" baseline="0">
              <a:solidFill>
                <a:srgbClr val="000099"/>
              </a:solidFill>
              <a:latin typeface="方正华隶简体" pitchFamily="1" charset="-122"/>
              <a:ea typeface="方正华隶简体" pitchFamily="1" charset="-122"/>
              <a:cs typeface="方正华隶简体" pitchFamily="1" charset="-122"/>
            </a:endParaRPr>
          </a:p>
        </p:txBody>
      </p:sp>
      <p:sp>
        <p:nvSpPr>
          <p:cNvPr id="198" name="艺术字"/>
          <p:cNvSpPr>
            <a:spLocks noChangeArrowheads="1" noChangeShapeType="1" noTextEdit="1"/>
          </p:cNvSpPr>
          <p:nvPr/>
        </p:nvSpPr>
        <p:spPr>
          <a:xfrm>
            <a:off x="2446866" y="357716"/>
            <a:ext cx="6705600" cy="647699"/>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00"/>
                  </a:solidFill>
                  <a:prstDash val="solid"/>
                  <a:miter/>
                </a:ln>
                <a:solidFill>
                  <a:srgbClr val="FF0000"/>
                </a:solidFill>
                <a:effectLst>
                  <a:prstShdw prst="shdw3" dist="13470" dir="2700000">
                    <a:srgbClr val="C0C0C0">
                      <a:alpha val="76953"/>
                    </a:srgbClr>
                  </a:prstShdw>
                </a:effectLst>
                <a:latin typeface="宋体"/>
                <a:ea typeface="宋体"/>
              </a:rPr>
              <a:t>一、品味语言</a:t>
            </a:r>
            <a:endParaRPr lang="en-US" altLang="zh-CN" sz="3600" kern="10">
              <a:ln w="12700" cap="flat" cmpd="sng">
                <a:solidFill>
                  <a:srgbClr val="000000"/>
                </a:solidFill>
                <a:prstDash val="solid"/>
                <a:miter/>
              </a:ln>
              <a:solidFill>
                <a:srgbClr val="FF0000"/>
              </a:solidFill>
              <a:effectLst>
                <a:prstShdw prst="shdw3" dist="13470" dir="2700000">
                  <a:srgbClr val="C0C0C0">
                    <a:alpha val="76953"/>
                  </a:srgbClr>
                </a:prstShdw>
              </a:effectLst>
              <a:latin typeface="宋体"/>
              <a:ea typeface="宋体"/>
            </a:endParaRPr>
          </a:p>
        </p:txBody>
      </p:sp>
      <p:pic>
        <p:nvPicPr>
          <p:cNvPr id="199" name="图片" descr="C:/Users/Administrator/Desktop/t0174242c8827163313"/>
          <p:cNvPicPr>
            <a:picLocks noChangeAspect="1"/>
          </p:cNvPicPr>
          <p:nvPr/>
        </p:nvPicPr>
        <p:blipFill>
          <a:blip r:embed="rId3">
            <a:clrChange>
              <a:clrFrom>
                <a:srgbClr val="FFFFFF"/>
              </a:clrFrom>
              <a:clrTo>
                <a:srgbClr val="FFFFFF">
                  <a:alpha val="0"/>
                </a:srgbClr>
              </a:clrTo>
            </a:clrChange>
          </a:blip>
          <a:stretch>
            <a:fillRect/>
          </a:stretch>
        </p:blipFill>
        <p:spPr>
          <a:xfrm>
            <a:off x="7255934" y="3623733"/>
            <a:ext cx="4760382" cy="2956982"/>
          </a:xfrm>
          <a:prstGeom prst="rect">
            <a:avLst/>
          </a:prstGeom>
          <a:noFill/>
          <a:ln w="9525" cap="flat" cmpd="sng">
            <a:noFill/>
            <a:prstDash val="solid"/>
            <a:miter/>
          </a:ln>
        </p:spPr>
      </p:pic>
    </p:spTree>
    <p:extLst>
      <p:ext uri="{BB962C8B-B14F-4D97-AF65-F5344CB8AC3E}">
        <p14:creationId xmlns:p14="http://schemas.microsoft.com/office/powerpoint/2010/main" val="255324646"/>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3" name="内容占位符"/>
          <p:cNvSpPr>
            <a:spLocks noGrp="1"/>
          </p:cNvSpPr>
          <p:nvPr>
            <p:ph idx="1"/>
          </p:nvPr>
        </p:nvSpPr>
        <p:spPr>
          <a:xfrm>
            <a:off x="182092" y="140071"/>
            <a:ext cx="11864048" cy="6527327"/>
          </a:xfrm>
          <a:prstGeom prst="rect">
            <a:avLst/>
          </a:prstGeom>
        </p:spPr>
        <p:txBody>
          <a:bodyPr>
            <a:prstTxWarp prst="textNoShape">
              <a:avLst/>
            </a:prstTxWarp>
            <a:noAutofit/>
          </a:bodyPr>
          <a:lstStyle/>
          <a:p>
            <a:pPr marL="0" indent="0">
              <a:buNone/>
            </a:pPr>
            <a:r>
              <a:rPr lang="zh-CN" altLang="en-US" sz="2600" b="1">
                <a:solidFill>
                  <a:srgbClr val="000000"/>
                </a:solidFill>
              </a:rPr>
              <a:t>辨别诗歌语言风格的一般途径。</a:t>
            </a:r>
            <a:endParaRPr lang="en-US" altLang="zh-CN" sz="2600" b="1">
              <a:solidFill>
                <a:srgbClr val="000000"/>
              </a:solidFill>
            </a:endParaRPr>
          </a:p>
          <a:p>
            <a:pPr marL="0" indent="0">
              <a:buNone/>
            </a:pPr>
            <a:r>
              <a:rPr lang="zh-CN" altLang="en-US" sz="2600" b="1"/>
              <a:t>①知人论世，了解历代诗词名家的语言风格；</a:t>
            </a:r>
            <a:endParaRPr lang="en-US" altLang="zh-CN" sz="2600" b="1"/>
          </a:p>
          <a:p>
            <a:pPr marL="0" indent="0">
              <a:buNone/>
            </a:pPr>
            <a:r>
              <a:rPr lang="zh-CN" altLang="en-US" sz="2600" b="1">
                <a:solidFill>
                  <a:srgbClr val="FF0000"/>
                </a:solidFill>
              </a:rPr>
              <a:t>陶渊明</a:t>
            </a:r>
            <a:r>
              <a:rPr lang="zh-CN" altLang="en-US" sz="2600" b="1">
                <a:solidFill>
                  <a:srgbClr val="000000"/>
                </a:solidFill>
              </a:rPr>
              <a:t>的朴素自然      </a:t>
            </a:r>
            <a:r>
              <a:rPr lang="zh-CN" altLang="en-US" sz="2600" b="1"/>
              <a:t>杜    甫</a:t>
            </a:r>
            <a:r>
              <a:rPr lang="zh-CN" altLang="en-US" sz="2600" b="1">
                <a:solidFill>
                  <a:srgbClr val="000000"/>
                </a:solidFill>
              </a:rPr>
              <a:t>的沉郁顿挫      </a:t>
            </a:r>
            <a:r>
              <a:rPr lang="zh-CN" altLang="en-US" sz="2600" b="1"/>
              <a:t>白居易</a:t>
            </a:r>
            <a:r>
              <a:rPr lang="zh-CN" altLang="en-US" sz="2600" b="1">
                <a:solidFill>
                  <a:srgbClr val="000000"/>
                </a:solidFill>
              </a:rPr>
              <a:t>的通俗易懂 </a:t>
            </a:r>
            <a:endParaRPr lang="en-US" altLang="zh-CN" sz="2600" b="1">
              <a:solidFill>
                <a:srgbClr val="000000"/>
              </a:solidFill>
            </a:endParaRPr>
          </a:p>
          <a:p>
            <a:pPr marL="0" indent="0">
              <a:buNone/>
            </a:pPr>
            <a:r>
              <a:rPr lang="zh-CN" altLang="en-US" sz="2600" b="1"/>
              <a:t>李    白</a:t>
            </a:r>
            <a:r>
              <a:rPr lang="zh-CN" altLang="en-US" sz="2600" b="1">
                <a:solidFill>
                  <a:srgbClr val="000000"/>
                </a:solidFill>
              </a:rPr>
              <a:t>的豪迈飘逸      </a:t>
            </a:r>
            <a:r>
              <a:rPr lang="zh-CN" altLang="en-US" sz="2600" b="1"/>
              <a:t>王昌龄</a:t>
            </a:r>
            <a:r>
              <a:rPr lang="zh-CN" altLang="en-US" sz="2600" b="1">
                <a:solidFill>
                  <a:srgbClr val="000000"/>
                </a:solidFill>
              </a:rPr>
              <a:t>的雄健高昂      </a:t>
            </a:r>
            <a:r>
              <a:rPr lang="zh-CN" altLang="en-US" sz="2600" b="1"/>
              <a:t>杜    牧</a:t>
            </a:r>
            <a:r>
              <a:rPr lang="zh-CN" altLang="en-US" sz="2600" b="1">
                <a:solidFill>
                  <a:srgbClr val="000000"/>
                </a:solidFill>
              </a:rPr>
              <a:t>的清健俊爽 </a:t>
            </a:r>
            <a:endParaRPr lang="en-US" altLang="zh-CN" sz="2600" b="1">
              <a:solidFill>
                <a:srgbClr val="000000"/>
              </a:solidFill>
            </a:endParaRPr>
          </a:p>
          <a:p>
            <a:pPr marL="0" indent="0">
              <a:buNone/>
            </a:pPr>
            <a:r>
              <a:rPr lang="zh-CN" altLang="en-US" sz="2600" b="1"/>
              <a:t>李商隐</a:t>
            </a:r>
            <a:r>
              <a:rPr lang="zh-CN" altLang="en-US" sz="2600" b="1">
                <a:solidFill>
                  <a:srgbClr val="000000"/>
                </a:solidFill>
              </a:rPr>
              <a:t>的朦胧隐晦      </a:t>
            </a:r>
            <a:r>
              <a:rPr lang="zh-CN" altLang="en-US" sz="2600" b="1"/>
              <a:t>王    维</a:t>
            </a:r>
            <a:r>
              <a:rPr lang="zh-CN" altLang="en-US" sz="2600" b="1">
                <a:solidFill>
                  <a:srgbClr val="000000"/>
                </a:solidFill>
              </a:rPr>
              <a:t>的清新自然      </a:t>
            </a:r>
            <a:r>
              <a:rPr lang="zh-CN" altLang="en-US" sz="2600" b="1"/>
              <a:t>温庭筠</a:t>
            </a:r>
            <a:r>
              <a:rPr lang="zh-CN" altLang="en-US" sz="2600" b="1">
                <a:solidFill>
                  <a:srgbClr val="000000"/>
                </a:solidFill>
              </a:rPr>
              <a:t>的绮丽香艳      </a:t>
            </a:r>
            <a:endParaRPr lang="en-US" altLang="zh-CN" sz="2600" b="1">
              <a:solidFill>
                <a:srgbClr val="000000"/>
              </a:solidFill>
            </a:endParaRPr>
          </a:p>
          <a:p>
            <a:pPr marL="0" indent="0">
              <a:buNone/>
            </a:pPr>
            <a:r>
              <a:rPr lang="zh-CN" altLang="en-US" sz="2600" b="1"/>
              <a:t>高    适</a:t>
            </a:r>
            <a:r>
              <a:rPr lang="zh-CN" altLang="en-US" sz="2600" b="1">
                <a:solidFill>
                  <a:srgbClr val="000000"/>
                </a:solidFill>
              </a:rPr>
              <a:t>的悲壮苍凉      </a:t>
            </a:r>
            <a:r>
              <a:rPr lang="zh-CN" altLang="en-US" sz="2600" b="1"/>
              <a:t>陆    游</a:t>
            </a:r>
            <a:r>
              <a:rPr lang="zh-CN" altLang="en-US" sz="2600" b="1">
                <a:solidFill>
                  <a:srgbClr val="000000"/>
                </a:solidFill>
              </a:rPr>
              <a:t>的慷慨激昂</a:t>
            </a:r>
            <a:endParaRPr lang="en-US" altLang="zh-CN" sz="2600" b="1">
              <a:solidFill>
                <a:srgbClr val="000000"/>
              </a:solidFill>
            </a:endParaRPr>
          </a:p>
          <a:p>
            <a:pPr marL="0" indent="0">
              <a:buNone/>
            </a:pPr>
            <a:r>
              <a:rPr lang="zh-CN" altLang="en-US" sz="2600" b="1"/>
              <a:t>李清照</a:t>
            </a:r>
            <a:r>
              <a:rPr lang="zh-CN" altLang="en-US" sz="2600" b="1">
                <a:solidFill>
                  <a:srgbClr val="000000"/>
                </a:solidFill>
              </a:rPr>
              <a:t>：清新自然（早期）、哀婉悲凉（后期）</a:t>
            </a:r>
            <a:endParaRPr lang="en-US" altLang="zh-CN" sz="2600" b="1">
              <a:solidFill>
                <a:srgbClr val="000000"/>
              </a:solidFill>
            </a:endParaRPr>
          </a:p>
          <a:p>
            <a:pPr marL="0" indent="0">
              <a:buNone/>
            </a:pPr>
            <a:r>
              <a:rPr lang="zh-CN" altLang="en-US" sz="2600" b="1"/>
              <a:t>②诗歌语言风格有题材特点。比如，边塞诗抒写的是戍边士卒的艰辛、爱国将领的豪情、征夫思妇的幽怨，语言风格或</a:t>
            </a:r>
            <a:r>
              <a:rPr lang="zh-CN" altLang="en-US" sz="2600" b="1">
                <a:solidFill>
                  <a:srgbClr val="FF0000"/>
                </a:solidFill>
              </a:rPr>
              <a:t>悲壮苍凉</a:t>
            </a:r>
            <a:r>
              <a:rPr lang="zh-CN" altLang="en-US" sz="2600" b="1"/>
              <a:t>或</a:t>
            </a:r>
            <a:r>
              <a:rPr lang="zh-CN" altLang="en-US" sz="2600" b="1">
                <a:solidFill>
                  <a:srgbClr val="FF0000"/>
                </a:solidFill>
              </a:rPr>
              <a:t>慷慨豪迈</a:t>
            </a:r>
            <a:r>
              <a:rPr lang="zh-CN" altLang="en-US" sz="2600" b="1"/>
              <a:t>。又如，田园诗用通俗的语言表达农村自然风光和农民生活，风格</a:t>
            </a:r>
            <a:r>
              <a:rPr lang="zh-CN" altLang="en-US" sz="2600" b="1">
                <a:solidFill>
                  <a:srgbClr val="FF0000"/>
                </a:solidFill>
              </a:rPr>
              <a:t>恬淡宁谧</a:t>
            </a:r>
            <a:r>
              <a:rPr lang="zh-CN" altLang="en-US" sz="2600" b="1"/>
              <a:t>。</a:t>
            </a:r>
            <a:endParaRPr lang="en-US" altLang="zh-CN" sz="2600" b="1"/>
          </a:p>
          <a:p>
            <a:pPr marL="0" indent="0">
              <a:buNone/>
            </a:pPr>
            <a:r>
              <a:rPr lang="zh-CN" altLang="en-US" sz="2600" b="1"/>
              <a:t>③品读词、句，感受意象、意境、语言的力度等，把握诗歌的思想和情感。此外，还应重视注释，关注诗歌的写作背景；对于非著名诗词曲作家，我们还可以考虑到作品朝代和文风。</a:t>
            </a:r>
            <a:endParaRPr lang="zh-CN" altLang="en-US" sz="2600" b="1"/>
          </a:p>
        </p:txBody>
      </p:sp>
    </p:spTree>
    <p:extLst>
      <p:ext uri="{BB962C8B-B14F-4D97-AF65-F5344CB8AC3E}">
        <p14:creationId xmlns:p14="http://schemas.microsoft.com/office/powerpoint/2010/main" val="1557832550"/>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7" name="图片" descr="C:/Users/Administrator/Desktop/ll01"/>
          <p:cNvPicPr>
            <a:picLocks noChangeAspect="1"/>
          </p:cNvPicPr>
          <p:nvPr/>
        </p:nvPicPr>
        <p:blipFill>
          <a:blip r:embed="rId3"/>
          <a:stretch>
            <a:fillRect/>
          </a:stretch>
        </p:blipFill>
        <p:spPr>
          <a:xfrm>
            <a:off x="1583266" y="2277533"/>
            <a:ext cx="9313336" cy="4212166"/>
          </a:xfrm>
          <a:prstGeom prst="rect">
            <a:avLst/>
          </a:prstGeom>
          <a:noFill/>
          <a:ln w="9525" cap="flat" cmpd="sng">
            <a:noFill/>
            <a:prstDash val="solid"/>
            <a:miter/>
          </a:ln>
        </p:spPr>
      </p:pic>
      <p:sp>
        <p:nvSpPr>
          <p:cNvPr id="208" name="艺术字"/>
          <p:cNvSpPr>
            <a:spLocks noChangeArrowheads="1" noChangeShapeType="1" noTextEdit="1"/>
          </p:cNvSpPr>
          <p:nvPr/>
        </p:nvSpPr>
        <p:spPr>
          <a:xfrm>
            <a:off x="3024717" y="742949"/>
            <a:ext cx="6623051" cy="134408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rPr>
              <a:t>试题分析</a:t>
            </a:r>
            <a:endParaRPr lang="en-US" altLang="zh-CN"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638033858"/>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9" name="图片" descr="C:/Users/Administrator/Desktop/1"/>
          <p:cNvPicPr/>
          <p:nvPr/>
        </p:nvPicPr>
        <p:blipFill>
          <a:blip r:embed="rId3"/>
          <a:stretch>
            <a:fillRect/>
          </a:stretch>
        </p:blipFill>
        <p:spPr>
          <a:xfrm>
            <a:off x="1295399" y="1269998"/>
            <a:ext cx="8352367" cy="3742265"/>
          </a:xfrm>
          <a:prstGeom prst="rect">
            <a:avLst/>
          </a:prstGeom>
          <a:noFill/>
          <a:ln w="9525" cap="flat" cmpd="sng">
            <a:noFill/>
            <a:prstDash val="solid"/>
            <a:miter/>
          </a:ln>
        </p:spPr>
      </p:pic>
      <p:pic>
        <p:nvPicPr>
          <p:cNvPr id="80" name="图片" descr="1410986"/>
          <p:cNvPicPr>
            <a:picLocks noChangeAspect="1"/>
          </p:cNvPicPr>
          <p:nvPr/>
        </p:nvPicPr>
        <p:blipFill>
          <a:blip r:embed="rId4"/>
          <a:stretch>
            <a:fillRect/>
          </a:stretch>
        </p:blipFill>
        <p:spPr>
          <a:xfrm>
            <a:off x="0" y="0"/>
            <a:ext cx="12192000" cy="609600"/>
          </a:xfrm>
          <a:prstGeom prst="rect">
            <a:avLst/>
          </a:prstGeom>
          <a:noFill/>
          <a:ln w="9525" cap="flat" cmpd="sng">
            <a:noFill/>
            <a:prstDash val="solid"/>
            <a:miter/>
          </a:ln>
        </p:spPr>
      </p:pic>
      <p:sp>
        <p:nvSpPr>
          <p:cNvPr id="81" name="艺术字"/>
          <p:cNvSpPr>
            <a:spLocks noChangeArrowheads="1" noChangeShapeType="1" noTextEdit="1"/>
          </p:cNvSpPr>
          <p:nvPr/>
        </p:nvSpPr>
        <p:spPr>
          <a:xfrm>
            <a:off x="719666" y="550333"/>
            <a:ext cx="4415367" cy="1223433"/>
          </a:xfrm>
          <a:prstGeom prst="rect">
            <a:avLst/>
          </a:prstGeom>
        </p:spPr>
        <p:txBody>
          <a:bodyPr wrap="none" lIns="-12700" tIns="-12700" rIns="-12700" bIns="-12700" fromWordArt="1" anchor="t" anchorCtr="0">
            <a:prstTxWarp prst="textDeflate">
              <a:avLst>
                <a:gd name="adj" fmla="val 18750"/>
              </a:avLst>
            </a:prstTxWarp>
            <a:spAutoFit/>
          </a:bodyPr>
          <a:lstStyle/>
          <a:p>
            <a:pPr algn="ctr"/>
            <a:r>
              <a:rPr lang="zh-CN" altLang="en-US" sz="3600" kern="10">
                <a:ln w="9525" cap="flat" cmpd="sng">
                  <a:solidFill>
                    <a:srgbClr val="FFFF00"/>
                  </a:solidFill>
                  <a:prstDash val="solid"/>
                  <a:miter/>
                </a:ln>
                <a:solidFill>
                  <a:srgbClr val="FF0000"/>
                </a:solidFill>
                <a:latin typeface="宋体"/>
                <a:ea typeface="宋体"/>
              </a:rPr>
              <a:t>高考语文</a:t>
            </a:r>
            <a:endParaRPr lang="en-US" altLang="zh-CN" sz="3600" kern="10">
              <a:ln w="9525" cap="flat" cmpd="sng">
                <a:solidFill>
                  <a:srgbClr val="FFFF00"/>
                </a:solidFill>
                <a:prstDash val="solid"/>
                <a:miter/>
              </a:ln>
              <a:solidFill>
                <a:srgbClr val="FF0000"/>
              </a:solidFill>
              <a:latin typeface="宋体"/>
              <a:ea typeface="宋体"/>
            </a:endParaRPr>
          </a:p>
        </p:txBody>
      </p:sp>
      <p:pic>
        <p:nvPicPr>
          <p:cNvPr id="82" name="图片" descr="13144974494504"/>
          <p:cNvPicPr>
            <a:picLocks noChangeAspect="1"/>
          </p:cNvPicPr>
          <p:nvPr/>
        </p:nvPicPr>
        <p:blipFill>
          <a:blip r:embed="rId5">
            <a:clrChange>
              <a:clrFrom>
                <a:srgbClr val="FDFDFD"/>
              </a:clrFrom>
              <a:clrTo>
                <a:srgbClr val="FDFDFD">
                  <a:alpha val="0"/>
                </a:srgbClr>
              </a:clrTo>
            </a:clrChange>
          </a:blip>
          <a:stretch>
            <a:fillRect/>
          </a:stretch>
        </p:blipFill>
        <p:spPr>
          <a:xfrm>
            <a:off x="7920567" y="1413933"/>
            <a:ext cx="4271433" cy="4969932"/>
          </a:xfrm>
          <a:prstGeom prst="rect">
            <a:avLst/>
          </a:prstGeom>
          <a:noFill/>
          <a:ln w="9525" cap="flat" cmpd="sng">
            <a:noFill/>
            <a:prstDash val="solid"/>
            <a:miter/>
          </a:ln>
        </p:spPr>
      </p:pic>
      <p:pic>
        <p:nvPicPr>
          <p:cNvPr id="83" name="图片" descr="1410986"/>
          <p:cNvPicPr>
            <a:picLocks noChangeAspect="1"/>
          </p:cNvPicPr>
          <p:nvPr/>
        </p:nvPicPr>
        <p:blipFill>
          <a:blip r:embed="rId4"/>
          <a:stretch>
            <a:fillRect/>
          </a:stretch>
        </p:blipFill>
        <p:spPr>
          <a:xfrm>
            <a:off x="0" y="6021917"/>
            <a:ext cx="12192000" cy="609600"/>
          </a:xfrm>
          <a:prstGeom prst="rect">
            <a:avLst/>
          </a:prstGeom>
          <a:noFill/>
          <a:ln w="9525" cap="flat" cmpd="sng">
            <a:noFill/>
            <a:prstDash val="solid"/>
            <a:miter/>
          </a:ln>
        </p:spPr>
      </p:pic>
      <p:pic>
        <p:nvPicPr>
          <p:cNvPr id="84" name="图片" descr="C:/Users/Administrator/Desktop/图片17"/>
          <p:cNvPicPr>
            <a:picLocks noChangeAspect="1"/>
          </p:cNvPicPr>
          <p:nvPr/>
        </p:nvPicPr>
        <p:blipFill>
          <a:blip r:embed="rId6"/>
          <a:stretch>
            <a:fillRect/>
          </a:stretch>
        </p:blipFill>
        <p:spPr>
          <a:xfrm>
            <a:off x="6959601" y="692150"/>
            <a:ext cx="1295400" cy="1219200"/>
          </a:xfrm>
          <a:prstGeom prst="rect">
            <a:avLst/>
          </a:prstGeom>
          <a:noFill/>
          <a:ln w="9525" cap="flat" cmpd="sng">
            <a:noFill/>
            <a:prstDash val="solid"/>
            <a:miter/>
          </a:ln>
        </p:spPr>
      </p:pic>
      <p:sp>
        <p:nvSpPr>
          <p:cNvPr id="85" name="艺术字"/>
          <p:cNvSpPr>
            <a:spLocks noChangeArrowheads="1" noChangeShapeType="1" noTextEdit="1"/>
          </p:cNvSpPr>
          <p:nvPr/>
        </p:nvSpPr>
        <p:spPr>
          <a:xfrm>
            <a:off x="3022600" y="4220633"/>
            <a:ext cx="4707466" cy="1439333"/>
          </a:xfrm>
          <a:prstGeom prst="rect">
            <a:avLst/>
          </a:prstGeom>
        </p:spPr>
        <p:txBody>
          <a:bodyPr wrap="none" lIns="-12700" tIns="-12700" rIns="-12700" bIns="-12700" fromWordArt="1" anchor="t" anchorCtr="0">
            <a:prstTxWarp prst="textDeflate">
              <a:avLst>
                <a:gd name="adj" fmla="val 18750"/>
              </a:avLst>
            </a:prstTxWarp>
            <a:spAutoFit/>
          </a:bodyPr>
          <a:lstStyle/>
          <a:p>
            <a:pPr algn="ctr"/>
            <a:r>
              <a:rPr lang="zh-CN" altLang="en-US" sz="3600" kern="10">
                <a:ln w="9525" cap="flat" cmpd="sng">
                  <a:solidFill>
                    <a:srgbClr val="FFFF00"/>
                  </a:solidFill>
                  <a:prstDash val="solid"/>
                  <a:miter/>
                </a:ln>
                <a:solidFill>
                  <a:srgbClr val="6600FF"/>
                </a:solidFill>
                <a:latin typeface="宋体"/>
                <a:ea typeface="宋体"/>
              </a:rPr>
              <a:t>一诗多考</a:t>
            </a:r>
            <a:endParaRPr lang="en-US" altLang="zh-CN" sz="3600" kern="10">
              <a:ln w="9525" cap="flat" cmpd="sng">
                <a:solidFill>
                  <a:srgbClr val="FFFF00"/>
                </a:solidFill>
                <a:prstDash val="solid"/>
                <a:miter/>
              </a:ln>
              <a:solidFill>
                <a:srgbClr val="6600FF"/>
              </a:solidFill>
              <a:latin typeface="宋体"/>
              <a:ea typeface="宋体"/>
            </a:endParaRPr>
          </a:p>
        </p:txBody>
      </p:sp>
    </p:spTree>
    <p:extLst>
      <p:ext uri="{BB962C8B-B14F-4D97-AF65-F5344CB8AC3E}">
        <p14:creationId xmlns:p14="http://schemas.microsoft.com/office/powerpoint/2010/main" val="21107888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ppt_w</p:attrName>
                                        </p:attrNameLst>
                                      </p:cBhvr>
                                      <p:tavLst>
                                        <p:tav tm="0">
                                          <p:val>
                                            <p:fltVal val="0"/>
                                          </p:val>
                                        </p:tav>
                                        <p:tav tm="100000">
                                          <p:val>
                                            <p:strVal val="#ppt_w"/>
                                          </p:val>
                                        </p:tav>
                                      </p:tavLst>
                                    </p:anim>
                                    <p:anim calcmode="lin" valueType="num">
                                      <p:cBhvr>
                                        <p:cTn id="13" dur="1000" fill="hold"/>
                                        <p:tgtEl>
                                          <p:spTgt spid="85"/>
                                        </p:tgtEl>
                                        <p:attrNameLst>
                                          <p:attrName>ppt_h</p:attrName>
                                        </p:attrNameLst>
                                      </p:cBhvr>
                                      <p:tavLst>
                                        <p:tav tm="0">
                                          <p:val>
                                            <p:fltVal val="0"/>
                                          </p:val>
                                        </p:tav>
                                        <p:tav tm="100000">
                                          <p:val>
                                            <p:strVal val="#ppt_h"/>
                                          </p:val>
                                        </p:tav>
                                      </p:tavLst>
                                    </p:anim>
                                    <p:animEffect transition="in" filter="fade">
                                      <p:cBhvr>
                                        <p:cTn id="14"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2" name="内容占位符"/>
          <p:cNvSpPr>
            <a:spLocks noGrp="1"/>
          </p:cNvSpPr>
          <p:nvPr>
            <p:ph idx="1"/>
          </p:nvPr>
        </p:nvSpPr>
        <p:spPr>
          <a:xfrm>
            <a:off x="219804" y="263765"/>
            <a:ext cx="11826337" cy="6403632"/>
          </a:xfrm>
          <a:prstGeom prst="rect">
            <a:avLst/>
          </a:prstGeom>
        </p:spPr>
        <p:txBody>
          <a:bodyPr>
            <a:prstTxWarp prst="textNoShape">
              <a:avLst/>
            </a:prstTxWarp>
          </a:bodyPr>
          <a:lstStyle/>
          <a:p>
            <a:pPr marL="231013" indent="-231013">
              <a:buNone/>
            </a:pPr>
            <a:r>
              <a:rPr lang="en-US" altLang="zh-CN"/>
              <a:t>                                                </a:t>
            </a:r>
            <a:r>
              <a:rPr lang="en-US" altLang="zh-CN" sz="2000"/>
              <a:t> </a:t>
            </a:r>
            <a:r>
              <a:rPr lang="zh-CN" altLang="en-US" sz="2000" b="1"/>
              <a:t>送李端  卢  纶  </a:t>
            </a:r>
            <a:endParaRPr lang="en-US" altLang="zh-CN" sz="2000" b="1"/>
          </a:p>
          <a:p>
            <a:pPr marL="231013" indent="-231013">
              <a:buNone/>
            </a:pPr>
            <a:r>
              <a:rPr lang="zh-CN" altLang="en-US" sz="2000" b="1"/>
              <a:t>                 故关衰草遍，离别自堪悲。路出寒云外，人归暮雪时。  </a:t>
            </a:r>
            <a:endParaRPr lang="en-US" altLang="zh-CN" sz="2000" b="1"/>
          </a:p>
          <a:p>
            <a:pPr marL="231013" indent="-231013">
              <a:buNone/>
            </a:pPr>
            <a:r>
              <a:rPr lang="zh-CN" altLang="en-US" sz="2000" b="1"/>
              <a:t>                 少孤为客早，多难识君迟。掩泪空相向，风尘何处期? </a:t>
            </a:r>
            <a:endParaRPr lang="en-US" altLang="zh-CN" sz="2000" b="1"/>
          </a:p>
          <a:p>
            <a:pPr marL="231013" indent="-231013">
              <a:buNone/>
            </a:pPr>
            <a:endParaRPr lang="zh-CN" altLang="en-US"/>
          </a:p>
        </p:txBody>
      </p:sp>
      <p:sp>
        <p:nvSpPr>
          <p:cNvPr id="213" name="艺术字"/>
          <p:cNvSpPr>
            <a:spLocks noChangeArrowheads="1" noChangeShapeType="1" noTextEdit="1"/>
          </p:cNvSpPr>
          <p:nvPr/>
        </p:nvSpPr>
        <p:spPr>
          <a:xfrm>
            <a:off x="531291" y="352422"/>
            <a:ext cx="3168650" cy="43180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00"/>
                </a:solidFill>
                <a:effectLst>
                  <a:prstShdw prst="shdw3" dist="13470" dir="2700000">
                    <a:srgbClr val="C0C0C0">
                      <a:alpha val="76953"/>
                    </a:srgbClr>
                  </a:prstShdw>
                </a:effectLst>
                <a:latin typeface="宋体"/>
                <a:ea typeface="宋体"/>
              </a:rPr>
              <a:t>语言特色题</a:t>
            </a:r>
            <a:endParaRPr lang="en-US" altLang="zh-CN" sz="3600" kern="10">
              <a:ln w="12700" cap="flat" cmpd="sng">
                <a:solidFill>
                  <a:srgbClr val="0000CC"/>
                </a:solidFill>
                <a:prstDash val="solid"/>
                <a:miter/>
              </a:ln>
              <a:solidFill>
                <a:srgbClr val="000000"/>
              </a:solidFill>
              <a:effectLst>
                <a:prstShdw prst="shdw3" dist="13470" dir="2700000">
                  <a:srgbClr val="C0C0C0">
                    <a:alpha val="76953"/>
                  </a:srgbClr>
                </a:prstShdw>
              </a:effectLst>
              <a:latin typeface="宋体"/>
              <a:ea typeface="宋体"/>
            </a:endParaRPr>
          </a:p>
        </p:txBody>
      </p:sp>
      <p:sp>
        <p:nvSpPr>
          <p:cNvPr id="214" name="矩形"/>
          <p:cNvSpPr/>
          <p:nvPr/>
        </p:nvSpPr>
        <p:spPr>
          <a:xfrm>
            <a:off x="219804" y="1767227"/>
            <a:ext cx="11634976" cy="4811371"/>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l">
              <a:lnSpc>
                <a:spcPct val="100000"/>
              </a:lnSpc>
              <a:spcBef>
                <a:spcPct val="0"/>
              </a:spcBef>
              <a:spcAft>
                <a:spcPct val="0"/>
              </a:spcAft>
              <a:buNone/>
            </a:pPr>
            <a:r>
              <a:rPr lang="en-US" altLang="zh-CN" sz="2200" b="1" i="0" u="none" strike="noStrike" kern="0" cap="none" spc="0" baseline="0">
                <a:solidFill>
                  <a:schemeClr val="tx1"/>
                </a:solidFill>
                <a:latin typeface="Times New Roman" pitchFamily="2" charset="0"/>
                <a:ea typeface="宋体" pitchFamily="2" charset="-122"/>
                <a:cs typeface="Times New Roman" pitchFamily="2" charset="0"/>
              </a:rPr>
              <a:t>2、这首诗的</a:t>
            </a:r>
            <a:r>
              <a:rPr lang="zh-CN" altLang="en-US" sz="2200" b="1" i="0" u="none" strike="noStrike" kern="0" cap="none" spc="0" baseline="0">
                <a:solidFill>
                  <a:srgbClr val="FF0000"/>
                </a:solidFill>
                <a:latin typeface="Times New Roman" pitchFamily="2" charset="0"/>
                <a:ea typeface="宋体" pitchFamily="2" charset="-122"/>
                <a:cs typeface="Times New Roman" pitchFamily="2" charset="0"/>
              </a:rPr>
              <a:t>语言</a:t>
            </a:r>
            <a:r>
              <a:rPr lang="zh-CN" altLang="en-US" sz="2200" b="1" i="0" u="none" strike="noStrike" kern="0" cap="none" spc="0" baseline="0">
                <a:solidFill>
                  <a:schemeClr val="tx1"/>
                </a:solidFill>
                <a:latin typeface="Times New Roman" pitchFamily="2" charset="0"/>
                <a:ea typeface="宋体" pitchFamily="2" charset="-122"/>
                <a:cs typeface="Times New Roman" pitchFamily="2" charset="0"/>
              </a:rPr>
              <a:t>有何</a:t>
            </a:r>
            <a:r>
              <a:rPr lang="zh-CN" altLang="en-US" sz="2200" b="1" i="0" u="none" strike="noStrike" kern="0" cap="none" spc="0" baseline="0">
                <a:solidFill>
                  <a:srgbClr val="FF0000"/>
                </a:solidFill>
                <a:latin typeface="Times New Roman" pitchFamily="2" charset="0"/>
                <a:ea typeface="宋体" pitchFamily="2" charset="-122"/>
                <a:cs typeface="Times New Roman" pitchFamily="2" charset="0"/>
              </a:rPr>
              <a:t>特色</a:t>
            </a:r>
            <a:r>
              <a:rPr lang="zh-CN" altLang="en-US" sz="2200" b="1" i="0" u="none" strike="noStrike" kern="0" cap="none" spc="0" baseline="0">
                <a:solidFill>
                  <a:schemeClr val="tx1"/>
                </a:solidFill>
                <a:latin typeface="Times New Roman" pitchFamily="2" charset="0"/>
                <a:ea typeface="宋体" pitchFamily="2" charset="-122"/>
                <a:cs typeface="Times New Roman" pitchFamily="2" charset="0"/>
              </a:rPr>
              <a:t>？请简要分析。</a:t>
            </a:r>
            <a:endParaRPr lang="en-US" altLang="zh-CN" sz="22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200" b="1" i="0" u="none" strike="noStrike" kern="0" cap="none" spc="0" baseline="0">
                <a:solidFill>
                  <a:schemeClr val="tx1"/>
                </a:solidFill>
                <a:latin typeface="Times New Roman" pitchFamily="2" charset="0"/>
                <a:ea typeface="宋体" pitchFamily="2" charset="-122"/>
                <a:cs typeface="Times New Roman" pitchFamily="2" charset="0"/>
              </a:rPr>
              <a:t>解题步骤（三步三点）</a:t>
            </a:r>
            <a:endParaRPr lang="en-US" altLang="zh-CN" sz="22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200" b="1" i="0" u="none" strike="noStrike" kern="0" cap="none" spc="0" baseline="0">
                <a:solidFill>
                  <a:srgbClr val="FF0000"/>
                </a:solidFill>
                <a:latin typeface="Times New Roman" pitchFamily="2" charset="0"/>
                <a:ea typeface="宋体" pitchFamily="2" charset="-122"/>
                <a:cs typeface="Times New Roman" pitchFamily="2" charset="0"/>
              </a:rPr>
              <a:t>点特色</a:t>
            </a:r>
            <a:r>
              <a:rPr lang="zh-CN" altLang="en-US" sz="2200" b="1" i="0" u="none" strike="noStrike" kern="0" cap="none" spc="0" baseline="0">
                <a:solidFill>
                  <a:schemeClr val="tx1"/>
                </a:solidFill>
                <a:latin typeface="Times New Roman" pitchFamily="2" charset="0"/>
                <a:ea typeface="宋体" pitchFamily="2" charset="-122"/>
                <a:cs typeface="Times New Roman" pitchFamily="2" charset="0"/>
              </a:rPr>
              <a:t>：清新淡雅  平淡自然    明快浅显    辞藻华丽   委婉含蓄   简洁洗练  沉郁顿挫    浑厚雄壮   多用口语    明白如话    朴实无华  华美绚丽    明白晓畅   笔调婉约    雄浑豪放</a:t>
            </a:r>
            <a:endParaRPr lang="en-US" altLang="zh-CN" sz="22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200" b="1" i="0" u="none" strike="noStrike" kern="0" cap="none" spc="0" baseline="0">
                <a:solidFill>
                  <a:srgbClr val="FF0000"/>
                </a:solidFill>
                <a:latin typeface="Times New Roman" pitchFamily="2" charset="0"/>
                <a:ea typeface="宋体" pitchFamily="2" charset="-122"/>
                <a:cs typeface="Times New Roman" pitchFamily="2" charset="0"/>
              </a:rPr>
              <a:t>析特色</a:t>
            </a:r>
            <a:r>
              <a:rPr lang="zh-CN" altLang="en-US" sz="2200" b="1" i="0" u="none" strike="noStrike" kern="0" cap="none" spc="0" baseline="0">
                <a:solidFill>
                  <a:schemeClr val="tx1"/>
                </a:solidFill>
                <a:latin typeface="Times New Roman" pitchFamily="2" charset="0"/>
                <a:ea typeface="宋体" pitchFamily="2" charset="-122"/>
                <a:cs typeface="Times New Roman" pitchFamily="2" charset="0"/>
              </a:rPr>
              <a:t>：结合具体诗句分析</a:t>
            </a:r>
            <a:endParaRPr lang="en-US" altLang="zh-CN" sz="22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200" b="1" i="0" u="none" strike="noStrike" kern="0" cap="none" spc="0" baseline="0">
                <a:solidFill>
                  <a:srgbClr val="FF0000"/>
                </a:solidFill>
                <a:latin typeface="Times New Roman" pitchFamily="2" charset="0"/>
                <a:ea typeface="宋体" pitchFamily="2" charset="-122"/>
                <a:cs typeface="Times New Roman" pitchFamily="2" charset="0"/>
              </a:rPr>
              <a:t>联情旨</a:t>
            </a:r>
            <a:r>
              <a:rPr lang="zh-CN" altLang="en-US" sz="2200" b="1" i="0" u="none" strike="noStrike" kern="0" cap="none" spc="0" baseline="0">
                <a:solidFill>
                  <a:schemeClr val="tx1"/>
                </a:solidFill>
                <a:latin typeface="Times New Roman" pitchFamily="2" charset="0"/>
                <a:ea typeface="宋体" pitchFamily="2" charset="-122"/>
                <a:cs typeface="Times New Roman" pitchFamily="2" charset="0"/>
              </a:rPr>
              <a:t>：对意境、形象、情感、结构方面的作用</a:t>
            </a:r>
            <a:endParaRPr lang="en-US" altLang="zh-CN" sz="22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200" b="1" i="0" u="none" strike="noStrike" kern="0" cap="none" spc="0" baseline="0">
                <a:solidFill>
                  <a:schemeClr val="tx1"/>
                </a:solidFill>
                <a:latin typeface="Times New Roman" pitchFamily="2" charset="0"/>
                <a:ea typeface="宋体" pitchFamily="2" charset="-122"/>
                <a:cs typeface="Times New Roman" pitchFamily="2" charset="0"/>
              </a:rPr>
              <a:t>                                               【参考答案】</a:t>
            </a:r>
            <a:endParaRPr lang="en-US" altLang="zh-CN" sz="22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200" b="1" i="0" u="none" strike="noStrike" kern="0" cap="none" spc="0" baseline="0">
                <a:solidFill>
                  <a:srgbClr val="1F497D"/>
                </a:solidFill>
                <a:latin typeface="Times New Roman" pitchFamily="2" charset="0"/>
                <a:ea typeface="宋体" pitchFamily="2" charset="-122"/>
                <a:cs typeface="Times New Roman" pitchFamily="2" charset="0"/>
              </a:rPr>
              <a:t>①语言特色：沉郁顿挫</a:t>
            </a:r>
            <a:endParaRPr lang="en-US" altLang="zh-CN" sz="2200" b="1" i="0" u="none" strike="noStrike" kern="0" cap="none" spc="0" baseline="0">
              <a:solidFill>
                <a:srgbClr val="1F497D"/>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200" b="1" i="0" u="none" strike="noStrike" kern="0" cap="none" spc="0" baseline="0">
                <a:solidFill>
                  <a:srgbClr val="1F497D"/>
                </a:solidFill>
                <a:latin typeface="Times New Roman" pitchFamily="2" charset="0"/>
                <a:ea typeface="宋体" pitchFamily="2" charset="-122"/>
                <a:cs typeface="Times New Roman" pitchFamily="2" charset="0"/>
              </a:rPr>
              <a:t>②送别环境：衰草遍野，一片凄清的景象 ；送别之景：荒原茫茫，暮雪霏霏，更见沉郁；回忆往事，感叹身世，没离开一个“悲”字； 垂泪掩泣，企盼相逢之日，哀婉动人。</a:t>
            </a:r>
            <a:endParaRPr lang="en-US" altLang="zh-CN" sz="2200" b="1" i="0" u="none" strike="noStrike" kern="0" cap="none" spc="0" baseline="0">
              <a:solidFill>
                <a:srgbClr val="1F497D"/>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200" b="1" i="0" u="none" strike="noStrike" kern="0" cap="none" spc="0" baseline="0">
                <a:solidFill>
                  <a:srgbClr val="1F497D"/>
                </a:solidFill>
                <a:latin typeface="Times New Roman" pitchFamily="2" charset="0"/>
                <a:ea typeface="宋体" pitchFamily="2" charset="-122"/>
                <a:cs typeface="Times New Roman" pitchFamily="2" charset="0"/>
              </a:rPr>
              <a:t>③塑造了一位孤寂悲苦的诗人形象，渲染了悲凉的送别场景，烘托诗人送别友人的哀痛心境，读之给人以悲凉回荡之感。 </a:t>
            </a:r>
            <a:endParaRPr lang="zh-CN" altLang="en-US" sz="2200" b="1" i="0" u="none" strike="noStrike" kern="0" cap="none" spc="0" baseline="0">
              <a:solidFill>
                <a:srgbClr val="1F497D"/>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3538026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4">
                                            <p:txEl>
                                              <p:pRg st="0" end="0"/>
                                            </p:txEl>
                                          </p:spTgt>
                                        </p:tgtEl>
                                        <p:attrNameLst>
                                          <p:attrName>style.visibility</p:attrName>
                                        </p:attrNameLst>
                                      </p:cBhvr>
                                      <p:to>
                                        <p:strVal val="visible"/>
                                      </p:to>
                                    </p:set>
                                    <p:animEffect transition="in" filter="wheel(4)">
                                      <p:cBhvr>
                                        <p:cTn id="7" dur="2000"/>
                                        <p:tgtEl>
                                          <p:spTgt spid="21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grpId="1" nodeType="clickEffect">
                                  <p:stCondLst>
                                    <p:cond delay="0"/>
                                  </p:stCondLst>
                                  <p:childTnLst>
                                    <p:set>
                                      <p:cBhvr>
                                        <p:cTn id="11" dur="1" fill="hold">
                                          <p:stCondLst>
                                            <p:cond delay="0"/>
                                          </p:stCondLst>
                                        </p:cTn>
                                        <p:tgtEl>
                                          <p:spTgt spid="214">
                                            <p:txEl>
                                              <p:pRg st="1" end="1"/>
                                            </p:txEl>
                                          </p:spTgt>
                                        </p:tgtEl>
                                        <p:attrNameLst>
                                          <p:attrName>style.visibility</p:attrName>
                                        </p:attrNameLst>
                                      </p:cBhvr>
                                      <p:to>
                                        <p:strVal val="visible"/>
                                      </p:to>
                                    </p:set>
                                    <p:animEffect transition="in" filter="wheel(4)">
                                      <p:cBhvr>
                                        <p:cTn id="12" dur="2000"/>
                                        <p:tgtEl>
                                          <p:spTgt spid="21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4" fill="hold" grpId="2" nodeType="clickEffect">
                                  <p:stCondLst>
                                    <p:cond delay="0"/>
                                  </p:stCondLst>
                                  <p:childTnLst>
                                    <p:set>
                                      <p:cBhvr>
                                        <p:cTn id="16" dur="1" fill="hold">
                                          <p:stCondLst>
                                            <p:cond delay="0"/>
                                          </p:stCondLst>
                                        </p:cTn>
                                        <p:tgtEl>
                                          <p:spTgt spid="214">
                                            <p:txEl>
                                              <p:pRg st="2" end="2"/>
                                            </p:txEl>
                                          </p:spTgt>
                                        </p:tgtEl>
                                        <p:attrNameLst>
                                          <p:attrName>style.visibility</p:attrName>
                                        </p:attrNameLst>
                                      </p:cBhvr>
                                      <p:to>
                                        <p:strVal val="visible"/>
                                      </p:to>
                                    </p:set>
                                    <p:animEffect transition="in" filter="wheel(4)">
                                      <p:cBhvr>
                                        <p:cTn id="17" dur="2000"/>
                                        <p:tgtEl>
                                          <p:spTgt spid="21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4" fill="hold" grpId="3" nodeType="clickEffect">
                                  <p:stCondLst>
                                    <p:cond delay="0"/>
                                  </p:stCondLst>
                                  <p:childTnLst>
                                    <p:set>
                                      <p:cBhvr>
                                        <p:cTn id="21" dur="1" fill="hold">
                                          <p:stCondLst>
                                            <p:cond delay="0"/>
                                          </p:stCondLst>
                                        </p:cTn>
                                        <p:tgtEl>
                                          <p:spTgt spid="214">
                                            <p:txEl>
                                              <p:pRg st="3" end="3"/>
                                            </p:txEl>
                                          </p:spTgt>
                                        </p:tgtEl>
                                        <p:attrNameLst>
                                          <p:attrName>style.visibility</p:attrName>
                                        </p:attrNameLst>
                                      </p:cBhvr>
                                      <p:to>
                                        <p:strVal val="visible"/>
                                      </p:to>
                                    </p:set>
                                    <p:animEffect transition="in" filter="wheel(4)">
                                      <p:cBhvr>
                                        <p:cTn id="22" dur="2000"/>
                                        <p:tgtEl>
                                          <p:spTgt spid="21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4" fill="hold" grpId="4" nodeType="clickEffect">
                                  <p:stCondLst>
                                    <p:cond delay="0"/>
                                  </p:stCondLst>
                                  <p:childTnLst>
                                    <p:set>
                                      <p:cBhvr>
                                        <p:cTn id="26" dur="1" fill="hold">
                                          <p:stCondLst>
                                            <p:cond delay="0"/>
                                          </p:stCondLst>
                                        </p:cTn>
                                        <p:tgtEl>
                                          <p:spTgt spid="214">
                                            <p:txEl>
                                              <p:pRg st="4" end="4"/>
                                            </p:txEl>
                                          </p:spTgt>
                                        </p:tgtEl>
                                        <p:attrNameLst>
                                          <p:attrName>style.visibility</p:attrName>
                                        </p:attrNameLst>
                                      </p:cBhvr>
                                      <p:to>
                                        <p:strVal val="visible"/>
                                      </p:to>
                                    </p:set>
                                    <p:animEffect transition="in" filter="wheel(4)">
                                      <p:cBhvr>
                                        <p:cTn id="27" dur="2000"/>
                                        <p:tgtEl>
                                          <p:spTgt spid="214">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4" fill="hold" grpId="5" nodeType="clickEffect">
                                  <p:stCondLst>
                                    <p:cond delay="0"/>
                                  </p:stCondLst>
                                  <p:childTnLst>
                                    <p:set>
                                      <p:cBhvr>
                                        <p:cTn id="31" dur="1" fill="hold">
                                          <p:stCondLst>
                                            <p:cond delay="0"/>
                                          </p:stCondLst>
                                        </p:cTn>
                                        <p:tgtEl>
                                          <p:spTgt spid="214">
                                            <p:txEl>
                                              <p:pRg st="5" end="5"/>
                                            </p:txEl>
                                          </p:spTgt>
                                        </p:tgtEl>
                                        <p:attrNameLst>
                                          <p:attrName>style.visibility</p:attrName>
                                        </p:attrNameLst>
                                      </p:cBhvr>
                                      <p:to>
                                        <p:strVal val="visible"/>
                                      </p:to>
                                    </p:set>
                                    <p:animEffect transition="in" filter="wheel(4)">
                                      <p:cBhvr>
                                        <p:cTn id="32" dur="2000"/>
                                        <p:tgtEl>
                                          <p:spTgt spid="214">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4" fill="hold" grpId="6" nodeType="clickEffect">
                                  <p:stCondLst>
                                    <p:cond delay="0"/>
                                  </p:stCondLst>
                                  <p:childTnLst>
                                    <p:set>
                                      <p:cBhvr>
                                        <p:cTn id="36" dur="1" fill="hold">
                                          <p:stCondLst>
                                            <p:cond delay="0"/>
                                          </p:stCondLst>
                                        </p:cTn>
                                        <p:tgtEl>
                                          <p:spTgt spid="214">
                                            <p:txEl>
                                              <p:pRg st="6" end="6"/>
                                            </p:txEl>
                                          </p:spTgt>
                                        </p:tgtEl>
                                        <p:attrNameLst>
                                          <p:attrName>style.visibility</p:attrName>
                                        </p:attrNameLst>
                                      </p:cBhvr>
                                      <p:to>
                                        <p:strVal val="visible"/>
                                      </p:to>
                                    </p:set>
                                    <p:animEffect transition="in" filter="wheel(4)">
                                      <p:cBhvr>
                                        <p:cTn id="37" dur="2000"/>
                                        <p:tgtEl>
                                          <p:spTgt spid="214">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1" presetClass="entr" presetSubtype="4" fill="hold" grpId="7" nodeType="clickEffect">
                                  <p:stCondLst>
                                    <p:cond delay="0"/>
                                  </p:stCondLst>
                                  <p:childTnLst>
                                    <p:set>
                                      <p:cBhvr>
                                        <p:cTn id="41" dur="1" fill="hold">
                                          <p:stCondLst>
                                            <p:cond delay="0"/>
                                          </p:stCondLst>
                                        </p:cTn>
                                        <p:tgtEl>
                                          <p:spTgt spid="214">
                                            <p:txEl>
                                              <p:pRg st="7" end="7"/>
                                            </p:txEl>
                                          </p:spTgt>
                                        </p:tgtEl>
                                        <p:attrNameLst>
                                          <p:attrName>style.visibility</p:attrName>
                                        </p:attrNameLst>
                                      </p:cBhvr>
                                      <p:to>
                                        <p:strVal val="visible"/>
                                      </p:to>
                                    </p:set>
                                    <p:animEffect transition="in" filter="wheel(4)">
                                      <p:cBhvr>
                                        <p:cTn id="42" dur="2000"/>
                                        <p:tgtEl>
                                          <p:spTgt spid="214">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1" presetClass="entr" presetSubtype="4" fill="hold" grpId="8" nodeType="clickEffect">
                                  <p:stCondLst>
                                    <p:cond delay="0"/>
                                  </p:stCondLst>
                                  <p:childTnLst>
                                    <p:set>
                                      <p:cBhvr>
                                        <p:cTn id="46" dur="1" fill="hold">
                                          <p:stCondLst>
                                            <p:cond delay="0"/>
                                          </p:stCondLst>
                                        </p:cTn>
                                        <p:tgtEl>
                                          <p:spTgt spid="214">
                                            <p:txEl>
                                              <p:pRg st="8" end="8"/>
                                            </p:txEl>
                                          </p:spTgt>
                                        </p:tgtEl>
                                        <p:attrNameLst>
                                          <p:attrName>style.visibility</p:attrName>
                                        </p:attrNameLst>
                                      </p:cBhvr>
                                      <p:to>
                                        <p:strVal val="visible"/>
                                      </p:to>
                                    </p:set>
                                    <p:animEffect transition="in" filter="wheel(4)">
                                      <p:cBhvr>
                                        <p:cTn id="47" dur="2000"/>
                                        <p:tgtEl>
                                          <p:spTgt spid="2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build="p"/>
      <p:bldP spid="214" grpId="1" build="p"/>
      <p:bldP spid="214" grpId="2" build="p"/>
      <p:bldP spid="214" grpId="3" build="p"/>
      <p:bldP spid="214" grpId="4" build="p"/>
      <p:bldP spid="214" grpId="5" build="p"/>
      <p:bldP spid="214" grpId="6" build="p"/>
      <p:bldP spid="214" grpId="7" build="p"/>
      <p:bldP spid="214" grpId="8"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8" name="图片" descr="C:/Users/Administrator/Desktop/36bOOOPIC44"/>
          <p:cNvPicPr>
            <a:picLocks noChangeAspect="1"/>
          </p:cNvPicPr>
          <p:nvPr/>
        </p:nvPicPr>
        <p:blipFill>
          <a:blip r:embed="rId3"/>
          <a:stretch>
            <a:fillRect/>
          </a:stretch>
        </p:blipFill>
        <p:spPr>
          <a:xfrm>
            <a:off x="1295399" y="2758017"/>
            <a:ext cx="9505951" cy="3551767"/>
          </a:xfrm>
          <a:prstGeom prst="rect">
            <a:avLst/>
          </a:prstGeom>
          <a:noFill/>
          <a:ln w="9525" cap="flat" cmpd="sng">
            <a:noFill/>
            <a:prstDash val="solid"/>
            <a:miter/>
          </a:ln>
        </p:spPr>
      </p:pic>
      <p:sp>
        <p:nvSpPr>
          <p:cNvPr id="219" name="艺术字"/>
          <p:cNvSpPr>
            <a:spLocks noChangeArrowheads="1" noChangeShapeType="1" noTextEdit="1"/>
          </p:cNvSpPr>
          <p:nvPr/>
        </p:nvSpPr>
        <p:spPr>
          <a:xfrm>
            <a:off x="3312583" y="548216"/>
            <a:ext cx="4963584" cy="173778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巩固练习</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074630725"/>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3" name="内容占位符"/>
          <p:cNvSpPr>
            <a:spLocks noGrp="1"/>
          </p:cNvSpPr>
          <p:nvPr>
            <p:ph idx="1"/>
          </p:nvPr>
        </p:nvSpPr>
        <p:spPr>
          <a:xfrm>
            <a:off x="431800" y="260350"/>
            <a:ext cx="11328401" cy="1673928"/>
          </a:xfrm>
          <a:prstGeom prst="rect">
            <a:avLst/>
          </a:prstGeom>
          <a:noFill/>
          <a:ln w="9525" cap="flat" cmpd="sng">
            <a:noFill/>
            <a:prstDash val="solid"/>
            <a:miter/>
          </a:ln>
        </p:spPr>
        <p:txBody>
          <a:bodyPr lIns="90170" tIns="46990" rIns="90170" bIns="46990" anchor="ctr" anchorCtr="0">
            <a:prstTxWarp prst="textNoShape">
              <a:avLst/>
            </a:prstTxWarp>
            <a:noAutofit/>
          </a:bodyPr>
          <a:lstStyle/>
          <a:p>
            <a:pPr marL="342900" indent="-342900" algn="l">
              <a:lnSpc>
                <a:spcPct val="90000"/>
              </a:lnSpc>
              <a:buNone/>
            </a:pPr>
            <a:r>
              <a:rPr lang="en-US" altLang="zh-CN" sz="2000">
                <a:solidFill>
                  <a:srgbClr val="0000CC"/>
                </a:solidFill>
                <a:latin typeface="方正华隶简体" pitchFamily="1" charset="-122"/>
                <a:ea typeface="方正华隶简体" pitchFamily="1" charset="-122"/>
                <a:cs typeface="方正华隶简体" pitchFamily="1" charset="-122"/>
              </a:rPr>
              <a:t>                     </a:t>
            </a:r>
            <a:r>
              <a:rPr lang="zh-CN" altLang="en-US" sz="2500" b="1">
                <a:solidFill>
                  <a:srgbClr val="0000CC"/>
                </a:solidFill>
                <a:latin typeface="新宋体" charset="0"/>
                <a:ea typeface="新宋体" charset="0"/>
                <a:cs typeface="方正华隶简体" pitchFamily="1" charset="-122"/>
              </a:rPr>
              <a:t> 江  村    杜  甫</a:t>
            </a:r>
            <a:endParaRPr lang="en-US" altLang="zh-CN" sz="2500" b="1">
              <a:solidFill>
                <a:srgbClr val="0000CC"/>
              </a:solidFill>
              <a:latin typeface="新宋体" charset="0"/>
              <a:ea typeface="新宋体" charset="0"/>
              <a:cs typeface="方正华隶简体" pitchFamily="1" charset="-122"/>
            </a:endParaRPr>
          </a:p>
          <a:p>
            <a:pPr marL="342900" indent="-342900" algn="l">
              <a:lnSpc>
                <a:spcPct val="90000"/>
              </a:lnSpc>
              <a:buNone/>
            </a:pPr>
            <a:r>
              <a:rPr lang="zh-CN" altLang="en-US" sz="2500" b="1">
                <a:solidFill>
                  <a:srgbClr val="0000CC"/>
                </a:solidFill>
                <a:latin typeface="新宋体" charset="0"/>
                <a:ea typeface="新宋体" charset="0"/>
                <a:cs typeface="方正华隶简体" pitchFamily="1" charset="-122"/>
              </a:rPr>
              <a:t>清江一曲抱村流，长夏江村事事幽。自去自来梁上燕，相亲相近水中鸥。</a:t>
            </a:r>
            <a:endParaRPr lang="en-US" altLang="zh-CN" sz="2500" b="1">
              <a:solidFill>
                <a:srgbClr val="0000CC"/>
              </a:solidFill>
              <a:latin typeface="新宋体" charset="0"/>
              <a:ea typeface="新宋体" charset="0"/>
              <a:cs typeface="方正华隶简体" pitchFamily="1" charset="-122"/>
            </a:endParaRPr>
          </a:p>
          <a:p>
            <a:pPr marL="342900" indent="-342900" algn="l">
              <a:lnSpc>
                <a:spcPct val="90000"/>
              </a:lnSpc>
              <a:buNone/>
            </a:pPr>
            <a:r>
              <a:rPr lang="zh-CN" altLang="en-US" sz="2500" b="1">
                <a:solidFill>
                  <a:srgbClr val="0000CC"/>
                </a:solidFill>
                <a:latin typeface="新宋体" charset="0"/>
                <a:ea typeface="新宋体" charset="0"/>
                <a:cs typeface="方正华隶简体" pitchFamily="1" charset="-122"/>
              </a:rPr>
              <a:t>老妻画纸为棋局，稚子敲针作钓钩。但有故人供禄米，微躯此外更何求?</a:t>
            </a:r>
            <a:endParaRPr lang="en-US" altLang="zh-CN" sz="2500" b="1">
              <a:solidFill>
                <a:srgbClr val="0000CC"/>
              </a:solidFill>
              <a:latin typeface="新宋体" charset="0"/>
              <a:ea typeface="新宋体" charset="0"/>
              <a:cs typeface="方正华隶简体" pitchFamily="1" charset="-122"/>
            </a:endParaRPr>
          </a:p>
          <a:p>
            <a:pPr marL="342900" indent="-342900" algn="l">
              <a:lnSpc>
                <a:spcPct val="90000"/>
              </a:lnSpc>
              <a:buNone/>
            </a:pPr>
            <a:r>
              <a:rPr lang="zh-CN" altLang="en-US" sz="2500" b="1">
                <a:solidFill>
                  <a:srgbClr val="FF0066"/>
                </a:solidFill>
                <a:latin typeface="新宋体" charset="0"/>
                <a:ea typeface="新宋体" charset="0"/>
                <a:cs typeface="方正华隶简体" pitchFamily="1" charset="-122"/>
              </a:rPr>
              <a:t>请简要分析这首诗突出的语言特点。</a:t>
            </a:r>
            <a:endParaRPr lang="zh-CN" altLang="en-US" sz="2500" b="1">
              <a:solidFill>
                <a:srgbClr val="FF0066"/>
              </a:solidFill>
              <a:latin typeface="新宋体" charset="0"/>
              <a:ea typeface="新宋体" charset="0"/>
              <a:cs typeface="方正华隶简体" pitchFamily="1" charset="-122"/>
            </a:endParaRPr>
          </a:p>
        </p:txBody>
      </p:sp>
      <p:sp>
        <p:nvSpPr>
          <p:cNvPr id="224" name="矩形"/>
          <p:cNvSpPr/>
          <p:nvPr/>
        </p:nvSpPr>
        <p:spPr>
          <a:xfrm>
            <a:off x="334433" y="2183389"/>
            <a:ext cx="11523134" cy="4340175"/>
          </a:xfrm>
          <a:prstGeom prst="rect">
            <a:avLst/>
          </a:prstGeom>
          <a:noFill/>
          <a:ln w="9525" cap="flat" cmpd="sng">
            <a:noFill/>
            <a:prstDash val="solid"/>
            <a:miter/>
          </a:ln>
        </p:spPr>
        <p:txBody>
          <a:bodyPr vert="horz" wrap="square" lIns="90170" tIns="46990" rIns="90170" bIns="46990" anchor="ctr" anchorCtr="0">
            <a:prstTxWarp prst="textNoShape">
              <a:avLst/>
            </a:prstTxWarp>
            <a:noAutofit/>
          </a:bodyPr>
          <a:lstStyle/>
          <a:p>
            <a:pPr marL="342900" indent="-342900" algn="ctr">
              <a:lnSpc>
                <a:spcPct val="80000"/>
              </a:lnSpc>
              <a:spcBef>
                <a:spcPct val="20000"/>
              </a:spcBef>
              <a:spcAft>
                <a:spcPct val="0"/>
              </a:spcAft>
              <a:buNone/>
            </a:pPr>
            <a:r>
              <a:rPr lang="en-US" altLang="zh-CN" sz="2800" b="1" i="0" u="none" strike="noStrike" kern="0" cap="none" spc="0" baseline="0">
                <a:solidFill>
                  <a:srgbClr val="0000CC"/>
                </a:solidFill>
                <a:latin typeface="新宋体" charset="0"/>
                <a:ea typeface="新宋体" charset="0"/>
                <a:cs typeface="方正华隶简体" pitchFamily="1" charset="-122"/>
              </a:rPr>
              <a:t>[</a:t>
            </a:r>
            <a:r>
              <a:rPr lang="zh-CN" altLang="en-US" sz="2800" b="1" i="0" u="none" strike="noStrike" kern="0" cap="none" spc="0" baseline="0">
                <a:solidFill>
                  <a:srgbClr val="FF0066"/>
                </a:solidFill>
                <a:latin typeface="新宋体" charset="0"/>
                <a:ea typeface="新宋体" charset="0"/>
                <a:cs typeface="方正华隶简体" pitchFamily="1" charset="-122"/>
              </a:rPr>
              <a:t>参考答案</a:t>
            </a:r>
            <a:r>
              <a:rPr lang="en-US" altLang="zh-CN" sz="2800" b="1" i="0" u="none" strike="noStrike" kern="0" cap="none" spc="0" baseline="0">
                <a:solidFill>
                  <a:srgbClr val="0000CC"/>
                </a:solidFill>
                <a:latin typeface="新宋体" charset="0"/>
                <a:ea typeface="新宋体" charset="0"/>
                <a:cs typeface="方正华隶简体" pitchFamily="1" charset="-122"/>
              </a:rPr>
              <a:t>]</a:t>
            </a:r>
            <a:endParaRPr lang="en-US" altLang="zh-CN" sz="2800" b="1" i="0" u="none" strike="noStrike" kern="0" cap="none" spc="0" baseline="0">
              <a:solidFill>
                <a:srgbClr val="0000CC"/>
              </a:solidFill>
              <a:latin typeface="新宋体" charset="0"/>
              <a:ea typeface="新宋体" charset="0"/>
              <a:cs typeface="方正华隶简体" pitchFamily="1" charset="-122"/>
            </a:endParaRPr>
          </a:p>
          <a:p>
            <a:pPr marL="0" indent="0" algn="l">
              <a:lnSpc>
                <a:spcPct val="80000"/>
              </a:lnSpc>
              <a:spcBef>
                <a:spcPct val="20000"/>
              </a:spcBef>
              <a:spcAft>
                <a:spcPct val="0"/>
              </a:spcAft>
              <a:buNone/>
            </a:pPr>
            <a:r>
              <a:rPr lang="zh-CN" altLang="en-US" sz="2800" b="1" i="0" u="none" strike="noStrike" kern="0" cap="none" spc="0" baseline="0">
                <a:solidFill>
                  <a:srgbClr val="0000CC"/>
                </a:solidFill>
                <a:latin typeface="新宋体" charset="0"/>
                <a:ea typeface="新宋体" charset="0"/>
                <a:cs typeface="新宋体" charset="0"/>
              </a:rPr>
              <a:t>①语言特色：</a:t>
            </a:r>
            <a:r>
              <a:rPr lang="zh-CN" altLang="en-US" sz="2800" b="1" i="0" u="none" strike="noStrike" kern="0" cap="none" spc="0" baseline="0">
                <a:solidFill>
                  <a:srgbClr val="0000CC"/>
                </a:solidFill>
                <a:latin typeface="新宋体" charset="0"/>
                <a:ea typeface="新宋体" charset="0"/>
                <a:cs typeface="方正华隶简体" pitchFamily="1" charset="-122"/>
              </a:rPr>
              <a:t>清新、自然、质朴。</a:t>
            </a:r>
            <a:endParaRPr lang="en-US" altLang="zh-CN" sz="2800" b="1" i="0" u="none" strike="noStrike" kern="0" cap="none" spc="0" baseline="0">
              <a:solidFill>
                <a:srgbClr val="0000CC"/>
              </a:solidFill>
              <a:latin typeface="新宋体" charset="0"/>
              <a:ea typeface="新宋体" charset="0"/>
              <a:cs typeface="方正华隶简体" pitchFamily="1" charset="-122"/>
            </a:endParaRPr>
          </a:p>
          <a:p>
            <a:pPr marL="0" indent="0" algn="l">
              <a:lnSpc>
                <a:spcPct val="80000"/>
              </a:lnSpc>
              <a:spcBef>
                <a:spcPct val="20000"/>
              </a:spcBef>
              <a:spcAft>
                <a:spcPct val="0"/>
              </a:spcAft>
              <a:buNone/>
            </a:pPr>
            <a:r>
              <a:rPr lang="zh-CN" altLang="en-US" sz="2800" b="1" i="0" u="none" strike="noStrike" kern="0" cap="none" spc="0" baseline="0">
                <a:solidFill>
                  <a:srgbClr val="0000CC"/>
                </a:solidFill>
                <a:latin typeface="新宋体" charset="0"/>
                <a:ea typeface="新宋体" charset="0"/>
                <a:cs typeface="新宋体" charset="0"/>
              </a:rPr>
              <a:t>②</a:t>
            </a:r>
            <a:r>
              <a:rPr lang="zh-CN" altLang="en-US" sz="2800" b="1" i="0" u="none" strike="noStrike" kern="0" cap="none" spc="0" baseline="0">
                <a:solidFill>
                  <a:srgbClr val="0000CC"/>
                </a:solidFill>
                <a:latin typeface="新宋体" charset="0"/>
                <a:ea typeface="新宋体" charset="0"/>
                <a:cs typeface="方正华隶简体" pitchFamily="1" charset="-122"/>
              </a:rPr>
              <a:t>描绘的清江、梁上燕、水中鸥构成了一派恬静优雅的自然田园景象；</a:t>
            </a:r>
            <a:endParaRPr lang="en-US" altLang="zh-CN" sz="2800" b="1" i="0" u="none" strike="noStrike" kern="0" cap="none" spc="0" baseline="0">
              <a:solidFill>
                <a:srgbClr val="0000CC"/>
              </a:solidFill>
              <a:latin typeface="新宋体" charset="0"/>
              <a:ea typeface="新宋体" charset="0"/>
              <a:cs typeface="方正华隶简体" pitchFamily="1" charset="-122"/>
            </a:endParaRPr>
          </a:p>
          <a:p>
            <a:pPr marL="0" indent="0" algn="l">
              <a:lnSpc>
                <a:spcPct val="80000"/>
              </a:lnSpc>
              <a:spcBef>
                <a:spcPct val="20000"/>
              </a:spcBef>
              <a:spcAft>
                <a:spcPct val="0"/>
              </a:spcAft>
              <a:buNone/>
            </a:pPr>
            <a:r>
              <a:rPr lang="zh-CN" altLang="en-US" sz="2800" b="1" i="0" u="none" strike="noStrike" kern="0" cap="none" spc="0" baseline="0">
                <a:solidFill>
                  <a:srgbClr val="0000CC"/>
                </a:solidFill>
                <a:latin typeface="新宋体" charset="0"/>
                <a:ea typeface="新宋体" charset="0"/>
                <a:cs typeface="方正华隶简体" pitchFamily="1" charset="-122"/>
              </a:rPr>
              <a:t>老妻画纸为棋局的痴情憨态，望而可爱；稚子敲针作钓钩的天真无邪，</a:t>
            </a:r>
            <a:endParaRPr lang="en-US" altLang="zh-CN" sz="2800" b="1" i="0" u="none" strike="noStrike" kern="0" cap="none" spc="0" baseline="0">
              <a:solidFill>
                <a:srgbClr val="0000CC"/>
              </a:solidFill>
              <a:latin typeface="新宋体" charset="0"/>
              <a:ea typeface="新宋体" charset="0"/>
              <a:cs typeface="方正华隶简体" pitchFamily="1" charset="-122"/>
            </a:endParaRPr>
          </a:p>
          <a:p>
            <a:pPr marL="0" indent="0" algn="l">
              <a:lnSpc>
                <a:spcPct val="80000"/>
              </a:lnSpc>
              <a:spcBef>
                <a:spcPct val="20000"/>
              </a:spcBef>
              <a:spcAft>
                <a:spcPct val="0"/>
              </a:spcAft>
              <a:buNone/>
            </a:pPr>
            <a:r>
              <a:rPr lang="zh-CN" altLang="en-US" sz="2800" b="1" i="0" u="none" strike="noStrike" kern="0" cap="none" spc="0" baseline="0">
                <a:solidFill>
                  <a:srgbClr val="0000CC"/>
                </a:solidFill>
                <a:latin typeface="新宋体" charset="0"/>
                <a:ea typeface="新宋体" charset="0"/>
                <a:cs typeface="方正华隶简体" pitchFamily="1" charset="-122"/>
              </a:rPr>
              <a:t>弥足可爱。</a:t>
            </a:r>
            <a:endParaRPr lang="en-US" altLang="zh-CN" sz="2800" b="1" i="0" u="none" strike="noStrike" kern="0" cap="none" spc="0" baseline="0">
              <a:solidFill>
                <a:srgbClr val="0000CC"/>
              </a:solidFill>
              <a:latin typeface="新宋体" charset="0"/>
              <a:ea typeface="新宋体" charset="0"/>
              <a:cs typeface="方正华隶简体" pitchFamily="1" charset="-122"/>
            </a:endParaRPr>
          </a:p>
          <a:p>
            <a:pPr marL="0" indent="0" algn="l">
              <a:lnSpc>
                <a:spcPct val="80000"/>
              </a:lnSpc>
              <a:spcBef>
                <a:spcPct val="20000"/>
              </a:spcBef>
              <a:spcAft>
                <a:spcPct val="0"/>
              </a:spcAft>
              <a:buNone/>
            </a:pPr>
            <a:r>
              <a:rPr lang="zh-CN" altLang="en-US" sz="2800" b="1" i="0" u="none" strike="noStrike" kern="0" cap="none" spc="0" baseline="0">
                <a:solidFill>
                  <a:srgbClr val="0000CC"/>
                </a:solidFill>
                <a:latin typeface="新宋体" charset="0"/>
                <a:ea typeface="新宋体" charset="0"/>
                <a:cs typeface="新宋体" charset="0"/>
              </a:rPr>
              <a:t>③</a:t>
            </a:r>
            <a:r>
              <a:rPr lang="zh-CN" altLang="en-US" sz="2800" b="1" i="0" u="none" strike="noStrike" kern="0" cap="none" spc="0" baseline="0">
                <a:solidFill>
                  <a:srgbClr val="0000CC"/>
                </a:solidFill>
                <a:latin typeface="新宋体" charset="0"/>
                <a:ea typeface="新宋体" charset="0"/>
                <a:cs typeface="方正华隶简体" pitchFamily="1" charset="-122"/>
              </a:rPr>
              <a:t>不作雕饰，自然成趣，生活意味十足。</a:t>
            </a:r>
            <a:endParaRPr lang="zh-CN" altLang="en-US" sz="2800" b="1" i="0" u="none" strike="noStrike" kern="0" cap="none" spc="0" baseline="0">
              <a:solidFill>
                <a:srgbClr val="0000CC"/>
              </a:solidFill>
              <a:latin typeface="新宋体" charset="0"/>
              <a:ea typeface="新宋体" charset="0"/>
              <a:cs typeface="方正华隶简体" pitchFamily="1" charset="-122"/>
            </a:endParaRPr>
          </a:p>
        </p:txBody>
      </p:sp>
    </p:spTree>
    <p:extLst>
      <p:ext uri="{BB962C8B-B14F-4D97-AF65-F5344CB8AC3E}">
        <p14:creationId xmlns:p14="http://schemas.microsoft.com/office/powerpoint/2010/main" val="10222761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24"/>
                                        </p:tgtEl>
                                        <p:attrNameLst>
                                          <p:attrName>style.visibility</p:attrName>
                                        </p:attrNameLst>
                                      </p:cBhvr>
                                      <p:to>
                                        <p:strVal val="visible"/>
                                      </p:to>
                                    </p:set>
                                    <p:animEffect transition="in" filter="wheel(4)">
                                      <p:cBhvr>
                                        <p:cTn id="7" dur="20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8" name="图片"/>
          <p:cNvPicPr>
            <a:picLocks noChangeAspect="1"/>
          </p:cNvPicPr>
          <p:nvPr/>
        </p:nvPicPr>
        <p:blipFill>
          <a:blip r:embed="rId3"/>
          <a:stretch>
            <a:fillRect/>
          </a:stretch>
        </p:blipFill>
        <p:spPr>
          <a:xfrm>
            <a:off x="802216" y="537633"/>
            <a:ext cx="1498600" cy="2074333"/>
          </a:xfrm>
          <a:prstGeom prst="rect">
            <a:avLst/>
          </a:prstGeom>
          <a:noFill/>
          <a:ln w="9525" cap="flat" cmpd="sng">
            <a:noFill/>
            <a:prstDash val="solid"/>
            <a:miter/>
          </a:ln>
        </p:spPr>
      </p:pic>
      <p:pic>
        <p:nvPicPr>
          <p:cNvPr id="229" name="图片"/>
          <p:cNvPicPr>
            <a:picLocks noChangeAspect="1"/>
          </p:cNvPicPr>
          <p:nvPr/>
        </p:nvPicPr>
        <p:blipFill>
          <a:blip r:embed="rId4"/>
          <a:stretch>
            <a:fillRect/>
          </a:stretch>
        </p:blipFill>
        <p:spPr>
          <a:xfrm>
            <a:off x="2434166" y="1041400"/>
            <a:ext cx="1786466" cy="4017433"/>
          </a:xfrm>
          <a:prstGeom prst="rect">
            <a:avLst/>
          </a:prstGeom>
          <a:noFill/>
          <a:ln w="9525" cap="flat" cmpd="sng">
            <a:noFill/>
            <a:prstDash val="solid"/>
            <a:miter/>
          </a:ln>
        </p:spPr>
      </p:pic>
      <p:pic>
        <p:nvPicPr>
          <p:cNvPr id="230" name="图片"/>
          <p:cNvPicPr>
            <a:picLocks noChangeAspect="1"/>
          </p:cNvPicPr>
          <p:nvPr/>
        </p:nvPicPr>
        <p:blipFill>
          <a:blip r:embed="rId5"/>
          <a:stretch>
            <a:fillRect/>
          </a:stretch>
        </p:blipFill>
        <p:spPr>
          <a:xfrm>
            <a:off x="994833" y="3560233"/>
            <a:ext cx="1308100" cy="2002366"/>
          </a:xfrm>
          <a:prstGeom prst="rect">
            <a:avLst/>
          </a:prstGeom>
          <a:noFill/>
          <a:ln w="9525" cap="flat" cmpd="sng">
            <a:noFill/>
            <a:prstDash val="solid"/>
            <a:miter/>
          </a:ln>
        </p:spPr>
      </p:pic>
      <p:pic>
        <p:nvPicPr>
          <p:cNvPr id="231" name="图片"/>
          <p:cNvPicPr>
            <a:picLocks noChangeAspect="1"/>
          </p:cNvPicPr>
          <p:nvPr/>
        </p:nvPicPr>
        <p:blipFill>
          <a:blip r:embed="rId6"/>
          <a:stretch>
            <a:fillRect/>
          </a:stretch>
        </p:blipFill>
        <p:spPr>
          <a:xfrm>
            <a:off x="4739217" y="1041400"/>
            <a:ext cx="1786464" cy="4017433"/>
          </a:xfrm>
          <a:prstGeom prst="rect">
            <a:avLst/>
          </a:prstGeom>
          <a:noFill/>
          <a:ln w="9525" cap="flat" cmpd="sng">
            <a:noFill/>
            <a:prstDash val="solid"/>
            <a:miter/>
          </a:ln>
        </p:spPr>
      </p:pic>
      <p:sp>
        <p:nvSpPr>
          <p:cNvPr id="232" name="艺术字"/>
          <p:cNvSpPr>
            <a:spLocks noChangeArrowheads="1" noChangeShapeType="1" noTextEdit="1"/>
          </p:cNvSpPr>
          <p:nvPr/>
        </p:nvSpPr>
        <p:spPr>
          <a:xfrm>
            <a:off x="7136314" y="536576"/>
            <a:ext cx="3358120"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品味语言</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233" name="艺术字"/>
          <p:cNvSpPr>
            <a:spLocks noChangeArrowheads="1" noChangeShapeType="1" noTextEdit="1"/>
          </p:cNvSpPr>
          <p:nvPr/>
        </p:nvSpPr>
        <p:spPr>
          <a:xfrm>
            <a:off x="7038558" y="1774827"/>
            <a:ext cx="3570172" cy="1007532"/>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分析形象</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234" name="艺术字"/>
          <p:cNvSpPr>
            <a:spLocks noChangeArrowheads="1" noChangeShapeType="1" noTextEdit="1"/>
          </p:cNvSpPr>
          <p:nvPr/>
        </p:nvSpPr>
        <p:spPr>
          <a:xfrm>
            <a:off x="6945816" y="3213100"/>
            <a:ext cx="3662915"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把握情感</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235" name="艺术字"/>
          <p:cNvSpPr>
            <a:spLocks noChangeArrowheads="1" noChangeShapeType="1" noTextEdit="1"/>
          </p:cNvSpPr>
          <p:nvPr/>
        </p:nvSpPr>
        <p:spPr>
          <a:xfrm>
            <a:off x="6945816" y="4652433"/>
            <a:ext cx="3662915"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鉴赏技巧</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2772548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nodeType="clickEffect">
                                  <p:stCondLst>
                                    <p:cond delay="0"/>
                                  </p:stCondLst>
                                  <p:childTnLst>
                                    <p:set>
                                      <p:cBhvr>
                                        <p:cTn id="6" dur="1" fill="hold">
                                          <p:stCondLst>
                                            <p:cond delay="0"/>
                                          </p:stCondLst>
                                        </p:cTn>
                                        <p:tgtEl>
                                          <p:spTgt spid="231"/>
                                        </p:tgtEl>
                                        <p:attrNameLst>
                                          <p:attrName>style.visibility</p:attrName>
                                        </p:attrNameLst>
                                      </p:cBhvr>
                                      <p:to>
                                        <p:strVal val="visible"/>
                                      </p:to>
                                    </p:set>
                                    <p:anim calcmode="lin" valueType="num">
                                      <p:cBhvr>
                                        <p:cTn id="7" dur="500" fill="hold"/>
                                        <p:tgtEl>
                                          <p:spTgt spid="231"/>
                                        </p:tgtEl>
                                        <p:attrNameLst>
                                          <p:attrName>ppt_w</p:attrName>
                                        </p:attrNameLst>
                                      </p:cBhvr>
                                      <p:tavLst>
                                        <p:tav tm="0">
                                          <p:val>
                                            <p:fltVal val="0"/>
                                          </p:val>
                                        </p:tav>
                                        <p:tav tm="100000">
                                          <p:val>
                                            <p:strVal val="#ppt_w"/>
                                          </p:val>
                                        </p:tav>
                                      </p:tavLst>
                                    </p:anim>
                                    <p:anim calcmode="lin" valueType="num">
                                      <p:cBhvr>
                                        <p:cTn id="8" dur="500" fill="hold"/>
                                        <p:tgtEl>
                                          <p:spTgt spid="231"/>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32"/>
                                        </p:tgtEl>
                                        <p:attrNameLst>
                                          <p:attrName>style.visibility</p:attrName>
                                        </p:attrNameLst>
                                      </p:cBhvr>
                                      <p:to>
                                        <p:strVal val="visible"/>
                                      </p:to>
                                    </p:set>
                                    <p:anim calcmode="lin" valueType="num">
                                      <p:cBhvr>
                                        <p:cTn id="13" dur="500" fill="hold"/>
                                        <p:tgtEl>
                                          <p:spTgt spid="232"/>
                                        </p:tgtEl>
                                        <p:attrNameLst>
                                          <p:attrName>ppt_w</p:attrName>
                                        </p:attrNameLst>
                                      </p:cBhvr>
                                      <p:tavLst>
                                        <p:tav tm="0">
                                          <p:val>
                                            <p:fltVal val="0"/>
                                          </p:val>
                                        </p:tav>
                                        <p:tav tm="100000">
                                          <p:val>
                                            <p:strVal val="#ppt_w"/>
                                          </p:val>
                                        </p:tav>
                                      </p:tavLst>
                                    </p:anim>
                                    <p:anim calcmode="lin" valueType="num">
                                      <p:cBhvr>
                                        <p:cTn id="14" dur="500" fill="hold"/>
                                        <p:tgtEl>
                                          <p:spTgt spid="232"/>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33"/>
                                        </p:tgtEl>
                                        <p:attrNameLst>
                                          <p:attrName>style.visibility</p:attrName>
                                        </p:attrNameLst>
                                      </p:cBhvr>
                                      <p:to>
                                        <p:strVal val="visible"/>
                                      </p:to>
                                    </p:set>
                                    <p:anim calcmode="lin" valueType="num">
                                      <p:cBhvr>
                                        <p:cTn id="19" dur="500" fill="hold"/>
                                        <p:tgtEl>
                                          <p:spTgt spid="233"/>
                                        </p:tgtEl>
                                        <p:attrNameLst>
                                          <p:attrName>ppt_w</p:attrName>
                                        </p:attrNameLst>
                                      </p:cBhvr>
                                      <p:tavLst>
                                        <p:tav tm="0">
                                          <p:val>
                                            <p:fltVal val="0"/>
                                          </p:val>
                                        </p:tav>
                                        <p:tav tm="100000">
                                          <p:val>
                                            <p:strVal val="#ppt_w"/>
                                          </p:val>
                                        </p:tav>
                                      </p:tavLst>
                                    </p:anim>
                                    <p:anim calcmode="lin" valueType="num">
                                      <p:cBhvr>
                                        <p:cTn id="20" dur="500" fill="hold"/>
                                        <p:tgtEl>
                                          <p:spTgt spid="233"/>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234"/>
                                        </p:tgtEl>
                                        <p:attrNameLst>
                                          <p:attrName>style.visibility</p:attrName>
                                        </p:attrNameLst>
                                      </p:cBhvr>
                                      <p:to>
                                        <p:strVal val="visible"/>
                                      </p:to>
                                    </p:set>
                                    <p:anim calcmode="lin" valueType="num">
                                      <p:cBhvr>
                                        <p:cTn id="23" dur="500" fill="hold"/>
                                        <p:tgtEl>
                                          <p:spTgt spid="234"/>
                                        </p:tgtEl>
                                        <p:attrNameLst>
                                          <p:attrName>ppt_w</p:attrName>
                                        </p:attrNameLst>
                                      </p:cBhvr>
                                      <p:tavLst>
                                        <p:tav tm="0">
                                          <p:val>
                                            <p:fltVal val="0"/>
                                          </p:val>
                                        </p:tav>
                                        <p:tav tm="100000">
                                          <p:val>
                                            <p:strVal val="#ppt_w"/>
                                          </p:val>
                                        </p:tav>
                                      </p:tavLst>
                                    </p:anim>
                                    <p:anim calcmode="lin" valueType="num">
                                      <p:cBhvr>
                                        <p:cTn id="24" dur="500" fill="hold"/>
                                        <p:tgtEl>
                                          <p:spTgt spid="23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235"/>
                                        </p:tgtEl>
                                        <p:attrNameLst>
                                          <p:attrName>style.visibility</p:attrName>
                                        </p:attrNameLst>
                                      </p:cBhvr>
                                      <p:to>
                                        <p:strVal val="visible"/>
                                      </p:to>
                                    </p:set>
                                    <p:anim calcmode="lin" valueType="num">
                                      <p:cBhvr>
                                        <p:cTn id="27" dur="500" fill="hold"/>
                                        <p:tgtEl>
                                          <p:spTgt spid="235"/>
                                        </p:tgtEl>
                                        <p:attrNameLst>
                                          <p:attrName>ppt_w</p:attrName>
                                        </p:attrNameLst>
                                      </p:cBhvr>
                                      <p:tavLst>
                                        <p:tav tm="0">
                                          <p:val>
                                            <p:fltVal val="0"/>
                                          </p:val>
                                        </p:tav>
                                        <p:tav tm="100000">
                                          <p:val>
                                            <p:strVal val="#ppt_w"/>
                                          </p:val>
                                        </p:tav>
                                      </p:tavLst>
                                    </p:anim>
                                    <p:anim calcmode="lin" valueType="num">
                                      <p:cBhvr>
                                        <p:cTn id="28" dur="500" fill="hold"/>
                                        <p:tgtEl>
                                          <p:spTgt spid="235"/>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xit" presetSubtype="4" fill="hold" grpId="1" nodeType="clickEffect">
                                  <p:stCondLst>
                                    <p:cond delay="0"/>
                                  </p:stCondLst>
                                  <p:childTnLst>
                                    <p:anim calcmode="lin" valueType="num">
                                      <p:cBhvr additive="base">
                                        <p:cTn id="32" dur="500"/>
                                        <p:tgtEl>
                                          <p:spTgt spid="232"/>
                                        </p:tgtEl>
                                        <p:attrNameLst>
                                          <p:attrName>ppt_x</p:attrName>
                                        </p:attrNameLst>
                                      </p:cBhvr>
                                      <p:tavLst>
                                        <p:tav tm="0">
                                          <p:val>
                                            <p:strVal val="ppt_x"/>
                                          </p:val>
                                        </p:tav>
                                        <p:tav tm="100000">
                                          <p:val>
                                            <p:strVal val="ppt_x"/>
                                          </p:val>
                                        </p:tav>
                                      </p:tavLst>
                                    </p:anim>
                                    <p:anim calcmode="lin" valueType="num">
                                      <p:cBhvr additive="base">
                                        <p:cTn id="33" dur="500"/>
                                        <p:tgtEl>
                                          <p:spTgt spid="232"/>
                                        </p:tgtEl>
                                        <p:attrNameLst>
                                          <p:attrName>ppt_y</p:attrName>
                                        </p:attrNameLst>
                                      </p:cBhvr>
                                      <p:tavLst>
                                        <p:tav tm="0">
                                          <p:val>
                                            <p:strVal val="ppt_y"/>
                                          </p:val>
                                        </p:tav>
                                        <p:tav tm="100000">
                                          <p:val>
                                            <p:strVal val="1+ppt_h/2"/>
                                          </p:val>
                                        </p:tav>
                                      </p:tavLst>
                                    </p:anim>
                                    <p:set>
                                      <p:cBhvr>
                                        <p:cTn id="34" dur="1" fill="hold">
                                          <p:stCondLst>
                                            <p:cond delay="499"/>
                                          </p:stCondLst>
                                        </p:cTn>
                                        <p:tgtEl>
                                          <p:spTgt spid="232"/>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6" presetClass="emph" presetSubtype="0" fill="hold" grpId="1" nodeType="clickEffect">
                                  <p:stCondLst>
                                    <p:cond delay="0"/>
                                  </p:stCondLst>
                                  <p:childTnLst>
                                    <p:animScale>
                                      <p:cBhvr>
                                        <p:cTn id="38" dur="2000" fill="hold"/>
                                        <p:tgtEl>
                                          <p:spTgt spid="233"/>
                                        </p:tgtEl>
                                      </p:cBhvr>
                                      <p:by x="150000" y="150000"/>
                                    </p:animScale>
                                  </p:childTnLst>
                                </p:cTn>
                              </p:par>
                            </p:childTnLst>
                          </p:cTn>
                        </p:par>
                        <p:par>
                          <p:cTn id="39" fill="hold" nodeType="afterGroup">
                            <p:stCondLst>
                              <p:cond delay="2000"/>
                            </p:stCondLst>
                            <p:childTnLst>
                              <p:par>
                                <p:cTn id="40" presetID="2" presetClass="exit" presetSubtype="4" fill="hold" grpId="1" nodeType="afterEffect">
                                  <p:stCondLst>
                                    <p:cond delay="0"/>
                                  </p:stCondLst>
                                  <p:childTnLst>
                                    <p:anim calcmode="lin" valueType="num">
                                      <p:cBhvr additive="base">
                                        <p:cTn id="41" dur="500"/>
                                        <p:tgtEl>
                                          <p:spTgt spid="234"/>
                                        </p:tgtEl>
                                        <p:attrNameLst>
                                          <p:attrName>ppt_x</p:attrName>
                                        </p:attrNameLst>
                                      </p:cBhvr>
                                      <p:tavLst>
                                        <p:tav tm="0">
                                          <p:val>
                                            <p:strVal val="ppt_x"/>
                                          </p:val>
                                        </p:tav>
                                        <p:tav tm="100000">
                                          <p:val>
                                            <p:strVal val="ppt_x"/>
                                          </p:val>
                                        </p:tav>
                                      </p:tavLst>
                                    </p:anim>
                                    <p:anim calcmode="lin" valueType="num">
                                      <p:cBhvr additive="base">
                                        <p:cTn id="42" dur="500"/>
                                        <p:tgtEl>
                                          <p:spTgt spid="234"/>
                                        </p:tgtEl>
                                        <p:attrNameLst>
                                          <p:attrName>ppt_y</p:attrName>
                                        </p:attrNameLst>
                                      </p:cBhvr>
                                      <p:tavLst>
                                        <p:tav tm="0">
                                          <p:val>
                                            <p:strVal val="ppt_y"/>
                                          </p:val>
                                        </p:tav>
                                        <p:tav tm="100000">
                                          <p:val>
                                            <p:strVal val="1+ppt_h/2"/>
                                          </p:val>
                                        </p:tav>
                                      </p:tavLst>
                                    </p:anim>
                                    <p:set>
                                      <p:cBhvr>
                                        <p:cTn id="43" dur="1" fill="hold">
                                          <p:stCondLst>
                                            <p:cond delay="499"/>
                                          </p:stCondLst>
                                        </p:cTn>
                                        <p:tgtEl>
                                          <p:spTgt spid="234"/>
                                        </p:tgtEl>
                                        <p:attrNameLst>
                                          <p:attrName>style.visibility</p:attrName>
                                        </p:attrNameLst>
                                      </p:cBhvr>
                                      <p:to>
                                        <p:strVal val="hidden"/>
                                      </p:to>
                                    </p:set>
                                  </p:childTnLst>
                                </p:cTn>
                              </p:par>
                            </p:childTnLst>
                          </p:cTn>
                        </p:par>
                        <p:par>
                          <p:cTn id="44" fill="hold" nodeType="afterGroup">
                            <p:stCondLst>
                              <p:cond delay="2500"/>
                            </p:stCondLst>
                            <p:childTnLst>
                              <p:par>
                                <p:cTn id="45" presetID="2" presetClass="exit" presetSubtype="4" fill="hold" grpId="1" nodeType="afterEffect">
                                  <p:stCondLst>
                                    <p:cond delay="0"/>
                                  </p:stCondLst>
                                  <p:childTnLst>
                                    <p:anim calcmode="lin" valueType="num">
                                      <p:cBhvr additive="base">
                                        <p:cTn id="46" dur="500"/>
                                        <p:tgtEl>
                                          <p:spTgt spid="235"/>
                                        </p:tgtEl>
                                        <p:attrNameLst>
                                          <p:attrName>ppt_x</p:attrName>
                                        </p:attrNameLst>
                                      </p:cBhvr>
                                      <p:tavLst>
                                        <p:tav tm="0">
                                          <p:val>
                                            <p:strVal val="ppt_x"/>
                                          </p:val>
                                        </p:tav>
                                        <p:tav tm="100000">
                                          <p:val>
                                            <p:strVal val="ppt_x"/>
                                          </p:val>
                                        </p:tav>
                                      </p:tavLst>
                                    </p:anim>
                                    <p:anim calcmode="lin" valueType="num">
                                      <p:cBhvr additive="base">
                                        <p:cTn id="47" dur="500"/>
                                        <p:tgtEl>
                                          <p:spTgt spid="235"/>
                                        </p:tgtEl>
                                        <p:attrNameLst>
                                          <p:attrName>ppt_y</p:attrName>
                                        </p:attrNameLst>
                                      </p:cBhvr>
                                      <p:tavLst>
                                        <p:tav tm="0">
                                          <p:val>
                                            <p:strVal val="ppt_y"/>
                                          </p:val>
                                        </p:tav>
                                        <p:tav tm="100000">
                                          <p:val>
                                            <p:strVal val="1+ppt_h/2"/>
                                          </p:val>
                                        </p:tav>
                                      </p:tavLst>
                                    </p:anim>
                                    <p:set>
                                      <p:cBhvr>
                                        <p:cTn id="48" dur="1" fill="hold">
                                          <p:stCondLst>
                                            <p:cond delay="499"/>
                                          </p:stCondLst>
                                        </p:cTn>
                                        <p:tgtEl>
                                          <p:spTgt spid="2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p:bldP spid="233" grpId="0"/>
      <p:bldP spid="234" grpId="0"/>
      <p:bldP spid="235" grpId="0"/>
      <p:bldP spid="232" grpId="1"/>
      <p:bldP spid="233" grpId="1"/>
      <p:bldP spid="234" grpId="1"/>
      <p:bldP spid="235" grpId="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9" name="矩形"/>
          <p:cNvSpPr/>
          <p:nvPr/>
        </p:nvSpPr>
        <p:spPr>
          <a:xfrm>
            <a:off x="431800" y="154516"/>
            <a:ext cx="11616268" cy="7874000"/>
          </a:xfrm>
          <a:prstGeom prst="rect">
            <a:avLst/>
          </a:prstGeom>
          <a:noFill/>
          <a:ln w="9525" cap="flat" cmpd="sng">
            <a:noFill/>
            <a:prstDash val="solid"/>
            <a:miter/>
          </a:ln>
        </p:spPr>
        <p:txBody>
          <a:bodyPr vert="horz" wrap="square" lIns="90170" tIns="46990" rIns="90170" bIns="46990" anchor="t" anchorCtr="0">
            <a:prstTxWarp prst="textNoShape">
              <a:avLst/>
            </a:prstTxWarp>
            <a:noAutofit/>
          </a:bodyPr>
          <a:lstStyle/>
          <a:p>
            <a:pPr marL="0" indent="0" algn="ctr">
              <a:lnSpc>
                <a:spcPct val="120000"/>
              </a:lnSpc>
              <a:spcBef>
                <a:spcPct val="50000"/>
              </a:spcBef>
              <a:spcAft>
                <a:spcPct val="0"/>
              </a:spcAft>
              <a:buNone/>
            </a:pPr>
            <a:r>
              <a:rPr lang="zh-CN" altLang="en-US" sz="5500" b="1" i="0" u="none" strike="noStrike" kern="0" cap="none" spc="0" baseline="0">
                <a:solidFill>
                  <a:srgbClr val="800000"/>
                </a:solidFill>
                <a:latin typeface="方正华隶简体" pitchFamily="1" charset="-122"/>
                <a:ea typeface="经典特黑简"/>
                <a:cs typeface="方正华隶简体" pitchFamily="1" charset="-122"/>
              </a:rPr>
              <a:t>二、分析形象</a:t>
            </a:r>
            <a:endParaRPr lang="en-US" altLang="zh-CN" sz="5500" b="1" i="0" u="none" strike="noStrike" kern="0" cap="none" spc="0" baseline="0">
              <a:solidFill>
                <a:srgbClr val="800000"/>
              </a:solidFill>
              <a:latin typeface="方正华隶简体" pitchFamily="1" charset="-122"/>
              <a:ea typeface="经典特黑简"/>
              <a:cs typeface="方正华隶简体" pitchFamily="1" charset="-122"/>
            </a:endParaRPr>
          </a:p>
          <a:p>
            <a:pPr marL="0" indent="0" algn="ctr">
              <a:lnSpc>
                <a:spcPct val="120000"/>
              </a:lnSpc>
              <a:spcBef>
                <a:spcPct val="50000"/>
              </a:spcBef>
              <a:spcAft>
                <a:spcPct val="0"/>
              </a:spcAft>
              <a:buNone/>
            </a:pPr>
            <a:r>
              <a:rPr lang="zh-CN" altLang="en-US" sz="3300" b="1" i="0" u="none" strike="noStrike" kern="0" cap="none" spc="0" baseline="0">
                <a:solidFill>
                  <a:srgbClr val="800000"/>
                </a:solidFill>
                <a:latin typeface="方正华隶简体" pitchFamily="1" charset="-122"/>
                <a:ea typeface="新宋体" charset="0"/>
                <a:cs typeface="方正华隶简体" pitchFamily="1" charset="-122"/>
              </a:rPr>
              <a:t>（一）意境分析题</a:t>
            </a:r>
            <a:endParaRPr lang="en-US" altLang="zh-CN" sz="3300" b="1" i="0" u="none" strike="noStrike" kern="0" cap="none" spc="0" baseline="0">
              <a:solidFill>
                <a:srgbClr val="800000"/>
              </a:solidFill>
              <a:latin typeface="方正华隶简体" pitchFamily="1" charset="-122"/>
              <a:ea typeface="新宋体" charset="0"/>
              <a:cs typeface="方正华隶简体" pitchFamily="1" charset="-122"/>
            </a:endParaRPr>
          </a:p>
          <a:p>
            <a:pPr marL="0" indent="0" algn="ctr">
              <a:lnSpc>
                <a:spcPct val="120000"/>
              </a:lnSpc>
              <a:spcBef>
                <a:spcPct val="50000"/>
              </a:spcBef>
              <a:spcAft>
                <a:spcPct val="0"/>
              </a:spcAft>
              <a:buNone/>
            </a:pPr>
            <a:r>
              <a:rPr lang="zh-CN" altLang="en-US" sz="3300" b="1" i="0" u="none" strike="noStrike" kern="0" cap="none" spc="0" baseline="0">
                <a:solidFill>
                  <a:srgbClr val="800000"/>
                </a:solidFill>
                <a:latin typeface="方正华隶简体" pitchFamily="1" charset="-122"/>
                <a:ea typeface="新宋体" charset="0"/>
                <a:cs typeface="方正华隶简体" pitchFamily="1" charset="-122"/>
              </a:rPr>
              <a:t>《核按钮》P131</a:t>
            </a:r>
            <a:endParaRPr lang="en-US" altLang="zh-CN" sz="3300" b="1" i="0" u="none" strike="noStrike" kern="0" cap="none" spc="0" baseline="0">
              <a:solidFill>
                <a:srgbClr val="800000"/>
              </a:solidFill>
              <a:latin typeface="方正华隶简体" pitchFamily="1" charset="-122"/>
              <a:ea typeface="新宋体" charset="0"/>
              <a:cs typeface="方正华隶简体" pitchFamily="1" charset="-122"/>
            </a:endParaRPr>
          </a:p>
          <a:p>
            <a:pPr marL="0" indent="0" algn="l">
              <a:lnSpc>
                <a:spcPct val="120000"/>
              </a:lnSpc>
              <a:spcBef>
                <a:spcPct val="50000"/>
              </a:spcBef>
              <a:spcAft>
                <a:spcPct val="0"/>
              </a:spcAft>
              <a:buNone/>
            </a:pPr>
            <a:r>
              <a:rPr lang="zh-CN" altLang="en-US" sz="3300" b="1" i="0" u="none" strike="noStrike" kern="0" cap="none" spc="0" baseline="0">
                <a:solidFill>
                  <a:srgbClr val="800000"/>
                </a:solidFill>
                <a:latin typeface="方正华隶简体" pitchFamily="1" charset="-122"/>
                <a:ea typeface="新宋体" charset="0"/>
                <a:cs typeface="方正华隶简体" pitchFamily="1" charset="-122"/>
              </a:rPr>
              <a:t>答题规范：这首诗描绘了一幅（）的画面，营造了一种（）的氛围，从而表达了作者（）的情感（心情、心境）</a:t>
            </a:r>
            <a:endParaRPr lang="en-US" altLang="zh-CN" sz="3300" b="1" i="0" u="none" strike="noStrike" kern="0" cap="none" spc="0" baseline="0">
              <a:solidFill>
                <a:srgbClr val="800000"/>
              </a:solidFill>
              <a:latin typeface="方正华隶简体" pitchFamily="1" charset="-122"/>
              <a:ea typeface="新宋体" charset="0"/>
              <a:cs typeface="方正华隶简体" pitchFamily="1" charset="-122"/>
            </a:endParaRPr>
          </a:p>
          <a:p>
            <a:pPr marL="0" indent="0" algn="ctr">
              <a:lnSpc>
                <a:spcPct val="120000"/>
              </a:lnSpc>
              <a:spcBef>
                <a:spcPct val="50000"/>
              </a:spcBef>
              <a:spcAft>
                <a:spcPct val="0"/>
              </a:spcAft>
              <a:buNone/>
            </a:pPr>
            <a:endParaRPr lang="en-US" altLang="zh-CN" sz="5500" b="1" i="0" u="none" strike="noStrike" kern="0" cap="none" spc="0" baseline="0">
              <a:solidFill>
                <a:srgbClr val="800000"/>
              </a:solidFill>
              <a:latin typeface="方正华隶简体" pitchFamily="1" charset="-122"/>
              <a:ea typeface="经典特黑简"/>
              <a:cs typeface="方正华隶简体" pitchFamily="1" charset="-122"/>
            </a:endParaRPr>
          </a:p>
          <a:p>
            <a:pPr marL="0" indent="0" algn="ctr">
              <a:lnSpc>
                <a:spcPct val="120000"/>
              </a:lnSpc>
              <a:spcBef>
                <a:spcPct val="50000"/>
              </a:spcBef>
              <a:spcAft>
                <a:spcPct val="0"/>
              </a:spcAft>
              <a:buNone/>
            </a:pPr>
            <a:endParaRPr lang="en-US" altLang="zh-CN" sz="5500" b="1" i="0" u="none" strike="noStrike" kern="0" cap="none" spc="0" baseline="0">
              <a:solidFill>
                <a:srgbClr val="800000"/>
              </a:solidFill>
              <a:latin typeface="方正华隶简体" pitchFamily="1" charset="-122"/>
              <a:ea typeface="经典特黑简"/>
              <a:cs typeface="方正华隶简体" pitchFamily="1" charset="-122"/>
            </a:endParaRPr>
          </a:p>
          <a:p>
            <a:pPr marL="0" indent="0" algn="ctr">
              <a:lnSpc>
                <a:spcPct val="120000"/>
              </a:lnSpc>
              <a:spcBef>
                <a:spcPct val="50000"/>
              </a:spcBef>
              <a:spcAft>
                <a:spcPct val="0"/>
              </a:spcAft>
              <a:buNone/>
            </a:pPr>
            <a:endParaRPr lang="zh-CN" altLang="en-US" sz="2000" b="1" i="0" u="none" strike="noStrike" kern="0" cap="none" spc="0" baseline="0">
              <a:solidFill>
                <a:srgbClr val="000099"/>
              </a:solidFill>
              <a:latin typeface="方正华隶简体" pitchFamily="1" charset="-122"/>
              <a:ea typeface="方正华隶简体" pitchFamily="1" charset="-122"/>
              <a:cs typeface="方正华隶简体" pitchFamily="1" charset="-122"/>
            </a:endParaRPr>
          </a:p>
        </p:txBody>
      </p:sp>
      <p:pic>
        <p:nvPicPr>
          <p:cNvPr id="240" name="图片" descr="C:/Users/Administrator/Desktop/t0174242c8827163313"/>
          <p:cNvPicPr>
            <a:picLocks noChangeAspect="1"/>
          </p:cNvPicPr>
          <p:nvPr/>
        </p:nvPicPr>
        <p:blipFill>
          <a:blip r:embed="rId3">
            <a:clrChange>
              <a:clrFrom>
                <a:srgbClr val="FFFFFF"/>
              </a:clrFrom>
              <a:clrTo>
                <a:srgbClr val="FFFFFF">
                  <a:alpha val="0"/>
                </a:srgbClr>
              </a:clrTo>
            </a:clrChange>
          </a:blip>
          <a:stretch>
            <a:fillRect/>
          </a:stretch>
        </p:blipFill>
        <p:spPr>
          <a:xfrm>
            <a:off x="9359900" y="4089400"/>
            <a:ext cx="2512484" cy="2218267"/>
          </a:xfrm>
          <a:prstGeom prst="rect">
            <a:avLst/>
          </a:prstGeom>
          <a:noFill/>
          <a:ln w="9525" cap="flat" cmpd="sng">
            <a:noFill/>
            <a:prstDash val="solid"/>
            <a:miter/>
          </a:ln>
        </p:spPr>
      </p:pic>
    </p:spTree>
    <p:extLst>
      <p:ext uri="{BB962C8B-B14F-4D97-AF65-F5344CB8AC3E}">
        <p14:creationId xmlns:p14="http://schemas.microsoft.com/office/powerpoint/2010/main" val="647403128"/>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4" name="矩形"/>
          <p:cNvSpPr/>
          <p:nvPr/>
        </p:nvSpPr>
        <p:spPr>
          <a:xfrm>
            <a:off x="431800" y="154516"/>
            <a:ext cx="11616268" cy="7874000"/>
          </a:xfrm>
          <a:prstGeom prst="rect">
            <a:avLst/>
          </a:prstGeom>
          <a:noFill/>
          <a:ln w="9525" cap="flat" cmpd="sng">
            <a:noFill/>
            <a:prstDash val="solid"/>
            <a:miter/>
          </a:ln>
        </p:spPr>
        <p:txBody>
          <a:bodyPr vert="horz" wrap="square" lIns="90170" tIns="46990" rIns="90170" bIns="46990" anchor="t" anchorCtr="0">
            <a:prstTxWarp prst="textNoShape">
              <a:avLst/>
            </a:prstTxWarp>
            <a:noAutofit/>
          </a:bodyPr>
          <a:lstStyle/>
          <a:p>
            <a:pPr marL="0" indent="0" algn="ctr">
              <a:lnSpc>
                <a:spcPct val="120000"/>
              </a:lnSpc>
              <a:spcBef>
                <a:spcPct val="50000"/>
              </a:spcBef>
              <a:spcAft>
                <a:spcPct val="0"/>
              </a:spcAft>
              <a:buNone/>
            </a:pPr>
            <a:r>
              <a:rPr lang="zh-CN" altLang="en-US" sz="5500" b="1" i="0" u="none" strike="noStrike" kern="0" cap="none" spc="0" baseline="0">
                <a:solidFill>
                  <a:srgbClr val="800000"/>
                </a:solidFill>
                <a:latin typeface="方正华隶简体" pitchFamily="1" charset="-122"/>
                <a:ea typeface="经典特黑简"/>
                <a:cs typeface="方正华隶简体" pitchFamily="1" charset="-122"/>
              </a:rPr>
              <a:t>二、分析形象</a:t>
            </a:r>
            <a:endParaRPr lang="en-US" altLang="zh-CN" sz="5500" b="1" i="0" u="none" strike="noStrike" kern="0" cap="none" spc="0" baseline="0">
              <a:solidFill>
                <a:srgbClr val="800000"/>
              </a:solidFill>
              <a:latin typeface="方正华隶简体" pitchFamily="1" charset="-122"/>
              <a:ea typeface="经典特黑简"/>
              <a:cs typeface="方正华隶简体" pitchFamily="1" charset="-122"/>
            </a:endParaRPr>
          </a:p>
          <a:p>
            <a:pPr marL="0" indent="0" algn="ctr">
              <a:lnSpc>
                <a:spcPct val="120000"/>
              </a:lnSpc>
              <a:spcBef>
                <a:spcPct val="50000"/>
              </a:spcBef>
              <a:spcAft>
                <a:spcPct val="0"/>
              </a:spcAft>
              <a:buNone/>
            </a:pPr>
            <a:r>
              <a:rPr lang="zh-CN" altLang="en-US" sz="3300" b="1" i="0" u="none" strike="noStrike" kern="0" cap="none" spc="0" baseline="0">
                <a:solidFill>
                  <a:srgbClr val="800000"/>
                </a:solidFill>
                <a:latin typeface="方正华隶简体" pitchFamily="1" charset="-122"/>
                <a:ea typeface="新宋体" charset="0"/>
                <a:cs typeface="方正华隶简体" pitchFamily="1" charset="-122"/>
              </a:rPr>
              <a:t>（一）意境分析题</a:t>
            </a:r>
            <a:endParaRPr lang="en-US" altLang="zh-CN" sz="3300" b="1" i="0" u="none" strike="noStrike" kern="0" cap="none" spc="0" baseline="0">
              <a:solidFill>
                <a:srgbClr val="800000"/>
              </a:solidFill>
              <a:latin typeface="方正华隶简体" pitchFamily="1" charset="-122"/>
              <a:ea typeface="新宋体" charset="0"/>
              <a:cs typeface="方正华隶简体" pitchFamily="1" charset="-122"/>
            </a:endParaRPr>
          </a:p>
          <a:p>
            <a:pPr marL="0" indent="0" algn="l">
              <a:lnSpc>
                <a:spcPct val="120000"/>
              </a:lnSpc>
              <a:spcBef>
                <a:spcPct val="50000"/>
              </a:spcBef>
              <a:spcAft>
                <a:spcPct val="0"/>
              </a:spcAft>
              <a:buNone/>
            </a:pPr>
            <a:r>
              <a:rPr lang="zh-CN" altLang="en-US" sz="3300" b="1" i="0" u="none" strike="noStrike" kern="0" cap="none" spc="0" baseline="0">
                <a:solidFill>
                  <a:srgbClr val="800000"/>
                </a:solidFill>
                <a:latin typeface="方正华隶简体" pitchFamily="1" charset="-122"/>
                <a:ea typeface="新宋体" charset="0"/>
                <a:cs typeface="方正华隶简体" pitchFamily="1" charset="-122"/>
              </a:rPr>
              <a:t>解题步骤</a:t>
            </a:r>
            <a:endParaRPr lang="en-US" altLang="zh-CN" sz="3300" b="1" i="0" u="none" strike="noStrike" kern="0" cap="none" spc="0" baseline="0">
              <a:solidFill>
                <a:srgbClr val="800000"/>
              </a:solidFill>
              <a:latin typeface="方正华隶简体" pitchFamily="1" charset="-122"/>
              <a:ea typeface="新宋体" charset="0"/>
              <a:cs typeface="方正华隶简体" pitchFamily="1" charset="-122"/>
            </a:endParaRPr>
          </a:p>
          <a:p>
            <a:pPr marL="0" indent="0" algn="l">
              <a:lnSpc>
                <a:spcPct val="120000"/>
              </a:lnSpc>
              <a:spcBef>
                <a:spcPct val="50000"/>
              </a:spcBef>
              <a:spcAft>
                <a:spcPct val="0"/>
              </a:spcAft>
              <a:buNone/>
            </a:pPr>
            <a:r>
              <a:rPr lang="zh-CN" altLang="en-US" sz="3300" b="1" i="0" u="none" strike="noStrike" kern="0" cap="none" spc="0" baseline="0">
                <a:solidFill>
                  <a:srgbClr val="1F497D"/>
                </a:solidFill>
                <a:latin typeface="方正华隶简体" pitchFamily="1" charset="-122"/>
                <a:ea typeface="新宋体" charset="0"/>
                <a:cs typeface="方正华隶简体" pitchFamily="1" charset="-122"/>
              </a:rPr>
              <a:t>概括</a:t>
            </a:r>
            <a:r>
              <a:rPr lang="zh-CN" altLang="en-US" sz="3300" b="1" i="0" u="none" strike="noStrike" kern="0" cap="none" spc="0" baseline="0">
                <a:solidFill>
                  <a:srgbClr val="800000"/>
                </a:solidFill>
                <a:latin typeface="方正华隶简体" pitchFamily="1" charset="-122"/>
                <a:ea typeface="新宋体" charset="0"/>
                <a:cs typeface="方正华隶简体" pitchFamily="1" charset="-122"/>
              </a:rPr>
              <a:t>：（客观词）+（主观词）+定性（图）</a:t>
            </a:r>
            <a:endParaRPr lang="en-US" altLang="zh-CN" sz="3300" b="1" i="0" u="none" strike="noStrike" kern="0" cap="none" spc="0" baseline="0">
              <a:solidFill>
                <a:srgbClr val="800000"/>
              </a:solidFill>
              <a:latin typeface="方正华隶简体" pitchFamily="1" charset="-122"/>
              <a:ea typeface="新宋体" charset="0"/>
              <a:cs typeface="方正华隶简体" pitchFamily="1" charset="-122"/>
            </a:endParaRPr>
          </a:p>
          <a:p>
            <a:pPr marL="0" indent="0" algn="l">
              <a:lnSpc>
                <a:spcPct val="120000"/>
              </a:lnSpc>
              <a:spcBef>
                <a:spcPct val="50000"/>
              </a:spcBef>
              <a:spcAft>
                <a:spcPct val="0"/>
              </a:spcAft>
              <a:buNone/>
            </a:pPr>
            <a:r>
              <a:rPr lang="zh-CN" altLang="en-US" sz="3300" b="1" i="0" u="none" strike="noStrike" kern="0" cap="none" spc="0" baseline="0">
                <a:solidFill>
                  <a:srgbClr val="1F497D"/>
                </a:solidFill>
                <a:latin typeface="方正华隶简体" pitchFamily="1" charset="-122"/>
                <a:ea typeface="新宋体" charset="0"/>
                <a:cs typeface="方正华隶简体" pitchFamily="1" charset="-122"/>
              </a:rPr>
              <a:t>分析</a:t>
            </a:r>
            <a:r>
              <a:rPr lang="zh-CN" altLang="en-US" sz="3300" b="1" i="0" u="none" strike="noStrike" kern="0" cap="none" spc="0" baseline="0">
                <a:solidFill>
                  <a:srgbClr val="800000"/>
                </a:solidFill>
                <a:latin typeface="方正华隶简体" pitchFamily="1" charset="-122"/>
                <a:ea typeface="新宋体" charset="0"/>
                <a:cs typeface="方正华隶简体" pitchFamily="1" charset="-122"/>
              </a:rPr>
              <a:t>：结合诗句分析主观词</a:t>
            </a:r>
            <a:endParaRPr lang="en-US" altLang="zh-CN" sz="3300" b="1" i="0" u="none" strike="noStrike" kern="0" cap="none" spc="0" baseline="0">
              <a:solidFill>
                <a:srgbClr val="800000"/>
              </a:solidFill>
              <a:latin typeface="方正华隶简体" pitchFamily="1" charset="-122"/>
              <a:ea typeface="新宋体" charset="0"/>
              <a:cs typeface="方正华隶简体" pitchFamily="1" charset="-122"/>
            </a:endParaRPr>
          </a:p>
          <a:p>
            <a:pPr marL="0" indent="0" algn="l">
              <a:lnSpc>
                <a:spcPct val="120000"/>
              </a:lnSpc>
              <a:spcBef>
                <a:spcPct val="50000"/>
              </a:spcBef>
              <a:spcAft>
                <a:spcPct val="0"/>
              </a:spcAft>
              <a:buNone/>
            </a:pPr>
            <a:r>
              <a:rPr lang="zh-CN" altLang="en-US" sz="3300" b="1" i="0" u="none" strike="noStrike" kern="0" cap="none" spc="0" baseline="0">
                <a:solidFill>
                  <a:srgbClr val="1F497D"/>
                </a:solidFill>
                <a:latin typeface="方正华隶简体" pitchFamily="1" charset="-122"/>
                <a:ea typeface="新宋体" charset="0"/>
                <a:cs typeface="方正华隶简体" pitchFamily="1" charset="-122"/>
              </a:rPr>
              <a:t>联情旨</a:t>
            </a:r>
            <a:r>
              <a:rPr lang="zh-CN" altLang="en-US" sz="3300" b="1" i="0" u="none" strike="noStrike" kern="0" cap="none" spc="0" baseline="0">
                <a:solidFill>
                  <a:srgbClr val="800000"/>
                </a:solidFill>
                <a:latin typeface="方正华隶简体" pitchFamily="1" charset="-122"/>
                <a:ea typeface="新宋体" charset="0"/>
                <a:cs typeface="方正华隶简体" pitchFamily="1" charset="-122"/>
              </a:rPr>
              <a:t>：点明用该意境表达出作者怎样的情感</a:t>
            </a:r>
            <a:endParaRPr lang="en-US" altLang="zh-CN" sz="5500" b="1" i="0" u="none" strike="noStrike" kern="0" cap="none" spc="0" baseline="0">
              <a:solidFill>
                <a:srgbClr val="800000"/>
              </a:solidFill>
              <a:latin typeface="方正华隶简体" pitchFamily="1" charset="-122"/>
              <a:ea typeface="经典特黑简"/>
              <a:cs typeface="方正华隶简体" pitchFamily="1" charset="-122"/>
            </a:endParaRPr>
          </a:p>
          <a:p>
            <a:pPr marL="0" indent="0" algn="ctr">
              <a:lnSpc>
                <a:spcPct val="120000"/>
              </a:lnSpc>
              <a:spcBef>
                <a:spcPct val="50000"/>
              </a:spcBef>
              <a:spcAft>
                <a:spcPct val="0"/>
              </a:spcAft>
              <a:buNone/>
            </a:pPr>
            <a:endParaRPr lang="zh-CN" altLang="en-US" sz="2000" b="1" i="0" u="none" strike="noStrike" kern="0" cap="none" spc="0" baseline="0">
              <a:solidFill>
                <a:srgbClr val="000099"/>
              </a:solidFill>
              <a:latin typeface="方正华隶简体" pitchFamily="1" charset="-122"/>
              <a:ea typeface="方正华隶简体" pitchFamily="1" charset="-122"/>
              <a:cs typeface="方正华隶简体" pitchFamily="1" charset="-122"/>
            </a:endParaRPr>
          </a:p>
        </p:txBody>
      </p:sp>
      <p:pic>
        <p:nvPicPr>
          <p:cNvPr id="245" name="图片" descr="C:/Users/Administrator/Desktop/t0174242c8827163313"/>
          <p:cNvPicPr>
            <a:picLocks noChangeAspect="1"/>
          </p:cNvPicPr>
          <p:nvPr/>
        </p:nvPicPr>
        <p:blipFill>
          <a:blip r:embed="rId3">
            <a:clrChange>
              <a:clrFrom>
                <a:srgbClr val="FFFFFF"/>
              </a:clrFrom>
              <a:clrTo>
                <a:srgbClr val="FFFFFF">
                  <a:alpha val="0"/>
                </a:srgbClr>
              </a:clrTo>
            </a:clrChange>
          </a:blip>
          <a:stretch>
            <a:fillRect/>
          </a:stretch>
        </p:blipFill>
        <p:spPr>
          <a:xfrm>
            <a:off x="9359900" y="4089400"/>
            <a:ext cx="2512484" cy="2218267"/>
          </a:xfrm>
          <a:prstGeom prst="rect">
            <a:avLst/>
          </a:prstGeom>
          <a:noFill/>
          <a:ln w="9525" cap="flat" cmpd="sng">
            <a:noFill/>
            <a:prstDash val="solid"/>
            <a:miter/>
          </a:ln>
        </p:spPr>
      </p:pic>
    </p:spTree>
    <p:extLst>
      <p:ext uri="{BB962C8B-B14F-4D97-AF65-F5344CB8AC3E}">
        <p14:creationId xmlns:p14="http://schemas.microsoft.com/office/powerpoint/2010/main" val="786420980"/>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9" name="图片" descr="C:/Users/Administrator/Desktop/ll01"/>
          <p:cNvPicPr>
            <a:picLocks noChangeAspect="1"/>
          </p:cNvPicPr>
          <p:nvPr/>
        </p:nvPicPr>
        <p:blipFill>
          <a:blip r:embed="rId3"/>
          <a:stretch>
            <a:fillRect/>
          </a:stretch>
        </p:blipFill>
        <p:spPr>
          <a:xfrm>
            <a:off x="1583266" y="2277533"/>
            <a:ext cx="9313336" cy="4212163"/>
          </a:xfrm>
          <a:prstGeom prst="rect">
            <a:avLst/>
          </a:prstGeom>
          <a:noFill/>
          <a:ln w="9525" cap="flat" cmpd="sng">
            <a:noFill/>
            <a:prstDash val="solid"/>
            <a:miter/>
          </a:ln>
        </p:spPr>
      </p:pic>
      <p:sp>
        <p:nvSpPr>
          <p:cNvPr id="250" name="艺术字"/>
          <p:cNvSpPr>
            <a:spLocks noChangeArrowheads="1" noChangeShapeType="1" noTextEdit="1"/>
          </p:cNvSpPr>
          <p:nvPr/>
        </p:nvSpPr>
        <p:spPr>
          <a:xfrm>
            <a:off x="3024717" y="742949"/>
            <a:ext cx="6623051" cy="134408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rPr>
              <a:t>试题分析</a:t>
            </a:r>
            <a:endParaRPr lang="en-US" altLang="zh-CN"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666778293"/>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4" name="内容占位符"/>
          <p:cNvSpPr>
            <a:spLocks noGrp="1"/>
          </p:cNvSpPr>
          <p:nvPr>
            <p:ph idx="1"/>
          </p:nvPr>
        </p:nvSpPr>
        <p:spPr>
          <a:xfrm>
            <a:off x="131882" y="161189"/>
            <a:ext cx="11942702" cy="6608784"/>
          </a:xfrm>
          <a:prstGeom prst="rect">
            <a:avLst/>
          </a:prstGeom>
        </p:spPr>
        <p:txBody>
          <a:bodyPr>
            <a:prstTxWarp prst="textNoShape">
              <a:avLst/>
            </a:prstTxWarp>
          </a:bodyPr>
          <a:lstStyle/>
          <a:p>
            <a:pPr marL="231013" indent="-231013">
              <a:buNone/>
            </a:pPr>
            <a:r>
              <a:rPr lang="en-US" altLang="zh-CN"/>
              <a:t>                                            </a:t>
            </a:r>
            <a:r>
              <a:rPr lang="en-US" altLang="zh-CN" sz="2700" b="1"/>
              <a:t> </a:t>
            </a:r>
            <a:r>
              <a:rPr lang="zh-CN" altLang="en-US" sz="2600" b="1">
                <a:solidFill>
                  <a:srgbClr val="1F497D"/>
                </a:solidFill>
              </a:rPr>
              <a:t>送李端  卢  纶  </a:t>
            </a:r>
            <a:endParaRPr lang="en-US" altLang="zh-CN" sz="2600" b="1">
              <a:solidFill>
                <a:srgbClr val="1F497D"/>
              </a:solidFill>
            </a:endParaRPr>
          </a:p>
          <a:p>
            <a:pPr marL="231013" indent="-231013">
              <a:buNone/>
            </a:pPr>
            <a:r>
              <a:rPr lang="zh-CN" altLang="en-US" sz="2600" b="1">
                <a:solidFill>
                  <a:srgbClr val="1F497D"/>
                </a:solidFill>
              </a:rPr>
              <a:t>                         故关衰草遍，离别自堪悲。路出寒云外，人归暮雪时。</a:t>
            </a:r>
            <a:endParaRPr lang="en-US" altLang="zh-CN" sz="2600" b="1">
              <a:solidFill>
                <a:srgbClr val="1F497D"/>
              </a:solidFill>
            </a:endParaRPr>
          </a:p>
          <a:p>
            <a:pPr marL="231013" indent="-231013">
              <a:buNone/>
            </a:pPr>
            <a:r>
              <a:rPr lang="zh-CN" altLang="en-US" sz="2600" b="1">
                <a:solidFill>
                  <a:srgbClr val="1F497D"/>
                </a:solidFill>
              </a:rPr>
              <a:t>                         少孤为客早，多难识君迟。掩泪空相向，风尘何处期? </a:t>
            </a:r>
            <a:endParaRPr lang="en-US" altLang="zh-CN" sz="2600" b="1">
              <a:solidFill>
                <a:srgbClr val="1F497D"/>
              </a:solidFill>
            </a:endParaRPr>
          </a:p>
          <a:p>
            <a:pPr marL="231013" indent="-231013">
              <a:buNone/>
            </a:pPr>
            <a:r>
              <a:rPr lang="en-US" altLang="zh-CN" sz="2300" b="1"/>
              <a:t>3、这首诗前两联描绘了怎样的</a:t>
            </a:r>
            <a:r>
              <a:rPr lang="zh-CN" altLang="en-US" sz="2300" b="1">
                <a:solidFill>
                  <a:srgbClr val="FF0000"/>
                </a:solidFill>
              </a:rPr>
              <a:t>意境</a:t>
            </a:r>
            <a:r>
              <a:rPr lang="zh-CN" altLang="en-US" sz="2300" b="1"/>
              <a:t>？请简要赏析。</a:t>
            </a:r>
            <a:endParaRPr lang="en-US" altLang="zh-CN" sz="2300" b="1"/>
          </a:p>
          <a:p>
            <a:pPr marL="231013" indent="-231013">
              <a:buNone/>
            </a:pPr>
            <a:r>
              <a:rPr lang="zh-CN" altLang="en-US" sz="2300" b="1"/>
              <a:t>解题步骤</a:t>
            </a:r>
            <a:endParaRPr lang="en-US" altLang="zh-CN" sz="2300" b="1"/>
          </a:p>
          <a:p>
            <a:pPr marL="231013" indent="-231013">
              <a:buNone/>
            </a:pPr>
            <a:r>
              <a:rPr lang="zh-CN" altLang="en-US" sz="2300" b="1">
                <a:solidFill>
                  <a:srgbClr val="FF0000"/>
                </a:solidFill>
              </a:rPr>
              <a:t>概括</a:t>
            </a:r>
            <a:r>
              <a:rPr lang="zh-CN" altLang="en-US" sz="2300" b="1"/>
              <a:t>：（客观词）+（主观词）+定性（图）</a:t>
            </a:r>
            <a:endParaRPr lang="en-US" altLang="zh-CN" sz="2300" b="1"/>
          </a:p>
          <a:p>
            <a:pPr marL="231013" indent="-231013">
              <a:buNone/>
            </a:pPr>
            <a:r>
              <a:rPr lang="zh-CN" altLang="en-US" sz="2300" b="1">
                <a:solidFill>
                  <a:srgbClr val="FF0000"/>
                </a:solidFill>
              </a:rPr>
              <a:t>分析</a:t>
            </a:r>
            <a:r>
              <a:rPr lang="zh-CN" altLang="en-US" sz="2300" b="1"/>
              <a:t>：结合诗句分析主观词</a:t>
            </a:r>
            <a:endParaRPr lang="en-US" altLang="zh-CN" sz="2300" b="1"/>
          </a:p>
          <a:p>
            <a:pPr marL="231013" indent="-231013">
              <a:buNone/>
            </a:pPr>
            <a:r>
              <a:rPr lang="zh-CN" altLang="en-US" sz="2300" b="1">
                <a:solidFill>
                  <a:srgbClr val="FF0000"/>
                </a:solidFill>
              </a:rPr>
              <a:t>联情旨</a:t>
            </a:r>
            <a:r>
              <a:rPr lang="zh-CN" altLang="en-US" sz="2300" b="1"/>
              <a:t>：点明用该意境表达出作者怎样的情感</a:t>
            </a:r>
            <a:endParaRPr lang="zh-CN" altLang="en-US" sz="2300" b="1"/>
          </a:p>
        </p:txBody>
      </p:sp>
      <p:sp>
        <p:nvSpPr>
          <p:cNvPr id="255" name="艺术字"/>
          <p:cNvSpPr>
            <a:spLocks noChangeArrowheads="1" noChangeShapeType="1" noTextEdit="1"/>
          </p:cNvSpPr>
          <p:nvPr/>
        </p:nvSpPr>
        <p:spPr>
          <a:xfrm>
            <a:off x="376237" y="252126"/>
            <a:ext cx="2389187" cy="417792"/>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FF0066"/>
                </a:solidFill>
                <a:effectLst>
                  <a:prstShdw prst="shdw3" dist="13470" dir="2700000">
                    <a:srgbClr val="C0C0C0">
                      <a:alpha val="76953"/>
                    </a:srgbClr>
                  </a:prstShdw>
                </a:effectLst>
                <a:latin typeface="宋体"/>
                <a:ea typeface="宋体"/>
              </a:rPr>
              <a:t>意境分析题</a:t>
            </a:r>
            <a:endParaRPr lang="en-US" altLang="zh-CN" sz="3600" kern="10">
              <a:ln w="12700" cap="flat" cmpd="sng">
                <a:solidFill>
                  <a:srgbClr val="0000CC"/>
                </a:solidFill>
                <a:prstDash val="solid"/>
                <a:miter/>
              </a:ln>
              <a:solidFill>
                <a:srgbClr val="FF0066"/>
              </a:solidFill>
              <a:effectLst>
                <a:prstShdw prst="shdw3" dist="13470" dir="2700000">
                  <a:srgbClr val="C0C0C0">
                    <a:alpha val="76953"/>
                  </a:srgbClr>
                </a:prstShdw>
              </a:effectLst>
              <a:latin typeface="宋体"/>
              <a:ea typeface="宋体"/>
            </a:endParaRPr>
          </a:p>
        </p:txBody>
      </p:sp>
      <p:sp>
        <p:nvSpPr>
          <p:cNvPr id="256" name="矩形"/>
          <p:cNvSpPr/>
          <p:nvPr/>
        </p:nvSpPr>
        <p:spPr>
          <a:xfrm>
            <a:off x="131881" y="4132320"/>
            <a:ext cx="11928049" cy="2637651"/>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l">
              <a:lnSpc>
                <a:spcPct val="100000"/>
              </a:lnSpc>
              <a:spcBef>
                <a:spcPts val="1000"/>
              </a:spcBef>
              <a:spcAft>
                <a:spcPct val="0"/>
              </a:spcAft>
              <a:buNone/>
            </a:pPr>
            <a:r>
              <a:rPr lang="zh-CN" altLang="en-US" sz="2200" b="1" i="0" u="none" strike="noStrike" kern="0" cap="none" spc="0" baseline="0">
                <a:solidFill>
                  <a:schemeClr val="tx1"/>
                </a:solidFill>
                <a:latin typeface="Times New Roman" pitchFamily="2" charset="0"/>
                <a:ea typeface="宋体" pitchFamily="2" charset="-122"/>
                <a:cs typeface="Times New Roman" pitchFamily="2" charset="0"/>
              </a:rPr>
              <a:t>【参考答案】</a:t>
            </a:r>
            <a:endParaRPr lang="en-US" altLang="zh-CN" sz="22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ts val="1000"/>
              </a:spcBef>
              <a:spcAft>
                <a:spcPct val="0"/>
              </a:spcAft>
              <a:buNone/>
            </a:pPr>
            <a:r>
              <a:rPr lang="zh-CN" altLang="en-US" sz="2200" b="1" i="0" u="none" strike="noStrike" kern="0" cap="none" spc="0" baseline="0">
                <a:solidFill>
                  <a:srgbClr val="FF0000"/>
                </a:solidFill>
                <a:latin typeface="Times New Roman" pitchFamily="2" charset="0"/>
                <a:ea typeface="宋体" pitchFamily="2" charset="-122"/>
                <a:cs typeface="Times New Roman" pitchFamily="2" charset="0"/>
              </a:rPr>
              <a:t>①前两联描绘了一幅故关衰草、寒云暮雪（</a:t>
            </a:r>
            <a:r>
              <a:rPr lang="zh-CN" altLang="en-US" sz="2200" b="1" i="0" u="none" strike="noStrike" kern="0" cap="none" spc="0" baseline="0">
                <a:solidFill>
                  <a:srgbClr val="0070C3"/>
                </a:solidFill>
                <a:latin typeface="Times New Roman" pitchFamily="2" charset="0"/>
                <a:ea typeface="宋体" pitchFamily="2" charset="-122"/>
                <a:cs typeface="Times New Roman" pitchFamily="2" charset="0"/>
              </a:rPr>
              <a:t>客观词</a:t>
            </a:r>
            <a:r>
              <a:rPr lang="zh-CN" altLang="en-US" sz="2200" b="1" i="0" u="none" strike="noStrike" kern="0" cap="none" spc="0" baseline="0">
                <a:solidFill>
                  <a:srgbClr val="FF0000"/>
                </a:solidFill>
                <a:latin typeface="Times New Roman" pitchFamily="2" charset="0"/>
                <a:ea typeface="宋体" pitchFamily="2" charset="-122"/>
                <a:cs typeface="Times New Roman" pitchFamily="2" charset="0"/>
              </a:rPr>
              <a:t>）、凄怆悲凉，哀婉凄楚（</a:t>
            </a:r>
            <a:r>
              <a:rPr lang="zh-CN" altLang="en-US" sz="2200" b="1" i="0" u="none" strike="noStrike" kern="0" cap="none" spc="0" baseline="0">
                <a:solidFill>
                  <a:srgbClr val="0070C3"/>
                </a:solidFill>
                <a:latin typeface="Times New Roman" pitchFamily="2" charset="0"/>
                <a:ea typeface="宋体" pitchFamily="2" charset="-122"/>
                <a:cs typeface="Times New Roman" pitchFamily="2" charset="0"/>
              </a:rPr>
              <a:t>主观词</a:t>
            </a:r>
            <a:r>
              <a:rPr lang="zh-CN" altLang="en-US" sz="2200" b="1" i="0" u="none" strike="noStrike" kern="0" cap="none" spc="0" baseline="0">
                <a:solidFill>
                  <a:srgbClr val="FF0000"/>
                </a:solidFill>
                <a:latin typeface="Times New Roman" pitchFamily="2" charset="0"/>
                <a:ea typeface="宋体" pitchFamily="2" charset="-122"/>
                <a:cs typeface="Times New Roman" pitchFamily="2" charset="0"/>
              </a:rPr>
              <a:t>）的严冬送别图（</a:t>
            </a:r>
            <a:r>
              <a:rPr lang="zh-CN" altLang="en-US" sz="2200" b="1" i="0" u="none" strike="noStrike" kern="0" cap="none" spc="0" baseline="0">
                <a:solidFill>
                  <a:srgbClr val="0070C3"/>
                </a:solidFill>
                <a:latin typeface="Times New Roman" pitchFamily="2" charset="0"/>
                <a:ea typeface="宋体" pitchFamily="2" charset="-122"/>
                <a:cs typeface="Times New Roman" pitchFamily="2" charset="0"/>
              </a:rPr>
              <a:t>定性</a:t>
            </a:r>
            <a:r>
              <a:rPr lang="zh-CN" altLang="en-US" sz="2200" b="1" i="0" u="none" strike="noStrike" kern="0" cap="none" spc="0" baseline="0">
                <a:solidFill>
                  <a:srgbClr val="FF0000"/>
                </a:solidFill>
                <a:latin typeface="Times New Roman" pitchFamily="2" charset="0"/>
                <a:ea typeface="宋体" pitchFamily="2" charset="-122"/>
                <a:cs typeface="Times New Roman" pitchFamily="2" charset="0"/>
              </a:rPr>
              <a:t>）。</a:t>
            </a:r>
            <a:endParaRPr lang="en-US" altLang="zh-CN" sz="2200" b="1" i="0" u="none" strike="noStrike" kern="0" cap="none" spc="0" baseline="0">
              <a:solidFill>
                <a:srgbClr val="FF0000"/>
              </a:solidFill>
              <a:latin typeface="Times New Roman" pitchFamily="2" charset="0"/>
              <a:ea typeface="宋体" pitchFamily="2" charset="-122"/>
              <a:cs typeface="Times New Roman" pitchFamily="2" charset="0"/>
            </a:endParaRPr>
          </a:p>
          <a:p>
            <a:pPr marL="0" indent="0" algn="l">
              <a:lnSpc>
                <a:spcPct val="100000"/>
              </a:lnSpc>
              <a:spcBef>
                <a:spcPts val="1000"/>
              </a:spcBef>
              <a:spcAft>
                <a:spcPct val="0"/>
              </a:spcAft>
              <a:buNone/>
            </a:pPr>
            <a:r>
              <a:rPr lang="zh-CN" altLang="en-US" sz="2200" b="1" i="0" u="none" strike="noStrike" kern="0" cap="none" spc="0" baseline="0">
                <a:solidFill>
                  <a:srgbClr val="FF0000"/>
                </a:solidFill>
                <a:latin typeface="Times New Roman" pitchFamily="2" charset="0"/>
                <a:ea typeface="宋体" pitchFamily="2" charset="-122"/>
                <a:cs typeface="Times New Roman" pitchFamily="2" charset="0"/>
              </a:rPr>
              <a:t>②郊外衰败的野草，迎着寒风抖动，四野苍茫，一片凄清的景象 ，阴云密布，天幕低垂，路好像伸出寒云之外；荒原茫茫，暮雪霏霏，诗人挪动着沉重的步子，默默地踏上风雪归途。</a:t>
            </a:r>
            <a:endParaRPr lang="en-US" altLang="zh-CN" sz="2200" b="1" i="0" u="none" strike="noStrike" kern="0" cap="none" spc="0" baseline="0">
              <a:solidFill>
                <a:srgbClr val="FF0000"/>
              </a:solidFill>
              <a:latin typeface="Times New Roman" pitchFamily="2" charset="0"/>
              <a:ea typeface="宋体" pitchFamily="2" charset="-122"/>
              <a:cs typeface="Times New Roman" pitchFamily="2" charset="0"/>
            </a:endParaRPr>
          </a:p>
          <a:p>
            <a:pPr marL="0" indent="0" algn="l">
              <a:lnSpc>
                <a:spcPct val="100000"/>
              </a:lnSpc>
              <a:spcBef>
                <a:spcPts val="1000"/>
              </a:spcBef>
              <a:spcAft>
                <a:spcPct val="0"/>
              </a:spcAft>
              <a:buNone/>
            </a:pPr>
            <a:r>
              <a:rPr lang="zh-CN" altLang="en-US" sz="2200" b="1" i="0" u="none" strike="noStrike" kern="0" cap="none" spc="0" baseline="0">
                <a:solidFill>
                  <a:srgbClr val="FF0000"/>
                </a:solidFill>
                <a:latin typeface="Times New Roman" pitchFamily="2" charset="0"/>
                <a:ea typeface="宋体" pitchFamily="2" charset="-122"/>
                <a:cs typeface="Times New Roman" pitchFamily="2" charset="0"/>
              </a:rPr>
              <a:t>③表现了诗人浓重的依依难舍的惜别伤感。</a:t>
            </a:r>
            <a:endParaRPr lang="zh-CN" altLang="en-US" sz="2200" b="1" i="0" u="none" strike="noStrike" kern="0" cap="none" spc="0" baseline="0">
              <a:solidFill>
                <a:srgbClr val="FF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724617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55"/>
                                        </p:tgtEl>
                                        <p:attrNameLst>
                                          <p:attrName>style.visibility</p:attrName>
                                        </p:attrNameLst>
                                      </p:cBhvr>
                                      <p:to>
                                        <p:strVal val="visible"/>
                                      </p:to>
                                    </p:set>
                                    <p:anim calcmode="lin" valueType="num">
                                      <p:cBhvr>
                                        <p:cTn id="7" dur="500" fill="hold"/>
                                        <p:tgtEl>
                                          <p:spTgt spid="255"/>
                                        </p:tgtEl>
                                        <p:attrNameLst>
                                          <p:attrName>ppt_w</p:attrName>
                                        </p:attrNameLst>
                                      </p:cBhvr>
                                      <p:tavLst>
                                        <p:tav tm="0">
                                          <p:val>
                                            <p:fltVal val="0"/>
                                          </p:val>
                                        </p:tav>
                                        <p:tav tm="100000">
                                          <p:val>
                                            <p:strVal val="#ppt_w"/>
                                          </p:val>
                                        </p:tav>
                                      </p:tavLst>
                                    </p:anim>
                                    <p:anim calcmode="lin" valueType="num">
                                      <p:cBhvr>
                                        <p:cTn id="8" dur="500" fill="hold"/>
                                        <p:tgtEl>
                                          <p:spTgt spid="255"/>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1" presetClass="entr" presetSubtype="4" fill="hold" grpId="0" nodeType="clickEffect">
                                  <p:stCondLst>
                                    <p:cond delay="0"/>
                                  </p:stCondLst>
                                  <p:childTnLst>
                                    <p:set>
                                      <p:cBhvr>
                                        <p:cTn id="12" dur="1" fill="hold">
                                          <p:stCondLst>
                                            <p:cond delay="0"/>
                                          </p:stCondLst>
                                        </p:cTn>
                                        <p:tgtEl>
                                          <p:spTgt spid="254"/>
                                        </p:tgtEl>
                                        <p:attrNameLst>
                                          <p:attrName>style.visibility</p:attrName>
                                        </p:attrNameLst>
                                      </p:cBhvr>
                                      <p:to>
                                        <p:strVal val="visible"/>
                                      </p:to>
                                    </p:set>
                                    <p:animEffect transition="in" filter="wheel(4)">
                                      <p:cBhvr>
                                        <p:cTn id="13" dur="2000"/>
                                        <p:tgtEl>
                                          <p:spTgt spid="25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256"/>
                                        </p:tgtEl>
                                        <p:attrNameLst>
                                          <p:attrName>style.visibility</p:attrName>
                                        </p:attrNameLst>
                                      </p:cBhvr>
                                      <p:to>
                                        <p:strVal val="visible"/>
                                      </p:to>
                                    </p:set>
                                    <p:animEffect transition="in" filter="wheel(4)">
                                      <p:cBhvr>
                                        <p:cTn id="18" dur="2000"/>
                                        <p:tgtEl>
                                          <p:spTgt spid="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 grpId="0"/>
      <p:bldP spid="254" grpId="0"/>
      <p:bldP spid="25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0" name="图片" descr="C:/Users/Administrator/Desktop/36bOOOPIC44"/>
          <p:cNvPicPr>
            <a:picLocks noChangeAspect="1"/>
          </p:cNvPicPr>
          <p:nvPr/>
        </p:nvPicPr>
        <p:blipFill>
          <a:blip r:embed="rId3"/>
          <a:stretch>
            <a:fillRect/>
          </a:stretch>
        </p:blipFill>
        <p:spPr>
          <a:xfrm>
            <a:off x="1295399" y="2758017"/>
            <a:ext cx="9505951" cy="3551767"/>
          </a:xfrm>
          <a:prstGeom prst="rect">
            <a:avLst/>
          </a:prstGeom>
          <a:noFill/>
          <a:ln w="9525" cap="flat" cmpd="sng">
            <a:noFill/>
            <a:prstDash val="solid"/>
            <a:miter/>
          </a:ln>
        </p:spPr>
      </p:pic>
      <p:sp>
        <p:nvSpPr>
          <p:cNvPr id="261" name="艺术字"/>
          <p:cNvSpPr>
            <a:spLocks noChangeArrowheads="1" noChangeShapeType="1" noTextEdit="1"/>
          </p:cNvSpPr>
          <p:nvPr/>
        </p:nvSpPr>
        <p:spPr>
          <a:xfrm>
            <a:off x="3312583" y="548216"/>
            <a:ext cx="4963584" cy="173778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巩固练习</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508172519"/>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5" name="内容占位符"/>
          <p:cNvSpPr>
            <a:spLocks noGrp="1"/>
          </p:cNvSpPr>
          <p:nvPr>
            <p:ph idx="1"/>
          </p:nvPr>
        </p:nvSpPr>
        <p:spPr>
          <a:xfrm>
            <a:off x="431800" y="260350"/>
            <a:ext cx="11328401" cy="3312583"/>
          </a:xfrm>
          <a:prstGeom prst="rect">
            <a:avLst/>
          </a:prstGeom>
          <a:noFill/>
          <a:ln w="9525" cap="flat" cmpd="sng">
            <a:noFill/>
            <a:prstDash val="solid"/>
            <a:miter/>
          </a:ln>
        </p:spPr>
        <p:txBody>
          <a:bodyPr lIns="90170" tIns="46990" rIns="90170" bIns="46990" anchor="ctr" anchorCtr="0">
            <a:prstTxWarp prst="textNoShape">
              <a:avLst/>
            </a:prstTxWarp>
            <a:noAutofit/>
          </a:bodyPr>
          <a:lstStyle/>
          <a:p>
            <a:pPr marL="342900" indent="-342900">
              <a:lnSpc>
                <a:spcPct val="90000"/>
              </a:lnSpc>
              <a:buNone/>
            </a:pPr>
            <a:r>
              <a:rPr lang="en-US" altLang="zh-CN" sz="1800" b="1">
                <a:solidFill>
                  <a:srgbClr val="000000"/>
                </a:solidFill>
              </a:rPr>
              <a:t>                </a:t>
            </a:r>
            <a:r>
              <a:rPr lang="zh-CN" altLang="en-US" sz="1800" b="1">
                <a:solidFill>
                  <a:srgbClr val="0000CC"/>
                </a:solidFill>
                <a:latin typeface="方正华隶简体" pitchFamily="1" charset="-122"/>
                <a:ea typeface="方正华隶简体" pitchFamily="1" charset="-122"/>
                <a:cs typeface="方正华隶简体" pitchFamily="1" charset="-122"/>
              </a:rPr>
              <a:t>游月陂</a:t>
            </a:r>
            <a:r>
              <a:rPr lang="en-US" altLang="zh-CN" sz="1800" b="1">
                <a:solidFill>
                  <a:srgbClr val="0000CC"/>
                </a:solidFill>
                <a:latin typeface="方正华隶简体" pitchFamily="1" charset="-122"/>
                <a:ea typeface="方正华隶简体" pitchFamily="1" charset="-122"/>
                <a:cs typeface="方正华隶简体" pitchFamily="1" charset="-122"/>
              </a:rPr>
              <a:t>bēi</a:t>
            </a:r>
            <a:r>
              <a:rPr lang="zh-CN" altLang="en-US" sz="1800" b="1">
                <a:solidFill>
                  <a:srgbClr val="0000CC"/>
                </a:solidFill>
                <a:latin typeface="方正华隶简体" pitchFamily="1" charset="-122"/>
                <a:ea typeface="方正华隶简体" pitchFamily="1" charset="-122"/>
                <a:cs typeface="方正华隶简体" pitchFamily="1" charset="-122"/>
              </a:rPr>
              <a:t>     宋·程颢</a:t>
            </a:r>
            <a:endParaRPr lang="en-US" altLang="zh-CN" sz="1800" b="1">
              <a:solidFill>
                <a:srgbClr val="0000CC"/>
              </a:solidFill>
              <a:latin typeface="方正华隶简体" pitchFamily="1" charset="-122"/>
              <a:ea typeface="方正华隶简体" pitchFamily="1" charset="-122"/>
              <a:cs typeface="方正华隶简体" pitchFamily="1" charset="-122"/>
            </a:endParaRPr>
          </a:p>
          <a:p>
            <a:pPr marL="342900" indent="-342900" algn="l">
              <a:lnSpc>
                <a:spcPct val="90000"/>
              </a:lnSpc>
              <a:buNone/>
            </a:pPr>
            <a:r>
              <a:rPr lang="zh-CN" altLang="en-US" sz="1800" b="1">
                <a:solidFill>
                  <a:srgbClr val="0000CC"/>
                </a:solidFill>
                <a:latin typeface="方正华隶简体" pitchFamily="1" charset="-122"/>
                <a:ea typeface="方正华隶简体" pitchFamily="1" charset="-122"/>
                <a:cs typeface="方正华隶简体" pitchFamily="1" charset="-122"/>
              </a:rPr>
              <a:t>月陂堤上四徘徊，北有中天百尺台。</a:t>
            </a:r>
            <a:endParaRPr lang="en-US" altLang="zh-CN" sz="1800" b="1">
              <a:solidFill>
                <a:srgbClr val="0000CC"/>
              </a:solidFill>
              <a:latin typeface="方正华隶简体" pitchFamily="1" charset="-122"/>
              <a:ea typeface="方正华隶简体" pitchFamily="1" charset="-122"/>
              <a:cs typeface="方正华隶简体" pitchFamily="1" charset="-122"/>
            </a:endParaRPr>
          </a:p>
          <a:p>
            <a:pPr marL="342900" indent="-342900" algn="l">
              <a:lnSpc>
                <a:spcPct val="90000"/>
              </a:lnSpc>
              <a:buNone/>
            </a:pPr>
            <a:r>
              <a:rPr lang="zh-CN" altLang="en-US" sz="1800" b="1">
                <a:solidFill>
                  <a:srgbClr val="0000CC"/>
                </a:solidFill>
                <a:latin typeface="方正华隶简体" pitchFamily="1" charset="-122"/>
                <a:ea typeface="方正华隶简体" pitchFamily="1" charset="-122"/>
                <a:cs typeface="方正华隶简体" pitchFamily="1" charset="-122"/>
              </a:rPr>
              <a:t>万物已随秋气改，一樽聊为晚凉开。</a:t>
            </a:r>
            <a:endParaRPr lang="en-US" altLang="zh-CN" sz="1800" b="1">
              <a:solidFill>
                <a:srgbClr val="0000CC"/>
              </a:solidFill>
              <a:latin typeface="方正华隶简体" pitchFamily="1" charset="-122"/>
              <a:ea typeface="方正华隶简体" pitchFamily="1" charset="-122"/>
              <a:cs typeface="方正华隶简体" pitchFamily="1" charset="-122"/>
            </a:endParaRPr>
          </a:p>
          <a:p>
            <a:pPr marL="342900" indent="-342900" algn="l">
              <a:lnSpc>
                <a:spcPct val="90000"/>
              </a:lnSpc>
              <a:buNone/>
            </a:pPr>
            <a:r>
              <a:rPr lang="zh-CN" altLang="en-US" sz="1800" b="1">
                <a:solidFill>
                  <a:srgbClr val="0000CC"/>
                </a:solidFill>
                <a:latin typeface="方正华隶简体" pitchFamily="1" charset="-122"/>
                <a:ea typeface="方正华隶简体" pitchFamily="1" charset="-122"/>
                <a:cs typeface="方正华隶简体" pitchFamily="1" charset="-122"/>
              </a:rPr>
              <a:t>水心云影闲相照，林下泉声静自来。</a:t>
            </a:r>
            <a:endParaRPr lang="en-US" altLang="zh-CN" sz="1800" b="1">
              <a:solidFill>
                <a:srgbClr val="0000CC"/>
              </a:solidFill>
              <a:latin typeface="方正华隶简体" pitchFamily="1" charset="-122"/>
              <a:ea typeface="方正华隶简体" pitchFamily="1" charset="-122"/>
              <a:cs typeface="方正华隶简体" pitchFamily="1" charset="-122"/>
            </a:endParaRPr>
          </a:p>
          <a:p>
            <a:pPr marL="342900" indent="-342900" algn="l">
              <a:lnSpc>
                <a:spcPct val="90000"/>
              </a:lnSpc>
              <a:buNone/>
            </a:pPr>
            <a:r>
              <a:rPr lang="zh-CN" altLang="en-US" sz="1800" b="1">
                <a:solidFill>
                  <a:srgbClr val="0000CC"/>
                </a:solidFill>
                <a:latin typeface="方正华隶简体" pitchFamily="1" charset="-122"/>
                <a:ea typeface="方正华隶简体" pitchFamily="1" charset="-122"/>
                <a:cs typeface="方正华隶简体" pitchFamily="1" charset="-122"/>
              </a:rPr>
              <a:t>世事无端何足计，但逢佳节约重陪。</a:t>
            </a:r>
            <a:endParaRPr lang="en-US" altLang="zh-CN" sz="1800" b="1">
              <a:solidFill>
                <a:srgbClr val="0000CC"/>
              </a:solidFill>
              <a:latin typeface="方正华隶简体" pitchFamily="1" charset="-122"/>
              <a:ea typeface="方正华隶简体" pitchFamily="1" charset="-122"/>
              <a:cs typeface="方正华隶简体" pitchFamily="1" charset="-122"/>
            </a:endParaRPr>
          </a:p>
          <a:p>
            <a:pPr marL="342900" indent="-342900" algn="l">
              <a:lnSpc>
                <a:spcPct val="90000"/>
              </a:lnSpc>
              <a:buNone/>
            </a:pPr>
            <a:endParaRPr lang="en-US" altLang="zh-CN" sz="1600" b="1">
              <a:solidFill>
                <a:srgbClr val="0000CC"/>
              </a:solidFill>
              <a:latin typeface="方正华隶简体" pitchFamily="1" charset="-122"/>
              <a:ea typeface="方正华隶简体" pitchFamily="1" charset="-122"/>
              <a:cs typeface="方正华隶简体" pitchFamily="1" charset="-122"/>
            </a:endParaRPr>
          </a:p>
          <a:p>
            <a:pPr marL="342900" indent="-342900" algn="l">
              <a:lnSpc>
                <a:spcPct val="90000"/>
              </a:lnSpc>
              <a:buNone/>
            </a:pPr>
            <a:r>
              <a:rPr lang="zh-CN" altLang="en-US" sz="1800" b="1">
                <a:solidFill>
                  <a:srgbClr val="FF0066"/>
                </a:solidFill>
                <a:latin typeface="方正华隶简体" pitchFamily="1" charset="-122"/>
                <a:ea typeface="方正华隶简体" pitchFamily="1" charset="-122"/>
                <a:cs typeface="方正华隶简体" pitchFamily="1" charset="-122"/>
              </a:rPr>
              <a:t>这首诗营造了怎样的意境，表现了诗人怎样的情感？请结合诗歌内容分析</a:t>
            </a:r>
            <a:r>
              <a:rPr lang="zh-CN" altLang="en-US" sz="1800" b="1">
                <a:solidFill>
                  <a:srgbClr val="0000CC"/>
                </a:solidFill>
                <a:latin typeface="方正华隶简体" pitchFamily="1" charset="-122"/>
                <a:ea typeface="方正华隶简体" pitchFamily="1" charset="-122"/>
                <a:cs typeface="方正华隶简体" pitchFamily="1" charset="-122"/>
              </a:rPr>
              <a:t>。</a:t>
            </a:r>
            <a:endParaRPr lang="zh-CN" altLang="en-US" sz="1800" b="1">
              <a:solidFill>
                <a:srgbClr val="0000CC"/>
              </a:solidFill>
              <a:latin typeface="方正华隶简体" pitchFamily="1" charset="-122"/>
              <a:ea typeface="方正华隶简体" pitchFamily="1" charset="-122"/>
              <a:cs typeface="方正华隶简体" pitchFamily="1" charset="-122"/>
            </a:endParaRPr>
          </a:p>
        </p:txBody>
      </p:sp>
      <p:sp>
        <p:nvSpPr>
          <p:cNvPr id="266" name="矩形"/>
          <p:cNvSpPr/>
          <p:nvPr/>
        </p:nvSpPr>
        <p:spPr>
          <a:xfrm>
            <a:off x="334433" y="3250792"/>
            <a:ext cx="11523134" cy="3272772"/>
          </a:xfrm>
          <a:prstGeom prst="rect">
            <a:avLst/>
          </a:prstGeom>
          <a:noFill/>
          <a:ln w="9525" cap="flat" cmpd="sng">
            <a:noFill/>
            <a:prstDash val="solid"/>
            <a:miter/>
          </a:ln>
        </p:spPr>
        <p:txBody>
          <a:bodyPr vert="horz" wrap="square" lIns="90170" tIns="46990" rIns="90170" bIns="46990" anchor="ctr" anchorCtr="0">
            <a:prstTxWarp prst="textNoShape">
              <a:avLst/>
            </a:prstTxWarp>
            <a:noAutofit/>
          </a:bodyPr>
          <a:lstStyle/>
          <a:p>
            <a:pPr marL="342900" indent="-342900" algn="ctr">
              <a:lnSpc>
                <a:spcPct val="80000"/>
              </a:lnSpc>
              <a:spcBef>
                <a:spcPct val="20000"/>
              </a:spcBef>
              <a:spcAft>
                <a:spcPct val="0"/>
              </a:spcAft>
              <a:buNone/>
            </a:pPr>
            <a:r>
              <a:rPr lang="en-US" altLang="zh-CN" sz="3000" b="1" i="0" u="none" strike="noStrike" kern="0" cap="none" spc="0" baseline="0">
                <a:solidFill>
                  <a:srgbClr val="0000CC"/>
                </a:solidFill>
                <a:latin typeface="方正华隶简体" pitchFamily="1" charset="-122"/>
                <a:ea typeface="方正华隶简体" pitchFamily="1" charset="-122"/>
                <a:cs typeface="方正华隶简体" pitchFamily="1" charset="-122"/>
              </a:rPr>
              <a:t>[</a:t>
            </a:r>
            <a:r>
              <a:rPr lang="zh-CN" altLang="en-US" sz="3000" b="1" i="0" u="none" strike="noStrike" kern="0" cap="none" spc="0" baseline="0">
                <a:solidFill>
                  <a:srgbClr val="FF0066"/>
                </a:solidFill>
                <a:latin typeface="方正华隶简体" pitchFamily="1" charset="-122"/>
                <a:ea typeface="方正华隶简体" pitchFamily="1" charset="-122"/>
                <a:cs typeface="方正华隶简体" pitchFamily="1" charset="-122"/>
              </a:rPr>
              <a:t>参考答案</a:t>
            </a:r>
            <a:r>
              <a:rPr lang="en-US" altLang="zh-CN" sz="3000" b="1" i="0" u="none" strike="noStrike" kern="0" cap="none" spc="0" baseline="0">
                <a:solidFill>
                  <a:srgbClr val="0000CC"/>
                </a:solidFill>
                <a:latin typeface="方正华隶简体" pitchFamily="1" charset="-122"/>
                <a:ea typeface="方正华隶简体" pitchFamily="1" charset="-122"/>
                <a:cs typeface="方正华隶简体" pitchFamily="1" charset="-122"/>
              </a:rPr>
              <a:t>]</a:t>
            </a:r>
            <a:endParaRPr lang="en-US" altLang="zh-CN" sz="3000" b="1" i="0" u="none" strike="noStrike" kern="0" cap="none" spc="0" baseline="0">
              <a:solidFill>
                <a:srgbClr val="0000CC"/>
              </a:solidFill>
              <a:latin typeface="方正华隶简体" pitchFamily="1" charset="-122"/>
              <a:ea typeface="方正华隶简体" pitchFamily="1" charset="-122"/>
              <a:cs typeface="方正华隶简体" pitchFamily="1" charset="-122"/>
            </a:endParaRPr>
          </a:p>
          <a:p>
            <a:pPr marL="0" indent="0" algn="l">
              <a:lnSpc>
                <a:spcPct val="100000"/>
              </a:lnSpc>
              <a:spcBef>
                <a:spcPct val="20000"/>
              </a:spcBef>
              <a:spcAft>
                <a:spcPct val="0"/>
              </a:spcAft>
              <a:buNone/>
            </a:pPr>
            <a:r>
              <a:rPr lang="zh-CN" altLang="en-US" sz="3000" b="1" i="0" u="none" strike="noStrike" kern="0" cap="none" spc="0" baseline="0">
                <a:solidFill>
                  <a:srgbClr val="0000CC"/>
                </a:solidFill>
                <a:latin typeface="Times New Roman" pitchFamily="2" charset="0"/>
                <a:ea typeface="方正华隶简体" pitchFamily="1" charset="-122"/>
                <a:cs typeface="Times New Roman" pitchFamily="2" charset="0"/>
              </a:rPr>
              <a:t>①诗人描绘了一幅月下林间宁静（或静谧、幽静）</a:t>
            </a:r>
            <a:r>
              <a:rPr lang="zh-CN" altLang="en-US" sz="3000" b="1" i="0" u="none" strike="noStrike" kern="0" cap="none" spc="0" baseline="0">
                <a:solidFill>
                  <a:srgbClr val="0000CC"/>
                </a:solidFill>
                <a:latin typeface="方正华隶简体" pitchFamily="1" charset="-122"/>
                <a:ea typeface="方正华隶简体" pitchFamily="1" charset="-122"/>
                <a:cs typeface="方正华隶简体" pitchFamily="1" charset="-122"/>
              </a:rPr>
              <a:t>月陂图。</a:t>
            </a:r>
            <a:endParaRPr lang="en-US" altLang="zh-CN" sz="3000" b="1" i="0" u="none" strike="noStrike" kern="0" cap="none" spc="0" baseline="0">
              <a:solidFill>
                <a:srgbClr val="0000CC"/>
              </a:solidFill>
              <a:latin typeface="方正华隶简体" pitchFamily="1" charset="-122"/>
              <a:ea typeface="方正华隶简体" pitchFamily="1" charset="-122"/>
              <a:cs typeface="方正华隶简体" pitchFamily="1" charset="-122"/>
            </a:endParaRPr>
          </a:p>
          <a:p>
            <a:pPr marL="0" indent="0" algn="l">
              <a:lnSpc>
                <a:spcPct val="100000"/>
              </a:lnSpc>
              <a:spcBef>
                <a:spcPct val="20000"/>
              </a:spcBef>
              <a:spcAft>
                <a:spcPct val="0"/>
              </a:spcAft>
              <a:buNone/>
            </a:pPr>
            <a:r>
              <a:rPr lang="zh-CN" altLang="en-US" sz="3000" b="1" i="0" u="none" strike="noStrike" kern="0" cap="none" spc="0" baseline="0">
                <a:solidFill>
                  <a:srgbClr val="0000CC"/>
                </a:solidFill>
                <a:latin typeface="Times New Roman" pitchFamily="2" charset="0"/>
                <a:ea typeface="方正华隶简体" pitchFamily="1" charset="-122"/>
                <a:cs typeface="Times New Roman" pitchFamily="2" charset="0"/>
              </a:rPr>
              <a:t>②高台耸立，月色美丽，和泉悦耳，月下小饮，安闲静谧。</a:t>
            </a:r>
            <a:endParaRPr lang="en-US" altLang="zh-CN" sz="3000" b="1" i="0" u="none" strike="noStrike" kern="0" cap="none" spc="0" baseline="0">
              <a:solidFill>
                <a:srgbClr val="0000CC"/>
              </a:solidFill>
              <a:latin typeface="Times New Roman" pitchFamily="2" charset="0"/>
              <a:ea typeface="方正华隶简体" pitchFamily="1" charset="-122"/>
              <a:cs typeface="Times New Roman" pitchFamily="2" charset="0"/>
            </a:endParaRPr>
          </a:p>
          <a:p>
            <a:pPr marL="0" indent="0" algn="l">
              <a:lnSpc>
                <a:spcPct val="100000"/>
              </a:lnSpc>
              <a:spcBef>
                <a:spcPct val="20000"/>
              </a:spcBef>
              <a:spcAft>
                <a:spcPct val="0"/>
              </a:spcAft>
              <a:buNone/>
            </a:pPr>
            <a:r>
              <a:rPr lang="zh-CN" altLang="en-US" sz="3000" b="1" i="0" u="none" strike="noStrike" kern="0" cap="none" spc="0" baseline="0">
                <a:solidFill>
                  <a:srgbClr val="0000CC"/>
                </a:solidFill>
                <a:latin typeface="Times New Roman" pitchFamily="2" charset="0"/>
                <a:ea typeface="方正华隶简体" pitchFamily="1" charset="-122"/>
                <a:cs typeface="Times New Roman" pitchFamily="2" charset="0"/>
              </a:rPr>
              <a:t>③表达了诗人闲适（或恬淡、自在）的心情。</a:t>
            </a:r>
            <a:endParaRPr lang="zh-CN" altLang="en-US" sz="3000" b="1" i="0" u="none" strike="noStrike" kern="0" cap="none" spc="0" baseline="0">
              <a:solidFill>
                <a:srgbClr val="0000CC"/>
              </a:solidFill>
              <a:latin typeface="Times New Roman" pitchFamily="2" charset="0"/>
              <a:ea typeface="方正华隶简体" pitchFamily="1" charset="-122"/>
              <a:cs typeface="Times New Roman" pitchFamily="2" charset="0"/>
            </a:endParaRPr>
          </a:p>
        </p:txBody>
      </p:sp>
      <p:pic>
        <p:nvPicPr>
          <p:cNvPr id="267" name="图片" descr="C:/Users/Administrator/Desktop/t0106927c55681e744e"/>
          <p:cNvPicPr>
            <a:picLocks noChangeAspect="1"/>
          </p:cNvPicPr>
          <p:nvPr/>
        </p:nvPicPr>
        <p:blipFill>
          <a:blip r:embed="rId3"/>
          <a:stretch>
            <a:fillRect/>
          </a:stretch>
        </p:blipFill>
        <p:spPr>
          <a:xfrm>
            <a:off x="9275744" y="644758"/>
            <a:ext cx="1580633" cy="2109020"/>
          </a:xfrm>
          <a:prstGeom prst="rect">
            <a:avLst/>
          </a:prstGeom>
          <a:noFill/>
          <a:ln w="9525" cap="flat" cmpd="sng">
            <a:noFill/>
            <a:prstDash val="solid"/>
            <a:miter/>
          </a:ln>
        </p:spPr>
      </p:pic>
      <p:sp>
        <p:nvSpPr>
          <p:cNvPr id="268" name="矩形"/>
          <p:cNvSpPr/>
          <p:nvPr/>
        </p:nvSpPr>
        <p:spPr>
          <a:xfrm>
            <a:off x="4088361" y="644758"/>
            <a:ext cx="5187382" cy="2225037"/>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1800" b="1" i="0" u="none" strike="noStrike" kern="0" cap="none" spc="0" baseline="0">
                <a:solidFill>
                  <a:schemeClr val="tx1"/>
                </a:solidFill>
                <a:latin typeface="Times New Roman" pitchFamily="2" charset="0"/>
                <a:ea typeface="宋体" pitchFamily="2" charset="-122"/>
                <a:cs typeface="Times New Roman" pitchFamily="2" charset="0"/>
              </a:rPr>
              <a:t>在月陂岸堤上东西南北来回行走，北面拥有高耸入云的百尺高台。</a:t>
            </a:r>
            <a:endParaRPr lang="en-US" altLang="zh-CN" sz="18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1800" b="1" i="0" u="none" strike="noStrike" kern="0" cap="none" spc="0" baseline="0">
                <a:solidFill>
                  <a:schemeClr val="tx1"/>
                </a:solidFill>
                <a:latin typeface="Times New Roman" pitchFamily="2" charset="0"/>
                <a:ea typeface="宋体" pitchFamily="2" charset="-122"/>
                <a:cs typeface="Times New Roman" pitchFamily="2" charset="0"/>
              </a:rPr>
              <a:t>一切事物已随秋天节气而发生变化，显出萧条的迹象，暂且趁着水边傍晚的凉意，畅饮几杯。</a:t>
            </a:r>
            <a:endParaRPr lang="en-US" altLang="zh-CN" sz="18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1800" b="1" i="0" u="none" strike="noStrike" kern="0" cap="none" spc="0" baseline="0">
                <a:solidFill>
                  <a:schemeClr val="tx1"/>
                </a:solidFill>
                <a:latin typeface="Times New Roman" pitchFamily="2" charset="0"/>
                <a:ea typeface="宋体" pitchFamily="2" charset="-122"/>
                <a:cs typeface="Times New Roman" pitchFamily="2" charset="0"/>
              </a:rPr>
              <a:t>水中云影悠闲自相映照，林下泉水声从寂静中传来。</a:t>
            </a:r>
            <a:endParaRPr lang="en-US" altLang="zh-CN" sz="18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1800" b="1" i="0" u="none" strike="noStrike" kern="0" cap="none" spc="0" baseline="0">
                <a:solidFill>
                  <a:schemeClr val="tx1"/>
                </a:solidFill>
                <a:latin typeface="Times New Roman" pitchFamily="2" charset="0"/>
                <a:ea typeface="宋体" pitchFamily="2" charset="-122"/>
                <a:cs typeface="Times New Roman" pitchFamily="2" charset="0"/>
              </a:rPr>
              <a:t>世事繁杂何必计较太多？只要遇到好的时节，便和朋友相约，再来游玩一番。 </a:t>
            </a:r>
            <a:endParaRPr lang="zh-CN" altLang="en-US" sz="1800" b="1"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4563123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68"/>
                                        </p:tgtEl>
                                        <p:attrNameLst>
                                          <p:attrName>style.visibility</p:attrName>
                                        </p:attrNameLst>
                                      </p:cBhvr>
                                      <p:to>
                                        <p:strVal val="visible"/>
                                      </p:to>
                                    </p:set>
                                    <p:animEffect transition="in" filter="wheel(4)">
                                      <p:cBhvr>
                                        <p:cTn id="7" dur="2000"/>
                                        <p:tgtEl>
                                          <p:spTgt spid="26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66"/>
                                        </p:tgtEl>
                                        <p:attrNameLst>
                                          <p:attrName>style.visibility</p:attrName>
                                        </p:attrNameLst>
                                      </p:cBhvr>
                                      <p:to>
                                        <p:strVal val="visible"/>
                                      </p:to>
                                    </p:set>
                                    <p:animEffect transition="in" filter="circle(in)">
                                      <p:cBhvr>
                                        <p:cTn id="12" dur="2000"/>
                                        <p:tgtEl>
                                          <p:spTgt spid="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 grpId="0"/>
      <p:bldP spid="26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9" name="内容占位符"/>
          <p:cNvSpPr>
            <a:spLocks noGrp="1"/>
          </p:cNvSpPr>
          <p:nvPr>
            <p:ph idx="1"/>
          </p:nvPr>
        </p:nvSpPr>
        <p:spPr>
          <a:xfrm>
            <a:off x="210107" y="146536"/>
            <a:ext cx="11836033" cy="6520861"/>
          </a:xfrm>
          <a:prstGeom prst="rect">
            <a:avLst/>
          </a:prstGeom>
        </p:spPr>
        <p:txBody>
          <a:bodyPr>
            <a:prstTxWarp prst="textNoShape">
              <a:avLst/>
            </a:prstTxWarp>
            <a:noAutofit/>
          </a:bodyPr>
          <a:lstStyle/>
          <a:p>
            <a:pPr marL="231013" indent="-231013">
              <a:buNone/>
            </a:pPr>
            <a:r>
              <a:rPr lang="zh-CN" altLang="en-US" sz="2600"/>
              <a:t>【整体感知】读懂诗歌，理解诗意，把握情感</a:t>
            </a:r>
            <a:endParaRPr lang="en-US" altLang="zh-CN" sz="2600"/>
          </a:p>
          <a:p>
            <a:pPr marL="231013" indent="-231013">
              <a:buNone/>
            </a:pPr>
            <a:r>
              <a:rPr lang="en-US" altLang="zh-CN" sz="2600"/>
              <a:t>                        </a:t>
            </a:r>
            <a:r>
              <a:rPr lang="en-US" altLang="zh-CN" sz="2600" b="1"/>
              <a:t> </a:t>
            </a:r>
            <a:r>
              <a:rPr lang="zh-CN" altLang="en-US" sz="2600" b="1">
                <a:solidFill>
                  <a:srgbClr val="4F81BD"/>
                </a:solidFill>
              </a:rPr>
              <a:t>送李端      卢纶 (唐)</a:t>
            </a:r>
            <a:endParaRPr lang="en-US" altLang="zh-CN" sz="2600" b="1">
              <a:solidFill>
                <a:srgbClr val="4F81BD"/>
              </a:solidFill>
            </a:endParaRPr>
          </a:p>
          <a:p>
            <a:pPr marL="231013" indent="-231013">
              <a:buNone/>
            </a:pPr>
            <a:r>
              <a:rPr lang="zh-CN" altLang="en-US" sz="2600" b="1">
                <a:solidFill>
                  <a:srgbClr val="4F81BD"/>
                </a:solidFill>
              </a:rPr>
              <a:t>故关衰草遍，离别自堪悲。路出寒云外，人归暮雪时。</a:t>
            </a:r>
            <a:endParaRPr lang="en-US" altLang="zh-CN" sz="2600" b="1">
              <a:solidFill>
                <a:srgbClr val="4F81BD"/>
              </a:solidFill>
            </a:endParaRPr>
          </a:p>
          <a:p>
            <a:pPr marL="231013" indent="-231013">
              <a:buNone/>
            </a:pPr>
            <a:r>
              <a:rPr lang="zh-CN" altLang="en-US" sz="2600" b="1">
                <a:solidFill>
                  <a:srgbClr val="4F81BD"/>
                </a:solidFill>
              </a:rPr>
              <a:t>少孤为客早，多难识君迟。掩泪空相向，风尘何处期。</a:t>
            </a:r>
            <a:endParaRPr lang="en-US" altLang="zh-CN" sz="2600" b="1">
              <a:solidFill>
                <a:srgbClr val="4F81BD"/>
              </a:solidFill>
            </a:endParaRPr>
          </a:p>
          <a:p>
            <a:pPr marL="231013" indent="-231013">
              <a:buNone/>
            </a:pPr>
            <a:r>
              <a:rPr lang="zh-CN" altLang="en-US" sz="2600"/>
              <a:t>①</a:t>
            </a:r>
            <a:r>
              <a:rPr lang="zh-CN" altLang="en-US" sz="2600">
                <a:solidFill>
                  <a:srgbClr val="FF0000"/>
                </a:solidFill>
              </a:rPr>
              <a:t>卢纶</a:t>
            </a:r>
            <a:r>
              <a:rPr lang="zh-CN" altLang="en-US" sz="2600"/>
              <a:t>：字允言，河中蒲（今山西永济）人。大历初，屡考进士不中，后得宰相元载的赏识，得补阌wén乡（在今河南省）尉，官至检校户部郎中。为“大历十才子”之一。该诗作于天宝末年国家动乱之时。</a:t>
            </a:r>
            <a:endParaRPr lang="en-US" altLang="zh-CN" sz="2600"/>
          </a:p>
          <a:p>
            <a:pPr marL="231013" indent="-231013">
              <a:buNone/>
            </a:pPr>
            <a:r>
              <a:rPr lang="zh-CN" altLang="en-US" sz="2600"/>
              <a:t>②</a:t>
            </a:r>
            <a:r>
              <a:rPr lang="zh-CN" altLang="en-US" sz="2600">
                <a:solidFill>
                  <a:srgbClr val="FF0000"/>
                </a:solidFill>
              </a:rPr>
              <a:t>李端</a:t>
            </a:r>
            <a:r>
              <a:rPr lang="zh-CN" altLang="en-US" sz="2600"/>
              <a:t>：作者友人。与作者同属“大历十才子”。</a:t>
            </a:r>
            <a:endParaRPr lang="en-US" altLang="zh-CN" sz="2600"/>
          </a:p>
          <a:p>
            <a:pPr marL="231013" indent="-231013">
              <a:buNone/>
            </a:pPr>
            <a:r>
              <a:rPr lang="zh-CN" altLang="en-US" sz="2600"/>
              <a:t>③</a:t>
            </a:r>
            <a:r>
              <a:rPr lang="zh-CN" altLang="en-US" sz="2600">
                <a:solidFill>
                  <a:srgbClr val="FF0000"/>
                </a:solidFill>
              </a:rPr>
              <a:t>故关</a:t>
            </a:r>
            <a:r>
              <a:rPr lang="zh-CN" altLang="en-US" sz="2600"/>
              <a:t>：故乡。</a:t>
            </a:r>
            <a:endParaRPr lang="en-US" altLang="zh-CN" sz="2600"/>
          </a:p>
          <a:p>
            <a:pPr marL="231013" indent="-231013">
              <a:buNone/>
            </a:pPr>
            <a:r>
              <a:rPr lang="zh-CN" altLang="en-US" sz="2600"/>
              <a:t>④</a:t>
            </a:r>
            <a:r>
              <a:rPr lang="zh-CN" altLang="en-US" sz="2600">
                <a:solidFill>
                  <a:srgbClr val="FF0000"/>
                </a:solidFill>
              </a:rPr>
              <a:t>衰草</a:t>
            </a:r>
            <a:r>
              <a:rPr lang="zh-CN" altLang="en-US" sz="2600"/>
              <a:t>：冬草枯黄，故曰衰草。</a:t>
            </a:r>
            <a:endParaRPr lang="en-US" altLang="zh-CN" sz="2600"/>
          </a:p>
          <a:p>
            <a:pPr marL="231013" indent="-231013">
              <a:buNone/>
            </a:pPr>
            <a:r>
              <a:rPr lang="zh-CN" altLang="en-US" sz="2600"/>
              <a:t>⑤</a:t>
            </a:r>
            <a:r>
              <a:rPr lang="zh-CN" altLang="en-US" sz="2600">
                <a:solidFill>
                  <a:srgbClr val="FF0000"/>
                </a:solidFill>
              </a:rPr>
              <a:t>“路出”句</a:t>
            </a:r>
            <a:r>
              <a:rPr lang="zh-CN" altLang="en-US" sz="2600"/>
              <a:t>：意为李端欲去的路伸向云天外，写其道路遥远漫长。</a:t>
            </a:r>
            <a:endParaRPr lang="en-US" altLang="zh-CN" sz="2600"/>
          </a:p>
          <a:p>
            <a:pPr marL="231013" indent="-231013">
              <a:buNone/>
            </a:pPr>
            <a:r>
              <a:rPr lang="zh-CN" altLang="en-US" sz="2600"/>
              <a:t>⑥</a:t>
            </a:r>
            <a:r>
              <a:rPr lang="zh-CN" altLang="en-US" sz="2600">
                <a:solidFill>
                  <a:srgbClr val="FF0000"/>
                </a:solidFill>
              </a:rPr>
              <a:t>少孤</a:t>
            </a:r>
            <a:r>
              <a:rPr lang="zh-CN" altLang="en-US" sz="2600"/>
              <a:t>：少年丧父、丧母或父母双亡。</a:t>
            </a:r>
            <a:endParaRPr lang="en-US" altLang="zh-CN" sz="2600"/>
          </a:p>
          <a:p>
            <a:pPr marL="231013" indent="-231013">
              <a:buNone/>
            </a:pPr>
            <a:r>
              <a:rPr lang="zh-CN" altLang="en-US" sz="2600"/>
              <a:t>⑦</a:t>
            </a:r>
            <a:r>
              <a:rPr lang="zh-CN" altLang="en-US" sz="2600">
                <a:solidFill>
                  <a:srgbClr val="FF0000"/>
                </a:solidFill>
              </a:rPr>
              <a:t>风尘</a:t>
            </a:r>
            <a:r>
              <a:rPr lang="zh-CN" altLang="en-US" sz="2600"/>
              <a:t>：指社会动乱。此句意为在动乱年代，不知后会何期。</a:t>
            </a:r>
            <a:endParaRPr lang="zh-CN" altLang="en-US" sz="2600"/>
          </a:p>
        </p:txBody>
      </p:sp>
      <p:pic>
        <p:nvPicPr>
          <p:cNvPr id="90" name="New picture"/>
          <p:cNvPicPr/>
          <p:nvPr/>
        </p:nvPicPr>
        <p:blipFill>
          <a:blip r:embed="rId3"/>
          <a:stretch>
            <a:fillRect/>
          </a:stretch>
        </p:blipFill>
        <p:spPr>
          <a:xfrm>
            <a:off x="12395200" y="12293600"/>
            <a:ext cx="304800" cy="228600"/>
          </a:xfrm>
          <a:prstGeom prst="cube">
            <a:avLst/>
          </a:prstGeom>
        </p:spPr>
      </p:pic>
    </p:spTree>
    <p:extLst>
      <p:ext uri="{BB962C8B-B14F-4D97-AF65-F5344CB8AC3E}">
        <p14:creationId xmlns:p14="http://schemas.microsoft.com/office/powerpoint/2010/main" val="357020939"/>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2" name="矩形"/>
          <p:cNvSpPr/>
          <p:nvPr/>
        </p:nvSpPr>
        <p:spPr>
          <a:xfrm>
            <a:off x="146536" y="154516"/>
            <a:ext cx="11901532" cy="7874000"/>
          </a:xfrm>
          <a:prstGeom prst="rect">
            <a:avLst/>
          </a:prstGeom>
          <a:noFill/>
          <a:ln w="9525" cap="flat" cmpd="sng">
            <a:noFill/>
            <a:prstDash val="solid"/>
            <a:miter/>
          </a:ln>
        </p:spPr>
        <p:txBody>
          <a:bodyPr vert="horz" wrap="square" lIns="90170" tIns="46990" rIns="90170" bIns="46990" anchor="t" anchorCtr="0">
            <a:prstTxWarp prst="textNoShape">
              <a:avLst/>
            </a:prstTxWarp>
            <a:noAutofit/>
          </a:bodyPr>
          <a:lstStyle/>
          <a:p>
            <a:pPr marL="0" indent="0" algn="ctr">
              <a:lnSpc>
                <a:spcPct val="120000"/>
              </a:lnSpc>
              <a:spcBef>
                <a:spcPct val="50000"/>
              </a:spcBef>
              <a:spcAft>
                <a:spcPct val="0"/>
              </a:spcAft>
              <a:buNone/>
            </a:pPr>
            <a:r>
              <a:rPr lang="zh-CN" altLang="en-US" sz="5500" b="1" i="0" u="none" strike="noStrike" kern="0" cap="none" spc="0" baseline="0">
                <a:solidFill>
                  <a:srgbClr val="800000"/>
                </a:solidFill>
                <a:latin typeface="方正华隶简体" pitchFamily="1" charset="-122"/>
                <a:ea typeface="经典特黑简"/>
                <a:cs typeface="方正华隶简体" pitchFamily="1" charset="-122"/>
              </a:rPr>
              <a:t>二、分析形象</a:t>
            </a:r>
            <a:endParaRPr lang="en-US" altLang="zh-CN" sz="5500" b="1" i="0" u="none" strike="noStrike" kern="0" cap="none" spc="0" baseline="0">
              <a:solidFill>
                <a:srgbClr val="800000"/>
              </a:solidFill>
              <a:latin typeface="方正华隶简体" pitchFamily="1" charset="-122"/>
              <a:ea typeface="经典特黑简"/>
              <a:cs typeface="方正华隶简体" pitchFamily="1" charset="-122"/>
            </a:endParaRPr>
          </a:p>
          <a:p>
            <a:pPr marL="0" indent="0" algn="ctr">
              <a:lnSpc>
                <a:spcPct val="120000"/>
              </a:lnSpc>
              <a:spcBef>
                <a:spcPct val="50000"/>
              </a:spcBef>
              <a:spcAft>
                <a:spcPct val="0"/>
              </a:spcAft>
              <a:buNone/>
            </a:pPr>
            <a:r>
              <a:rPr lang="zh-CN" altLang="en-US" sz="3300" b="1" i="0" u="none" strike="noStrike" kern="0" cap="none" spc="0" baseline="0">
                <a:solidFill>
                  <a:srgbClr val="800000"/>
                </a:solidFill>
                <a:latin typeface="方正华隶简体" pitchFamily="1" charset="-122"/>
                <a:ea typeface="新宋体" charset="0"/>
                <a:cs typeface="方正华隶简体" pitchFamily="1" charset="-122"/>
              </a:rPr>
              <a:t>（二）人物形象分析题</a:t>
            </a:r>
            <a:endParaRPr lang="en-US" altLang="zh-CN" sz="3300" b="1" i="0" u="none" strike="noStrike" kern="0" cap="none" spc="0" baseline="0">
              <a:solidFill>
                <a:srgbClr val="800000"/>
              </a:solidFill>
              <a:latin typeface="方正华隶简体" pitchFamily="1" charset="-122"/>
              <a:ea typeface="新宋体" charset="0"/>
              <a:cs typeface="方正华隶简体" pitchFamily="1" charset="-122"/>
            </a:endParaRPr>
          </a:p>
          <a:p>
            <a:pPr marL="231013" indent="-231013" algn="l">
              <a:lnSpc>
                <a:spcPct val="100000"/>
              </a:lnSpc>
              <a:spcBef>
                <a:spcPts val="1000"/>
              </a:spcBef>
              <a:spcAft>
                <a:spcPct val="0"/>
              </a:spcAft>
              <a:buNone/>
            </a:pP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《核按钮》P129</a:t>
            </a:r>
            <a:endParaRPr lang="en-US" altLang="zh-CN" sz="2800" b="0"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答题规范：①诗歌塑造了（描述了）</a:t>
            </a:r>
            <a:r>
              <a:rPr lang="zh-CN" altLang="en-US" sz="2800" b="0" i="0" u="none" strike="noStrike" kern="0" cap="none" spc="0" baseline="0">
                <a:solidFill>
                  <a:srgbClr val="0070C3"/>
                </a:solidFill>
                <a:latin typeface="Times New Roman" pitchFamily="2" charset="0"/>
                <a:ea typeface="宋体" pitchFamily="2" charset="-122"/>
                <a:cs typeface="Times New Roman" pitchFamily="2" charset="0"/>
              </a:rPr>
              <a:t>什么</a:t>
            </a: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形象？</a:t>
            </a:r>
            <a:endParaRPr lang="en-US" altLang="zh-CN" sz="2800" b="0"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                     ②形象的基本特征（是</a:t>
            </a:r>
            <a:r>
              <a:rPr lang="zh-CN" altLang="en-US" sz="2800" b="0" i="0" u="none" strike="noStrike" kern="0" cap="none" spc="0" baseline="0">
                <a:solidFill>
                  <a:srgbClr val="0070C3"/>
                </a:solidFill>
                <a:latin typeface="Times New Roman" pitchFamily="2" charset="0"/>
                <a:ea typeface="宋体" pitchFamily="2" charset="-122"/>
                <a:cs typeface="Times New Roman" pitchFamily="2" charset="0"/>
              </a:rPr>
              <a:t>如何</a:t>
            </a: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展现的）</a:t>
            </a:r>
            <a:endParaRPr lang="en-US" altLang="zh-CN" sz="2800" b="0"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                     ③形象的</a:t>
            </a:r>
            <a:r>
              <a:rPr lang="zh-CN" altLang="en-US" sz="2800" b="0" i="0" u="none" strike="noStrike" kern="0" cap="none" spc="0" baseline="0">
                <a:solidFill>
                  <a:srgbClr val="0070C3"/>
                </a:solidFill>
                <a:latin typeface="Times New Roman" pitchFamily="2" charset="0"/>
                <a:ea typeface="宋体" pitchFamily="2" charset="-122"/>
                <a:cs typeface="Times New Roman" pitchFamily="2" charset="0"/>
              </a:rPr>
              <a:t>意义</a:t>
            </a: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（诗人的</a:t>
            </a:r>
            <a:r>
              <a:rPr lang="zh-CN" altLang="en-US" sz="2800" b="0" i="0" u="none" strike="noStrike" kern="0" cap="none" spc="0" baseline="0">
                <a:solidFill>
                  <a:srgbClr val="0070C3"/>
                </a:solidFill>
                <a:latin typeface="Times New Roman" pitchFamily="2" charset="0"/>
                <a:ea typeface="宋体" pitchFamily="2" charset="-122"/>
                <a:cs typeface="Times New Roman" pitchFamily="2" charset="0"/>
              </a:rPr>
              <a:t>情感</a:t>
            </a: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a:t>
            </a:r>
            <a:r>
              <a:rPr lang="zh-CN" altLang="en-US" sz="2800" b="0" i="0" u="none" strike="noStrike" kern="0" cap="none" spc="0" baseline="0">
                <a:solidFill>
                  <a:srgbClr val="0070C3"/>
                </a:solidFill>
                <a:latin typeface="Times New Roman" pitchFamily="2" charset="0"/>
                <a:ea typeface="宋体" pitchFamily="2" charset="-122"/>
                <a:cs typeface="Times New Roman" pitchFamily="2" charset="0"/>
              </a:rPr>
              <a:t>理想</a:t>
            </a: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a:t>
            </a:r>
            <a:r>
              <a:rPr lang="zh-CN" altLang="en-US" sz="2800" b="0" i="0" u="none" strike="noStrike" kern="0" cap="none" spc="0" baseline="0">
                <a:solidFill>
                  <a:srgbClr val="0070C3"/>
                </a:solidFill>
                <a:latin typeface="Times New Roman" pitchFamily="2" charset="0"/>
                <a:ea typeface="宋体" pitchFamily="2" charset="-122"/>
                <a:cs typeface="Times New Roman" pitchFamily="2" charset="0"/>
              </a:rPr>
              <a:t>追求</a:t>
            </a: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a:t>
            </a:r>
            <a:r>
              <a:rPr lang="zh-CN" altLang="en-US" sz="2800" b="0" i="0" u="none" strike="noStrike" kern="0" cap="none" spc="0" baseline="0">
                <a:solidFill>
                  <a:srgbClr val="0070C3"/>
                </a:solidFill>
                <a:latin typeface="Times New Roman" pitchFamily="2" charset="0"/>
                <a:ea typeface="宋体" pitchFamily="2" charset="-122"/>
                <a:cs typeface="Times New Roman" pitchFamily="2" charset="0"/>
              </a:rPr>
              <a:t>品性</a:t>
            </a: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等）</a:t>
            </a:r>
            <a:endParaRPr lang="en-US" altLang="zh-CN" sz="2800" b="0"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ctr">
              <a:lnSpc>
                <a:spcPct val="120000"/>
              </a:lnSpc>
              <a:spcBef>
                <a:spcPct val="50000"/>
              </a:spcBef>
              <a:spcAft>
                <a:spcPct val="0"/>
              </a:spcAft>
              <a:buNone/>
            </a:pPr>
            <a:endParaRPr lang="zh-CN" altLang="en-US" sz="2000" b="1" i="0" u="none" strike="noStrike" kern="0" cap="none" spc="0" baseline="0">
              <a:solidFill>
                <a:srgbClr val="000099"/>
              </a:solidFill>
              <a:latin typeface="方正华隶简体" pitchFamily="1" charset="-122"/>
              <a:ea typeface="方正华隶简体" pitchFamily="1" charset="-122"/>
              <a:cs typeface="方正华隶简体" pitchFamily="1" charset="-122"/>
            </a:endParaRPr>
          </a:p>
        </p:txBody>
      </p:sp>
      <p:pic>
        <p:nvPicPr>
          <p:cNvPr id="273" name="图片" descr="C:/Users/Administrator/Desktop/t0174242c8827163313"/>
          <p:cNvPicPr>
            <a:picLocks noChangeAspect="1"/>
          </p:cNvPicPr>
          <p:nvPr/>
        </p:nvPicPr>
        <p:blipFill>
          <a:blip r:embed="rId3">
            <a:clrChange>
              <a:clrFrom>
                <a:srgbClr val="FFFFFF"/>
              </a:clrFrom>
              <a:clrTo>
                <a:srgbClr val="FFFFFF">
                  <a:alpha val="0"/>
                </a:srgbClr>
              </a:clrTo>
            </a:clrChange>
          </a:blip>
          <a:stretch>
            <a:fillRect/>
          </a:stretch>
        </p:blipFill>
        <p:spPr>
          <a:xfrm>
            <a:off x="9359900" y="4089400"/>
            <a:ext cx="2512484" cy="2218267"/>
          </a:xfrm>
          <a:prstGeom prst="rect">
            <a:avLst/>
          </a:prstGeom>
          <a:noFill/>
          <a:ln w="9525" cap="flat" cmpd="sng">
            <a:noFill/>
            <a:prstDash val="solid"/>
            <a:miter/>
          </a:ln>
        </p:spPr>
      </p:pic>
    </p:spTree>
    <p:extLst>
      <p:ext uri="{BB962C8B-B14F-4D97-AF65-F5344CB8AC3E}">
        <p14:creationId xmlns:p14="http://schemas.microsoft.com/office/powerpoint/2010/main" val="1951283694"/>
      </p:ext>
    </p:ext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7" name="矩形"/>
          <p:cNvSpPr/>
          <p:nvPr/>
        </p:nvSpPr>
        <p:spPr>
          <a:xfrm>
            <a:off x="334433" y="984567"/>
            <a:ext cx="10272184" cy="634365"/>
          </a:xfrm>
          <a:prstGeom prst="rect">
            <a:avLst/>
          </a:prstGeom>
          <a:noFill/>
          <a:ln w="9525" cap="flat" cmpd="sng">
            <a:noFill/>
            <a:prstDash val="solid"/>
            <a:miter/>
          </a:ln>
        </p:spPr>
        <p:txBody>
          <a:bodyPr vert="horz" wrap="square" lIns="91440" tIns="45720" rIns="91440" bIns="45720" anchor="ctr" anchorCtr="0">
            <a:prstTxWarp prst="textNoShape">
              <a:avLst/>
            </a:prstTxWarp>
            <a:spAutoFit/>
          </a:bodyPr>
          <a:lstStyle/>
          <a:p>
            <a:pPr marL="0" indent="0" algn="l">
              <a:lnSpc>
                <a:spcPct val="100000"/>
              </a:lnSpc>
              <a:spcBef>
                <a:spcPct val="0"/>
              </a:spcBef>
              <a:spcAft>
                <a:spcPct val="0"/>
              </a:spcAft>
              <a:buNone/>
            </a:pPr>
            <a:r>
              <a:rPr lang="en-US" altLang="zh-CN" sz="3600" b="1" i="0" u="none" strike="noStrike" kern="0" cap="none" spc="0" baseline="0">
                <a:solidFill>
                  <a:srgbClr val="CC6600"/>
                </a:solidFill>
                <a:latin typeface="宋体" pitchFamily="2" charset="-122"/>
                <a:ea typeface="宋体" pitchFamily="2" charset="-122"/>
                <a:cs typeface="宋体" pitchFamily="2" charset="-122"/>
              </a:rPr>
              <a:t>    </a:t>
            </a:r>
            <a:endParaRPr lang="zh-CN" altLang="en-US" sz="3600" b="1" i="0" u="none" strike="noStrike" kern="0" cap="none" spc="0" baseline="0">
              <a:solidFill>
                <a:srgbClr val="CC6600"/>
              </a:solidFill>
              <a:latin typeface="宋体" pitchFamily="2" charset="-122"/>
              <a:ea typeface="宋体" pitchFamily="2" charset="-122"/>
              <a:cs typeface="宋体" pitchFamily="2" charset="-122"/>
            </a:endParaRPr>
          </a:p>
        </p:txBody>
      </p:sp>
      <p:sp>
        <p:nvSpPr>
          <p:cNvPr id="278" name="矩形"/>
          <p:cNvSpPr/>
          <p:nvPr/>
        </p:nvSpPr>
        <p:spPr>
          <a:xfrm>
            <a:off x="2033286" y="893871"/>
            <a:ext cx="9132774" cy="4994440"/>
          </a:xfrm>
          <a:prstGeom prst="rect">
            <a:avLst/>
          </a:prstGeom>
          <a:noFill/>
          <a:ln w="9525" cap="flat" cmpd="sng">
            <a:noFill/>
            <a:prstDash val="solid"/>
            <a:miter/>
          </a:ln>
        </p:spPr>
        <p:txBody>
          <a:bodyPr vert="horz" wrap="square" lIns="91440" tIns="45720" rIns="91440" bIns="45720" anchor="ctr" anchorCtr="0">
            <a:prstTxWarp prst="textNoShape">
              <a:avLst/>
            </a:prstTxWarp>
            <a:noAutofit/>
          </a:bodyPr>
          <a:lstStyle/>
          <a:p>
            <a:pPr marL="0" indent="0" algn="l">
              <a:lnSpc>
                <a:spcPct val="120000"/>
              </a:lnSpc>
              <a:spcBef>
                <a:spcPct val="50000"/>
              </a:spcBef>
              <a:spcAft>
                <a:spcPct val="0"/>
              </a:spcAft>
              <a:buNone/>
            </a:pPr>
            <a:endParaRPr lang="en-US" altLang="zh-CN" sz="3200" b="1" i="0" u="none" strike="noStrike" kern="0" cap="none" spc="0" baseline="0">
              <a:solidFill>
                <a:srgbClr val="000000"/>
              </a:solidFill>
              <a:latin typeface="宋体" pitchFamily="2" charset="-122"/>
              <a:ea typeface="宋体" pitchFamily="2" charset="-122"/>
              <a:cs typeface="宋体" pitchFamily="2" charset="-122"/>
            </a:endParaRPr>
          </a:p>
          <a:p>
            <a:pPr marL="0" indent="0" algn="ctr">
              <a:lnSpc>
                <a:spcPct val="120000"/>
              </a:lnSpc>
              <a:spcBef>
                <a:spcPct val="50000"/>
              </a:spcBef>
              <a:spcAft>
                <a:spcPct val="0"/>
              </a:spcAft>
              <a:buNone/>
            </a:pPr>
            <a:r>
              <a:rPr lang="en-US" altLang="zh-CN" sz="3200" b="1" i="0" u="none" strike="noStrike" kern="0" cap="none" spc="0" baseline="0">
                <a:solidFill>
                  <a:srgbClr val="000000"/>
                </a:solidFill>
                <a:latin typeface="宋体" pitchFamily="2" charset="-122"/>
                <a:ea typeface="宋体" pitchFamily="2" charset="-122"/>
                <a:cs typeface="宋体" pitchFamily="2" charset="-122"/>
              </a:rPr>
              <a:t>            </a:t>
            </a:r>
            <a:endParaRPr lang="en-US" altLang="zh-CN" sz="3200" b="1" i="0" u="none" strike="noStrike" kern="0" cap="none" spc="0" baseline="0">
              <a:solidFill>
                <a:srgbClr val="000000"/>
              </a:solidFill>
              <a:latin typeface="宋体" pitchFamily="2" charset="-122"/>
              <a:ea typeface="宋体" pitchFamily="2" charset="-122"/>
              <a:cs typeface="宋体" pitchFamily="2" charset="-122"/>
            </a:endParaRPr>
          </a:p>
          <a:p>
            <a:pPr marL="0" indent="0" algn="ctr">
              <a:lnSpc>
                <a:spcPct val="120000"/>
              </a:lnSpc>
              <a:spcBef>
                <a:spcPct val="50000"/>
              </a:spcBef>
              <a:spcAft>
                <a:spcPct val="0"/>
              </a:spcAft>
              <a:buNone/>
            </a:pPr>
            <a:endParaRPr lang="en-US" altLang="zh-CN" sz="3200" b="1" i="0" u="none" strike="noStrike" kern="0" cap="none" spc="0" baseline="0">
              <a:solidFill>
                <a:srgbClr val="000000"/>
              </a:solidFill>
              <a:latin typeface="宋体" pitchFamily="2" charset="-122"/>
              <a:ea typeface="宋体" pitchFamily="2" charset="-122"/>
              <a:cs typeface="宋体" pitchFamily="2" charset="-122"/>
            </a:endParaRPr>
          </a:p>
          <a:p>
            <a:pPr marL="0" indent="0" algn="ctr">
              <a:lnSpc>
                <a:spcPct val="120000"/>
              </a:lnSpc>
              <a:spcBef>
                <a:spcPct val="50000"/>
              </a:spcBef>
              <a:spcAft>
                <a:spcPct val="0"/>
              </a:spcAft>
              <a:buNone/>
            </a:pPr>
            <a:endParaRPr lang="en-US" altLang="zh-CN" sz="3200" b="1" i="0" u="none" strike="noStrike" kern="0" cap="none" spc="0" baseline="0">
              <a:solidFill>
                <a:srgbClr val="000000"/>
              </a:solidFill>
              <a:latin typeface="宋体" pitchFamily="2" charset="-122"/>
              <a:ea typeface="宋体" pitchFamily="2" charset="-122"/>
              <a:cs typeface="宋体" pitchFamily="2" charset="-122"/>
            </a:endParaRPr>
          </a:p>
          <a:p>
            <a:pPr marL="0" indent="0" algn="ctr">
              <a:lnSpc>
                <a:spcPct val="120000"/>
              </a:lnSpc>
              <a:spcBef>
                <a:spcPct val="50000"/>
              </a:spcBef>
              <a:spcAft>
                <a:spcPct val="0"/>
              </a:spcAft>
              <a:buNone/>
            </a:pPr>
            <a:endParaRPr lang="zh-CN" altLang="en-US" sz="3200" b="1" i="0" u="none" strike="noStrike" kern="0" cap="none" spc="0" baseline="0">
              <a:solidFill>
                <a:srgbClr val="000000"/>
              </a:solidFill>
              <a:latin typeface="宋体" pitchFamily="2" charset="-122"/>
              <a:ea typeface="宋体" pitchFamily="2" charset="-122"/>
              <a:cs typeface="宋体" pitchFamily="2" charset="-122"/>
            </a:endParaRPr>
          </a:p>
        </p:txBody>
      </p:sp>
      <p:pic>
        <p:nvPicPr>
          <p:cNvPr id="279" name="图片"/>
          <p:cNvPicPr>
            <a:picLocks noChangeAspect="1"/>
          </p:cNvPicPr>
          <p:nvPr/>
        </p:nvPicPr>
        <p:blipFill>
          <a:blip r:embed="rId3"/>
          <a:stretch>
            <a:fillRect/>
          </a:stretch>
        </p:blipFill>
        <p:spPr>
          <a:xfrm>
            <a:off x="2355851" y="983193"/>
            <a:ext cx="3022027" cy="821266"/>
          </a:xfrm>
          <a:prstGeom prst="rect">
            <a:avLst/>
          </a:prstGeom>
          <a:noFill/>
          <a:ln w="9525" cap="flat" cmpd="sng">
            <a:noFill/>
            <a:prstDash val="solid"/>
            <a:miter/>
          </a:ln>
        </p:spPr>
      </p:pic>
      <p:pic>
        <p:nvPicPr>
          <p:cNvPr id="280" name="图片"/>
          <p:cNvPicPr>
            <a:picLocks noChangeAspect="1"/>
          </p:cNvPicPr>
          <p:nvPr/>
        </p:nvPicPr>
        <p:blipFill>
          <a:blip r:embed="rId4"/>
          <a:stretch>
            <a:fillRect/>
          </a:stretch>
        </p:blipFill>
        <p:spPr>
          <a:xfrm>
            <a:off x="2351906" y="2665697"/>
            <a:ext cx="2930723" cy="729399"/>
          </a:xfrm>
          <a:prstGeom prst="rect">
            <a:avLst/>
          </a:prstGeom>
          <a:noFill/>
          <a:ln w="9525" cap="flat" cmpd="sng">
            <a:noFill/>
            <a:prstDash val="solid"/>
            <a:miter/>
          </a:ln>
        </p:spPr>
      </p:pic>
      <p:pic>
        <p:nvPicPr>
          <p:cNvPr id="281" name="图片"/>
          <p:cNvPicPr>
            <a:picLocks noChangeAspect="1"/>
          </p:cNvPicPr>
          <p:nvPr/>
        </p:nvPicPr>
        <p:blipFill>
          <a:blip r:embed="rId5"/>
          <a:stretch>
            <a:fillRect/>
          </a:stretch>
        </p:blipFill>
        <p:spPr>
          <a:xfrm>
            <a:off x="2447155" y="4542369"/>
            <a:ext cx="2835473" cy="821266"/>
          </a:xfrm>
          <a:prstGeom prst="rect">
            <a:avLst/>
          </a:prstGeom>
          <a:noFill/>
          <a:ln w="9525" cap="flat" cmpd="sng">
            <a:noFill/>
            <a:prstDash val="solid"/>
            <a:miter/>
          </a:ln>
        </p:spPr>
      </p:pic>
      <p:pic>
        <p:nvPicPr>
          <p:cNvPr id="282" name="图片" descr="C:/Users/Administrator/Desktop/u=900045912,306280306&amp;fm=23&amp;gp=0"/>
          <p:cNvPicPr>
            <a:picLocks noChangeAspect="1"/>
          </p:cNvPicPr>
          <p:nvPr/>
        </p:nvPicPr>
        <p:blipFill>
          <a:blip r:embed="rId6"/>
          <a:stretch>
            <a:fillRect/>
          </a:stretch>
        </p:blipFill>
        <p:spPr>
          <a:xfrm>
            <a:off x="912283" y="1126066"/>
            <a:ext cx="1058333" cy="982133"/>
          </a:xfrm>
          <a:prstGeom prst="rect">
            <a:avLst/>
          </a:prstGeom>
          <a:noFill/>
          <a:ln w="9525" cap="flat" cmpd="sng">
            <a:noFill/>
            <a:prstDash val="solid"/>
            <a:miter/>
          </a:ln>
        </p:spPr>
      </p:pic>
      <p:pic>
        <p:nvPicPr>
          <p:cNvPr id="283" name="图片" descr="XC4F8011"/>
          <p:cNvPicPr>
            <a:picLocks noChangeAspect="1"/>
          </p:cNvPicPr>
          <p:nvPr/>
        </p:nvPicPr>
        <p:blipFill>
          <a:blip r:embed="rId7">
            <a:clrChange>
              <a:clrFrom>
                <a:srgbClr val="FFFFFF"/>
              </a:clrFrom>
              <a:clrTo>
                <a:srgbClr val="FFFFFF">
                  <a:alpha val="0"/>
                </a:srgbClr>
              </a:clrTo>
            </a:clrChange>
          </a:blip>
          <a:stretch>
            <a:fillRect/>
          </a:stretch>
        </p:blipFill>
        <p:spPr>
          <a:xfrm>
            <a:off x="336550" y="2662766"/>
            <a:ext cx="2313516" cy="1282699"/>
          </a:xfrm>
          <a:prstGeom prst="rect">
            <a:avLst/>
          </a:prstGeom>
          <a:noFill/>
          <a:ln w="9525" cap="flat" cmpd="sng">
            <a:noFill/>
            <a:prstDash val="solid"/>
            <a:miter/>
          </a:ln>
        </p:spPr>
      </p:pic>
      <p:pic>
        <p:nvPicPr>
          <p:cNvPr id="284" name="图片" descr="0004"/>
          <p:cNvPicPr>
            <a:picLocks noChangeAspect="1"/>
          </p:cNvPicPr>
          <p:nvPr/>
        </p:nvPicPr>
        <p:blipFill>
          <a:blip r:embed="rId8"/>
          <a:stretch>
            <a:fillRect/>
          </a:stretch>
        </p:blipFill>
        <p:spPr>
          <a:xfrm>
            <a:off x="759887" y="4546605"/>
            <a:ext cx="1358899" cy="1018115"/>
          </a:xfrm>
          <a:prstGeom prst="rect">
            <a:avLst/>
          </a:prstGeom>
          <a:noFill/>
          <a:ln w="9525" cap="flat" cmpd="sng">
            <a:noFill/>
            <a:prstDash val="solid"/>
            <a:miter/>
          </a:ln>
        </p:spPr>
      </p:pic>
      <p:sp>
        <p:nvSpPr>
          <p:cNvPr id="285" name="艺术字"/>
          <p:cNvSpPr>
            <a:spLocks noChangeArrowheads="1" noChangeShapeType="1" noTextEdit="1"/>
          </p:cNvSpPr>
          <p:nvPr/>
        </p:nvSpPr>
        <p:spPr>
          <a:xfrm>
            <a:off x="4559300" y="190500"/>
            <a:ext cx="4512733" cy="516537"/>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二、分析形象</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pic>
        <p:nvPicPr>
          <p:cNvPr id="286" name="图片"/>
          <p:cNvPicPr>
            <a:picLocks noChangeAspect="1"/>
          </p:cNvPicPr>
          <p:nvPr/>
        </p:nvPicPr>
        <p:blipFill>
          <a:blip r:embed="rId9"/>
          <a:stretch>
            <a:fillRect/>
          </a:stretch>
        </p:blipFill>
        <p:spPr>
          <a:xfrm>
            <a:off x="3468172" y="3571884"/>
            <a:ext cx="7135284" cy="605366"/>
          </a:xfrm>
          <a:prstGeom prst="rect">
            <a:avLst/>
          </a:prstGeom>
          <a:noFill/>
          <a:ln w="9525" cap="flat" cmpd="sng">
            <a:noFill/>
            <a:prstDash val="solid"/>
            <a:miter/>
          </a:ln>
        </p:spPr>
      </p:pic>
      <p:pic>
        <p:nvPicPr>
          <p:cNvPr id="287" name="图片"/>
          <p:cNvPicPr>
            <a:picLocks noChangeAspect="1"/>
          </p:cNvPicPr>
          <p:nvPr/>
        </p:nvPicPr>
        <p:blipFill>
          <a:blip r:embed="rId10"/>
          <a:stretch>
            <a:fillRect/>
          </a:stretch>
        </p:blipFill>
        <p:spPr>
          <a:xfrm>
            <a:off x="3469215" y="5568951"/>
            <a:ext cx="7301198" cy="495201"/>
          </a:xfrm>
          <a:prstGeom prst="rect">
            <a:avLst/>
          </a:prstGeom>
          <a:noFill/>
          <a:ln w="9525" cap="flat" cmpd="sng">
            <a:noFill/>
            <a:prstDash val="solid"/>
            <a:miter/>
          </a:ln>
        </p:spPr>
      </p:pic>
      <p:sp>
        <p:nvSpPr>
          <p:cNvPr id="288" name="矩形"/>
          <p:cNvSpPr/>
          <p:nvPr/>
        </p:nvSpPr>
        <p:spPr>
          <a:xfrm>
            <a:off x="6110561" y="1126066"/>
            <a:ext cx="3763343" cy="514266"/>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l">
              <a:lnSpc>
                <a:spcPct val="100000"/>
              </a:lnSpc>
              <a:spcBef>
                <a:spcPct val="0"/>
              </a:spcBef>
              <a:spcAft>
                <a:spcPct val="0"/>
              </a:spcAft>
              <a:buNone/>
            </a:pPr>
            <a:r>
              <a:rPr lang="en-US" altLang="zh-CN" sz="2400" b="1" i="0" u="none" strike="noStrike" kern="0" cap="none" spc="0" baseline="0">
                <a:solidFill>
                  <a:srgbClr val="FF0000"/>
                </a:solidFill>
                <a:latin typeface="Times New Roman" pitchFamily="2" charset="0"/>
                <a:ea typeface="宋体" pitchFamily="2" charset="-122"/>
                <a:cs typeface="Times New Roman" pitchFamily="2" charset="0"/>
              </a:rPr>
              <a:t>1、什么形象；</a:t>
            </a:r>
            <a:endParaRPr lang="zh-CN" altLang="en-US" sz="2400" b="0" i="0" u="none" strike="noStrike" kern="0" cap="none" spc="0" baseline="0">
              <a:solidFill>
                <a:srgbClr val="FF0000"/>
              </a:solidFill>
              <a:latin typeface="Times New Roman" pitchFamily="2" charset="0"/>
              <a:ea typeface="宋体" pitchFamily="2" charset="-122"/>
              <a:cs typeface="Times New Roman" pitchFamily="2" charset="0"/>
            </a:endParaRPr>
          </a:p>
        </p:txBody>
      </p:sp>
      <p:sp>
        <p:nvSpPr>
          <p:cNvPr id="289" name="矩形"/>
          <p:cNvSpPr/>
          <p:nvPr/>
        </p:nvSpPr>
        <p:spPr>
          <a:xfrm>
            <a:off x="6107486" y="2666018"/>
            <a:ext cx="3763341" cy="514266"/>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l">
              <a:lnSpc>
                <a:spcPct val="100000"/>
              </a:lnSpc>
              <a:spcBef>
                <a:spcPct val="0"/>
              </a:spcBef>
              <a:spcAft>
                <a:spcPct val="0"/>
              </a:spcAft>
              <a:buNone/>
            </a:pPr>
            <a:r>
              <a:rPr lang="en-US" altLang="zh-CN" sz="2400" b="1" i="0" u="none" strike="noStrike" kern="0" cap="none" spc="0" baseline="0">
                <a:solidFill>
                  <a:srgbClr val="FF0000"/>
                </a:solidFill>
                <a:latin typeface="Times New Roman" pitchFamily="2" charset="0"/>
                <a:ea typeface="宋体" pitchFamily="2" charset="-122"/>
                <a:cs typeface="Times New Roman" pitchFamily="2" charset="0"/>
              </a:rPr>
              <a:t>2、形象的基本特征；</a:t>
            </a:r>
            <a:endParaRPr lang="zh-CN" altLang="en-US" sz="2400" b="0" i="0" u="none" strike="noStrike" kern="0" cap="none" spc="0" baseline="0">
              <a:solidFill>
                <a:srgbClr val="FF0000"/>
              </a:solidFill>
              <a:latin typeface="Times New Roman" pitchFamily="2" charset="0"/>
              <a:ea typeface="宋体" pitchFamily="2" charset="-122"/>
              <a:cs typeface="Times New Roman" pitchFamily="2" charset="0"/>
            </a:endParaRPr>
          </a:p>
        </p:txBody>
      </p:sp>
      <p:sp>
        <p:nvSpPr>
          <p:cNvPr id="290" name="矩形"/>
          <p:cNvSpPr/>
          <p:nvPr/>
        </p:nvSpPr>
        <p:spPr>
          <a:xfrm>
            <a:off x="6107486" y="4691737"/>
            <a:ext cx="3484046" cy="514266"/>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l">
              <a:lnSpc>
                <a:spcPct val="100000"/>
              </a:lnSpc>
              <a:spcBef>
                <a:spcPct val="0"/>
              </a:spcBef>
              <a:spcAft>
                <a:spcPct val="0"/>
              </a:spcAft>
              <a:buNone/>
            </a:pPr>
            <a:r>
              <a:rPr lang="en-US" altLang="zh-CN" sz="2400" b="1" i="0" u="none" strike="noStrike" kern="0" cap="none" spc="0" baseline="0">
                <a:solidFill>
                  <a:srgbClr val="FF0000"/>
                </a:solidFill>
                <a:latin typeface="Times New Roman" pitchFamily="2" charset="0"/>
                <a:ea typeface="宋体" pitchFamily="2" charset="-122"/>
                <a:cs typeface="Times New Roman" pitchFamily="2" charset="0"/>
              </a:rPr>
              <a:t>3、形象的意义。</a:t>
            </a:r>
            <a:endParaRPr lang="zh-CN" altLang="en-US" sz="2400" b="0" i="0" u="none" strike="noStrike" kern="0" cap="none" spc="0" baseline="0">
              <a:solidFill>
                <a:srgbClr val="FF0000"/>
              </a:solidFill>
              <a:latin typeface="Times New Roman" pitchFamily="2" charset="0"/>
              <a:ea typeface="宋体" pitchFamily="2" charset="-122"/>
              <a:cs typeface="Times New Roman" pitchFamily="2" charset="0"/>
            </a:endParaRPr>
          </a:p>
        </p:txBody>
      </p:sp>
      <p:sp>
        <p:nvSpPr>
          <p:cNvPr id="291" name="矩形"/>
          <p:cNvSpPr/>
          <p:nvPr/>
        </p:nvSpPr>
        <p:spPr>
          <a:xfrm>
            <a:off x="586144" y="284804"/>
            <a:ext cx="3941239" cy="514266"/>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l">
              <a:lnSpc>
                <a:spcPct val="100000"/>
              </a:lnSpc>
              <a:spcBef>
                <a:spcPct val="0"/>
              </a:spcBef>
              <a:spcAft>
                <a:spcPct val="0"/>
              </a:spcAft>
              <a:buNone/>
            </a:pPr>
            <a:r>
              <a:rPr lang="zh-CN" altLang="en-US" sz="2500" b="1" i="0" u="none" strike="noStrike" kern="0" cap="none" spc="0" baseline="0">
                <a:solidFill>
                  <a:srgbClr val="FF0000"/>
                </a:solidFill>
                <a:latin typeface="Times New Roman" pitchFamily="2" charset="0"/>
                <a:ea typeface="宋体" pitchFamily="2" charset="-122"/>
                <a:cs typeface="Times New Roman" pitchFamily="2" charset="0"/>
              </a:rPr>
              <a:t>（二）人物形象分析题</a:t>
            </a:r>
            <a:endParaRPr lang="zh-CN" altLang="en-US" sz="2500" b="1" i="0" u="none" strike="noStrike" kern="0" cap="none" spc="0" baseline="0">
              <a:solidFill>
                <a:srgbClr val="FF0000"/>
              </a:solidFill>
              <a:latin typeface="Times New Roman" pitchFamily="2" charset="0"/>
              <a:ea typeface="宋体" pitchFamily="2" charset="-122"/>
              <a:cs typeface="Times New Roman" pitchFamily="2" charset="0"/>
            </a:endParaRPr>
          </a:p>
        </p:txBody>
      </p:sp>
      <p:sp>
        <p:nvSpPr>
          <p:cNvPr id="292" name="矩形"/>
          <p:cNvSpPr/>
          <p:nvPr/>
        </p:nvSpPr>
        <p:spPr>
          <a:xfrm>
            <a:off x="3047953" y="1846356"/>
            <a:ext cx="8982671" cy="69151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4000" b="1" i="0" u="none" strike="noStrike" kern="0" cap="none" spc="0" baseline="0">
                <a:solidFill>
                  <a:srgbClr val="002060"/>
                </a:solidFill>
                <a:latin typeface="微软雅黑" pitchFamily="-128" charset="-122"/>
                <a:ea typeface="微软雅黑" pitchFamily="-128" charset="-122"/>
                <a:cs typeface="Times New Roman" pitchFamily="2" charset="0"/>
              </a:rPr>
              <a:t>（客观词）+（主观词）+定性（人）</a:t>
            </a:r>
            <a:endParaRPr lang="zh-CN" altLang="en-US" sz="4000" b="1" i="0" u="none" strike="noStrike" kern="0" cap="none" spc="0" baseline="0">
              <a:solidFill>
                <a:srgbClr val="002060"/>
              </a:solidFill>
              <a:latin typeface="微软雅黑" pitchFamily="-128" charset="-122"/>
              <a:ea typeface="微软雅黑" pitchFamily="-128" charset="-122"/>
              <a:cs typeface="Times New Roman" pitchFamily="2" charset="0"/>
            </a:endParaRPr>
          </a:p>
        </p:txBody>
      </p:sp>
    </p:spTree>
    <p:extLst>
      <p:ext uri="{BB962C8B-B14F-4D97-AF65-F5344CB8AC3E}">
        <p14:creationId xmlns:p14="http://schemas.microsoft.com/office/powerpoint/2010/main" val="8654789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78">
                                            <p:txEl>
                                              <p:pRg st="0" end="0"/>
                                            </p:txEl>
                                          </p:spTgt>
                                        </p:tgtEl>
                                        <p:attrNameLst>
                                          <p:attrName>style.visibility</p:attrName>
                                        </p:attrNameLst>
                                      </p:cBhvr>
                                      <p:to>
                                        <p:strVal val="visible"/>
                                      </p:to>
                                    </p:set>
                                    <p:anim calcmode="lin" valueType="num">
                                      <p:cBhvr additive="base">
                                        <p:cTn id="7" dur="500"/>
                                        <p:tgtEl>
                                          <p:spTgt spid="278">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78">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53" presetClass="entr" presetSubtype="0" fill="hold" nodeType="clickEffect">
                                  <p:stCondLst>
                                    <p:cond delay="0"/>
                                  </p:stCondLst>
                                  <p:childTnLst>
                                    <p:set>
                                      <p:cBhvr>
                                        <p:cTn id="12" dur="1" fill="hold">
                                          <p:stCondLst>
                                            <p:cond delay="0"/>
                                          </p:stCondLst>
                                        </p:cTn>
                                        <p:tgtEl>
                                          <p:spTgt spid="279"/>
                                        </p:tgtEl>
                                        <p:attrNameLst>
                                          <p:attrName>style.visibility</p:attrName>
                                        </p:attrNameLst>
                                      </p:cBhvr>
                                      <p:to>
                                        <p:strVal val="visible"/>
                                      </p:to>
                                    </p:set>
                                    <p:anim calcmode="lin" valueType="num">
                                      <p:cBhvr>
                                        <p:cTn id="13" dur="500" fill="hold"/>
                                        <p:tgtEl>
                                          <p:spTgt spid="279"/>
                                        </p:tgtEl>
                                        <p:attrNameLst>
                                          <p:attrName>ppt_w</p:attrName>
                                        </p:attrNameLst>
                                      </p:cBhvr>
                                      <p:tavLst>
                                        <p:tav tm="0">
                                          <p:val>
                                            <p:fltVal val="0"/>
                                          </p:val>
                                        </p:tav>
                                        <p:tav tm="100000">
                                          <p:val>
                                            <p:strVal val="#ppt_w"/>
                                          </p:val>
                                        </p:tav>
                                      </p:tavLst>
                                    </p:anim>
                                    <p:anim calcmode="lin" valueType="num">
                                      <p:cBhvr>
                                        <p:cTn id="14" dur="500" fill="hold"/>
                                        <p:tgtEl>
                                          <p:spTgt spid="279"/>
                                        </p:tgtEl>
                                        <p:attrNameLst>
                                          <p:attrName>ppt_h</p:attrName>
                                        </p:attrNameLst>
                                      </p:cBhvr>
                                      <p:tavLst>
                                        <p:tav tm="0">
                                          <p:val>
                                            <p:fltVal val="0"/>
                                          </p:val>
                                        </p:tav>
                                        <p:tav tm="100000">
                                          <p:val>
                                            <p:strVal val="#ppt_h"/>
                                          </p:val>
                                        </p:tav>
                                      </p:tavLst>
                                    </p:anim>
                                    <p:animEffect transition="in" filter="fade">
                                      <p:cBhvr>
                                        <p:cTn id="15" dur="500"/>
                                        <p:tgtEl>
                                          <p:spTgt spid="279"/>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53" presetClass="entr" presetSubtype="0" fill="hold" nodeType="clickEffect">
                                  <p:stCondLst>
                                    <p:cond delay="0"/>
                                  </p:stCondLst>
                                  <p:childTnLst>
                                    <p:set>
                                      <p:cBhvr>
                                        <p:cTn id="19" dur="1" fill="hold">
                                          <p:stCondLst>
                                            <p:cond delay="0"/>
                                          </p:stCondLst>
                                        </p:cTn>
                                        <p:tgtEl>
                                          <p:spTgt spid="280"/>
                                        </p:tgtEl>
                                        <p:attrNameLst>
                                          <p:attrName>style.visibility</p:attrName>
                                        </p:attrNameLst>
                                      </p:cBhvr>
                                      <p:to>
                                        <p:strVal val="visible"/>
                                      </p:to>
                                    </p:set>
                                    <p:anim calcmode="lin" valueType="num">
                                      <p:cBhvr>
                                        <p:cTn id="20" dur="500" fill="hold"/>
                                        <p:tgtEl>
                                          <p:spTgt spid="280"/>
                                        </p:tgtEl>
                                        <p:attrNameLst>
                                          <p:attrName>ppt_w</p:attrName>
                                        </p:attrNameLst>
                                      </p:cBhvr>
                                      <p:tavLst>
                                        <p:tav tm="0">
                                          <p:val>
                                            <p:fltVal val="0"/>
                                          </p:val>
                                        </p:tav>
                                        <p:tav tm="100000">
                                          <p:val>
                                            <p:strVal val="#ppt_w"/>
                                          </p:val>
                                        </p:tav>
                                      </p:tavLst>
                                    </p:anim>
                                    <p:anim calcmode="lin" valueType="num">
                                      <p:cBhvr>
                                        <p:cTn id="21" dur="500" fill="hold"/>
                                        <p:tgtEl>
                                          <p:spTgt spid="280"/>
                                        </p:tgtEl>
                                        <p:attrNameLst>
                                          <p:attrName>ppt_h</p:attrName>
                                        </p:attrNameLst>
                                      </p:cBhvr>
                                      <p:tavLst>
                                        <p:tav tm="0">
                                          <p:val>
                                            <p:fltVal val="0"/>
                                          </p:val>
                                        </p:tav>
                                        <p:tav tm="100000">
                                          <p:val>
                                            <p:strVal val="#ppt_h"/>
                                          </p:val>
                                        </p:tav>
                                      </p:tavLst>
                                    </p:anim>
                                    <p:animEffect transition="in" filter="fade">
                                      <p:cBhvr>
                                        <p:cTn id="22" dur="500"/>
                                        <p:tgtEl>
                                          <p:spTgt spid="28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3" presetClass="entr" presetSubtype="0" fill="hold" nodeType="clickEffect">
                                  <p:stCondLst>
                                    <p:cond delay="0"/>
                                  </p:stCondLst>
                                  <p:childTnLst>
                                    <p:set>
                                      <p:cBhvr>
                                        <p:cTn id="26" dur="1" fill="hold">
                                          <p:stCondLst>
                                            <p:cond delay="0"/>
                                          </p:stCondLst>
                                        </p:cTn>
                                        <p:tgtEl>
                                          <p:spTgt spid="281"/>
                                        </p:tgtEl>
                                        <p:attrNameLst>
                                          <p:attrName>style.visibility</p:attrName>
                                        </p:attrNameLst>
                                      </p:cBhvr>
                                      <p:to>
                                        <p:strVal val="visible"/>
                                      </p:to>
                                    </p:set>
                                    <p:anim calcmode="lin" valueType="num">
                                      <p:cBhvr>
                                        <p:cTn id="27" dur="500" fill="hold"/>
                                        <p:tgtEl>
                                          <p:spTgt spid="281"/>
                                        </p:tgtEl>
                                        <p:attrNameLst>
                                          <p:attrName>ppt_w</p:attrName>
                                        </p:attrNameLst>
                                      </p:cBhvr>
                                      <p:tavLst>
                                        <p:tav tm="0">
                                          <p:val>
                                            <p:fltVal val="0"/>
                                          </p:val>
                                        </p:tav>
                                        <p:tav tm="100000">
                                          <p:val>
                                            <p:strVal val="#ppt_w"/>
                                          </p:val>
                                        </p:tav>
                                      </p:tavLst>
                                    </p:anim>
                                    <p:anim calcmode="lin" valueType="num">
                                      <p:cBhvr>
                                        <p:cTn id="28" dur="500" fill="hold"/>
                                        <p:tgtEl>
                                          <p:spTgt spid="281"/>
                                        </p:tgtEl>
                                        <p:attrNameLst>
                                          <p:attrName>ppt_h</p:attrName>
                                        </p:attrNameLst>
                                      </p:cBhvr>
                                      <p:tavLst>
                                        <p:tav tm="0">
                                          <p:val>
                                            <p:fltVal val="0"/>
                                          </p:val>
                                        </p:tav>
                                        <p:tav tm="100000">
                                          <p:val>
                                            <p:strVal val="#ppt_h"/>
                                          </p:val>
                                        </p:tav>
                                      </p:tavLst>
                                    </p:anim>
                                    <p:animEffect transition="in" filter="fade">
                                      <p:cBhvr>
                                        <p:cTn id="29" dur="500"/>
                                        <p:tgtEl>
                                          <p:spTgt spid="281"/>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92"/>
                                        </p:tgtEl>
                                        <p:attrNameLst>
                                          <p:attrName>style.visibility</p:attrName>
                                        </p:attrNameLst>
                                      </p:cBhvr>
                                      <p:to>
                                        <p:strVal val="visible"/>
                                      </p:to>
                                    </p:set>
                                    <p:animEffect transition="in" filter="wipe(down)">
                                      <p:cBhvr>
                                        <p:cTn id="34" dur="500"/>
                                        <p:tgtEl>
                                          <p:spTgt spid="292"/>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6" presetClass="entr" presetSubtype="16" fill="hold" nodeType="clickEffect">
                                  <p:stCondLst>
                                    <p:cond delay="0"/>
                                  </p:stCondLst>
                                  <p:childTnLst>
                                    <p:set>
                                      <p:cBhvr>
                                        <p:cTn id="38" dur="1" fill="hold">
                                          <p:stCondLst>
                                            <p:cond delay="0"/>
                                          </p:stCondLst>
                                        </p:cTn>
                                        <p:tgtEl>
                                          <p:spTgt spid="286"/>
                                        </p:tgtEl>
                                        <p:attrNameLst>
                                          <p:attrName>style.visibility</p:attrName>
                                        </p:attrNameLst>
                                      </p:cBhvr>
                                      <p:to>
                                        <p:strVal val="visible"/>
                                      </p:to>
                                    </p:set>
                                    <p:animEffect transition="in" filter="circle(in)">
                                      <p:cBhvr>
                                        <p:cTn id="39" dur="2000"/>
                                        <p:tgtEl>
                                          <p:spTgt spid="286"/>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1" presetClass="entr" presetSubtype="4" fill="hold" nodeType="clickEffect">
                                  <p:stCondLst>
                                    <p:cond delay="0"/>
                                  </p:stCondLst>
                                  <p:childTnLst>
                                    <p:set>
                                      <p:cBhvr>
                                        <p:cTn id="43" dur="1" fill="hold">
                                          <p:stCondLst>
                                            <p:cond delay="0"/>
                                          </p:stCondLst>
                                        </p:cTn>
                                        <p:tgtEl>
                                          <p:spTgt spid="287"/>
                                        </p:tgtEl>
                                        <p:attrNameLst>
                                          <p:attrName>style.visibility</p:attrName>
                                        </p:attrNameLst>
                                      </p:cBhvr>
                                      <p:to>
                                        <p:strVal val="visible"/>
                                      </p:to>
                                    </p:set>
                                    <p:animEffect transition="in" filter="wheel(4)">
                                      <p:cBhvr>
                                        <p:cTn id="44" dur="2000"/>
                                        <p:tgtEl>
                                          <p:spTgt spid="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build="p"/>
      <p:bldP spid="29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6" name="图片" descr="C:/Users/Administrator/Desktop/ll01"/>
          <p:cNvPicPr>
            <a:picLocks noChangeAspect="1"/>
          </p:cNvPicPr>
          <p:nvPr/>
        </p:nvPicPr>
        <p:blipFill>
          <a:blip r:embed="rId3"/>
          <a:stretch>
            <a:fillRect/>
          </a:stretch>
        </p:blipFill>
        <p:spPr>
          <a:xfrm>
            <a:off x="1583266" y="2277533"/>
            <a:ext cx="9313336" cy="4212166"/>
          </a:xfrm>
          <a:prstGeom prst="rect">
            <a:avLst/>
          </a:prstGeom>
          <a:noFill/>
          <a:ln w="9525" cap="flat" cmpd="sng">
            <a:noFill/>
            <a:prstDash val="solid"/>
            <a:miter/>
          </a:ln>
        </p:spPr>
      </p:pic>
      <p:sp>
        <p:nvSpPr>
          <p:cNvPr id="297" name="艺术字"/>
          <p:cNvSpPr>
            <a:spLocks noChangeArrowheads="1" noChangeShapeType="1" noTextEdit="1"/>
          </p:cNvSpPr>
          <p:nvPr/>
        </p:nvSpPr>
        <p:spPr>
          <a:xfrm>
            <a:off x="3024717" y="742949"/>
            <a:ext cx="6623051" cy="134408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rPr>
              <a:t>试题分析</a:t>
            </a:r>
            <a:endParaRPr lang="en-US" altLang="zh-CN"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407362346"/>
      </p:ext>
    </p:ext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1" name="内容占位符"/>
          <p:cNvSpPr>
            <a:spLocks noGrp="1"/>
          </p:cNvSpPr>
          <p:nvPr>
            <p:ph idx="1"/>
          </p:nvPr>
        </p:nvSpPr>
        <p:spPr>
          <a:xfrm>
            <a:off x="161189" y="219804"/>
            <a:ext cx="11884952" cy="6447594"/>
          </a:xfrm>
          <a:prstGeom prst="rect">
            <a:avLst/>
          </a:prstGeom>
        </p:spPr>
        <p:txBody>
          <a:bodyPr>
            <a:prstTxWarp prst="textNoShape">
              <a:avLst/>
            </a:prstTxWarp>
            <a:normAutofit lnSpcReduction="10000"/>
          </a:bodyPr>
          <a:lstStyle/>
          <a:p>
            <a:pPr marL="231013" indent="-231013">
              <a:buNone/>
            </a:pPr>
            <a:r>
              <a:rPr lang="en-US" altLang="zh-CN"/>
              <a:t>                                                   </a:t>
            </a:r>
            <a:r>
              <a:rPr lang="en-US" altLang="zh-CN" b="1"/>
              <a:t>  </a:t>
            </a:r>
            <a:r>
              <a:rPr lang="en-US" altLang="zh-CN" b="1">
                <a:solidFill>
                  <a:srgbClr val="0070C3"/>
                </a:solidFill>
              </a:rPr>
              <a:t> </a:t>
            </a:r>
            <a:r>
              <a:rPr lang="zh-CN" altLang="en-US" b="1">
                <a:solidFill>
                  <a:srgbClr val="0070C3"/>
                </a:solidFill>
              </a:rPr>
              <a:t>送李端  卢  纶  </a:t>
            </a:r>
            <a:endParaRPr lang="en-US" altLang="zh-CN" b="1">
              <a:solidFill>
                <a:srgbClr val="0070C3"/>
              </a:solidFill>
            </a:endParaRPr>
          </a:p>
          <a:p>
            <a:pPr marL="231013" indent="-231013">
              <a:buNone/>
            </a:pPr>
            <a:r>
              <a:rPr lang="zh-CN" altLang="en-US" b="1">
                <a:solidFill>
                  <a:srgbClr val="0070C3"/>
                </a:solidFill>
              </a:rPr>
              <a:t>故关衰草遍，离别自堪悲。路出寒云外，人归暮雪时。  </a:t>
            </a:r>
            <a:endParaRPr lang="en-US" altLang="zh-CN" b="1">
              <a:solidFill>
                <a:srgbClr val="0070C3"/>
              </a:solidFill>
            </a:endParaRPr>
          </a:p>
          <a:p>
            <a:pPr marL="231013" indent="-231013">
              <a:buNone/>
            </a:pPr>
            <a:r>
              <a:rPr lang="zh-CN" altLang="en-US" b="1">
                <a:solidFill>
                  <a:srgbClr val="0070C3"/>
                </a:solidFill>
              </a:rPr>
              <a:t>少孤为客早，多难识君迟。掩泪空相向，风尘何处期? </a:t>
            </a:r>
            <a:endParaRPr lang="en-US" altLang="zh-CN" b="1">
              <a:solidFill>
                <a:srgbClr val="0070C3"/>
              </a:solidFill>
            </a:endParaRPr>
          </a:p>
          <a:p>
            <a:pPr marL="231013" indent="-231013">
              <a:buNone/>
            </a:pPr>
            <a:r>
              <a:rPr lang="en-US" altLang="zh-CN" sz="2700" b="1">
                <a:solidFill>
                  <a:srgbClr val="0070C3"/>
                </a:solidFill>
              </a:rPr>
              <a:t>4、</a:t>
            </a:r>
            <a:r>
              <a:rPr lang="zh-CN" altLang="en-US" sz="2700" b="1">
                <a:solidFill>
                  <a:srgbClr val="FF0000"/>
                </a:solidFill>
              </a:rPr>
              <a:t>该诗塑造了一位怎样的诗人形象？请分析。</a:t>
            </a:r>
            <a:endParaRPr lang="en-US" altLang="zh-CN" sz="2700" b="1">
              <a:solidFill>
                <a:srgbClr val="FF0000"/>
              </a:solidFill>
            </a:endParaRPr>
          </a:p>
          <a:p>
            <a:pPr marL="231013" indent="-231013">
              <a:buNone/>
            </a:pPr>
            <a:r>
              <a:rPr lang="zh-CN" altLang="en-US" sz="2700" b="1">
                <a:solidFill>
                  <a:srgbClr val="0070C3"/>
                </a:solidFill>
              </a:rPr>
              <a:t>解题步骤</a:t>
            </a:r>
            <a:endParaRPr lang="en-US" altLang="zh-CN" sz="2700" b="1">
              <a:solidFill>
                <a:srgbClr val="0070C3"/>
              </a:solidFill>
            </a:endParaRPr>
          </a:p>
          <a:p>
            <a:pPr marL="231013" indent="-231013">
              <a:buNone/>
            </a:pPr>
            <a:r>
              <a:rPr lang="zh-CN" altLang="en-US" sz="2700" b="1">
                <a:solidFill>
                  <a:srgbClr val="FF0000"/>
                </a:solidFill>
              </a:rPr>
              <a:t>概括</a:t>
            </a:r>
            <a:r>
              <a:rPr lang="zh-CN" altLang="en-US" sz="2700" b="1">
                <a:solidFill>
                  <a:srgbClr val="0070C3"/>
                </a:solidFill>
              </a:rPr>
              <a:t>：（客观词）+（主观词）+定性（人）</a:t>
            </a:r>
            <a:endParaRPr lang="en-US" altLang="zh-CN" sz="2700" b="1">
              <a:solidFill>
                <a:srgbClr val="0070C3"/>
              </a:solidFill>
            </a:endParaRPr>
          </a:p>
          <a:p>
            <a:pPr marL="231013" indent="-231013">
              <a:buNone/>
            </a:pPr>
            <a:r>
              <a:rPr lang="zh-CN" altLang="en-US" sz="2700" b="1">
                <a:solidFill>
                  <a:srgbClr val="FF0000"/>
                </a:solidFill>
              </a:rPr>
              <a:t>分析</a:t>
            </a:r>
            <a:r>
              <a:rPr lang="zh-CN" altLang="en-US" sz="2700" b="1">
                <a:solidFill>
                  <a:srgbClr val="0070C3"/>
                </a:solidFill>
              </a:rPr>
              <a:t>：结合诗句分析主观词</a:t>
            </a:r>
            <a:endParaRPr lang="en-US" altLang="zh-CN" sz="2700" b="1">
              <a:solidFill>
                <a:srgbClr val="0070C3"/>
              </a:solidFill>
            </a:endParaRPr>
          </a:p>
          <a:p>
            <a:pPr marL="231013" indent="-231013">
              <a:buNone/>
            </a:pPr>
            <a:r>
              <a:rPr lang="zh-CN" altLang="en-US" sz="2700" b="1">
                <a:solidFill>
                  <a:srgbClr val="FF0000"/>
                </a:solidFill>
              </a:rPr>
              <a:t>联情旨</a:t>
            </a:r>
            <a:r>
              <a:rPr lang="zh-CN" altLang="en-US" sz="2700" b="1">
                <a:solidFill>
                  <a:srgbClr val="0070C3"/>
                </a:solidFill>
              </a:rPr>
              <a:t>：点明用该形象表达出作者怎样的情感</a:t>
            </a:r>
            <a:endParaRPr lang="en-US" altLang="zh-CN" sz="2700" b="1">
              <a:solidFill>
                <a:srgbClr val="0070C3"/>
              </a:solidFill>
            </a:endParaRPr>
          </a:p>
          <a:p>
            <a:pPr marL="231013" indent="-231013">
              <a:buNone/>
            </a:pPr>
            <a:r>
              <a:rPr lang="zh-CN" altLang="en-US" sz="2700" b="1">
                <a:solidFill>
                  <a:srgbClr val="0070C3"/>
                </a:solidFill>
              </a:rPr>
              <a:t>【</a:t>
            </a:r>
            <a:r>
              <a:rPr lang="zh-CN" altLang="en-US" sz="2700" b="1">
                <a:solidFill>
                  <a:srgbClr val="FF0000"/>
                </a:solidFill>
              </a:rPr>
              <a:t>参考答案</a:t>
            </a:r>
            <a:r>
              <a:rPr lang="zh-CN" altLang="en-US" sz="2700" b="1">
                <a:solidFill>
                  <a:srgbClr val="0070C3"/>
                </a:solidFill>
              </a:rPr>
              <a:t>】</a:t>
            </a:r>
            <a:endParaRPr lang="en-US" altLang="zh-CN" sz="2700" b="1">
              <a:solidFill>
                <a:srgbClr val="0070C3"/>
              </a:solidFill>
            </a:endParaRPr>
          </a:p>
          <a:p>
            <a:pPr marL="0" indent="0">
              <a:lnSpc>
                <a:spcPct val="90000"/>
              </a:lnSpc>
              <a:buNone/>
            </a:pPr>
            <a:r>
              <a:rPr lang="zh-CN" altLang="en-US" sz="2700" b="1">
                <a:solidFill>
                  <a:srgbClr val="0070C3"/>
                </a:solidFill>
                <a:cs typeface="Times New Roman" pitchFamily="2" charset="0"/>
              </a:rPr>
              <a:t>①</a:t>
            </a:r>
            <a:r>
              <a:rPr lang="zh-CN" altLang="en-US" sz="2700" b="1">
                <a:solidFill>
                  <a:srgbClr val="0070C3"/>
                </a:solidFill>
              </a:rPr>
              <a:t>诗中塑造了一位少孤早客、知己难逢、多难堪悲的诗人形象。</a:t>
            </a:r>
            <a:endParaRPr lang="en-US" altLang="zh-CN" sz="2700" b="1">
              <a:solidFill>
                <a:srgbClr val="0070C3"/>
              </a:solidFill>
            </a:endParaRPr>
          </a:p>
          <a:p>
            <a:pPr marL="0" indent="0">
              <a:lnSpc>
                <a:spcPct val="90000"/>
              </a:lnSpc>
              <a:buNone/>
            </a:pPr>
            <a:r>
              <a:rPr lang="zh-CN" altLang="en-US" sz="2700" b="1">
                <a:solidFill>
                  <a:srgbClr val="0070C3"/>
                </a:solidFill>
                <a:cs typeface="Times New Roman" pitchFamily="2" charset="0"/>
              </a:rPr>
              <a:t>②</a:t>
            </a:r>
            <a:r>
              <a:rPr lang="zh-CN" altLang="en-US" sz="2700" b="1">
                <a:solidFill>
                  <a:srgbClr val="0070C3"/>
                </a:solidFill>
              </a:rPr>
              <a:t>少时丧父，多年漂泊，历经磨难，晚逢知友。又因国家动乱，远徙他乡，饱经漂泊困苦，再加上知音绝少，在风雪寒冬与朋友相送。</a:t>
            </a:r>
            <a:endParaRPr lang="en-US" altLang="zh-CN" sz="2700" b="1">
              <a:solidFill>
                <a:srgbClr val="0070C3"/>
              </a:solidFill>
            </a:endParaRPr>
          </a:p>
          <a:p>
            <a:pPr marL="0" indent="0">
              <a:lnSpc>
                <a:spcPct val="90000"/>
              </a:lnSpc>
              <a:buNone/>
            </a:pPr>
            <a:r>
              <a:rPr lang="zh-CN" altLang="en-US" sz="2700" b="1">
                <a:solidFill>
                  <a:srgbClr val="0070C3"/>
                </a:solidFill>
                <a:cs typeface="Times New Roman" pitchFamily="2" charset="0"/>
              </a:rPr>
              <a:t>③</a:t>
            </a:r>
            <a:r>
              <a:rPr lang="zh-CN" altLang="en-US" sz="2700" b="1">
                <a:solidFill>
                  <a:srgbClr val="0070C3"/>
                </a:solidFill>
              </a:rPr>
              <a:t>突出了诗人的内心因离别而产生的无限凄楚之情。</a:t>
            </a:r>
            <a:endParaRPr lang="zh-CN" altLang="en-US" sz="2700" b="1">
              <a:solidFill>
                <a:srgbClr val="0070C3"/>
              </a:solidFill>
            </a:endParaRPr>
          </a:p>
        </p:txBody>
      </p:sp>
      <p:sp>
        <p:nvSpPr>
          <p:cNvPr id="302" name="艺术字"/>
          <p:cNvSpPr>
            <a:spLocks noChangeArrowheads="1" noChangeShapeType="1" noTextEdit="1"/>
          </p:cNvSpPr>
          <p:nvPr/>
        </p:nvSpPr>
        <p:spPr>
          <a:xfrm>
            <a:off x="968368" y="219071"/>
            <a:ext cx="2736850" cy="466725"/>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00"/>
                </a:solidFill>
                <a:effectLst>
                  <a:prstShdw prst="shdw3" dist="13470" dir="2700000">
                    <a:srgbClr val="C0C0C0">
                      <a:alpha val="76953"/>
                    </a:srgbClr>
                  </a:prstShdw>
                </a:effectLst>
                <a:latin typeface="宋体"/>
                <a:ea typeface="宋体"/>
              </a:rPr>
              <a:t>人物形象分析题</a:t>
            </a:r>
            <a:endParaRPr lang="en-US" altLang="zh-CN" sz="3600" kern="10">
              <a:ln w="12700" cap="flat" cmpd="sng">
                <a:solidFill>
                  <a:srgbClr val="0000CC"/>
                </a:solidFill>
                <a:prstDash val="solid"/>
                <a:miter/>
              </a:ln>
              <a:solidFill>
                <a:srgbClr val="000000"/>
              </a:solidFill>
              <a:effectLst>
                <a:prstShdw prst="shdw3" dist="13470" dir="2700000">
                  <a:srgbClr val="C0C0C0">
                    <a:alpha val="76953"/>
                  </a:srgbClr>
                </a:prstShdw>
              </a:effectLst>
              <a:latin typeface="宋体"/>
              <a:ea typeface="宋体"/>
            </a:endParaRPr>
          </a:p>
        </p:txBody>
      </p:sp>
    </p:spTree>
    <p:extLst>
      <p:ext uri="{BB962C8B-B14F-4D97-AF65-F5344CB8AC3E}">
        <p14:creationId xmlns:p14="http://schemas.microsoft.com/office/powerpoint/2010/main" val="12896023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301">
                                            <p:txEl>
                                              <p:pRg st="0" end="0"/>
                                            </p:txEl>
                                          </p:spTgt>
                                        </p:tgtEl>
                                        <p:attrNameLst>
                                          <p:attrName>style.visibility</p:attrName>
                                        </p:attrNameLst>
                                      </p:cBhvr>
                                      <p:to>
                                        <p:strVal val="visible"/>
                                      </p:to>
                                    </p:set>
                                    <p:animEffect transition="in" filter="wheel(1)">
                                      <p:cBhvr>
                                        <p:cTn id="7" dur="2000"/>
                                        <p:tgtEl>
                                          <p:spTgt spid="30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301">
                                            <p:txEl>
                                              <p:pRg st="1" end="1"/>
                                            </p:txEl>
                                          </p:spTgt>
                                        </p:tgtEl>
                                        <p:attrNameLst>
                                          <p:attrName>style.visibility</p:attrName>
                                        </p:attrNameLst>
                                      </p:cBhvr>
                                      <p:to>
                                        <p:strVal val="visible"/>
                                      </p:to>
                                    </p:set>
                                    <p:animEffect transition="in" filter="wheel(1)">
                                      <p:cBhvr>
                                        <p:cTn id="12" dur="2000"/>
                                        <p:tgtEl>
                                          <p:spTgt spid="30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301">
                                            <p:txEl>
                                              <p:pRg st="2" end="2"/>
                                            </p:txEl>
                                          </p:spTgt>
                                        </p:tgtEl>
                                        <p:attrNameLst>
                                          <p:attrName>style.visibility</p:attrName>
                                        </p:attrNameLst>
                                      </p:cBhvr>
                                      <p:to>
                                        <p:strVal val="visible"/>
                                      </p:to>
                                    </p:set>
                                    <p:animEffect transition="in" filter="wheel(1)">
                                      <p:cBhvr>
                                        <p:cTn id="17" dur="2000"/>
                                        <p:tgtEl>
                                          <p:spTgt spid="301">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301">
                                            <p:txEl>
                                              <p:pRg st="3" end="3"/>
                                            </p:txEl>
                                          </p:spTgt>
                                        </p:tgtEl>
                                        <p:attrNameLst>
                                          <p:attrName>style.visibility</p:attrName>
                                        </p:attrNameLst>
                                      </p:cBhvr>
                                      <p:to>
                                        <p:strVal val="visible"/>
                                      </p:to>
                                    </p:set>
                                    <p:animEffect transition="in" filter="wheel(1)">
                                      <p:cBhvr>
                                        <p:cTn id="22" dur="2000"/>
                                        <p:tgtEl>
                                          <p:spTgt spid="301">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301">
                                            <p:txEl>
                                              <p:pRg st="4" end="4"/>
                                            </p:txEl>
                                          </p:spTgt>
                                        </p:tgtEl>
                                        <p:attrNameLst>
                                          <p:attrName>style.visibility</p:attrName>
                                        </p:attrNameLst>
                                      </p:cBhvr>
                                      <p:to>
                                        <p:strVal val="visible"/>
                                      </p:to>
                                    </p:set>
                                    <p:animEffect transition="in" filter="wheel(1)">
                                      <p:cBhvr>
                                        <p:cTn id="27" dur="2000"/>
                                        <p:tgtEl>
                                          <p:spTgt spid="301">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301">
                                            <p:txEl>
                                              <p:pRg st="5" end="5"/>
                                            </p:txEl>
                                          </p:spTgt>
                                        </p:tgtEl>
                                        <p:attrNameLst>
                                          <p:attrName>style.visibility</p:attrName>
                                        </p:attrNameLst>
                                      </p:cBhvr>
                                      <p:to>
                                        <p:strVal val="visible"/>
                                      </p:to>
                                    </p:set>
                                    <p:animEffect transition="in" filter="wheel(1)">
                                      <p:cBhvr>
                                        <p:cTn id="32" dur="2000"/>
                                        <p:tgtEl>
                                          <p:spTgt spid="301">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nodeType="clickEffect">
                                  <p:stCondLst>
                                    <p:cond delay="0"/>
                                  </p:stCondLst>
                                  <p:childTnLst>
                                    <p:set>
                                      <p:cBhvr>
                                        <p:cTn id="36" dur="1" fill="hold">
                                          <p:stCondLst>
                                            <p:cond delay="0"/>
                                          </p:stCondLst>
                                        </p:cTn>
                                        <p:tgtEl>
                                          <p:spTgt spid="301">
                                            <p:txEl>
                                              <p:pRg st="6" end="6"/>
                                            </p:txEl>
                                          </p:spTgt>
                                        </p:tgtEl>
                                        <p:attrNameLst>
                                          <p:attrName>style.visibility</p:attrName>
                                        </p:attrNameLst>
                                      </p:cBhvr>
                                      <p:to>
                                        <p:strVal val="visible"/>
                                      </p:to>
                                    </p:set>
                                    <p:animEffect transition="in" filter="wheel(1)">
                                      <p:cBhvr>
                                        <p:cTn id="37" dur="2000"/>
                                        <p:tgtEl>
                                          <p:spTgt spid="301">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1" presetClass="entr" presetSubtype="1" fill="hold" nodeType="clickEffect">
                                  <p:stCondLst>
                                    <p:cond delay="0"/>
                                  </p:stCondLst>
                                  <p:childTnLst>
                                    <p:set>
                                      <p:cBhvr>
                                        <p:cTn id="41" dur="1" fill="hold">
                                          <p:stCondLst>
                                            <p:cond delay="0"/>
                                          </p:stCondLst>
                                        </p:cTn>
                                        <p:tgtEl>
                                          <p:spTgt spid="301">
                                            <p:txEl>
                                              <p:pRg st="7" end="7"/>
                                            </p:txEl>
                                          </p:spTgt>
                                        </p:tgtEl>
                                        <p:attrNameLst>
                                          <p:attrName>style.visibility</p:attrName>
                                        </p:attrNameLst>
                                      </p:cBhvr>
                                      <p:to>
                                        <p:strVal val="visible"/>
                                      </p:to>
                                    </p:set>
                                    <p:animEffect transition="in" filter="wheel(1)">
                                      <p:cBhvr>
                                        <p:cTn id="42" dur="2000"/>
                                        <p:tgtEl>
                                          <p:spTgt spid="301">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1" presetClass="entr" presetSubtype="1" fill="hold" nodeType="clickEffect">
                                  <p:stCondLst>
                                    <p:cond delay="0"/>
                                  </p:stCondLst>
                                  <p:childTnLst>
                                    <p:set>
                                      <p:cBhvr>
                                        <p:cTn id="46" dur="1" fill="hold">
                                          <p:stCondLst>
                                            <p:cond delay="0"/>
                                          </p:stCondLst>
                                        </p:cTn>
                                        <p:tgtEl>
                                          <p:spTgt spid="301">
                                            <p:txEl>
                                              <p:pRg st="8" end="8"/>
                                            </p:txEl>
                                          </p:spTgt>
                                        </p:tgtEl>
                                        <p:attrNameLst>
                                          <p:attrName>style.visibility</p:attrName>
                                        </p:attrNameLst>
                                      </p:cBhvr>
                                      <p:to>
                                        <p:strVal val="visible"/>
                                      </p:to>
                                    </p:set>
                                    <p:animEffect transition="in" filter="wheel(1)">
                                      <p:cBhvr>
                                        <p:cTn id="47" dur="2000"/>
                                        <p:tgtEl>
                                          <p:spTgt spid="301">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1" presetClass="entr" presetSubtype="1" fill="hold" nodeType="clickEffect">
                                  <p:stCondLst>
                                    <p:cond delay="0"/>
                                  </p:stCondLst>
                                  <p:childTnLst>
                                    <p:set>
                                      <p:cBhvr>
                                        <p:cTn id="51" dur="1" fill="hold">
                                          <p:stCondLst>
                                            <p:cond delay="0"/>
                                          </p:stCondLst>
                                        </p:cTn>
                                        <p:tgtEl>
                                          <p:spTgt spid="301">
                                            <p:txEl>
                                              <p:pRg st="9" end="9"/>
                                            </p:txEl>
                                          </p:spTgt>
                                        </p:tgtEl>
                                        <p:attrNameLst>
                                          <p:attrName>style.visibility</p:attrName>
                                        </p:attrNameLst>
                                      </p:cBhvr>
                                      <p:to>
                                        <p:strVal val="visible"/>
                                      </p:to>
                                    </p:set>
                                    <p:animEffect transition="in" filter="wheel(1)">
                                      <p:cBhvr>
                                        <p:cTn id="52" dur="2000"/>
                                        <p:tgtEl>
                                          <p:spTgt spid="301">
                                            <p:txEl>
                                              <p:pRg st="9" end="9"/>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1" presetClass="entr" presetSubtype="1" fill="hold" nodeType="clickEffect">
                                  <p:stCondLst>
                                    <p:cond delay="0"/>
                                  </p:stCondLst>
                                  <p:childTnLst>
                                    <p:set>
                                      <p:cBhvr>
                                        <p:cTn id="56" dur="1" fill="hold">
                                          <p:stCondLst>
                                            <p:cond delay="0"/>
                                          </p:stCondLst>
                                        </p:cTn>
                                        <p:tgtEl>
                                          <p:spTgt spid="301">
                                            <p:txEl>
                                              <p:pRg st="10" end="10"/>
                                            </p:txEl>
                                          </p:spTgt>
                                        </p:tgtEl>
                                        <p:attrNameLst>
                                          <p:attrName>style.visibility</p:attrName>
                                        </p:attrNameLst>
                                      </p:cBhvr>
                                      <p:to>
                                        <p:strVal val="visible"/>
                                      </p:to>
                                    </p:set>
                                    <p:animEffect transition="in" filter="wheel(1)">
                                      <p:cBhvr>
                                        <p:cTn id="57" dur="2000"/>
                                        <p:tgtEl>
                                          <p:spTgt spid="301">
                                            <p:txEl>
                                              <p:pRg st="10" end="1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1" presetClass="entr" presetSubtype="1" fill="hold" nodeType="clickEffect">
                                  <p:stCondLst>
                                    <p:cond delay="0"/>
                                  </p:stCondLst>
                                  <p:childTnLst>
                                    <p:set>
                                      <p:cBhvr>
                                        <p:cTn id="61" dur="1" fill="hold">
                                          <p:stCondLst>
                                            <p:cond delay="0"/>
                                          </p:stCondLst>
                                        </p:cTn>
                                        <p:tgtEl>
                                          <p:spTgt spid="301">
                                            <p:txEl>
                                              <p:pRg st="11" end="11"/>
                                            </p:txEl>
                                          </p:spTgt>
                                        </p:tgtEl>
                                        <p:attrNameLst>
                                          <p:attrName>style.visibility</p:attrName>
                                        </p:attrNameLst>
                                      </p:cBhvr>
                                      <p:to>
                                        <p:strVal val="visible"/>
                                      </p:to>
                                    </p:set>
                                    <p:animEffect transition="in" filter="wheel(1)">
                                      <p:cBhvr>
                                        <p:cTn id="62" dur="2000"/>
                                        <p:tgtEl>
                                          <p:spTgt spid="301">
                                            <p:txEl>
                                              <p:pRg st="11" end="11"/>
                                            </p:txEl>
                                          </p:spTgt>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1" presetClass="entr" presetSubtype="1" fill="hold" grpId="0" nodeType="clickEffect">
                                  <p:stCondLst>
                                    <p:cond delay="0"/>
                                  </p:stCondLst>
                                  <p:childTnLst>
                                    <p:set>
                                      <p:cBhvr>
                                        <p:cTn id="66" dur="1" fill="hold">
                                          <p:stCondLst>
                                            <p:cond delay="0"/>
                                          </p:stCondLst>
                                        </p:cTn>
                                        <p:tgtEl>
                                          <p:spTgt spid="301"/>
                                        </p:tgtEl>
                                        <p:attrNameLst>
                                          <p:attrName>style.visibility</p:attrName>
                                        </p:attrNameLst>
                                      </p:cBhvr>
                                      <p:to>
                                        <p:strVal val="visible"/>
                                      </p:to>
                                    </p:set>
                                    <p:animEffect transition="in" filter="wheel(1)">
                                      <p:cBhvr>
                                        <p:cTn id="67" dur="2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6" name="图片" descr="C:/Users/Administrator/Desktop/36bOOOPIC44"/>
          <p:cNvPicPr>
            <a:picLocks noChangeAspect="1"/>
          </p:cNvPicPr>
          <p:nvPr/>
        </p:nvPicPr>
        <p:blipFill>
          <a:blip r:embed="rId3"/>
          <a:stretch>
            <a:fillRect/>
          </a:stretch>
        </p:blipFill>
        <p:spPr>
          <a:xfrm>
            <a:off x="1295399" y="2758017"/>
            <a:ext cx="9505951" cy="3551767"/>
          </a:xfrm>
          <a:prstGeom prst="rect">
            <a:avLst/>
          </a:prstGeom>
          <a:noFill/>
          <a:ln w="9525" cap="flat" cmpd="sng">
            <a:noFill/>
            <a:prstDash val="solid"/>
            <a:miter/>
          </a:ln>
        </p:spPr>
      </p:pic>
      <p:sp>
        <p:nvSpPr>
          <p:cNvPr id="307" name="艺术字"/>
          <p:cNvSpPr>
            <a:spLocks noChangeArrowheads="1" noChangeShapeType="1" noTextEdit="1"/>
          </p:cNvSpPr>
          <p:nvPr/>
        </p:nvSpPr>
        <p:spPr>
          <a:xfrm>
            <a:off x="3312583" y="548216"/>
            <a:ext cx="4963584" cy="173778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巩固练习</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867030874"/>
      </p:ext>
    </p:ext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1" name="内容占位符"/>
          <p:cNvSpPr>
            <a:spLocks noGrp="1"/>
          </p:cNvSpPr>
          <p:nvPr>
            <p:ph idx="1"/>
          </p:nvPr>
        </p:nvSpPr>
        <p:spPr>
          <a:xfrm>
            <a:off x="431800" y="260350"/>
            <a:ext cx="11328401" cy="3312583"/>
          </a:xfrm>
          <a:prstGeom prst="rect">
            <a:avLst/>
          </a:prstGeom>
          <a:noFill/>
          <a:ln w="9525" cap="flat" cmpd="sng">
            <a:noFill/>
            <a:prstDash val="solid"/>
            <a:miter/>
          </a:ln>
        </p:spPr>
        <p:txBody>
          <a:bodyPr lIns="90170" tIns="46990" rIns="90170" bIns="46990" anchor="ctr" anchorCtr="0">
            <a:prstTxWarp prst="textNoShape">
              <a:avLst/>
            </a:prstTxWarp>
            <a:noAutofit/>
          </a:bodyPr>
          <a:lstStyle/>
          <a:p>
            <a:pPr marL="342900" indent="-342900" algn="l">
              <a:lnSpc>
                <a:spcPct val="90000"/>
              </a:lnSpc>
              <a:buNone/>
            </a:pPr>
            <a:r>
              <a:rPr lang="en-US" altLang="zh-CN" sz="2400">
                <a:solidFill>
                  <a:srgbClr val="0000CC"/>
                </a:solidFill>
                <a:ea typeface="方正华隶简体" pitchFamily="1" charset="-122"/>
              </a:rPr>
              <a:t> </a:t>
            </a:r>
            <a:r>
              <a:rPr lang="zh-CN" altLang="en-US" sz="2400" b="1">
                <a:solidFill>
                  <a:srgbClr val="0000CC"/>
                </a:solidFill>
              </a:rPr>
              <a:t>诉衷情　　陆游　　</a:t>
            </a:r>
            <a:endParaRPr lang="en-US" altLang="zh-CN" sz="2400" b="1">
              <a:solidFill>
                <a:srgbClr val="0000CC"/>
              </a:solidFill>
            </a:endParaRPr>
          </a:p>
          <a:p>
            <a:pPr marL="231013" indent="-231013" algn="l">
              <a:lnSpc>
                <a:spcPct val="90000"/>
              </a:lnSpc>
              <a:buNone/>
            </a:pPr>
            <a:r>
              <a:rPr lang="zh-CN" altLang="en-US" sz="2400" b="1">
                <a:solidFill>
                  <a:srgbClr val="0000CC"/>
                </a:solidFill>
              </a:rPr>
              <a:t>当年万里觅封侯，匹马戍梁州。</a:t>
            </a:r>
            <a:endParaRPr lang="en-US" altLang="zh-CN" sz="2400" b="1">
              <a:solidFill>
                <a:srgbClr val="0000CC"/>
              </a:solidFill>
            </a:endParaRPr>
          </a:p>
          <a:p>
            <a:pPr marL="231013" indent="-231013" algn="l">
              <a:lnSpc>
                <a:spcPct val="90000"/>
              </a:lnSpc>
              <a:buNone/>
            </a:pPr>
            <a:r>
              <a:rPr lang="zh-CN" altLang="en-US" sz="2400" b="1">
                <a:solidFill>
                  <a:srgbClr val="0000CC"/>
                </a:solidFill>
              </a:rPr>
              <a:t>关河梦断何处，尘暗旧貂裘。　　</a:t>
            </a:r>
            <a:endParaRPr lang="en-US" altLang="zh-CN" sz="2400" b="1">
              <a:solidFill>
                <a:srgbClr val="0000CC"/>
              </a:solidFill>
            </a:endParaRPr>
          </a:p>
          <a:p>
            <a:pPr marL="231013" indent="-231013" algn="l">
              <a:lnSpc>
                <a:spcPct val="90000"/>
              </a:lnSpc>
              <a:buNone/>
            </a:pPr>
            <a:r>
              <a:rPr lang="zh-CN" altLang="en-US" sz="2400" b="1">
                <a:solidFill>
                  <a:srgbClr val="0000CC"/>
                </a:solidFill>
              </a:rPr>
              <a:t>胡未灭，鬓先秋，泪空流。</a:t>
            </a:r>
            <a:endParaRPr lang="en-US" altLang="zh-CN" sz="2400" b="1">
              <a:solidFill>
                <a:srgbClr val="0000CC"/>
              </a:solidFill>
            </a:endParaRPr>
          </a:p>
          <a:p>
            <a:pPr marL="231013" indent="-231013" algn="l">
              <a:lnSpc>
                <a:spcPct val="90000"/>
              </a:lnSpc>
              <a:buNone/>
            </a:pPr>
            <a:r>
              <a:rPr lang="zh-CN" altLang="en-US" sz="2400" b="1">
                <a:solidFill>
                  <a:srgbClr val="0000CC"/>
                </a:solidFill>
              </a:rPr>
              <a:t>此生难料，心在天山，身老沧州。</a:t>
            </a:r>
            <a:endParaRPr lang="en-US" altLang="zh-CN" sz="2400" b="1">
              <a:solidFill>
                <a:srgbClr val="0000CC"/>
              </a:solidFill>
            </a:endParaRPr>
          </a:p>
          <a:p>
            <a:pPr marL="231013" indent="-231013" algn="l">
              <a:lnSpc>
                <a:spcPct val="90000"/>
              </a:lnSpc>
              <a:buNone/>
            </a:pPr>
            <a:r>
              <a:rPr lang="zh-CN" altLang="en-US" sz="2000" b="1">
                <a:solidFill>
                  <a:srgbClr val="FF0066"/>
                </a:solidFill>
                <a:latin typeface="方正华隶简体" pitchFamily="1" charset="-122"/>
                <a:cs typeface="方正华隶简体" pitchFamily="1" charset="-122"/>
              </a:rPr>
              <a:t>简析下面这首宋词的人物形象。</a:t>
            </a:r>
            <a:r>
              <a:rPr lang="en-US" altLang="zh-CN" sz="2000">
                <a:solidFill>
                  <a:srgbClr val="FF0066"/>
                </a:solidFill>
                <a:latin typeface="方正华隶简体" pitchFamily="1" charset="-122"/>
                <a:ea typeface="方正华隶简体" pitchFamily="1" charset="-122"/>
                <a:cs typeface="方正华隶简体" pitchFamily="1" charset="-122"/>
              </a:rPr>
              <a:t> </a:t>
            </a:r>
            <a:endParaRPr lang="zh-CN" altLang="en-US" sz="2000">
              <a:solidFill>
                <a:srgbClr val="FF0066"/>
              </a:solidFill>
              <a:latin typeface="方正华隶简体" pitchFamily="1" charset="-122"/>
              <a:ea typeface="方正华隶简体" pitchFamily="1" charset="-122"/>
              <a:cs typeface="方正华隶简体" pitchFamily="1" charset="-122"/>
            </a:endParaRPr>
          </a:p>
        </p:txBody>
      </p:sp>
      <p:sp>
        <p:nvSpPr>
          <p:cNvPr id="312" name="矩形"/>
          <p:cNvSpPr/>
          <p:nvPr/>
        </p:nvSpPr>
        <p:spPr>
          <a:xfrm>
            <a:off x="334433" y="3326371"/>
            <a:ext cx="11523134" cy="3197193"/>
          </a:xfrm>
          <a:prstGeom prst="rect">
            <a:avLst/>
          </a:prstGeom>
          <a:noFill/>
          <a:ln w="9525" cap="flat" cmpd="sng">
            <a:noFill/>
            <a:prstDash val="solid"/>
            <a:miter/>
          </a:ln>
        </p:spPr>
        <p:txBody>
          <a:bodyPr vert="horz" wrap="square" lIns="90170" tIns="46990" rIns="90170" bIns="46990" anchor="ctr" anchorCtr="0">
            <a:prstTxWarp prst="textNoShape">
              <a:avLst/>
            </a:prstTxWarp>
            <a:noAutofit/>
          </a:bodyPr>
          <a:lstStyle/>
          <a:p>
            <a:pPr marL="342900" indent="-342900" algn="ctr">
              <a:lnSpc>
                <a:spcPct val="80000"/>
              </a:lnSpc>
              <a:spcBef>
                <a:spcPct val="20000"/>
              </a:spcBef>
              <a:spcAft>
                <a:spcPct val="0"/>
              </a:spcAft>
              <a:buNone/>
            </a:pPr>
            <a:r>
              <a:rPr lang="en-US" altLang="zh-CN" sz="2500" b="1" i="0" u="none" strike="noStrike" kern="0" cap="none" spc="0" baseline="0">
                <a:solidFill>
                  <a:srgbClr val="0000CC"/>
                </a:solidFill>
                <a:latin typeface="方正华隶简体" pitchFamily="1" charset="-122"/>
                <a:ea typeface="方正华隶简体" pitchFamily="1" charset="-122"/>
                <a:cs typeface="方正华隶简体" pitchFamily="1" charset="-122"/>
              </a:rPr>
              <a:t>[</a:t>
            </a:r>
            <a:r>
              <a:rPr lang="zh-CN" altLang="en-US" sz="2500" b="1" i="0" u="none" strike="noStrike" kern="0" cap="none" spc="0" baseline="0">
                <a:solidFill>
                  <a:srgbClr val="FF0066"/>
                </a:solidFill>
                <a:latin typeface="方正华隶简体" pitchFamily="1" charset="-122"/>
                <a:ea typeface="方正华隶简体" pitchFamily="1" charset="-122"/>
                <a:cs typeface="方正华隶简体" pitchFamily="1" charset="-122"/>
              </a:rPr>
              <a:t>参考答案</a:t>
            </a:r>
            <a:r>
              <a:rPr lang="en-US" altLang="zh-CN" sz="2500" b="1" i="0" u="none" strike="noStrike" kern="0" cap="none" spc="0" baseline="0">
                <a:solidFill>
                  <a:srgbClr val="0000CC"/>
                </a:solidFill>
                <a:latin typeface="方正华隶简体" pitchFamily="1" charset="-122"/>
                <a:ea typeface="方正华隶简体" pitchFamily="1" charset="-122"/>
                <a:cs typeface="方正华隶简体" pitchFamily="1" charset="-122"/>
              </a:rPr>
              <a:t>]</a:t>
            </a:r>
            <a:endParaRPr lang="en-US" altLang="zh-CN" sz="2500" b="1" i="0" u="none" strike="noStrike" kern="0" cap="none" spc="0" baseline="0">
              <a:solidFill>
                <a:srgbClr val="0000CC"/>
              </a:solidFill>
              <a:latin typeface="方正华隶简体" pitchFamily="1" charset="-122"/>
              <a:ea typeface="方正华隶简体" pitchFamily="1" charset="-122"/>
              <a:cs typeface="方正华隶简体" pitchFamily="1" charset="-122"/>
            </a:endParaRPr>
          </a:p>
          <a:p>
            <a:pPr marL="0" indent="0" algn="l">
              <a:lnSpc>
                <a:spcPct val="100000"/>
              </a:lnSpc>
              <a:spcBef>
                <a:spcPct val="20000"/>
              </a:spcBef>
              <a:spcAft>
                <a:spcPct val="0"/>
              </a:spcAft>
              <a:buNone/>
            </a:pPr>
            <a:r>
              <a:rPr lang="zh-CN" altLang="en-US" sz="2500" b="1" i="0" u="none" strike="noStrike" kern="0" cap="none" spc="0" baseline="0">
                <a:solidFill>
                  <a:srgbClr val="0000CC"/>
                </a:solidFill>
                <a:latin typeface="方正华隶简体" pitchFamily="1" charset="-122"/>
                <a:ea typeface="方正华隶简体" pitchFamily="1" charset="-122"/>
                <a:cs typeface="方正华隶简体" pitchFamily="1" charset="-122"/>
              </a:rPr>
              <a:t>①诗歌描写了一个被闲置不用、壮志未酬、报国无门的抗金英雄形象。</a:t>
            </a:r>
            <a:endParaRPr lang="en-US" altLang="zh-CN" sz="2500" b="1" i="0" u="none" strike="noStrike" kern="0" cap="none" spc="0" baseline="0">
              <a:solidFill>
                <a:srgbClr val="0000CC"/>
              </a:solidFill>
              <a:latin typeface="方正华隶简体" pitchFamily="1" charset="-122"/>
              <a:ea typeface="方正华隶简体" pitchFamily="1" charset="-122"/>
              <a:cs typeface="方正华隶简体" pitchFamily="1" charset="-122"/>
            </a:endParaRPr>
          </a:p>
          <a:p>
            <a:pPr marL="0" indent="0" algn="l">
              <a:lnSpc>
                <a:spcPct val="100000"/>
              </a:lnSpc>
              <a:spcBef>
                <a:spcPct val="20000"/>
              </a:spcBef>
              <a:spcAft>
                <a:spcPct val="0"/>
              </a:spcAft>
              <a:buNone/>
            </a:pPr>
            <a:r>
              <a:rPr lang="zh-CN" altLang="en-US" sz="2500" b="1" i="0" u="none" strike="noStrike" kern="0" cap="none" spc="0" baseline="0">
                <a:solidFill>
                  <a:srgbClr val="0000CC"/>
                </a:solidFill>
                <a:latin typeface="方正华隶简体" pitchFamily="1" charset="-122"/>
                <a:ea typeface="方正华隶简体" pitchFamily="1" charset="-122"/>
                <a:cs typeface="方正华隶简体" pitchFamily="1" charset="-122"/>
              </a:rPr>
              <a:t>②诗中以“万里”“匹马”来表现人物曾经的金戈铁马，驰骋疆场，以“关河梦断”“泪空流”写出自己的年华已老又被弃置不用，“身老沧州”，但仍“心在天山”，胸怀报国之志，心系抗金前线。</a:t>
            </a:r>
            <a:endParaRPr lang="en-US" altLang="zh-CN" sz="2500" b="1" i="0" u="none" strike="noStrike" kern="0" cap="none" spc="0" baseline="0">
              <a:solidFill>
                <a:srgbClr val="0000CC"/>
              </a:solidFill>
              <a:latin typeface="方正华隶简体" pitchFamily="1" charset="-122"/>
              <a:ea typeface="方正华隶简体" pitchFamily="1" charset="-122"/>
              <a:cs typeface="方正华隶简体" pitchFamily="1" charset="-122"/>
            </a:endParaRPr>
          </a:p>
          <a:p>
            <a:pPr marL="0" indent="0" algn="l">
              <a:lnSpc>
                <a:spcPct val="100000"/>
              </a:lnSpc>
              <a:spcBef>
                <a:spcPct val="20000"/>
              </a:spcBef>
              <a:spcAft>
                <a:spcPct val="0"/>
              </a:spcAft>
              <a:buNone/>
            </a:pPr>
            <a:r>
              <a:rPr lang="zh-CN" altLang="en-US" sz="2500" b="1" i="0" u="none" strike="noStrike" kern="0" cap="none" spc="0" baseline="0">
                <a:solidFill>
                  <a:srgbClr val="0000CC"/>
                </a:solidFill>
                <a:latin typeface="方正华隶简体" pitchFamily="1" charset="-122"/>
                <a:ea typeface="方正华隶简体" pitchFamily="1" charset="-122"/>
                <a:cs typeface="方正华隶简体" pitchFamily="1" charset="-122"/>
              </a:rPr>
              <a:t>③诗歌通过这一形象的塑造，表达了自己因理想与现实格格不入的痛苦与愤懑以及强烈的爱国热情。</a:t>
            </a:r>
            <a:endParaRPr lang="zh-CN" altLang="en-US" sz="2500" b="1" i="0" u="none" strike="noStrike" kern="0" cap="none" spc="0" baseline="0">
              <a:solidFill>
                <a:srgbClr val="0000CC"/>
              </a:solidFill>
              <a:latin typeface="方正华隶简体" pitchFamily="1" charset="-122"/>
              <a:ea typeface="方正华隶简体" pitchFamily="1" charset="-122"/>
              <a:cs typeface="方正华隶简体" pitchFamily="1" charset="-122"/>
            </a:endParaRPr>
          </a:p>
        </p:txBody>
      </p:sp>
      <p:pic>
        <p:nvPicPr>
          <p:cNvPr id="313" name="图片" descr="C:/Users/Administrator/Desktop/t01497fbd5951046f6b"/>
          <p:cNvPicPr>
            <a:picLocks noChangeAspect="1"/>
          </p:cNvPicPr>
          <p:nvPr/>
        </p:nvPicPr>
        <p:blipFill>
          <a:blip r:embed="rId3"/>
          <a:stretch>
            <a:fillRect/>
          </a:stretch>
        </p:blipFill>
        <p:spPr>
          <a:xfrm>
            <a:off x="8015815" y="550333"/>
            <a:ext cx="3467099" cy="2286000"/>
          </a:xfrm>
          <a:prstGeom prst="rect">
            <a:avLst/>
          </a:prstGeom>
          <a:noFill/>
          <a:ln w="9525" cap="flat" cmpd="sng">
            <a:noFill/>
            <a:prstDash val="solid"/>
            <a:miter/>
          </a:ln>
        </p:spPr>
      </p:pic>
    </p:spTree>
    <p:extLst>
      <p:ext uri="{BB962C8B-B14F-4D97-AF65-F5344CB8AC3E}">
        <p14:creationId xmlns:p14="http://schemas.microsoft.com/office/powerpoint/2010/main" val="8202766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12">
                                            <p:txEl>
                                              <p:pRg st="0" end="0"/>
                                            </p:txEl>
                                          </p:spTgt>
                                        </p:tgtEl>
                                        <p:attrNameLst>
                                          <p:attrName>style.visibility</p:attrName>
                                        </p:attrNameLst>
                                      </p:cBhvr>
                                      <p:to>
                                        <p:strVal val="visible"/>
                                      </p:to>
                                    </p:set>
                                    <p:anim calcmode="lin" valueType="num">
                                      <p:cBhvr>
                                        <p:cTn id="7" dur="500" fill="hold"/>
                                        <p:tgtEl>
                                          <p:spTgt spid="31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1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12">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1" nodeType="clickEffect">
                                  <p:stCondLst>
                                    <p:cond delay="0"/>
                                  </p:stCondLst>
                                  <p:childTnLst>
                                    <p:set>
                                      <p:cBhvr>
                                        <p:cTn id="13" dur="1" fill="hold">
                                          <p:stCondLst>
                                            <p:cond delay="0"/>
                                          </p:stCondLst>
                                        </p:cTn>
                                        <p:tgtEl>
                                          <p:spTgt spid="312">
                                            <p:txEl>
                                              <p:pRg st="1" end="1"/>
                                            </p:txEl>
                                          </p:spTgt>
                                        </p:tgtEl>
                                        <p:attrNameLst>
                                          <p:attrName>style.visibility</p:attrName>
                                        </p:attrNameLst>
                                      </p:cBhvr>
                                      <p:to>
                                        <p:strVal val="visible"/>
                                      </p:to>
                                    </p:set>
                                    <p:anim calcmode="lin" valueType="num">
                                      <p:cBhvr>
                                        <p:cTn id="14" dur="500" fill="hold"/>
                                        <p:tgtEl>
                                          <p:spTgt spid="31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1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12">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2" nodeType="clickEffect">
                                  <p:stCondLst>
                                    <p:cond delay="0"/>
                                  </p:stCondLst>
                                  <p:childTnLst>
                                    <p:set>
                                      <p:cBhvr>
                                        <p:cTn id="20" dur="1" fill="hold">
                                          <p:stCondLst>
                                            <p:cond delay="0"/>
                                          </p:stCondLst>
                                        </p:cTn>
                                        <p:tgtEl>
                                          <p:spTgt spid="312">
                                            <p:txEl>
                                              <p:pRg st="2" end="2"/>
                                            </p:txEl>
                                          </p:spTgt>
                                        </p:tgtEl>
                                        <p:attrNameLst>
                                          <p:attrName>style.visibility</p:attrName>
                                        </p:attrNameLst>
                                      </p:cBhvr>
                                      <p:to>
                                        <p:strVal val="visible"/>
                                      </p:to>
                                    </p:set>
                                    <p:anim calcmode="lin" valueType="num">
                                      <p:cBhvr>
                                        <p:cTn id="21" dur="500" fill="hold"/>
                                        <p:tgtEl>
                                          <p:spTgt spid="312">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12">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12">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3" presetClass="entr" presetSubtype="0" fill="hold" grpId="3" nodeType="clickEffect">
                                  <p:stCondLst>
                                    <p:cond delay="0"/>
                                  </p:stCondLst>
                                  <p:childTnLst>
                                    <p:set>
                                      <p:cBhvr>
                                        <p:cTn id="27" dur="1" fill="hold">
                                          <p:stCondLst>
                                            <p:cond delay="0"/>
                                          </p:stCondLst>
                                        </p:cTn>
                                        <p:tgtEl>
                                          <p:spTgt spid="312">
                                            <p:txEl>
                                              <p:pRg st="3" end="3"/>
                                            </p:txEl>
                                          </p:spTgt>
                                        </p:tgtEl>
                                        <p:attrNameLst>
                                          <p:attrName>style.visibility</p:attrName>
                                        </p:attrNameLst>
                                      </p:cBhvr>
                                      <p:to>
                                        <p:strVal val="visible"/>
                                      </p:to>
                                    </p:set>
                                    <p:anim calcmode="lin" valueType="num">
                                      <p:cBhvr>
                                        <p:cTn id="28" dur="500" fill="hold"/>
                                        <p:tgtEl>
                                          <p:spTgt spid="312">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12">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 grpId="0" build="p"/>
      <p:bldP spid="312" grpId="1" build="p"/>
      <p:bldP spid="312" grpId="2" build="p"/>
      <p:bldP spid="312" grpId="3"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7" name="图片"/>
          <p:cNvPicPr>
            <a:picLocks noChangeAspect="1"/>
          </p:cNvPicPr>
          <p:nvPr/>
        </p:nvPicPr>
        <p:blipFill>
          <a:blip r:embed="rId3"/>
          <a:stretch>
            <a:fillRect/>
          </a:stretch>
        </p:blipFill>
        <p:spPr>
          <a:xfrm>
            <a:off x="802216" y="537633"/>
            <a:ext cx="1498600" cy="2074333"/>
          </a:xfrm>
          <a:prstGeom prst="rect">
            <a:avLst/>
          </a:prstGeom>
          <a:noFill/>
          <a:ln w="9525" cap="flat" cmpd="sng">
            <a:noFill/>
            <a:prstDash val="solid"/>
            <a:miter/>
          </a:ln>
        </p:spPr>
      </p:pic>
      <p:pic>
        <p:nvPicPr>
          <p:cNvPr id="318" name="图片"/>
          <p:cNvPicPr>
            <a:picLocks noChangeAspect="1"/>
          </p:cNvPicPr>
          <p:nvPr/>
        </p:nvPicPr>
        <p:blipFill>
          <a:blip r:embed="rId4"/>
          <a:stretch>
            <a:fillRect/>
          </a:stretch>
        </p:blipFill>
        <p:spPr>
          <a:xfrm>
            <a:off x="2434166" y="1041400"/>
            <a:ext cx="1786466" cy="4017433"/>
          </a:xfrm>
          <a:prstGeom prst="rect">
            <a:avLst/>
          </a:prstGeom>
          <a:noFill/>
          <a:ln w="9525" cap="flat" cmpd="sng">
            <a:noFill/>
            <a:prstDash val="solid"/>
            <a:miter/>
          </a:ln>
        </p:spPr>
      </p:pic>
      <p:pic>
        <p:nvPicPr>
          <p:cNvPr id="319" name="图片"/>
          <p:cNvPicPr>
            <a:picLocks noChangeAspect="1"/>
          </p:cNvPicPr>
          <p:nvPr/>
        </p:nvPicPr>
        <p:blipFill>
          <a:blip r:embed="rId5"/>
          <a:stretch>
            <a:fillRect/>
          </a:stretch>
        </p:blipFill>
        <p:spPr>
          <a:xfrm>
            <a:off x="994833" y="3560233"/>
            <a:ext cx="1308100" cy="2002366"/>
          </a:xfrm>
          <a:prstGeom prst="rect">
            <a:avLst/>
          </a:prstGeom>
          <a:noFill/>
          <a:ln w="9525" cap="flat" cmpd="sng">
            <a:noFill/>
            <a:prstDash val="solid"/>
            <a:miter/>
          </a:ln>
        </p:spPr>
      </p:pic>
      <p:pic>
        <p:nvPicPr>
          <p:cNvPr id="320" name="图片"/>
          <p:cNvPicPr>
            <a:picLocks noChangeAspect="1"/>
          </p:cNvPicPr>
          <p:nvPr/>
        </p:nvPicPr>
        <p:blipFill>
          <a:blip r:embed="rId6"/>
          <a:stretch>
            <a:fillRect/>
          </a:stretch>
        </p:blipFill>
        <p:spPr>
          <a:xfrm>
            <a:off x="4739217" y="1041400"/>
            <a:ext cx="1786464" cy="4017433"/>
          </a:xfrm>
          <a:prstGeom prst="rect">
            <a:avLst/>
          </a:prstGeom>
          <a:noFill/>
          <a:ln w="9525" cap="flat" cmpd="sng">
            <a:noFill/>
            <a:prstDash val="solid"/>
            <a:miter/>
          </a:ln>
        </p:spPr>
      </p:pic>
      <p:sp>
        <p:nvSpPr>
          <p:cNvPr id="321" name="艺术字"/>
          <p:cNvSpPr>
            <a:spLocks noChangeArrowheads="1" noChangeShapeType="1" noTextEdit="1"/>
          </p:cNvSpPr>
          <p:nvPr/>
        </p:nvSpPr>
        <p:spPr>
          <a:xfrm>
            <a:off x="7056967" y="622300"/>
            <a:ext cx="3551766"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品味语言</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322" name="艺术字"/>
          <p:cNvSpPr>
            <a:spLocks noChangeArrowheads="1" noChangeShapeType="1" noTextEdit="1"/>
          </p:cNvSpPr>
          <p:nvPr/>
        </p:nvSpPr>
        <p:spPr>
          <a:xfrm>
            <a:off x="7038558" y="1917700"/>
            <a:ext cx="3570172"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分析形象</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323" name="艺术字"/>
          <p:cNvSpPr>
            <a:spLocks noChangeArrowheads="1" noChangeShapeType="1" noTextEdit="1"/>
          </p:cNvSpPr>
          <p:nvPr/>
        </p:nvSpPr>
        <p:spPr>
          <a:xfrm>
            <a:off x="6945816" y="3213100"/>
            <a:ext cx="3662915"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把握情感</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324" name="艺术字"/>
          <p:cNvSpPr>
            <a:spLocks noChangeArrowheads="1" noChangeShapeType="1" noTextEdit="1"/>
          </p:cNvSpPr>
          <p:nvPr/>
        </p:nvSpPr>
        <p:spPr>
          <a:xfrm>
            <a:off x="6945816" y="4652433"/>
            <a:ext cx="3662915"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鉴赏技巧</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2692968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nodeType="clickEffect">
                                  <p:stCondLst>
                                    <p:cond delay="0"/>
                                  </p:stCondLst>
                                  <p:childTnLst>
                                    <p:set>
                                      <p:cBhvr>
                                        <p:cTn id="6" dur="1" fill="hold">
                                          <p:stCondLst>
                                            <p:cond delay="0"/>
                                          </p:stCondLst>
                                        </p:cTn>
                                        <p:tgtEl>
                                          <p:spTgt spid="320"/>
                                        </p:tgtEl>
                                        <p:attrNameLst>
                                          <p:attrName>style.visibility</p:attrName>
                                        </p:attrNameLst>
                                      </p:cBhvr>
                                      <p:to>
                                        <p:strVal val="visible"/>
                                      </p:to>
                                    </p:set>
                                    <p:anim calcmode="lin" valueType="num">
                                      <p:cBhvr>
                                        <p:cTn id="7" dur="500" fill="hold"/>
                                        <p:tgtEl>
                                          <p:spTgt spid="320"/>
                                        </p:tgtEl>
                                        <p:attrNameLst>
                                          <p:attrName>ppt_w</p:attrName>
                                        </p:attrNameLst>
                                      </p:cBhvr>
                                      <p:tavLst>
                                        <p:tav tm="0">
                                          <p:val>
                                            <p:fltVal val="0"/>
                                          </p:val>
                                        </p:tav>
                                        <p:tav tm="100000">
                                          <p:val>
                                            <p:strVal val="#ppt_w"/>
                                          </p:val>
                                        </p:tav>
                                      </p:tavLst>
                                    </p:anim>
                                    <p:anim calcmode="lin" valueType="num">
                                      <p:cBhvr>
                                        <p:cTn id="8" dur="500" fill="hold"/>
                                        <p:tgtEl>
                                          <p:spTgt spid="320"/>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21"/>
                                        </p:tgtEl>
                                        <p:attrNameLst>
                                          <p:attrName>style.visibility</p:attrName>
                                        </p:attrNameLst>
                                      </p:cBhvr>
                                      <p:to>
                                        <p:strVal val="visible"/>
                                      </p:to>
                                    </p:set>
                                    <p:anim calcmode="lin" valueType="num">
                                      <p:cBhvr>
                                        <p:cTn id="13" dur="500" fill="hold"/>
                                        <p:tgtEl>
                                          <p:spTgt spid="321"/>
                                        </p:tgtEl>
                                        <p:attrNameLst>
                                          <p:attrName>ppt_w</p:attrName>
                                        </p:attrNameLst>
                                      </p:cBhvr>
                                      <p:tavLst>
                                        <p:tav tm="0">
                                          <p:val>
                                            <p:fltVal val="0"/>
                                          </p:val>
                                        </p:tav>
                                        <p:tav tm="100000">
                                          <p:val>
                                            <p:strVal val="#ppt_w"/>
                                          </p:val>
                                        </p:tav>
                                      </p:tavLst>
                                    </p:anim>
                                    <p:anim calcmode="lin" valueType="num">
                                      <p:cBhvr>
                                        <p:cTn id="14" dur="500" fill="hold"/>
                                        <p:tgtEl>
                                          <p:spTgt spid="321"/>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322"/>
                                        </p:tgtEl>
                                        <p:attrNameLst>
                                          <p:attrName>style.visibility</p:attrName>
                                        </p:attrNameLst>
                                      </p:cBhvr>
                                      <p:to>
                                        <p:strVal val="visible"/>
                                      </p:to>
                                    </p:set>
                                    <p:anim calcmode="lin" valueType="num">
                                      <p:cBhvr>
                                        <p:cTn id="17" dur="500" fill="hold"/>
                                        <p:tgtEl>
                                          <p:spTgt spid="322"/>
                                        </p:tgtEl>
                                        <p:attrNameLst>
                                          <p:attrName>ppt_w</p:attrName>
                                        </p:attrNameLst>
                                      </p:cBhvr>
                                      <p:tavLst>
                                        <p:tav tm="0">
                                          <p:val>
                                            <p:fltVal val="0"/>
                                          </p:val>
                                        </p:tav>
                                        <p:tav tm="100000">
                                          <p:val>
                                            <p:strVal val="#ppt_w"/>
                                          </p:val>
                                        </p:tav>
                                      </p:tavLst>
                                    </p:anim>
                                    <p:anim calcmode="lin" valueType="num">
                                      <p:cBhvr>
                                        <p:cTn id="18" dur="500" fill="hold"/>
                                        <p:tgtEl>
                                          <p:spTgt spid="322"/>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323"/>
                                        </p:tgtEl>
                                        <p:attrNameLst>
                                          <p:attrName>style.visibility</p:attrName>
                                        </p:attrNameLst>
                                      </p:cBhvr>
                                      <p:to>
                                        <p:strVal val="visible"/>
                                      </p:to>
                                    </p:set>
                                    <p:anim calcmode="lin" valueType="num">
                                      <p:cBhvr>
                                        <p:cTn id="21" dur="500" fill="hold"/>
                                        <p:tgtEl>
                                          <p:spTgt spid="323"/>
                                        </p:tgtEl>
                                        <p:attrNameLst>
                                          <p:attrName>ppt_w</p:attrName>
                                        </p:attrNameLst>
                                      </p:cBhvr>
                                      <p:tavLst>
                                        <p:tav tm="0">
                                          <p:val>
                                            <p:fltVal val="0"/>
                                          </p:val>
                                        </p:tav>
                                        <p:tav tm="100000">
                                          <p:val>
                                            <p:strVal val="#ppt_w"/>
                                          </p:val>
                                        </p:tav>
                                      </p:tavLst>
                                    </p:anim>
                                    <p:anim calcmode="lin" valueType="num">
                                      <p:cBhvr>
                                        <p:cTn id="22" dur="500" fill="hold"/>
                                        <p:tgtEl>
                                          <p:spTgt spid="323"/>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24"/>
                                        </p:tgtEl>
                                        <p:attrNameLst>
                                          <p:attrName>style.visibility</p:attrName>
                                        </p:attrNameLst>
                                      </p:cBhvr>
                                      <p:to>
                                        <p:strVal val="visible"/>
                                      </p:to>
                                    </p:set>
                                    <p:anim calcmode="lin" valueType="num">
                                      <p:cBhvr>
                                        <p:cTn id="25" dur="500" fill="hold"/>
                                        <p:tgtEl>
                                          <p:spTgt spid="324"/>
                                        </p:tgtEl>
                                        <p:attrNameLst>
                                          <p:attrName>ppt_w</p:attrName>
                                        </p:attrNameLst>
                                      </p:cBhvr>
                                      <p:tavLst>
                                        <p:tav tm="0">
                                          <p:val>
                                            <p:fltVal val="0"/>
                                          </p:val>
                                        </p:tav>
                                        <p:tav tm="100000">
                                          <p:val>
                                            <p:strVal val="#ppt_w"/>
                                          </p:val>
                                        </p:tav>
                                      </p:tavLst>
                                    </p:anim>
                                    <p:anim calcmode="lin" valueType="num">
                                      <p:cBhvr>
                                        <p:cTn id="26" dur="500" fill="hold"/>
                                        <p:tgtEl>
                                          <p:spTgt spid="324"/>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xit" presetSubtype="4" fill="hold" grpId="1" nodeType="clickEffect">
                                  <p:stCondLst>
                                    <p:cond delay="0"/>
                                  </p:stCondLst>
                                  <p:childTnLst>
                                    <p:anim calcmode="lin" valueType="num">
                                      <p:cBhvr additive="base">
                                        <p:cTn id="30" dur="500"/>
                                        <p:tgtEl>
                                          <p:spTgt spid="321"/>
                                        </p:tgtEl>
                                        <p:attrNameLst>
                                          <p:attrName>ppt_x</p:attrName>
                                        </p:attrNameLst>
                                      </p:cBhvr>
                                      <p:tavLst>
                                        <p:tav tm="0">
                                          <p:val>
                                            <p:strVal val="ppt_x"/>
                                          </p:val>
                                        </p:tav>
                                        <p:tav tm="100000">
                                          <p:val>
                                            <p:strVal val="ppt_x"/>
                                          </p:val>
                                        </p:tav>
                                      </p:tavLst>
                                    </p:anim>
                                    <p:anim calcmode="lin" valueType="num">
                                      <p:cBhvr additive="base">
                                        <p:cTn id="31" dur="500"/>
                                        <p:tgtEl>
                                          <p:spTgt spid="321"/>
                                        </p:tgtEl>
                                        <p:attrNameLst>
                                          <p:attrName>ppt_y</p:attrName>
                                        </p:attrNameLst>
                                      </p:cBhvr>
                                      <p:tavLst>
                                        <p:tav tm="0">
                                          <p:val>
                                            <p:strVal val="ppt_y"/>
                                          </p:val>
                                        </p:tav>
                                        <p:tav tm="100000">
                                          <p:val>
                                            <p:strVal val="1+ppt_h/2"/>
                                          </p:val>
                                        </p:tav>
                                      </p:tavLst>
                                    </p:anim>
                                    <p:set>
                                      <p:cBhvr>
                                        <p:cTn id="32" dur="1" fill="hold">
                                          <p:stCondLst>
                                            <p:cond delay="499"/>
                                          </p:stCondLst>
                                        </p:cTn>
                                        <p:tgtEl>
                                          <p:spTgt spid="321"/>
                                        </p:tgtEl>
                                        <p:attrNameLst>
                                          <p:attrName>style.visibility</p:attrName>
                                        </p:attrNameLst>
                                      </p:cBhvr>
                                      <p:to>
                                        <p:strVal val="hidden"/>
                                      </p:to>
                                    </p:set>
                                  </p:childTnLst>
                                </p:cTn>
                              </p:par>
                            </p:childTnLst>
                          </p:cTn>
                        </p:par>
                        <p:par>
                          <p:cTn id="33" fill="hold" nodeType="afterGroup">
                            <p:stCondLst>
                              <p:cond delay="500"/>
                            </p:stCondLst>
                            <p:childTnLst>
                              <p:par>
                                <p:cTn id="34" presetID="2" presetClass="exit" presetSubtype="4" fill="hold" grpId="1" nodeType="afterEffect">
                                  <p:stCondLst>
                                    <p:cond delay="0"/>
                                  </p:stCondLst>
                                  <p:childTnLst>
                                    <p:anim calcmode="lin" valueType="num">
                                      <p:cBhvr additive="base">
                                        <p:cTn id="35" dur="500"/>
                                        <p:tgtEl>
                                          <p:spTgt spid="322"/>
                                        </p:tgtEl>
                                        <p:attrNameLst>
                                          <p:attrName>ppt_x</p:attrName>
                                        </p:attrNameLst>
                                      </p:cBhvr>
                                      <p:tavLst>
                                        <p:tav tm="0">
                                          <p:val>
                                            <p:strVal val="ppt_x"/>
                                          </p:val>
                                        </p:tav>
                                        <p:tav tm="100000">
                                          <p:val>
                                            <p:strVal val="ppt_x"/>
                                          </p:val>
                                        </p:tav>
                                      </p:tavLst>
                                    </p:anim>
                                    <p:anim calcmode="lin" valueType="num">
                                      <p:cBhvr additive="base">
                                        <p:cTn id="36" dur="500"/>
                                        <p:tgtEl>
                                          <p:spTgt spid="322"/>
                                        </p:tgtEl>
                                        <p:attrNameLst>
                                          <p:attrName>ppt_y</p:attrName>
                                        </p:attrNameLst>
                                      </p:cBhvr>
                                      <p:tavLst>
                                        <p:tav tm="0">
                                          <p:val>
                                            <p:strVal val="ppt_y"/>
                                          </p:val>
                                        </p:tav>
                                        <p:tav tm="100000">
                                          <p:val>
                                            <p:strVal val="1+ppt_h/2"/>
                                          </p:val>
                                        </p:tav>
                                      </p:tavLst>
                                    </p:anim>
                                    <p:set>
                                      <p:cBhvr>
                                        <p:cTn id="37" dur="1" fill="hold">
                                          <p:stCondLst>
                                            <p:cond delay="499"/>
                                          </p:stCondLst>
                                        </p:cTn>
                                        <p:tgtEl>
                                          <p:spTgt spid="322"/>
                                        </p:tgtEl>
                                        <p:attrNameLst>
                                          <p:attrName>style.visibility</p:attrName>
                                        </p:attrNameLst>
                                      </p:cBhvr>
                                      <p:to>
                                        <p:strVal val="hidden"/>
                                      </p:to>
                                    </p:set>
                                  </p:childTnLst>
                                </p:cTn>
                              </p:par>
                            </p:childTnLst>
                          </p:cTn>
                        </p:par>
                        <p:par>
                          <p:cTn id="38" fill="hold" nodeType="afterGroup">
                            <p:stCondLst>
                              <p:cond delay="1000"/>
                            </p:stCondLst>
                            <p:childTnLst>
                              <p:par>
                                <p:cTn id="39" presetID="2" presetClass="exit" presetSubtype="4" fill="hold" grpId="1" nodeType="afterEffect">
                                  <p:stCondLst>
                                    <p:cond delay="0"/>
                                  </p:stCondLst>
                                  <p:childTnLst>
                                    <p:anim calcmode="lin" valueType="num">
                                      <p:cBhvr additive="base">
                                        <p:cTn id="40" dur="500"/>
                                        <p:tgtEl>
                                          <p:spTgt spid="323"/>
                                        </p:tgtEl>
                                        <p:attrNameLst>
                                          <p:attrName>ppt_x</p:attrName>
                                        </p:attrNameLst>
                                      </p:cBhvr>
                                      <p:tavLst>
                                        <p:tav tm="0">
                                          <p:val>
                                            <p:strVal val="ppt_x"/>
                                          </p:val>
                                        </p:tav>
                                        <p:tav tm="100000">
                                          <p:val>
                                            <p:strVal val="ppt_x"/>
                                          </p:val>
                                        </p:tav>
                                      </p:tavLst>
                                    </p:anim>
                                    <p:anim calcmode="lin" valueType="num">
                                      <p:cBhvr additive="base">
                                        <p:cTn id="41" dur="500"/>
                                        <p:tgtEl>
                                          <p:spTgt spid="323"/>
                                        </p:tgtEl>
                                        <p:attrNameLst>
                                          <p:attrName>ppt_y</p:attrName>
                                        </p:attrNameLst>
                                      </p:cBhvr>
                                      <p:tavLst>
                                        <p:tav tm="0">
                                          <p:val>
                                            <p:strVal val="ppt_y"/>
                                          </p:val>
                                        </p:tav>
                                        <p:tav tm="100000">
                                          <p:val>
                                            <p:strVal val="1+ppt_h/2"/>
                                          </p:val>
                                        </p:tav>
                                      </p:tavLst>
                                    </p:anim>
                                    <p:set>
                                      <p:cBhvr>
                                        <p:cTn id="42" dur="1" fill="hold">
                                          <p:stCondLst>
                                            <p:cond delay="499"/>
                                          </p:stCondLst>
                                        </p:cTn>
                                        <p:tgtEl>
                                          <p:spTgt spid="323"/>
                                        </p:tgtEl>
                                        <p:attrNameLst>
                                          <p:attrName>style.visibility</p:attrName>
                                        </p:attrNameLst>
                                      </p:cBhvr>
                                      <p:to>
                                        <p:strVal val="hidden"/>
                                      </p:to>
                                    </p:set>
                                  </p:childTnLst>
                                </p:cTn>
                              </p:par>
                            </p:childTnLst>
                          </p:cTn>
                        </p:par>
                        <p:par>
                          <p:cTn id="43" fill="hold" nodeType="afterGroup">
                            <p:stCondLst>
                              <p:cond delay="1500"/>
                            </p:stCondLst>
                            <p:childTnLst>
                              <p:par>
                                <p:cTn id="44" presetID="2" presetClass="exit" presetSubtype="4" fill="hold" grpId="1" nodeType="afterEffect">
                                  <p:stCondLst>
                                    <p:cond delay="0"/>
                                  </p:stCondLst>
                                  <p:childTnLst>
                                    <p:anim calcmode="lin" valueType="num">
                                      <p:cBhvr additive="base">
                                        <p:cTn id="45" dur="500"/>
                                        <p:tgtEl>
                                          <p:spTgt spid="324"/>
                                        </p:tgtEl>
                                        <p:attrNameLst>
                                          <p:attrName>ppt_x</p:attrName>
                                        </p:attrNameLst>
                                      </p:cBhvr>
                                      <p:tavLst>
                                        <p:tav tm="0">
                                          <p:val>
                                            <p:strVal val="ppt_x"/>
                                          </p:val>
                                        </p:tav>
                                        <p:tav tm="100000">
                                          <p:val>
                                            <p:strVal val="ppt_x"/>
                                          </p:val>
                                        </p:tav>
                                      </p:tavLst>
                                    </p:anim>
                                    <p:anim calcmode="lin" valueType="num">
                                      <p:cBhvr additive="base">
                                        <p:cTn id="46" dur="500"/>
                                        <p:tgtEl>
                                          <p:spTgt spid="324"/>
                                        </p:tgtEl>
                                        <p:attrNameLst>
                                          <p:attrName>ppt_y</p:attrName>
                                        </p:attrNameLst>
                                      </p:cBhvr>
                                      <p:tavLst>
                                        <p:tav tm="0">
                                          <p:val>
                                            <p:strVal val="ppt_y"/>
                                          </p:val>
                                        </p:tav>
                                        <p:tav tm="100000">
                                          <p:val>
                                            <p:strVal val="1+ppt_h/2"/>
                                          </p:val>
                                        </p:tav>
                                      </p:tavLst>
                                    </p:anim>
                                    <p:set>
                                      <p:cBhvr>
                                        <p:cTn id="47" dur="1" fill="hold">
                                          <p:stCondLst>
                                            <p:cond delay="499"/>
                                          </p:stCondLst>
                                        </p:cTn>
                                        <p:tgtEl>
                                          <p:spTgt spid="324"/>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afterGroup">
                            <p:stCondLst>
                              <p:cond delay="0"/>
                            </p:stCondLst>
                            <p:childTnLst>
                              <p:par>
                                <p:cTn id="50" presetID="53" presetClass="entr" presetSubtype="0" fill="hold" grpId="2" nodeType="clickEffect">
                                  <p:stCondLst>
                                    <p:cond delay="0"/>
                                  </p:stCondLst>
                                  <p:childTnLst>
                                    <p:set>
                                      <p:cBhvr>
                                        <p:cTn id="51" dur="1" fill="hold">
                                          <p:stCondLst>
                                            <p:cond delay="0"/>
                                          </p:stCondLst>
                                        </p:cTn>
                                        <p:tgtEl>
                                          <p:spTgt spid="323"/>
                                        </p:tgtEl>
                                        <p:attrNameLst>
                                          <p:attrName>style.visibility</p:attrName>
                                        </p:attrNameLst>
                                      </p:cBhvr>
                                      <p:to>
                                        <p:strVal val="visible"/>
                                      </p:to>
                                    </p:set>
                                    <p:anim calcmode="lin" valueType="num">
                                      <p:cBhvr>
                                        <p:cTn id="52" dur="500" fill="hold"/>
                                        <p:tgtEl>
                                          <p:spTgt spid="323"/>
                                        </p:tgtEl>
                                        <p:attrNameLst>
                                          <p:attrName>ppt_w</p:attrName>
                                        </p:attrNameLst>
                                      </p:cBhvr>
                                      <p:tavLst>
                                        <p:tav tm="0">
                                          <p:val>
                                            <p:fltVal val="0"/>
                                          </p:val>
                                        </p:tav>
                                        <p:tav tm="100000">
                                          <p:val>
                                            <p:strVal val="#ppt_w"/>
                                          </p:val>
                                        </p:tav>
                                      </p:tavLst>
                                    </p:anim>
                                    <p:anim calcmode="lin" valueType="num">
                                      <p:cBhvr>
                                        <p:cTn id="53" dur="500" fill="hold"/>
                                        <p:tgtEl>
                                          <p:spTgt spid="323"/>
                                        </p:tgtEl>
                                        <p:attrNameLst>
                                          <p:attrName>ppt_h</p:attrName>
                                        </p:attrNameLst>
                                      </p:cBhvr>
                                      <p:tavLst>
                                        <p:tav tm="0">
                                          <p:val>
                                            <p:fltVal val="0"/>
                                          </p:val>
                                        </p:tav>
                                        <p:tav tm="100000">
                                          <p:val>
                                            <p:strVal val="#ppt_h"/>
                                          </p:val>
                                        </p:tav>
                                      </p:tavLst>
                                    </p:anim>
                                    <p:animEffect transition="in" filter="fade">
                                      <p:cBhvr>
                                        <p:cTn id="54" dur="500"/>
                                        <p:tgtEl>
                                          <p:spTgt spid="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 grpId="0"/>
      <p:bldP spid="322" grpId="0"/>
      <p:bldP spid="323" grpId="0"/>
      <p:bldP spid="324" grpId="0"/>
      <p:bldP spid="321" grpId="1"/>
      <p:bldP spid="322" grpId="1"/>
      <p:bldP spid="323" grpId="1"/>
      <p:bldP spid="324" grpId="1"/>
      <p:bldP spid="323" grpId="2"/>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8" name="矩形"/>
          <p:cNvSpPr/>
          <p:nvPr/>
        </p:nvSpPr>
        <p:spPr>
          <a:xfrm>
            <a:off x="719666" y="1485899"/>
            <a:ext cx="11040534" cy="509206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50000"/>
              </a:spcBef>
              <a:spcAft>
                <a:spcPct val="0"/>
              </a:spcAft>
              <a:buNone/>
            </a:pPr>
            <a:r>
              <a:rPr lang="en-US" altLang="zh-CN" sz="2600" b="1" i="0" u="none" strike="noStrike" kern="0" cap="none" spc="0" baseline="0">
                <a:solidFill>
                  <a:srgbClr val="FF0000"/>
                </a:solidFill>
                <a:latin typeface="Times New Roman" pitchFamily="2" charset="0"/>
                <a:ea typeface="新宋体" charset="0"/>
                <a:cs typeface="Times New Roman" pitchFamily="2" charset="0"/>
              </a:rPr>
              <a:t>                                           </a:t>
            </a:r>
            <a:endParaRPr lang="en-US" altLang="zh-CN" sz="2600" b="1" i="0" u="none" strike="noStrike" kern="0" cap="none" spc="0" baseline="0">
              <a:solidFill>
                <a:srgbClr val="FF0000"/>
              </a:solidFill>
              <a:latin typeface="Times New Roman" pitchFamily="2" charset="0"/>
              <a:ea typeface="新宋体" charset="0"/>
              <a:cs typeface="Times New Roman" pitchFamily="2" charset="0"/>
            </a:endParaRPr>
          </a:p>
          <a:p>
            <a:pPr marL="0" indent="0" algn="l">
              <a:lnSpc>
                <a:spcPts val="3000"/>
              </a:lnSpc>
              <a:spcBef>
                <a:spcPct val="50000"/>
              </a:spcBef>
              <a:spcAft>
                <a:spcPct val="0"/>
              </a:spcAft>
              <a:buNone/>
            </a:pPr>
            <a:r>
              <a:rPr lang="zh-CN" altLang="en-US" sz="2600" b="1" i="0" u="none" strike="noStrike" kern="0" cap="none" spc="0" baseline="0">
                <a:solidFill>
                  <a:srgbClr val="FF0000"/>
                </a:solidFill>
                <a:latin typeface="Times New Roman" pitchFamily="2" charset="0"/>
                <a:ea typeface="新宋体" charset="0"/>
                <a:cs typeface="Times New Roman" pitchFamily="2" charset="0"/>
              </a:rPr>
              <a:t>判断诗歌类型：（内容）</a:t>
            </a:r>
            <a:endParaRPr lang="en-US" altLang="zh-CN" sz="2600" b="1" i="0" u="none" strike="noStrike" kern="0" cap="none" spc="0" baseline="0">
              <a:solidFill>
                <a:srgbClr val="FF0000"/>
              </a:solidFill>
              <a:latin typeface="Times New Roman" pitchFamily="2" charset="0"/>
              <a:ea typeface="新宋体" charset="0"/>
              <a:cs typeface="Times New Roman" pitchFamily="2" charset="0"/>
            </a:endParaRPr>
          </a:p>
          <a:p>
            <a:pPr marL="0" indent="0" algn="l">
              <a:lnSpc>
                <a:spcPts val="3000"/>
              </a:lnSpc>
              <a:spcBef>
                <a:spcPct val="50000"/>
              </a:spcBef>
              <a:spcAft>
                <a:spcPct val="0"/>
              </a:spcAft>
              <a:buNone/>
            </a:pPr>
            <a:r>
              <a:rPr lang="zh-CN" altLang="en-US" sz="2600" b="1" i="0" u="none" strike="noStrike" kern="0" cap="none" spc="0" baseline="0">
                <a:solidFill>
                  <a:srgbClr val="FF0000"/>
                </a:solidFill>
                <a:latin typeface="Times New Roman" pitchFamily="2" charset="0"/>
                <a:ea typeface="新宋体" charset="0"/>
                <a:cs typeface="Times New Roman" pitchFamily="2" charset="0"/>
              </a:rPr>
              <a:t>分析诗歌情感：</a:t>
            </a:r>
            <a:r>
              <a:rPr lang="zh-CN" altLang="en-US" sz="2600" b="1" i="0" u="none" strike="noStrike" kern="0" cap="none" spc="0" baseline="0">
                <a:solidFill>
                  <a:srgbClr val="000066"/>
                </a:solidFill>
                <a:latin typeface="方正大黑简体" charset="0"/>
                <a:ea typeface="新宋体" charset="0"/>
                <a:cs typeface="方正大黑简体" charset="0"/>
              </a:rPr>
              <a:t>意象 意境  形象  行为事件  </a:t>
            </a:r>
            <a:endParaRPr lang="en-US" altLang="zh-CN" sz="2600" b="1" i="0" u="none" strike="noStrike" kern="0" cap="none" spc="0" baseline="0">
              <a:solidFill>
                <a:srgbClr val="000066"/>
              </a:solidFill>
              <a:latin typeface="方正大黑简体" charset="0"/>
              <a:ea typeface="新宋体" charset="0"/>
              <a:cs typeface="方正大黑简体" charset="0"/>
            </a:endParaRPr>
          </a:p>
          <a:p>
            <a:pPr marL="0" indent="0" algn="l">
              <a:lnSpc>
                <a:spcPts val="3000"/>
              </a:lnSpc>
              <a:spcBef>
                <a:spcPct val="50000"/>
              </a:spcBef>
              <a:spcAft>
                <a:spcPct val="0"/>
              </a:spcAft>
              <a:buNone/>
            </a:pPr>
            <a:r>
              <a:rPr lang="en-US" altLang="zh-CN" sz="2600" b="1" i="0" u="none" strike="noStrike" kern="0" cap="none" spc="0" baseline="0">
                <a:solidFill>
                  <a:srgbClr val="000066"/>
                </a:solidFill>
                <a:latin typeface="方正大黑简体" charset="0"/>
                <a:ea typeface="新宋体" charset="0"/>
                <a:cs typeface="方正大黑简体" charset="0"/>
              </a:rPr>
              <a:t>               </a:t>
            </a:r>
            <a:r>
              <a:rPr lang="zh-CN" altLang="en-US" sz="2600" b="1" i="0" u="none" strike="noStrike" kern="0" cap="none" spc="0" baseline="0">
                <a:solidFill>
                  <a:srgbClr val="000066"/>
                </a:solidFill>
                <a:latin typeface="方正大黑简体" charset="0"/>
                <a:ea typeface="新宋体" charset="0"/>
                <a:cs typeface="方正大黑简体" charset="0"/>
              </a:rPr>
              <a:t>诗眼  沾染情感类的词语</a:t>
            </a:r>
            <a:endParaRPr lang="en-US" altLang="zh-CN" sz="2600" b="1" i="0" u="none" strike="noStrike" kern="0" cap="none" spc="0" baseline="0">
              <a:solidFill>
                <a:srgbClr val="000066"/>
              </a:solidFill>
              <a:latin typeface="方正大黑简体" charset="0"/>
              <a:ea typeface="新宋体" charset="0"/>
              <a:cs typeface="方正大黑简体" charset="0"/>
            </a:endParaRPr>
          </a:p>
          <a:p>
            <a:pPr marL="0" indent="0" algn="l">
              <a:lnSpc>
                <a:spcPts val="3000"/>
              </a:lnSpc>
              <a:spcBef>
                <a:spcPct val="50000"/>
              </a:spcBef>
              <a:spcAft>
                <a:spcPct val="0"/>
              </a:spcAft>
              <a:buNone/>
            </a:pPr>
            <a:r>
              <a:rPr lang="zh-CN" altLang="en-US" sz="2600" b="1" i="0" u="none" strike="noStrike" kern="0" cap="none" spc="0" baseline="0">
                <a:solidFill>
                  <a:srgbClr val="FF0000"/>
                </a:solidFill>
                <a:latin typeface="Times New Roman" pitchFamily="2" charset="0"/>
                <a:ea typeface="新宋体" charset="0"/>
                <a:cs typeface="Times New Roman" pitchFamily="2" charset="0"/>
              </a:rPr>
              <a:t>注意事项提醒：</a:t>
            </a:r>
            <a:r>
              <a:rPr lang="en-US" altLang="zh-CN" sz="2600" b="1" i="0" u="none" strike="noStrike" kern="0" cap="none" spc="0" baseline="0">
                <a:solidFill>
                  <a:srgbClr val="000066"/>
                </a:solidFill>
                <a:latin typeface="方正大黑简体" charset="0"/>
                <a:ea typeface="新宋体" charset="0"/>
                <a:cs typeface="方正大黑简体" charset="0"/>
              </a:rPr>
              <a:t>1</a:t>
            </a:r>
            <a:r>
              <a:rPr lang="zh-CN" altLang="en-US" sz="2600" b="1" i="0" u="none" strike="noStrike" kern="0" cap="none" spc="0" baseline="0">
                <a:solidFill>
                  <a:srgbClr val="000066"/>
                </a:solidFill>
                <a:latin typeface="方正大黑简体" charset="0"/>
                <a:ea typeface="新宋体" charset="0"/>
                <a:cs typeface="方正大黑简体" charset="0"/>
              </a:rPr>
              <a:t>、情感的原因分析</a:t>
            </a:r>
            <a:endParaRPr lang="en-US" altLang="zh-CN" sz="2600" b="1" i="0" u="none" strike="noStrike" kern="0" cap="none" spc="0" baseline="0">
              <a:solidFill>
                <a:srgbClr val="000066"/>
              </a:solidFill>
              <a:latin typeface="方正大黑简体" charset="0"/>
              <a:ea typeface="新宋体" charset="0"/>
              <a:cs typeface="方正大黑简体" charset="0"/>
            </a:endParaRPr>
          </a:p>
          <a:p>
            <a:pPr marL="0" indent="0" algn="l">
              <a:lnSpc>
                <a:spcPts val="3000"/>
              </a:lnSpc>
              <a:spcBef>
                <a:spcPct val="50000"/>
              </a:spcBef>
              <a:spcAft>
                <a:spcPct val="0"/>
              </a:spcAft>
              <a:buNone/>
            </a:pPr>
            <a:r>
              <a:rPr lang="en-US" altLang="zh-CN" sz="2600" b="1" i="0" u="none" strike="noStrike" kern="0" cap="none" spc="0" baseline="0">
                <a:solidFill>
                  <a:srgbClr val="000066"/>
                </a:solidFill>
                <a:latin typeface="方正大黑简体" charset="0"/>
                <a:ea typeface="新宋体" charset="0"/>
                <a:cs typeface="方正大黑简体" charset="0"/>
              </a:rPr>
              <a:t>               2</a:t>
            </a:r>
            <a:r>
              <a:rPr lang="zh-CN" altLang="en-US" sz="2600" b="1" i="0" u="none" strike="noStrike" kern="0" cap="none" spc="0" baseline="0">
                <a:solidFill>
                  <a:srgbClr val="000066"/>
                </a:solidFill>
                <a:latin typeface="方正大黑简体" charset="0"/>
                <a:ea typeface="新宋体" charset="0"/>
                <a:cs typeface="方正大黑简体" charset="0"/>
              </a:rPr>
              <a:t>、情感的复杂性和多样性</a:t>
            </a:r>
            <a:endParaRPr lang="en-US" altLang="zh-CN" sz="2600" b="1" i="0" u="none" strike="noStrike" kern="0" cap="none" spc="0" baseline="0">
              <a:solidFill>
                <a:srgbClr val="000066"/>
              </a:solidFill>
              <a:latin typeface="方正大黑简体" charset="0"/>
              <a:ea typeface="新宋体" charset="0"/>
              <a:cs typeface="方正大黑简体" charset="0"/>
            </a:endParaRPr>
          </a:p>
          <a:p>
            <a:pPr marL="0" indent="0" algn="l">
              <a:lnSpc>
                <a:spcPts val="3000"/>
              </a:lnSpc>
              <a:spcBef>
                <a:spcPct val="50000"/>
              </a:spcBef>
              <a:spcAft>
                <a:spcPct val="0"/>
              </a:spcAft>
              <a:buNone/>
            </a:pPr>
            <a:r>
              <a:rPr lang="en-US" altLang="zh-CN" sz="2600" b="1" i="0" u="none" strike="noStrike" kern="0" cap="none" spc="0" baseline="0">
                <a:solidFill>
                  <a:srgbClr val="000066"/>
                </a:solidFill>
                <a:latin typeface="方正大黑简体" charset="0"/>
                <a:ea typeface="新宋体" charset="0"/>
                <a:cs typeface="方正大黑简体" charset="0"/>
              </a:rPr>
              <a:t>               </a:t>
            </a:r>
            <a:r>
              <a:rPr lang="zh-CN" altLang="en-US" sz="2600" b="1" i="0" u="none" strike="noStrike" kern="0" cap="none" spc="0" baseline="0">
                <a:solidFill>
                  <a:srgbClr val="D60093"/>
                </a:solidFill>
                <a:latin typeface="方正华隶简体" pitchFamily="1" charset="-122"/>
                <a:ea typeface="新宋体" charset="0"/>
                <a:cs typeface="方正华隶简体" pitchFamily="1" charset="-122"/>
              </a:rPr>
              <a:t>复杂性：情感的矛盾与变化</a:t>
            </a:r>
            <a:endParaRPr lang="en-US" altLang="zh-CN" sz="2600" b="1" i="0" u="none" strike="noStrike" kern="0" cap="none" spc="0" baseline="0">
              <a:solidFill>
                <a:srgbClr val="D60093"/>
              </a:solidFill>
              <a:latin typeface="方正华隶简体" pitchFamily="1" charset="-122"/>
              <a:ea typeface="新宋体" charset="0"/>
              <a:cs typeface="方正华隶简体" pitchFamily="1" charset="-122"/>
            </a:endParaRPr>
          </a:p>
          <a:p>
            <a:pPr marL="0" indent="0" algn="ctr">
              <a:lnSpc>
                <a:spcPts val="3000"/>
              </a:lnSpc>
              <a:spcBef>
                <a:spcPct val="50000"/>
              </a:spcBef>
              <a:spcAft>
                <a:spcPct val="0"/>
              </a:spcAft>
              <a:buNone/>
            </a:pPr>
            <a:r>
              <a:rPr lang="zh-CN" altLang="en-US" sz="2600" b="1" i="0" u="none" strike="noStrike" kern="0" cap="none" spc="0" baseline="0">
                <a:solidFill>
                  <a:srgbClr val="D60093"/>
                </a:solidFill>
                <a:latin typeface="方正华隶简体" pitchFamily="1" charset="-122"/>
                <a:ea typeface="新宋体" charset="0"/>
                <a:cs typeface="方正华隶简体" pitchFamily="1" charset="-122"/>
              </a:rPr>
              <a:t>比如《将进酒》：悲喜愤狂</a:t>
            </a:r>
            <a:endParaRPr lang="en-US" altLang="zh-CN" sz="2600" b="1" i="0" u="none" strike="noStrike" kern="0" cap="none" spc="0" baseline="0">
              <a:solidFill>
                <a:srgbClr val="D60093"/>
              </a:solidFill>
              <a:latin typeface="方正华隶简体" pitchFamily="1" charset="-122"/>
              <a:ea typeface="新宋体" charset="0"/>
              <a:cs typeface="方正华隶简体" pitchFamily="1" charset="-122"/>
            </a:endParaRPr>
          </a:p>
          <a:p>
            <a:pPr marL="0" indent="0" algn="l">
              <a:lnSpc>
                <a:spcPts val="3000"/>
              </a:lnSpc>
              <a:spcBef>
                <a:spcPct val="50000"/>
              </a:spcBef>
              <a:spcAft>
                <a:spcPct val="0"/>
              </a:spcAft>
              <a:buNone/>
            </a:pPr>
            <a:r>
              <a:rPr lang="en-US" altLang="zh-CN" sz="2600" b="1" i="0" u="none" strike="noStrike" kern="0" cap="none" spc="0" baseline="0">
                <a:solidFill>
                  <a:srgbClr val="D60093"/>
                </a:solidFill>
                <a:latin typeface="方正华隶简体" pitchFamily="1" charset="-122"/>
                <a:ea typeface="新宋体" charset="0"/>
                <a:cs typeface="方正华隶简体" pitchFamily="1" charset="-122"/>
              </a:rPr>
              <a:t>               </a:t>
            </a:r>
            <a:r>
              <a:rPr lang="zh-CN" altLang="en-US" sz="2600" b="1" i="0" u="none" strike="noStrike" kern="0" cap="none" spc="0" baseline="0">
                <a:solidFill>
                  <a:srgbClr val="D60093"/>
                </a:solidFill>
                <a:latin typeface="方正华隶简体" pitchFamily="1" charset="-122"/>
                <a:ea typeface="新宋体" charset="0"/>
                <a:cs typeface="方正华隶简体" pitchFamily="1" charset="-122"/>
              </a:rPr>
              <a:t>多样性：情感的多项和多种</a:t>
            </a:r>
            <a:endParaRPr lang="zh-CN" altLang="en-US" sz="2600" b="1" i="0" u="none" strike="noStrike" kern="0" cap="none" spc="0" baseline="0">
              <a:solidFill>
                <a:srgbClr val="D60093"/>
              </a:solidFill>
              <a:latin typeface="方正华隶简体" pitchFamily="1" charset="-122"/>
              <a:ea typeface="新宋体" charset="0"/>
              <a:cs typeface="方正华隶简体" pitchFamily="1" charset="-122"/>
            </a:endParaRPr>
          </a:p>
        </p:txBody>
      </p:sp>
      <p:pic>
        <p:nvPicPr>
          <p:cNvPr id="329" name="图片" descr="C:/Users/Administrator/Desktop/向日葵">
            <a:hlinkClick r:id="rId4" action="ppaction://hlinksldjump"/>
          </p:cNvPr>
          <p:cNvPicPr>
            <a:picLocks noChangeAspect="1"/>
          </p:cNvPicPr>
          <p:nvPr/>
        </p:nvPicPr>
        <p:blipFill>
          <a:blip r:embed="rId3"/>
          <a:stretch>
            <a:fillRect/>
          </a:stretch>
        </p:blipFill>
        <p:spPr>
          <a:xfrm>
            <a:off x="7056967" y="1028700"/>
            <a:ext cx="4368800" cy="819150"/>
          </a:xfrm>
          <a:prstGeom prst="rect">
            <a:avLst/>
          </a:prstGeom>
          <a:noFill/>
          <a:ln w="9525" cap="flat" cmpd="sng">
            <a:noFill/>
            <a:prstDash val="solid"/>
            <a:miter/>
          </a:ln>
        </p:spPr>
      </p:pic>
      <p:sp>
        <p:nvSpPr>
          <p:cNvPr id="330" name="艺术字"/>
          <p:cNvSpPr>
            <a:spLocks noChangeArrowheads="1" noChangeShapeType="1" noTextEdit="1"/>
          </p:cNvSpPr>
          <p:nvPr/>
        </p:nvSpPr>
        <p:spPr>
          <a:xfrm>
            <a:off x="3312583" y="260350"/>
            <a:ext cx="4705350" cy="7937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三、把握情感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
        <p:nvSpPr>
          <p:cNvPr id="331" name="矩形"/>
          <p:cNvSpPr/>
          <p:nvPr/>
        </p:nvSpPr>
        <p:spPr>
          <a:xfrm>
            <a:off x="3686118" y="1209656"/>
            <a:ext cx="4762427" cy="45339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（一）情感把握题</a:t>
            </a: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277143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8"/>
                                        </p:tgtEl>
                                        <p:attrNameLst>
                                          <p:attrName>style.visibility</p:attrName>
                                        </p:attrNameLst>
                                      </p:cBhvr>
                                      <p:to>
                                        <p:strVal val="visible"/>
                                      </p:to>
                                    </p:set>
                                    <p:animEffect transition="in" filter="wheel(4)">
                                      <p:cBhvr>
                                        <p:cTn id="7" dur="20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5" name="内容占位符"/>
          <p:cNvSpPr>
            <a:spLocks noGrp="1"/>
          </p:cNvSpPr>
          <p:nvPr>
            <p:ph idx="1"/>
          </p:nvPr>
        </p:nvSpPr>
        <p:spPr>
          <a:xfrm>
            <a:off x="210107" y="252128"/>
            <a:ext cx="11836033" cy="6415270"/>
          </a:xfrm>
          <a:prstGeom prst="rect">
            <a:avLst/>
          </a:prstGeom>
        </p:spPr>
        <p:txBody>
          <a:bodyPr>
            <a:prstTxWarp prst="textNoShape">
              <a:avLst/>
            </a:prstTxWarp>
          </a:bodyPr>
          <a:lstStyle/>
          <a:p>
            <a:pPr>
              <a:buNone/>
            </a:pPr>
            <a:endParaRPr lang="en-US" altLang="zh-CN" sz="2500" b="1" u="none" baseline="0">
              <a:solidFill>
                <a:srgbClr val="000099"/>
              </a:solidFill>
              <a:latin typeface="新宋体" charset="0"/>
              <a:ea typeface="新宋体" charset="0"/>
            </a:endParaRPr>
          </a:p>
          <a:p>
            <a:pPr marL="0" indent="0">
              <a:buNone/>
            </a:pPr>
            <a:r>
              <a:rPr lang="zh-CN" altLang="en-US" sz="2500" b="1" u="none" baseline="0">
                <a:solidFill>
                  <a:srgbClr val="000099"/>
                </a:solidFill>
                <a:latin typeface="新宋体" charset="0"/>
                <a:ea typeface="新宋体" charset="0"/>
              </a:rPr>
              <a:t>一、写景诗：</a:t>
            </a:r>
            <a:r>
              <a:rPr lang="zh-CN" altLang="en-US" sz="2500" b="1" u="none" baseline="0">
                <a:solidFill>
                  <a:srgbClr val="CC0000"/>
                </a:solidFill>
                <a:latin typeface="新宋体" charset="0"/>
                <a:ea typeface="新宋体" charset="0"/>
              </a:rPr>
              <a:t>因景引起了心中的某种感触，描绘景物来抒发感慨。</a:t>
            </a:r>
            <a:r>
              <a:rPr lang="en-US" altLang="zh-CN" sz="2500" b="1" u="none" baseline="0">
                <a:solidFill>
                  <a:srgbClr val="000099"/>
                </a:solidFill>
                <a:latin typeface="新宋体" charset="0"/>
                <a:ea typeface="新宋体" charset="0"/>
              </a:rPr>
              <a:t>      </a:t>
            </a:r>
            <a:endParaRPr lang="en-US" altLang="zh-CN" sz="2500" b="1" u="none" baseline="0">
              <a:solidFill>
                <a:srgbClr val="000099"/>
              </a:solidFill>
              <a:latin typeface="新宋体" charset="0"/>
              <a:ea typeface="新宋体" charset="0"/>
            </a:endParaRPr>
          </a:p>
          <a:p>
            <a:pPr marL="0" indent="0">
              <a:buNone/>
            </a:pPr>
            <a:r>
              <a:rPr lang="zh-CN" altLang="en-US" sz="2500" b="1" u="none" baseline="0">
                <a:solidFill>
                  <a:srgbClr val="000099"/>
                </a:solidFill>
                <a:latin typeface="新宋体" charset="0"/>
                <a:ea typeface="新宋体" charset="0"/>
              </a:rPr>
              <a:t>二、咏物诗：</a:t>
            </a:r>
            <a:r>
              <a:rPr lang="zh-CN" altLang="en-US" sz="2500" b="1" u="none" baseline="0">
                <a:solidFill>
                  <a:srgbClr val="FF0066"/>
                </a:solidFill>
                <a:latin typeface="新宋体" charset="0"/>
                <a:ea typeface="新宋体" charset="0"/>
              </a:rPr>
              <a:t>不愿媚俗、不愿同流合污，坚持个性、保持高尚情操；</a:t>
            </a:r>
            <a:endParaRPr lang="en-US" altLang="zh-CN" sz="2500" b="1" u="none" baseline="0">
              <a:solidFill>
                <a:srgbClr val="FF0066"/>
              </a:solidFill>
              <a:latin typeface="新宋体" charset="0"/>
              <a:ea typeface="新宋体" charset="0"/>
            </a:endParaRPr>
          </a:p>
          <a:p>
            <a:pPr marL="0" indent="0">
              <a:buNone/>
            </a:pPr>
            <a:r>
              <a:rPr lang="zh-CN" altLang="en-US" sz="2500" b="1" u="none" baseline="0">
                <a:solidFill>
                  <a:srgbClr val="FF0066"/>
                </a:solidFill>
                <a:latin typeface="新宋体" charset="0"/>
                <a:ea typeface="新宋体" charset="0"/>
              </a:rPr>
              <a:t>            报国无门、怀才不遇的伤感；某种人生感悟、生活哲理；</a:t>
            </a:r>
            <a:endParaRPr lang="en-US" altLang="zh-CN" sz="2500" b="1" u="none" baseline="0">
              <a:solidFill>
                <a:srgbClr val="FF0066"/>
              </a:solidFill>
              <a:latin typeface="新宋体" charset="0"/>
              <a:ea typeface="新宋体" charset="0"/>
            </a:endParaRPr>
          </a:p>
          <a:p>
            <a:pPr marL="0" indent="0">
              <a:buNone/>
            </a:pPr>
            <a:r>
              <a:rPr lang="zh-CN" altLang="en-US" sz="2500" b="1" u="none" baseline="0">
                <a:solidFill>
                  <a:srgbClr val="FF0066"/>
                </a:solidFill>
                <a:latin typeface="新宋体" charset="0"/>
                <a:ea typeface="新宋体" charset="0"/>
              </a:rPr>
              <a:t>             悠闲舒适、不慕富贵的心境。</a:t>
            </a:r>
            <a:endParaRPr lang="en-US" altLang="zh-CN" sz="2500" b="1" u="none" baseline="0">
              <a:solidFill>
                <a:srgbClr val="FF0066"/>
              </a:solidFill>
              <a:latin typeface="新宋体" charset="0"/>
              <a:ea typeface="新宋体" charset="0"/>
            </a:endParaRPr>
          </a:p>
          <a:p>
            <a:pPr marL="0" indent="0">
              <a:buNone/>
            </a:pPr>
            <a:r>
              <a:rPr lang="zh-CN" altLang="en-US" sz="2500" b="1" u="none" baseline="0">
                <a:solidFill>
                  <a:srgbClr val="000099"/>
                </a:solidFill>
                <a:latin typeface="新宋体" charset="0"/>
                <a:ea typeface="新宋体" charset="0"/>
              </a:rPr>
              <a:t>三、思乡诗：</a:t>
            </a:r>
            <a:r>
              <a:rPr lang="zh-CN" altLang="en-US" sz="2500" b="1" u="none" baseline="0">
                <a:solidFill>
                  <a:srgbClr val="CC0000"/>
                </a:solidFill>
                <a:latin typeface="新宋体" charset="0"/>
                <a:ea typeface="新宋体" charset="0"/>
              </a:rPr>
              <a:t>羁旅愁思、思念亲友、征人思乡、闺中怀人</a:t>
            </a:r>
            <a:endParaRPr lang="en-US" altLang="zh-CN" sz="2500" b="1" u="none" baseline="0">
              <a:solidFill>
                <a:srgbClr val="CC0000"/>
              </a:solidFill>
              <a:latin typeface="新宋体" charset="0"/>
              <a:ea typeface="新宋体" charset="0"/>
            </a:endParaRPr>
          </a:p>
          <a:p>
            <a:pPr marL="0" indent="0">
              <a:buNone/>
            </a:pPr>
            <a:r>
              <a:rPr lang="zh-CN" altLang="en-US" sz="2500" b="1" u="none" baseline="0">
                <a:solidFill>
                  <a:srgbClr val="000099"/>
                </a:solidFill>
                <a:latin typeface="新宋体" charset="0"/>
                <a:ea typeface="新宋体" charset="0"/>
              </a:rPr>
              <a:t>四、边塞诗：</a:t>
            </a:r>
            <a:r>
              <a:rPr lang="zh-CN" altLang="en-US" sz="2500" b="1" u="none" baseline="0">
                <a:solidFill>
                  <a:srgbClr val="FF0066"/>
                </a:solidFill>
                <a:latin typeface="新宋体" charset="0"/>
                <a:ea typeface="新宋体" charset="0"/>
              </a:rPr>
              <a:t>英勇作战、保家卫国，建功立业之情；</a:t>
            </a:r>
            <a:endParaRPr lang="en-US" altLang="zh-CN" sz="2500" b="1" u="none" baseline="0">
              <a:solidFill>
                <a:srgbClr val="FF0066"/>
              </a:solidFill>
              <a:latin typeface="新宋体" charset="0"/>
              <a:ea typeface="新宋体" charset="0"/>
            </a:endParaRPr>
          </a:p>
          <a:p>
            <a:pPr marL="0" indent="0">
              <a:buNone/>
            </a:pPr>
            <a:r>
              <a:rPr lang="zh-CN" altLang="en-US" sz="2500" b="1" u="none" baseline="0">
                <a:solidFill>
                  <a:srgbClr val="FF0066"/>
                </a:solidFill>
                <a:latin typeface="新宋体" charset="0"/>
                <a:ea typeface="新宋体" charset="0"/>
              </a:rPr>
              <a:t>            厌恶战争，揭批统治者，思念家乡亲人。</a:t>
            </a:r>
            <a:r>
              <a:rPr lang="en-US" altLang="zh-CN" sz="2500" b="1" u="none" baseline="0">
                <a:solidFill>
                  <a:srgbClr val="000099"/>
                </a:solidFill>
                <a:latin typeface="新宋体" charset="0"/>
                <a:ea typeface="新宋体" charset="0"/>
              </a:rPr>
              <a:t> </a:t>
            </a:r>
            <a:endParaRPr lang="en-US" altLang="zh-CN" sz="2500" b="1" u="none" baseline="0">
              <a:solidFill>
                <a:srgbClr val="000099"/>
              </a:solidFill>
              <a:latin typeface="新宋体" charset="0"/>
              <a:ea typeface="新宋体" charset="0"/>
            </a:endParaRPr>
          </a:p>
          <a:p>
            <a:pPr marL="0" indent="0">
              <a:buNone/>
            </a:pPr>
            <a:r>
              <a:rPr lang="zh-CN" altLang="en-US" sz="2500" b="1" u="none" baseline="0">
                <a:solidFill>
                  <a:srgbClr val="000099"/>
                </a:solidFill>
                <a:latin typeface="新宋体" charset="0"/>
                <a:ea typeface="新宋体" charset="0"/>
              </a:rPr>
              <a:t>五、怀古诗：</a:t>
            </a:r>
            <a:r>
              <a:rPr lang="zh-CN" altLang="en-US" sz="2500" b="1" u="none" baseline="0">
                <a:solidFill>
                  <a:srgbClr val="CC0000"/>
                </a:solidFill>
                <a:latin typeface="新宋体" charset="0"/>
                <a:ea typeface="新宋体" charset="0"/>
              </a:rPr>
              <a:t>缅怀、追慕古贤，渴望建功立业；昔盛今衰的感慨，借古吟今；忧国伤时，揭露统治者的昏庸腐朽，同情人民疾苦；悲叹年华消逝，壮志难酬。</a:t>
            </a:r>
            <a:r>
              <a:rPr lang="en-US" altLang="zh-CN" sz="2500" b="1" u="none" baseline="0">
                <a:solidFill>
                  <a:srgbClr val="000099"/>
                </a:solidFill>
                <a:latin typeface="新宋体" charset="0"/>
                <a:ea typeface="新宋体" charset="0"/>
              </a:rPr>
              <a:t>     </a:t>
            </a:r>
            <a:endParaRPr lang="en-US" altLang="zh-CN" sz="2500" b="1" u="none" baseline="0">
              <a:solidFill>
                <a:srgbClr val="000099"/>
              </a:solidFill>
              <a:latin typeface="新宋体" charset="0"/>
              <a:ea typeface="新宋体" charset="0"/>
            </a:endParaRPr>
          </a:p>
          <a:p>
            <a:pPr marL="0" indent="0">
              <a:buNone/>
            </a:pPr>
            <a:r>
              <a:rPr lang="zh-CN" altLang="en-US" sz="2500" b="1" u="none" baseline="0">
                <a:solidFill>
                  <a:srgbClr val="000099"/>
                </a:solidFill>
                <a:latin typeface="新宋体" charset="0"/>
                <a:ea typeface="新宋体" charset="0"/>
              </a:rPr>
              <a:t>六、感怀诗：</a:t>
            </a:r>
            <a:r>
              <a:rPr lang="zh-CN" altLang="en-US" sz="2500" b="1" u="none" baseline="0">
                <a:solidFill>
                  <a:srgbClr val="FF0066"/>
                </a:solidFill>
                <a:latin typeface="新宋体" charset="0"/>
                <a:ea typeface="新宋体" charset="0"/>
              </a:rPr>
              <a:t>怀才不遇，爱国情怀不得重用；时光流逝、沧海桑田的伤感；贬官谪居的怨恨，仕途失意的苦闷；告慰平生的喜悦，追求豁达人生境界；洁身自好，不与当权者合作；伤春悲秋。</a:t>
            </a:r>
            <a:endParaRPr lang="en-US" altLang="zh-CN" sz="2500" b="1" u="none" baseline="0">
              <a:solidFill>
                <a:srgbClr val="FF0066"/>
              </a:solidFill>
              <a:latin typeface="新宋体" charset="0"/>
              <a:ea typeface="新宋体" charset="0"/>
            </a:endParaRPr>
          </a:p>
          <a:p>
            <a:pPr>
              <a:buNone/>
            </a:pPr>
            <a:endParaRPr lang="zh-CN" altLang="en-US"/>
          </a:p>
        </p:txBody>
      </p:sp>
      <p:sp>
        <p:nvSpPr>
          <p:cNvPr id="336" name="艺术字"/>
          <p:cNvSpPr>
            <a:spLocks noChangeArrowheads="1" noChangeShapeType="1" noTextEdit="1"/>
          </p:cNvSpPr>
          <p:nvPr/>
        </p:nvSpPr>
        <p:spPr>
          <a:xfrm>
            <a:off x="3684579" y="247646"/>
            <a:ext cx="2727323" cy="484187"/>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00"/>
                  </a:solidFill>
                  <a:prstDash val="solid"/>
                  <a:miter/>
                </a:ln>
                <a:solidFill>
                  <a:srgbClr val="000000"/>
                </a:solidFill>
                <a:latin typeface="宋体"/>
                <a:ea typeface="宋体"/>
              </a:rPr>
              <a:t>思想情感分类解析</a:t>
            </a:r>
            <a:endParaRPr lang="en-US" altLang="zh-CN" sz="3600" kern="10">
              <a:ln w="12700" cap="flat" cmpd="sng">
                <a:solidFill>
                  <a:srgbClr val="000000"/>
                </a:solidFill>
                <a:prstDash val="solid"/>
                <a:miter/>
              </a:ln>
              <a:solidFill>
                <a:srgbClr val="000000"/>
              </a:solidFill>
              <a:latin typeface="宋体"/>
              <a:ea typeface="宋体"/>
            </a:endParaRPr>
          </a:p>
        </p:txBody>
      </p:sp>
    </p:spTree>
    <p:extLst>
      <p:ext uri="{BB962C8B-B14F-4D97-AF65-F5344CB8AC3E}">
        <p14:creationId xmlns:p14="http://schemas.microsoft.com/office/powerpoint/2010/main" val="72411358"/>
      </p:ext>
    </p:ext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0" name="内容占位符"/>
          <p:cNvSpPr>
            <a:spLocks noGrp="1"/>
          </p:cNvSpPr>
          <p:nvPr>
            <p:ph idx="1"/>
          </p:nvPr>
        </p:nvSpPr>
        <p:spPr>
          <a:xfrm>
            <a:off x="210107" y="252128"/>
            <a:ext cx="11836033" cy="6415270"/>
          </a:xfrm>
          <a:prstGeom prst="rect">
            <a:avLst/>
          </a:prstGeom>
        </p:spPr>
        <p:txBody>
          <a:bodyPr>
            <a:prstTxWarp prst="textNoShape">
              <a:avLst/>
            </a:prstTxWarp>
          </a:bodyPr>
          <a:lstStyle/>
          <a:p>
            <a:pPr>
              <a:buNone/>
            </a:pPr>
            <a:endParaRPr lang="en-US" altLang="zh-CN" b="0" i="0" u="none" baseline="0">
              <a:solidFill>
                <a:srgbClr val="000099"/>
              </a:solidFill>
            </a:endParaRPr>
          </a:p>
          <a:p>
            <a:pPr marL="0" indent="0">
              <a:buNone/>
            </a:pPr>
            <a:r>
              <a:rPr lang="zh-CN" altLang="en-US" sz="2600" b="1" u="none" baseline="0">
                <a:solidFill>
                  <a:srgbClr val="000099"/>
                </a:solidFill>
                <a:latin typeface="新宋体" charset="0"/>
                <a:ea typeface="新宋体" charset="0"/>
              </a:rPr>
              <a:t>七、山水诗：</a:t>
            </a:r>
            <a:r>
              <a:rPr lang="zh-CN" altLang="en-US" sz="2600" b="1" u="none" baseline="0">
                <a:solidFill>
                  <a:srgbClr val="CC0000"/>
                </a:solidFill>
                <a:latin typeface="新宋体" charset="0"/>
                <a:ea typeface="新宋体" charset="0"/>
              </a:rPr>
              <a:t>不满现实，对宁静平和生活的向往；从容闲适的生活态度，热爱自然、向往自由、向往归隐的情怀。</a:t>
            </a:r>
            <a:r>
              <a:rPr lang="en-US" altLang="zh-CN" sz="2600" b="1" u="none" baseline="0">
                <a:solidFill>
                  <a:srgbClr val="000099"/>
                </a:solidFill>
                <a:latin typeface="新宋体" charset="0"/>
                <a:ea typeface="新宋体" charset="0"/>
              </a:rPr>
              <a:t> </a:t>
            </a:r>
            <a:endParaRPr lang="en-US" altLang="zh-CN" sz="2600" b="1" u="none" baseline="0">
              <a:solidFill>
                <a:srgbClr val="000099"/>
              </a:solidFill>
              <a:latin typeface="新宋体" charset="0"/>
              <a:ea typeface="新宋体" charset="0"/>
            </a:endParaRPr>
          </a:p>
          <a:p>
            <a:pPr marL="0" indent="0">
              <a:buNone/>
            </a:pPr>
            <a:r>
              <a:rPr lang="zh-CN" altLang="en-US" sz="2600" b="1" u="none" baseline="0">
                <a:solidFill>
                  <a:srgbClr val="000099"/>
                </a:solidFill>
                <a:latin typeface="新宋体" charset="0"/>
                <a:ea typeface="新宋体" charset="0"/>
              </a:rPr>
              <a:t>八、送别诗：</a:t>
            </a:r>
            <a:r>
              <a:rPr lang="zh-CN" altLang="en-US" sz="2600" b="1" u="none" baseline="0">
                <a:solidFill>
                  <a:srgbClr val="FF0066"/>
                </a:solidFill>
                <a:latin typeface="新宋体" charset="0"/>
                <a:ea typeface="新宋体" charset="0"/>
              </a:rPr>
              <a:t>离情别恨  深情厚谊   激励劝勉</a:t>
            </a:r>
            <a:endParaRPr lang="en-US" altLang="zh-CN" sz="2600" b="1" u="none" baseline="0">
              <a:solidFill>
                <a:srgbClr val="FF0066"/>
              </a:solidFill>
              <a:latin typeface="新宋体" charset="0"/>
              <a:ea typeface="新宋体" charset="0"/>
            </a:endParaRPr>
          </a:p>
          <a:p>
            <a:pPr marL="0" indent="0">
              <a:buNone/>
            </a:pPr>
            <a:r>
              <a:rPr lang="zh-CN" altLang="en-US" sz="2600" b="1" u="none" baseline="0">
                <a:solidFill>
                  <a:srgbClr val="000099"/>
                </a:solidFill>
                <a:latin typeface="新宋体" charset="0"/>
                <a:ea typeface="新宋体" charset="0"/>
              </a:rPr>
              <a:t>九、哲理诗：</a:t>
            </a:r>
            <a:r>
              <a:rPr lang="zh-CN" altLang="en-US" sz="2600" b="1" u="none" baseline="0">
                <a:solidFill>
                  <a:srgbClr val="CC0000"/>
                </a:solidFill>
                <a:latin typeface="新宋体" charset="0"/>
                <a:ea typeface="新宋体" charset="0"/>
              </a:rPr>
              <a:t>古代哲理诗，意境深远，启迪心扉，为人们所传诵。</a:t>
            </a:r>
            <a:r>
              <a:rPr lang="en-US" altLang="zh-CN" sz="2600" b="1" u="none" baseline="0">
                <a:solidFill>
                  <a:srgbClr val="000099"/>
                </a:solidFill>
                <a:latin typeface="新宋体" charset="0"/>
                <a:ea typeface="新宋体" charset="0"/>
              </a:rPr>
              <a:t> </a:t>
            </a:r>
            <a:endParaRPr lang="en-US" altLang="zh-CN" sz="2600" b="1" u="none" baseline="0">
              <a:solidFill>
                <a:srgbClr val="000099"/>
              </a:solidFill>
              <a:latin typeface="新宋体" charset="0"/>
              <a:ea typeface="新宋体" charset="0"/>
            </a:endParaRPr>
          </a:p>
          <a:p>
            <a:pPr marL="0" indent="0">
              <a:buNone/>
            </a:pPr>
            <a:r>
              <a:rPr lang="zh-CN" altLang="en-US" sz="2600" b="1" u="none" baseline="0">
                <a:solidFill>
                  <a:srgbClr val="000099"/>
                </a:solidFill>
                <a:latin typeface="新宋体" charset="0"/>
                <a:ea typeface="新宋体" charset="0"/>
              </a:rPr>
              <a:t>十、闺怨诗：</a:t>
            </a:r>
            <a:r>
              <a:rPr lang="zh-CN" altLang="en-US" sz="2600" b="1" u="none" baseline="0">
                <a:solidFill>
                  <a:srgbClr val="FF0066"/>
                </a:solidFill>
                <a:latin typeface="新宋体" charset="0"/>
                <a:ea typeface="新宋体" charset="0"/>
              </a:rPr>
              <a:t>易逝青春的哀怨，自由自在生活幸福生活的向往；对丈夫的思念，对战争的厌恶；对出门在外的丈夫的思念，表达柔情别绪、忧愁伤感。 </a:t>
            </a:r>
            <a:endParaRPr lang="en-US" altLang="zh-CN" sz="2600" b="1" u="none" baseline="0">
              <a:solidFill>
                <a:srgbClr val="FF0066"/>
              </a:solidFill>
              <a:latin typeface="新宋体" charset="0"/>
              <a:ea typeface="新宋体" charset="0"/>
            </a:endParaRPr>
          </a:p>
          <a:p>
            <a:pPr marL="0" indent="0">
              <a:buNone/>
            </a:pPr>
            <a:r>
              <a:rPr lang="zh-CN" altLang="en-US" sz="2600" b="1" u="none" baseline="0">
                <a:solidFill>
                  <a:srgbClr val="000099"/>
                </a:solidFill>
                <a:latin typeface="新宋体" charset="0"/>
                <a:ea typeface="新宋体" charset="0"/>
              </a:rPr>
              <a:t>十一、悼亡诗：</a:t>
            </a:r>
            <a:r>
              <a:rPr lang="zh-CN" altLang="en-US" sz="2600" b="1" u="none" baseline="0">
                <a:solidFill>
                  <a:srgbClr val="FF0066"/>
                </a:solidFill>
                <a:latin typeface="新宋体" charset="0"/>
                <a:ea typeface="新宋体" charset="0"/>
              </a:rPr>
              <a:t>通过追忆往昔，相濡以沫、同甘共苦生活情境，或以“记梦”的形式，表达对亡妻的悼伤与思念。 </a:t>
            </a:r>
            <a:endParaRPr lang="en-US" altLang="zh-CN" sz="2600" b="1" u="none" baseline="0">
              <a:solidFill>
                <a:srgbClr val="FF0066"/>
              </a:solidFill>
              <a:latin typeface="新宋体" charset="0"/>
              <a:ea typeface="新宋体" charset="0"/>
            </a:endParaRPr>
          </a:p>
          <a:p>
            <a:pPr marL="0" indent="0">
              <a:buNone/>
            </a:pPr>
            <a:r>
              <a:rPr lang="zh-CN" altLang="en-US" sz="2600" b="1" u="none" baseline="0">
                <a:solidFill>
                  <a:srgbClr val="000099"/>
                </a:solidFill>
                <a:latin typeface="新宋体" charset="0"/>
                <a:ea typeface="新宋体" charset="0"/>
              </a:rPr>
              <a:t>十二、干谒诗：</a:t>
            </a:r>
            <a:r>
              <a:rPr lang="zh-CN" altLang="en-US" sz="2600" b="1" u="none" baseline="0">
                <a:solidFill>
                  <a:srgbClr val="CC0000"/>
                </a:solidFill>
                <a:latin typeface="新宋体" charset="0"/>
                <a:ea typeface="新宋体" charset="0"/>
              </a:rPr>
              <a:t>为求得进身机会，十分含蓄地写一些干谒诗，曲折地表露自己的心迹。【</a:t>
            </a:r>
            <a:r>
              <a:rPr lang="zh-CN" altLang="en-US" sz="2600" b="1">
                <a:solidFill>
                  <a:srgbClr val="CC0000"/>
                </a:solidFill>
                <a:latin typeface="新宋体" charset="0"/>
                <a:ea typeface="新宋体" charset="0"/>
              </a:rPr>
              <a:t>干谒诗是古代文人为推销自己而写的一种诗歌，类似于现代的自荐信。代表作有孟浩然的《望洞庭湖赠张丞相》。</a:t>
            </a:r>
            <a:r>
              <a:rPr lang="zh-CN" altLang="en-US" sz="2600" b="1" u="none" baseline="0">
                <a:solidFill>
                  <a:srgbClr val="CC0000"/>
                </a:solidFill>
                <a:latin typeface="新宋体" charset="0"/>
                <a:ea typeface="新宋体" charset="0"/>
              </a:rPr>
              <a:t>】</a:t>
            </a:r>
            <a:r>
              <a:rPr lang="en-US" altLang="zh-CN" sz="2600" b="1" u="none" baseline="0">
                <a:solidFill>
                  <a:srgbClr val="CC0000"/>
                </a:solidFill>
                <a:latin typeface="新宋体" charset="0"/>
                <a:ea typeface="新宋体" charset="0"/>
              </a:rPr>
              <a:t>  </a:t>
            </a:r>
            <a:endParaRPr lang="zh-CN" altLang="en-US"/>
          </a:p>
        </p:txBody>
      </p:sp>
      <p:sp>
        <p:nvSpPr>
          <p:cNvPr id="341" name="艺术字"/>
          <p:cNvSpPr>
            <a:spLocks noChangeArrowheads="1" noChangeShapeType="1" noTextEdit="1"/>
          </p:cNvSpPr>
          <p:nvPr/>
        </p:nvSpPr>
        <p:spPr>
          <a:xfrm>
            <a:off x="3684578" y="247646"/>
            <a:ext cx="2727323" cy="484187"/>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00"/>
                  </a:solidFill>
                  <a:prstDash val="solid"/>
                  <a:miter/>
                </a:ln>
                <a:solidFill>
                  <a:srgbClr val="000000"/>
                </a:solidFill>
                <a:latin typeface="宋体"/>
                <a:ea typeface="宋体"/>
              </a:rPr>
              <a:t>思想情感分类解析</a:t>
            </a:r>
            <a:endParaRPr lang="en-US" altLang="zh-CN" sz="3600" kern="10">
              <a:ln w="12700" cap="flat" cmpd="sng">
                <a:solidFill>
                  <a:srgbClr val="000000"/>
                </a:solidFill>
                <a:prstDash val="solid"/>
                <a:miter/>
              </a:ln>
              <a:solidFill>
                <a:srgbClr val="000000"/>
              </a:solidFill>
              <a:latin typeface="宋体"/>
              <a:ea typeface="宋体"/>
            </a:endParaRPr>
          </a:p>
        </p:txBody>
      </p:sp>
    </p:spTree>
    <p:extLst>
      <p:ext uri="{BB962C8B-B14F-4D97-AF65-F5344CB8AC3E}">
        <p14:creationId xmlns:p14="http://schemas.microsoft.com/office/powerpoint/2010/main" val="111659086"/>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3" name="图片"/>
          <p:cNvPicPr>
            <a:picLocks noChangeAspect="1"/>
          </p:cNvPicPr>
          <p:nvPr/>
        </p:nvPicPr>
        <p:blipFill>
          <a:blip r:embed="rId3"/>
          <a:stretch>
            <a:fillRect/>
          </a:stretch>
        </p:blipFill>
        <p:spPr>
          <a:xfrm>
            <a:off x="2137833" y="336550"/>
            <a:ext cx="1013883" cy="2211916"/>
          </a:xfrm>
          <a:prstGeom prst="rect">
            <a:avLst/>
          </a:prstGeom>
          <a:noFill/>
          <a:ln w="9525" cap="flat" cmpd="sng">
            <a:noFill/>
            <a:prstDash val="solid"/>
            <a:miter/>
          </a:ln>
        </p:spPr>
      </p:pic>
      <p:sp>
        <p:nvSpPr>
          <p:cNvPr id="94" name="矩形"/>
          <p:cNvSpPr/>
          <p:nvPr/>
        </p:nvSpPr>
        <p:spPr>
          <a:xfrm>
            <a:off x="3977217" y="1869016"/>
            <a:ext cx="2684295" cy="548638"/>
          </a:xfrm>
          <a:prstGeom prst="rect">
            <a:avLst/>
          </a:prstGeom>
          <a:solidFill>
            <a:srgbClr val="FFFF00"/>
          </a:solidFill>
          <a:ln w="28575" cap="flat" cmpd="sng">
            <a:solidFill>
              <a:srgbClr val="CC0000"/>
            </a:solidFill>
            <a:prstDash val="solid"/>
            <a:miter/>
          </a:ln>
        </p:spPr>
        <p:txBody>
          <a:bodyPr vert="horz" wrap="non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800" b="1" i="0" u="none" strike="noStrike" kern="0" cap="none" spc="0" baseline="0">
                <a:solidFill>
                  <a:srgbClr val="FF0000"/>
                </a:solidFill>
                <a:latin typeface="Times New Roman" pitchFamily="2" charset="0"/>
                <a:ea typeface="汉仪太极体简" pitchFamily="2" charset="-122"/>
                <a:cs typeface="Times New Roman" pitchFamily="2" charset="0"/>
              </a:rPr>
              <a:t>三、诗歌的</a:t>
            </a:r>
            <a:r>
              <a:rPr lang="zh-CN" altLang="en-US" sz="2800" b="1" i="0" u="none" strike="noStrike" kern="0" cap="none" spc="0" baseline="0">
                <a:solidFill>
                  <a:schemeClr val="tx1"/>
                </a:solidFill>
                <a:latin typeface="Times New Roman" pitchFamily="2" charset="0"/>
                <a:ea typeface="汉仪太极体简" pitchFamily="2" charset="-122"/>
                <a:cs typeface="Times New Roman" pitchFamily="2" charset="0"/>
              </a:rPr>
              <a:t>修辞</a:t>
            </a:r>
            <a:endParaRPr lang="zh-CN" altLang="en-US" sz="2800" b="1" i="0" u="none" strike="noStrike" kern="0" cap="none" spc="0" baseline="0">
              <a:solidFill>
                <a:schemeClr val="tx1"/>
              </a:solidFill>
              <a:latin typeface="Times New Roman" pitchFamily="2" charset="0"/>
              <a:ea typeface="汉仪太极体简" pitchFamily="2" charset="-122"/>
              <a:cs typeface="Times New Roman" pitchFamily="2" charset="0"/>
            </a:endParaRPr>
          </a:p>
        </p:txBody>
      </p:sp>
      <p:sp>
        <p:nvSpPr>
          <p:cNvPr id="95" name="矩形"/>
          <p:cNvSpPr/>
          <p:nvPr/>
        </p:nvSpPr>
        <p:spPr>
          <a:xfrm>
            <a:off x="3975100" y="340782"/>
            <a:ext cx="2684295" cy="548638"/>
          </a:xfrm>
          <a:prstGeom prst="rect">
            <a:avLst/>
          </a:prstGeom>
          <a:solidFill>
            <a:srgbClr val="FFFF00"/>
          </a:solidFill>
          <a:ln w="28575" cap="flat" cmpd="sng">
            <a:solidFill>
              <a:srgbClr val="CC0000"/>
            </a:solidFill>
            <a:prstDash val="solid"/>
            <a:miter/>
          </a:ln>
        </p:spPr>
        <p:txBody>
          <a:bodyPr vert="horz" wrap="non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800" b="1" i="0" u="none" strike="noStrike" kern="0" cap="none" spc="0" baseline="0">
                <a:solidFill>
                  <a:srgbClr val="FF0000"/>
                </a:solidFill>
                <a:latin typeface="Times New Roman" pitchFamily="2" charset="0"/>
                <a:ea typeface="汉仪太极体简" pitchFamily="2" charset="-122"/>
                <a:cs typeface="Times New Roman" pitchFamily="2" charset="0"/>
              </a:rPr>
              <a:t>一、诗歌的</a:t>
            </a:r>
            <a:r>
              <a:rPr lang="zh-CN" altLang="en-US" sz="2800" b="1" i="0" u="none" strike="noStrike" kern="0" cap="none" spc="0" baseline="0">
                <a:solidFill>
                  <a:schemeClr val="tx1"/>
                </a:solidFill>
                <a:latin typeface="Times New Roman" pitchFamily="2" charset="0"/>
                <a:ea typeface="汉仪太极体简" pitchFamily="2" charset="-122"/>
                <a:cs typeface="Times New Roman" pitchFamily="2" charset="0"/>
              </a:rPr>
              <a:t>词义</a:t>
            </a:r>
            <a:endParaRPr lang="zh-CN" altLang="en-US" sz="2800" b="1" i="0" u="none" strike="noStrike" kern="0" cap="none" spc="0" baseline="0">
              <a:solidFill>
                <a:schemeClr val="tx1"/>
              </a:solidFill>
              <a:latin typeface="Times New Roman" pitchFamily="2" charset="0"/>
              <a:ea typeface="汉仪太极体简" pitchFamily="2" charset="-122"/>
              <a:cs typeface="Times New Roman" pitchFamily="2" charset="0"/>
            </a:endParaRPr>
          </a:p>
        </p:txBody>
      </p:sp>
      <p:sp>
        <p:nvSpPr>
          <p:cNvPr id="96" name="矩形"/>
          <p:cNvSpPr/>
          <p:nvPr/>
        </p:nvSpPr>
        <p:spPr>
          <a:xfrm>
            <a:off x="3977217" y="1166283"/>
            <a:ext cx="2684295" cy="548639"/>
          </a:xfrm>
          <a:prstGeom prst="rect">
            <a:avLst/>
          </a:prstGeom>
          <a:solidFill>
            <a:srgbClr val="FFFF00"/>
          </a:solidFill>
          <a:ln w="28575" cap="flat" cmpd="sng">
            <a:solidFill>
              <a:srgbClr val="CC0000"/>
            </a:solidFill>
            <a:prstDash val="solid"/>
            <a:miter/>
          </a:ln>
        </p:spPr>
        <p:txBody>
          <a:bodyPr vert="horz" wrap="non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800" b="1" i="0" u="none" strike="noStrike" kern="0" cap="none" spc="0" baseline="0">
                <a:solidFill>
                  <a:srgbClr val="FF0000"/>
                </a:solidFill>
                <a:latin typeface="Times New Roman" pitchFamily="2" charset="0"/>
                <a:ea typeface="汉仪太极体简" pitchFamily="2" charset="-122"/>
                <a:cs typeface="Times New Roman" pitchFamily="2" charset="0"/>
              </a:rPr>
              <a:t>二、诗歌的</a:t>
            </a:r>
            <a:r>
              <a:rPr lang="zh-CN" altLang="en-US" sz="2800" b="1" i="0" u="none" strike="noStrike" kern="0" cap="none" spc="0" baseline="0">
                <a:solidFill>
                  <a:schemeClr val="tx1"/>
                </a:solidFill>
                <a:latin typeface="Times New Roman" pitchFamily="2" charset="0"/>
                <a:ea typeface="汉仪太极体简" pitchFamily="2" charset="-122"/>
                <a:cs typeface="Times New Roman" pitchFamily="2" charset="0"/>
              </a:rPr>
              <a:t>句式</a:t>
            </a:r>
            <a:endParaRPr lang="zh-CN" altLang="en-US" sz="2800" b="1" i="0" u="none" strike="noStrike" kern="0" cap="none" spc="0" baseline="0">
              <a:solidFill>
                <a:schemeClr val="tx1"/>
              </a:solidFill>
              <a:latin typeface="Times New Roman" pitchFamily="2" charset="0"/>
              <a:ea typeface="汉仪太极体简" pitchFamily="2" charset="-122"/>
              <a:cs typeface="Times New Roman" pitchFamily="2" charset="0"/>
            </a:endParaRPr>
          </a:p>
        </p:txBody>
      </p:sp>
      <p:pic>
        <p:nvPicPr>
          <p:cNvPr id="97" name="图片"/>
          <p:cNvPicPr>
            <a:picLocks noChangeAspect="1"/>
          </p:cNvPicPr>
          <p:nvPr/>
        </p:nvPicPr>
        <p:blipFill>
          <a:blip r:embed="rId4"/>
          <a:stretch>
            <a:fillRect/>
          </a:stretch>
        </p:blipFill>
        <p:spPr>
          <a:xfrm>
            <a:off x="406400" y="1100666"/>
            <a:ext cx="1337733" cy="3380316"/>
          </a:xfrm>
          <a:prstGeom prst="rect">
            <a:avLst/>
          </a:prstGeom>
          <a:noFill/>
          <a:ln w="9525" cap="flat" cmpd="sng">
            <a:noFill/>
            <a:prstDash val="solid"/>
            <a:miter/>
          </a:ln>
        </p:spPr>
      </p:pic>
      <p:pic>
        <p:nvPicPr>
          <p:cNvPr id="98" name="图片"/>
          <p:cNvPicPr>
            <a:picLocks noChangeAspect="1"/>
          </p:cNvPicPr>
          <p:nvPr/>
        </p:nvPicPr>
        <p:blipFill>
          <a:blip r:embed="rId5"/>
          <a:stretch>
            <a:fillRect/>
          </a:stretch>
        </p:blipFill>
        <p:spPr>
          <a:xfrm>
            <a:off x="2137833" y="3285067"/>
            <a:ext cx="897465" cy="2286000"/>
          </a:xfrm>
          <a:prstGeom prst="rect">
            <a:avLst/>
          </a:prstGeom>
          <a:noFill/>
          <a:ln w="9525" cap="flat" cmpd="sng">
            <a:noFill/>
            <a:prstDash val="solid"/>
            <a:miter/>
          </a:ln>
        </p:spPr>
      </p:pic>
      <p:sp>
        <p:nvSpPr>
          <p:cNvPr id="99" name="矩形"/>
          <p:cNvSpPr/>
          <p:nvPr/>
        </p:nvSpPr>
        <p:spPr>
          <a:xfrm>
            <a:off x="3151716" y="3375871"/>
            <a:ext cx="4760383" cy="548638"/>
          </a:xfrm>
          <a:prstGeom prst="rect">
            <a:avLst/>
          </a:prstGeom>
          <a:solidFill>
            <a:srgbClr val="FFFF00"/>
          </a:solidFill>
          <a:ln w="28575" cap="flat" cmpd="sng">
            <a:solidFill>
              <a:srgbClr val="CC0000"/>
            </a:solidFill>
            <a:prstDash val="solid"/>
            <a:miter/>
          </a:ln>
        </p:spPr>
        <p:txBody>
          <a:bodyPr vert="horz" wrap="square" lIns="91440" tIns="45720" rIns="91440" bIns="45720" anchor="ctr" anchorCtr="0">
            <a:prstTxWarp prst="textNoShape">
              <a:avLst/>
            </a:prstTxWarp>
            <a:spAutoFit/>
          </a:bodyPr>
          <a:lstStyle/>
          <a:p>
            <a:pPr marL="0" indent="0" algn="ctr">
              <a:lnSpc>
                <a:spcPct val="100000"/>
              </a:lnSpc>
              <a:spcBef>
                <a:spcPct val="50000"/>
              </a:spcBef>
              <a:spcAft>
                <a:spcPct val="0"/>
              </a:spcAft>
              <a:buNone/>
            </a:pPr>
            <a:r>
              <a:rPr lang="zh-CN" altLang="en-US" sz="2400" b="1" i="0" u="none" strike="noStrike" kern="0" cap="none" spc="0" baseline="0">
                <a:solidFill>
                  <a:srgbClr val="CC0000"/>
                </a:solidFill>
                <a:latin typeface="汉仪太极体简" pitchFamily="2" charset="-122"/>
                <a:ea typeface="汉仪太极体简" pitchFamily="2" charset="-122"/>
                <a:cs typeface="汉仪太极体简" pitchFamily="2" charset="-122"/>
                <a:sym typeface="Wingdings" pitchFamily="2" charset="2"/>
              </a:rPr>
              <a:t>一</a:t>
            </a:r>
            <a:r>
              <a:rPr lang="en-US" altLang="zh-CN" sz="2400" b="1" i="0" u="none" strike="noStrike" kern="0" cap="none" spc="0" baseline="0">
                <a:solidFill>
                  <a:srgbClr val="CC0000"/>
                </a:solidFill>
                <a:latin typeface="汉仪太极体简" pitchFamily="2" charset="-122"/>
                <a:ea typeface="汉仪太极体简" pitchFamily="2" charset="-122"/>
                <a:cs typeface="汉仪太极体简" pitchFamily="2" charset="-122"/>
                <a:sym typeface="Wingdings" pitchFamily="2" charset="2"/>
              </a:rPr>
              <a:t>.</a:t>
            </a:r>
            <a:r>
              <a:rPr lang="zh-CN" altLang="en-US" sz="2400" b="1" i="0" u="none" strike="noStrike" kern="0" cap="none" spc="0" baseline="0">
                <a:solidFill>
                  <a:srgbClr val="CC0000"/>
                </a:solidFill>
                <a:latin typeface="汉仪太极体简" pitchFamily="2" charset="-122"/>
                <a:ea typeface="汉仪太极体简" pitchFamily="2" charset="-122"/>
                <a:cs typeface="汉仪太极体简" pitchFamily="2" charset="-122"/>
                <a:sym typeface="Wingdings" pitchFamily="2" charset="2"/>
              </a:rPr>
              <a:t>联系信息，揣摩内容 </a:t>
            </a:r>
            <a:r>
              <a:rPr lang="en-US" altLang="zh-CN" sz="2800" b="1" i="0" u="none" strike="noStrike" kern="0" cap="none" spc="0" baseline="0">
                <a:solidFill>
                  <a:srgbClr val="CC0000"/>
                </a:solidFill>
                <a:latin typeface="汉仪太极体简" pitchFamily="2" charset="-122"/>
                <a:ea typeface="汉仪太极体简" pitchFamily="2" charset="-122"/>
                <a:cs typeface="汉仪太极体简" pitchFamily="2" charset="-122"/>
                <a:sym typeface="Wingdings" pitchFamily="2" charset="2"/>
              </a:rPr>
              <a:t> </a:t>
            </a:r>
            <a:endParaRPr lang="zh-CN" altLang="en-US" sz="2800" b="1" i="0" u="none" strike="noStrike" kern="0" cap="none" spc="0" baseline="0">
              <a:solidFill>
                <a:srgbClr val="CC0000"/>
              </a:solidFill>
              <a:latin typeface="汉仪太极体简" pitchFamily="2" charset="-122"/>
              <a:ea typeface="汉仪太极体简" pitchFamily="2" charset="-122"/>
              <a:cs typeface="汉仪太极体简" pitchFamily="2" charset="-122"/>
            </a:endParaRPr>
          </a:p>
        </p:txBody>
      </p:sp>
      <p:sp>
        <p:nvSpPr>
          <p:cNvPr id="100" name="矩形"/>
          <p:cNvSpPr/>
          <p:nvPr/>
        </p:nvSpPr>
        <p:spPr>
          <a:xfrm>
            <a:off x="3151716" y="4186025"/>
            <a:ext cx="4747684" cy="481964"/>
          </a:xfrm>
          <a:prstGeom prst="rect">
            <a:avLst/>
          </a:prstGeom>
          <a:solidFill>
            <a:srgbClr val="FFFF00"/>
          </a:solidFill>
          <a:ln w="28575" cap="flat" cmpd="sng">
            <a:solidFill>
              <a:srgbClr val="CC0000"/>
            </a:solidFill>
            <a:prstDash val="solid"/>
            <a:miter/>
          </a:ln>
        </p:spPr>
        <p:txBody>
          <a:bodyPr vert="horz" wrap="square" lIns="91440" tIns="45720" rIns="91440" bIns="45720" anchor="ctr" anchorCtr="0">
            <a:prstTxWarp prst="textNoShape">
              <a:avLst/>
            </a:prstTxWarp>
            <a:spAutoFit/>
          </a:bodyPr>
          <a:lstStyle/>
          <a:p>
            <a:pPr marL="0" indent="0" algn="ctr">
              <a:lnSpc>
                <a:spcPct val="100000"/>
              </a:lnSpc>
              <a:spcBef>
                <a:spcPct val="50000"/>
              </a:spcBef>
              <a:spcAft>
                <a:spcPct val="0"/>
              </a:spcAft>
              <a:buNone/>
            </a:pPr>
            <a:r>
              <a:rPr lang="zh-CN" altLang="en-US" sz="2400" b="1" i="0" u="none" strike="noStrike" kern="0" cap="none" spc="0" baseline="0">
                <a:solidFill>
                  <a:srgbClr val="CC0000"/>
                </a:solidFill>
                <a:latin typeface="汉仪太极体简" pitchFamily="2" charset="-122"/>
                <a:ea typeface="汉仪太极体简" pitchFamily="2" charset="-122"/>
                <a:cs typeface="汉仪太极体简" pitchFamily="2" charset="-122"/>
                <a:sym typeface="Wingdings" pitchFamily="2" charset="2"/>
              </a:rPr>
              <a:t>二</a:t>
            </a:r>
            <a:r>
              <a:rPr lang="en-US" altLang="zh-CN" sz="2400" b="1" i="0" u="none" strike="noStrike" kern="0" cap="none" spc="0" baseline="0">
                <a:solidFill>
                  <a:srgbClr val="CC0000"/>
                </a:solidFill>
                <a:latin typeface="汉仪太极体简" pitchFamily="2" charset="-122"/>
                <a:ea typeface="汉仪太极体简" pitchFamily="2" charset="-122"/>
                <a:cs typeface="汉仪太极体简" pitchFamily="2" charset="-122"/>
                <a:sym typeface="Wingdings" pitchFamily="2" charset="2"/>
              </a:rPr>
              <a:t>.</a:t>
            </a:r>
            <a:r>
              <a:rPr lang="zh-CN" altLang="en-US" sz="2400" b="1" i="0" u="none" strike="noStrike" kern="0" cap="none" spc="0" baseline="0">
                <a:solidFill>
                  <a:srgbClr val="CC0000"/>
                </a:solidFill>
                <a:latin typeface="汉仪太极体简" pitchFamily="2" charset="-122"/>
                <a:ea typeface="汉仪太极体简" pitchFamily="2" charset="-122"/>
                <a:cs typeface="汉仪太极体简" pitchFamily="2" charset="-122"/>
                <a:sym typeface="Wingdings" pitchFamily="2" charset="2"/>
              </a:rPr>
              <a:t>再现情境，体验情感 </a:t>
            </a:r>
            <a:endParaRPr lang="zh-CN" altLang="en-US" sz="2400" b="1" i="0" u="none" strike="noStrike" kern="0" cap="none" spc="0" baseline="0">
              <a:solidFill>
                <a:srgbClr val="CC0000"/>
              </a:solidFill>
              <a:latin typeface="汉仪太极体简" pitchFamily="2" charset="-122"/>
              <a:ea typeface="汉仪太极体简" pitchFamily="2" charset="-122"/>
              <a:cs typeface="汉仪太极体简" pitchFamily="2" charset="-122"/>
            </a:endParaRPr>
          </a:p>
        </p:txBody>
      </p:sp>
      <p:sp>
        <p:nvSpPr>
          <p:cNvPr id="101" name="矩形"/>
          <p:cNvSpPr/>
          <p:nvPr/>
        </p:nvSpPr>
        <p:spPr>
          <a:xfrm>
            <a:off x="3151716" y="5008351"/>
            <a:ext cx="4760383" cy="481963"/>
          </a:xfrm>
          <a:prstGeom prst="rect">
            <a:avLst/>
          </a:prstGeom>
          <a:solidFill>
            <a:srgbClr val="FFFF00"/>
          </a:solidFill>
          <a:ln w="28575" cap="flat" cmpd="sng">
            <a:solidFill>
              <a:srgbClr val="CC0000"/>
            </a:solidFill>
            <a:prstDash val="solid"/>
            <a:miter/>
          </a:ln>
        </p:spPr>
        <p:txBody>
          <a:bodyPr vert="horz" wrap="square" lIns="91440" tIns="45720" rIns="91440" bIns="45720" anchor="ctr" anchorCtr="0">
            <a:prstTxWarp prst="textNoShape">
              <a:avLst/>
            </a:prstTxWarp>
            <a:spAutoFit/>
          </a:bodyPr>
          <a:lstStyle/>
          <a:p>
            <a:pPr marL="0" indent="0" algn="ctr">
              <a:lnSpc>
                <a:spcPct val="100000"/>
              </a:lnSpc>
              <a:spcBef>
                <a:spcPct val="50000"/>
              </a:spcBef>
              <a:spcAft>
                <a:spcPct val="0"/>
              </a:spcAft>
              <a:buNone/>
            </a:pPr>
            <a:r>
              <a:rPr lang="zh-CN" altLang="en-US" sz="2400" b="1" i="0" u="none" strike="noStrike" kern="0" cap="none" spc="0" baseline="0">
                <a:solidFill>
                  <a:srgbClr val="CC0000"/>
                </a:solidFill>
                <a:latin typeface="汉仪太极体简" pitchFamily="2" charset="-122"/>
                <a:ea typeface="汉仪太极体简" pitchFamily="2" charset="-122"/>
                <a:cs typeface="汉仪太极体简" pitchFamily="2" charset="-122"/>
                <a:sym typeface="Wingdings" pitchFamily="2" charset="2"/>
              </a:rPr>
              <a:t>三</a:t>
            </a:r>
            <a:r>
              <a:rPr lang="en-US" altLang="zh-CN" sz="2400" b="1" i="0" u="none" strike="noStrike" kern="0" cap="none" spc="0" baseline="0">
                <a:solidFill>
                  <a:srgbClr val="CC0000"/>
                </a:solidFill>
                <a:latin typeface="汉仪太极体简" pitchFamily="2" charset="-122"/>
                <a:ea typeface="汉仪太极体简" pitchFamily="2" charset="-122"/>
                <a:cs typeface="汉仪太极体简" pitchFamily="2" charset="-122"/>
                <a:sym typeface="Wingdings" pitchFamily="2" charset="2"/>
              </a:rPr>
              <a:t>.</a:t>
            </a:r>
            <a:r>
              <a:rPr lang="zh-CN" altLang="en-US" sz="2400" b="1" i="0" u="none" strike="noStrike" kern="0" cap="none" spc="0" baseline="0">
                <a:solidFill>
                  <a:srgbClr val="CC0000"/>
                </a:solidFill>
                <a:latin typeface="汉仪太极体简" pitchFamily="2" charset="-122"/>
                <a:ea typeface="汉仪太极体简" pitchFamily="2" charset="-122"/>
                <a:cs typeface="汉仪太极体简" pitchFamily="2" charset="-122"/>
                <a:sym typeface="Wingdings" pitchFamily="2" charset="2"/>
              </a:rPr>
              <a:t>筛选词语，确定内容 </a:t>
            </a:r>
            <a:endParaRPr lang="zh-CN" altLang="en-US" sz="2400" b="1" i="0" u="none" strike="noStrike" kern="0" cap="none" spc="0" baseline="0">
              <a:solidFill>
                <a:srgbClr val="CC0000"/>
              </a:solidFill>
              <a:latin typeface="汉仪太极体简" pitchFamily="2" charset="-122"/>
              <a:ea typeface="汉仪太极体简" pitchFamily="2" charset="-122"/>
              <a:cs typeface="汉仪太极体简" pitchFamily="2" charset="-122"/>
            </a:endParaRPr>
          </a:p>
        </p:txBody>
      </p:sp>
      <p:sp>
        <p:nvSpPr>
          <p:cNvPr id="102" name="艺术字"/>
          <p:cNvSpPr>
            <a:spLocks noChangeArrowheads="1" noChangeShapeType="1" noTextEdit="1"/>
          </p:cNvSpPr>
          <p:nvPr/>
        </p:nvSpPr>
        <p:spPr>
          <a:xfrm>
            <a:off x="7778750" y="1248833"/>
            <a:ext cx="2569632" cy="38100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00"/>
                  </a:solidFill>
                  <a:prstDash val="solid"/>
                  <a:miter/>
                </a:ln>
                <a:solidFill>
                  <a:srgbClr val="000000"/>
                </a:solidFill>
                <a:latin typeface="宋体"/>
                <a:ea typeface="宋体"/>
              </a:rPr>
              <a:t>倒装与省略</a:t>
            </a:r>
            <a:endParaRPr lang="en-US" altLang="zh-CN" sz="3600" kern="10">
              <a:ln w="12700" cap="flat" cmpd="sng">
                <a:solidFill>
                  <a:srgbClr val="000000"/>
                </a:solidFill>
                <a:prstDash val="solid"/>
                <a:miter/>
              </a:ln>
              <a:solidFill>
                <a:srgbClr val="000000"/>
              </a:solidFill>
              <a:latin typeface="宋体"/>
              <a:ea typeface="宋体"/>
            </a:endParaRPr>
          </a:p>
        </p:txBody>
      </p:sp>
      <p:sp>
        <p:nvSpPr>
          <p:cNvPr id="103" name="艺术字"/>
          <p:cNvSpPr>
            <a:spLocks noChangeArrowheads="1" noChangeShapeType="1" noTextEdit="1"/>
          </p:cNvSpPr>
          <p:nvPr/>
        </p:nvSpPr>
        <p:spPr>
          <a:xfrm>
            <a:off x="8079317" y="3378200"/>
            <a:ext cx="3587744" cy="431799"/>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00"/>
                  </a:solidFill>
                  <a:prstDash val="solid"/>
                  <a:miter/>
                </a:ln>
                <a:solidFill>
                  <a:srgbClr val="000000"/>
                </a:solidFill>
                <a:latin typeface="宋体"/>
                <a:ea typeface="宋体"/>
              </a:rPr>
              <a:t>标题 作者 注释 意象</a:t>
            </a:r>
            <a:endParaRPr lang="en-US" altLang="zh-CN" sz="3600" kern="10">
              <a:ln w="12700" cap="flat" cmpd="sng">
                <a:solidFill>
                  <a:srgbClr val="000000"/>
                </a:solidFill>
                <a:prstDash val="solid"/>
                <a:miter/>
              </a:ln>
              <a:solidFill>
                <a:srgbClr val="000000"/>
              </a:solidFill>
              <a:latin typeface="宋体"/>
              <a:ea typeface="宋体"/>
            </a:endParaRPr>
          </a:p>
        </p:txBody>
      </p:sp>
      <p:sp>
        <p:nvSpPr>
          <p:cNvPr id="104" name="艺术字"/>
          <p:cNvSpPr>
            <a:spLocks noChangeArrowheads="1" noChangeShapeType="1" noTextEdit="1"/>
          </p:cNvSpPr>
          <p:nvPr/>
        </p:nvSpPr>
        <p:spPr>
          <a:xfrm>
            <a:off x="8079317" y="4210050"/>
            <a:ext cx="3357033" cy="431799"/>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00"/>
                  </a:solidFill>
                  <a:prstDash val="solid"/>
                  <a:miter/>
                </a:ln>
                <a:solidFill>
                  <a:srgbClr val="000000"/>
                </a:solidFill>
                <a:latin typeface="宋体"/>
                <a:ea typeface="宋体"/>
              </a:rPr>
              <a:t>联想  想象</a:t>
            </a:r>
            <a:endParaRPr lang="en-US" altLang="zh-CN" sz="3600" kern="10">
              <a:ln w="12700" cap="flat" cmpd="sng">
                <a:solidFill>
                  <a:srgbClr val="000000"/>
                </a:solidFill>
                <a:prstDash val="solid"/>
                <a:miter/>
              </a:ln>
              <a:solidFill>
                <a:srgbClr val="000000"/>
              </a:solidFill>
              <a:latin typeface="宋体"/>
              <a:ea typeface="宋体"/>
            </a:endParaRPr>
          </a:p>
        </p:txBody>
      </p:sp>
      <p:sp>
        <p:nvSpPr>
          <p:cNvPr id="105" name="艺术字"/>
          <p:cNvSpPr>
            <a:spLocks noChangeArrowheads="1" noChangeShapeType="1" noTextEdit="1"/>
          </p:cNvSpPr>
          <p:nvPr/>
        </p:nvSpPr>
        <p:spPr>
          <a:xfrm>
            <a:off x="7778750" y="469900"/>
            <a:ext cx="2474384" cy="419099"/>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00"/>
                  </a:solidFill>
                  <a:prstDash val="solid"/>
                  <a:miter/>
                </a:ln>
                <a:solidFill>
                  <a:srgbClr val="000000"/>
                </a:solidFill>
                <a:latin typeface="宋体"/>
                <a:ea typeface="宋体"/>
              </a:rPr>
              <a:t>文言实词</a:t>
            </a:r>
            <a:endParaRPr lang="en-US" altLang="zh-CN" sz="3600" kern="10">
              <a:ln w="12700" cap="flat" cmpd="sng">
                <a:solidFill>
                  <a:srgbClr val="000000"/>
                </a:solidFill>
                <a:prstDash val="solid"/>
                <a:miter/>
              </a:ln>
              <a:solidFill>
                <a:srgbClr val="000000"/>
              </a:solidFill>
              <a:latin typeface="宋体"/>
              <a:ea typeface="宋体"/>
            </a:endParaRPr>
          </a:p>
        </p:txBody>
      </p:sp>
      <p:sp>
        <p:nvSpPr>
          <p:cNvPr id="106" name="艺术字"/>
          <p:cNvSpPr>
            <a:spLocks noChangeArrowheads="1" noChangeShapeType="1" noTextEdit="1"/>
          </p:cNvSpPr>
          <p:nvPr/>
        </p:nvSpPr>
        <p:spPr>
          <a:xfrm>
            <a:off x="7778750" y="1970616"/>
            <a:ext cx="2529417" cy="349248"/>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00"/>
                  </a:solidFill>
                  <a:prstDash val="solid"/>
                  <a:miter/>
                </a:ln>
                <a:solidFill>
                  <a:srgbClr val="000000"/>
                </a:solidFill>
                <a:latin typeface="宋体"/>
                <a:ea typeface="宋体"/>
              </a:rPr>
              <a:t>古今修辞</a:t>
            </a:r>
            <a:endParaRPr lang="en-US" altLang="zh-CN" sz="3600" kern="10">
              <a:ln w="12700" cap="flat" cmpd="sng">
                <a:solidFill>
                  <a:srgbClr val="000000"/>
                </a:solidFill>
                <a:prstDash val="solid"/>
                <a:miter/>
              </a:ln>
              <a:solidFill>
                <a:srgbClr val="000000"/>
              </a:solidFill>
              <a:latin typeface="宋体"/>
              <a:ea typeface="宋体"/>
            </a:endParaRPr>
          </a:p>
        </p:txBody>
      </p:sp>
      <p:sp>
        <p:nvSpPr>
          <p:cNvPr id="107" name="艺术字"/>
          <p:cNvSpPr>
            <a:spLocks noChangeArrowheads="1" noChangeShapeType="1" noTextEdit="1"/>
          </p:cNvSpPr>
          <p:nvPr/>
        </p:nvSpPr>
        <p:spPr>
          <a:xfrm>
            <a:off x="8079317" y="4972050"/>
            <a:ext cx="3644899" cy="43180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00"/>
                  </a:solidFill>
                  <a:prstDash val="solid"/>
                  <a:miter/>
                </a:ln>
                <a:solidFill>
                  <a:srgbClr val="000000"/>
                </a:solidFill>
                <a:latin typeface="宋体"/>
                <a:ea typeface="宋体"/>
              </a:rPr>
              <a:t>积累记忆诗歌术语</a:t>
            </a:r>
            <a:endParaRPr lang="en-US" altLang="zh-CN" sz="3600" kern="10">
              <a:ln w="12700" cap="flat" cmpd="sng">
                <a:solidFill>
                  <a:srgbClr val="000000"/>
                </a:solidFill>
                <a:prstDash val="solid"/>
                <a:miter/>
              </a:ln>
              <a:solidFill>
                <a:srgbClr val="000000"/>
              </a:solidFill>
              <a:latin typeface="宋体"/>
              <a:ea typeface="宋体"/>
            </a:endParaRPr>
          </a:p>
        </p:txBody>
      </p:sp>
    </p:spTree>
    <p:extLst>
      <p:ext uri="{BB962C8B-B14F-4D97-AF65-F5344CB8AC3E}">
        <p14:creationId xmlns:p14="http://schemas.microsoft.com/office/powerpoint/2010/main" val="11636489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93"/>
                                        </p:tgtEl>
                                        <p:attrNameLst>
                                          <p:attrName>style.visibility</p:attrName>
                                        </p:attrNameLst>
                                      </p:cBhvr>
                                      <p:to>
                                        <p:strVal val="visible"/>
                                      </p:to>
                                    </p:set>
                                    <p:anim calcmode="lin" valueType="num">
                                      <p:cBhvr>
                                        <p:cTn id="13" dur="500" fill="hold"/>
                                        <p:tgtEl>
                                          <p:spTgt spid="93"/>
                                        </p:tgtEl>
                                        <p:attrNameLst>
                                          <p:attrName>ppt_w</p:attrName>
                                        </p:attrNameLst>
                                      </p:cBhvr>
                                      <p:tavLst>
                                        <p:tav tm="0">
                                          <p:val>
                                            <p:fltVal val="0"/>
                                          </p:val>
                                        </p:tav>
                                        <p:tav tm="100000">
                                          <p:val>
                                            <p:strVal val="#ppt_w"/>
                                          </p:val>
                                        </p:tav>
                                      </p:tavLst>
                                    </p:anim>
                                    <p:anim calcmode="lin" valueType="num">
                                      <p:cBhvr>
                                        <p:cTn id="14" dur="500" fill="hold"/>
                                        <p:tgtEl>
                                          <p:spTgt spid="93"/>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500" fill="hold"/>
                                        <p:tgtEl>
                                          <p:spTgt spid="95"/>
                                        </p:tgtEl>
                                        <p:attrNameLst>
                                          <p:attrName>ppt_x</p:attrName>
                                        </p:attrNameLst>
                                      </p:cBhvr>
                                      <p:tavLst>
                                        <p:tav tm="0">
                                          <p:val>
                                            <p:strVal val="#ppt_x"/>
                                          </p:val>
                                        </p:tav>
                                        <p:tav tm="100000">
                                          <p:val>
                                            <p:strVal val="#ppt_x"/>
                                          </p:val>
                                        </p:tav>
                                      </p:tavLst>
                                    </p:anim>
                                    <p:anim calcmode="lin" valueType="num">
                                      <p:cBhvr additive="base">
                                        <p:cTn id="24"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6"/>
                                        </p:tgtEl>
                                        <p:attrNameLst>
                                          <p:attrName>style.visibility</p:attrName>
                                        </p:attrNameLst>
                                      </p:cBhvr>
                                      <p:to>
                                        <p:strVal val="visible"/>
                                      </p:to>
                                    </p:set>
                                    <p:anim calcmode="lin" valueType="num">
                                      <p:cBhvr additive="base">
                                        <p:cTn id="29" dur="500" fill="hold"/>
                                        <p:tgtEl>
                                          <p:spTgt spid="96"/>
                                        </p:tgtEl>
                                        <p:attrNameLst>
                                          <p:attrName>ppt_x</p:attrName>
                                        </p:attrNameLst>
                                      </p:cBhvr>
                                      <p:tavLst>
                                        <p:tav tm="0">
                                          <p:val>
                                            <p:strVal val="#ppt_x"/>
                                          </p:val>
                                        </p:tav>
                                        <p:tav tm="100000">
                                          <p:val>
                                            <p:strVal val="#ppt_x"/>
                                          </p:val>
                                        </p:tav>
                                      </p:tavLst>
                                    </p:anim>
                                    <p:anim calcmode="lin" valueType="num">
                                      <p:cBhvr additive="base">
                                        <p:cTn id="30"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4"/>
                                        </p:tgtEl>
                                        <p:attrNameLst>
                                          <p:attrName>style.visibility</p:attrName>
                                        </p:attrNameLst>
                                      </p:cBhvr>
                                      <p:to>
                                        <p:strVal val="visible"/>
                                      </p:to>
                                    </p:set>
                                    <p:anim calcmode="lin" valueType="num">
                                      <p:cBhvr additive="base">
                                        <p:cTn id="35" dur="500" fill="hold"/>
                                        <p:tgtEl>
                                          <p:spTgt spid="94"/>
                                        </p:tgtEl>
                                        <p:attrNameLst>
                                          <p:attrName>ppt_x</p:attrName>
                                        </p:attrNameLst>
                                      </p:cBhvr>
                                      <p:tavLst>
                                        <p:tav tm="0">
                                          <p:val>
                                            <p:strVal val="#ppt_x"/>
                                          </p:val>
                                        </p:tav>
                                        <p:tav tm="100000">
                                          <p:val>
                                            <p:strVal val="#ppt_x"/>
                                          </p:val>
                                        </p:tav>
                                      </p:tavLst>
                                    </p:anim>
                                    <p:anim calcmode="lin" valueType="num">
                                      <p:cBhvr additive="base">
                                        <p:cTn id="36"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105"/>
                                        </p:tgtEl>
                                        <p:attrNameLst>
                                          <p:attrName>style.visibility</p:attrName>
                                        </p:attrNameLst>
                                      </p:cBhvr>
                                      <p:to>
                                        <p:strVal val="visible"/>
                                      </p:to>
                                    </p:set>
                                    <p:anim calcmode="lin" valueType="num">
                                      <p:cBhvr>
                                        <p:cTn id="41" dur="500" fill="hold"/>
                                        <p:tgtEl>
                                          <p:spTgt spid="105"/>
                                        </p:tgtEl>
                                        <p:attrNameLst>
                                          <p:attrName>ppt_w</p:attrName>
                                        </p:attrNameLst>
                                      </p:cBhvr>
                                      <p:tavLst>
                                        <p:tav tm="0">
                                          <p:val>
                                            <p:fltVal val="0"/>
                                          </p:val>
                                        </p:tav>
                                        <p:tav tm="100000">
                                          <p:val>
                                            <p:strVal val="#ppt_w"/>
                                          </p:val>
                                        </p:tav>
                                      </p:tavLst>
                                    </p:anim>
                                    <p:anim calcmode="lin" valueType="num">
                                      <p:cBhvr>
                                        <p:cTn id="42" dur="500" fill="hold"/>
                                        <p:tgtEl>
                                          <p:spTgt spid="105"/>
                                        </p:tgtEl>
                                        <p:attrNameLst>
                                          <p:attrName>ppt_h</p:attrName>
                                        </p:attrNameLst>
                                      </p:cBhvr>
                                      <p:tavLst>
                                        <p:tav tm="0">
                                          <p:val>
                                            <p:fltVal val="0"/>
                                          </p:val>
                                        </p:tav>
                                        <p:tav tm="100000">
                                          <p:val>
                                            <p:strVal val="#ppt_h"/>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102"/>
                                        </p:tgtEl>
                                        <p:attrNameLst>
                                          <p:attrName>style.visibility</p:attrName>
                                        </p:attrNameLst>
                                      </p:cBhvr>
                                      <p:to>
                                        <p:strVal val="visible"/>
                                      </p:to>
                                    </p:set>
                                    <p:anim calcmode="lin" valueType="num">
                                      <p:cBhvr>
                                        <p:cTn id="47" dur="500" fill="hold"/>
                                        <p:tgtEl>
                                          <p:spTgt spid="102"/>
                                        </p:tgtEl>
                                        <p:attrNameLst>
                                          <p:attrName>ppt_w</p:attrName>
                                        </p:attrNameLst>
                                      </p:cBhvr>
                                      <p:tavLst>
                                        <p:tav tm="0">
                                          <p:val>
                                            <p:fltVal val="0"/>
                                          </p:val>
                                        </p:tav>
                                        <p:tav tm="100000">
                                          <p:val>
                                            <p:strVal val="#ppt_w"/>
                                          </p:val>
                                        </p:tav>
                                      </p:tavLst>
                                    </p:anim>
                                    <p:anim calcmode="lin" valueType="num">
                                      <p:cBhvr>
                                        <p:cTn id="48" dur="500" fill="hold"/>
                                        <p:tgtEl>
                                          <p:spTgt spid="102"/>
                                        </p:tgtEl>
                                        <p:attrNameLst>
                                          <p:attrName>ppt_h</p:attrName>
                                        </p:attrNameLst>
                                      </p:cBhvr>
                                      <p:tavLst>
                                        <p:tav tm="0">
                                          <p:val>
                                            <p:fltVal val="0"/>
                                          </p:val>
                                        </p:tav>
                                        <p:tav tm="100000">
                                          <p:val>
                                            <p:strVal val="#ppt_h"/>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106"/>
                                        </p:tgtEl>
                                        <p:attrNameLst>
                                          <p:attrName>style.visibility</p:attrName>
                                        </p:attrNameLst>
                                      </p:cBhvr>
                                      <p:to>
                                        <p:strVal val="visible"/>
                                      </p:to>
                                    </p:set>
                                    <p:anim calcmode="lin" valueType="num">
                                      <p:cBhvr>
                                        <p:cTn id="53" dur="500" fill="hold"/>
                                        <p:tgtEl>
                                          <p:spTgt spid="106"/>
                                        </p:tgtEl>
                                        <p:attrNameLst>
                                          <p:attrName>ppt_w</p:attrName>
                                        </p:attrNameLst>
                                      </p:cBhvr>
                                      <p:tavLst>
                                        <p:tav tm="0">
                                          <p:val>
                                            <p:fltVal val="0"/>
                                          </p:val>
                                        </p:tav>
                                        <p:tav tm="100000">
                                          <p:val>
                                            <p:strVal val="#ppt_w"/>
                                          </p:val>
                                        </p:tav>
                                      </p:tavLst>
                                    </p:anim>
                                    <p:anim calcmode="lin" valueType="num">
                                      <p:cBhvr>
                                        <p:cTn id="54" dur="500" fill="hold"/>
                                        <p:tgtEl>
                                          <p:spTgt spid="106"/>
                                        </p:tgtEl>
                                        <p:attrNameLst>
                                          <p:attrName>ppt_h</p:attrName>
                                        </p:attrNameLst>
                                      </p:cBhvr>
                                      <p:tavLst>
                                        <p:tav tm="0">
                                          <p:val>
                                            <p:fltVal val="0"/>
                                          </p:val>
                                        </p:tav>
                                        <p:tav tm="100000">
                                          <p:val>
                                            <p:strVal val="#ppt_h"/>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99"/>
                                        </p:tgtEl>
                                        <p:attrNameLst>
                                          <p:attrName>style.visibility</p:attrName>
                                        </p:attrNameLst>
                                      </p:cBhvr>
                                      <p:to>
                                        <p:strVal val="visible"/>
                                      </p:to>
                                    </p:set>
                                    <p:anim calcmode="lin" valueType="num">
                                      <p:cBhvr additive="base">
                                        <p:cTn id="59" dur="500" fill="hold"/>
                                        <p:tgtEl>
                                          <p:spTgt spid="99"/>
                                        </p:tgtEl>
                                        <p:attrNameLst>
                                          <p:attrName>ppt_x</p:attrName>
                                        </p:attrNameLst>
                                      </p:cBhvr>
                                      <p:tavLst>
                                        <p:tav tm="0">
                                          <p:val>
                                            <p:strVal val="#ppt_x"/>
                                          </p:val>
                                        </p:tav>
                                        <p:tav tm="100000">
                                          <p:val>
                                            <p:strVal val="#ppt_x"/>
                                          </p:val>
                                        </p:tav>
                                      </p:tavLst>
                                    </p:anim>
                                    <p:anim calcmode="lin" valueType="num">
                                      <p:cBhvr additive="base">
                                        <p:cTn id="60" dur="500" fill="hold"/>
                                        <p:tgtEl>
                                          <p:spTgt spid="99"/>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00"/>
                                        </p:tgtEl>
                                        <p:attrNameLst>
                                          <p:attrName>style.visibility</p:attrName>
                                        </p:attrNameLst>
                                      </p:cBhvr>
                                      <p:to>
                                        <p:strVal val="visible"/>
                                      </p:to>
                                    </p:set>
                                    <p:anim calcmode="lin" valueType="num">
                                      <p:cBhvr additive="base">
                                        <p:cTn id="65" dur="500" fill="hold"/>
                                        <p:tgtEl>
                                          <p:spTgt spid="100"/>
                                        </p:tgtEl>
                                        <p:attrNameLst>
                                          <p:attrName>ppt_x</p:attrName>
                                        </p:attrNameLst>
                                      </p:cBhvr>
                                      <p:tavLst>
                                        <p:tav tm="0">
                                          <p:val>
                                            <p:strVal val="#ppt_x"/>
                                          </p:val>
                                        </p:tav>
                                        <p:tav tm="100000">
                                          <p:val>
                                            <p:strVal val="#ppt_x"/>
                                          </p:val>
                                        </p:tav>
                                      </p:tavLst>
                                    </p:anim>
                                    <p:anim calcmode="lin" valueType="num">
                                      <p:cBhvr additive="base">
                                        <p:cTn id="6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01"/>
                                        </p:tgtEl>
                                        <p:attrNameLst>
                                          <p:attrName>style.visibility</p:attrName>
                                        </p:attrNameLst>
                                      </p:cBhvr>
                                      <p:to>
                                        <p:strVal val="visible"/>
                                      </p:to>
                                    </p:set>
                                    <p:anim calcmode="lin" valueType="num">
                                      <p:cBhvr additive="base">
                                        <p:cTn id="71" dur="500" fill="hold"/>
                                        <p:tgtEl>
                                          <p:spTgt spid="101"/>
                                        </p:tgtEl>
                                        <p:attrNameLst>
                                          <p:attrName>ppt_x</p:attrName>
                                        </p:attrNameLst>
                                      </p:cBhvr>
                                      <p:tavLst>
                                        <p:tav tm="0">
                                          <p:val>
                                            <p:strVal val="#ppt_x"/>
                                          </p:val>
                                        </p:tav>
                                        <p:tav tm="100000">
                                          <p:val>
                                            <p:strVal val="#ppt_x"/>
                                          </p:val>
                                        </p:tav>
                                      </p:tavLst>
                                    </p:anim>
                                    <p:anim calcmode="lin" valueType="num">
                                      <p:cBhvr additive="base">
                                        <p:cTn id="72"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3" presetClass="entr" presetSubtype="16" fill="hold" grpId="0" nodeType="clickEffect">
                                  <p:stCondLst>
                                    <p:cond delay="0"/>
                                  </p:stCondLst>
                                  <p:childTnLst>
                                    <p:set>
                                      <p:cBhvr>
                                        <p:cTn id="76" dur="1" fill="hold">
                                          <p:stCondLst>
                                            <p:cond delay="0"/>
                                          </p:stCondLst>
                                        </p:cTn>
                                        <p:tgtEl>
                                          <p:spTgt spid="103"/>
                                        </p:tgtEl>
                                        <p:attrNameLst>
                                          <p:attrName>style.visibility</p:attrName>
                                        </p:attrNameLst>
                                      </p:cBhvr>
                                      <p:to>
                                        <p:strVal val="visible"/>
                                      </p:to>
                                    </p:set>
                                    <p:anim calcmode="lin" valueType="num">
                                      <p:cBhvr>
                                        <p:cTn id="77" dur="500" fill="hold"/>
                                        <p:tgtEl>
                                          <p:spTgt spid="103"/>
                                        </p:tgtEl>
                                        <p:attrNameLst>
                                          <p:attrName>ppt_w</p:attrName>
                                        </p:attrNameLst>
                                      </p:cBhvr>
                                      <p:tavLst>
                                        <p:tav tm="0">
                                          <p:val>
                                            <p:fltVal val="0"/>
                                          </p:val>
                                        </p:tav>
                                        <p:tav tm="100000">
                                          <p:val>
                                            <p:strVal val="#ppt_w"/>
                                          </p:val>
                                        </p:tav>
                                      </p:tavLst>
                                    </p:anim>
                                    <p:anim calcmode="lin" valueType="num">
                                      <p:cBhvr>
                                        <p:cTn id="78" dur="500" fill="hold"/>
                                        <p:tgtEl>
                                          <p:spTgt spid="103"/>
                                        </p:tgtEl>
                                        <p:attrNameLst>
                                          <p:attrName>ppt_h</p:attrName>
                                        </p:attrNameLst>
                                      </p:cBhvr>
                                      <p:tavLst>
                                        <p:tav tm="0">
                                          <p:val>
                                            <p:fltVal val="0"/>
                                          </p:val>
                                        </p:tav>
                                        <p:tav tm="100000">
                                          <p:val>
                                            <p:strVal val="#ppt_h"/>
                                          </p:val>
                                        </p:tav>
                                      </p:tavLst>
                                    </p:anim>
                                  </p:childTnLst>
                                </p:cTn>
                              </p:par>
                            </p:childTnLst>
                          </p:cTn>
                        </p:par>
                      </p:childTnLst>
                    </p:cTn>
                  </p:par>
                  <p:par>
                    <p:cTn id="79" fill="hold" nodeType="clickPar">
                      <p:stCondLst>
                        <p:cond delay="indefinite"/>
                      </p:stCondLst>
                      <p:childTnLst>
                        <p:par>
                          <p:cTn id="80" fill="hold" nodeType="afterGroup">
                            <p:stCondLst>
                              <p:cond delay="0"/>
                            </p:stCondLst>
                            <p:childTnLst>
                              <p:par>
                                <p:cTn id="81" presetID="23" presetClass="entr" presetSubtype="16" fill="hold" grpId="0" nodeType="clickEffect">
                                  <p:stCondLst>
                                    <p:cond delay="0"/>
                                  </p:stCondLst>
                                  <p:childTnLst>
                                    <p:set>
                                      <p:cBhvr>
                                        <p:cTn id="82" dur="1" fill="hold">
                                          <p:stCondLst>
                                            <p:cond delay="0"/>
                                          </p:stCondLst>
                                        </p:cTn>
                                        <p:tgtEl>
                                          <p:spTgt spid="104"/>
                                        </p:tgtEl>
                                        <p:attrNameLst>
                                          <p:attrName>style.visibility</p:attrName>
                                        </p:attrNameLst>
                                      </p:cBhvr>
                                      <p:to>
                                        <p:strVal val="visible"/>
                                      </p:to>
                                    </p:set>
                                    <p:anim calcmode="lin" valueType="num">
                                      <p:cBhvr>
                                        <p:cTn id="83" dur="500" fill="hold"/>
                                        <p:tgtEl>
                                          <p:spTgt spid="104"/>
                                        </p:tgtEl>
                                        <p:attrNameLst>
                                          <p:attrName>ppt_w</p:attrName>
                                        </p:attrNameLst>
                                      </p:cBhvr>
                                      <p:tavLst>
                                        <p:tav tm="0">
                                          <p:val>
                                            <p:fltVal val="0"/>
                                          </p:val>
                                        </p:tav>
                                        <p:tav tm="100000">
                                          <p:val>
                                            <p:strVal val="#ppt_w"/>
                                          </p:val>
                                        </p:tav>
                                      </p:tavLst>
                                    </p:anim>
                                    <p:anim calcmode="lin" valueType="num">
                                      <p:cBhvr>
                                        <p:cTn id="84" dur="500" fill="hold"/>
                                        <p:tgtEl>
                                          <p:spTgt spid="104"/>
                                        </p:tgtEl>
                                        <p:attrNameLst>
                                          <p:attrName>ppt_h</p:attrName>
                                        </p:attrNameLst>
                                      </p:cBhvr>
                                      <p:tavLst>
                                        <p:tav tm="0">
                                          <p:val>
                                            <p:fltVal val="0"/>
                                          </p:val>
                                        </p:tav>
                                        <p:tav tm="100000">
                                          <p:val>
                                            <p:strVal val="#ppt_h"/>
                                          </p:val>
                                        </p:tav>
                                      </p:tavLst>
                                    </p:anim>
                                  </p:childTnLst>
                                </p:cTn>
                              </p:par>
                            </p:childTnLst>
                          </p:cTn>
                        </p:par>
                      </p:childTnLst>
                    </p:cTn>
                  </p:par>
                  <p:par>
                    <p:cTn id="85" fill="hold" nodeType="clickPar">
                      <p:stCondLst>
                        <p:cond delay="indefinite"/>
                      </p:stCondLst>
                      <p:childTnLst>
                        <p:par>
                          <p:cTn id="86" fill="hold" nodeType="afterGroup">
                            <p:stCondLst>
                              <p:cond delay="0"/>
                            </p:stCondLst>
                            <p:childTnLst>
                              <p:par>
                                <p:cTn id="87" presetID="23" presetClass="entr" presetSubtype="16" fill="hold" grpId="0" nodeType="clickEffect">
                                  <p:stCondLst>
                                    <p:cond delay="0"/>
                                  </p:stCondLst>
                                  <p:childTnLst>
                                    <p:set>
                                      <p:cBhvr>
                                        <p:cTn id="88" dur="1" fill="hold">
                                          <p:stCondLst>
                                            <p:cond delay="0"/>
                                          </p:stCondLst>
                                        </p:cTn>
                                        <p:tgtEl>
                                          <p:spTgt spid="107"/>
                                        </p:tgtEl>
                                        <p:attrNameLst>
                                          <p:attrName>style.visibility</p:attrName>
                                        </p:attrNameLst>
                                      </p:cBhvr>
                                      <p:to>
                                        <p:strVal val="visible"/>
                                      </p:to>
                                    </p:set>
                                    <p:anim calcmode="lin" valueType="num">
                                      <p:cBhvr>
                                        <p:cTn id="89" dur="500" fill="hold"/>
                                        <p:tgtEl>
                                          <p:spTgt spid="107"/>
                                        </p:tgtEl>
                                        <p:attrNameLst>
                                          <p:attrName>ppt_w</p:attrName>
                                        </p:attrNameLst>
                                      </p:cBhvr>
                                      <p:tavLst>
                                        <p:tav tm="0">
                                          <p:val>
                                            <p:fltVal val="0"/>
                                          </p:val>
                                        </p:tav>
                                        <p:tav tm="100000">
                                          <p:val>
                                            <p:strVal val="#ppt_w"/>
                                          </p:val>
                                        </p:tav>
                                      </p:tavLst>
                                    </p:anim>
                                    <p:anim calcmode="lin" valueType="num">
                                      <p:cBhvr>
                                        <p:cTn id="90" dur="500" fill="hold"/>
                                        <p:tgtEl>
                                          <p:spTgt spid="10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4" grpId="0"/>
      <p:bldP spid="105" grpId="0"/>
      <p:bldP spid="102" grpId="0"/>
      <p:bldP spid="106" grpId="0"/>
      <p:bldP spid="99" grpId="0"/>
      <p:bldP spid="100" grpId="0"/>
      <p:bldP spid="101" grpId="0"/>
      <p:bldP spid="103" grpId="0"/>
      <p:bldP spid="104" grpId="0"/>
      <p:bldP spid="10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5" name="矩形"/>
          <p:cNvSpPr/>
          <p:nvPr/>
        </p:nvSpPr>
        <p:spPr>
          <a:xfrm>
            <a:off x="719666" y="1485899"/>
            <a:ext cx="11040534" cy="4191952"/>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50000"/>
              </a:spcBef>
              <a:spcAft>
                <a:spcPct val="0"/>
              </a:spcAft>
              <a:buNone/>
            </a:pPr>
            <a:endParaRPr lang="en-US" altLang="zh-CN" sz="2600" b="1" i="0" u="none" strike="noStrike" kern="0" cap="none" spc="0" baseline="0">
              <a:solidFill>
                <a:srgbClr val="FF0000"/>
              </a:solidFill>
              <a:latin typeface="新宋体" charset="0"/>
              <a:ea typeface="新宋体" charset="0"/>
              <a:cs typeface="Times New Roman" pitchFamily="2" charset="0"/>
            </a:endParaRPr>
          </a:p>
          <a:p>
            <a:pPr marL="0" indent="0" algn="l">
              <a:lnSpc>
                <a:spcPct val="100000"/>
              </a:lnSpc>
              <a:spcBef>
                <a:spcPct val="50000"/>
              </a:spcBef>
              <a:spcAft>
                <a:spcPct val="0"/>
              </a:spcAft>
              <a:buNone/>
            </a:pPr>
            <a:r>
              <a:rPr lang="zh-CN" altLang="en-US" sz="2600" b="1" i="0" u="none" strike="noStrike" kern="0" cap="none" spc="0" baseline="0">
                <a:solidFill>
                  <a:srgbClr val="FF0000"/>
                </a:solidFill>
                <a:latin typeface="新宋体" charset="0"/>
                <a:ea typeface="新宋体" charset="0"/>
                <a:cs typeface="Times New Roman" pitchFamily="2" charset="0"/>
              </a:rPr>
              <a:t>《核按钮》P146</a:t>
            </a:r>
            <a:endParaRPr lang="en-US" altLang="zh-CN" sz="2600" b="1" i="0" u="none" strike="noStrike" kern="0" cap="none" spc="0" baseline="0">
              <a:solidFill>
                <a:srgbClr val="FF0000"/>
              </a:solidFill>
              <a:latin typeface="新宋体" charset="0"/>
              <a:ea typeface="新宋体" charset="0"/>
              <a:cs typeface="Times New Roman" pitchFamily="2" charset="0"/>
            </a:endParaRPr>
          </a:p>
          <a:p>
            <a:pPr marL="0" indent="0" algn="l">
              <a:lnSpc>
                <a:spcPct val="100000"/>
              </a:lnSpc>
              <a:spcBef>
                <a:spcPct val="50000"/>
              </a:spcBef>
              <a:spcAft>
                <a:spcPct val="0"/>
              </a:spcAft>
              <a:buNone/>
            </a:pPr>
            <a:r>
              <a:rPr lang="zh-CN" altLang="en-US" sz="2600" b="1" i="0" u="none" strike="noStrike" kern="0" cap="none" spc="0" baseline="0">
                <a:solidFill>
                  <a:srgbClr val="FF0000"/>
                </a:solidFill>
                <a:latin typeface="新宋体" charset="0"/>
                <a:ea typeface="新宋体" charset="0"/>
                <a:cs typeface="Times New Roman" pitchFamily="2" charset="0"/>
              </a:rPr>
              <a:t>答题规范</a:t>
            </a:r>
            <a:endParaRPr lang="en-US" altLang="zh-CN" sz="2600" b="1" i="0" u="none" strike="noStrike" kern="0" cap="none" spc="0" baseline="0">
              <a:solidFill>
                <a:srgbClr val="FF0000"/>
              </a:solidFill>
              <a:latin typeface="新宋体" charset="0"/>
              <a:ea typeface="新宋体" charset="0"/>
              <a:cs typeface="Times New Roman" pitchFamily="2" charset="0"/>
            </a:endParaRPr>
          </a:p>
          <a:p>
            <a:pPr marL="0" indent="0" algn="l">
              <a:lnSpc>
                <a:spcPct val="100000"/>
              </a:lnSpc>
              <a:spcBef>
                <a:spcPct val="50000"/>
              </a:spcBef>
              <a:spcAft>
                <a:spcPct val="0"/>
              </a:spcAft>
              <a:buNone/>
            </a:pPr>
            <a:r>
              <a:rPr lang="zh-CN" altLang="en-US" sz="2600" b="1" i="0" u="none" strike="noStrike" kern="0" cap="none" spc="0" baseline="0">
                <a:solidFill>
                  <a:srgbClr val="FF0000"/>
                </a:solidFill>
                <a:latin typeface="新宋体" charset="0"/>
                <a:ea typeface="新宋体" charset="0"/>
                <a:cs typeface="Times New Roman" pitchFamily="2" charset="0"/>
              </a:rPr>
              <a:t>①先概括。指出表现了什么思想感情（或主旨）。如果题干只要求“概括”，就不必有以下的步骤了。</a:t>
            </a:r>
            <a:endParaRPr lang="en-US" altLang="zh-CN" sz="2600" b="1" i="0" u="none" strike="noStrike" kern="0" cap="none" spc="0" baseline="0">
              <a:solidFill>
                <a:srgbClr val="FF0000"/>
              </a:solidFill>
              <a:latin typeface="新宋体" charset="0"/>
              <a:ea typeface="新宋体" charset="0"/>
              <a:cs typeface="Times New Roman" pitchFamily="2" charset="0"/>
            </a:endParaRPr>
          </a:p>
          <a:p>
            <a:pPr marL="0" indent="0" algn="l">
              <a:lnSpc>
                <a:spcPct val="100000"/>
              </a:lnSpc>
              <a:spcBef>
                <a:spcPct val="50000"/>
              </a:spcBef>
              <a:spcAft>
                <a:spcPct val="0"/>
              </a:spcAft>
              <a:buNone/>
            </a:pPr>
            <a:r>
              <a:rPr lang="zh-CN" altLang="en-US" sz="2600" b="1" i="0" u="none" strike="noStrike" kern="0" cap="none" spc="0" baseline="0">
                <a:solidFill>
                  <a:srgbClr val="FF0000"/>
                </a:solidFill>
                <a:latin typeface="新宋体" charset="0"/>
                <a:ea typeface="新宋体" charset="0"/>
                <a:cs typeface="Times New Roman" pitchFamily="2" charset="0"/>
              </a:rPr>
              <a:t>②联系诗歌内容，摆出之所以是某种思想感情（或主旨）的依据。这是一个分析过程。</a:t>
            </a:r>
            <a:endParaRPr lang="en-US" altLang="zh-CN" sz="2600" b="1" i="0" u="none" strike="noStrike" kern="0" cap="none" spc="0" baseline="0">
              <a:solidFill>
                <a:srgbClr val="FF0000"/>
              </a:solidFill>
              <a:latin typeface="新宋体" charset="0"/>
              <a:ea typeface="新宋体" charset="0"/>
              <a:cs typeface="Times New Roman" pitchFamily="2" charset="0"/>
            </a:endParaRPr>
          </a:p>
          <a:p>
            <a:pPr marL="0" indent="0" algn="l">
              <a:lnSpc>
                <a:spcPct val="100000"/>
              </a:lnSpc>
              <a:spcBef>
                <a:spcPct val="50000"/>
              </a:spcBef>
              <a:spcAft>
                <a:spcPct val="0"/>
              </a:spcAft>
              <a:buNone/>
            </a:pPr>
            <a:r>
              <a:rPr lang="zh-CN" altLang="en-US" sz="2600" b="1" i="0" u="none" strike="noStrike" kern="0" cap="none" spc="0" baseline="0">
                <a:solidFill>
                  <a:srgbClr val="FF0000"/>
                </a:solidFill>
                <a:latin typeface="新宋体" charset="0"/>
                <a:ea typeface="新宋体" charset="0"/>
                <a:cs typeface="Times New Roman" pitchFamily="2" charset="0"/>
              </a:rPr>
              <a:t>③如果要求鉴赏评价，可在分析之后进行具体评价。</a:t>
            </a:r>
            <a:endParaRPr lang="zh-CN" altLang="en-US" sz="2600" b="1" i="0" u="none" strike="noStrike" kern="0" cap="none" spc="0" baseline="0">
              <a:solidFill>
                <a:srgbClr val="D60093"/>
              </a:solidFill>
              <a:latin typeface="新宋体" charset="0"/>
              <a:ea typeface="新宋体" charset="0"/>
              <a:cs typeface="方正华隶简体" pitchFamily="1" charset="-122"/>
            </a:endParaRPr>
          </a:p>
        </p:txBody>
      </p:sp>
      <p:pic>
        <p:nvPicPr>
          <p:cNvPr id="346" name="图片" descr="C:/Users/Administrator/Desktop/向日葵">
            <a:hlinkClick r:id="rId4" action="ppaction://hlinksldjump"/>
          </p:cNvPr>
          <p:cNvPicPr>
            <a:picLocks noChangeAspect="1"/>
          </p:cNvPicPr>
          <p:nvPr/>
        </p:nvPicPr>
        <p:blipFill>
          <a:blip r:embed="rId3"/>
          <a:stretch>
            <a:fillRect/>
          </a:stretch>
        </p:blipFill>
        <p:spPr>
          <a:xfrm>
            <a:off x="7056967" y="1028700"/>
            <a:ext cx="4368800" cy="819150"/>
          </a:xfrm>
          <a:prstGeom prst="rect">
            <a:avLst/>
          </a:prstGeom>
          <a:noFill/>
          <a:ln w="9525" cap="flat" cmpd="sng">
            <a:noFill/>
            <a:prstDash val="solid"/>
            <a:miter/>
          </a:ln>
        </p:spPr>
      </p:pic>
      <p:sp>
        <p:nvSpPr>
          <p:cNvPr id="347" name="艺术字"/>
          <p:cNvSpPr>
            <a:spLocks noChangeArrowheads="1" noChangeShapeType="1" noTextEdit="1"/>
          </p:cNvSpPr>
          <p:nvPr/>
        </p:nvSpPr>
        <p:spPr>
          <a:xfrm>
            <a:off x="3312583" y="260350"/>
            <a:ext cx="4705350" cy="7937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三、把握情感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
        <p:nvSpPr>
          <p:cNvPr id="348" name="矩形"/>
          <p:cNvSpPr/>
          <p:nvPr/>
        </p:nvSpPr>
        <p:spPr>
          <a:xfrm>
            <a:off x="1042045" y="1209656"/>
            <a:ext cx="8189736" cy="93916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5600" b="1" i="0" u="none" strike="noStrike" kern="0" cap="none" spc="0" baseline="0">
                <a:solidFill>
                  <a:srgbClr val="FF0000"/>
                </a:solidFill>
                <a:latin typeface="Times New Roman" pitchFamily="2" charset="0"/>
                <a:ea typeface="宋体" pitchFamily="2" charset="-122"/>
                <a:cs typeface="Times New Roman" pitchFamily="2" charset="0"/>
              </a:rPr>
              <a:t>（一）情感把握题</a:t>
            </a:r>
            <a:endParaRPr lang="zh-CN" altLang="en-US" sz="5600" b="1" i="0" u="none" strike="noStrike" kern="0" cap="none" spc="0" baseline="0">
              <a:solidFill>
                <a:srgbClr val="FF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9939691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wipe(down)">
                                      <p:cBhvr>
                                        <p:cTn id="7" dur="500"/>
                                        <p:tgtEl>
                                          <p:spTgt spid="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52" name="图片" descr="C:/Users/Administrator/Desktop/ll01"/>
          <p:cNvPicPr>
            <a:picLocks noChangeAspect="1"/>
          </p:cNvPicPr>
          <p:nvPr/>
        </p:nvPicPr>
        <p:blipFill>
          <a:blip r:embed="rId3"/>
          <a:stretch>
            <a:fillRect/>
          </a:stretch>
        </p:blipFill>
        <p:spPr>
          <a:xfrm>
            <a:off x="1583266" y="2277533"/>
            <a:ext cx="9313336" cy="4212163"/>
          </a:xfrm>
          <a:prstGeom prst="rect">
            <a:avLst/>
          </a:prstGeom>
          <a:noFill/>
          <a:ln w="9525" cap="flat" cmpd="sng">
            <a:noFill/>
            <a:prstDash val="solid"/>
            <a:miter/>
          </a:ln>
        </p:spPr>
      </p:pic>
      <p:sp>
        <p:nvSpPr>
          <p:cNvPr id="353" name="艺术字"/>
          <p:cNvSpPr>
            <a:spLocks noChangeArrowheads="1" noChangeShapeType="1" noTextEdit="1"/>
          </p:cNvSpPr>
          <p:nvPr/>
        </p:nvSpPr>
        <p:spPr>
          <a:xfrm>
            <a:off x="3024717" y="742949"/>
            <a:ext cx="6623051" cy="134408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rPr>
              <a:t>试题分析</a:t>
            </a:r>
            <a:endParaRPr lang="en-US" altLang="zh-CN"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874316421"/>
      </p:ext>
    </p:extLst>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7" name="内容占位符"/>
          <p:cNvSpPr>
            <a:spLocks noGrp="1"/>
          </p:cNvSpPr>
          <p:nvPr>
            <p:ph idx="1"/>
          </p:nvPr>
        </p:nvSpPr>
        <p:spPr>
          <a:xfrm>
            <a:off x="14007" y="-14007"/>
            <a:ext cx="12172204" cy="6681405"/>
          </a:xfrm>
          <a:prstGeom prst="rect">
            <a:avLst/>
          </a:prstGeom>
        </p:spPr>
        <p:txBody>
          <a:bodyPr>
            <a:prstTxWarp prst="textNoShape">
              <a:avLst/>
            </a:prstTxWarp>
          </a:bodyPr>
          <a:lstStyle/>
          <a:p>
            <a:pPr>
              <a:buNone/>
            </a:pPr>
            <a:r>
              <a:rPr lang="en-US" altLang="zh-CN" b="0" i="0" u="none" baseline="0">
                <a:solidFill>
                  <a:srgbClr val="0000CC"/>
                </a:solidFill>
              </a:rPr>
              <a:t>                                         </a:t>
            </a:r>
            <a:r>
              <a:rPr lang="zh-CN" altLang="en-US" sz="2000" b="1" u="none" baseline="0">
                <a:solidFill>
                  <a:srgbClr val="0000CC"/>
                </a:solidFill>
              </a:rPr>
              <a:t>送李端  卢  纶</a:t>
            </a:r>
            <a:r>
              <a:rPr lang="en-US" altLang="zh-CN" sz="2000" b="1" u="none" baseline="0">
                <a:solidFill>
                  <a:srgbClr val="333399"/>
                </a:solidFill>
              </a:rPr>
              <a:t>  </a:t>
            </a:r>
            <a:endParaRPr lang="en-US" altLang="zh-CN" sz="2000" b="1" u="none" baseline="0">
              <a:solidFill>
                <a:srgbClr val="333399"/>
              </a:solidFill>
            </a:endParaRPr>
          </a:p>
          <a:p>
            <a:pPr>
              <a:buNone/>
            </a:pPr>
            <a:r>
              <a:rPr lang="en-US" altLang="zh-CN" sz="2000" b="1" u="none" baseline="0">
                <a:solidFill>
                  <a:srgbClr val="333399"/>
                </a:solidFill>
              </a:rPr>
              <a:t> </a:t>
            </a:r>
            <a:r>
              <a:rPr lang="zh-CN" altLang="en-US" sz="2000" b="1" u="none" baseline="0">
                <a:solidFill>
                  <a:srgbClr val="0000CC"/>
                </a:solidFill>
              </a:rPr>
              <a:t>故关衰草遍，离别自堪悲。路出寒云外，人归暮雪时。  </a:t>
            </a:r>
            <a:endParaRPr lang="en-US" altLang="zh-CN" sz="2000" b="1" u="none" baseline="0">
              <a:solidFill>
                <a:srgbClr val="0000CC"/>
              </a:solidFill>
            </a:endParaRPr>
          </a:p>
          <a:p>
            <a:pPr>
              <a:buNone/>
            </a:pPr>
            <a:r>
              <a:rPr lang="zh-CN" altLang="en-US" sz="2000" b="1" u="none" baseline="0">
                <a:solidFill>
                  <a:srgbClr val="0000CC"/>
                </a:solidFill>
              </a:rPr>
              <a:t>少孤为客早，多难识君迟。掩泪空相向，风尘何处期?</a:t>
            </a:r>
            <a:r>
              <a:rPr lang="en-US" altLang="zh-CN" sz="2000" b="1" u="none" baseline="0">
                <a:solidFill>
                  <a:srgbClr val="000000"/>
                </a:solidFill>
              </a:rPr>
              <a:t> </a:t>
            </a:r>
            <a:endParaRPr lang="en-US" altLang="zh-CN" sz="2000" b="1" u="none" baseline="0">
              <a:solidFill>
                <a:srgbClr val="000000"/>
              </a:solidFill>
            </a:endParaRPr>
          </a:p>
          <a:p>
            <a:pPr>
              <a:buNone/>
            </a:pPr>
            <a:r>
              <a:rPr lang="en-US" altLang="zh-CN" sz="2000" b="1" u="none" baseline="0">
                <a:solidFill>
                  <a:srgbClr val="FF0000"/>
                </a:solidFill>
              </a:rPr>
              <a:t>5、这首诗是抒发作者</a:t>
            </a:r>
            <a:r>
              <a:rPr lang="zh-CN" altLang="en-US" sz="2000" b="1" u="none" baseline="0">
                <a:solidFill>
                  <a:schemeClr val="accent1"/>
                </a:solidFill>
              </a:rPr>
              <a:t>怎样的情感</a:t>
            </a:r>
            <a:r>
              <a:rPr lang="zh-CN" altLang="en-US" sz="2000" b="1" u="none" baseline="0">
                <a:solidFill>
                  <a:srgbClr val="FF0000"/>
                </a:solidFill>
              </a:rPr>
              <a:t>的？请简要</a:t>
            </a:r>
            <a:r>
              <a:rPr lang="zh-CN" altLang="en-US" sz="2000" b="1" u="none" baseline="0">
                <a:solidFill>
                  <a:srgbClr val="4472C4"/>
                </a:solidFill>
              </a:rPr>
              <a:t>赏析</a:t>
            </a:r>
            <a:r>
              <a:rPr lang="zh-CN" altLang="en-US" sz="2000" b="1" u="none" baseline="0">
                <a:solidFill>
                  <a:srgbClr val="FF0000"/>
                </a:solidFill>
              </a:rPr>
              <a:t>。</a:t>
            </a:r>
            <a:endParaRPr lang="en-US" altLang="zh-CN" sz="2000" b="1" u="none" baseline="0">
              <a:solidFill>
                <a:srgbClr val="FF0000"/>
              </a:solidFill>
            </a:endParaRPr>
          </a:p>
          <a:p>
            <a:pPr>
              <a:lnSpc>
                <a:spcPct val="90000"/>
              </a:lnSpc>
              <a:buNone/>
            </a:pPr>
            <a:r>
              <a:rPr lang="zh-CN" altLang="en-US" sz="2000" b="1" u="none" baseline="0">
                <a:solidFill>
                  <a:srgbClr val="000000"/>
                </a:solidFill>
              </a:rPr>
              <a:t>注意事项</a:t>
            </a:r>
            <a:endParaRPr lang="en-US" altLang="zh-CN" sz="2000" b="1" u="none" baseline="0">
              <a:solidFill>
                <a:srgbClr val="000000"/>
              </a:solidFill>
            </a:endParaRPr>
          </a:p>
          <a:p>
            <a:pPr>
              <a:lnSpc>
                <a:spcPct val="90000"/>
              </a:lnSpc>
              <a:buNone/>
            </a:pPr>
            <a:r>
              <a:rPr lang="en-US" altLang="zh-CN" sz="2000" b="1" u="none" baseline="0">
                <a:solidFill>
                  <a:srgbClr val="000000"/>
                </a:solidFill>
              </a:rPr>
              <a:t>1、情感的原因分析</a:t>
            </a:r>
            <a:endParaRPr lang="en-US" altLang="zh-CN" sz="2000" b="1" u="none" baseline="0">
              <a:solidFill>
                <a:srgbClr val="000000"/>
              </a:solidFill>
            </a:endParaRPr>
          </a:p>
          <a:p>
            <a:pPr>
              <a:lnSpc>
                <a:spcPct val="90000"/>
              </a:lnSpc>
              <a:buNone/>
            </a:pPr>
            <a:r>
              <a:rPr lang="en-US" altLang="zh-CN" sz="2000" b="1" u="none" baseline="0">
                <a:solidFill>
                  <a:srgbClr val="000000"/>
                </a:solidFill>
              </a:rPr>
              <a:t>2、情感的复杂性和多样性</a:t>
            </a:r>
            <a:endParaRPr lang="en-US" altLang="zh-CN" sz="2000" b="1" u="none" baseline="0">
              <a:solidFill>
                <a:srgbClr val="000000"/>
              </a:solidFill>
            </a:endParaRPr>
          </a:p>
          <a:p>
            <a:pPr>
              <a:lnSpc>
                <a:spcPct val="90000"/>
              </a:lnSpc>
              <a:buNone/>
            </a:pPr>
            <a:r>
              <a:rPr lang="zh-CN" altLang="en-US" sz="2000" b="1" u="none" baseline="0">
                <a:solidFill>
                  <a:srgbClr val="000000"/>
                </a:solidFill>
              </a:rPr>
              <a:t> 复杂性：情感的矛盾与变化    多样性：情感的多项和多种</a:t>
            </a:r>
            <a:endParaRPr lang="zh-CN" altLang="en-US" sz="2000" b="1"/>
          </a:p>
        </p:txBody>
      </p:sp>
      <p:sp>
        <p:nvSpPr>
          <p:cNvPr id="358" name="艺术字"/>
          <p:cNvSpPr>
            <a:spLocks noChangeArrowheads="1" noChangeShapeType="1" noTextEdit="1"/>
          </p:cNvSpPr>
          <p:nvPr/>
        </p:nvSpPr>
        <p:spPr>
          <a:xfrm>
            <a:off x="519118" y="247648"/>
            <a:ext cx="2286000" cy="269875"/>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FF0066"/>
                </a:solidFill>
                <a:effectLst>
                  <a:prstShdw prst="shdw3" dist="13470" dir="2700000">
                    <a:srgbClr val="C0C0C0">
                      <a:alpha val="76953"/>
                    </a:srgbClr>
                  </a:prstShdw>
                </a:effectLst>
                <a:latin typeface="宋体"/>
                <a:ea typeface="宋体"/>
              </a:rPr>
              <a:t>情感把握题</a:t>
            </a:r>
            <a:endParaRPr lang="en-US" altLang="zh-CN" sz="3600" kern="10">
              <a:ln w="12700" cap="flat" cmpd="sng">
                <a:solidFill>
                  <a:srgbClr val="0000CC"/>
                </a:solidFill>
                <a:prstDash val="solid"/>
                <a:miter/>
              </a:ln>
              <a:solidFill>
                <a:srgbClr val="FF0066"/>
              </a:solidFill>
              <a:effectLst>
                <a:prstShdw prst="shdw3" dist="13470" dir="2700000">
                  <a:srgbClr val="C0C0C0">
                    <a:alpha val="76953"/>
                  </a:srgbClr>
                </a:prstShdw>
              </a:effectLst>
              <a:latin typeface="宋体"/>
              <a:ea typeface="宋体"/>
            </a:endParaRPr>
          </a:p>
        </p:txBody>
      </p:sp>
      <p:sp>
        <p:nvSpPr>
          <p:cNvPr id="359" name="矩形"/>
          <p:cNvSpPr/>
          <p:nvPr/>
        </p:nvSpPr>
        <p:spPr>
          <a:xfrm>
            <a:off x="112057" y="3319692"/>
            <a:ext cx="11822026" cy="3347705"/>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231013" indent="-231013" algn="l">
              <a:lnSpc>
                <a:spcPct val="90000"/>
              </a:lnSpc>
              <a:spcBef>
                <a:spcPts val="1000"/>
              </a:spcBef>
              <a:spcAft>
                <a:spcPct val="0"/>
              </a:spcAft>
              <a:buNone/>
            </a:pP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【参考答案】</a:t>
            </a:r>
            <a:endParaRPr lang="en-US" altLang="zh-CN" sz="2300" b="1" i="0" u="none" strike="noStrike" kern="0" cap="none" spc="0" baseline="0">
              <a:solidFill>
                <a:srgbClr val="000000"/>
              </a:solidFill>
              <a:latin typeface="Times New Roman" pitchFamily="2" charset="0"/>
              <a:ea typeface="宋体" pitchFamily="2" charset="-122"/>
              <a:cs typeface="Times New Roman" pitchFamily="2" charset="0"/>
            </a:endParaRPr>
          </a:p>
          <a:p>
            <a:pPr marL="0" indent="0" algn="l">
              <a:lnSpc>
                <a:spcPct val="90000"/>
              </a:lnSpc>
              <a:spcBef>
                <a:spcPts val="1000"/>
              </a:spcBef>
              <a:spcAft>
                <a:spcPct val="0"/>
              </a:spcAft>
              <a:buNone/>
            </a:pP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①</a:t>
            </a:r>
            <a:r>
              <a:rPr lang="zh-CN" altLang="en-US" sz="2300" b="1" i="0" u="none" strike="noStrike" kern="0" cap="none" spc="0" baseline="0">
                <a:solidFill>
                  <a:srgbClr val="4472C4"/>
                </a:solidFill>
                <a:latin typeface="Times New Roman" pitchFamily="2" charset="0"/>
                <a:ea typeface="宋体" pitchFamily="2" charset="-122"/>
                <a:cs typeface="Times New Roman" pitchFamily="2" charset="0"/>
              </a:rPr>
              <a:t>因知己离别的痛苦</a:t>
            </a: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：离别时“自堪悲”，离别后“掩泪空相向，风尘何处期”，写出了离</a:t>
            </a:r>
            <a:endParaRPr lang="en-US" altLang="zh-CN" sz="2300" b="1" i="0" u="none" strike="noStrike" kern="0" cap="none" spc="0" baseline="0">
              <a:solidFill>
                <a:srgbClr val="000000"/>
              </a:solidFill>
              <a:latin typeface="Times New Roman" pitchFamily="2" charset="0"/>
              <a:ea typeface="宋体" pitchFamily="2" charset="-122"/>
              <a:cs typeface="Times New Roman" pitchFamily="2" charset="0"/>
            </a:endParaRPr>
          </a:p>
          <a:p>
            <a:pPr marL="0" indent="0" algn="l">
              <a:lnSpc>
                <a:spcPct val="90000"/>
              </a:lnSpc>
              <a:spcBef>
                <a:spcPts val="1000"/>
              </a:spcBef>
              <a:spcAft>
                <a:spcPct val="0"/>
              </a:spcAft>
              <a:buNone/>
            </a:pP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别的悲伤。</a:t>
            </a:r>
            <a:endParaRPr lang="en-US" altLang="zh-CN" sz="2300" b="1" i="0" u="none" strike="noStrike" kern="0" cap="none" spc="0" baseline="0">
              <a:solidFill>
                <a:srgbClr val="000000"/>
              </a:solidFill>
              <a:latin typeface="Times New Roman" pitchFamily="2" charset="0"/>
              <a:ea typeface="宋体" pitchFamily="2" charset="-122"/>
              <a:cs typeface="Times New Roman" pitchFamily="2" charset="0"/>
            </a:endParaRPr>
          </a:p>
          <a:p>
            <a:pPr marL="0" indent="0" algn="l">
              <a:lnSpc>
                <a:spcPct val="90000"/>
              </a:lnSpc>
              <a:spcBef>
                <a:spcPts val="1000"/>
              </a:spcBef>
              <a:spcAft>
                <a:spcPct val="0"/>
              </a:spcAft>
              <a:buNone/>
            </a:pP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②</a:t>
            </a:r>
            <a:r>
              <a:rPr lang="zh-CN" altLang="en-US" sz="2300" b="1" i="0" u="none" strike="noStrike" kern="0" cap="none" spc="0" baseline="0">
                <a:solidFill>
                  <a:srgbClr val="4472C4"/>
                </a:solidFill>
                <a:latin typeface="Times New Roman" pitchFamily="2" charset="0"/>
                <a:ea typeface="宋体" pitchFamily="2" charset="-122"/>
                <a:cs typeface="Times New Roman" pitchFamily="2" charset="0"/>
              </a:rPr>
              <a:t>对自己身世的感伤</a:t>
            </a: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：少时丧父，多年漂泊，历经磨难，晚逢知友。</a:t>
            </a:r>
            <a:r>
              <a:rPr lang="en-US" altLang="zh-CN" sz="2300" b="1" i="0" u="none" strike="noStrike" kern="0" cap="none" spc="0" baseline="0">
                <a:solidFill>
                  <a:srgbClr val="000000"/>
                </a:solidFill>
                <a:latin typeface="Times New Roman" pitchFamily="2" charset="0"/>
                <a:ea typeface="宋体" pitchFamily="2" charset="-122"/>
                <a:cs typeface="Times New Roman" pitchFamily="2" charset="0"/>
              </a:rPr>
              <a:t> </a:t>
            </a:r>
            <a:endParaRPr lang="en-US" altLang="zh-CN" sz="2300" b="1" i="0" u="none" strike="noStrike" kern="0" cap="none" spc="0" baseline="0">
              <a:solidFill>
                <a:srgbClr val="000000"/>
              </a:solidFill>
              <a:latin typeface="Times New Roman" pitchFamily="2" charset="0"/>
              <a:ea typeface="宋体" pitchFamily="2" charset="-122"/>
              <a:cs typeface="Times New Roman" pitchFamily="2" charset="0"/>
            </a:endParaRPr>
          </a:p>
          <a:p>
            <a:pPr marL="0" indent="0" algn="l">
              <a:lnSpc>
                <a:spcPct val="90000"/>
              </a:lnSpc>
              <a:spcBef>
                <a:spcPts val="1000"/>
              </a:spcBef>
              <a:spcAft>
                <a:spcPct val="0"/>
              </a:spcAft>
              <a:buNone/>
            </a:pP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③</a:t>
            </a:r>
            <a:r>
              <a:rPr lang="zh-CN" altLang="en-US" sz="2300" b="1" i="0" u="none" strike="noStrike" kern="0" cap="none" spc="0" baseline="0">
                <a:solidFill>
                  <a:srgbClr val="4472C4"/>
                </a:solidFill>
                <a:latin typeface="Times New Roman" pitchFamily="2" charset="0"/>
                <a:ea typeface="宋体" pitchFamily="2" charset="-122"/>
                <a:cs typeface="Times New Roman" pitchFamily="2" charset="0"/>
              </a:rPr>
              <a:t>对故园衰败的凄凉</a:t>
            </a: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：诗人借衰草、寒云、暮雪写出了故园衰败的感伤。</a:t>
            </a:r>
            <a:endParaRPr lang="en-US" altLang="zh-CN" sz="2300" b="1" i="0" u="none" strike="noStrike" kern="0" cap="none" spc="0" baseline="0">
              <a:solidFill>
                <a:srgbClr val="000000"/>
              </a:solidFill>
              <a:latin typeface="Times New Roman" pitchFamily="2" charset="0"/>
              <a:ea typeface="宋体" pitchFamily="2" charset="-122"/>
              <a:cs typeface="Times New Roman" pitchFamily="2" charset="0"/>
            </a:endParaRPr>
          </a:p>
          <a:p>
            <a:pPr marL="0" indent="0" algn="l">
              <a:lnSpc>
                <a:spcPct val="90000"/>
              </a:lnSpc>
              <a:spcBef>
                <a:spcPts val="1000"/>
              </a:spcBef>
              <a:spcAft>
                <a:spcPct val="0"/>
              </a:spcAft>
              <a:buNone/>
            </a:pP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④</a:t>
            </a:r>
            <a:r>
              <a:rPr lang="zh-CN" altLang="en-US" sz="2300" b="1" i="0" u="none" strike="noStrike" kern="0" cap="none" spc="0" baseline="0">
                <a:solidFill>
                  <a:srgbClr val="4472C4"/>
                </a:solidFill>
                <a:latin typeface="Times New Roman" pitchFamily="2" charset="0"/>
                <a:ea typeface="宋体" pitchFamily="2" charset="-122"/>
                <a:cs typeface="Times New Roman" pitchFamily="2" charset="0"/>
              </a:rPr>
              <a:t>对社会动荡的忧虑</a:t>
            </a: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：社会动乱，百姓漂泊不定，饱经苦难。</a:t>
            </a:r>
            <a:r>
              <a:rPr lang="en-US" altLang="zh-CN" sz="2300" b="1" i="0" u="none" strike="noStrike" kern="0" cap="none" spc="0" baseline="0">
                <a:solidFill>
                  <a:srgbClr val="000000"/>
                </a:solidFill>
                <a:latin typeface="Times New Roman" pitchFamily="2" charset="0"/>
                <a:ea typeface="宋体" pitchFamily="2" charset="-122"/>
                <a:cs typeface="Times New Roman" pitchFamily="2" charset="0"/>
              </a:rPr>
              <a:t> </a:t>
            </a:r>
            <a:endParaRPr lang="en-US" altLang="zh-CN" sz="2300" b="1" i="0" u="none" strike="noStrike" kern="0" cap="none" spc="0" baseline="0">
              <a:solidFill>
                <a:srgbClr val="000000"/>
              </a:solidFill>
              <a:latin typeface="Times New Roman" pitchFamily="2" charset="0"/>
              <a:ea typeface="宋体" pitchFamily="2" charset="-122"/>
              <a:cs typeface="Times New Roman" pitchFamily="2" charset="0"/>
            </a:endParaRPr>
          </a:p>
          <a:p>
            <a:pPr marL="0" indent="0" algn="l">
              <a:lnSpc>
                <a:spcPct val="90000"/>
              </a:lnSpc>
              <a:spcBef>
                <a:spcPts val="1000"/>
              </a:spcBef>
              <a:spcAft>
                <a:spcPct val="0"/>
              </a:spcAft>
              <a:buNone/>
            </a:pP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⑤</a:t>
            </a:r>
            <a:r>
              <a:rPr lang="zh-CN" altLang="en-US" sz="2300" b="1" i="0" u="none" strike="noStrike" kern="0" cap="none" spc="0" baseline="0">
                <a:solidFill>
                  <a:srgbClr val="4472C4"/>
                </a:solidFill>
                <a:latin typeface="Times New Roman" pitchFamily="2" charset="0"/>
                <a:ea typeface="宋体" pitchFamily="2" charset="-122"/>
                <a:cs typeface="Times New Roman" pitchFamily="2" charset="0"/>
              </a:rPr>
              <a:t>对朋友远行的关切牵挂</a:t>
            </a:r>
            <a:r>
              <a:rPr lang="zh-CN" altLang="en-US" sz="2300" b="1" i="0" u="none" strike="noStrike" kern="0" cap="none" spc="0" baseline="0">
                <a:solidFill>
                  <a:srgbClr val="000000"/>
                </a:solidFill>
                <a:latin typeface="Times New Roman" pitchFamily="2" charset="0"/>
                <a:ea typeface="宋体" pitchFamily="2" charset="-122"/>
                <a:cs typeface="Times New Roman" pitchFamily="2" charset="0"/>
              </a:rPr>
              <a:t>：衰草遍野、寒云暮雪，风尘何处期，表现了对友人的牵挂。</a:t>
            </a:r>
            <a:endParaRPr lang="zh-CN" altLang="en-US" sz="2300" b="1"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6475605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58"/>
                                        </p:tgtEl>
                                        <p:attrNameLst>
                                          <p:attrName>style.visibility</p:attrName>
                                        </p:attrNameLst>
                                      </p:cBhvr>
                                      <p:to>
                                        <p:strVal val="visible"/>
                                      </p:to>
                                    </p:set>
                                    <p:anim calcmode="lin" valueType="num">
                                      <p:cBhvr>
                                        <p:cTn id="7" dur="500" fill="hold"/>
                                        <p:tgtEl>
                                          <p:spTgt spid="358"/>
                                        </p:tgtEl>
                                        <p:attrNameLst>
                                          <p:attrName>ppt_w</p:attrName>
                                        </p:attrNameLst>
                                      </p:cBhvr>
                                      <p:tavLst>
                                        <p:tav tm="0">
                                          <p:val>
                                            <p:fltVal val="0"/>
                                          </p:val>
                                        </p:tav>
                                        <p:tav tm="100000">
                                          <p:val>
                                            <p:strVal val="#ppt_w"/>
                                          </p:val>
                                        </p:tav>
                                      </p:tavLst>
                                    </p:anim>
                                    <p:anim calcmode="lin" valueType="num">
                                      <p:cBhvr>
                                        <p:cTn id="8" dur="500" fill="hold"/>
                                        <p:tgtEl>
                                          <p:spTgt spid="35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1" presetClass="entr" presetSubtype="4" fill="hold" grpId="0" nodeType="clickEffect">
                                  <p:stCondLst>
                                    <p:cond delay="0"/>
                                  </p:stCondLst>
                                  <p:childTnLst>
                                    <p:set>
                                      <p:cBhvr>
                                        <p:cTn id="12" dur="1" fill="hold">
                                          <p:stCondLst>
                                            <p:cond delay="0"/>
                                          </p:stCondLst>
                                        </p:cTn>
                                        <p:tgtEl>
                                          <p:spTgt spid="359"/>
                                        </p:tgtEl>
                                        <p:attrNameLst>
                                          <p:attrName>style.visibility</p:attrName>
                                        </p:attrNameLst>
                                      </p:cBhvr>
                                      <p:to>
                                        <p:strVal val="visible"/>
                                      </p:to>
                                    </p:set>
                                    <p:animEffect transition="in" filter="wheel(4)">
                                      <p:cBhvr>
                                        <p:cTn id="13" dur="2000"/>
                                        <p:tgtEl>
                                          <p:spTgt spid="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 grpId="0"/>
      <p:bldP spid="359"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3" name="图片" descr="C:/Users/Administrator/Desktop/36bOOOPIC44"/>
          <p:cNvPicPr>
            <a:picLocks noChangeAspect="1"/>
          </p:cNvPicPr>
          <p:nvPr/>
        </p:nvPicPr>
        <p:blipFill>
          <a:blip r:embed="rId3"/>
          <a:stretch>
            <a:fillRect/>
          </a:stretch>
        </p:blipFill>
        <p:spPr>
          <a:xfrm>
            <a:off x="1295399" y="2758017"/>
            <a:ext cx="9505951" cy="3551767"/>
          </a:xfrm>
          <a:prstGeom prst="rect">
            <a:avLst/>
          </a:prstGeom>
          <a:noFill/>
          <a:ln w="9525" cap="flat" cmpd="sng">
            <a:noFill/>
            <a:prstDash val="solid"/>
            <a:miter/>
          </a:ln>
        </p:spPr>
      </p:pic>
      <p:sp>
        <p:nvSpPr>
          <p:cNvPr id="364" name="艺术字"/>
          <p:cNvSpPr>
            <a:spLocks noChangeArrowheads="1" noChangeShapeType="1" noTextEdit="1"/>
          </p:cNvSpPr>
          <p:nvPr/>
        </p:nvSpPr>
        <p:spPr>
          <a:xfrm>
            <a:off x="3312583" y="548216"/>
            <a:ext cx="4963584" cy="173778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巩固练习</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863893002"/>
      </p:ext>
    </p:extLst>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 name="内容占位符"/>
          <p:cNvSpPr>
            <a:spLocks noGrp="1"/>
          </p:cNvSpPr>
          <p:nvPr>
            <p:ph idx="1"/>
          </p:nvPr>
        </p:nvSpPr>
        <p:spPr>
          <a:xfrm>
            <a:off x="56028" y="84042"/>
            <a:ext cx="11990110" cy="6583354"/>
          </a:xfrm>
          <a:prstGeom prst="rect">
            <a:avLst/>
          </a:prstGeom>
        </p:spPr>
        <p:txBody>
          <a:bodyPr>
            <a:prstTxWarp prst="textNoShape">
              <a:avLst/>
            </a:prstTxWarp>
          </a:bodyPr>
          <a:lstStyle/>
          <a:p>
            <a:pPr marL="0" indent="0">
              <a:lnSpc>
                <a:spcPct val="90000"/>
              </a:lnSpc>
              <a:buNone/>
            </a:pPr>
            <a:r>
              <a:rPr lang="en-US" altLang="zh-CN" sz="2300" b="1">
                <a:solidFill>
                  <a:srgbClr val="0000CC"/>
                </a:solidFill>
              </a:rPr>
              <a:t>                           </a:t>
            </a:r>
            <a:r>
              <a:rPr lang="zh-CN" altLang="en-US" sz="2700" b="1">
                <a:solidFill>
                  <a:srgbClr val="0000CC"/>
                </a:solidFill>
              </a:rPr>
              <a:t> 醉落魄·咏鹰    [清]陈维崧</a:t>
            </a:r>
            <a:r>
              <a:rPr lang="en-US" altLang="zh-CN" sz="2700" b="1">
                <a:solidFill>
                  <a:srgbClr val="0000CC"/>
                </a:solidFill>
              </a:rPr>
              <a:t>sōng</a:t>
            </a:r>
            <a:endParaRPr lang="en-US" altLang="zh-CN" sz="2700" b="1">
              <a:solidFill>
                <a:srgbClr val="0000CC"/>
              </a:solidFill>
            </a:endParaRPr>
          </a:p>
          <a:p>
            <a:pPr marL="0" indent="0">
              <a:lnSpc>
                <a:spcPct val="90000"/>
              </a:lnSpc>
              <a:buNone/>
            </a:pPr>
            <a:r>
              <a:rPr lang="zh-CN" altLang="en-US" sz="2400" b="1">
                <a:solidFill>
                  <a:srgbClr val="FF0000"/>
                </a:solidFill>
              </a:rPr>
              <a:t>寒山几堵，风低削碎中原路。秋空一碧无今古，醉袒貂裘，略记寻呼处。</a:t>
            </a:r>
            <a:endParaRPr lang="en-US" altLang="zh-CN" sz="2400" b="1">
              <a:solidFill>
                <a:srgbClr val="FF0000"/>
              </a:solidFill>
            </a:endParaRPr>
          </a:p>
          <a:p>
            <a:pPr marL="0" indent="0">
              <a:lnSpc>
                <a:spcPct val="90000"/>
              </a:lnSpc>
              <a:buNone/>
            </a:pPr>
            <a:r>
              <a:rPr lang="zh-CN" altLang="en-US" sz="2400" b="1">
                <a:solidFill>
                  <a:srgbClr val="FF0000"/>
                </a:solidFill>
              </a:rPr>
              <a:t>男儿身手和谁赌？老来猛气还轩举。人间多少闲狐兔。月黑沙黄，此际偏思汝。</a:t>
            </a:r>
            <a:endParaRPr lang="en-US" altLang="zh-CN" sz="2400" b="1">
              <a:solidFill>
                <a:srgbClr val="FF0000"/>
              </a:solidFill>
            </a:endParaRPr>
          </a:p>
          <a:p>
            <a:pPr marL="0" indent="0">
              <a:lnSpc>
                <a:spcPct val="90000"/>
              </a:lnSpc>
              <a:buNone/>
            </a:pPr>
            <a:r>
              <a:rPr lang="en-US" altLang="zh-CN" sz="2700" b="1">
                <a:solidFill>
                  <a:srgbClr val="0000CC"/>
                </a:solidFill>
              </a:rPr>
              <a:t>[注]</a:t>
            </a:r>
            <a:r>
              <a:rPr lang="zh-CN" altLang="en-US" sz="2700" b="1">
                <a:solidFill>
                  <a:srgbClr val="FF0000"/>
                </a:solidFill>
              </a:rPr>
              <a:t>①</a:t>
            </a:r>
            <a:r>
              <a:rPr lang="zh-CN" altLang="en-US" sz="2700" b="1">
                <a:solidFill>
                  <a:srgbClr val="0000CC"/>
                </a:solidFill>
              </a:rPr>
              <a:t>堵：座。</a:t>
            </a:r>
            <a:r>
              <a:rPr lang="zh-CN" altLang="en-US" sz="2700" b="1">
                <a:solidFill>
                  <a:srgbClr val="FF0000"/>
                </a:solidFill>
              </a:rPr>
              <a:t>②</a:t>
            </a:r>
            <a:r>
              <a:rPr lang="zh-CN" altLang="en-US" sz="2700" b="1">
                <a:solidFill>
                  <a:srgbClr val="0000CC"/>
                </a:solidFill>
              </a:rPr>
              <a:t>风低：写鹰乘风低掠。</a:t>
            </a:r>
            <a:r>
              <a:rPr lang="zh-CN" altLang="en-US" sz="2700" b="1">
                <a:solidFill>
                  <a:srgbClr val="FF0000"/>
                </a:solidFill>
              </a:rPr>
              <a:t>③</a:t>
            </a:r>
            <a:r>
              <a:rPr lang="zh-CN" altLang="en-US" sz="2700" b="1">
                <a:solidFill>
                  <a:srgbClr val="0000CC"/>
                </a:solidFill>
              </a:rPr>
              <a:t>削碎中原路：形容鹰掠地飞过。</a:t>
            </a:r>
            <a:r>
              <a:rPr lang="zh-CN" altLang="en-US" sz="2700" b="1">
                <a:solidFill>
                  <a:srgbClr val="FF0000"/>
                </a:solidFill>
              </a:rPr>
              <a:t>④</a:t>
            </a:r>
            <a:r>
              <a:rPr lang="zh-CN" altLang="en-US" sz="2700" b="1">
                <a:solidFill>
                  <a:srgbClr val="0000CC"/>
                </a:solidFill>
              </a:rPr>
              <a:t>秋空一碧：蓝天辽阔，万里无云。</a:t>
            </a:r>
            <a:r>
              <a:rPr lang="zh-CN" altLang="en-US" sz="2700" b="1">
                <a:solidFill>
                  <a:srgbClr val="FF0000"/>
                </a:solidFill>
              </a:rPr>
              <a:t>⑤</a:t>
            </a:r>
            <a:r>
              <a:rPr lang="zh-CN" altLang="en-US" sz="2700" b="1">
                <a:solidFill>
                  <a:srgbClr val="0000CC"/>
                </a:solidFill>
              </a:rPr>
              <a:t>无今古：古今一样的意思。无：不论，不分。</a:t>
            </a:r>
            <a:r>
              <a:rPr lang="zh-CN" altLang="en-US" sz="2700" b="1">
                <a:solidFill>
                  <a:srgbClr val="FF0000"/>
                </a:solidFill>
              </a:rPr>
              <a:t>⑥</a:t>
            </a:r>
            <a:r>
              <a:rPr lang="zh-CN" altLang="en-US" sz="2700" b="1">
                <a:solidFill>
                  <a:srgbClr val="0000CC"/>
                </a:solidFill>
              </a:rPr>
              <a:t>袒：裸露。</a:t>
            </a:r>
            <a:r>
              <a:rPr lang="zh-CN" altLang="en-US" sz="2700" b="1">
                <a:solidFill>
                  <a:srgbClr val="FF0000"/>
                </a:solidFill>
              </a:rPr>
              <a:t>⑦</a:t>
            </a:r>
            <a:r>
              <a:rPr lang="zh-CN" altLang="en-US" sz="2700" b="1">
                <a:solidFill>
                  <a:srgbClr val="0000CC"/>
                </a:solidFill>
              </a:rPr>
              <a:t>略记：大约记得。</a:t>
            </a:r>
            <a:r>
              <a:rPr lang="zh-CN" altLang="en-US" sz="2700" b="1">
                <a:solidFill>
                  <a:srgbClr val="FF0000"/>
                </a:solidFill>
              </a:rPr>
              <a:t>⑧</a:t>
            </a:r>
            <a:r>
              <a:rPr lang="zh-CN" altLang="en-US" sz="2700" b="1">
                <a:solidFill>
                  <a:srgbClr val="0000CC"/>
                </a:solidFill>
              </a:rPr>
              <a:t>寻呼：指猎人呼鹰寻猎。</a:t>
            </a:r>
            <a:r>
              <a:rPr lang="zh-CN" altLang="en-US" sz="2700" b="1">
                <a:solidFill>
                  <a:srgbClr val="FF0000"/>
                </a:solidFill>
              </a:rPr>
              <a:t>⑨</a:t>
            </a:r>
            <a:r>
              <a:rPr lang="zh-CN" altLang="en-US" sz="2700" b="1">
                <a:solidFill>
                  <a:srgbClr val="0000CC"/>
                </a:solidFill>
              </a:rPr>
              <a:t>赌：较量输赢。</a:t>
            </a:r>
            <a:r>
              <a:rPr lang="zh-CN" altLang="en-US" sz="2700" b="1">
                <a:solidFill>
                  <a:srgbClr val="FF0000"/>
                </a:solidFill>
              </a:rPr>
              <a:t>⑩</a:t>
            </a:r>
            <a:r>
              <a:rPr lang="zh-CN" altLang="en-US" sz="2700" b="1">
                <a:solidFill>
                  <a:srgbClr val="0000CC"/>
                </a:solidFill>
              </a:rPr>
              <a:t>轩举：高扬，意气飞扬。</a:t>
            </a:r>
            <a:r>
              <a:rPr lang="zh-CN" altLang="en-US" sz="2700" b="1">
                <a:solidFill>
                  <a:srgbClr val="FF0000"/>
                </a:solidFill>
              </a:rPr>
              <a:t>⑪</a:t>
            </a:r>
            <a:r>
              <a:rPr lang="zh-CN" altLang="en-US" sz="2700" b="1">
                <a:solidFill>
                  <a:srgbClr val="0000CC"/>
                </a:solidFill>
              </a:rPr>
              <a:t>闲狐兔：比喻小人，奸佞之徒。</a:t>
            </a:r>
            <a:r>
              <a:rPr lang="zh-CN" altLang="en-US" sz="2700" b="1">
                <a:solidFill>
                  <a:srgbClr val="FF0000"/>
                </a:solidFill>
              </a:rPr>
              <a:t>⑫</a:t>
            </a:r>
            <a:r>
              <a:rPr lang="zh-CN" altLang="en-US" sz="2700" b="1">
                <a:solidFill>
                  <a:srgbClr val="0000CC"/>
                </a:solidFill>
              </a:rPr>
              <a:t>汝：你，这里指鹰。</a:t>
            </a:r>
            <a:endParaRPr lang="en-US" altLang="zh-CN" b="1" i="0" u="none" baseline="0">
              <a:solidFill>
                <a:srgbClr val="FF00FF"/>
              </a:solidFill>
            </a:endParaRPr>
          </a:p>
          <a:p>
            <a:pPr>
              <a:buNone/>
            </a:pPr>
            <a:endParaRPr lang="en-US" altLang="zh-CN" b="1" i="0" u="none" baseline="0">
              <a:solidFill>
                <a:srgbClr val="FF00FF"/>
              </a:solidFill>
            </a:endParaRPr>
          </a:p>
          <a:p>
            <a:pPr>
              <a:buNone/>
            </a:pPr>
            <a:endParaRPr lang="zh-CN" altLang="en-US"/>
          </a:p>
        </p:txBody>
      </p:sp>
      <p:sp>
        <p:nvSpPr>
          <p:cNvPr id="369" name="矩形"/>
          <p:cNvSpPr/>
          <p:nvPr/>
        </p:nvSpPr>
        <p:spPr>
          <a:xfrm>
            <a:off x="296735" y="3922774"/>
            <a:ext cx="11268636" cy="204406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600" b="1" i="0" u="none" strike="noStrike" kern="0" cap="none" spc="0" baseline="0">
                <a:solidFill>
                  <a:srgbClr val="FF0000"/>
                </a:solidFill>
                <a:latin typeface="Times New Roman" pitchFamily="2" charset="0"/>
                <a:ea typeface="宋体" pitchFamily="2" charset="-122"/>
                <a:cs typeface="Times New Roman" pitchFamily="2" charset="0"/>
              </a:rPr>
              <a:t>【译文】</a:t>
            </a:r>
            <a:endParaRPr lang="en-US" altLang="zh-CN" sz="2600" b="1" i="0" u="none" strike="noStrike" kern="0" cap="none" spc="0" baseline="0">
              <a:solidFill>
                <a:srgbClr val="FF0000"/>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en-US" altLang="zh-CN" sz="2600" b="1" i="0" u="none" strike="noStrike" kern="0" cap="none" spc="0" baseline="0">
                <a:solidFill>
                  <a:srgbClr val="FF0000"/>
                </a:solidFill>
                <a:latin typeface="Times New Roman" pitchFamily="2" charset="0"/>
                <a:ea typeface="宋体" pitchFamily="2" charset="-122"/>
                <a:cs typeface="Times New Roman" pitchFamily="2" charset="0"/>
              </a:rPr>
              <a:t>     </a:t>
            </a:r>
            <a:r>
              <a:rPr lang="zh-CN" altLang="en-US" sz="2600" b="1" i="0" u="none" strike="noStrike" kern="0" cap="none" spc="0" baseline="0">
                <a:solidFill>
                  <a:srgbClr val="FF0000"/>
                </a:solidFill>
                <a:latin typeface="Times New Roman" pitchFamily="2" charset="0"/>
                <a:ea typeface="宋体" pitchFamily="2" charset="-122"/>
                <a:cs typeface="Times New Roman" pitchFamily="2" charset="0"/>
              </a:rPr>
              <a:t>几座山峦像墙般低矮，鹰在广阔平原上秋风迅猛急速地掠过大地。天空澄清静谧古今不变。醉酣敞开貂裘，约略记得当年打猎时呼鹰逐兽的事情。</a:t>
            </a:r>
            <a:endParaRPr lang="en-US" altLang="zh-CN" sz="2600" b="1" i="0" u="none" strike="noStrike" kern="0" cap="none" spc="0" baseline="0">
              <a:solidFill>
                <a:srgbClr val="FF0000"/>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en-US" altLang="zh-CN" sz="2600" b="1" i="0" u="none" strike="noStrike" kern="0" cap="none" spc="0" baseline="0">
                <a:solidFill>
                  <a:srgbClr val="FF0000"/>
                </a:solidFill>
                <a:latin typeface="Times New Roman" pitchFamily="2" charset="0"/>
                <a:ea typeface="宋体" pitchFamily="2" charset="-122"/>
                <a:cs typeface="Times New Roman" pitchFamily="2" charset="0"/>
              </a:rPr>
              <a:t>     </a:t>
            </a:r>
            <a:r>
              <a:rPr lang="zh-CN" altLang="en-US" sz="2600" b="1" i="0" u="none" strike="noStrike" kern="0" cap="none" spc="0" baseline="0">
                <a:solidFill>
                  <a:srgbClr val="FF0000"/>
                </a:solidFill>
                <a:latin typeface="Times New Roman" pitchFamily="2" charset="0"/>
                <a:ea typeface="宋体" pitchFamily="2" charset="-122"/>
                <a:cs typeface="Times New Roman" pitchFamily="2" charset="0"/>
              </a:rPr>
              <a:t>男儿的空有一身武功绝技来和谁一争高下呢？年老了仍然意气飞扬，因为人间还有多少狐兔啊！月色昏沉，沙滩惨黄。在这样的时刻，我特别想你！</a:t>
            </a:r>
            <a:endParaRPr lang="zh-CN" altLang="en-US" sz="2600" b="1" i="0" u="none" strike="noStrike" kern="0" cap="none" spc="0" baseline="0">
              <a:solidFill>
                <a:srgbClr val="FF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1989316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69"/>
                                        </p:tgtEl>
                                        <p:attrNameLst>
                                          <p:attrName>style.visibility</p:attrName>
                                        </p:attrNameLst>
                                      </p:cBhvr>
                                      <p:to>
                                        <p:strVal val="visible"/>
                                      </p:to>
                                    </p:set>
                                    <p:animEffect transition="in" filter="wheel(4)">
                                      <p:cBhvr>
                                        <p:cTn id="7" dur="2000"/>
                                        <p:tgtEl>
                                          <p:spTgt spid="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3" name="内容占位符"/>
          <p:cNvSpPr>
            <a:spLocks noGrp="1"/>
          </p:cNvSpPr>
          <p:nvPr>
            <p:ph idx="1"/>
          </p:nvPr>
        </p:nvSpPr>
        <p:spPr>
          <a:xfrm>
            <a:off x="58613" y="252128"/>
            <a:ext cx="11987525" cy="6415270"/>
          </a:xfrm>
          <a:prstGeom prst="rect">
            <a:avLst/>
          </a:prstGeom>
        </p:spPr>
        <p:txBody>
          <a:bodyPr>
            <a:prstTxWarp prst="textNoShape">
              <a:avLst/>
            </a:prstTxWarp>
          </a:bodyPr>
          <a:lstStyle/>
          <a:p>
            <a:pPr marL="0" indent="0">
              <a:lnSpc>
                <a:spcPct val="90000"/>
              </a:lnSpc>
              <a:buNone/>
            </a:pPr>
            <a:r>
              <a:rPr lang="en-US" altLang="zh-CN" sz="2300" b="1">
                <a:solidFill>
                  <a:srgbClr val="0000CC"/>
                </a:solidFill>
              </a:rPr>
              <a:t>                           </a:t>
            </a:r>
            <a:r>
              <a:rPr lang="zh-CN" altLang="en-US" sz="2700" b="1">
                <a:solidFill>
                  <a:srgbClr val="0000CC"/>
                </a:solidFill>
              </a:rPr>
              <a:t> 醉落魄·咏鹰    [清]陈维崧</a:t>
            </a:r>
            <a:endParaRPr lang="en-US" altLang="zh-CN" sz="2700" b="1">
              <a:solidFill>
                <a:srgbClr val="0000CC"/>
              </a:solidFill>
            </a:endParaRPr>
          </a:p>
          <a:p>
            <a:pPr marL="0" indent="0">
              <a:lnSpc>
                <a:spcPct val="90000"/>
              </a:lnSpc>
              <a:buNone/>
            </a:pPr>
            <a:r>
              <a:rPr lang="zh-CN" altLang="en-US" sz="2400" b="1">
                <a:solidFill>
                  <a:srgbClr val="0000CC"/>
                </a:solidFill>
              </a:rPr>
              <a:t>寒山几堵，风低削碎中原路。秋空一碧无今古，醉袒貂裘，略记寻呼处。</a:t>
            </a:r>
            <a:endParaRPr lang="en-US" altLang="zh-CN" sz="2400" b="1">
              <a:solidFill>
                <a:srgbClr val="0000CC"/>
              </a:solidFill>
            </a:endParaRPr>
          </a:p>
          <a:p>
            <a:pPr marL="0" indent="0">
              <a:lnSpc>
                <a:spcPct val="90000"/>
              </a:lnSpc>
              <a:buNone/>
            </a:pPr>
            <a:r>
              <a:rPr lang="zh-CN" altLang="en-US" sz="2400" b="1">
                <a:solidFill>
                  <a:srgbClr val="0000CC"/>
                </a:solidFill>
              </a:rPr>
              <a:t>男儿身手和谁赌？老来猛气还轩举。人间多少闲狐兔。月黑沙黄，此际偏思汝。</a:t>
            </a:r>
            <a:endParaRPr lang="en-US" altLang="zh-CN" sz="2400" b="1">
              <a:solidFill>
                <a:srgbClr val="0000CC"/>
              </a:solidFill>
            </a:endParaRPr>
          </a:p>
          <a:p>
            <a:pPr marL="0" indent="0">
              <a:lnSpc>
                <a:spcPct val="90000"/>
              </a:lnSpc>
              <a:buNone/>
            </a:pPr>
            <a:r>
              <a:rPr lang="en-US" altLang="zh-CN" sz="2700" b="1">
                <a:solidFill>
                  <a:srgbClr val="0000CC"/>
                </a:solidFill>
              </a:rPr>
              <a:t>[注]①堵：座。②风低：写鹰乘风低掠。③削碎中原路：形容鹰掠地飞过。④秋空一碧：蓝天辽阔，万里无云。⑤无今古：古今一样的意思。无：不论，不分。⑥袒：裸露。⑦略记：大约记得。⑧寻呼：指猎人呼鹰寻猎。⑨赌：较量输赢。⑩轩举：高扬，意气飞扬。⑪闲狐兔：比喻小人，奸佞之徒。⑫汝：你，这里指鹰。</a:t>
            </a:r>
            <a:endParaRPr lang="en-US" altLang="zh-CN" sz="2700" b="1">
              <a:solidFill>
                <a:srgbClr val="0000CC"/>
              </a:solidFill>
            </a:endParaRPr>
          </a:p>
          <a:p>
            <a:pPr marL="0" indent="0">
              <a:lnSpc>
                <a:spcPct val="90000"/>
              </a:lnSpc>
              <a:buNone/>
            </a:pPr>
            <a:r>
              <a:rPr lang="zh-CN" altLang="en-US" sz="2700" b="1">
                <a:solidFill>
                  <a:srgbClr val="0000CC"/>
                </a:solidFill>
              </a:rPr>
              <a:t>【赏析】</a:t>
            </a:r>
            <a:endParaRPr lang="en-US" altLang="zh-CN" sz="2700" b="1">
              <a:solidFill>
                <a:srgbClr val="0000CC"/>
              </a:solidFill>
            </a:endParaRPr>
          </a:p>
          <a:p>
            <a:pPr marL="0" indent="0">
              <a:lnSpc>
                <a:spcPct val="90000"/>
              </a:lnSpc>
              <a:buNone/>
            </a:pPr>
            <a:r>
              <a:rPr lang="zh-CN" altLang="en-US" sz="2700" b="1">
                <a:solidFill>
                  <a:srgbClr val="0000CC"/>
                </a:solidFill>
              </a:rPr>
              <a:t>         全词慷慨悲壮，抒发了作者怀才不遇、壮志难酬的忧愤。</a:t>
            </a:r>
            <a:endParaRPr lang="en-US" altLang="zh-CN" sz="2700" b="1">
              <a:solidFill>
                <a:srgbClr val="0000CC"/>
              </a:solidFill>
            </a:endParaRPr>
          </a:p>
          <a:p>
            <a:pPr marL="0" indent="0">
              <a:lnSpc>
                <a:spcPct val="90000"/>
              </a:lnSpc>
              <a:buNone/>
            </a:pPr>
            <a:r>
              <a:rPr lang="zh-CN" altLang="en-US" sz="2700" b="1">
                <a:solidFill>
                  <a:srgbClr val="0000CC"/>
                </a:solidFill>
              </a:rPr>
              <a:t>         词的上片咏物抒怀，即先以粗犷的笔墨刻画了苍鹰的高傲、威武的形象。接着由鹰及人，描写作者早年就憧憬并狂放地试着实践的雄劲健举的行为，词人通过一种画面的描写来表现他追求过的情景。</a:t>
            </a:r>
            <a:endParaRPr lang="en-US" altLang="zh-CN" sz="2700" b="1">
              <a:solidFill>
                <a:srgbClr val="0000CC"/>
              </a:solidFill>
            </a:endParaRPr>
          </a:p>
          <a:p>
            <a:pPr>
              <a:buNone/>
            </a:pPr>
            <a:endParaRPr lang="en-US" altLang="zh-CN" b="1" i="0" u="none" baseline="0">
              <a:solidFill>
                <a:srgbClr val="FF00FF"/>
              </a:solidFill>
            </a:endParaRPr>
          </a:p>
          <a:p>
            <a:pPr>
              <a:buNone/>
            </a:pPr>
            <a:endParaRPr lang="en-US" altLang="zh-CN" b="1" i="0" u="none" baseline="0">
              <a:solidFill>
                <a:srgbClr val="FF00FF"/>
              </a:solidFill>
            </a:endParaRPr>
          </a:p>
          <a:p>
            <a:pPr>
              <a:buNone/>
            </a:pPr>
            <a:endParaRPr lang="en-US" altLang="zh-CN" b="1" i="0" u="none" baseline="0">
              <a:solidFill>
                <a:srgbClr val="FF00FF"/>
              </a:solidFill>
            </a:endParaRPr>
          </a:p>
          <a:p>
            <a:pPr>
              <a:buNone/>
            </a:pPr>
            <a:endParaRPr lang="zh-CN" altLang="en-US"/>
          </a:p>
        </p:txBody>
      </p:sp>
    </p:spTree>
    <p:extLst>
      <p:ext uri="{BB962C8B-B14F-4D97-AF65-F5344CB8AC3E}">
        <p14:creationId xmlns:p14="http://schemas.microsoft.com/office/powerpoint/2010/main" val="1474487927"/>
      </p:ext>
    </p:extLst>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7" name="内容占位符"/>
          <p:cNvSpPr>
            <a:spLocks noGrp="1"/>
          </p:cNvSpPr>
          <p:nvPr>
            <p:ph idx="1"/>
          </p:nvPr>
        </p:nvSpPr>
        <p:spPr>
          <a:xfrm>
            <a:off x="210107" y="58613"/>
            <a:ext cx="11836033" cy="6608783"/>
          </a:xfrm>
          <a:prstGeom prst="rect">
            <a:avLst/>
          </a:prstGeom>
        </p:spPr>
        <p:txBody>
          <a:bodyPr>
            <a:prstTxWarp prst="textNoShape">
              <a:avLst/>
            </a:prstTxWarp>
            <a:normAutofit lnSpcReduction="10000"/>
          </a:bodyPr>
          <a:lstStyle/>
          <a:p>
            <a:pPr marL="0" indent="0">
              <a:buNone/>
            </a:pPr>
            <a:r>
              <a:rPr lang="en-US" altLang="zh-CN" sz="2300" b="1">
                <a:solidFill>
                  <a:srgbClr val="0000CC"/>
                </a:solidFill>
              </a:rPr>
              <a:t>         </a:t>
            </a:r>
            <a:r>
              <a:rPr lang="zh-CN" altLang="en-US" sz="2400" b="1">
                <a:solidFill>
                  <a:srgbClr val="0000CC"/>
                </a:solidFill>
              </a:rPr>
              <a:t>下片抒情言志，其过片一句“男儿身手和谁赌”，用议论句，转得很妙。顺上阕驱鹰逐兽的场景直抒胸臆，表达了自己的牢骚不平，出语豪迈、悲愤，且精警犀利。空有一身武功绝艺，却只能在猎场上与人一赌高下，未免无聊。“和谁赌”暗藏了怀瑜握瑾而不见用的抑郁寡欢。“老来猛气还轩举”则表达了自己“老骥伏枥，志在千里；烈士暮年，壮心不已”的决心。紧接的一句“人间多少闲狐兔”，交代了词人发愤图强的原因。“闲狐兔”其实是奸佞小人的代称。因为人间尚有很多的恶人、小人，在侵凌着正义和善良，所以“我”寝食难安，立志要像雄鹰搏击狐兔一样，去惩奸除弊，还人间以公道。这就是词人渴望施展抱负、建功立业的人生理想。下片末尾两个句子，用荒莽的景象收束全篇，于奔放之余作含蓄的曲折，呼应篇首的“寒山”二字。月黑沙黄，正是鹰出猎的时机，在这样的时刻，“我”是特别地想你，渴望能像你一样搏击于寥廓的天宇。着一“偏”字，可见出此人对鹰的喜爱。“此际偏思汝”有言外意，“思汝”，即“此际谁知我”，思的是鹰，思的是建功立业的才智之士，其实也是思作者自己，这种“思”换句话说也是作者的自我追求的表陈，寻求的思念的是被英主贤大臣的认识、赏识、承认，从而得以一展大才，有所建树。</a:t>
            </a:r>
            <a:endParaRPr lang="en-US" altLang="zh-CN" sz="2400" b="1">
              <a:solidFill>
                <a:srgbClr val="0000CC"/>
              </a:solidFill>
            </a:endParaRPr>
          </a:p>
          <a:p>
            <a:pPr marL="0" indent="0">
              <a:buNone/>
            </a:pPr>
            <a:r>
              <a:rPr lang="zh-CN" altLang="en-US" sz="2400" b="1">
                <a:solidFill>
                  <a:srgbClr val="0000CC"/>
                </a:solidFill>
              </a:rPr>
              <a:t>        从作者人生经历来看，多年科举不第。增添了作者心头的悲凉情绪，而朝廷的腐败，更增添了词人心头的激愤。郁悒的情怀通过咏鹰来表现，倒添了几分悲壮的色彩。全词咏鹰，不落行迹，句句切题，构思细密，用典精妙，措辞激烈，是清词豪放派的代表作。</a:t>
            </a:r>
            <a:endParaRPr lang="en-US" altLang="zh-CN" sz="2400" b="1" i="0" u="none" baseline="0">
              <a:solidFill>
                <a:srgbClr val="FF00FF"/>
              </a:solidFill>
            </a:endParaRPr>
          </a:p>
          <a:p>
            <a:pPr>
              <a:buNone/>
            </a:pPr>
            <a:endParaRPr lang="en-US" altLang="zh-CN" b="1" i="0" u="none" baseline="0">
              <a:solidFill>
                <a:srgbClr val="FF00FF"/>
              </a:solidFill>
            </a:endParaRPr>
          </a:p>
          <a:p>
            <a:pPr>
              <a:buNone/>
            </a:pPr>
            <a:endParaRPr lang="en-US" altLang="zh-CN" b="1" i="0" u="none" baseline="0">
              <a:solidFill>
                <a:srgbClr val="FF00FF"/>
              </a:solidFill>
            </a:endParaRPr>
          </a:p>
          <a:p>
            <a:pPr>
              <a:buNone/>
            </a:pPr>
            <a:endParaRPr lang="zh-CN" altLang="en-US"/>
          </a:p>
        </p:txBody>
      </p:sp>
    </p:spTree>
    <p:extLst>
      <p:ext uri="{BB962C8B-B14F-4D97-AF65-F5344CB8AC3E}">
        <p14:creationId xmlns:p14="http://schemas.microsoft.com/office/powerpoint/2010/main" val="1316801297"/>
      </p:ext>
    </p:extLst>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1" name="内容占位符"/>
          <p:cNvSpPr>
            <a:spLocks noGrp="1"/>
          </p:cNvSpPr>
          <p:nvPr>
            <p:ph idx="1"/>
          </p:nvPr>
        </p:nvSpPr>
        <p:spPr>
          <a:xfrm>
            <a:off x="210107" y="252128"/>
            <a:ext cx="11836033" cy="6415270"/>
          </a:xfrm>
          <a:prstGeom prst="rect">
            <a:avLst/>
          </a:prstGeom>
        </p:spPr>
        <p:txBody>
          <a:bodyPr>
            <a:prstTxWarp prst="textNoShape">
              <a:avLst/>
            </a:prstTxWarp>
          </a:bodyPr>
          <a:lstStyle/>
          <a:p>
            <a:pPr marL="231013" indent="-231013">
              <a:buNone/>
            </a:pPr>
            <a:r>
              <a:rPr lang="zh-CN" altLang="en-US" sz="2300" b="1">
                <a:solidFill>
                  <a:srgbClr val="0000CC"/>
                </a:solidFill>
              </a:rPr>
              <a:t>                         醉落魄·咏鹰    [清]陈维崧</a:t>
            </a:r>
            <a:endParaRPr lang="en-US" altLang="zh-CN" sz="2300" b="1">
              <a:solidFill>
                <a:srgbClr val="0000CC"/>
              </a:solidFill>
            </a:endParaRPr>
          </a:p>
          <a:p>
            <a:pPr marL="231013" indent="-231013">
              <a:buNone/>
            </a:pPr>
            <a:r>
              <a:rPr lang="zh-CN" altLang="en-US" sz="2300" b="1">
                <a:solidFill>
                  <a:srgbClr val="0000CC"/>
                </a:solidFill>
              </a:rPr>
              <a:t>寒山几堵</a:t>
            </a:r>
            <a:r>
              <a:rPr lang="zh-CN" altLang="en-US" sz="2300" b="1" baseline="30000">
                <a:solidFill>
                  <a:srgbClr val="0000CC"/>
                </a:solidFill>
              </a:rPr>
              <a:t>①</a:t>
            </a:r>
            <a:r>
              <a:rPr lang="zh-CN" altLang="en-US" sz="2300" b="1">
                <a:solidFill>
                  <a:srgbClr val="0000CC"/>
                </a:solidFill>
              </a:rPr>
              <a:t>，风低削碎中原路</a:t>
            </a:r>
            <a:r>
              <a:rPr lang="zh-CN" altLang="en-US" sz="2300" b="1" baseline="30000">
                <a:solidFill>
                  <a:srgbClr val="0000CC"/>
                </a:solidFill>
              </a:rPr>
              <a:t>②</a:t>
            </a:r>
            <a:r>
              <a:rPr lang="zh-CN" altLang="en-US" sz="2300" b="1">
                <a:solidFill>
                  <a:srgbClr val="0000CC"/>
                </a:solidFill>
              </a:rPr>
              <a:t>。秋空一碧无今古，醉袒貂裘，略记寻呼处。</a:t>
            </a:r>
            <a:endParaRPr lang="en-US" altLang="zh-CN" sz="2300" b="1">
              <a:solidFill>
                <a:srgbClr val="0000CC"/>
              </a:solidFill>
            </a:endParaRPr>
          </a:p>
          <a:p>
            <a:pPr marL="231013" indent="-231013">
              <a:buNone/>
            </a:pPr>
            <a:r>
              <a:rPr lang="zh-CN" altLang="en-US" sz="2300" b="1">
                <a:solidFill>
                  <a:srgbClr val="0000CC"/>
                </a:solidFill>
              </a:rPr>
              <a:t>男儿身手和谁赌？老来猛气还轩举</a:t>
            </a:r>
            <a:r>
              <a:rPr lang="zh-CN" altLang="en-US" sz="2300" b="1" baseline="30000">
                <a:solidFill>
                  <a:srgbClr val="0000CC"/>
                </a:solidFill>
              </a:rPr>
              <a:t>③</a:t>
            </a:r>
            <a:r>
              <a:rPr lang="zh-CN" altLang="en-US" sz="2300" b="1">
                <a:solidFill>
                  <a:srgbClr val="0000CC"/>
                </a:solidFill>
              </a:rPr>
              <a:t>。人间多少闲狐兔。月黑沙黄，此际偏思汝。</a:t>
            </a:r>
            <a:endParaRPr lang="en-US" altLang="zh-CN" sz="2300" b="1">
              <a:solidFill>
                <a:srgbClr val="0000CC"/>
              </a:solidFill>
            </a:endParaRPr>
          </a:p>
          <a:p>
            <a:pPr marL="231013" indent="-231013">
              <a:buNone/>
            </a:pPr>
            <a:r>
              <a:rPr lang="en-US" altLang="zh-CN" sz="2300" b="1">
                <a:solidFill>
                  <a:srgbClr val="0000CC"/>
                </a:solidFill>
              </a:rPr>
              <a:t>[注]①堵：座。 ②削碎中原路：形容鹰掠地飞过。 ③轩举：意气飞扬。</a:t>
            </a:r>
            <a:endParaRPr lang="en-US" altLang="zh-CN" sz="2300" b="1">
              <a:solidFill>
                <a:srgbClr val="0000CC"/>
              </a:solidFill>
            </a:endParaRPr>
          </a:p>
          <a:p>
            <a:pPr marL="231013" indent="-231013">
              <a:buNone/>
            </a:pPr>
            <a:endParaRPr lang="en-US" altLang="zh-CN" sz="2300" b="1" i="0" u="none" baseline="0">
              <a:solidFill>
                <a:srgbClr val="0000CC"/>
              </a:solidFill>
            </a:endParaRPr>
          </a:p>
          <a:p>
            <a:pPr>
              <a:buNone/>
            </a:pPr>
            <a:r>
              <a:rPr lang="zh-CN" altLang="en-US" b="1" i="0" u="none" baseline="0">
                <a:solidFill>
                  <a:srgbClr val="FF00FF"/>
                </a:solidFill>
              </a:rPr>
              <a:t>结合下片的句子，分析词人表达了怎样的思想感情。</a:t>
            </a:r>
            <a:endParaRPr lang="zh-CN" altLang="en-US"/>
          </a:p>
        </p:txBody>
      </p:sp>
      <p:sp>
        <p:nvSpPr>
          <p:cNvPr id="382" name="矩形"/>
          <p:cNvSpPr/>
          <p:nvPr/>
        </p:nvSpPr>
        <p:spPr>
          <a:xfrm>
            <a:off x="600798" y="3209143"/>
            <a:ext cx="10228229" cy="2850514"/>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231013" indent="-231013" algn="l">
              <a:lnSpc>
                <a:spcPct val="100000"/>
              </a:lnSpc>
              <a:spcBef>
                <a:spcPts val="1000"/>
              </a:spcBef>
              <a:spcAft>
                <a:spcPct val="0"/>
              </a:spcAft>
              <a:buNone/>
            </a:pPr>
            <a:r>
              <a:rPr lang="en-US" altLang="zh-CN" sz="2400" b="0" i="0" u="none" strike="noStrike" kern="0" cap="none" spc="0" baseline="0">
                <a:solidFill>
                  <a:schemeClr val="tx1"/>
                </a:solidFill>
                <a:latin typeface="Times New Roman" pitchFamily="2" charset="0"/>
                <a:ea typeface="宋体" pitchFamily="2" charset="-122"/>
                <a:cs typeface="Times New Roman" pitchFamily="2" charset="0"/>
              </a:rPr>
              <a:t>                                   </a:t>
            </a:r>
            <a:r>
              <a:rPr lang="en-US" altLang="zh-CN" sz="28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800" b="1" i="0" u="none" strike="noStrike" kern="0" cap="none" spc="0" baseline="0">
                <a:solidFill>
                  <a:srgbClr val="FF0066"/>
                </a:solidFill>
                <a:latin typeface="Times New Roman" pitchFamily="2" charset="0"/>
                <a:ea typeface="宋体" pitchFamily="2" charset="-122"/>
                <a:cs typeface="Times New Roman" pitchFamily="2" charset="0"/>
              </a:rPr>
              <a:t>参考答案</a:t>
            </a:r>
            <a:r>
              <a:rPr lang="en-US" altLang="zh-CN" sz="28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①“男儿身手和谁赌？老来猛气还轩举”，表达了</a:t>
            </a:r>
            <a:r>
              <a:rPr lang="zh-CN" altLang="en-US" sz="2800" b="1" i="0" u="none" strike="noStrike" kern="0" cap="none" spc="0" baseline="0">
                <a:solidFill>
                  <a:srgbClr val="FF0066"/>
                </a:solidFill>
                <a:latin typeface="Times New Roman" pitchFamily="2" charset="0"/>
                <a:ea typeface="宋体" pitchFamily="2" charset="-122"/>
                <a:cs typeface="Times New Roman" pitchFamily="2" charset="0"/>
              </a:rPr>
              <a:t>猛气犹存、老当益壮</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的情怀。</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②“人间多少闲狐兔。月黑沙黄，此际偏思汝”，表达了期待</a:t>
            </a:r>
            <a:r>
              <a:rPr lang="zh-CN" altLang="en-US" sz="2800" b="1" i="0" u="none" strike="noStrike" kern="0" cap="none" spc="0" baseline="0">
                <a:solidFill>
                  <a:srgbClr val="FF0066"/>
                </a:solidFill>
                <a:latin typeface="Times New Roman" pitchFamily="2" charset="0"/>
                <a:ea typeface="宋体" pitchFamily="2" charset="-122"/>
                <a:cs typeface="Times New Roman" pitchFamily="2" charset="0"/>
              </a:rPr>
              <a:t>施展抱负、建功立业</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的志向。</a:t>
            </a:r>
            <a:endParaRPr lang="en-US" altLang="zh-CN" sz="2800" b="0"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85315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82"/>
                                        </p:tgtEl>
                                        <p:attrNameLst>
                                          <p:attrName>style.visibility</p:attrName>
                                        </p:attrNameLst>
                                      </p:cBhvr>
                                      <p:to>
                                        <p:strVal val="visible"/>
                                      </p:to>
                                    </p:set>
                                    <p:animEffect transition="in" filter="circle(in)">
                                      <p:cBhvr>
                                        <p:cTn id="7" dur="2000"/>
                                        <p:tgtEl>
                                          <p:spTgt spid="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6" name="内容占位符"/>
          <p:cNvSpPr>
            <a:spLocks noGrp="1"/>
          </p:cNvSpPr>
          <p:nvPr>
            <p:ph idx="1"/>
          </p:nvPr>
        </p:nvSpPr>
        <p:spPr>
          <a:xfrm>
            <a:off x="210107" y="252128"/>
            <a:ext cx="11836033" cy="6415270"/>
          </a:xfrm>
          <a:prstGeom prst="rect">
            <a:avLst/>
          </a:prstGeom>
        </p:spPr>
        <p:txBody>
          <a:bodyPr>
            <a:prstTxWarp prst="textNoShape">
              <a:avLst/>
            </a:prstTxWarp>
          </a:bodyPr>
          <a:lstStyle/>
          <a:p>
            <a:pPr>
              <a:buNone/>
            </a:pPr>
            <a:r>
              <a:rPr lang="en-US" altLang="zh-CN" b="1" i="0" u="none" baseline="0">
                <a:solidFill>
                  <a:srgbClr val="0000CC"/>
                </a:solidFill>
              </a:rPr>
              <a:t>                       </a:t>
            </a:r>
            <a:r>
              <a:rPr lang="zh-CN" altLang="en-US" b="1" i="0" u="none" baseline="0">
                <a:solidFill>
                  <a:srgbClr val="0000CC"/>
                </a:solidFill>
              </a:rPr>
              <a:t>南柯子　王炎</a:t>
            </a:r>
            <a:endParaRPr lang="en-US" altLang="zh-CN" b="1" i="0" u="none" baseline="0">
              <a:solidFill>
                <a:srgbClr val="0000CC"/>
              </a:solidFill>
            </a:endParaRPr>
          </a:p>
          <a:p>
            <a:pPr>
              <a:buNone/>
            </a:pPr>
            <a:r>
              <a:rPr lang="zh-CN" altLang="en-US" b="1" i="0" u="none" baseline="0">
                <a:solidFill>
                  <a:srgbClr val="FF0000"/>
                </a:solidFill>
              </a:rPr>
              <a:t>山冥云阴重，天寒雨意浓。数枝幽艳湿啼红。莫为惜花惆怅、对东风。　　</a:t>
            </a:r>
            <a:endParaRPr lang="en-US" altLang="zh-CN" b="1" i="0" u="none" baseline="0">
              <a:solidFill>
                <a:srgbClr val="FF0000"/>
              </a:solidFill>
            </a:endParaRPr>
          </a:p>
          <a:p>
            <a:pPr>
              <a:buNone/>
            </a:pPr>
            <a:r>
              <a:rPr lang="zh-CN" altLang="en-US" b="1" i="0" u="none" baseline="0">
                <a:solidFill>
                  <a:srgbClr val="FF0000"/>
                </a:solidFill>
              </a:rPr>
              <a:t>蓑笠朝朝出，沟塍处处通。人间辛苦是三农。要得一犁水足、望年丰。</a:t>
            </a:r>
            <a:endParaRPr lang="en-US" altLang="zh-CN" b="1" i="0" u="none" baseline="0">
              <a:solidFill>
                <a:srgbClr val="FF0000"/>
              </a:solidFill>
            </a:endParaRPr>
          </a:p>
          <a:p>
            <a:pPr marL="231013" indent="-231013">
              <a:buNone/>
            </a:pPr>
            <a:r>
              <a:rPr lang="zh-CN" altLang="en-US" b="1" i="0" u="none" baseline="0">
                <a:solidFill>
                  <a:srgbClr val="0000CC"/>
                </a:solidFill>
              </a:rPr>
              <a:t>［注］</a:t>
            </a:r>
            <a:r>
              <a:rPr lang="zh-CN" altLang="en-US" b="1">
                <a:solidFill>
                  <a:srgbClr val="0000CC"/>
                </a:solidFill>
              </a:rPr>
              <a:t>①山冥：水气很重，山色昏暗。②幽艳：在暗处的花。啼红：花朵上逐渐聚成水珠，像噙着眼泪。③塍（chéng）：田间土埂。④三农：指春耕、夏耘、秋收。</a:t>
            </a:r>
            <a:endParaRPr lang="en-US" altLang="zh-CN" b="1" i="0" u="none" baseline="0">
              <a:solidFill>
                <a:srgbClr val="0000CC"/>
              </a:solidFill>
            </a:endParaRPr>
          </a:p>
          <a:p>
            <a:pPr>
              <a:buNone/>
            </a:pPr>
            <a:endParaRPr lang="zh-CN" altLang="en-US"/>
          </a:p>
        </p:txBody>
      </p:sp>
      <p:sp>
        <p:nvSpPr>
          <p:cNvPr id="387" name="矩形"/>
          <p:cNvSpPr/>
          <p:nvPr/>
        </p:nvSpPr>
        <p:spPr>
          <a:xfrm>
            <a:off x="351686" y="3299263"/>
            <a:ext cx="11253982" cy="298704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0" i="0" u="none" strike="noStrike" kern="0" cap="none" spc="0" baseline="0">
                <a:solidFill>
                  <a:schemeClr val="tx1"/>
                </a:solidFill>
                <a:latin typeface="Times New Roman" pitchFamily="2" charset="0"/>
                <a:ea typeface="宋体" pitchFamily="2" charset="-122"/>
                <a:cs typeface="Times New Roman" pitchFamily="2" charset="0"/>
              </a:rPr>
              <a:t>【译文】</a:t>
            </a:r>
            <a:endParaRPr lang="en-US" altLang="zh-CN" sz="2400" b="0"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en-US" altLang="zh-CN" sz="2400" b="1" i="0" u="none" strike="noStrike" kern="0" cap="none" spc="0" baseline="0">
                <a:solidFill>
                  <a:srgbClr val="FF0000"/>
                </a:solidFill>
                <a:latin typeface="Times New Roman" pitchFamily="2" charset="0"/>
                <a:ea typeface="宋体" pitchFamily="2" charset="-122"/>
                <a:cs typeface="Times New Roman" pitchFamily="2" charset="0"/>
              </a:rPr>
              <a:t>     </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彤云密布，山色阴暗，天下着濛濛的细雨。花朵上，水气聚成了晶莹的水珠，象是少女眼睛里含着泪珠，夺眶欲出，令人十分爱怜。不要因为风风雨雨摧残着美丽的花朵，而惆怅满怀，作无病呻吟。</a:t>
            </a:r>
            <a:endParaRPr lang="en-US" altLang="zh-CN" sz="2400" b="1" i="0" u="none" strike="noStrike" kern="0" cap="none" spc="0" baseline="0">
              <a:solidFill>
                <a:srgbClr val="FF0000"/>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en-US" altLang="zh-CN" sz="2400" b="1" i="0" u="none" strike="noStrike" kern="0" cap="none" spc="0" baseline="0">
                <a:solidFill>
                  <a:srgbClr val="FF0000"/>
                </a:solidFill>
                <a:latin typeface="Times New Roman" pitchFamily="2" charset="0"/>
                <a:ea typeface="宋体" pitchFamily="2" charset="-122"/>
                <a:cs typeface="Times New Roman" pitchFamily="2" charset="0"/>
              </a:rPr>
              <a:t>      </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戴着蓑笠的农民，天天清晨早出，他们的足迹踏遍了田间泥泞的沟渠和田埂。春耕、春种、秋收，是农民们一年中最辛苦的三个季节。农民们终年辛劳，犁透了田，灌足了水，盼望有一个丰收的年成！（他们是没有闲情逸致去赏花、怜花、惜花的。）</a:t>
            </a:r>
            <a:endParaRPr lang="zh-CN" altLang="en-US" sz="2400" b="1" i="0" u="none" strike="noStrike" kern="0" cap="none" spc="0" baseline="0">
              <a:solidFill>
                <a:srgbClr val="FF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285029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87"/>
                                        </p:tgtEl>
                                        <p:attrNameLst>
                                          <p:attrName>style.visibility</p:attrName>
                                        </p:attrNameLst>
                                      </p:cBhvr>
                                      <p:to>
                                        <p:strVal val="visible"/>
                                      </p:to>
                                    </p:set>
                                    <p:animEffect transition="in" filter="wheel(4)">
                                      <p:cBhvr>
                                        <p:cTn id="7" dur="2000"/>
                                        <p:tgtEl>
                                          <p:spTgt spid="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1" name="内容占位符"/>
          <p:cNvSpPr>
            <a:spLocks noGrp="1"/>
          </p:cNvSpPr>
          <p:nvPr>
            <p:ph idx="1"/>
          </p:nvPr>
        </p:nvSpPr>
        <p:spPr>
          <a:xfrm>
            <a:off x="210107" y="252128"/>
            <a:ext cx="11836033" cy="6415270"/>
          </a:xfrm>
          <a:prstGeom prst="rect">
            <a:avLst/>
          </a:prstGeom>
        </p:spPr>
        <p:txBody>
          <a:bodyPr>
            <a:prstTxWarp prst="textNoShape">
              <a:avLst/>
            </a:prstTxWarp>
          </a:bodyPr>
          <a:lstStyle/>
          <a:p>
            <a:pPr>
              <a:buNone/>
            </a:pPr>
            <a:r>
              <a:rPr lang="en-US" altLang="zh-CN" b="1" i="0" u="none" baseline="0">
                <a:solidFill>
                  <a:srgbClr val="0000CC"/>
                </a:solidFill>
              </a:rPr>
              <a:t>                       </a:t>
            </a:r>
            <a:r>
              <a:rPr lang="zh-CN" altLang="en-US" b="1" i="0" u="none" baseline="0">
                <a:solidFill>
                  <a:srgbClr val="0000CC"/>
                </a:solidFill>
              </a:rPr>
              <a:t>南柯子　王炎</a:t>
            </a:r>
            <a:endParaRPr lang="en-US" altLang="zh-CN" b="1" i="0" u="none" baseline="0">
              <a:solidFill>
                <a:srgbClr val="0000CC"/>
              </a:solidFill>
            </a:endParaRPr>
          </a:p>
          <a:p>
            <a:pPr>
              <a:buNone/>
            </a:pPr>
            <a:r>
              <a:rPr lang="zh-CN" altLang="en-US" b="1" i="0" u="none" baseline="0">
                <a:solidFill>
                  <a:srgbClr val="0000CC"/>
                </a:solidFill>
              </a:rPr>
              <a:t>山冥去阴重，天寒雨意浓。数枝幽艳湿啼红。莫为惜花惆怅、对东风。　　</a:t>
            </a:r>
            <a:endParaRPr lang="en-US" altLang="zh-CN" b="1" i="0" u="none" baseline="0">
              <a:solidFill>
                <a:srgbClr val="0000CC"/>
              </a:solidFill>
            </a:endParaRPr>
          </a:p>
          <a:p>
            <a:pPr>
              <a:buNone/>
            </a:pPr>
            <a:r>
              <a:rPr lang="zh-CN" altLang="en-US" b="1" i="0" u="none" baseline="0">
                <a:solidFill>
                  <a:srgbClr val="0000CC"/>
                </a:solidFill>
              </a:rPr>
              <a:t>蓑笠朝朝出，沟塍处处通。人间辛苦是三农。要得一犁水足、望年丰。</a:t>
            </a:r>
            <a:endParaRPr lang="en-US" altLang="zh-CN" b="1" i="0" u="none" baseline="0">
              <a:solidFill>
                <a:srgbClr val="0000CC"/>
              </a:solidFill>
            </a:endParaRPr>
          </a:p>
          <a:p>
            <a:pPr>
              <a:buNone/>
            </a:pPr>
            <a:r>
              <a:rPr lang="zh-CN" altLang="en-US" b="1" i="0" u="none" baseline="0">
                <a:solidFill>
                  <a:srgbClr val="0000CC"/>
                </a:solidFill>
              </a:rPr>
              <a:t>［注］①三农：指春耕、夏耘、秋收。</a:t>
            </a:r>
            <a:endParaRPr lang="en-US" altLang="zh-CN" b="1" i="0" u="none" baseline="0">
              <a:solidFill>
                <a:srgbClr val="0000CC"/>
              </a:solidFill>
            </a:endParaRPr>
          </a:p>
          <a:p>
            <a:pPr>
              <a:buNone/>
            </a:pPr>
            <a:endParaRPr lang="en-US" altLang="zh-CN" b="1" i="0" u="none" baseline="0">
              <a:solidFill>
                <a:srgbClr val="0000CC"/>
              </a:solidFill>
            </a:endParaRPr>
          </a:p>
          <a:p>
            <a:pPr>
              <a:buNone/>
            </a:pPr>
            <a:r>
              <a:rPr lang="zh-CN" altLang="en-US" b="1" i="0" u="none" baseline="0">
                <a:solidFill>
                  <a:srgbClr val="FF0066"/>
                </a:solidFill>
              </a:rPr>
              <a:t>试分析下阙的内容，以及作者在词中所抒发的思想感情。</a:t>
            </a:r>
            <a:endParaRPr lang="en-US" altLang="zh-CN" b="1" i="0" u="none" baseline="0">
              <a:solidFill>
                <a:srgbClr val="FF0066"/>
              </a:solidFill>
            </a:endParaRPr>
          </a:p>
          <a:p>
            <a:pPr>
              <a:buNone/>
            </a:pPr>
            <a:r>
              <a:rPr lang="en-US" altLang="zh-CN" b="1" i="0" u="none" baseline="0">
                <a:solidFill>
                  <a:srgbClr val="0000CC"/>
                </a:solidFill>
              </a:rPr>
              <a:t>[</a:t>
            </a:r>
            <a:r>
              <a:rPr lang="zh-CN" altLang="en-US" b="1" i="0" u="none" baseline="0">
                <a:solidFill>
                  <a:srgbClr val="FF0066"/>
                </a:solidFill>
              </a:rPr>
              <a:t>参考答案</a:t>
            </a:r>
            <a:r>
              <a:rPr lang="en-US" altLang="zh-CN" b="1" i="0" u="none" baseline="0">
                <a:solidFill>
                  <a:srgbClr val="0000CC"/>
                </a:solidFill>
              </a:rPr>
              <a:t>]</a:t>
            </a:r>
            <a:endParaRPr lang="en-US" altLang="zh-CN" b="1" i="0" u="none" baseline="0">
              <a:solidFill>
                <a:srgbClr val="0000CC"/>
              </a:solidFill>
            </a:endParaRPr>
          </a:p>
          <a:p>
            <a:pPr>
              <a:buNone/>
            </a:pPr>
            <a:endParaRPr lang="en-US" altLang="zh-CN" b="1" i="0" u="none" baseline="0">
              <a:solidFill>
                <a:srgbClr val="0000CC"/>
              </a:solidFill>
            </a:endParaRPr>
          </a:p>
          <a:p>
            <a:pPr>
              <a:buNone/>
            </a:pPr>
            <a:endParaRPr lang="zh-CN" altLang="en-US"/>
          </a:p>
        </p:txBody>
      </p:sp>
      <p:sp>
        <p:nvSpPr>
          <p:cNvPr id="392" name="矩形"/>
          <p:cNvSpPr/>
          <p:nvPr/>
        </p:nvSpPr>
        <p:spPr>
          <a:xfrm>
            <a:off x="468914" y="4103014"/>
            <a:ext cx="10682492" cy="2590418"/>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①</a:t>
            </a:r>
            <a:r>
              <a:rPr lang="zh-CN" altLang="en-US" sz="2800" b="1" i="0" u="none" strike="noStrike" kern="0" cap="none" spc="0" baseline="0">
                <a:solidFill>
                  <a:srgbClr val="FF0000"/>
                </a:solidFill>
                <a:latin typeface="Times New Roman" pitchFamily="2" charset="0"/>
                <a:ea typeface="宋体" pitchFamily="2" charset="-122"/>
                <a:cs typeface="Times New Roman" pitchFamily="2" charset="0"/>
              </a:rPr>
              <a:t>内容</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：描写了农民不避风雨、辛勤劳作的生活，发出了“人间辛</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苦是三农”的感叹；</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②</a:t>
            </a:r>
            <a:r>
              <a:rPr lang="zh-CN" altLang="en-US" sz="2800" b="1" i="0" u="none" strike="noStrike" kern="0" cap="none" spc="0" baseline="0">
                <a:solidFill>
                  <a:srgbClr val="FF0000"/>
                </a:solidFill>
                <a:latin typeface="Times New Roman" pitchFamily="2" charset="0"/>
                <a:ea typeface="宋体" pitchFamily="2" charset="-122"/>
                <a:cs typeface="Times New Roman" pitchFamily="2" charset="0"/>
              </a:rPr>
              <a:t>情感</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：表达了农民盼望风调雨顺、五谷丰登的心情，也表现了作</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者与劳动人民息息相通的思想感情。</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8413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92"/>
                                        </p:tgtEl>
                                        <p:attrNameLst>
                                          <p:attrName>style.visibility</p:attrName>
                                        </p:attrNameLst>
                                      </p:cBhvr>
                                      <p:to>
                                        <p:strVal val="visible"/>
                                      </p:to>
                                    </p:set>
                                    <p:animEffect transition="in" filter="wipe(down)">
                                      <p:cBhvr>
                                        <p:cTn id="7" dur="500"/>
                                        <p:tgtEl>
                                          <p:spTgt spid="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1" name="图片" descr="C:/Users/Administrator/Desktop/74e5cad95d7735162990d807500583af"/>
          <p:cNvPicPr>
            <a:picLocks noChangeAspect="1"/>
          </p:cNvPicPr>
          <p:nvPr/>
        </p:nvPicPr>
        <p:blipFill>
          <a:blip r:embed="rId3"/>
          <a:stretch>
            <a:fillRect/>
          </a:stretch>
        </p:blipFill>
        <p:spPr>
          <a:xfrm>
            <a:off x="0" y="0"/>
            <a:ext cx="12192000" cy="6858000"/>
          </a:xfrm>
          <a:prstGeom prst="rect">
            <a:avLst/>
          </a:prstGeom>
          <a:noFill/>
          <a:ln w="9525" cap="flat" cmpd="sng">
            <a:noFill/>
            <a:prstDash val="solid"/>
            <a:miter/>
          </a:ln>
        </p:spPr>
      </p:pic>
      <p:sp>
        <p:nvSpPr>
          <p:cNvPr id="112" name="矩形"/>
          <p:cNvSpPr/>
          <p:nvPr/>
        </p:nvSpPr>
        <p:spPr>
          <a:xfrm>
            <a:off x="334433" y="4292600"/>
            <a:ext cx="11618385" cy="2377016"/>
          </a:xfrm>
          <a:prstGeom prst="rect">
            <a:avLst/>
          </a:prstGeom>
          <a:solidFill>
            <a:schemeClr val="accent1"/>
          </a:solidFill>
          <a:ln w="76200" cap="flat" cmpd="tri">
            <a:solidFill>
              <a:srgbClr val="0000CC"/>
            </a:solidFill>
            <a:prstDash val="solid"/>
            <a:miter/>
          </a:ln>
        </p:spPr>
        <p:txBody>
          <a:bodyPr vert="horz" wrap="none" lIns="91440" tIns="45720" rIns="91440" bIns="45720" anchor="ctr" anchorCtr="0">
            <a:prstTxWarp prst="textNoShape">
              <a:avLst/>
            </a:prstTxWarp>
            <a:noAutofit/>
          </a:bodyPr>
          <a:lstStyle/>
          <a:p>
            <a:pPr marL="0" indent="0" algn="l">
              <a:lnSpc>
                <a:spcPct val="100000"/>
              </a:lnSpc>
              <a:spcBef>
                <a:spcPct val="0"/>
              </a:spcBef>
              <a:spcAft>
                <a:spcPct val="0"/>
              </a:spcAft>
              <a:buNone/>
            </a:pPr>
            <a:r>
              <a:rPr lang="zh-CN" altLang="en-US" sz="2400" b="1" i="0" u="none" strike="noStrike" kern="0" cap="none" spc="0" baseline="0">
                <a:solidFill>
                  <a:srgbClr val="FF0000"/>
                </a:solidFill>
                <a:latin typeface="Times New Roman" pitchFamily="2" charset="0"/>
                <a:ea typeface="方正美黑简体" pitchFamily="1" charset="-122"/>
                <a:cs typeface="Times New Roman" pitchFamily="2" charset="0"/>
              </a:rPr>
              <a:t>故乡遍地都是衰败的枯草，好友相别实在是令人伤悲。</a:t>
            </a:r>
            <a:endParaRPr lang="en-US" altLang="zh-CN" sz="2400" b="1" i="0" u="none" strike="noStrike" kern="0" cap="none" spc="0" baseline="0">
              <a:solidFill>
                <a:srgbClr val="FF0000"/>
              </a:solidFill>
              <a:latin typeface="Times New Roman" pitchFamily="2" charset="0"/>
              <a:ea typeface="方正美黑简体" pitchFamily="1"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rgbClr val="FF0000"/>
                </a:solidFill>
                <a:latin typeface="Times New Roman" pitchFamily="2" charset="0"/>
                <a:ea typeface="方正美黑简体" pitchFamily="1" charset="-122"/>
                <a:cs typeface="Times New Roman" pitchFamily="2" charset="0"/>
              </a:rPr>
              <a:t>你去的道路伸向云天之外，我归来时只见暮雪在纷飞。</a:t>
            </a:r>
            <a:endParaRPr lang="en-US" altLang="zh-CN" sz="2400" b="1" i="0" u="none" strike="noStrike" kern="0" cap="none" spc="0" baseline="0">
              <a:solidFill>
                <a:srgbClr val="FF0000"/>
              </a:solidFill>
              <a:latin typeface="Times New Roman" pitchFamily="2" charset="0"/>
              <a:ea typeface="方正美黑简体" pitchFamily="1"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rgbClr val="FF0000"/>
                </a:solidFill>
                <a:latin typeface="Times New Roman" pitchFamily="2" charset="0"/>
                <a:ea typeface="方正美黑简体" pitchFamily="1" charset="-122"/>
                <a:cs typeface="Times New Roman" pitchFamily="2" charset="0"/>
              </a:rPr>
              <a:t>从小丧父早年就客游外乡，多经磨难我与你相识太迟。</a:t>
            </a:r>
            <a:endParaRPr lang="en-US" altLang="zh-CN" sz="2400" b="1" i="0" u="none" strike="noStrike" kern="0" cap="none" spc="0" baseline="0">
              <a:solidFill>
                <a:srgbClr val="FF0000"/>
              </a:solidFill>
              <a:latin typeface="Times New Roman" pitchFamily="2" charset="0"/>
              <a:ea typeface="方正美黑简体" pitchFamily="1"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rgbClr val="FF0000"/>
                </a:solidFill>
                <a:latin typeface="Times New Roman" pitchFamily="2" charset="0"/>
                <a:ea typeface="方正美黑简体" pitchFamily="1" charset="-122"/>
                <a:cs typeface="Times New Roman" pitchFamily="2" charset="0"/>
              </a:rPr>
              <a:t>回望你去的方向掩面而泣，在战乱年月再见不知何时。</a:t>
            </a:r>
            <a:endParaRPr lang="zh-CN" altLang="en-US" sz="2400" b="1" i="0" u="none" strike="noStrike" kern="0" cap="none" spc="0" baseline="0">
              <a:solidFill>
                <a:srgbClr val="FF0000"/>
              </a:solidFill>
              <a:latin typeface="Times New Roman" pitchFamily="2" charset="0"/>
              <a:ea typeface="方正美黑简体" pitchFamily="1" charset="-122"/>
              <a:cs typeface="Times New Roman" pitchFamily="2" charset="0"/>
            </a:endParaRPr>
          </a:p>
        </p:txBody>
      </p:sp>
    </p:spTree>
    <p:extLst>
      <p:ext uri="{BB962C8B-B14F-4D97-AF65-F5344CB8AC3E}">
        <p14:creationId xmlns:p14="http://schemas.microsoft.com/office/powerpoint/2010/main" val="16920242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animEffect transition="in" filter="fade">
                                      <p:cBhvr>
                                        <p:cTn id="9" dur="500"/>
                                        <p:tgtEl>
                                          <p:spTgt spid="11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112">
                                            <p:txEl>
                                              <p:pRg st="0" end="0"/>
                                            </p:txEl>
                                          </p:spTgt>
                                        </p:tgtEl>
                                        <p:attrNameLst>
                                          <p:attrName>style.visibility</p:attrName>
                                        </p:attrNameLst>
                                      </p:cBhvr>
                                      <p:to>
                                        <p:strVal val="visible"/>
                                      </p:to>
                                    </p:set>
                                    <p:anim calcmode="lin" valueType="num">
                                      <p:cBhvr>
                                        <p:cTn id="14" dur="500" fill="hold"/>
                                        <p:tgtEl>
                                          <p:spTgt spid="112">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12">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12">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112">
                                            <p:txEl>
                                              <p:pRg st="1" end="1"/>
                                            </p:txEl>
                                          </p:spTgt>
                                        </p:tgtEl>
                                        <p:attrNameLst>
                                          <p:attrName>style.visibility</p:attrName>
                                        </p:attrNameLst>
                                      </p:cBhvr>
                                      <p:to>
                                        <p:strVal val="visible"/>
                                      </p:to>
                                    </p:set>
                                    <p:anim calcmode="lin" valueType="num">
                                      <p:cBhvr>
                                        <p:cTn id="21" dur="500" fill="hold"/>
                                        <p:tgtEl>
                                          <p:spTgt spid="112">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112">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112">
                                            <p:txEl>
                                              <p:pRg st="1" end="1"/>
                                            </p:txEl>
                                          </p:spTgt>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53" presetClass="entr" presetSubtype="0" fill="hold" nodeType="clickEffect">
                                  <p:stCondLst>
                                    <p:cond delay="0"/>
                                  </p:stCondLst>
                                  <p:childTnLst>
                                    <p:set>
                                      <p:cBhvr>
                                        <p:cTn id="27" dur="1" fill="hold">
                                          <p:stCondLst>
                                            <p:cond delay="0"/>
                                          </p:stCondLst>
                                        </p:cTn>
                                        <p:tgtEl>
                                          <p:spTgt spid="112">
                                            <p:txEl>
                                              <p:pRg st="2" end="2"/>
                                            </p:txEl>
                                          </p:spTgt>
                                        </p:tgtEl>
                                        <p:attrNameLst>
                                          <p:attrName>style.visibility</p:attrName>
                                        </p:attrNameLst>
                                      </p:cBhvr>
                                      <p:to>
                                        <p:strVal val="visible"/>
                                      </p:to>
                                    </p:set>
                                    <p:anim calcmode="lin" valueType="num">
                                      <p:cBhvr>
                                        <p:cTn id="28" dur="500" fill="hold"/>
                                        <p:tgtEl>
                                          <p:spTgt spid="112">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112">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112">
                                            <p:txEl>
                                              <p:pRg st="2" end="2"/>
                                            </p:txEl>
                                          </p:spTgt>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53" presetClass="entr" presetSubtype="0" fill="hold" nodeType="clickEffect">
                                  <p:stCondLst>
                                    <p:cond delay="0"/>
                                  </p:stCondLst>
                                  <p:childTnLst>
                                    <p:set>
                                      <p:cBhvr>
                                        <p:cTn id="34" dur="1" fill="hold">
                                          <p:stCondLst>
                                            <p:cond delay="0"/>
                                          </p:stCondLst>
                                        </p:cTn>
                                        <p:tgtEl>
                                          <p:spTgt spid="112">
                                            <p:txEl>
                                              <p:pRg st="3" end="3"/>
                                            </p:txEl>
                                          </p:spTgt>
                                        </p:tgtEl>
                                        <p:attrNameLst>
                                          <p:attrName>style.visibility</p:attrName>
                                        </p:attrNameLst>
                                      </p:cBhvr>
                                      <p:to>
                                        <p:strVal val="visible"/>
                                      </p:to>
                                    </p:set>
                                    <p:anim calcmode="lin" valueType="num">
                                      <p:cBhvr>
                                        <p:cTn id="35" dur="500" fill="hold"/>
                                        <p:tgtEl>
                                          <p:spTgt spid="112">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112">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1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6" name="矩形"/>
          <p:cNvSpPr/>
          <p:nvPr/>
        </p:nvSpPr>
        <p:spPr>
          <a:xfrm>
            <a:off x="472019" y="2609831"/>
            <a:ext cx="11338801" cy="322516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50000"/>
              </a:spcBef>
              <a:spcAft>
                <a:spcPct val="0"/>
              </a:spcAft>
              <a:buNone/>
            </a:pPr>
            <a:r>
              <a:rPr lang="zh-CN" altLang="en-US" sz="3000" b="1" i="0" u="none" strike="noStrike" kern="0" cap="none" spc="0" baseline="0">
                <a:solidFill>
                  <a:srgbClr val="FF0000"/>
                </a:solidFill>
                <a:latin typeface="Times New Roman" pitchFamily="2" charset="0"/>
                <a:ea typeface="经典特黑简"/>
                <a:cs typeface="Times New Roman" pitchFamily="2" charset="0"/>
              </a:rPr>
              <a:t>《核按钮》P141</a:t>
            </a:r>
            <a:endParaRPr lang="en-US" altLang="zh-CN" sz="3000" b="1" i="0" u="none" strike="noStrike" kern="0" cap="none" spc="0" baseline="0">
              <a:solidFill>
                <a:srgbClr val="FF0000"/>
              </a:solidFill>
              <a:latin typeface="Times New Roman" pitchFamily="2" charset="0"/>
              <a:ea typeface="经典特黑简"/>
              <a:cs typeface="Times New Roman" pitchFamily="2" charset="0"/>
            </a:endParaRPr>
          </a:p>
          <a:p>
            <a:pPr marL="0" indent="0" algn="l">
              <a:lnSpc>
                <a:spcPct val="100000"/>
              </a:lnSpc>
              <a:spcBef>
                <a:spcPct val="50000"/>
              </a:spcBef>
              <a:spcAft>
                <a:spcPct val="0"/>
              </a:spcAft>
              <a:buNone/>
            </a:pPr>
            <a:r>
              <a:rPr lang="zh-CN" altLang="en-US" sz="3000" b="1" i="0" u="none" strike="noStrike" kern="0" cap="none" spc="0" baseline="0">
                <a:solidFill>
                  <a:srgbClr val="FF0000"/>
                </a:solidFill>
                <a:latin typeface="Times New Roman" pitchFamily="2" charset="0"/>
                <a:ea typeface="经典特黑简"/>
                <a:cs typeface="Times New Roman" pitchFamily="2" charset="0"/>
              </a:rPr>
              <a:t>答题规范</a:t>
            </a:r>
            <a:endParaRPr lang="en-US" altLang="zh-CN" sz="3000" b="1" i="0" u="none" strike="noStrike" kern="0" cap="none" spc="0" baseline="0">
              <a:solidFill>
                <a:srgbClr val="FF0000"/>
              </a:solidFill>
              <a:latin typeface="Times New Roman" pitchFamily="2" charset="0"/>
              <a:ea typeface="经典特黑简"/>
              <a:cs typeface="Times New Roman" pitchFamily="2" charset="0"/>
            </a:endParaRPr>
          </a:p>
          <a:p>
            <a:pPr marL="0" indent="0" algn="l">
              <a:lnSpc>
                <a:spcPct val="100000"/>
              </a:lnSpc>
              <a:spcBef>
                <a:spcPct val="50000"/>
              </a:spcBef>
              <a:spcAft>
                <a:spcPct val="0"/>
              </a:spcAft>
              <a:buNone/>
            </a:pPr>
            <a:r>
              <a:rPr lang="zh-CN" altLang="en-US" sz="3000" b="1" i="0" u="none" strike="noStrike" kern="0" cap="none" spc="0" baseline="0">
                <a:solidFill>
                  <a:srgbClr val="FF0000"/>
                </a:solidFill>
                <a:latin typeface="Times New Roman" pitchFamily="2" charset="0"/>
                <a:ea typeface="经典特黑简"/>
                <a:cs typeface="Times New Roman" pitchFamily="2" charset="0"/>
              </a:rPr>
              <a:t>①指出诗歌所运用的抒情方式及特点。</a:t>
            </a:r>
            <a:endParaRPr lang="en-US" altLang="zh-CN" sz="3000" b="1" i="0" u="none" strike="noStrike" kern="0" cap="none" spc="0" baseline="0">
              <a:solidFill>
                <a:srgbClr val="FF0000"/>
              </a:solidFill>
              <a:latin typeface="Times New Roman" pitchFamily="2" charset="0"/>
              <a:ea typeface="经典特黑简"/>
              <a:cs typeface="Times New Roman" pitchFamily="2" charset="0"/>
            </a:endParaRPr>
          </a:p>
          <a:p>
            <a:pPr marL="0" indent="0" algn="l">
              <a:lnSpc>
                <a:spcPct val="100000"/>
              </a:lnSpc>
              <a:spcBef>
                <a:spcPct val="50000"/>
              </a:spcBef>
              <a:spcAft>
                <a:spcPct val="0"/>
              </a:spcAft>
              <a:buNone/>
            </a:pPr>
            <a:r>
              <a:rPr lang="zh-CN" altLang="en-US" sz="3000" b="1" i="0" u="none" strike="noStrike" kern="0" cap="none" spc="0" baseline="0">
                <a:solidFill>
                  <a:srgbClr val="FF0000"/>
                </a:solidFill>
                <a:latin typeface="Times New Roman" pitchFamily="2" charset="0"/>
                <a:ea typeface="经典特黑简"/>
                <a:cs typeface="Times New Roman" pitchFamily="2" charset="0"/>
              </a:rPr>
              <a:t>②结合诗句阐释抒情方式是如何运用的。</a:t>
            </a:r>
            <a:endParaRPr lang="en-US" altLang="zh-CN" sz="3000" b="1" i="0" u="none" strike="noStrike" kern="0" cap="none" spc="0" baseline="0">
              <a:solidFill>
                <a:srgbClr val="FF0000"/>
              </a:solidFill>
              <a:latin typeface="Times New Roman" pitchFamily="2" charset="0"/>
              <a:ea typeface="经典特黑简"/>
              <a:cs typeface="Times New Roman" pitchFamily="2" charset="0"/>
            </a:endParaRPr>
          </a:p>
          <a:p>
            <a:pPr marL="0" indent="0" algn="l">
              <a:lnSpc>
                <a:spcPct val="100000"/>
              </a:lnSpc>
              <a:spcBef>
                <a:spcPct val="50000"/>
              </a:spcBef>
              <a:spcAft>
                <a:spcPct val="0"/>
              </a:spcAft>
              <a:buNone/>
            </a:pPr>
            <a:r>
              <a:rPr lang="zh-CN" altLang="en-US" sz="3000" b="1" i="0" u="none" strike="noStrike" kern="0" cap="none" spc="0" baseline="0">
                <a:solidFill>
                  <a:srgbClr val="FF0000"/>
                </a:solidFill>
                <a:latin typeface="Times New Roman" pitchFamily="2" charset="0"/>
                <a:ea typeface="经典特黑简"/>
                <a:cs typeface="Times New Roman" pitchFamily="2" charset="0"/>
              </a:rPr>
              <a:t>③简析该抒情方式</a:t>
            </a:r>
            <a:r>
              <a:rPr lang="zh-CN" altLang="en-US" sz="3000" b="1" i="0" u="none" strike="noStrike" kern="0" cap="none" spc="0" baseline="0">
                <a:solidFill>
                  <a:srgbClr val="FF0000"/>
                </a:solidFill>
                <a:latin typeface="Times New Roman" pitchFamily="2" charset="0"/>
                <a:ea typeface="宋体" pitchFamily="2" charset="-122"/>
                <a:cs typeface="Times New Roman" pitchFamily="2" charset="0"/>
              </a:rPr>
              <a:t>在人物塑造、表情达意上的作用</a:t>
            </a:r>
            <a:r>
              <a:rPr lang="zh-CN" altLang="en-US" sz="3000" b="1" i="0" u="none" strike="noStrike" kern="0" cap="none" spc="0" baseline="0">
                <a:solidFill>
                  <a:srgbClr val="FF0000"/>
                </a:solidFill>
                <a:latin typeface="Times New Roman" pitchFamily="2" charset="0"/>
                <a:ea typeface="经典特黑简"/>
                <a:cs typeface="Times New Roman" pitchFamily="2" charset="0"/>
              </a:rPr>
              <a:t>。</a:t>
            </a:r>
            <a:endParaRPr lang="zh-CN" altLang="en-US" sz="3000" b="1" i="0" u="none" strike="noStrike" kern="0" cap="none" spc="0" baseline="0">
              <a:solidFill>
                <a:srgbClr val="D60093"/>
              </a:solidFill>
              <a:latin typeface="方正华隶简体" pitchFamily="1" charset="-122"/>
              <a:ea typeface="方正华隶简体" pitchFamily="1" charset="-122"/>
              <a:cs typeface="方正华隶简体" pitchFamily="1" charset="-122"/>
            </a:endParaRPr>
          </a:p>
        </p:txBody>
      </p:sp>
      <p:pic>
        <p:nvPicPr>
          <p:cNvPr id="397" name="图片" descr="C:/Users/Administrator/Desktop/向日葵">
            <a:hlinkClick r:id="rId4" action="ppaction://hlinksldjump"/>
          </p:cNvPr>
          <p:cNvPicPr>
            <a:picLocks noChangeAspect="1"/>
          </p:cNvPicPr>
          <p:nvPr/>
        </p:nvPicPr>
        <p:blipFill>
          <a:blip r:embed="rId3"/>
          <a:stretch>
            <a:fillRect/>
          </a:stretch>
        </p:blipFill>
        <p:spPr>
          <a:xfrm>
            <a:off x="7056967" y="1028700"/>
            <a:ext cx="4368800" cy="819150"/>
          </a:xfrm>
          <a:prstGeom prst="rect">
            <a:avLst/>
          </a:prstGeom>
          <a:noFill/>
          <a:ln w="9525" cap="flat" cmpd="sng">
            <a:noFill/>
            <a:prstDash val="solid"/>
            <a:miter/>
          </a:ln>
        </p:spPr>
      </p:pic>
      <p:sp>
        <p:nvSpPr>
          <p:cNvPr id="398" name="艺术字"/>
          <p:cNvSpPr>
            <a:spLocks noChangeArrowheads="1" noChangeShapeType="1" noTextEdit="1"/>
          </p:cNvSpPr>
          <p:nvPr/>
        </p:nvSpPr>
        <p:spPr>
          <a:xfrm>
            <a:off x="3312583" y="260350"/>
            <a:ext cx="4705350" cy="7937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三、把握情感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
        <p:nvSpPr>
          <p:cNvPr id="399" name="矩形"/>
          <p:cNvSpPr/>
          <p:nvPr/>
        </p:nvSpPr>
        <p:spPr>
          <a:xfrm>
            <a:off x="3223797" y="1209656"/>
            <a:ext cx="4681832" cy="61531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3500" b="1" i="0" u="none" strike="noStrike" kern="0" cap="none" spc="0" baseline="0">
                <a:solidFill>
                  <a:srgbClr val="FF0000"/>
                </a:solidFill>
                <a:latin typeface="Times New Roman" pitchFamily="2" charset="0"/>
                <a:ea typeface="宋体" pitchFamily="2" charset="-122"/>
                <a:cs typeface="Times New Roman" pitchFamily="2" charset="0"/>
              </a:rPr>
              <a:t>（二）抒情方式分析题</a:t>
            </a:r>
            <a:endParaRPr lang="zh-CN" altLang="en-US" sz="3500" b="1" i="0" u="none" strike="noStrike" kern="0" cap="none" spc="0" baseline="0">
              <a:solidFill>
                <a:srgbClr val="FF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4420561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96"/>
                                        </p:tgtEl>
                                        <p:attrNameLst>
                                          <p:attrName>style.visibility</p:attrName>
                                        </p:attrNameLst>
                                      </p:cBhvr>
                                      <p:to>
                                        <p:strVal val="visible"/>
                                      </p:to>
                                    </p:set>
                                    <p:animEffect transition="in" filter="barn(inHorizontal)">
                                      <p:cBhvr>
                                        <p:cTn id="7" dur="500"/>
                                        <p:tgtEl>
                                          <p:spTgt spid="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3" name="矩形"/>
          <p:cNvSpPr/>
          <p:nvPr/>
        </p:nvSpPr>
        <p:spPr>
          <a:xfrm>
            <a:off x="472019" y="2609831"/>
            <a:ext cx="11338801" cy="2553653"/>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50000"/>
              </a:spcBef>
              <a:spcAft>
                <a:spcPct val="0"/>
              </a:spcAft>
              <a:buNone/>
            </a:pPr>
            <a:r>
              <a:rPr lang="zh-CN" altLang="en-US" sz="3000" b="1" i="0" u="none" strike="noStrike" kern="0" cap="none" spc="0" baseline="0">
                <a:solidFill>
                  <a:srgbClr val="FF0000"/>
                </a:solidFill>
                <a:latin typeface="Times New Roman" pitchFamily="2" charset="0"/>
                <a:ea typeface="经典特黑简"/>
                <a:cs typeface="Times New Roman" pitchFamily="2" charset="0"/>
              </a:rPr>
              <a:t>答题步骤：</a:t>
            </a:r>
            <a:endParaRPr lang="en-US" altLang="zh-CN" sz="3000" b="1" i="0" u="none" strike="noStrike" kern="0" cap="none" spc="0" baseline="0">
              <a:solidFill>
                <a:srgbClr val="FF0000"/>
              </a:solidFill>
              <a:latin typeface="Times New Roman" pitchFamily="2" charset="0"/>
              <a:ea typeface="经典特黑简"/>
              <a:cs typeface="Times New Roman" pitchFamily="2" charset="0"/>
            </a:endParaRPr>
          </a:p>
          <a:p>
            <a:pPr marL="0" indent="0" algn="l">
              <a:lnSpc>
                <a:spcPct val="100000"/>
              </a:lnSpc>
              <a:spcBef>
                <a:spcPct val="50000"/>
              </a:spcBef>
              <a:spcAft>
                <a:spcPct val="0"/>
              </a:spcAft>
              <a:buNone/>
            </a:pPr>
            <a:r>
              <a:rPr lang="zh-CN" altLang="en-US" sz="3000" b="1" i="0" u="none" strike="noStrike" kern="0" cap="none" spc="0" baseline="0">
                <a:solidFill>
                  <a:srgbClr val="FF0000"/>
                </a:solidFill>
                <a:latin typeface="Times New Roman" pitchFamily="2" charset="0"/>
                <a:ea typeface="经典特黑简"/>
                <a:cs typeface="Times New Roman" pitchFamily="2" charset="0"/>
              </a:rPr>
              <a:t>（1）</a:t>
            </a:r>
            <a:r>
              <a:rPr lang="zh-CN" altLang="en-US" sz="3000" b="1" i="0" u="none" strike="noStrike" kern="0" cap="none" spc="0" baseline="0">
                <a:solidFill>
                  <a:srgbClr val="0070C3"/>
                </a:solidFill>
                <a:latin typeface="Times New Roman" pitchFamily="2" charset="0"/>
                <a:ea typeface="经典特黑简"/>
                <a:cs typeface="Times New Roman" pitchFamily="2" charset="0"/>
              </a:rPr>
              <a:t>明手法</a:t>
            </a:r>
            <a:r>
              <a:rPr lang="zh-CN" altLang="en-US" sz="3000" b="1" i="0" u="none" strike="noStrike" kern="0" cap="none" spc="0" baseline="0">
                <a:solidFill>
                  <a:srgbClr val="FF0000"/>
                </a:solidFill>
                <a:latin typeface="Times New Roman" pitchFamily="2" charset="0"/>
                <a:ea typeface="经典特黑简"/>
                <a:cs typeface="Times New Roman" pitchFamily="2" charset="0"/>
              </a:rPr>
              <a:t>：准确指出用了何种手法；</a:t>
            </a:r>
            <a:endParaRPr lang="en-US" altLang="zh-CN" sz="3000" b="1" i="0" u="none" strike="noStrike" kern="0" cap="none" spc="0" baseline="0">
              <a:solidFill>
                <a:srgbClr val="FF0000"/>
              </a:solidFill>
              <a:latin typeface="Times New Roman" pitchFamily="2" charset="0"/>
              <a:ea typeface="经典特黑简"/>
              <a:cs typeface="Times New Roman" pitchFamily="2" charset="0"/>
            </a:endParaRPr>
          </a:p>
          <a:p>
            <a:pPr marL="0" indent="0" algn="l">
              <a:lnSpc>
                <a:spcPct val="100000"/>
              </a:lnSpc>
              <a:spcBef>
                <a:spcPct val="50000"/>
              </a:spcBef>
              <a:spcAft>
                <a:spcPct val="0"/>
              </a:spcAft>
              <a:buNone/>
            </a:pPr>
            <a:r>
              <a:rPr lang="zh-CN" altLang="en-US" sz="3000" b="1" i="0" u="none" strike="noStrike" kern="0" cap="none" spc="0" baseline="0">
                <a:solidFill>
                  <a:srgbClr val="FF0000"/>
                </a:solidFill>
                <a:latin typeface="Times New Roman" pitchFamily="2" charset="0"/>
                <a:ea typeface="经典特黑简"/>
                <a:cs typeface="Times New Roman" pitchFamily="2" charset="0"/>
              </a:rPr>
              <a:t>（2）</a:t>
            </a:r>
            <a:r>
              <a:rPr lang="zh-CN" altLang="en-US" sz="3000" b="1" i="0" u="none" strike="noStrike" kern="0" cap="none" spc="0" baseline="0">
                <a:solidFill>
                  <a:srgbClr val="0070C3"/>
                </a:solidFill>
                <a:latin typeface="Times New Roman" pitchFamily="2" charset="0"/>
                <a:ea typeface="经典特黑简"/>
                <a:cs typeface="Times New Roman" pitchFamily="2" charset="0"/>
              </a:rPr>
              <a:t>阐运用</a:t>
            </a:r>
            <a:r>
              <a:rPr lang="zh-CN" altLang="en-US" sz="3000" b="1" i="0" u="none" strike="noStrike" kern="0" cap="none" spc="0" baseline="0">
                <a:solidFill>
                  <a:srgbClr val="FF0000"/>
                </a:solidFill>
                <a:latin typeface="Times New Roman" pitchFamily="2" charset="0"/>
                <a:ea typeface="经典特黑简"/>
                <a:cs typeface="Times New Roman" pitchFamily="2" charset="0"/>
              </a:rPr>
              <a:t>：结合诗句阐释这种手法的具体表现；</a:t>
            </a:r>
            <a:endParaRPr lang="en-US" altLang="zh-CN" sz="3000" b="1" i="0" u="none" strike="noStrike" kern="0" cap="none" spc="0" baseline="0">
              <a:solidFill>
                <a:srgbClr val="FF0000"/>
              </a:solidFill>
              <a:latin typeface="Times New Roman" pitchFamily="2" charset="0"/>
              <a:ea typeface="经典特黑简"/>
              <a:cs typeface="Times New Roman" pitchFamily="2" charset="0"/>
            </a:endParaRPr>
          </a:p>
          <a:p>
            <a:pPr marL="0" indent="0" algn="l">
              <a:lnSpc>
                <a:spcPct val="100000"/>
              </a:lnSpc>
              <a:spcBef>
                <a:spcPct val="50000"/>
              </a:spcBef>
              <a:spcAft>
                <a:spcPct val="0"/>
              </a:spcAft>
              <a:buNone/>
            </a:pPr>
            <a:r>
              <a:rPr lang="zh-CN" altLang="en-US" sz="3000" b="1" i="0" u="none" strike="noStrike" kern="0" cap="none" spc="0" baseline="0">
                <a:solidFill>
                  <a:srgbClr val="FF0000"/>
                </a:solidFill>
                <a:latin typeface="Times New Roman" pitchFamily="2" charset="0"/>
                <a:ea typeface="经典特黑简"/>
                <a:cs typeface="Times New Roman" pitchFamily="2" charset="0"/>
              </a:rPr>
              <a:t>（3）</a:t>
            </a:r>
            <a:r>
              <a:rPr lang="zh-CN" altLang="en-US" sz="3000" b="1" i="0" u="none" strike="noStrike" kern="0" cap="none" spc="0" baseline="0">
                <a:solidFill>
                  <a:srgbClr val="0070C3"/>
                </a:solidFill>
                <a:latin typeface="Times New Roman" pitchFamily="2" charset="0"/>
                <a:ea typeface="经典特黑简"/>
                <a:cs typeface="Times New Roman" pitchFamily="2" charset="0"/>
              </a:rPr>
              <a:t>析效果</a:t>
            </a:r>
            <a:r>
              <a:rPr lang="zh-CN" altLang="en-US" sz="3000" b="1" i="0" u="none" strike="noStrike" kern="0" cap="none" spc="0" baseline="0">
                <a:solidFill>
                  <a:srgbClr val="FF0000"/>
                </a:solidFill>
                <a:latin typeface="Times New Roman" pitchFamily="2" charset="0"/>
                <a:ea typeface="经典特黑简"/>
                <a:cs typeface="Times New Roman" pitchFamily="2" charset="0"/>
              </a:rPr>
              <a:t>：这种手法有怎样的效果或表达出诗人怎样的感情。</a:t>
            </a:r>
            <a:endParaRPr lang="zh-CN" altLang="en-US" sz="3000" b="1" i="0" u="none" strike="noStrike" kern="0" cap="none" spc="0" baseline="0">
              <a:solidFill>
                <a:srgbClr val="D60093"/>
              </a:solidFill>
              <a:latin typeface="方正华隶简体" pitchFamily="1" charset="-122"/>
              <a:ea typeface="方正华隶简体" pitchFamily="1" charset="-122"/>
              <a:cs typeface="方正华隶简体" pitchFamily="1" charset="-122"/>
            </a:endParaRPr>
          </a:p>
        </p:txBody>
      </p:sp>
      <p:pic>
        <p:nvPicPr>
          <p:cNvPr id="404" name="图片" descr="C:/Users/Administrator/Desktop/向日葵">
            <a:hlinkClick r:id="rId4" action="ppaction://hlinksldjump"/>
          </p:cNvPr>
          <p:cNvPicPr>
            <a:picLocks noChangeAspect="1"/>
          </p:cNvPicPr>
          <p:nvPr/>
        </p:nvPicPr>
        <p:blipFill>
          <a:blip r:embed="rId3"/>
          <a:stretch>
            <a:fillRect/>
          </a:stretch>
        </p:blipFill>
        <p:spPr>
          <a:xfrm>
            <a:off x="7056967" y="1028700"/>
            <a:ext cx="4368800" cy="819150"/>
          </a:xfrm>
          <a:prstGeom prst="rect">
            <a:avLst/>
          </a:prstGeom>
          <a:noFill/>
          <a:ln w="9525" cap="flat" cmpd="sng">
            <a:noFill/>
            <a:prstDash val="solid"/>
            <a:miter/>
          </a:ln>
        </p:spPr>
      </p:pic>
      <p:sp>
        <p:nvSpPr>
          <p:cNvPr id="405" name="艺术字"/>
          <p:cNvSpPr>
            <a:spLocks noChangeArrowheads="1" noChangeShapeType="1" noTextEdit="1"/>
          </p:cNvSpPr>
          <p:nvPr/>
        </p:nvSpPr>
        <p:spPr>
          <a:xfrm>
            <a:off x="3312583" y="260350"/>
            <a:ext cx="4705350" cy="7937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三、把握情感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
        <p:nvSpPr>
          <p:cNvPr id="406" name="矩形"/>
          <p:cNvSpPr/>
          <p:nvPr/>
        </p:nvSpPr>
        <p:spPr>
          <a:xfrm>
            <a:off x="3223797" y="1209656"/>
            <a:ext cx="4681832" cy="61531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3500" b="1" i="0" u="none" strike="noStrike" kern="0" cap="none" spc="0" baseline="0">
                <a:solidFill>
                  <a:srgbClr val="FF0000"/>
                </a:solidFill>
                <a:latin typeface="Times New Roman" pitchFamily="2" charset="0"/>
                <a:ea typeface="宋体" pitchFamily="2" charset="-122"/>
                <a:cs typeface="Times New Roman" pitchFamily="2" charset="0"/>
              </a:rPr>
              <a:t>（二）抒情方式分析题</a:t>
            </a:r>
            <a:endParaRPr lang="zh-CN" altLang="en-US" sz="3500" b="1" i="0" u="none" strike="noStrike" kern="0" cap="none" spc="0" baseline="0">
              <a:solidFill>
                <a:srgbClr val="FF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7463280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03"/>
                                        </p:tgtEl>
                                        <p:attrNameLst>
                                          <p:attrName>style.visibility</p:attrName>
                                        </p:attrNameLst>
                                      </p:cBhvr>
                                      <p:to>
                                        <p:strVal val="visible"/>
                                      </p:to>
                                    </p:set>
                                    <p:animEffect transition="in" filter="barn(inHorizontal)">
                                      <p:cBhvr>
                                        <p:cTn id="7" dur="500"/>
                                        <p:tgtEl>
                                          <p:spTgt spid="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0" name="矩形"/>
          <p:cNvSpPr/>
          <p:nvPr/>
        </p:nvSpPr>
        <p:spPr>
          <a:xfrm>
            <a:off x="738714" y="2181213"/>
            <a:ext cx="11040537" cy="3529964"/>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抒情方式</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en-US" altLang="zh-CN" sz="2400" b="1" i="0" u="none" strike="noStrike" kern="0" cap="none" spc="0" baseline="0">
                <a:solidFill>
                  <a:srgbClr val="D60093"/>
                </a:solidFill>
                <a:latin typeface="Times New Roman" pitchFamily="2" charset="0"/>
                <a:ea typeface="宋体" pitchFamily="2" charset="-122"/>
                <a:cs typeface="Times New Roman" pitchFamily="2" charset="0"/>
              </a:rPr>
              <a:t>1、直接抒情</a:t>
            </a: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  （直抒胸臆）</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en-US" altLang="zh-CN" sz="2400" b="1" i="0" u="none" strike="noStrike" kern="0" cap="none" spc="0" baseline="0">
                <a:solidFill>
                  <a:srgbClr val="D60093"/>
                </a:solidFill>
                <a:latin typeface="Times New Roman" pitchFamily="2" charset="0"/>
                <a:ea typeface="宋体" pitchFamily="2" charset="-122"/>
                <a:cs typeface="Times New Roman" pitchFamily="2" charset="0"/>
              </a:rPr>
              <a:t>2、间接抒情 </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①借物抒情（托物言志、咏物抒怀、托物起兴等）</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②借事抒情（借古讽今、咏史抒怀、寓情于事等）      </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③借景抒情（触景生情、融情于景、寓情于景、情景交融。以乐景写乐情、以哀景写哀情、以乐景写哀情、以哀景写乐情）</a:t>
            </a:r>
            <a:endParaRPr lang="zh-CN" altLang="en-US" sz="2400" b="1" i="0" u="none" strike="noStrike" kern="0" cap="none" spc="0" baseline="0">
              <a:solidFill>
                <a:srgbClr val="D60093"/>
              </a:solidFill>
              <a:latin typeface="方正华隶简体" pitchFamily="1" charset="-122"/>
              <a:ea typeface="方正华隶简体" pitchFamily="1" charset="-122"/>
              <a:cs typeface="方正华隶简体" pitchFamily="1" charset="-122"/>
            </a:endParaRPr>
          </a:p>
        </p:txBody>
      </p:sp>
      <p:pic>
        <p:nvPicPr>
          <p:cNvPr id="411" name="图片" descr="C:/Users/Administrator/Desktop/向日葵">
            <a:hlinkClick r:id="rId4" action="ppaction://hlinksldjump"/>
          </p:cNvPr>
          <p:cNvPicPr>
            <a:picLocks noChangeAspect="1"/>
          </p:cNvPicPr>
          <p:nvPr/>
        </p:nvPicPr>
        <p:blipFill>
          <a:blip r:embed="rId3"/>
          <a:stretch>
            <a:fillRect/>
          </a:stretch>
        </p:blipFill>
        <p:spPr>
          <a:xfrm>
            <a:off x="7056967" y="1028700"/>
            <a:ext cx="4368800" cy="819150"/>
          </a:xfrm>
          <a:prstGeom prst="rect">
            <a:avLst/>
          </a:prstGeom>
          <a:noFill/>
          <a:ln w="9525" cap="flat" cmpd="sng">
            <a:noFill/>
            <a:prstDash val="solid"/>
            <a:miter/>
          </a:ln>
        </p:spPr>
      </p:pic>
      <p:sp>
        <p:nvSpPr>
          <p:cNvPr id="412" name="艺术字"/>
          <p:cNvSpPr>
            <a:spLocks noChangeArrowheads="1" noChangeShapeType="1" noTextEdit="1"/>
          </p:cNvSpPr>
          <p:nvPr/>
        </p:nvSpPr>
        <p:spPr>
          <a:xfrm>
            <a:off x="3312583" y="260350"/>
            <a:ext cx="4705350" cy="7937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三、把握情感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
        <p:nvSpPr>
          <p:cNvPr id="413" name="矩形"/>
          <p:cNvSpPr/>
          <p:nvPr/>
        </p:nvSpPr>
        <p:spPr>
          <a:xfrm>
            <a:off x="3314649" y="1209656"/>
            <a:ext cx="4762427" cy="53911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3000" b="1" i="0" u="none" strike="noStrike" kern="0" cap="none" spc="0" baseline="0">
                <a:solidFill>
                  <a:srgbClr val="FF0000"/>
                </a:solidFill>
                <a:latin typeface="Times New Roman" pitchFamily="2" charset="0"/>
                <a:ea typeface="宋体" pitchFamily="2" charset="-122"/>
                <a:cs typeface="Times New Roman" pitchFamily="2" charset="0"/>
              </a:rPr>
              <a:t>（二）抒情方式分析题</a:t>
            </a:r>
            <a:endParaRPr lang="zh-CN" altLang="en-US" sz="3000" b="1"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848330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10"/>
                                        </p:tgtEl>
                                        <p:attrNameLst>
                                          <p:attrName>style.visibility</p:attrName>
                                        </p:attrNameLst>
                                      </p:cBhvr>
                                      <p:to>
                                        <p:strVal val="visible"/>
                                      </p:to>
                                    </p:set>
                                    <p:animEffect transition="in" filter="wheel(4)">
                                      <p:cBhvr>
                                        <p:cTn id="7" dur="2000"/>
                                        <p:tgtEl>
                                          <p:spTgt spid="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17" name="图片" descr="C:/Users/Administrator/Desktop/ll01"/>
          <p:cNvPicPr>
            <a:picLocks noChangeAspect="1"/>
          </p:cNvPicPr>
          <p:nvPr/>
        </p:nvPicPr>
        <p:blipFill>
          <a:blip r:embed="rId3"/>
          <a:stretch>
            <a:fillRect/>
          </a:stretch>
        </p:blipFill>
        <p:spPr>
          <a:xfrm>
            <a:off x="1583266" y="2277533"/>
            <a:ext cx="9313336" cy="4212163"/>
          </a:xfrm>
          <a:prstGeom prst="rect">
            <a:avLst/>
          </a:prstGeom>
          <a:noFill/>
          <a:ln w="9525" cap="flat" cmpd="sng">
            <a:noFill/>
            <a:prstDash val="solid"/>
            <a:miter/>
          </a:ln>
        </p:spPr>
      </p:pic>
      <p:sp>
        <p:nvSpPr>
          <p:cNvPr id="418" name="艺术字"/>
          <p:cNvSpPr>
            <a:spLocks noChangeArrowheads="1" noChangeShapeType="1" noTextEdit="1"/>
          </p:cNvSpPr>
          <p:nvPr/>
        </p:nvSpPr>
        <p:spPr>
          <a:xfrm>
            <a:off x="3024717" y="742949"/>
            <a:ext cx="6623051" cy="134408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rPr>
              <a:t>试题分析</a:t>
            </a:r>
            <a:endParaRPr lang="en-US" altLang="zh-CN"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2096176174"/>
      </p:ext>
    </p:extLst>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2" name="内容占位符"/>
          <p:cNvSpPr>
            <a:spLocks noGrp="1"/>
          </p:cNvSpPr>
          <p:nvPr>
            <p:ph idx="1"/>
          </p:nvPr>
        </p:nvSpPr>
        <p:spPr>
          <a:xfrm>
            <a:off x="210107" y="123825"/>
            <a:ext cx="11836033" cy="6543573"/>
          </a:xfrm>
          <a:prstGeom prst="rect">
            <a:avLst/>
          </a:prstGeom>
        </p:spPr>
        <p:txBody>
          <a:bodyPr>
            <a:prstTxWarp prst="textNoShape">
              <a:avLst/>
            </a:prstTxWarp>
          </a:bodyPr>
          <a:lstStyle/>
          <a:p>
            <a:pPr>
              <a:buNone/>
            </a:pPr>
            <a:r>
              <a:rPr lang="en-US" altLang="zh-CN" b="0" i="0" u="none" baseline="0">
                <a:solidFill>
                  <a:srgbClr val="0000CC"/>
                </a:solidFill>
              </a:rPr>
              <a:t>                                             </a:t>
            </a:r>
            <a:r>
              <a:rPr lang="en-US" altLang="zh-CN" sz="2200" b="0" i="0" u="none" baseline="0">
                <a:solidFill>
                  <a:srgbClr val="0000CC"/>
                </a:solidFill>
              </a:rPr>
              <a:t> </a:t>
            </a:r>
            <a:r>
              <a:rPr lang="zh-CN" altLang="en-US" sz="2200" b="0" i="0" u="none" baseline="0">
                <a:solidFill>
                  <a:srgbClr val="0000CC"/>
                </a:solidFill>
              </a:rPr>
              <a:t>送李端  卢  纶</a:t>
            </a:r>
            <a:r>
              <a:rPr lang="en-US" altLang="zh-CN" sz="2200" b="0" i="0" u="none" baseline="0">
                <a:solidFill>
                  <a:srgbClr val="333399"/>
                </a:solidFill>
              </a:rPr>
              <a:t>  </a:t>
            </a:r>
            <a:endParaRPr lang="en-US" altLang="zh-CN" sz="2200" b="0" i="0" u="none" baseline="0">
              <a:solidFill>
                <a:srgbClr val="333399"/>
              </a:solidFill>
            </a:endParaRPr>
          </a:p>
          <a:p>
            <a:pPr>
              <a:buNone/>
            </a:pPr>
            <a:r>
              <a:rPr lang="en-US" altLang="zh-CN" sz="2200" b="0" i="0" u="none" baseline="0">
                <a:solidFill>
                  <a:srgbClr val="333399"/>
                </a:solidFill>
              </a:rPr>
              <a:t> </a:t>
            </a:r>
            <a:r>
              <a:rPr lang="zh-CN" altLang="en-US" sz="2200" b="0" i="0" u="none" baseline="0">
                <a:solidFill>
                  <a:srgbClr val="0000CC"/>
                </a:solidFill>
              </a:rPr>
              <a:t>故关衰草遍，离别自堪悲。路出寒云外，人归暮雪时。  </a:t>
            </a:r>
            <a:endParaRPr lang="en-US" altLang="zh-CN" sz="2200" b="0" i="0" u="none" baseline="0">
              <a:solidFill>
                <a:srgbClr val="0000CC"/>
              </a:solidFill>
            </a:endParaRPr>
          </a:p>
          <a:p>
            <a:pPr>
              <a:buNone/>
            </a:pPr>
            <a:r>
              <a:rPr lang="zh-CN" altLang="en-US" sz="2200" b="0" i="0" u="none" baseline="0">
                <a:solidFill>
                  <a:srgbClr val="0000CC"/>
                </a:solidFill>
              </a:rPr>
              <a:t>少孤为客早，多难识君迟。掩泪空相向，风尘何处期?</a:t>
            </a:r>
            <a:r>
              <a:rPr lang="en-US" altLang="zh-CN" sz="2200" b="0" i="0" u="none" baseline="0">
                <a:solidFill>
                  <a:srgbClr val="000000"/>
                </a:solidFill>
              </a:rPr>
              <a:t> </a:t>
            </a:r>
            <a:endParaRPr lang="en-US" altLang="zh-CN" sz="2200" b="0" i="0" u="none" baseline="0">
              <a:solidFill>
                <a:srgbClr val="000000"/>
              </a:solidFill>
            </a:endParaRPr>
          </a:p>
          <a:p>
            <a:pPr>
              <a:buNone/>
            </a:pPr>
            <a:r>
              <a:rPr lang="en-US" altLang="zh-CN" sz="2200" b="1" i="0" u="none" baseline="0">
                <a:solidFill>
                  <a:srgbClr val="0000CC"/>
                </a:solidFill>
              </a:rPr>
              <a:t>6、这首诗是</a:t>
            </a:r>
            <a:r>
              <a:rPr lang="zh-CN" altLang="en-US" sz="2200" b="1" i="0" u="none" baseline="0">
                <a:solidFill>
                  <a:srgbClr val="FF0066"/>
                </a:solidFill>
              </a:rPr>
              <a:t>怎样抒发</a:t>
            </a:r>
            <a:r>
              <a:rPr lang="zh-CN" altLang="en-US" sz="2200" b="1" i="0" u="none" baseline="0">
                <a:solidFill>
                  <a:srgbClr val="0000CC"/>
                </a:solidFill>
              </a:rPr>
              <a:t>作者情感的？请简要赏析。</a:t>
            </a:r>
            <a:endParaRPr lang="en-US" altLang="zh-CN" sz="2200" b="1" i="0" u="none" baseline="0">
              <a:solidFill>
                <a:srgbClr val="0000CC"/>
              </a:solidFill>
            </a:endParaRPr>
          </a:p>
          <a:p>
            <a:pPr>
              <a:buNone/>
            </a:pPr>
            <a:endParaRPr lang="en-US" altLang="zh-CN" sz="2400" b="1" i="0" u="none" baseline="0">
              <a:solidFill>
                <a:srgbClr val="CC0000"/>
              </a:solidFill>
            </a:endParaRPr>
          </a:p>
          <a:p>
            <a:pPr>
              <a:buNone/>
            </a:pPr>
            <a:endParaRPr lang="zh-CN" altLang="en-US" sz="2400"/>
          </a:p>
        </p:txBody>
      </p:sp>
      <p:sp>
        <p:nvSpPr>
          <p:cNvPr id="423" name="艺术字"/>
          <p:cNvSpPr>
            <a:spLocks noChangeArrowheads="1" noChangeShapeType="1" noTextEdit="1"/>
          </p:cNvSpPr>
          <p:nvPr/>
        </p:nvSpPr>
        <p:spPr>
          <a:xfrm>
            <a:off x="250825" y="123825"/>
            <a:ext cx="2593975" cy="357187"/>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00"/>
                </a:solidFill>
                <a:effectLst>
                  <a:prstShdw prst="shdw3" dist="13470" dir="2700000">
                    <a:srgbClr val="C0C0C0">
                      <a:alpha val="76953"/>
                    </a:srgbClr>
                  </a:prstShdw>
                </a:effectLst>
                <a:latin typeface="宋体"/>
                <a:ea typeface="宋体"/>
              </a:rPr>
              <a:t>抒情方式分析题</a:t>
            </a:r>
            <a:endParaRPr lang="en-US" altLang="zh-CN" sz="3600" kern="10">
              <a:ln w="12700" cap="flat" cmpd="sng">
                <a:solidFill>
                  <a:srgbClr val="0000CC"/>
                </a:solidFill>
                <a:prstDash val="solid"/>
                <a:miter/>
              </a:ln>
              <a:solidFill>
                <a:srgbClr val="000000"/>
              </a:solidFill>
              <a:effectLst>
                <a:prstShdw prst="shdw3" dist="13470" dir="2700000">
                  <a:srgbClr val="C0C0C0">
                    <a:alpha val="76953"/>
                  </a:srgbClr>
                </a:prstShdw>
              </a:effectLst>
              <a:latin typeface="宋体"/>
              <a:ea typeface="宋体"/>
            </a:endParaRPr>
          </a:p>
        </p:txBody>
      </p:sp>
      <p:sp>
        <p:nvSpPr>
          <p:cNvPr id="424" name="矩形"/>
          <p:cNvSpPr/>
          <p:nvPr/>
        </p:nvSpPr>
        <p:spPr>
          <a:xfrm>
            <a:off x="250825" y="1975681"/>
            <a:ext cx="11603956" cy="3194748"/>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231013" indent="-231013" algn="l">
              <a:lnSpc>
                <a:spcPct val="100000"/>
              </a:lnSpc>
              <a:spcBef>
                <a:spcPct val="50000"/>
              </a:spcBef>
              <a:spcAft>
                <a:spcPct val="0"/>
              </a:spcAft>
              <a:buNone/>
            </a:pPr>
            <a:r>
              <a:rPr lang="zh-CN" altLang="en-US" sz="1800" b="1" i="0" u="none" strike="noStrike" kern="0" cap="none" spc="0" baseline="0">
                <a:solidFill>
                  <a:srgbClr val="D60093"/>
                </a:solidFill>
                <a:latin typeface="Times New Roman" pitchFamily="2" charset="0"/>
                <a:ea typeface="宋体" pitchFamily="2" charset="-122"/>
                <a:cs typeface="Times New Roman" pitchFamily="2" charset="0"/>
              </a:rPr>
              <a:t>抒情方式</a:t>
            </a:r>
            <a:endParaRPr lang="en-US" altLang="zh-CN" sz="1800" b="1" i="0" u="none" strike="noStrike" kern="0" cap="none" spc="0" baseline="0">
              <a:solidFill>
                <a:srgbClr val="D60093"/>
              </a:solidFill>
              <a:latin typeface="Times New Roman" pitchFamily="2" charset="0"/>
              <a:ea typeface="宋体" pitchFamily="2" charset="-122"/>
              <a:cs typeface="Times New Roman" pitchFamily="2" charset="0"/>
            </a:endParaRPr>
          </a:p>
          <a:p>
            <a:pPr marL="231013" indent="-231013" algn="l">
              <a:lnSpc>
                <a:spcPct val="100000"/>
              </a:lnSpc>
              <a:spcBef>
                <a:spcPct val="50000"/>
              </a:spcBef>
              <a:spcAft>
                <a:spcPct val="0"/>
              </a:spcAft>
              <a:buNone/>
            </a:pPr>
            <a:r>
              <a:rPr lang="en-US" altLang="zh-CN" sz="1800" b="1" i="0" u="none" strike="noStrike" kern="0" cap="none" spc="0" baseline="0">
                <a:solidFill>
                  <a:srgbClr val="D60093"/>
                </a:solidFill>
                <a:latin typeface="Times New Roman" pitchFamily="2" charset="0"/>
                <a:ea typeface="宋体" pitchFamily="2" charset="-122"/>
                <a:cs typeface="Times New Roman" pitchFamily="2" charset="0"/>
              </a:rPr>
              <a:t>1、直接抒情</a:t>
            </a:r>
            <a:r>
              <a:rPr lang="zh-CN" altLang="en-US" sz="1800" b="1" i="0" u="none" strike="noStrike" kern="0" cap="none" spc="0" baseline="0">
                <a:solidFill>
                  <a:srgbClr val="D60093"/>
                </a:solidFill>
                <a:latin typeface="Times New Roman" pitchFamily="2" charset="0"/>
                <a:ea typeface="宋体" pitchFamily="2" charset="-122"/>
                <a:cs typeface="Times New Roman" pitchFamily="2" charset="0"/>
              </a:rPr>
              <a:t>  （直抒胸臆）</a:t>
            </a:r>
            <a:endParaRPr lang="en-US" altLang="zh-CN" sz="1800" b="1" i="0" u="none" strike="noStrike" kern="0" cap="none" spc="0" baseline="0">
              <a:solidFill>
                <a:srgbClr val="D60093"/>
              </a:solidFill>
              <a:latin typeface="Times New Roman" pitchFamily="2" charset="0"/>
              <a:ea typeface="宋体" pitchFamily="2" charset="-122"/>
              <a:cs typeface="Times New Roman" pitchFamily="2" charset="0"/>
            </a:endParaRPr>
          </a:p>
          <a:p>
            <a:pPr marL="231013" indent="-231013" algn="l">
              <a:lnSpc>
                <a:spcPct val="100000"/>
              </a:lnSpc>
              <a:spcBef>
                <a:spcPct val="50000"/>
              </a:spcBef>
              <a:spcAft>
                <a:spcPct val="0"/>
              </a:spcAft>
              <a:buNone/>
            </a:pPr>
            <a:r>
              <a:rPr lang="en-US" altLang="zh-CN" sz="1800" b="1" i="0" u="none" strike="noStrike" kern="0" cap="none" spc="0" baseline="0">
                <a:solidFill>
                  <a:srgbClr val="D60093"/>
                </a:solidFill>
                <a:latin typeface="Times New Roman" pitchFamily="2" charset="0"/>
                <a:ea typeface="宋体" pitchFamily="2" charset="-122"/>
                <a:cs typeface="Times New Roman" pitchFamily="2" charset="0"/>
              </a:rPr>
              <a:t>2、间接抒情 </a:t>
            </a:r>
            <a:r>
              <a:rPr lang="zh-CN" altLang="en-US" sz="1800" b="1" i="0" u="none" strike="noStrike" kern="0" cap="none" spc="0" baseline="0">
                <a:solidFill>
                  <a:srgbClr val="D60093"/>
                </a:solidFill>
                <a:latin typeface="Times New Roman" pitchFamily="2" charset="0"/>
                <a:ea typeface="宋体" pitchFamily="2" charset="-122"/>
                <a:cs typeface="Times New Roman" pitchFamily="2" charset="0"/>
              </a:rPr>
              <a:t>①借物抒情（托物言志、咏物抒怀、托物起兴等）②借事抒情（借古讽今、咏史抒怀、寓情于事等）      </a:t>
            </a:r>
            <a:endParaRPr lang="en-US" altLang="zh-CN" sz="1800" b="1" i="0" u="none" strike="noStrike" kern="0" cap="none" spc="0" baseline="0">
              <a:solidFill>
                <a:srgbClr val="D60093"/>
              </a:solidFill>
              <a:latin typeface="Times New Roman" pitchFamily="2" charset="0"/>
              <a:ea typeface="宋体" pitchFamily="2" charset="-122"/>
              <a:cs typeface="Times New Roman" pitchFamily="2" charset="0"/>
            </a:endParaRPr>
          </a:p>
          <a:p>
            <a:pPr marL="231013" indent="-231013" algn="l">
              <a:lnSpc>
                <a:spcPct val="100000"/>
              </a:lnSpc>
              <a:spcBef>
                <a:spcPct val="50000"/>
              </a:spcBef>
              <a:spcAft>
                <a:spcPct val="0"/>
              </a:spcAft>
              <a:buNone/>
            </a:pPr>
            <a:r>
              <a:rPr lang="zh-CN" altLang="en-US" sz="1800" b="1" i="0" u="none" strike="noStrike" kern="0" cap="none" spc="0" baseline="0">
                <a:solidFill>
                  <a:srgbClr val="D60093"/>
                </a:solidFill>
                <a:latin typeface="Times New Roman" pitchFamily="2" charset="0"/>
                <a:ea typeface="宋体" pitchFamily="2" charset="-122"/>
                <a:cs typeface="Times New Roman" pitchFamily="2" charset="0"/>
              </a:rPr>
              <a:t>③借景抒情（触景生情、融情于景、寓情于景、情景交融。以乐景写乐情、以哀景写哀情、以乐景写哀情、以哀景</a:t>
            </a:r>
            <a:endParaRPr lang="en-US" altLang="zh-CN" sz="1800" b="1" i="0" u="none" strike="noStrike" kern="0" cap="none" spc="0" baseline="0">
              <a:solidFill>
                <a:srgbClr val="D60093"/>
              </a:solidFill>
              <a:latin typeface="Times New Roman" pitchFamily="2" charset="0"/>
              <a:ea typeface="宋体" pitchFamily="2" charset="-122"/>
              <a:cs typeface="Times New Roman" pitchFamily="2" charset="0"/>
            </a:endParaRPr>
          </a:p>
          <a:p>
            <a:pPr marL="231013" indent="-231013" algn="l">
              <a:lnSpc>
                <a:spcPct val="100000"/>
              </a:lnSpc>
              <a:spcBef>
                <a:spcPct val="50000"/>
              </a:spcBef>
              <a:spcAft>
                <a:spcPct val="0"/>
              </a:spcAft>
              <a:buNone/>
            </a:pPr>
            <a:r>
              <a:rPr lang="zh-CN" altLang="en-US" sz="1800" b="1" i="0" u="none" strike="noStrike" kern="0" cap="none" spc="0" baseline="0">
                <a:solidFill>
                  <a:srgbClr val="D60093"/>
                </a:solidFill>
                <a:latin typeface="Times New Roman" pitchFamily="2" charset="0"/>
                <a:ea typeface="宋体" pitchFamily="2" charset="-122"/>
                <a:cs typeface="Times New Roman" pitchFamily="2" charset="0"/>
              </a:rPr>
              <a:t>写乐情）</a:t>
            </a:r>
            <a:endParaRPr lang="en-US" altLang="zh-CN" sz="1800" b="1" i="0" u="none" strike="noStrike" kern="0" cap="none" spc="0" baseline="0">
              <a:solidFill>
                <a:srgbClr val="D60093"/>
              </a:solidFill>
              <a:latin typeface="方正华隶简体" pitchFamily="1" charset="-122"/>
              <a:ea typeface="方正华隶简体" pitchFamily="1" charset="-122"/>
              <a:cs typeface="方正华隶简体" pitchFamily="1" charset="-122"/>
            </a:endParaRPr>
          </a:p>
          <a:p>
            <a:pPr marL="0" indent="0" algn="l">
              <a:lnSpc>
                <a:spcPct val="100000"/>
              </a:lnSpc>
              <a:spcBef>
                <a:spcPct val="0"/>
              </a:spcBef>
              <a:spcAft>
                <a:spcPct val="0"/>
              </a:spcAft>
              <a:buNone/>
            </a:pP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
        <p:nvSpPr>
          <p:cNvPr id="425" name="矩形"/>
          <p:cNvSpPr/>
          <p:nvPr/>
        </p:nvSpPr>
        <p:spPr>
          <a:xfrm>
            <a:off x="210107" y="4026815"/>
            <a:ext cx="11254886" cy="250870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231013" indent="-231013" algn="l">
              <a:lnSpc>
                <a:spcPct val="100000"/>
              </a:lnSpc>
              <a:spcBef>
                <a:spcPts val="1000"/>
              </a:spcBef>
              <a:spcAft>
                <a:spcPct val="0"/>
              </a:spcAft>
              <a:buNone/>
            </a:pP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参考答案</a:t>
            </a:r>
            <a:endParaRPr lang="en-US" altLang="zh-CN" sz="2400" b="1" i="0" u="none" strike="noStrike" kern="0" cap="none" spc="0" baseline="0">
              <a:solidFill>
                <a:srgbClr val="0000CC"/>
              </a:solidFill>
              <a:latin typeface="Times New Roman" pitchFamily="2" charset="0"/>
              <a:ea typeface="宋体" pitchFamily="2" charset="-122"/>
              <a:cs typeface="Times New Roman" pitchFamily="2" charset="0"/>
            </a:endParaRPr>
          </a:p>
          <a:p>
            <a:pPr marL="0" indent="0" algn="l">
              <a:lnSpc>
                <a:spcPct val="100000"/>
              </a:lnSpc>
              <a:spcBef>
                <a:spcPts val="1000"/>
              </a:spcBef>
              <a:spcAft>
                <a:spcPct val="0"/>
              </a:spcAft>
              <a:buNone/>
            </a:pPr>
            <a:r>
              <a:rPr lang="zh-CN" altLang="en-US" sz="2400" b="1" i="0" u="none" strike="noStrike" kern="0" cap="none" spc="0" baseline="0">
                <a:solidFill>
                  <a:srgbClr val="FF00FF"/>
                </a:solidFill>
                <a:latin typeface="Times New Roman" pitchFamily="2" charset="0"/>
                <a:ea typeface="宋体" pitchFamily="2" charset="-122"/>
                <a:cs typeface="Times New Roman" pitchFamily="2" charset="0"/>
              </a:rPr>
              <a:t>①融情于景</a:t>
            </a: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400" b="1" i="0" u="none" strike="noStrike" kern="0" cap="none" spc="0" baseline="0">
                <a:solidFill>
                  <a:srgbClr val="FF00FF"/>
                </a:solidFill>
                <a:latin typeface="Times New Roman" pitchFamily="2" charset="0"/>
                <a:ea typeface="宋体" pitchFamily="2" charset="-122"/>
                <a:cs typeface="Times New Roman" pitchFamily="2" charset="0"/>
              </a:rPr>
              <a:t>以哀景写哀情、烘托</a:t>
            </a: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明手法</a:t>
            </a: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】：首联借衰草遍地的故园，颔联借伸向寒云外的小路，暮雪纷飞的归程，写出了一片凄凉衰败之景，【</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阐运用</a:t>
            </a: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】表达了诗人与友人离别的悲伤【</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析效果</a:t>
            </a: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400" b="1" i="0" u="none" strike="noStrike" kern="0" cap="none" spc="0" baseline="0">
              <a:solidFill>
                <a:srgbClr val="0000CC"/>
              </a:solidFill>
              <a:latin typeface="Times New Roman" pitchFamily="2" charset="0"/>
              <a:ea typeface="宋体" pitchFamily="2" charset="-122"/>
              <a:cs typeface="Times New Roman" pitchFamily="2" charset="0"/>
            </a:endParaRPr>
          </a:p>
          <a:p>
            <a:pPr marL="0" indent="0" algn="l">
              <a:lnSpc>
                <a:spcPct val="100000"/>
              </a:lnSpc>
              <a:spcBef>
                <a:spcPts val="1000"/>
              </a:spcBef>
              <a:spcAft>
                <a:spcPct val="0"/>
              </a:spcAft>
              <a:buNone/>
            </a:pPr>
            <a:r>
              <a:rPr lang="zh-CN" altLang="en-US" sz="2400" b="1" i="0" u="none" strike="noStrike" kern="0" cap="none" spc="0" baseline="0">
                <a:solidFill>
                  <a:srgbClr val="FF00FF"/>
                </a:solidFill>
                <a:latin typeface="Times New Roman" pitchFamily="2" charset="0"/>
                <a:ea typeface="宋体" pitchFamily="2" charset="-122"/>
                <a:cs typeface="Times New Roman" pitchFamily="2" charset="0"/>
              </a:rPr>
              <a:t>②直抒胸臆</a:t>
            </a: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明手法</a:t>
            </a: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】：颈联尾联写出了与友人相识恨晚，友情深厚，【</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阐运用</a:t>
            </a: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】表达了依依不舍的深情【</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析效果</a:t>
            </a:r>
            <a:r>
              <a:rPr lang="zh-CN" altLang="en-US" sz="2400" b="1" i="0" u="none" strike="noStrike" kern="0" cap="none" spc="0" baseline="0">
                <a:solidFill>
                  <a:srgbClr val="0000CC"/>
                </a:solidFill>
                <a:latin typeface="Times New Roman" pitchFamily="2" charset="0"/>
                <a:ea typeface="宋体" pitchFamily="2" charset="-122"/>
                <a:cs typeface="Times New Roman" pitchFamily="2" charset="0"/>
              </a:rPr>
              <a:t>】。</a:t>
            </a: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957081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24"/>
                                        </p:tgtEl>
                                        <p:attrNameLst>
                                          <p:attrName>style.visibility</p:attrName>
                                        </p:attrNameLst>
                                      </p:cBhvr>
                                      <p:to>
                                        <p:strVal val="visible"/>
                                      </p:to>
                                    </p:set>
                                    <p:anim calcmode="lin" valueType="num">
                                      <p:cBhvr additive="base">
                                        <p:cTn id="13" dur="500" fill="hold"/>
                                        <p:tgtEl>
                                          <p:spTgt spid="424"/>
                                        </p:tgtEl>
                                        <p:attrNameLst>
                                          <p:attrName>ppt_x</p:attrName>
                                        </p:attrNameLst>
                                      </p:cBhvr>
                                      <p:tavLst>
                                        <p:tav tm="0">
                                          <p:val>
                                            <p:strVal val="#ppt_x"/>
                                          </p:val>
                                        </p:tav>
                                        <p:tav tm="100000">
                                          <p:val>
                                            <p:strVal val="#ppt_x"/>
                                          </p:val>
                                        </p:tav>
                                      </p:tavLst>
                                    </p:anim>
                                    <p:anim calcmode="lin" valueType="num">
                                      <p:cBhvr additive="base">
                                        <p:cTn id="14" dur="500" fill="hold"/>
                                        <p:tgtEl>
                                          <p:spTgt spid="42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25"/>
                                        </p:tgtEl>
                                        <p:attrNameLst>
                                          <p:attrName>style.visibility</p:attrName>
                                        </p:attrNameLst>
                                      </p:cBhvr>
                                      <p:to>
                                        <p:strVal val="visible"/>
                                      </p:to>
                                    </p:set>
                                    <p:anim calcmode="lin" valueType="num">
                                      <p:cBhvr additive="base">
                                        <p:cTn id="19" dur="500" fill="hold"/>
                                        <p:tgtEl>
                                          <p:spTgt spid="425"/>
                                        </p:tgtEl>
                                        <p:attrNameLst>
                                          <p:attrName>ppt_x</p:attrName>
                                        </p:attrNameLst>
                                      </p:cBhvr>
                                      <p:tavLst>
                                        <p:tav tm="0">
                                          <p:val>
                                            <p:strVal val="#ppt_x"/>
                                          </p:val>
                                        </p:tav>
                                        <p:tav tm="100000">
                                          <p:val>
                                            <p:strVal val="#ppt_x"/>
                                          </p:val>
                                        </p:tav>
                                      </p:tavLst>
                                    </p:anim>
                                    <p:anim calcmode="lin" valueType="num">
                                      <p:cBhvr additive="base">
                                        <p:cTn id="20" dur="500" fill="hold"/>
                                        <p:tgtEl>
                                          <p:spTgt spid="4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3" grpId="0"/>
      <p:bldP spid="424" grpId="0"/>
      <p:bldP spid="425"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29" name="图片" descr="C:/Users/Administrator/Desktop/36bOOOPIC44"/>
          <p:cNvPicPr>
            <a:picLocks noChangeAspect="1"/>
          </p:cNvPicPr>
          <p:nvPr/>
        </p:nvPicPr>
        <p:blipFill>
          <a:blip r:embed="rId3"/>
          <a:stretch>
            <a:fillRect/>
          </a:stretch>
        </p:blipFill>
        <p:spPr>
          <a:xfrm>
            <a:off x="1295399" y="2758017"/>
            <a:ext cx="9505951" cy="3551767"/>
          </a:xfrm>
          <a:prstGeom prst="rect">
            <a:avLst/>
          </a:prstGeom>
          <a:noFill/>
          <a:ln w="9525" cap="flat" cmpd="sng">
            <a:noFill/>
            <a:prstDash val="solid"/>
            <a:miter/>
          </a:ln>
        </p:spPr>
      </p:pic>
      <p:sp>
        <p:nvSpPr>
          <p:cNvPr id="430" name="艺术字"/>
          <p:cNvSpPr>
            <a:spLocks noChangeArrowheads="1" noChangeShapeType="1" noTextEdit="1"/>
          </p:cNvSpPr>
          <p:nvPr/>
        </p:nvSpPr>
        <p:spPr>
          <a:xfrm>
            <a:off x="3312583" y="548216"/>
            <a:ext cx="4963584" cy="173778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巩固练习</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194893556"/>
      </p:ext>
    </p:extLst>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4" name="内容占位符"/>
          <p:cNvSpPr>
            <a:spLocks noGrp="1"/>
          </p:cNvSpPr>
          <p:nvPr>
            <p:ph idx="1"/>
          </p:nvPr>
        </p:nvSpPr>
        <p:spPr>
          <a:xfrm>
            <a:off x="84042" y="70035"/>
            <a:ext cx="12017293" cy="6765448"/>
          </a:xfrm>
          <a:prstGeom prst="rect">
            <a:avLst/>
          </a:prstGeom>
        </p:spPr>
        <p:txBody>
          <a:bodyPr>
            <a:prstTxWarp prst="textNoShape">
              <a:avLst/>
            </a:prstTxWarp>
          </a:bodyPr>
          <a:lstStyle/>
          <a:p>
            <a:pPr>
              <a:buNone/>
            </a:pPr>
            <a:r>
              <a:rPr lang="en-US" altLang="zh-CN" b="1" i="0" u="none" baseline="0">
                <a:solidFill>
                  <a:srgbClr val="0000CC"/>
                </a:solidFill>
              </a:rPr>
              <a:t>              </a:t>
            </a:r>
            <a:r>
              <a:rPr lang="zh-CN" altLang="en-US" b="1" i="0" u="none" baseline="0">
                <a:solidFill>
                  <a:srgbClr val="0000CC"/>
                </a:solidFill>
              </a:rPr>
              <a:t>好事近    陆游</a:t>
            </a:r>
            <a:endParaRPr lang="en-US" altLang="zh-CN" b="1" i="0" u="none" baseline="0">
              <a:solidFill>
                <a:srgbClr val="0000CC"/>
              </a:solidFill>
            </a:endParaRPr>
          </a:p>
          <a:p>
            <a:pPr>
              <a:buNone/>
            </a:pPr>
            <a:r>
              <a:rPr lang="zh-CN" altLang="en-US" b="1" i="0" u="none" baseline="0">
                <a:solidFill>
                  <a:srgbClr val="0000CC"/>
                </a:solidFill>
              </a:rPr>
              <a:t>湓口放船归，薄暮散花洲宿。</a:t>
            </a:r>
            <a:endParaRPr lang="en-US" altLang="zh-CN" b="1" i="0" u="none" baseline="0">
              <a:solidFill>
                <a:srgbClr val="0000CC"/>
              </a:solidFill>
            </a:endParaRPr>
          </a:p>
          <a:p>
            <a:pPr>
              <a:buNone/>
            </a:pPr>
            <a:r>
              <a:rPr lang="zh-CN" altLang="en-US" b="1" i="0" u="none" baseline="0">
                <a:solidFill>
                  <a:srgbClr val="0000CC"/>
                </a:solidFill>
              </a:rPr>
              <a:t>两岸白蘋红蓼，映一蓑新绿。  </a:t>
            </a:r>
            <a:endParaRPr lang="en-US" altLang="zh-CN" b="1" i="0" u="none" baseline="0">
              <a:solidFill>
                <a:srgbClr val="0000CC"/>
              </a:solidFill>
            </a:endParaRPr>
          </a:p>
          <a:p>
            <a:pPr>
              <a:buNone/>
            </a:pPr>
            <a:r>
              <a:rPr lang="zh-CN" altLang="en-US" b="1" i="0" u="none" baseline="0">
                <a:solidFill>
                  <a:srgbClr val="FF0066"/>
                </a:solidFill>
              </a:rPr>
              <a:t>有沽酒处便为家，菱芡四时足，</a:t>
            </a:r>
            <a:endParaRPr lang="en-US" altLang="zh-CN" b="1" i="0" u="none" baseline="0">
              <a:solidFill>
                <a:srgbClr val="FF0066"/>
              </a:solidFill>
            </a:endParaRPr>
          </a:p>
          <a:p>
            <a:pPr>
              <a:buNone/>
            </a:pPr>
            <a:r>
              <a:rPr lang="zh-CN" altLang="en-US" b="1" i="0" u="none" baseline="0">
                <a:solidFill>
                  <a:srgbClr val="FF0066"/>
                </a:solidFill>
              </a:rPr>
              <a:t>明日又乘风去，任江南江北。</a:t>
            </a:r>
            <a:endParaRPr lang="en-US" altLang="zh-CN" b="1" i="0" u="none" baseline="0">
              <a:solidFill>
                <a:srgbClr val="FF0066"/>
              </a:solidFill>
            </a:endParaRPr>
          </a:p>
          <a:p>
            <a:pPr>
              <a:buNone/>
            </a:pPr>
            <a:r>
              <a:rPr lang="zh-CN" altLang="en-US" b="1" i="0" u="none" baseline="0">
                <a:solidFill>
                  <a:srgbClr val="0000CC"/>
                </a:solidFill>
              </a:rPr>
              <a:t>【注】本词写于作者54岁东归途中。</a:t>
            </a:r>
            <a:endParaRPr lang="en-US" altLang="zh-CN" b="1" i="0" u="none" baseline="0">
              <a:solidFill>
                <a:srgbClr val="0000CC"/>
              </a:solidFill>
            </a:endParaRPr>
          </a:p>
          <a:p>
            <a:pPr>
              <a:buNone/>
            </a:pPr>
            <a:r>
              <a:rPr lang="zh-CN" altLang="en-US" b="1" i="0" u="none" baseline="0">
                <a:solidFill>
                  <a:srgbClr val="FF0066"/>
                </a:solidFill>
              </a:rPr>
              <a:t>简析下片中作者是</a:t>
            </a:r>
            <a:r>
              <a:rPr lang="zh-CN" altLang="en-US" b="1" i="0" u="none" baseline="0">
                <a:solidFill>
                  <a:srgbClr val="0070C3"/>
                </a:solidFill>
              </a:rPr>
              <a:t>如何</a:t>
            </a:r>
            <a:r>
              <a:rPr lang="zh-CN" altLang="en-US" b="1" i="0" u="none" baseline="0">
                <a:solidFill>
                  <a:srgbClr val="FF0066"/>
                </a:solidFill>
              </a:rPr>
              <a:t>抒发思想感情的。</a:t>
            </a:r>
            <a:endParaRPr lang="en-US" altLang="zh-CN" b="1" i="0" u="none" baseline="0">
              <a:solidFill>
                <a:srgbClr val="FF0066"/>
              </a:solidFill>
            </a:endParaRPr>
          </a:p>
          <a:p>
            <a:pPr>
              <a:buNone/>
            </a:pPr>
            <a:endParaRPr lang="en-US" altLang="zh-CN" b="1" i="0" u="none" baseline="0">
              <a:solidFill>
                <a:srgbClr val="0000CC"/>
              </a:solidFill>
            </a:endParaRPr>
          </a:p>
          <a:p>
            <a:pPr>
              <a:buNone/>
            </a:pPr>
            <a:endParaRPr lang="zh-CN" altLang="en-US"/>
          </a:p>
        </p:txBody>
      </p:sp>
      <p:pic>
        <p:nvPicPr>
          <p:cNvPr id="435" name="图片" descr="C:/Users/Administrator/Desktop/t01ecaa3e10e829e2b1"/>
          <p:cNvPicPr>
            <a:picLocks noChangeAspect="1"/>
          </p:cNvPicPr>
          <p:nvPr/>
        </p:nvPicPr>
        <p:blipFill>
          <a:blip r:embed="rId3"/>
          <a:stretch>
            <a:fillRect/>
          </a:stretch>
        </p:blipFill>
        <p:spPr>
          <a:xfrm>
            <a:off x="9686045" y="289839"/>
            <a:ext cx="1975679" cy="4214978"/>
          </a:xfrm>
          <a:prstGeom prst="rect">
            <a:avLst/>
          </a:prstGeom>
          <a:noFill/>
          <a:ln w="9525" cap="flat" cmpd="sng">
            <a:noFill/>
            <a:prstDash val="solid"/>
            <a:miter/>
          </a:ln>
        </p:spPr>
      </p:pic>
      <p:sp>
        <p:nvSpPr>
          <p:cNvPr id="436" name="矩形"/>
          <p:cNvSpPr/>
          <p:nvPr/>
        </p:nvSpPr>
        <p:spPr>
          <a:xfrm>
            <a:off x="6198482" y="205624"/>
            <a:ext cx="3662540" cy="443484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从湓口坐船而来，到了黄昏时，就停留在散花洲准备夜宿。两岸色彩醒目的白苹和红蓼，把小船都映衬得似乎染上了一层新绿。</a:t>
            </a:r>
            <a:endParaRPr lang="en-US" altLang="zh-CN" sz="24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只要有酒的地方那就是家，反正一年四季吃的东西不用愁。等夜宿一晚，第二天又乘风顺流，随意飘荡，不管是在江南还是江北。</a:t>
            </a:r>
            <a:endParaRPr lang="zh-CN" altLang="en-US" sz="2400" b="1" i="0" u="none" strike="noStrike" kern="0" cap="none" spc="0" baseline="0">
              <a:solidFill>
                <a:schemeClr val="tx1"/>
              </a:solidFill>
              <a:latin typeface="Times New Roman" pitchFamily="2" charset="0"/>
              <a:ea typeface="宋体" pitchFamily="2" charset="-122"/>
              <a:cs typeface="Times New Roman" pitchFamily="2" charset="0"/>
            </a:endParaRPr>
          </a:p>
        </p:txBody>
      </p:sp>
      <p:sp>
        <p:nvSpPr>
          <p:cNvPr id="437" name="矩形"/>
          <p:cNvSpPr/>
          <p:nvPr/>
        </p:nvSpPr>
        <p:spPr>
          <a:xfrm>
            <a:off x="294537" y="3974795"/>
            <a:ext cx="10916948" cy="245681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231013" indent="-231013" algn="l">
              <a:lnSpc>
                <a:spcPct val="100000"/>
              </a:lnSpc>
              <a:spcBef>
                <a:spcPts val="1000"/>
              </a:spcBef>
              <a:spcAft>
                <a:spcPct val="0"/>
              </a:spcAft>
              <a:buNone/>
            </a:pPr>
            <a:r>
              <a:rPr lang="en-US" altLang="zh-CN" sz="25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500" b="1" i="0" u="none" strike="noStrike" kern="0" cap="none" spc="0" baseline="0">
                <a:solidFill>
                  <a:srgbClr val="FF0066"/>
                </a:solidFill>
                <a:latin typeface="Times New Roman" pitchFamily="2" charset="0"/>
                <a:ea typeface="宋体" pitchFamily="2" charset="-122"/>
                <a:cs typeface="Times New Roman" pitchFamily="2" charset="0"/>
              </a:rPr>
              <a:t>参考答案</a:t>
            </a:r>
            <a:r>
              <a:rPr lang="en-US" altLang="zh-CN" sz="2500" b="1" i="0" u="none" strike="noStrike" kern="0" cap="none" spc="0" baseline="0">
                <a:solidFill>
                  <a:srgbClr val="0000CC"/>
                </a:solidFill>
                <a:latin typeface="Times New Roman" pitchFamily="2" charset="0"/>
                <a:ea typeface="宋体" pitchFamily="2" charset="-122"/>
                <a:cs typeface="Times New Roman" pitchFamily="2" charset="0"/>
              </a:rPr>
              <a:t>] </a:t>
            </a:r>
            <a:endParaRPr lang="en-US" altLang="zh-CN" sz="25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500" b="1" i="0" u="none" strike="noStrike" kern="0" cap="none" spc="0" baseline="0">
                <a:solidFill>
                  <a:srgbClr val="0000CC"/>
                </a:solidFill>
                <a:latin typeface="Times New Roman" pitchFamily="2" charset="0"/>
                <a:ea typeface="宋体" pitchFamily="2" charset="-122"/>
                <a:cs typeface="Times New Roman" pitchFamily="2" charset="0"/>
              </a:rPr>
              <a:t>①直接抒情。【</a:t>
            </a:r>
            <a:r>
              <a:rPr lang="zh-CN" altLang="en-US" sz="2500" b="1" i="0" u="none" strike="noStrike" kern="0" cap="none" spc="0" baseline="0">
                <a:solidFill>
                  <a:srgbClr val="FF0000"/>
                </a:solidFill>
                <a:latin typeface="Times New Roman" pitchFamily="2" charset="0"/>
                <a:ea typeface="宋体" pitchFamily="2" charset="-122"/>
                <a:cs typeface="Times New Roman" pitchFamily="2" charset="0"/>
              </a:rPr>
              <a:t>明手法</a:t>
            </a:r>
            <a:r>
              <a:rPr lang="zh-CN" altLang="en-US" sz="25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5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500" b="1" i="0" u="none" strike="noStrike" kern="0" cap="none" spc="0" baseline="0">
                <a:solidFill>
                  <a:srgbClr val="0000CC"/>
                </a:solidFill>
                <a:latin typeface="Times New Roman" pitchFamily="2" charset="0"/>
                <a:ea typeface="宋体" pitchFamily="2" charset="-122"/>
                <a:cs typeface="Times New Roman" pitchFamily="2" charset="0"/>
              </a:rPr>
              <a:t>②下片紧扣江行特点，写自己只需以酒为伴，生活上别无奢求，乘风顺流足</a:t>
            </a:r>
            <a:endParaRPr lang="en-US" altLang="zh-CN" sz="25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500" b="1" i="0" u="none" strike="noStrike" kern="0" cap="none" spc="0" baseline="0">
                <a:solidFill>
                  <a:srgbClr val="0000CC"/>
                </a:solidFill>
                <a:latin typeface="Times New Roman" pitchFamily="2" charset="0"/>
                <a:ea typeface="宋体" pitchFamily="2" charset="-122"/>
                <a:cs typeface="Times New Roman" pitchFamily="2" charset="0"/>
              </a:rPr>
              <a:t>矣。【</a:t>
            </a:r>
            <a:r>
              <a:rPr lang="zh-CN" altLang="en-US" sz="2500" b="1" i="0" u="none" strike="noStrike" kern="0" cap="none" spc="0" baseline="0">
                <a:solidFill>
                  <a:srgbClr val="FF0000"/>
                </a:solidFill>
                <a:latin typeface="Times New Roman" pitchFamily="2" charset="0"/>
                <a:ea typeface="宋体" pitchFamily="2" charset="-122"/>
                <a:cs typeface="Times New Roman" pitchFamily="2" charset="0"/>
              </a:rPr>
              <a:t>阐运用</a:t>
            </a:r>
            <a:r>
              <a:rPr lang="zh-CN" altLang="en-US" sz="25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5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500" b="1" i="0" u="none" strike="noStrike" kern="0" cap="none" spc="0" baseline="0">
                <a:solidFill>
                  <a:srgbClr val="0000CC"/>
                </a:solidFill>
                <a:latin typeface="Times New Roman" pitchFamily="2" charset="0"/>
                <a:ea typeface="宋体" pitchFamily="2" charset="-122"/>
                <a:cs typeface="Times New Roman" pitchFamily="2" charset="0"/>
              </a:rPr>
              <a:t>③抒发了随意飘荡、处处为家的</a:t>
            </a:r>
            <a:r>
              <a:rPr lang="zh-CN" altLang="en-US" sz="2500" b="1" i="0" u="none" strike="noStrike" kern="0" cap="none" spc="0" baseline="0">
                <a:solidFill>
                  <a:srgbClr val="FF0000"/>
                </a:solidFill>
                <a:latin typeface="Times New Roman" pitchFamily="2" charset="0"/>
                <a:ea typeface="宋体" pitchFamily="2" charset="-122"/>
                <a:cs typeface="Times New Roman" pitchFamily="2" charset="0"/>
              </a:rPr>
              <a:t>旷达自适</a:t>
            </a:r>
            <a:r>
              <a:rPr lang="zh-CN" altLang="en-US" sz="2500" b="1" i="0" u="none" strike="noStrike" kern="0" cap="none" spc="0" baseline="0">
                <a:solidFill>
                  <a:srgbClr val="0000CC"/>
                </a:solidFill>
                <a:latin typeface="Times New Roman" pitchFamily="2" charset="0"/>
                <a:ea typeface="宋体" pitchFamily="2" charset="-122"/>
                <a:cs typeface="Times New Roman" pitchFamily="2" charset="0"/>
              </a:rPr>
              <a:t>的情怀。【</a:t>
            </a:r>
            <a:r>
              <a:rPr lang="zh-CN" altLang="en-US" sz="2500" b="1" i="0" u="none" strike="noStrike" kern="0" cap="none" spc="0" baseline="0">
                <a:solidFill>
                  <a:srgbClr val="FF0000"/>
                </a:solidFill>
                <a:latin typeface="Times New Roman" pitchFamily="2" charset="0"/>
                <a:ea typeface="宋体" pitchFamily="2" charset="-122"/>
                <a:cs typeface="Times New Roman" pitchFamily="2" charset="0"/>
              </a:rPr>
              <a:t>析效果</a:t>
            </a:r>
            <a:r>
              <a:rPr lang="zh-CN" altLang="en-US" sz="2500" b="1" i="0" u="none" strike="noStrike" kern="0" cap="none" spc="0" baseline="0">
                <a:solidFill>
                  <a:srgbClr val="0000CC"/>
                </a:solidFill>
                <a:latin typeface="Times New Roman" pitchFamily="2" charset="0"/>
                <a:ea typeface="宋体" pitchFamily="2" charset="-122"/>
                <a:cs typeface="Times New Roman" pitchFamily="2" charset="0"/>
              </a:rPr>
              <a:t>】</a:t>
            </a:r>
            <a:endParaRPr lang="zh-CN" altLang="en-US" sz="2500" b="1"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999666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36"/>
                                        </p:tgtEl>
                                        <p:attrNameLst>
                                          <p:attrName>style.visibility</p:attrName>
                                        </p:attrNameLst>
                                      </p:cBhvr>
                                      <p:to>
                                        <p:strVal val="visible"/>
                                      </p:to>
                                    </p:set>
                                    <p:animEffect transition="in" filter="wheel(4)">
                                      <p:cBhvr>
                                        <p:cTn id="7" dur="2000"/>
                                        <p:tgtEl>
                                          <p:spTgt spid="43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437"/>
                                        </p:tgtEl>
                                        <p:attrNameLst>
                                          <p:attrName>style.visibility</p:attrName>
                                        </p:attrNameLst>
                                      </p:cBhvr>
                                      <p:to>
                                        <p:strVal val="visible"/>
                                      </p:to>
                                    </p:set>
                                    <p:animEffect transition="in" filter="barn(inHorizontal)">
                                      <p:cBhvr>
                                        <p:cTn id="12" dur="500"/>
                                        <p:tgtEl>
                                          <p:spTgt spid="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 grpId="0"/>
      <p:bldP spid="437"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1" name="内容占位符"/>
          <p:cNvSpPr>
            <a:spLocks noGrp="1"/>
          </p:cNvSpPr>
          <p:nvPr>
            <p:ph idx="1"/>
          </p:nvPr>
        </p:nvSpPr>
        <p:spPr>
          <a:xfrm>
            <a:off x="102575" y="117227"/>
            <a:ext cx="12133200" cy="6755320"/>
          </a:xfrm>
          <a:prstGeom prst="rect">
            <a:avLst/>
          </a:prstGeom>
        </p:spPr>
        <p:txBody>
          <a:bodyPr>
            <a:prstTxWarp prst="textNoShape">
              <a:avLst/>
            </a:prstTxWarp>
          </a:bodyPr>
          <a:lstStyle/>
          <a:p>
            <a:pPr>
              <a:buNone/>
            </a:pPr>
            <a:r>
              <a:rPr lang="en-US" altLang="zh-CN" b="1" i="0" u="none" baseline="0">
                <a:solidFill>
                  <a:srgbClr val="0000CC"/>
                </a:solidFill>
              </a:rPr>
              <a:t>  </a:t>
            </a:r>
            <a:r>
              <a:rPr lang="zh-CN" altLang="en-US" sz="2700" b="1" i="0" u="none" baseline="0">
                <a:solidFill>
                  <a:srgbClr val="0000CC"/>
                </a:solidFill>
              </a:rPr>
              <a:t>峡口送友人   司空曙</a:t>
            </a:r>
            <a:endParaRPr lang="en-US" altLang="zh-CN" sz="2700" b="1" i="0" u="none" baseline="0">
              <a:solidFill>
                <a:srgbClr val="0000CC"/>
              </a:solidFill>
            </a:endParaRPr>
          </a:p>
          <a:p>
            <a:pPr>
              <a:buNone/>
            </a:pPr>
            <a:r>
              <a:rPr lang="zh-CN" altLang="en-US" sz="2700" b="1" i="0" u="none" baseline="0">
                <a:solidFill>
                  <a:srgbClr val="0000CC"/>
                </a:solidFill>
              </a:rPr>
              <a:t>峡口飞花欲尽春，天涯去住泪沾巾。</a:t>
            </a:r>
            <a:endParaRPr lang="en-US" altLang="zh-CN" sz="2700" b="1" i="0" u="none" baseline="0">
              <a:solidFill>
                <a:srgbClr val="0000CC"/>
              </a:solidFill>
            </a:endParaRPr>
          </a:p>
          <a:p>
            <a:pPr>
              <a:buNone/>
            </a:pPr>
            <a:r>
              <a:rPr lang="zh-CN" altLang="en-US" sz="2700" b="1" i="0" u="none" baseline="0">
                <a:solidFill>
                  <a:srgbClr val="0000CC"/>
                </a:solidFill>
              </a:rPr>
              <a:t>来时万里同为客，今日翻成送友人。</a:t>
            </a:r>
            <a:endParaRPr lang="en-US" altLang="zh-CN" sz="2700" b="1" i="0" u="none" baseline="0">
              <a:solidFill>
                <a:srgbClr val="0000CC"/>
              </a:solidFill>
            </a:endParaRPr>
          </a:p>
          <a:p>
            <a:pPr>
              <a:buNone/>
            </a:pPr>
            <a:r>
              <a:rPr lang="zh-CN" altLang="en-US" sz="2700" b="1" i="0" u="none" baseline="0">
                <a:solidFill>
                  <a:srgbClr val="0000CC"/>
                </a:solidFill>
              </a:rPr>
              <a:t> 送蜀客   雍陶</a:t>
            </a:r>
            <a:endParaRPr lang="en-US" altLang="zh-CN" sz="2700" b="1" i="0" u="none" baseline="0">
              <a:solidFill>
                <a:srgbClr val="0000CC"/>
              </a:solidFill>
            </a:endParaRPr>
          </a:p>
          <a:p>
            <a:pPr>
              <a:buNone/>
            </a:pPr>
            <a:r>
              <a:rPr lang="zh-CN" altLang="en-US" sz="2700" b="1" i="0" u="none" baseline="0">
                <a:solidFill>
                  <a:srgbClr val="0000CC"/>
                </a:solidFill>
              </a:rPr>
              <a:t>剑南风景腊前春，山鸟江风得雨新。</a:t>
            </a:r>
            <a:endParaRPr lang="en-US" altLang="zh-CN" sz="2700" b="1" i="0" u="none" baseline="0">
              <a:solidFill>
                <a:srgbClr val="0000CC"/>
              </a:solidFill>
            </a:endParaRPr>
          </a:p>
          <a:p>
            <a:pPr>
              <a:buNone/>
            </a:pPr>
            <a:r>
              <a:rPr lang="zh-CN" altLang="en-US" sz="2700" b="1" i="0" u="none" baseline="0">
                <a:solidFill>
                  <a:srgbClr val="0000CC"/>
                </a:solidFill>
              </a:rPr>
              <a:t>莫怪送君行较远，自缘身是忆归人。</a:t>
            </a:r>
            <a:endParaRPr lang="en-US" altLang="zh-CN" sz="2700" b="1" i="0" u="none" baseline="0">
              <a:solidFill>
                <a:srgbClr val="0000CC"/>
              </a:solidFill>
            </a:endParaRPr>
          </a:p>
          <a:p>
            <a:pPr>
              <a:buNone/>
            </a:pPr>
            <a:r>
              <a:rPr lang="zh-CN" altLang="en-US" sz="2700" b="1" i="0" u="none" baseline="0">
                <a:solidFill>
                  <a:srgbClr val="FF00FF"/>
                </a:solidFill>
              </a:rPr>
              <a:t>两首诗运用了什么抒情手法？简析这种手法在塑造形象、表情达意中的妙</a:t>
            </a:r>
            <a:endParaRPr lang="en-US" altLang="zh-CN" sz="2700" b="1" i="0" u="none" baseline="0">
              <a:solidFill>
                <a:srgbClr val="FF00FF"/>
              </a:solidFill>
            </a:endParaRPr>
          </a:p>
          <a:p>
            <a:pPr>
              <a:buNone/>
            </a:pPr>
            <a:r>
              <a:rPr lang="zh-CN" altLang="en-US" sz="2700" b="1" i="0" u="none" baseline="0">
                <a:solidFill>
                  <a:srgbClr val="FF00FF"/>
                </a:solidFill>
              </a:rPr>
              <a:t>用。</a:t>
            </a:r>
            <a:endParaRPr lang="en-US" altLang="zh-CN" sz="2700" b="1" i="0" u="none" baseline="0">
              <a:solidFill>
                <a:srgbClr val="FF00FF"/>
              </a:solidFill>
            </a:endParaRPr>
          </a:p>
          <a:p>
            <a:pPr>
              <a:buNone/>
            </a:pPr>
            <a:r>
              <a:rPr lang="en-US" altLang="zh-CN" b="1" i="0" u="none" baseline="0">
                <a:solidFill>
                  <a:srgbClr val="0000CC"/>
                </a:solidFill>
              </a:rPr>
              <a:t> </a:t>
            </a:r>
            <a:endParaRPr lang="zh-CN" altLang="en-US"/>
          </a:p>
        </p:txBody>
      </p:sp>
      <p:sp>
        <p:nvSpPr>
          <p:cNvPr id="442" name="矩形"/>
          <p:cNvSpPr/>
          <p:nvPr/>
        </p:nvSpPr>
        <p:spPr>
          <a:xfrm>
            <a:off x="100376" y="4320621"/>
            <a:ext cx="11283288" cy="1901189"/>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【参考答案】</a:t>
            </a:r>
            <a:endParaRPr lang="en-US" altLang="zh-CN" sz="24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①都运用了</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借景抒情</a:t>
            </a: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的手法。（</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明手法</a:t>
            </a: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a:t>
            </a:r>
            <a:endParaRPr lang="en-US" altLang="zh-CN" sz="24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②第一首借用伤春之景正面烘托离别之情；第二首则借用早春清新之景反面烘托离别之情，以乐景写哀情。（</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阐运用</a:t>
            </a: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a:t>
            </a:r>
            <a:endParaRPr lang="en-US" altLang="zh-CN" sz="24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③两首诗都抒发了思念故乡之情和送别之情。（</a:t>
            </a: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析效果</a:t>
            </a: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a:t>
            </a:r>
            <a:endParaRPr lang="zh-CN" altLang="en-US" sz="2400" b="1" i="0" u="none" strike="noStrike" kern="0" cap="none" spc="0" baseline="0">
              <a:solidFill>
                <a:schemeClr val="tx1"/>
              </a:solidFill>
              <a:latin typeface="Times New Roman" pitchFamily="2" charset="0"/>
              <a:ea typeface="宋体" pitchFamily="2" charset="-122"/>
              <a:cs typeface="Times New Roman" pitchFamily="2" charset="0"/>
            </a:endParaRPr>
          </a:p>
        </p:txBody>
      </p:sp>
      <p:sp>
        <p:nvSpPr>
          <p:cNvPr id="443" name="矩形"/>
          <p:cNvSpPr/>
          <p:nvPr/>
        </p:nvSpPr>
        <p:spPr>
          <a:xfrm>
            <a:off x="5333919" y="175843"/>
            <a:ext cx="6108361" cy="1639740"/>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l">
              <a:lnSpc>
                <a:spcPct val="100000"/>
              </a:lnSpc>
              <a:spcBef>
                <a:spcPct val="0"/>
              </a:spcBef>
              <a:spcAft>
                <a:spcPct val="0"/>
              </a:spcAft>
              <a:buNone/>
            </a:pPr>
            <a:r>
              <a:rPr lang="zh-CN" altLang="en-US" sz="2300" b="1" i="0" u="none" strike="noStrike" kern="0" cap="none" spc="0" baseline="0">
                <a:solidFill>
                  <a:schemeClr val="tx1"/>
                </a:solidFill>
                <a:latin typeface="Times New Roman" pitchFamily="2" charset="0"/>
                <a:ea typeface="宋体" pitchFamily="2" charset="-122"/>
                <a:cs typeface="Times New Roman" pitchFamily="2" charset="0"/>
              </a:rPr>
              <a:t>峡口的花随风降落，春天快要过去了，想到彼此将要分手万里，不禁泪水沾湿了巾帕。</a:t>
            </a:r>
            <a:endParaRPr lang="en-US" altLang="zh-CN" sz="23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300" b="1" i="0" u="none" strike="noStrike" kern="0" cap="none" spc="0" baseline="0">
                <a:solidFill>
                  <a:schemeClr val="tx1"/>
                </a:solidFill>
                <a:latin typeface="Times New Roman" pitchFamily="2" charset="0"/>
                <a:ea typeface="宋体" pitchFamily="2" charset="-122"/>
                <a:cs typeface="Times New Roman" pitchFamily="2" charset="0"/>
              </a:rPr>
              <a:t>来的时候我们是同路的旅伴，今天我这个“客人”倒变成了主人来送别自己的朋友了。</a:t>
            </a:r>
            <a:endParaRPr lang="zh-CN" altLang="en-US" sz="2300" b="1" i="0" u="none" strike="noStrike" kern="0" cap="none" spc="0" baseline="0">
              <a:solidFill>
                <a:schemeClr val="tx1"/>
              </a:solidFill>
              <a:latin typeface="Times New Roman" pitchFamily="2" charset="0"/>
              <a:ea typeface="宋体" pitchFamily="2" charset="-122"/>
              <a:cs typeface="Times New Roman" pitchFamily="2" charset="0"/>
            </a:endParaRPr>
          </a:p>
        </p:txBody>
      </p:sp>
      <p:sp>
        <p:nvSpPr>
          <p:cNvPr id="444" name="矩形"/>
          <p:cNvSpPr/>
          <p:nvPr/>
        </p:nvSpPr>
        <p:spPr>
          <a:xfrm>
            <a:off x="5377879" y="1831702"/>
            <a:ext cx="6005788" cy="1553282"/>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l">
              <a:lnSpc>
                <a:spcPct val="100000"/>
              </a:lnSpc>
              <a:spcBef>
                <a:spcPct val="0"/>
              </a:spcBef>
              <a:spcAft>
                <a:spcPct val="0"/>
              </a:spcAft>
              <a:buNone/>
            </a:pPr>
            <a:r>
              <a:rPr lang="zh-CN" altLang="en-US" sz="2300" b="1" i="0" u="none" strike="noStrike" kern="0" cap="none" spc="0" baseline="0">
                <a:solidFill>
                  <a:schemeClr val="tx1"/>
                </a:solidFill>
                <a:latin typeface="Times New Roman" pitchFamily="2" charset="0"/>
                <a:ea typeface="宋体" pitchFamily="2" charset="-122"/>
                <a:cs typeface="Times New Roman" pitchFamily="2" charset="0"/>
              </a:rPr>
              <a:t>剑南此时正是腊月前的春景，山中的鸟儿伴着江风细雨让人顿感清新的春天气息。</a:t>
            </a:r>
            <a:endParaRPr lang="en-US" altLang="zh-CN" sz="23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300" b="1" i="0" u="none" strike="noStrike" kern="0" cap="none" spc="0" baseline="0">
                <a:solidFill>
                  <a:schemeClr val="tx1"/>
                </a:solidFill>
                <a:latin typeface="Times New Roman" pitchFamily="2" charset="0"/>
                <a:ea typeface="宋体" pitchFamily="2" charset="-122"/>
                <a:cs typeface="Times New Roman" pitchFamily="2" charset="0"/>
              </a:rPr>
              <a:t>不要嗔怪我陪你走了这么远，我自己也是出门在外想家的人。</a:t>
            </a:r>
            <a:endParaRPr lang="zh-CN" altLang="en-US" sz="2300" b="1"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6439053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43"/>
                                        </p:tgtEl>
                                        <p:attrNameLst>
                                          <p:attrName>style.visibility</p:attrName>
                                        </p:attrNameLst>
                                      </p:cBhvr>
                                      <p:to>
                                        <p:strVal val="visible"/>
                                      </p:to>
                                    </p:set>
                                    <p:animEffect transition="in" filter="barn(inHorizontal)">
                                      <p:cBhvr>
                                        <p:cTn id="7" dur="500"/>
                                        <p:tgtEl>
                                          <p:spTgt spid="44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444"/>
                                        </p:tgtEl>
                                        <p:attrNameLst>
                                          <p:attrName>style.visibility</p:attrName>
                                        </p:attrNameLst>
                                      </p:cBhvr>
                                      <p:to>
                                        <p:strVal val="visible"/>
                                      </p:to>
                                    </p:set>
                                    <p:animEffect transition="in" filter="barn(inHorizontal)">
                                      <p:cBhvr>
                                        <p:cTn id="12" dur="500"/>
                                        <p:tgtEl>
                                          <p:spTgt spid="44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442"/>
                                        </p:tgtEl>
                                        <p:attrNameLst>
                                          <p:attrName>style.visibility</p:attrName>
                                        </p:attrNameLst>
                                      </p:cBhvr>
                                      <p:to>
                                        <p:strVal val="visible"/>
                                      </p:to>
                                    </p:set>
                                    <p:animEffect transition="in" filter="barn(inHorizontal)">
                                      <p:cBhvr>
                                        <p:cTn id="17" dur="500"/>
                                        <p:tgtEl>
                                          <p:spTgt spid="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 grpId="0"/>
      <p:bldP spid="444" grpId="0"/>
      <p:bldP spid="442"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8" name="矩形"/>
          <p:cNvSpPr/>
          <p:nvPr/>
        </p:nvSpPr>
        <p:spPr>
          <a:xfrm>
            <a:off x="688720" y="1775286"/>
            <a:ext cx="11071479" cy="3851704"/>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答题规范</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①明确指出要分析的对象，即“象”</a:t>
            </a:r>
            <a:r>
              <a:rPr lang="en-US" altLang="zh-CN" sz="2400" b="1" i="0" u="none" strike="noStrike" kern="0" cap="none" spc="0" baseline="0">
                <a:solidFill>
                  <a:srgbClr val="D60093"/>
                </a:solidFill>
                <a:latin typeface="Times New Roman" pitchFamily="2" charset="0"/>
                <a:ea typeface="宋体" pitchFamily="2" charset="-122"/>
                <a:cs typeface="Times New Roman" pitchFamily="2" charset="0"/>
              </a:rPr>
              <a:t>  </a:t>
            </a: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a:t>
            </a:r>
            <a:r>
              <a:rPr lang="en-US" altLang="zh-CN" sz="2400" b="1" i="0" u="none" strike="noStrike" kern="0" cap="none" spc="0" baseline="0">
                <a:solidFill>
                  <a:srgbClr val="D60093"/>
                </a:solidFill>
                <a:latin typeface="Times New Roman" pitchFamily="2" charset="0"/>
                <a:ea typeface="宋体" pitchFamily="2" charset="-122"/>
                <a:cs typeface="Times New Roman" pitchFamily="2" charset="0"/>
              </a:rPr>
              <a:t>   </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②解释对象的内涵，即“意”。</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③分析意象的作用和表达的情感。</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endParaRPr lang="zh-CN" altLang="en-US" sz="2400" b="1" i="0" u="none" strike="noStrike" kern="0" cap="none" spc="0" baseline="0">
              <a:solidFill>
                <a:srgbClr val="D60093"/>
              </a:solidFill>
              <a:latin typeface="方正华隶简体" pitchFamily="1" charset="-122"/>
              <a:ea typeface="方正华隶简体" pitchFamily="1" charset="-122"/>
              <a:cs typeface="方正华隶简体" pitchFamily="1" charset="-122"/>
            </a:endParaRPr>
          </a:p>
        </p:txBody>
      </p:sp>
      <p:pic>
        <p:nvPicPr>
          <p:cNvPr id="449" name="图片" descr="C:/Users/Administrator/Desktop/向日葵">
            <a:hlinkClick r:id="rId4" action="ppaction://hlinksldjump"/>
          </p:cNvPr>
          <p:cNvPicPr>
            <a:picLocks noChangeAspect="1"/>
          </p:cNvPicPr>
          <p:nvPr/>
        </p:nvPicPr>
        <p:blipFill>
          <a:blip r:embed="rId3"/>
          <a:stretch>
            <a:fillRect/>
          </a:stretch>
        </p:blipFill>
        <p:spPr>
          <a:xfrm>
            <a:off x="7056967" y="1028700"/>
            <a:ext cx="4368800" cy="819150"/>
          </a:xfrm>
          <a:prstGeom prst="rect">
            <a:avLst/>
          </a:prstGeom>
          <a:noFill/>
          <a:ln w="9525" cap="flat" cmpd="sng">
            <a:noFill/>
            <a:prstDash val="solid"/>
            <a:miter/>
          </a:ln>
        </p:spPr>
      </p:pic>
      <p:sp>
        <p:nvSpPr>
          <p:cNvPr id="450" name="艺术字"/>
          <p:cNvSpPr>
            <a:spLocks noChangeArrowheads="1" noChangeShapeType="1" noTextEdit="1"/>
          </p:cNvSpPr>
          <p:nvPr/>
        </p:nvSpPr>
        <p:spPr>
          <a:xfrm>
            <a:off x="3312583" y="260350"/>
            <a:ext cx="4705350" cy="7937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三、把握情感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
        <p:nvSpPr>
          <p:cNvPr id="451" name="矩形"/>
          <p:cNvSpPr/>
          <p:nvPr/>
        </p:nvSpPr>
        <p:spPr>
          <a:xfrm>
            <a:off x="2154082" y="1057258"/>
            <a:ext cx="5670950" cy="453389"/>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（三）意象作用题《核按钮》P131</a:t>
            </a:r>
            <a:endParaRPr lang="zh-CN" altLang="en-US" sz="2400" b="1" i="0" u="none" strike="noStrike" kern="0" cap="none" spc="0" baseline="0">
              <a:solidFill>
                <a:srgbClr val="FF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7989489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48"/>
                                        </p:tgtEl>
                                        <p:attrNameLst>
                                          <p:attrName>style.visibility</p:attrName>
                                        </p:attrNameLst>
                                      </p:cBhvr>
                                      <p:to>
                                        <p:strVal val="visible"/>
                                      </p:to>
                                    </p:set>
                                    <p:animEffect transition="in" filter="barn(inHorizontal)">
                                      <p:cBhvr>
                                        <p:cTn id="7" dur="500"/>
                                        <p:tgtEl>
                                          <p:spTgt spid="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5" name="矩形"/>
          <p:cNvSpPr/>
          <p:nvPr/>
        </p:nvSpPr>
        <p:spPr>
          <a:xfrm>
            <a:off x="688720" y="1775286"/>
            <a:ext cx="11071479" cy="3851704"/>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意象的作用</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①营造氛围、意境。     </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②借物抒情（言志）。</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③塑造背景或环境。     </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④以景衬境。</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⑤衬托人物节气、品质或性格或心境。</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⑥奠定情感基调。  </a:t>
            </a:r>
            <a:r>
              <a:rPr lang="en-US" altLang="zh-CN" sz="2400" b="1" i="0" u="none" strike="noStrike" kern="0" cap="none" spc="0" baseline="0">
                <a:solidFill>
                  <a:srgbClr val="D60093"/>
                </a:solidFill>
                <a:latin typeface="Times New Roman" pitchFamily="2" charset="0"/>
                <a:ea typeface="宋体" pitchFamily="2" charset="-122"/>
                <a:cs typeface="Times New Roman" pitchFamily="2" charset="0"/>
              </a:rPr>
              <a:t> </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endParaRPr lang="zh-CN" altLang="en-US" sz="2400" b="1" i="0" u="none" strike="noStrike" kern="0" cap="none" spc="0" baseline="0">
              <a:solidFill>
                <a:srgbClr val="D60093"/>
              </a:solidFill>
              <a:latin typeface="方正华隶简体" pitchFamily="1" charset="-122"/>
              <a:ea typeface="方正华隶简体" pitchFamily="1" charset="-122"/>
              <a:cs typeface="方正华隶简体" pitchFamily="1" charset="-122"/>
            </a:endParaRPr>
          </a:p>
        </p:txBody>
      </p:sp>
      <p:pic>
        <p:nvPicPr>
          <p:cNvPr id="456" name="图片" descr="C:/Users/Administrator/Desktop/向日葵">
            <a:hlinkClick r:id="rId4" action="ppaction://hlinksldjump"/>
          </p:cNvPr>
          <p:cNvPicPr>
            <a:picLocks noChangeAspect="1"/>
          </p:cNvPicPr>
          <p:nvPr/>
        </p:nvPicPr>
        <p:blipFill>
          <a:blip r:embed="rId3"/>
          <a:stretch>
            <a:fillRect/>
          </a:stretch>
        </p:blipFill>
        <p:spPr>
          <a:xfrm>
            <a:off x="7056967" y="1028700"/>
            <a:ext cx="4368800" cy="819150"/>
          </a:xfrm>
          <a:prstGeom prst="rect">
            <a:avLst/>
          </a:prstGeom>
          <a:noFill/>
          <a:ln w="9525" cap="flat" cmpd="sng">
            <a:noFill/>
            <a:prstDash val="solid"/>
            <a:miter/>
          </a:ln>
        </p:spPr>
      </p:pic>
      <p:sp>
        <p:nvSpPr>
          <p:cNvPr id="457" name="艺术字"/>
          <p:cNvSpPr>
            <a:spLocks noChangeArrowheads="1" noChangeShapeType="1" noTextEdit="1"/>
          </p:cNvSpPr>
          <p:nvPr/>
        </p:nvSpPr>
        <p:spPr>
          <a:xfrm>
            <a:off x="3312583" y="260350"/>
            <a:ext cx="4705350" cy="7937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三、把握情感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
        <p:nvSpPr>
          <p:cNvPr id="458" name="矩形"/>
          <p:cNvSpPr/>
          <p:nvPr/>
        </p:nvSpPr>
        <p:spPr>
          <a:xfrm>
            <a:off x="2154082" y="1057258"/>
            <a:ext cx="5670950" cy="453389"/>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（三）意象作用题《核按钮》P131</a:t>
            </a:r>
            <a:endParaRPr lang="zh-CN" altLang="en-US" sz="2400" b="1" i="0" u="none" strike="noStrike" kern="0" cap="none" spc="0" baseline="0">
              <a:solidFill>
                <a:srgbClr val="FF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3914151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55"/>
                                        </p:tgtEl>
                                        <p:attrNameLst>
                                          <p:attrName>style.visibility</p:attrName>
                                        </p:attrNameLst>
                                      </p:cBhvr>
                                      <p:to>
                                        <p:strVal val="visible"/>
                                      </p:to>
                                    </p:set>
                                    <p:animEffect transition="in" filter="barn(inHorizontal)">
                                      <p:cBhvr>
                                        <p:cTn id="7" dur="500"/>
                                        <p:tgtEl>
                                          <p:spTgt spid="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6" name="图片" descr="C:/Users/Administrator/Desktop/74e5cad95d7735162990d807500583af"/>
          <p:cNvPicPr>
            <a:picLocks noChangeAspect="1"/>
          </p:cNvPicPr>
          <p:nvPr/>
        </p:nvPicPr>
        <p:blipFill>
          <a:blip r:embed="rId3"/>
          <a:stretch>
            <a:fillRect/>
          </a:stretch>
        </p:blipFill>
        <p:spPr>
          <a:xfrm>
            <a:off x="0" y="0"/>
            <a:ext cx="12192000" cy="6858000"/>
          </a:xfrm>
          <a:prstGeom prst="rect">
            <a:avLst/>
          </a:prstGeom>
          <a:noFill/>
          <a:ln w="9525" cap="flat" cmpd="sng">
            <a:noFill/>
            <a:prstDash val="solid"/>
            <a:miter/>
          </a:ln>
        </p:spPr>
      </p:pic>
      <p:sp>
        <p:nvSpPr>
          <p:cNvPr id="117" name="矩形"/>
          <p:cNvSpPr/>
          <p:nvPr/>
        </p:nvSpPr>
        <p:spPr>
          <a:xfrm>
            <a:off x="334433" y="4292600"/>
            <a:ext cx="11618385" cy="2377016"/>
          </a:xfrm>
          <a:prstGeom prst="rect">
            <a:avLst/>
          </a:prstGeom>
          <a:solidFill>
            <a:srgbClr val="FFFFFF"/>
          </a:solidFill>
          <a:ln w="76200" cap="flat" cmpd="tri">
            <a:solidFill>
              <a:srgbClr val="0000CC"/>
            </a:solidFill>
            <a:prstDash val="solid"/>
            <a:miter/>
          </a:ln>
        </p:spPr>
        <p:txBody>
          <a:bodyPr vert="horz" wrap="none" lIns="91440" tIns="45720" rIns="91440" bIns="45720" anchor="ctr" anchorCtr="0">
            <a:prstTxWarp prst="textNoShape">
              <a:avLst/>
            </a:prstTxWarp>
            <a:noAutofit/>
          </a:bodyPr>
          <a:lstStyle/>
          <a:p>
            <a:pPr marL="0" indent="0" algn="l">
              <a:lnSpc>
                <a:spcPct val="100000"/>
              </a:lnSpc>
              <a:spcBef>
                <a:spcPct val="0"/>
              </a:spcBef>
              <a:spcAft>
                <a:spcPct val="0"/>
              </a:spcAft>
              <a:buNone/>
            </a:pPr>
            <a:r>
              <a:rPr lang="en-US" altLang="zh-CN" sz="2000" b="0" i="0" u="none" strike="noStrike" kern="0" cap="none" spc="0" baseline="0">
                <a:solidFill>
                  <a:srgbClr val="0000CC"/>
                </a:solidFill>
                <a:latin typeface="Times New Roman" pitchFamily="2" charset="0"/>
                <a:ea typeface="方正美黑简体" pitchFamily="1" charset="-122"/>
                <a:cs typeface="Times New Roman" pitchFamily="2" charset="0"/>
              </a:rPr>
              <a:t>                                       </a:t>
            </a:r>
            <a:r>
              <a:rPr lang="en-US" altLang="zh-CN" sz="2400" b="1" i="0" u="none" strike="noStrike" kern="0" cap="none" spc="0" baseline="0">
                <a:solidFill>
                  <a:srgbClr val="0000CC"/>
                </a:solidFill>
                <a:latin typeface="Times New Roman" pitchFamily="2" charset="0"/>
                <a:ea typeface="方正美黑简体" pitchFamily="1" charset="-122"/>
                <a:cs typeface="Times New Roman" pitchFamily="2" charset="0"/>
              </a:rPr>
              <a:t>  </a:t>
            </a:r>
            <a:r>
              <a:rPr lang="zh-CN" altLang="en-US" sz="2400" b="1" i="0" u="none" strike="noStrike" kern="0" cap="none" spc="0" baseline="0">
                <a:solidFill>
                  <a:srgbClr val="FF00FF"/>
                </a:solidFill>
                <a:latin typeface="Times New Roman" pitchFamily="2" charset="0"/>
                <a:ea typeface="方正美黑简体" pitchFamily="1" charset="-122"/>
                <a:cs typeface="Times New Roman" pitchFamily="2" charset="0"/>
              </a:rPr>
              <a:t>表层意</a:t>
            </a:r>
            <a:endParaRPr lang="en-US" altLang="zh-CN" sz="2400" b="1" i="0" u="none" strike="noStrike" kern="0" cap="none" spc="0" baseline="0">
              <a:solidFill>
                <a:srgbClr val="FF00FF"/>
              </a:solidFill>
              <a:latin typeface="Times New Roman" pitchFamily="2" charset="0"/>
              <a:ea typeface="方正美黑简体" pitchFamily="1"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rgbClr val="000000"/>
                </a:solidFill>
                <a:latin typeface="Times New Roman" pitchFamily="2" charset="0"/>
                <a:ea typeface="方正美黑简体" pitchFamily="1" charset="-122"/>
                <a:cs typeface="Times New Roman" pitchFamily="2" charset="0"/>
              </a:rPr>
              <a:t>时间</a:t>
            </a:r>
            <a:r>
              <a:rPr lang="zh-CN" altLang="en-US" sz="2400" b="1" i="0" u="none" strike="noStrike" kern="0" cap="none" spc="0" baseline="0">
                <a:solidFill>
                  <a:srgbClr val="0000CC"/>
                </a:solidFill>
                <a:latin typeface="Times New Roman" pitchFamily="2" charset="0"/>
                <a:ea typeface="方正美黑简体" pitchFamily="1" charset="-122"/>
                <a:cs typeface="Times New Roman" pitchFamily="2" charset="0"/>
              </a:rPr>
              <a:t>：寒冬           </a:t>
            </a:r>
            <a:r>
              <a:rPr lang="zh-CN" altLang="en-US" sz="2400" b="1" i="0" u="none" strike="noStrike" kern="0" cap="none" spc="0" baseline="0">
                <a:solidFill>
                  <a:srgbClr val="000000"/>
                </a:solidFill>
                <a:latin typeface="Times New Roman" pitchFamily="2" charset="0"/>
                <a:ea typeface="方正美黑简体" pitchFamily="1" charset="-122"/>
                <a:cs typeface="Times New Roman" pitchFamily="2" charset="0"/>
              </a:rPr>
              <a:t>地点</a:t>
            </a:r>
            <a:r>
              <a:rPr lang="zh-CN" altLang="en-US" sz="2400" b="1" i="0" u="none" strike="noStrike" kern="0" cap="none" spc="0" baseline="0">
                <a:solidFill>
                  <a:srgbClr val="0000CC"/>
                </a:solidFill>
                <a:latin typeface="Times New Roman" pitchFamily="2" charset="0"/>
                <a:ea typeface="方正美黑简体" pitchFamily="1" charset="-122"/>
                <a:cs typeface="Times New Roman" pitchFamily="2" charset="0"/>
              </a:rPr>
              <a:t>：故乡         </a:t>
            </a:r>
            <a:r>
              <a:rPr lang="zh-CN" altLang="en-US" sz="2400" b="1" i="0" u="none" strike="noStrike" kern="0" cap="none" spc="0" baseline="0">
                <a:solidFill>
                  <a:srgbClr val="000000"/>
                </a:solidFill>
                <a:latin typeface="Times New Roman" pitchFamily="2" charset="0"/>
                <a:ea typeface="方正美黑简体" pitchFamily="1" charset="-122"/>
                <a:cs typeface="Times New Roman" pitchFamily="2" charset="0"/>
              </a:rPr>
              <a:t>人物</a:t>
            </a:r>
            <a:r>
              <a:rPr lang="zh-CN" altLang="en-US" sz="2400" b="1" i="0" u="none" strike="noStrike" kern="0" cap="none" spc="0" baseline="0">
                <a:solidFill>
                  <a:srgbClr val="0000CC"/>
                </a:solidFill>
                <a:latin typeface="Times New Roman" pitchFamily="2" charset="0"/>
                <a:ea typeface="方正美黑简体" pitchFamily="1" charset="-122"/>
                <a:cs typeface="Times New Roman" pitchFamily="2" charset="0"/>
              </a:rPr>
              <a:t>：卢纶  李端  </a:t>
            </a:r>
            <a:endParaRPr lang="en-US" altLang="zh-CN" sz="2400" b="1" i="0" u="none" strike="noStrike" kern="0" cap="none" spc="0" baseline="0">
              <a:solidFill>
                <a:srgbClr val="0000CC"/>
              </a:solidFill>
              <a:latin typeface="Times New Roman" pitchFamily="2" charset="0"/>
              <a:ea typeface="方正美黑简体" pitchFamily="1"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rgbClr val="000000"/>
                </a:solidFill>
                <a:latin typeface="Times New Roman" pitchFamily="2" charset="0"/>
                <a:ea typeface="方正美黑简体" pitchFamily="1" charset="-122"/>
                <a:cs typeface="Times New Roman" pitchFamily="2" charset="0"/>
              </a:rPr>
              <a:t>景物</a:t>
            </a:r>
            <a:r>
              <a:rPr lang="zh-CN" altLang="en-US" sz="2400" b="1" i="0" u="none" strike="noStrike" kern="0" cap="none" spc="0" baseline="0">
                <a:solidFill>
                  <a:srgbClr val="0000CC"/>
                </a:solidFill>
                <a:latin typeface="Times New Roman" pitchFamily="2" charset="0"/>
                <a:ea typeface="方正美黑简体" pitchFamily="1" charset="-122"/>
                <a:cs typeface="Times New Roman" pitchFamily="2" charset="0"/>
              </a:rPr>
              <a:t>：衰草连天，暮雪纷飞            </a:t>
            </a:r>
            <a:r>
              <a:rPr lang="zh-CN" altLang="en-US" sz="2400" b="1" i="0" u="none" strike="noStrike" kern="0" cap="none" spc="0" baseline="0">
                <a:solidFill>
                  <a:srgbClr val="000000"/>
                </a:solidFill>
                <a:latin typeface="Times New Roman" pitchFamily="2" charset="0"/>
                <a:ea typeface="方正美黑简体" pitchFamily="1" charset="-122"/>
                <a:cs typeface="Times New Roman" pitchFamily="2" charset="0"/>
              </a:rPr>
              <a:t>事件</a:t>
            </a:r>
            <a:r>
              <a:rPr lang="zh-CN" altLang="en-US" sz="2400" b="1" i="0" u="none" strike="noStrike" kern="0" cap="none" spc="0" baseline="0">
                <a:solidFill>
                  <a:srgbClr val="0000CC"/>
                </a:solidFill>
                <a:latin typeface="Times New Roman" pitchFamily="2" charset="0"/>
                <a:ea typeface="方正美黑简体" pitchFamily="1" charset="-122"/>
                <a:cs typeface="Times New Roman" pitchFamily="2" charset="0"/>
              </a:rPr>
              <a:t>：送别</a:t>
            </a:r>
            <a:endParaRPr lang="en-US" altLang="zh-CN" sz="2400" b="1" i="0" u="none" strike="noStrike" kern="0" cap="none" spc="0" baseline="0">
              <a:solidFill>
                <a:srgbClr val="0000CC"/>
              </a:solidFill>
              <a:latin typeface="Times New Roman" pitchFamily="2" charset="0"/>
              <a:ea typeface="方正美黑简体" pitchFamily="1" charset="-122"/>
              <a:cs typeface="Times New Roman" pitchFamily="2" charset="0"/>
            </a:endParaRPr>
          </a:p>
          <a:p>
            <a:pPr marL="0" indent="0" algn="l">
              <a:lnSpc>
                <a:spcPct val="100000"/>
              </a:lnSpc>
              <a:spcBef>
                <a:spcPct val="0"/>
              </a:spcBef>
              <a:spcAft>
                <a:spcPct val="0"/>
              </a:spcAft>
              <a:buNone/>
            </a:pPr>
            <a:r>
              <a:rPr lang="en-US" altLang="zh-CN" sz="2400" b="1" i="0" u="none" strike="noStrike" kern="0" cap="none" spc="0" baseline="0">
                <a:solidFill>
                  <a:srgbClr val="0000CC"/>
                </a:solidFill>
                <a:latin typeface="Times New Roman" pitchFamily="2" charset="0"/>
                <a:ea typeface="方正美黑简体" pitchFamily="1" charset="-122"/>
                <a:cs typeface="Times New Roman" pitchFamily="2" charset="0"/>
              </a:rPr>
              <a:t>                                   </a:t>
            </a:r>
            <a:r>
              <a:rPr lang="zh-CN" altLang="en-US" sz="2400" b="1" i="0" u="none" strike="noStrike" kern="0" cap="none" spc="0" baseline="0">
                <a:solidFill>
                  <a:srgbClr val="FF00FF"/>
                </a:solidFill>
                <a:latin typeface="Times New Roman" pitchFamily="2" charset="0"/>
                <a:ea typeface="方正美黑简体" pitchFamily="1" charset="-122"/>
                <a:cs typeface="Times New Roman" pitchFamily="2" charset="0"/>
              </a:rPr>
              <a:t>深层意</a:t>
            </a:r>
            <a:endParaRPr lang="en-US" altLang="zh-CN" sz="2400" b="1" i="0" u="none" strike="noStrike" kern="0" cap="none" spc="0" baseline="0">
              <a:solidFill>
                <a:srgbClr val="FF00FF"/>
              </a:solidFill>
              <a:latin typeface="Times New Roman" pitchFamily="2" charset="0"/>
              <a:ea typeface="方正美黑简体" pitchFamily="1"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rgbClr val="000000"/>
                </a:solidFill>
                <a:latin typeface="Times New Roman" pitchFamily="2" charset="0"/>
                <a:ea typeface="方正美黑简体" pitchFamily="1" charset="-122"/>
                <a:cs typeface="Times New Roman" pitchFamily="2" charset="0"/>
              </a:rPr>
              <a:t>意象</a:t>
            </a:r>
            <a:r>
              <a:rPr lang="zh-CN" altLang="en-US" sz="2400" b="1" i="0" u="none" strike="noStrike" kern="0" cap="none" spc="0" baseline="0">
                <a:solidFill>
                  <a:srgbClr val="0000CC"/>
                </a:solidFill>
                <a:latin typeface="Times New Roman" pitchFamily="2" charset="0"/>
                <a:ea typeface="方正美黑简体" pitchFamily="1" charset="-122"/>
                <a:cs typeface="Times New Roman" pitchFamily="2" charset="0"/>
              </a:rPr>
              <a:t>：衰草 寒云 暮雪                      </a:t>
            </a:r>
            <a:r>
              <a:rPr lang="zh-CN" altLang="en-US" sz="2400" b="1" i="0" u="none" strike="noStrike" kern="0" cap="none" spc="0" baseline="0">
                <a:solidFill>
                  <a:srgbClr val="000000"/>
                </a:solidFill>
                <a:latin typeface="Times New Roman" pitchFamily="2" charset="0"/>
                <a:ea typeface="方正美黑简体" pitchFamily="1" charset="-122"/>
                <a:cs typeface="Times New Roman" pitchFamily="2" charset="0"/>
              </a:rPr>
              <a:t>意境</a:t>
            </a:r>
            <a:r>
              <a:rPr lang="zh-CN" altLang="en-US" sz="2400" b="1" i="0" u="none" strike="noStrike" kern="0" cap="none" spc="0" baseline="0">
                <a:solidFill>
                  <a:srgbClr val="0000CC"/>
                </a:solidFill>
                <a:latin typeface="Times New Roman" pitchFamily="2" charset="0"/>
                <a:ea typeface="方正美黑简体" pitchFamily="1" charset="-122"/>
                <a:cs typeface="Times New Roman" pitchFamily="2" charset="0"/>
              </a:rPr>
              <a:t>：凄凉 伤感 哀婉</a:t>
            </a:r>
            <a:endParaRPr lang="en-US" altLang="zh-CN" sz="2400" b="1" i="0" u="none" strike="noStrike" kern="0" cap="none" spc="0" baseline="0">
              <a:solidFill>
                <a:srgbClr val="0000CC"/>
              </a:solidFill>
              <a:latin typeface="Times New Roman" pitchFamily="2" charset="0"/>
              <a:ea typeface="方正美黑简体" pitchFamily="1"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rgbClr val="000000"/>
                </a:solidFill>
                <a:latin typeface="Times New Roman" pitchFamily="2" charset="0"/>
                <a:ea typeface="方正美黑简体" pitchFamily="1" charset="-122"/>
                <a:cs typeface="Times New Roman" pitchFamily="2" charset="0"/>
              </a:rPr>
              <a:t>情感</a:t>
            </a:r>
            <a:r>
              <a:rPr lang="zh-CN" altLang="en-US" sz="2400" b="1" i="0" u="none" strike="noStrike" kern="0" cap="none" spc="0" baseline="0">
                <a:solidFill>
                  <a:srgbClr val="0000CC"/>
                </a:solidFill>
                <a:latin typeface="Times New Roman" pitchFamily="2" charset="0"/>
                <a:ea typeface="方正美黑简体" pitchFamily="1" charset="-122"/>
                <a:cs typeface="Times New Roman" pitchFamily="2" charset="0"/>
              </a:rPr>
              <a:t>：惜别  悲伤                              </a:t>
            </a:r>
            <a:r>
              <a:rPr lang="zh-CN" altLang="en-US" sz="2400" b="1" i="0" u="none" strike="noStrike" kern="0" cap="none" spc="0" baseline="0">
                <a:solidFill>
                  <a:srgbClr val="000000"/>
                </a:solidFill>
                <a:latin typeface="Times New Roman" pitchFamily="2" charset="0"/>
                <a:ea typeface="方正美黑简体" pitchFamily="1" charset="-122"/>
                <a:cs typeface="Times New Roman" pitchFamily="2" charset="0"/>
              </a:rPr>
              <a:t>手法</a:t>
            </a:r>
            <a:r>
              <a:rPr lang="zh-CN" altLang="en-US" sz="2400" b="1" i="0" u="none" strike="noStrike" kern="0" cap="none" spc="0" baseline="0">
                <a:solidFill>
                  <a:srgbClr val="0000CC"/>
                </a:solidFill>
                <a:latin typeface="Times New Roman" pitchFamily="2" charset="0"/>
                <a:ea typeface="方正美黑简体" pitchFamily="1" charset="-122"/>
                <a:cs typeface="Times New Roman" pitchFamily="2" charset="0"/>
              </a:rPr>
              <a:t>：以景衬情</a:t>
            </a:r>
            <a:endParaRPr lang="zh-CN" altLang="en-US" sz="2400" b="1" i="0" u="none" strike="noStrike" kern="0" cap="none" spc="0" baseline="0">
              <a:solidFill>
                <a:srgbClr val="0000CC"/>
              </a:solidFill>
              <a:latin typeface="Times New Roman" pitchFamily="2" charset="0"/>
              <a:ea typeface="方正美黑简体" pitchFamily="1" charset="-122"/>
              <a:cs typeface="Times New Roman" pitchFamily="2" charset="0"/>
            </a:endParaRPr>
          </a:p>
        </p:txBody>
      </p:sp>
    </p:spTree>
    <p:extLst>
      <p:ext uri="{BB962C8B-B14F-4D97-AF65-F5344CB8AC3E}">
        <p14:creationId xmlns:p14="http://schemas.microsoft.com/office/powerpoint/2010/main" val="949783101"/>
      </p:ext>
    </p:extLst>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62" name="图片" descr="C:/Users/Administrator/Desktop/ll01"/>
          <p:cNvPicPr>
            <a:picLocks noChangeAspect="1"/>
          </p:cNvPicPr>
          <p:nvPr/>
        </p:nvPicPr>
        <p:blipFill>
          <a:blip r:embed="rId3"/>
          <a:stretch>
            <a:fillRect/>
          </a:stretch>
        </p:blipFill>
        <p:spPr>
          <a:xfrm>
            <a:off x="1583266" y="2277533"/>
            <a:ext cx="9313336" cy="4212163"/>
          </a:xfrm>
          <a:prstGeom prst="rect">
            <a:avLst/>
          </a:prstGeom>
          <a:noFill/>
          <a:ln w="9525" cap="flat" cmpd="sng">
            <a:noFill/>
            <a:prstDash val="solid"/>
            <a:miter/>
          </a:ln>
        </p:spPr>
      </p:pic>
      <p:sp>
        <p:nvSpPr>
          <p:cNvPr id="463" name="艺术字"/>
          <p:cNvSpPr>
            <a:spLocks noChangeArrowheads="1" noChangeShapeType="1" noTextEdit="1"/>
          </p:cNvSpPr>
          <p:nvPr/>
        </p:nvSpPr>
        <p:spPr>
          <a:xfrm>
            <a:off x="3024717" y="742949"/>
            <a:ext cx="6623051" cy="134408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rPr>
              <a:t>试题分析</a:t>
            </a:r>
            <a:endParaRPr lang="en-US" altLang="zh-CN"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932074125"/>
      </p:ext>
    </p:extLst>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7" name="内容占位符"/>
          <p:cNvSpPr>
            <a:spLocks noGrp="1"/>
          </p:cNvSpPr>
          <p:nvPr>
            <p:ph idx="1"/>
          </p:nvPr>
        </p:nvSpPr>
        <p:spPr>
          <a:xfrm>
            <a:off x="210107" y="123825"/>
            <a:ext cx="11836033" cy="6543573"/>
          </a:xfrm>
          <a:prstGeom prst="rect">
            <a:avLst/>
          </a:prstGeom>
        </p:spPr>
        <p:txBody>
          <a:bodyPr>
            <a:prstTxWarp prst="textNoShape">
              <a:avLst/>
            </a:prstTxWarp>
          </a:bodyPr>
          <a:lstStyle/>
          <a:p>
            <a:pPr>
              <a:buNone/>
            </a:pPr>
            <a:r>
              <a:rPr lang="en-US" altLang="zh-CN" b="0" i="0" u="none" baseline="0">
                <a:solidFill>
                  <a:srgbClr val="0000CC"/>
                </a:solidFill>
              </a:rPr>
              <a:t>                                       </a:t>
            </a:r>
            <a:r>
              <a:rPr lang="en-US" altLang="zh-CN" b="1" u="none" baseline="0">
                <a:solidFill>
                  <a:srgbClr val="0000CC"/>
                </a:solidFill>
              </a:rPr>
              <a:t> </a:t>
            </a:r>
            <a:r>
              <a:rPr lang="zh-CN" altLang="en-US" b="1" u="none" baseline="0">
                <a:solidFill>
                  <a:srgbClr val="0000CC"/>
                </a:solidFill>
              </a:rPr>
              <a:t>送李端  卢  纶</a:t>
            </a:r>
            <a:r>
              <a:rPr lang="en-US" altLang="zh-CN" b="1" u="none" baseline="0">
                <a:solidFill>
                  <a:srgbClr val="333399"/>
                </a:solidFill>
              </a:rPr>
              <a:t>  </a:t>
            </a:r>
            <a:endParaRPr lang="en-US" altLang="zh-CN" b="1" u="none" baseline="0">
              <a:solidFill>
                <a:srgbClr val="333399"/>
              </a:solidFill>
            </a:endParaRPr>
          </a:p>
          <a:p>
            <a:pPr>
              <a:buNone/>
            </a:pPr>
            <a:r>
              <a:rPr lang="en-US" altLang="zh-CN" b="1" u="none" baseline="0">
                <a:solidFill>
                  <a:srgbClr val="333399"/>
                </a:solidFill>
              </a:rPr>
              <a:t> </a:t>
            </a:r>
            <a:r>
              <a:rPr lang="zh-CN" altLang="en-US" b="1" u="none" baseline="0">
                <a:solidFill>
                  <a:srgbClr val="0000CC"/>
                </a:solidFill>
              </a:rPr>
              <a:t>故关衰草遍，离别自堪悲。路出寒云外，人归暮雪时。  </a:t>
            </a:r>
            <a:endParaRPr lang="en-US" altLang="zh-CN" b="1" u="none" baseline="0">
              <a:solidFill>
                <a:srgbClr val="0000CC"/>
              </a:solidFill>
            </a:endParaRPr>
          </a:p>
          <a:p>
            <a:pPr>
              <a:buNone/>
            </a:pPr>
            <a:r>
              <a:rPr lang="zh-CN" altLang="en-US" b="1" u="none" baseline="0">
                <a:solidFill>
                  <a:srgbClr val="0000CC"/>
                </a:solidFill>
              </a:rPr>
              <a:t>少孤为客早，多难识君迟。掩泪空相向，风尘何处期?</a:t>
            </a:r>
            <a:r>
              <a:rPr lang="en-US" altLang="zh-CN" b="1" u="none" baseline="0">
                <a:solidFill>
                  <a:srgbClr val="000000"/>
                </a:solidFill>
              </a:rPr>
              <a:t> </a:t>
            </a:r>
            <a:endParaRPr lang="en-US" altLang="zh-CN" b="1" u="none" baseline="0">
              <a:solidFill>
                <a:srgbClr val="000000"/>
              </a:solidFill>
            </a:endParaRPr>
          </a:p>
          <a:p>
            <a:pPr>
              <a:buNone/>
            </a:pPr>
            <a:r>
              <a:rPr lang="en-US" altLang="zh-CN" b="1" u="none" baseline="0">
                <a:solidFill>
                  <a:srgbClr val="0000CC"/>
                </a:solidFill>
              </a:rPr>
              <a:t>7、这首诗前两联描绘了哪些</a:t>
            </a:r>
            <a:r>
              <a:rPr lang="zh-CN" altLang="en-US" b="1" u="none" baseline="0">
                <a:solidFill>
                  <a:srgbClr val="FF0066"/>
                </a:solidFill>
              </a:rPr>
              <a:t>意象</a:t>
            </a:r>
            <a:r>
              <a:rPr lang="zh-CN" altLang="en-US" b="1" u="none" baseline="0">
                <a:solidFill>
                  <a:srgbClr val="0000CC"/>
                </a:solidFill>
              </a:rPr>
              <a:t>？有何作用？</a:t>
            </a:r>
            <a:endParaRPr lang="zh-CN" altLang="en-US"/>
          </a:p>
        </p:txBody>
      </p:sp>
      <p:sp>
        <p:nvSpPr>
          <p:cNvPr id="468" name="艺术字"/>
          <p:cNvSpPr>
            <a:spLocks noChangeArrowheads="1" noChangeShapeType="1" noTextEdit="1"/>
          </p:cNvSpPr>
          <p:nvPr/>
        </p:nvSpPr>
        <p:spPr>
          <a:xfrm>
            <a:off x="250825" y="123825"/>
            <a:ext cx="2303462" cy="466725"/>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FF0066"/>
                </a:solidFill>
                <a:effectLst>
                  <a:prstShdw prst="shdw3" dist="13470" dir="2700000">
                    <a:srgbClr val="C0C0C0">
                      <a:alpha val="76953"/>
                    </a:srgbClr>
                  </a:prstShdw>
                </a:effectLst>
                <a:latin typeface="宋体"/>
                <a:ea typeface="宋体"/>
              </a:rPr>
              <a:t>意象作用题</a:t>
            </a:r>
            <a:endParaRPr lang="en-US" altLang="zh-CN" sz="3600" kern="10">
              <a:ln w="12700" cap="flat" cmpd="sng">
                <a:solidFill>
                  <a:srgbClr val="0000CC"/>
                </a:solidFill>
                <a:prstDash val="solid"/>
                <a:miter/>
              </a:ln>
              <a:solidFill>
                <a:srgbClr val="FF0066"/>
              </a:solidFill>
              <a:effectLst>
                <a:prstShdw prst="shdw3" dist="13470" dir="2700000">
                  <a:srgbClr val="C0C0C0">
                    <a:alpha val="76953"/>
                  </a:srgbClr>
                </a:prstShdw>
              </a:effectLst>
              <a:latin typeface="宋体"/>
              <a:ea typeface="宋体"/>
            </a:endParaRPr>
          </a:p>
        </p:txBody>
      </p:sp>
      <p:sp>
        <p:nvSpPr>
          <p:cNvPr id="469" name="矩形"/>
          <p:cNvSpPr/>
          <p:nvPr/>
        </p:nvSpPr>
        <p:spPr>
          <a:xfrm>
            <a:off x="337033" y="2447155"/>
            <a:ext cx="9905849" cy="3660138"/>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231013" indent="-231013" algn="l">
              <a:lnSpc>
                <a:spcPct val="100000"/>
              </a:lnSpc>
              <a:spcBef>
                <a:spcPts val="1000"/>
              </a:spcBef>
              <a:spcAft>
                <a:spcPct val="0"/>
              </a:spcAft>
              <a:buNone/>
            </a:pPr>
            <a:r>
              <a:rPr lang="zh-CN" altLang="en-US" sz="2800" b="0" i="0" u="none" strike="noStrike" kern="0" cap="none" spc="0" baseline="0">
                <a:solidFill>
                  <a:srgbClr val="000000"/>
                </a:solidFill>
                <a:latin typeface="Times New Roman" pitchFamily="2" charset="0"/>
                <a:ea typeface="宋体" pitchFamily="2" charset="-122"/>
                <a:cs typeface="Times New Roman" pitchFamily="2" charset="0"/>
              </a:rPr>
              <a:t>【参考答案】</a:t>
            </a:r>
            <a:endParaRPr lang="en-US" altLang="zh-CN" sz="2800" b="0"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00"/>
                </a:solidFill>
                <a:latin typeface="Times New Roman" pitchFamily="2" charset="0"/>
                <a:ea typeface="宋体" pitchFamily="2" charset="-122"/>
                <a:cs typeface="Times New Roman" pitchFamily="2" charset="0"/>
              </a:rPr>
              <a:t>①意象：衰草、寒云、暮雪。</a:t>
            </a:r>
            <a:endParaRPr lang="en-US" altLang="zh-CN" sz="2800" b="1"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00"/>
                </a:solidFill>
                <a:latin typeface="Times New Roman" pitchFamily="2" charset="0"/>
                <a:ea typeface="宋体" pitchFamily="2" charset="-122"/>
                <a:cs typeface="Times New Roman" pitchFamily="2" charset="0"/>
              </a:rPr>
              <a:t>②枯草遍地，一片凄凉；阴云密布，天幕低垂；郊原茫茫，暮</a:t>
            </a:r>
            <a:endParaRPr lang="en-US" altLang="zh-CN" sz="2800" b="1"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00"/>
                </a:solidFill>
                <a:latin typeface="Times New Roman" pitchFamily="2" charset="0"/>
                <a:ea typeface="宋体" pitchFamily="2" charset="-122"/>
                <a:cs typeface="Times New Roman" pitchFamily="2" charset="0"/>
              </a:rPr>
              <a:t>雪霏霏。</a:t>
            </a:r>
            <a:endParaRPr lang="en-US" altLang="zh-CN" sz="2800" b="1"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00"/>
                </a:solidFill>
                <a:latin typeface="Times New Roman" pitchFamily="2" charset="0"/>
                <a:ea typeface="宋体" pitchFamily="2" charset="-122"/>
                <a:cs typeface="Times New Roman" pitchFamily="2" charset="0"/>
              </a:rPr>
              <a:t>③作用：营造了寒冷、荒凉的氛围，衬托了诗人因朋友离别的</a:t>
            </a:r>
            <a:endParaRPr lang="en-US" altLang="zh-CN" sz="2800" b="1"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00"/>
                </a:solidFill>
                <a:latin typeface="Times New Roman" pitchFamily="2" charset="0"/>
                <a:ea typeface="宋体" pitchFamily="2" charset="-122"/>
                <a:cs typeface="Times New Roman" pitchFamily="2" charset="0"/>
              </a:rPr>
              <a:t>孤寂悲凉之情。</a:t>
            </a:r>
            <a:endParaRPr lang="en-US" altLang="zh-CN" sz="2800" b="0"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917415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68"/>
                                        </p:tgtEl>
                                        <p:attrNameLst>
                                          <p:attrName>style.visibility</p:attrName>
                                        </p:attrNameLst>
                                      </p:cBhvr>
                                      <p:to>
                                        <p:strVal val="visible"/>
                                      </p:to>
                                    </p:set>
                                    <p:anim calcmode="lin" valueType="num">
                                      <p:cBhvr>
                                        <p:cTn id="7" dur="500" fill="hold"/>
                                        <p:tgtEl>
                                          <p:spTgt spid="468"/>
                                        </p:tgtEl>
                                        <p:attrNameLst>
                                          <p:attrName>ppt_w</p:attrName>
                                        </p:attrNameLst>
                                      </p:cBhvr>
                                      <p:tavLst>
                                        <p:tav tm="0">
                                          <p:val>
                                            <p:fltVal val="0"/>
                                          </p:val>
                                        </p:tav>
                                        <p:tav tm="100000">
                                          <p:val>
                                            <p:strVal val="#ppt_w"/>
                                          </p:val>
                                        </p:tav>
                                      </p:tavLst>
                                    </p:anim>
                                    <p:anim calcmode="lin" valueType="num">
                                      <p:cBhvr>
                                        <p:cTn id="8" dur="500" fill="hold"/>
                                        <p:tgtEl>
                                          <p:spTgt spid="46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469"/>
                                        </p:tgtEl>
                                        <p:attrNameLst>
                                          <p:attrName>style.visibility</p:attrName>
                                        </p:attrNameLst>
                                      </p:cBhvr>
                                      <p:to>
                                        <p:strVal val="visible"/>
                                      </p:to>
                                    </p:set>
                                    <p:animEffect transition="in" filter="barn(inHorizontal)">
                                      <p:cBhvr>
                                        <p:cTn id="13" dur="500"/>
                                        <p:tgtEl>
                                          <p:spTgt spid="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8" grpId="0"/>
      <p:bldP spid="469"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73" name="图片" descr="C:/Users/Administrator/Desktop/36bOOOPIC44"/>
          <p:cNvPicPr>
            <a:picLocks noChangeAspect="1"/>
          </p:cNvPicPr>
          <p:nvPr/>
        </p:nvPicPr>
        <p:blipFill>
          <a:blip r:embed="rId3"/>
          <a:stretch>
            <a:fillRect/>
          </a:stretch>
        </p:blipFill>
        <p:spPr>
          <a:xfrm>
            <a:off x="1295399" y="2758017"/>
            <a:ext cx="9505951" cy="3551767"/>
          </a:xfrm>
          <a:prstGeom prst="rect">
            <a:avLst/>
          </a:prstGeom>
          <a:noFill/>
          <a:ln w="9525" cap="flat" cmpd="sng">
            <a:noFill/>
            <a:prstDash val="solid"/>
            <a:miter/>
          </a:ln>
        </p:spPr>
      </p:pic>
      <p:sp>
        <p:nvSpPr>
          <p:cNvPr id="474" name="艺术字"/>
          <p:cNvSpPr>
            <a:spLocks noChangeArrowheads="1" noChangeShapeType="1" noTextEdit="1"/>
          </p:cNvSpPr>
          <p:nvPr/>
        </p:nvSpPr>
        <p:spPr>
          <a:xfrm>
            <a:off x="3312583" y="548216"/>
            <a:ext cx="4963584" cy="173778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巩固练习</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714140768"/>
      </p:ext>
    </p:extLst>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8" name="内容占位符"/>
          <p:cNvSpPr>
            <a:spLocks noGrp="1"/>
          </p:cNvSpPr>
          <p:nvPr>
            <p:ph idx="1"/>
          </p:nvPr>
        </p:nvSpPr>
        <p:spPr>
          <a:xfrm>
            <a:off x="87921" y="87921"/>
            <a:ext cx="11958219" cy="6711359"/>
          </a:xfrm>
          <a:prstGeom prst="rect">
            <a:avLst/>
          </a:prstGeom>
        </p:spPr>
        <p:txBody>
          <a:bodyPr>
            <a:prstTxWarp prst="textNoShape">
              <a:avLst/>
            </a:prstTxWarp>
          </a:bodyPr>
          <a:lstStyle/>
          <a:p>
            <a:pPr>
              <a:buNone/>
            </a:pPr>
            <a:r>
              <a:rPr lang="en-US" altLang="zh-CN" sz="2400" b="1" u="none" baseline="0">
                <a:solidFill>
                  <a:srgbClr val="0000CC"/>
                </a:solidFill>
              </a:rPr>
              <a:t>           </a:t>
            </a:r>
            <a:r>
              <a:rPr lang="zh-CN" altLang="en-US" sz="2400" b="1" u="none" baseline="0">
                <a:solidFill>
                  <a:srgbClr val="0000CC"/>
                </a:solidFill>
              </a:rPr>
              <a:t>军城早秋   严武</a:t>
            </a:r>
            <a:endParaRPr lang="en-US" altLang="zh-CN" sz="2400" b="1" u="none" baseline="0">
              <a:solidFill>
                <a:srgbClr val="0000CC"/>
              </a:solidFill>
            </a:endParaRPr>
          </a:p>
          <a:p>
            <a:pPr>
              <a:buNone/>
            </a:pPr>
            <a:r>
              <a:rPr lang="zh-CN" altLang="en-US" sz="2400" b="1" u="none" baseline="0">
                <a:solidFill>
                  <a:srgbClr val="0000CC"/>
                </a:solidFill>
              </a:rPr>
              <a:t>昨夜秋风入汉关，朔云边月满西山。</a:t>
            </a:r>
            <a:endParaRPr lang="en-US" altLang="zh-CN" sz="2400" b="1" u="none" baseline="0">
              <a:solidFill>
                <a:srgbClr val="0000CC"/>
              </a:solidFill>
            </a:endParaRPr>
          </a:p>
          <a:p>
            <a:pPr>
              <a:buNone/>
            </a:pPr>
            <a:r>
              <a:rPr lang="zh-CN" altLang="en-US" sz="2400" b="1" u="none" baseline="0">
                <a:solidFill>
                  <a:srgbClr val="0000CC"/>
                </a:solidFill>
              </a:rPr>
              <a:t>更催飞将追骄虏，莫遣沙场匹马还。</a:t>
            </a:r>
            <a:endParaRPr lang="en-US" altLang="zh-CN" sz="2400" b="1" u="none" baseline="0">
              <a:solidFill>
                <a:srgbClr val="0000CC"/>
              </a:solidFill>
            </a:endParaRPr>
          </a:p>
          <a:p>
            <a:pPr>
              <a:buNone/>
            </a:pPr>
            <a:r>
              <a:rPr lang="zh-CN" altLang="en-US" sz="2400" b="1" u="none" baseline="0">
                <a:solidFill>
                  <a:srgbClr val="0000CC"/>
                </a:solidFill>
              </a:rPr>
              <a:t>注：严武字季鹰，华阴（今属陕西）人。</a:t>
            </a:r>
            <a:endParaRPr lang="en-US" altLang="zh-CN" sz="2400" b="1" u="none" baseline="0">
              <a:solidFill>
                <a:srgbClr val="0000CC"/>
              </a:solidFill>
            </a:endParaRPr>
          </a:p>
          <a:p>
            <a:pPr>
              <a:buNone/>
            </a:pPr>
            <a:r>
              <a:rPr lang="zh-CN" altLang="en-US" sz="2400" b="1" u="none" baseline="0">
                <a:solidFill>
                  <a:srgbClr val="0000CC"/>
                </a:solidFill>
              </a:rPr>
              <a:t>曾任成都尹、剑南节度使，广德二年（764）</a:t>
            </a:r>
            <a:endParaRPr lang="en-US" altLang="zh-CN" sz="2400" b="1" u="none" baseline="0">
              <a:solidFill>
                <a:srgbClr val="0000CC"/>
              </a:solidFill>
            </a:endParaRPr>
          </a:p>
          <a:p>
            <a:pPr>
              <a:buNone/>
            </a:pPr>
            <a:r>
              <a:rPr lang="zh-CN" altLang="en-US" sz="2400" b="1" u="none" baseline="0">
                <a:solidFill>
                  <a:srgbClr val="0000CC"/>
                </a:solidFill>
              </a:rPr>
              <a:t>秋率兵西征，击败吐蕃军队七万多人。</a:t>
            </a:r>
            <a:endParaRPr lang="en-US" altLang="zh-CN" sz="2400" b="1" u="none" baseline="0">
              <a:solidFill>
                <a:srgbClr val="0000CC"/>
              </a:solidFill>
            </a:endParaRPr>
          </a:p>
          <a:p>
            <a:pPr>
              <a:buNone/>
            </a:pPr>
            <a:r>
              <a:rPr lang="zh-CN" altLang="en-US" sz="2400" b="1" u="none" baseline="0">
                <a:solidFill>
                  <a:srgbClr val="FF0066"/>
                </a:solidFill>
              </a:rPr>
              <a:t>这首诗前两句描绘了哪些意象？有何作用？</a:t>
            </a:r>
            <a:endParaRPr lang="en-US" altLang="zh-CN" sz="2400" b="1" u="none" baseline="0">
              <a:solidFill>
                <a:srgbClr val="FF0066"/>
              </a:solidFill>
            </a:endParaRPr>
          </a:p>
          <a:p>
            <a:pPr>
              <a:buNone/>
            </a:pPr>
            <a:endParaRPr lang="zh-CN" altLang="en-US"/>
          </a:p>
        </p:txBody>
      </p:sp>
      <p:pic>
        <p:nvPicPr>
          <p:cNvPr id="479" name="图片" descr="C:/Users/Administrator/Desktop/t0149983cfbcc187845"/>
          <p:cNvPicPr>
            <a:picLocks noChangeAspect="1"/>
          </p:cNvPicPr>
          <p:nvPr/>
        </p:nvPicPr>
        <p:blipFill>
          <a:blip r:embed="rId3"/>
          <a:stretch>
            <a:fillRect/>
          </a:stretch>
        </p:blipFill>
        <p:spPr>
          <a:xfrm>
            <a:off x="9422279" y="234457"/>
            <a:ext cx="2154083" cy="2535726"/>
          </a:xfrm>
          <a:prstGeom prst="rect">
            <a:avLst/>
          </a:prstGeom>
          <a:noFill/>
          <a:ln w="9525" cap="flat" cmpd="sng">
            <a:noFill/>
            <a:prstDash val="solid"/>
            <a:miter/>
          </a:ln>
        </p:spPr>
      </p:pic>
      <p:sp>
        <p:nvSpPr>
          <p:cNvPr id="480" name="矩形"/>
          <p:cNvSpPr/>
          <p:nvPr/>
        </p:nvSpPr>
        <p:spPr>
          <a:xfrm>
            <a:off x="5934717" y="234457"/>
            <a:ext cx="3487561" cy="3280112"/>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l">
              <a:lnSpc>
                <a:spcPct val="100000"/>
              </a:lnSpc>
              <a:spcBef>
                <a:spcPct val="0"/>
              </a:spcBef>
              <a:spcAft>
                <a:spcPct val="0"/>
              </a:spcAft>
              <a:buNone/>
            </a:pP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昨夜萧瑟的秋风吹入关塞，极目远望，只见寒云低压，月色清冷满照西山。</a:t>
            </a:r>
            <a:endParaRPr lang="en-US" altLang="zh-CN" sz="24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一再催促手下勇猛的将士追击敌人，不要让敌人一兵一马从战场上逃回。</a:t>
            </a:r>
            <a:endParaRPr lang="zh-CN" altLang="en-US" sz="2400" b="1" i="0" u="none" strike="noStrike" kern="0" cap="none" spc="0" baseline="0">
              <a:solidFill>
                <a:schemeClr val="tx1"/>
              </a:solidFill>
              <a:latin typeface="Times New Roman" pitchFamily="2" charset="0"/>
              <a:ea typeface="宋体" pitchFamily="2" charset="-122"/>
              <a:cs typeface="Times New Roman" pitchFamily="2" charset="0"/>
            </a:endParaRPr>
          </a:p>
        </p:txBody>
      </p:sp>
      <p:sp>
        <p:nvSpPr>
          <p:cNvPr id="481" name="矩形"/>
          <p:cNvSpPr/>
          <p:nvPr/>
        </p:nvSpPr>
        <p:spPr>
          <a:xfrm>
            <a:off x="370736" y="3417224"/>
            <a:ext cx="11400519" cy="274256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231013" indent="-231013" algn="l">
              <a:lnSpc>
                <a:spcPct val="100000"/>
              </a:lnSpc>
              <a:spcBef>
                <a:spcPts val="1000"/>
              </a:spcBef>
              <a:spcAft>
                <a:spcPct val="0"/>
              </a:spcAft>
              <a:buNone/>
            </a:pPr>
            <a:r>
              <a:rPr lang="en-US" altLang="zh-CN" sz="28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800" b="1" i="0" u="none" strike="noStrike" kern="0" cap="none" spc="0" baseline="0">
                <a:solidFill>
                  <a:srgbClr val="FF0066"/>
                </a:solidFill>
                <a:latin typeface="Times New Roman" pitchFamily="2" charset="0"/>
                <a:ea typeface="宋体" pitchFamily="2" charset="-122"/>
                <a:cs typeface="Times New Roman" pitchFamily="2" charset="0"/>
              </a:rPr>
              <a:t>参考答案</a:t>
            </a:r>
            <a:r>
              <a:rPr lang="en-US" altLang="zh-CN" sz="28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①诗歌前两句描绘了“秋风”“朔云”“边月”等意象；</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②这些意象描绘了初秋边关阴沉凝重的夜景；</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③这些意象渲染了边境局势的紧张气氛，为后两句表达诗人斗志昂扬的</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豪迈情怀作了铺垫。</a:t>
            </a:r>
            <a:endParaRPr lang="zh-CN" altLang="en-US" sz="2400" b="1"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9231853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80"/>
                                        </p:tgtEl>
                                        <p:attrNameLst>
                                          <p:attrName>style.visibility</p:attrName>
                                        </p:attrNameLst>
                                      </p:cBhvr>
                                      <p:to>
                                        <p:strVal val="visible"/>
                                      </p:to>
                                    </p:set>
                                    <p:animEffect transition="in" filter="wheel(4)">
                                      <p:cBhvr>
                                        <p:cTn id="7" dur="2000"/>
                                        <p:tgtEl>
                                          <p:spTgt spid="48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481"/>
                                        </p:tgtEl>
                                        <p:attrNameLst>
                                          <p:attrName>style.visibility</p:attrName>
                                        </p:attrNameLst>
                                      </p:cBhvr>
                                      <p:to>
                                        <p:strVal val="visible"/>
                                      </p:to>
                                    </p:set>
                                    <p:animEffect transition="in" filter="wheel(4)">
                                      <p:cBhvr>
                                        <p:cTn id="12" dur="2000"/>
                                        <p:tgtEl>
                                          <p:spTgt spid="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0" grpId="0"/>
      <p:bldP spid="481"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5" name="矩形"/>
          <p:cNvSpPr/>
          <p:nvPr/>
        </p:nvSpPr>
        <p:spPr>
          <a:xfrm>
            <a:off x="719666" y="1485899"/>
            <a:ext cx="11040534" cy="371094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50000"/>
              </a:spcBef>
              <a:spcAft>
                <a:spcPct val="0"/>
              </a:spcAft>
              <a:buNone/>
            </a:pPr>
            <a:endParaRPr lang="en-US" altLang="zh-CN" sz="2400" b="0" i="0" u="none" strike="noStrike" kern="0" cap="none" spc="0" baseline="0">
              <a:solidFill>
                <a:srgbClr val="FF0000"/>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景物描写作用</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内容分析</a:t>
            </a: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：交待了时间、地点、背景、环境等</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结构分析</a:t>
            </a: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：开头：触景生情、奠定感情基调</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en-US" altLang="zh-CN" sz="2400" b="1" i="0" u="none" strike="noStrike" kern="0" cap="none" spc="0" baseline="0">
                <a:solidFill>
                  <a:srgbClr val="D60093"/>
                </a:solidFill>
                <a:latin typeface="Times New Roman" pitchFamily="2" charset="0"/>
                <a:ea typeface="宋体" pitchFamily="2" charset="-122"/>
                <a:cs typeface="Times New Roman" pitchFamily="2" charset="0"/>
              </a:rPr>
              <a:t>                     </a:t>
            </a: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结尾：以景结情、留有想象空间</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情旨分析</a:t>
            </a: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：渲染气氛，营造氛围，烘托意境，衬托形象，表达情感（奠定情感基</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en-US" altLang="zh-CN" sz="2400" b="1" i="0" u="none" strike="noStrike" kern="0" cap="none" spc="0" baseline="0">
                <a:solidFill>
                  <a:srgbClr val="D60093"/>
                </a:solidFill>
                <a:latin typeface="Times New Roman" pitchFamily="2" charset="0"/>
                <a:ea typeface="宋体" pitchFamily="2" charset="-122"/>
                <a:cs typeface="Times New Roman" pitchFamily="2" charset="0"/>
              </a:rPr>
              <a:t>                     </a:t>
            </a: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调，触景生情，借景抒情，寄情于景，以乐景衬哀情等）。</a:t>
            </a:r>
            <a:endParaRPr lang="zh-CN" altLang="en-US" sz="2400" b="1" i="0" u="none" strike="noStrike" kern="0" cap="none" spc="0" baseline="0">
              <a:solidFill>
                <a:srgbClr val="D60093"/>
              </a:solidFill>
              <a:latin typeface="方正华隶简体" pitchFamily="1" charset="-122"/>
              <a:ea typeface="方正华隶简体" pitchFamily="1" charset="-122"/>
              <a:cs typeface="方正华隶简体" pitchFamily="1" charset="-122"/>
            </a:endParaRPr>
          </a:p>
        </p:txBody>
      </p:sp>
      <p:pic>
        <p:nvPicPr>
          <p:cNvPr id="486" name="图片" descr="C:/Users/Administrator/Desktop/向日葵">
            <a:hlinkClick r:id="rId4" action="ppaction://hlinksldjump"/>
          </p:cNvPr>
          <p:cNvPicPr>
            <a:picLocks noChangeAspect="1"/>
          </p:cNvPicPr>
          <p:nvPr/>
        </p:nvPicPr>
        <p:blipFill>
          <a:blip r:embed="rId3"/>
          <a:stretch>
            <a:fillRect/>
          </a:stretch>
        </p:blipFill>
        <p:spPr>
          <a:xfrm>
            <a:off x="7056967" y="1028700"/>
            <a:ext cx="4368800" cy="819150"/>
          </a:xfrm>
          <a:prstGeom prst="rect">
            <a:avLst/>
          </a:prstGeom>
          <a:noFill/>
          <a:ln w="9525" cap="flat" cmpd="sng">
            <a:noFill/>
            <a:prstDash val="solid"/>
            <a:miter/>
          </a:ln>
        </p:spPr>
      </p:pic>
      <p:sp>
        <p:nvSpPr>
          <p:cNvPr id="487" name="艺术字"/>
          <p:cNvSpPr>
            <a:spLocks noChangeArrowheads="1" noChangeShapeType="1" noTextEdit="1"/>
          </p:cNvSpPr>
          <p:nvPr/>
        </p:nvSpPr>
        <p:spPr>
          <a:xfrm>
            <a:off x="3312583" y="260350"/>
            <a:ext cx="4705350" cy="7937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三、把握情感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
        <p:nvSpPr>
          <p:cNvPr id="488" name="矩形"/>
          <p:cNvSpPr/>
          <p:nvPr/>
        </p:nvSpPr>
        <p:spPr>
          <a:xfrm>
            <a:off x="1820928" y="1028683"/>
            <a:ext cx="5494160" cy="45338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（四）景物作用题《核按钮》P132</a:t>
            </a:r>
            <a:endParaRPr lang="zh-CN" altLang="en-US" sz="2400" b="1"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1549354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85">
                                            <p:txEl>
                                              <p:pRg st="0" end="0"/>
                                            </p:txEl>
                                          </p:spTgt>
                                        </p:tgtEl>
                                        <p:attrNameLst>
                                          <p:attrName>style.visibility</p:attrName>
                                        </p:attrNameLst>
                                      </p:cBhvr>
                                      <p:to>
                                        <p:strVal val="visible"/>
                                      </p:to>
                                    </p:set>
                                    <p:animEffect transition="in" filter="blinds(horizontal)">
                                      <p:cBhvr>
                                        <p:cTn id="7" dur="500"/>
                                        <p:tgtEl>
                                          <p:spTgt spid="48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92" name="图片" descr="C:/Users/Administrator/Desktop/ll01"/>
          <p:cNvPicPr>
            <a:picLocks noChangeAspect="1"/>
          </p:cNvPicPr>
          <p:nvPr/>
        </p:nvPicPr>
        <p:blipFill>
          <a:blip r:embed="rId3"/>
          <a:stretch>
            <a:fillRect/>
          </a:stretch>
        </p:blipFill>
        <p:spPr>
          <a:xfrm>
            <a:off x="1583266" y="2277533"/>
            <a:ext cx="9313336" cy="4212163"/>
          </a:xfrm>
          <a:prstGeom prst="rect">
            <a:avLst/>
          </a:prstGeom>
          <a:noFill/>
          <a:ln w="9525" cap="flat" cmpd="sng">
            <a:noFill/>
            <a:prstDash val="solid"/>
            <a:miter/>
          </a:ln>
        </p:spPr>
      </p:pic>
      <p:sp>
        <p:nvSpPr>
          <p:cNvPr id="493" name="艺术字"/>
          <p:cNvSpPr>
            <a:spLocks noChangeArrowheads="1" noChangeShapeType="1" noTextEdit="1"/>
          </p:cNvSpPr>
          <p:nvPr/>
        </p:nvSpPr>
        <p:spPr>
          <a:xfrm>
            <a:off x="3024717" y="742949"/>
            <a:ext cx="6623051" cy="134408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rPr>
              <a:t>试题分析</a:t>
            </a:r>
            <a:endParaRPr lang="en-US" altLang="zh-CN"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859111666"/>
      </p:ext>
    </p:extLst>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7" name="内容占位符"/>
          <p:cNvSpPr>
            <a:spLocks noGrp="1"/>
          </p:cNvSpPr>
          <p:nvPr>
            <p:ph idx="1"/>
          </p:nvPr>
        </p:nvSpPr>
        <p:spPr>
          <a:xfrm>
            <a:off x="210107" y="252128"/>
            <a:ext cx="11836033" cy="6415270"/>
          </a:xfrm>
          <a:prstGeom prst="rect">
            <a:avLst/>
          </a:prstGeom>
        </p:spPr>
        <p:txBody>
          <a:bodyPr>
            <a:prstTxWarp prst="textNoShape">
              <a:avLst/>
            </a:prstTxWarp>
          </a:bodyPr>
          <a:lstStyle/>
          <a:p>
            <a:pPr>
              <a:buNone/>
            </a:pPr>
            <a:r>
              <a:rPr lang="en-US" altLang="zh-CN" b="0" i="0" u="none" baseline="0">
                <a:solidFill>
                  <a:srgbClr val="0000CC"/>
                </a:solidFill>
              </a:rPr>
              <a:t>                                                   </a:t>
            </a:r>
            <a:r>
              <a:rPr lang="zh-CN" altLang="en-US" b="0" i="0" u="none" baseline="0">
                <a:solidFill>
                  <a:srgbClr val="0000CC"/>
                </a:solidFill>
              </a:rPr>
              <a:t>送李端  卢  纶</a:t>
            </a:r>
            <a:r>
              <a:rPr lang="en-US" altLang="zh-CN" b="0" i="0" u="none" baseline="0">
                <a:solidFill>
                  <a:srgbClr val="333399"/>
                </a:solidFill>
              </a:rPr>
              <a:t>  </a:t>
            </a:r>
            <a:endParaRPr lang="en-US" altLang="zh-CN" b="0" i="0" u="none" baseline="0">
              <a:solidFill>
                <a:srgbClr val="333399"/>
              </a:solidFill>
            </a:endParaRPr>
          </a:p>
          <a:p>
            <a:pPr>
              <a:buNone/>
            </a:pPr>
            <a:r>
              <a:rPr lang="en-US" altLang="zh-CN" b="0" i="0" u="none" baseline="0">
                <a:solidFill>
                  <a:srgbClr val="333399"/>
                </a:solidFill>
              </a:rPr>
              <a:t> </a:t>
            </a:r>
            <a:r>
              <a:rPr lang="zh-CN" altLang="en-US" b="0" i="0" u="none" baseline="0">
                <a:solidFill>
                  <a:srgbClr val="0000CC"/>
                </a:solidFill>
              </a:rPr>
              <a:t>故关衰草遍，离别自堪悲。路出寒云外，人归暮雪时。  </a:t>
            </a:r>
            <a:endParaRPr lang="en-US" altLang="zh-CN" b="0" i="0" u="none" baseline="0">
              <a:solidFill>
                <a:srgbClr val="0000CC"/>
              </a:solidFill>
            </a:endParaRPr>
          </a:p>
          <a:p>
            <a:pPr>
              <a:buNone/>
            </a:pPr>
            <a:r>
              <a:rPr lang="zh-CN" altLang="en-US" b="0" i="0" u="none" baseline="0">
                <a:solidFill>
                  <a:srgbClr val="0000CC"/>
                </a:solidFill>
              </a:rPr>
              <a:t>少孤为客早，多难识君迟。掩泪空相向，风尘何处期?</a:t>
            </a:r>
            <a:r>
              <a:rPr lang="en-US" altLang="zh-CN" b="0" i="0" u="none" baseline="0">
                <a:solidFill>
                  <a:srgbClr val="000000"/>
                </a:solidFill>
              </a:rPr>
              <a:t> </a:t>
            </a:r>
            <a:endParaRPr lang="en-US" altLang="zh-CN" b="0" i="0" u="none" baseline="0">
              <a:solidFill>
                <a:srgbClr val="000000"/>
              </a:solidFill>
            </a:endParaRPr>
          </a:p>
          <a:p>
            <a:pPr>
              <a:buNone/>
            </a:pPr>
            <a:r>
              <a:rPr lang="en-US" altLang="zh-CN" b="1" i="0" u="none" baseline="0">
                <a:solidFill>
                  <a:srgbClr val="0000CC"/>
                </a:solidFill>
              </a:rPr>
              <a:t>8、这首诗前两联描绘的</a:t>
            </a:r>
            <a:r>
              <a:rPr lang="zh-CN" altLang="en-US" b="1" i="0" u="none" baseline="0">
                <a:solidFill>
                  <a:srgbClr val="FF0066"/>
                </a:solidFill>
              </a:rPr>
              <a:t>景物有何作用</a:t>
            </a:r>
            <a:r>
              <a:rPr lang="zh-CN" altLang="en-US" b="1" i="0" u="none" baseline="0">
                <a:solidFill>
                  <a:srgbClr val="0000CC"/>
                </a:solidFill>
              </a:rPr>
              <a:t>？请简要赏析。</a:t>
            </a:r>
            <a:endParaRPr lang="en-US" altLang="zh-CN" b="1" i="0" u="none" baseline="0">
              <a:solidFill>
                <a:srgbClr val="0000CC"/>
              </a:solidFill>
            </a:endParaRPr>
          </a:p>
          <a:p>
            <a:pPr>
              <a:buNone/>
            </a:pPr>
            <a:endParaRPr lang="zh-CN" altLang="en-US"/>
          </a:p>
        </p:txBody>
      </p:sp>
      <p:sp>
        <p:nvSpPr>
          <p:cNvPr id="498" name="艺术字"/>
          <p:cNvSpPr>
            <a:spLocks noChangeArrowheads="1" noChangeShapeType="1" noTextEdit="1"/>
          </p:cNvSpPr>
          <p:nvPr/>
        </p:nvSpPr>
        <p:spPr>
          <a:xfrm>
            <a:off x="922335" y="123823"/>
            <a:ext cx="2592387" cy="574674"/>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6350" cap="flat" cmpd="sng">
                  <a:solidFill>
                    <a:srgbClr val="C0504D"/>
                  </a:solidFill>
                  <a:prstDash val="solid"/>
                  <a:miter/>
                </a:ln>
                <a:gradFill rotWithShape="0">
                  <a:gsLst>
                    <a:gs pos="0">
                      <a:srgbClr val="C76966">
                        <a:alpha val="100000"/>
                      </a:srgbClr>
                    </a:gs>
                    <a:gs pos="50000">
                      <a:srgbClr val="C64B47">
                        <a:alpha val="100000"/>
                      </a:srgbClr>
                    </a:gs>
                    <a:gs pos="100000">
                      <a:srgbClr val="B63B38">
                        <a:alpha val="100000"/>
                      </a:srgbClr>
                    </a:gs>
                  </a:gsLst>
                  <a:lin ang="5400000" scaled="1"/>
                </a:gradFill>
                <a:latin typeface="宋体"/>
                <a:ea typeface="宋体"/>
              </a:rPr>
              <a:t>景物作用题</a:t>
            </a:r>
            <a:endParaRPr lang="en-US" altLang="zh-CN" sz="3600" kern="10">
              <a:ln w="6350" cap="flat" cmpd="sng">
                <a:solidFill>
                  <a:srgbClr val="C0504D"/>
                </a:solidFill>
                <a:prstDash val="solid"/>
                <a:miter/>
              </a:ln>
              <a:gradFill rotWithShape="0">
                <a:gsLst>
                  <a:gs pos="0">
                    <a:srgbClr val="C76966">
                      <a:alpha val="100000"/>
                    </a:srgbClr>
                  </a:gs>
                  <a:gs pos="50000">
                    <a:srgbClr val="C64B47">
                      <a:alpha val="100000"/>
                    </a:srgbClr>
                  </a:gs>
                  <a:gs pos="100000">
                    <a:srgbClr val="B63B38">
                      <a:alpha val="100000"/>
                    </a:srgbClr>
                  </a:gs>
                </a:gsLst>
                <a:lin ang="5400000" scaled="1"/>
              </a:gradFill>
              <a:latin typeface="宋体"/>
              <a:ea typeface="宋体"/>
            </a:endParaRPr>
          </a:p>
        </p:txBody>
      </p:sp>
      <p:sp>
        <p:nvSpPr>
          <p:cNvPr id="499" name="矩形"/>
          <p:cNvSpPr/>
          <p:nvPr/>
        </p:nvSpPr>
        <p:spPr>
          <a:xfrm>
            <a:off x="336171" y="2591321"/>
            <a:ext cx="9230706" cy="310451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【参考答案】</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99"/>
                </a:solidFill>
                <a:latin typeface="Times New Roman" pitchFamily="2" charset="0"/>
                <a:ea typeface="宋体" pitchFamily="2" charset="-122"/>
                <a:cs typeface="Times New Roman" pitchFamily="2" charset="0"/>
              </a:rPr>
              <a:t>①交待了送别的时间——寒冬，地点——郊外，环</a:t>
            </a:r>
            <a:endParaRPr lang="en-US" altLang="zh-CN" sz="2800" b="1" i="0" u="none" strike="noStrike" kern="0" cap="none" spc="0" baseline="0">
              <a:solidFill>
                <a:srgbClr val="000099"/>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99"/>
                </a:solidFill>
                <a:latin typeface="Times New Roman" pitchFamily="2" charset="0"/>
                <a:ea typeface="宋体" pitchFamily="2" charset="-122"/>
                <a:cs typeface="Times New Roman" pitchFamily="2" charset="0"/>
              </a:rPr>
              <a:t>境——风雪衰草。</a:t>
            </a:r>
            <a:endParaRPr lang="en-US" altLang="zh-CN" sz="2800" b="1" i="0" u="none" strike="noStrike" kern="0" cap="none" spc="0" baseline="0">
              <a:solidFill>
                <a:srgbClr val="000099"/>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②</a:t>
            </a:r>
            <a:r>
              <a:rPr lang="zh-CN" altLang="en-US" sz="2800" b="1" i="0" u="none" strike="noStrike" kern="0" cap="none" spc="0" baseline="0">
                <a:solidFill>
                  <a:srgbClr val="000099"/>
                </a:solidFill>
                <a:latin typeface="Times New Roman" pitchFamily="2" charset="0"/>
                <a:ea typeface="宋体" pitchFamily="2" charset="-122"/>
                <a:cs typeface="Times New Roman" pitchFamily="2" charset="0"/>
              </a:rPr>
              <a:t>触景生情，奠定全诗哀伤的感情基调；渲染了悲凉气</a:t>
            </a:r>
            <a:endParaRPr lang="en-US" altLang="zh-CN" sz="2800" b="1" i="0" u="none" strike="noStrike" kern="0" cap="none" spc="0" baseline="0">
              <a:solidFill>
                <a:srgbClr val="000099"/>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99"/>
                </a:solidFill>
                <a:latin typeface="Times New Roman" pitchFamily="2" charset="0"/>
                <a:ea typeface="宋体" pitchFamily="2" charset="-122"/>
                <a:cs typeface="Times New Roman" pitchFamily="2" charset="0"/>
              </a:rPr>
              <a:t>氛，营造了凄凉氛围；以哀景衬哀情。</a:t>
            </a:r>
            <a:endParaRPr lang="en-US" altLang="zh-CN" sz="2800" b="1" i="0" u="none" strike="noStrike" kern="0" cap="none" spc="0" baseline="0">
              <a:solidFill>
                <a:srgbClr val="000099"/>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6126183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98"/>
                                        </p:tgtEl>
                                        <p:attrNameLst>
                                          <p:attrName>style.visibility</p:attrName>
                                        </p:attrNameLst>
                                      </p:cBhvr>
                                      <p:to>
                                        <p:strVal val="visible"/>
                                      </p:to>
                                    </p:set>
                                    <p:anim calcmode="lin" valueType="num">
                                      <p:cBhvr>
                                        <p:cTn id="7" dur="500" fill="hold"/>
                                        <p:tgtEl>
                                          <p:spTgt spid="498"/>
                                        </p:tgtEl>
                                        <p:attrNameLst>
                                          <p:attrName>ppt_w</p:attrName>
                                        </p:attrNameLst>
                                      </p:cBhvr>
                                      <p:tavLst>
                                        <p:tav tm="0">
                                          <p:val>
                                            <p:fltVal val="0"/>
                                          </p:val>
                                        </p:tav>
                                        <p:tav tm="100000">
                                          <p:val>
                                            <p:strVal val="#ppt_w"/>
                                          </p:val>
                                        </p:tav>
                                      </p:tavLst>
                                    </p:anim>
                                    <p:anim calcmode="lin" valueType="num">
                                      <p:cBhvr>
                                        <p:cTn id="8" dur="500" fill="hold"/>
                                        <p:tgtEl>
                                          <p:spTgt spid="49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499"/>
                                        </p:tgtEl>
                                        <p:attrNameLst>
                                          <p:attrName>style.visibility</p:attrName>
                                        </p:attrNameLst>
                                      </p:cBhvr>
                                      <p:to>
                                        <p:strVal val="visible"/>
                                      </p:to>
                                    </p:set>
                                    <p:animEffect transition="in" filter="barn(inHorizontal)">
                                      <p:cBhvr>
                                        <p:cTn id="13" dur="500"/>
                                        <p:tgtEl>
                                          <p:spTgt spid="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8" grpId="0"/>
      <p:bldP spid="499"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3" name="图片" descr="C:/Users/Administrator/Desktop/36bOOOPIC44"/>
          <p:cNvPicPr>
            <a:picLocks noChangeAspect="1"/>
          </p:cNvPicPr>
          <p:nvPr/>
        </p:nvPicPr>
        <p:blipFill>
          <a:blip r:embed="rId3"/>
          <a:stretch>
            <a:fillRect/>
          </a:stretch>
        </p:blipFill>
        <p:spPr>
          <a:xfrm>
            <a:off x="1295399" y="2758017"/>
            <a:ext cx="9505951" cy="3551767"/>
          </a:xfrm>
          <a:prstGeom prst="rect">
            <a:avLst/>
          </a:prstGeom>
          <a:noFill/>
          <a:ln w="9525" cap="flat" cmpd="sng">
            <a:noFill/>
            <a:prstDash val="solid"/>
            <a:miter/>
          </a:ln>
        </p:spPr>
      </p:pic>
      <p:sp>
        <p:nvSpPr>
          <p:cNvPr id="504" name="艺术字"/>
          <p:cNvSpPr>
            <a:spLocks noChangeArrowheads="1" noChangeShapeType="1" noTextEdit="1"/>
          </p:cNvSpPr>
          <p:nvPr/>
        </p:nvSpPr>
        <p:spPr>
          <a:xfrm>
            <a:off x="3312583" y="548216"/>
            <a:ext cx="4963584" cy="173778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巩固练习</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243432761"/>
      </p:ext>
    </p:extLst>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8" name="内容占位符"/>
          <p:cNvSpPr>
            <a:spLocks noGrp="1"/>
          </p:cNvSpPr>
          <p:nvPr>
            <p:ph idx="1"/>
          </p:nvPr>
        </p:nvSpPr>
        <p:spPr>
          <a:xfrm>
            <a:off x="140071" y="56028"/>
            <a:ext cx="11906069" cy="6611370"/>
          </a:xfrm>
          <a:prstGeom prst="rect">
            <a:avLst/>
          </a:prstGeom>
        </p:spPr>
        <p:txBody>
          <a:bodyPr>
            <a:prstTxWarp prst="textNoShape">
              <a:avLst/>
            </a:prstTxWarp>
          </a:bodyPr>
          <a:lstStyle/>
          <a:p>
            <a:pPr>
              <a:buNone/>
            </a:pPr>
            <a:r>
              <a:rPr lang="en-US" altLang="zh-CN" b="0" i="0" u="none" baseline="0">
                <a:solidFill>
                  <a:srgbClr val="0000CC"/>
                </a:solidFill>
              </a:rPr>
              <a:t>           </a:t>
            </a:r>
            <a:r>
              <a:rPr lang="zh-CN" altLang="en-US" b="1" i="0" u="none" baseline="0">
                <a:solidFill>
                  <a:srgbClr val="0000CC"/>
                </a:solidFill>
              </a:rPr>
              <a:t>东坡   苏轼 </a:t>
            </a:r>
            <a:endParaRPr lang="en-US" altLang="zh-CN" b="1" i="0" u="none" baseline="0">
              <a:solidFill>
                <a:srgbClr val="0000CC"/>
              </a:solidFill>
            </a:endParaRPr>
          </a:p>
          <a:p>
            <a:pPr>
              <a:buNone/>
            </a:pPr>
            <a:r>
              <a:rPr lang="zh-CN" altLang="en-US" b="1" i="0" u="none" baseline="0">
                <a:solidFill>
                  <a:srgbClr val="0000CC"/>
                </a:solidFill>
              </a:rPr>
              <a:t>        雨洗东坡月色清，</a:t>
            </a:r>
            <a:endParaRPr lang="en-US" altLang="zh-CN" b="1" i="0" u="none" baseline="0">
              <a:solidFill>
                <a:srgbClr val="0000CC"/>
              </a:solidFill>
            </a:endParaRPr>
          </a:p>
          <a:p>
            <a:pPr>
              <a:buNone/>
            </a:pPr>
            <a:r>
              <a:rPr lang="zh-CN" altLang="en-US" b="1" i="0" u="none" baseline="0">
                <a:solidFill>
                  <a:srgbClr val="0000CC"/>
                </a:solidFill>
              </a:rPr>
              <a:t>        市人行尽野人行。 </a:t>
            </a:r>
            <a:endParaRPr lang="en-US" altLang="zh-CN" b="1" i="0" u="none" baseline="0">
              <a:solidFill>
                <a:srgbClr val="0000CC"/>
              </a:solidFill>
            </a:endParaRPr>
          </a:p>
          <a:p>
            <a:pPr>
              <a:buNone/>
            </a:pPr>
            <a:r>
              <a:rPr lang="zh-CN" altLang="en-US" b="1" i="0" u="none" baseline="0">
                <a:solidFill>
                  <a:srgbClr val="0000CC"/>
                </a:solidFill>
              </a:rPr>
              <a:t>        莫嫌荦确坡头路，</a:t>
            </a:r>
            <a:endParaRPr lang="en-US" altLang="zh-CN" b="1" i="0" u="none" baseline="0">
              <a:solidFill>
                <a:srgbClr val="0000CC"/>
              </a:solidFill>
            </a:endParaRPr>
          </a:p>
          <a:p>
            <a:pPr>
              <a:buNone/>
            </a:pPr>
            <a:r>
              <a:rPr lang="zh-CN" altLang="en-US" b="1" i="0" u="none" baseline="0">
                <a:solidFill>
                  <a:srgbClr val="0000CC"/>
                </a:solidFill>
              </a:rPr>
              <a:t>        自爱铿然曳杖声。</a:t>
            </a:r>
            <a:endParaRPr lang="en-US" altLang="zh-CN" b="0" i="0" u="none" baseline="0">
              <a:solidFill>
                <a:srgbClr val="0000CC"/>
              </a:solidFill>
            </a:endParaRPr>
          </a:p>
          <a:p>
            <a:pPr>
              <a:buNone/>
            </a:pPr>
            <a:r>
              <a:rPr lang="zh-CN" altLang="en-US" b="1" i="0" u="none" baseline="0">
                <a:solidFill>
                  <a:srgbClr val="FF00FF"/>
                </a:solidFill>
              </a:rPr>
              <a:t>第一句在全诗中有何作用？请简要赏析。</a:t>
            </a:r>
            <a:endParaRPr lang="en-US" altLang="zh-CN" b="1" i="0" u="none" baseline="0">
              <a:solidFill>
                <a:srgbClr val="FF00FF"/>
              </a:solidFill>
            </a:endParaRPr>
          </a:p>
          <a:p>
            <a:pPr>
              <a:buNone/>
            </a:pPr>
            <a:endParaRPr lang="en-US" altLang="zh-CN" b="1" i="0" u="none" baseline="0">
              <a:solidFill>
                <a:srgbClr val="0000CC"/>
              </a:solidFill>
            </a:endParaRPr>
          </a:p>
          <a:p>
            <a:pPr>
              <a:buNone/>
            </a:pPr>
            <a:endParaRPr lang="zh-CN" altLang="en-US"/>
          </a:p>
        </p:txBody>
      </p:sp>
      <p:pic>
        <p:nvPicPr>
          <p:cNvPr id="509" name="图片" descr="C:/Users/Administrator/Desktop/t0143a003ebde663323"/>
          <p:cNvPicPr>
            <a:picLocks noChangeAspect="1"/>
          </p:cNvPicPr>
          <p:nvPr/>
        </p:nvPicPr>
        <p:blipFill>
          <a:blip r:embed="rId3"/>
          <a:stretch>
            <a:fillRect/>
          </a:stretch>
        </p:blipFill>
        <p:spPr>
          <a:xfrm>
            <a:off x="9160670" y="247655"/>
            <a:ext cx="2291512" cy="3976687"/>
          </a:xfrm>
          <a:prstGeom prst="rect">
            <a:avLst/>
          </a:prstGeom>
          <a:noFill/>
          <a:ln w="9525" cap="flat" cmpd="sng">
            <a:noFill/>
            <a:prstDash val="solid"/>
            <a:miter/>
          </a:ln>
        </p:spPr>
      </p:pic>
      <p:sp>
        <p:nvSpPr>
          <p:cNvPr id="510" name="矩形"/>
          <p:cNvSpPr/>
          <p:nvPr/>
        </p:nvSpPr>
        <p:spPr>
          <a:xfrm>
            <a:off x="3763438" y="363065"/>
            <a:ext cx="4804449" cy="2263137"/>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雨点纷落，把东坡洗得格外干净，月亮的光辉也变得清澈。城里的人早已离开，此处只有山野中人闲游散步。千万别去嫌弃这些坎坷的坡路不如城里平坦，我，就是喜欢这样拄着拐杖铿然的声音。</a:t>
            </a:r>
            <a:endParaRPr lang="zh-CN" altLang="en-US" sz="2400" b="1" i="0" u="none" strike="noStrike" kern="0" cap="none" spc="0" baseline="0">
              <a:solidFill>
                <a:schemeClr val="tx1"/>
              </a:solidFill>
              <a:latin typeface="Times New Roman" pitchFamily="2" charset="0"/>
              <a:ea typeface="宋体" pitchFamily="2" charset="-122"/>
              <a:cs typeface="Times New Roman" pitchFamily="2" charset="0"/>
            </a:endParaRPr>
          </a:p>
        </p:txBody>
      </p:sp>
      <p:sp>
        <p:nvSpPr>
          <p:cNvPr id="511" name="矩形"/>
          <p:cNvSpPr/>
          <p:nvPr/>
        </p:nvSpPr>
        <p:spPr>
          <a:xfrm>
            <a:off x="332249" y="3469288"/>
            <a:ext cx="11209634" cy="2742564"/>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231013" indent="-231013" algn="l">
              <a:lnSpc>
                <a:spcPct val="100000"/>
              </a:lnSpc>
              <a:spcBef>
                <a:spcPts val="1000"/>
              </a:spcBef>
              <a:spcAft>
                <a:spcPct val="0"/>
              </a:spcAft>
              <a:buNone/>
            </a:pPr>
            <a:r>
              <a:rPr lang="en-US" altLang="zh-CN" sz="28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800" b="1" i="0" u="none" strike="noStrike" kern="0" cap="none" spc="0" baseline="0">
                <a:solidFill>
                  <a:srgbClr val="FF0066"/>
                </a:solidFill>
                <a:latin typeface="Times New Roman" pitchFamily="2" charset="0"/>
                <a:ea typeface="宋体" pitchFamily="2" charset="-122"/>
                <a:cs typeface="Times New Roman" pitchFamily="2" charset="0"/>
              </a:rPr>
              <a:t>参考答案</a:t>
            </a:r>
            <a:r>
              <a:rPr lang="en-US" altLang="zh-CN" sz="28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①第一句是全诗的</a:t>
            </a:r>
            <a:r>
              <a:rPr lang="zh-CN" altLang="en-US" sz="2800" b="1" i="0" u="none" strike="noStrike" kern="0" cap="none" spc="0" baseline="0">
                <a:solidFill>
                  <a:srgbClr val="FF0000"/>
                </a:solidFill>
                <a:latin typeface="Times New Roman" pitchFamily="2" charset="0"/>
                <a:ea typeface="宋体" pitchFamily="2" charset="-122"/>
                <a:cs typeface="Times New Roman" pitchFamily="2" charset="0"/>
              </a:rPr>
              <a:t>铺垫</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②描绘出一幅雨后东坡月夜图，营造了一种</a:t>
            </a:r>
            <a:r>
              <a:rPr lang="zh-CN" altLang="en-US" sz="2800" b="1" i="0" u="none" strike="noStrike" kern="0" cap="none" spc="0" baseline="0">
                <a:solidFill>
                  <a:srgbClr val="FF0000"/>
                </a:solidFill>
                <a:latin typeface="Times New Roman" pitchFamily="2" charset="0"/>
                <a:ea typeface="宋体" pitchFamily="2" charset="-122"/>
                <a:cs typeface="Times New Roman" pitchFamily="2" charset="0"/>
              </a:rPr>
              <a:t>清明幽静</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的气氛，以映衬作</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者</a:t>
            </a:r>
            <a:r>
              <a:rPr lang="zh-CN" altLang="en-US" sz="2800" b="1" i="0" u="none" strike="noStrike" kern="0" cap="none" spc="0" baseline="0">
                <a:solidFill>
                  <a:srgbClr val="FF0000"/>
                </a:solidFill>
                <a:latin typeface="Times New Roman" pitchFamily="2" charset="0"/>
                <a:ea typeface="宋体" pitchFamily="2" charset="-122"/>
                <a:cs typeface="Times New Roman" pitchFamily="2" charset="0"/>
              </a:rPr>
              <a:t>心灵明澈</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的精神境界。</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③表达了诗人</a:t>
            </a:r>
            <a:r>
              <a:rPr lang="zh-CN" altLang="en-US" sz="2800" b="1" i="0" u="none" strike="noStrike" kern="0" cap="none" spc="0" baseline="0">
                <a:solidFill>
                  <a:srgbClr val="FF0000"/>
                </a:solidFill>
                <a:latin typeface="Times New Roman" pitchFamily="2" charset="0"/>
                <a:ea typeface="宋体" pitchFamily="2" charset="-122"/>
                <a:cs typeface="Times New Roman" pitchFamily="2" charset="0"/>
              </a:rPr>
              <a:t>热爱自然</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800" b="1" i="0" u="none" strike="noStrike" kern="0" cap="none" spc="0" baseline="0">
                <a:solidFill>
                  <a:srgbClr val="FF0000"/>
                </a:solidFill>
                <a:latin typeface="Times New Roman" pitchFamily="2" charset="0"/>
                <a:ea typeface="宋体" pitchFamily="2" charset="-122"/>
                <a:cs typeface="Times New Roman" pitchFamily="2" charset="0"/>
              </a:rPr>
              <a:t>恬淡旷达</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800" b="1" i="0" u="none" strike="noStrike" kern="0" cap="none" spc="0" baseline="0">
                <a:solidFill>
                  <a:srgbClr val="FF0000"/>
                </a:solidFill>
                <a:latin typeface="Times New Roman" pitchFamily="2" charset="0"/>
                <a:ea typeface="宋体" pitchFamily="2" charset="-122"/>
                <a:cs typeface="Times New Roman" pitchFamily="2" charset="0"/>
              </a:rPr>
              <a:t>乐观</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）的思想情感。</a:t>
            </a: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676711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10"/>
                                        </p:tgtEl>
                                        <p:attrNameLst>
                                          <p:attrName>style.visibility</p:attrName>
                                        </p:attrNameLst>
                                      </p:cBhvr>
                                      <p:to>
                                        <p:strVal val="visible"/>
                                      </p:to>
                                    </p:set>
                                    <p:animEffect transition="in" filter="wheel(4)">
                                      <p:cBhvr>
                                        <p:cTn id="7" dur="2000"/>
                                        <p:tgtEl>
                                          <p:spTgt spid="5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511"/>
                                        </p:tgtEl>
                                        <p:attrNameLst>
                                          <p:attrName>style.visibility</p:attrName>
                                        </p:attrNameLst>
                                      </p:cBhvr>
                                      <p:to>
                                        <p:strVal val="visible"/>
                                      </p:to>
                                    </p:set>
                                    <p:animEffect transition="in" filter="wheel(4)">
                                      <p:cBhvr>
                                        <p:cTn id="12" dur="2000"/>
                                        <p:tgtEl>
                                          <p:spTgt spid="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0" grpId="0"/>
      <p:bldP spid="511"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5" name="内容占位符"/>
          <p:cNvSpPr>
            <a:spLocks noGrp="1"/>
          </p:cNvSpPr>
          <p:nvPr>
            <p:ph idx="1"/>
          </p:nvPr>
        </p:nvSpPr>
        <p:spPr>
          <a:xfrm>
            <a:off x="175843" y="87921"/>
            <a:ext cx="11752205" cy="6608784"/>
          </a:xfrm>
          <a:prstGeom prst="rect">
            <a:avLst/>
          </a:prstGeom>
        </p:spPr>
        <p:txBody>
          <a:bodyPr>
            <a:prstTxWarp prst="textNoShape">
              <a:avLst/>
            </a:prstTxWarp>
          </a:bodyPr>
          <a:lstStyle/>
          <a:p>
            <a:pPr marL="0" indent="0">
              <a:lnSpc>
                <a:spcPct val="90000"/>
              </a:lnSpc>
              <a:buNone/>
            </a:pPr>
            <a:r>
              <a:rPr lang="zh-CN" altLang="en-US" b="1"/>
              <a:t>【侃诗词】 </a:t>
            </a:r>
            <a:r>
              <a:rPr lang="zh-CN" altLang="en-US" sz="3500" b="1">
                <a:solidFill>
                  <a:srgbClr val="FF0000"/>
                </a:solidFill>
              </a:rPr>
              <a:t>你知道苏轼“东坡居士”是怎么来的吗？苏轼这首诗写明了一切</a:t>
            </a:r>
            <a:r>
              <a:rPr lang="en-US" altLang="zh-CN" sz="3500" b="1"/>
              <a:t> </a:t>
            </a:r>
            <a:endParaRPr lang="en-US" altLang="zh-CN" sz="3500" b="1"/>
          </a:p>
          <a:p>
            <a:pPr marL="0" indent="0">
              <a:buNone/>
            </a:pPr>
            <a:r>
              <a:rPr lang="en-US" altLang="zh-CN" b="1"/>
              <a:t>         </a:t>
            </a:r>
            <a:r>
              <a:rPr lang="zh-CN" altLang="en-US" sz="2400" b="1"/>
              <a:t>公元1079年，受到“乌台诗案”的影响，苏轼被贬来到黄州。在这场劫难当中，苏轼几乎就要被处死了，幸亏宋代有赵匡胤定下的“不杀士大夫”的祖训，以及退隐的王安石也上书保全，才让苏轼免于一死，最终被发放到了黄州。</a:t>
            </a:r>
            <a:endParaRPr lang="en-US" altLang="zh-CN" sz="2400" b="1"/>
          </a:p>
          <a:p>
            <a:pPr marL="0" indent="0">
              <a:buNone/>
            </a:pPr>
            <a:r>
              <a:rPr lang="zh-CN" altLang="en-US" sz="2400" b="1"/>
              <a:t>        在这里，苏轼的整个命运得到了转变。</a:t>
            </a:r>
            <a:endParaRPr lang="en-US" altLang="zh-CN" sz="2400" b="1"/>
          </a:p>
          <a:p>
            <a:pPr marL="0" indent="0">
              <a:buNone/>
            </a:pPr>
            <a:r>
              <a:rPr lang="zh-CN" altLang="en-US" sz="2400" b="1"/>
              <a:t>        如果说之前的苏轼有着强烈的进取精神，那么说之后的苏轼完全不一样了。之前的苏轼以绝世之才渴望能够在仕途上有所发展，但是经历乌台诗案之后，他明白了自己的处境和命运。从此开始，他的人生开始有了变化。</a:t>
            </a:r>
            <a:endParaRPr lang="en-US" altLang="zh-CN" sz="2400" b="1"/>
          </a:p>
          <a:p>
            <a:pPr marL="0" indent="0">
              <a:buNone/>
            </a:pPr>
            <a:r>
              <a:rPr lang="zh-CN" altLang="en-US" sz="2400" b="1"/>
              <a:t>        在他之后的诗词中，多有对于人生的思考，多有对于命运的追问，多有对于山水景色的向往。更有如“此心安处是吾乡”、“一蓑烟雨任平生”、“人生如逆旅，我亦是行人”等充满哲理的词句，让我们进一步了解这个士大夫的精神世界。</a:t>
            </a:r>
            <a:endParaRPr lang="zh-CN" altLang="en-US" sz="2400" b="1"/>
          </a:p>
        </p:txBody>
      </p:sp>
    </p:spTree>
    <p:extLst>
      <p:ext uri="{BB962C8B-B14F-4D97-AF65-F5344CB8AC3E}">
        <p14:creationId xmlns:p14="http://schemas.microsoft.com/office/powerpoint/2010/main" val="734824450"/>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1" name="内容占位符"/>
          <p:cNvSpPr>
            <a:spLocks noGrp="1"/>
          </p:cNvSpPr>
          <p:nvPr>
            <p:ph idx="1"/>
          </p:nvPr>
        </p:nvSpPr>
        <p:spPr>
          <a:xfrm>
            <a:off x="644758" y="732680"/>
            <a:ext cx="10061343" cy="439607"/>
          </a:xfrm>
          <a:prstGeom prst="rect">
            <a:avLst/>
          </a:prstGeom>
          <a:noFill/>
          <a:ln w="9525" cap="flat" cmpd="sng">
            <a:noFill/>
            <a:prstDash val="solid"/>
            <a:miter/>
          </a:ln>
        </p:spPr>
        <p:txBody>
          <a:bodyPr lIns="90170" tIns="46990" rIns="90170" bIns="46990" anchor="ctr" anchorCtr="0">
            <a:prstTxWarp prst="textNoShape">
              <a:avLst/>
            </a:prstTxWarp>
            <a:noAutofit/>
          </a:bodyPr>
          <a:lstStyle/>
          <a:p>
            <a:pPr marL="342900" indent="-342900" algn="l">
              <a:lnSpc>
                <a:spcPct val="90000"/>
              </a:lnSpc>
              <a:buNone/>
            </a:pPr>
            <a:r>
              <a:rPr lang="en-US" altLang="zh-CN" sz="2000">
                <a:solidFill>
                  <a:srgbClr val="0000CC"/>
                </a:solidFill>
                <a:latin typeface="方正大黑简体" charset="0"/>
                <a:ea typeface="方正大黑简体" charset="0"/>
                <a:cs typeface="方正大黑简体" charset="0"/>
              </a:rPr>
              <a:t> </a:t>
            </a:r>
            <a:r>
              <a:rPr lang="en-US" altLang="zh-CN" b="1">
                <a:solidFill>
                  <a:srgbClr val="0000CC"/>
                </a:solidFill>
              </a:rPr>
              <a:t>                </a:t>
            </a:r>
            <a:endParaRPr lang="en-US" altLang="zh-CN" b="1">
              <a:solidFill>
                <a:srgbClr val="0000CC"/>
              </a:solidFill>
            </a:endParaRPr>
          </a:p>
          <a:p>
            <a:pPr marL="342900" indent="-342900" algn="l">
              <a:lnSpc>
                <a:spcPct val="90000"/>
              </a:lnSpc>
              <a:buNone/>
            </a:pPr>
            <a:r>
              <a:rPr lang="zh-CN" altLang="en-US" b="1">
                <a:solidFill>
                  <a:srgbClr val="0000CC"/>
                </a:solidFill>
              </a:rPr>
              <a:t>                          送李端  卢  纶  </a:t>
            </a:r>
            <a:endParaRPr lang="en-US" altLang="zh-CN" b="1">
              <a:solidFill>
                <a:srgbClr val="0000CC"/>
              </a:solidFill>
            </a:endParaRPr>
          </a:p>
          <a:p>
            <a:pPr marL="342900" indent="-342900" algn="l">
              <a:lnSpc>
                <a:spcPct val="90000"/>
              </a:lnSpc>
              <a:buNone/>
            </a:pPr>
            <a:r>
              <a:rPr lang="zh-CN" altLang="en-US" b="1">
                <a:solidFill>
                  <a:srgbClr val="0000CC"/>
                </a:solidFill>
              </a:rPr>
              <a:t> 故关衰草遍，离别自堪悲。路出寒云外，人归暮雪时。 </a:t>
            </a:r>
            <a:r>
              <a:rPr lang="en-US" altLang="zh-CN" sz="2000">
                <a:solidFill>
                  <a:srgbClr val="0000CC"/>
                </a:solidFill>
                <a:latin typeface="方正大黑简体" charset="0"/>
                <a:ea typeface="方正大黑简体" charset="0"/>
                <a:cs typeface="方正大黑简体" charset="0"/>
              </a:rPr>
              <a:t> </a:t>
            </a:r>
            <a:endParaRPr lang="en-US" altLang="zh-CN" sz="2000">
              <a:solidFill>
                <a:srgbClr val="0000CC"/>
              </a:solidFill>
              <a:latin typeface="方正大黑简体" charset="0"/>
              <a:ea typeface="方正大黑简体" charset="0"/>
              <a:cs typeface="方正大黑简体" charset="0"/>
            </a:endParaRPr>
          </a:p>
          <a:p>
            <a:pPr>
              <a:buNone/>
            </a:pPr>
            <a:r>
              <a:rPr lang="zh-CN" altLang="en-US" b="1">
                <a:solidFill>
                  <a:srgbClr val="0000CC"/>
                </a:solidFill>
              </a:rPr>
              <a:t>少孤为客早，多难识君迟。掩泪空相向，风尘何处期?</a:t>
            </a:r>
            <a:r>
              <a:rPr lang="en-US" altLang="zh-CN" b="1">
                <a:solidFill>
                  <a:srgbClr val="000000"/>
                </a:solidFill>
              </a:rPr>
              <a:t> </a:t>
            </a:r>
            <a:endParaRPr lang="en-US" altLang="zh-CN" b="1">
              <a:solidFill>
                <a:srgbClr val="000000"/>
              </a:solidFill>
            </a:endParaRPr>
          </a:p>
          <a:p>
            <a:pPr>
              <a:buNone/>
            </a:pPr>
            <a:endParaRPr lang="zh-CN" altLang="en-US"/>
          </a:p>
        </p:txBody>
      </p:sp>
      <p:sp>
        <p:nvSpPr>
          <p:cNvPr id="122" name="内容占位符"/>
          <p:cNvSpPr>
            <a:spLocks noGrp="1"/>
          </p:cNvSpPr>
          <p:nvPr>
            <p:ph idx="1"/>
          </p:nvPr>
        </p:nvSpPr>
        <p:spPr>
          <a:xfrm>
            <a:off x="468914" y="1825171"/>
            <a:ext cx="7942263" cy="4886186"/>
          </a:xfrm>
          <a:prstGeom prst="rect">
            <a:avLst/>
          </a:prstGeom>
        </p:spPr>
        <p:txBody>
          <a:bodyPr>
            <a:prstTxWarp prst="textNoShape">
              <a:avLst/>
            </a:prstTxWarp>
            <a:normAutofit fontScale="85000" lnSpcReduction="20000"/>
          </a:bodyPr>
          <a:lstStyle/>
          <a:p>
            <a:pPr>
              <a:buNone/>
            </a:pPr>
            <a:r>
              <a:rPr lang="en-US" altLang="zh-CN" sz="2950" b="1" i="0" u="none" baseline="0">
                <a:solidFill>
                  <a:srgbClr val="0000CC"/>
                </a:solidFill>
              </a:rPr>
              <a:t>1、请判断并分析这首诗的</a:t>
            </a:r>
            <a:r>
              <a:rPr lang="zh-CN" altLang="en-US" sz="2950" b="1" i="0" u="none" baseline="0">
                <a:solidFill>
                  <a:srgbClr val="FF0066"/>
                </a:solidFill>
              </a:rPr>
              <a:t>诗眼</a:t>
            </a:r>
            <a:r>
              <a:rPr lang="zh-CN" altLang="en-US" sz="2950" b="1" i="0" u="none" baseline="0">
                <a:solidFill>
                  <a:srgbClr val="0000CC"/>
                </a:solidFill>
              </a:rPr>
              <a:t>？</a:t>
            </a:r>
            <a:endParaRPr lang="en-US" altLang="zh-CN" sz="2950" b="1" i="0" u="none" baseline="0">
              <a:solidFill>
                <a:srgbClr val="0000CC"/>
              </a:solidFill>
            </a:endParaRPr>
          </a:p>
          <a:p>
            <a:pPr>
              <a:buNone/>
            </a:pPr>
            <a:r>
              <a:rPr lang="en-US" altLang="zh-CN" sz="2950" b="1" i="0" u="none" baseline="0">
                <a:solidFill>
                  <a:srgbClr val="0000CC"/>
                </a:solidFill>
              </a:rPr>
              <a:t>2、这首诗的</a:t>
            </a:r>
            <a:r>
              <a:rPr lang="zh-CN" altLang="en-US" sz="2950" b="1" i="0" u="none" baseline="0">
                <a:solidFill>
                  <a:srgbClr val="FF0066"/>
                </a:solidFill>
              </a:rPr>
              <a:t>语言</a:t>
            </a:r>
            <a:r>
              <a:rPr lang="zh-CN" altLang="en-US" sz="2950" b="1" i="0" u="none" baseline="0">
                <a:solidFill>
                  <a:srgbClr val="0000CC"/>
                </a:solidFill>
              </a:rPr>
              <a:t>有何</a:t>
            </a:r>
            <a:r>
              <a:rPr lang="zh-CN" altLang="en-US" sz="2950" b="1" i="0" u="none" baseline="0">
                <a:solidFill>
                  <a:srgbClr val="FF0066"/>
                </a:solidFill>
              </a:rPr>
              <a:t>特色</a:t>
            </a:r>
            <a:r>
              <a:rPr lang="zh-CN" altLang="en-US" sz="2950" b="1" i="0" u="none" baseline="0">
                <a:solidFill>
                  <a:srgbClr val="0000CC"/>
                </a:solidFill>
              </a:rPr>
              <a:t>？请简要分析。</a:t>
            </a:r>
            <a:endParaRPr lang="en-US" altLang="zh-CN" sz="2950" b="1" i="0" u="none" baseline="0">
              <a:solidFill>
                <a:srgbClr val="0000CC"/>
              </a:solidFill>
            </a:endParaRPr>
          </a:p>
          <a:p>
            <a:pPr>
              <a:buNone/>
            </a:pPr>
            <a:r>
              <a:rPr lang="en-US" altLang="zh-CN" sz="2950" b="1" i="0" u="none" baseline="0">
                <a:solidFill>
                  <a:srgbClr val="0000CC"/>
                </a:solidFill>
              </a:rPr>
              <a:t>3、这首诗前两联描绘了怎样的</a:t>
            </a:r>
            <a:r>
              <a:rPr lang="zh-CN" altLang="en-US" sz="2950" b="1" i="0" u="none" baseline="0">
                <a:solidFill>
                  <a:srgbClr val="FF0066"/>
                </a:solidFill>
              </a:rPr>
              <a:t>意境</a:t>
            </a:r>
            <a:r>
              <a:rPr lang="zh-CN" altLang="en-US" sz="2950" b="1" i="0" u="none" baseline="0">
                <a:solidFill>
                  <a:srgbClr val="0000CC"/>
                </a:solidFill>
              </a:rPr>
              <a:t>？请简要赏析。</a:t>
            </a:r>
            <a:endParaRPr lang="en-US" altLang="zh-CN" sz="2950" b="1" i="0" u="none" baseline="0">
              <a:solidFill>
                <a:srgbClr val="0000CC"/>
              </a:solidFill>
            </a:endParaRPr>
          </a:p>
          <a:p>
            <a:pPr>
              <a:buNone/>
            </a:pPr>
            <a:r>
              <a:rPr lang="en-US" altLang="zh-CN" sz="2950" b="1" i="0" u="none" baseline="0">
                <a:solidFill>
                  <a:srgbClr val="0000CC"/>
                </a:solidFill>
              </a:rPr>
              <a:t>4、该诗塑造了一位怎样的</a:t>
            </a:r>
            <a:r>
              <a:rPr lang="zh-CN" altLang="en-US" sz="2950" b="1" i="0" u="none" baseline="0">
                <a:solidFill>
                  <a:srgbClr val="FF0066"/>
                </a:solidFill>
              </a:rPr>
              <a:t>诗人形象</a:t>
            </a:r>
            <a:r>
              <a:rPr lang="zh-CN" altLang="en-US" sz="2950" b="1" i="0" u="none" baseline="0">
                <a:solidFill>
                  <a:srgbClr val="0000CC"/>
                </a:solidFill>
              </a:rPr>
              <a:t>？请分析。</a:t>
            </a:r>
            <a:endParaRPr lang="en-US" altLang="zh-CN" sz="2950" b="1" i="0" u="none" baseline="0">
              <a:solidFill>
                <a:srgbClr val="0000CC"/>
              </a:solidFill>
            </a:endParaRPr>
          </a:p>
          <a:p>
            <a:pPr>
              <a:buNone/>
            </a:pPr>
            <a:r>
              <a:rPr lang="en-US" altLang="zh-CN" sz="2950" b="1" i="0" u="none" baseline="0">
                <a:solidFill>
                  <a:srgbClr val="0000CC"/>
                </a:solidFill>
              </a:rPr>
              <a:t>5、这首诗是抒发作者怎样的</a:t>
            </a:r>
            <a:r>
              <a:rPr lang="zh-CN" altLang="en-US" sz="2950" b="1" i="0" u="none" baseline="0">
                <a:solidFill>
                  <a:srgbClr val="FF0066"/>
                </a:solidFill>
              </a:rPr>
              <a:t>情感</a:t>
            </a:r>
            <a:r>
              <a:rPr lang="zh-CN" altLang="en-US" sz="2950" b="1" i="0" u="none" baseline="0">
                <a:solidFill>
                  <a:srgbClr val="0000CC"/>
                </a:solidFill>
              </a:rPr>
              <a:t>的？请简要赏析。</a:t>
            </a:r>
            <a:endParaRPr lang="en-US" altLang="zh-CN" sz="2950" b="1" i="0" u="none" baseline="0">
              <a:solidFill>
                <a:srgbClr val="0000CC"/>
              </a:solidFill>
            </a:endParaRPr>
          </a:p>
          <a:p>
            <a:pPr>
              <a:buNone/>
            </a:pPr>
            <a:r>
              <a:rPr lang="en-US" altLang="zh-CN" sz="2950" b="1" i="0" u="none" baseline="0">
                <a:solidFill>
                  <a:srgbClr val="0000CC"/>
                </a:solidFill>
              </a:rPr>
              <a:t>6、这首诗是</a:t>
            </a:r>
            <a:r>
              <a:rPr lang="zh-CN" altLang="en-US" sz="2950" b="1" i="0" u="none" baseline="0">
                <a:solidFill>
                  <a:srgbClr val="FF0066"/>
                </a:solidFill>
              </a:rPr>
              <a:t>怎样抒发</a:t>
            </a:r>
            <a:r>
              <a:rPr lang="zh-CN" altLang="en-US" sz="2950" b="1" i="0" u="none" baseline="0">
                <a:solidFill>
                  <a:srgbClr val="0000CC"/>
                </a:solidFill>
              </a:rPr>
              <a:t>作者情感的？请简要赏析。</a:t>
            </a:r>
            <a:endParaRPr lang="en-US" altLang="zh-CN" sz="2950" b="1" i="0" u="none" baseline="0">
              <a:solidFill>
                <a:srgbClr val="0000CC"/>
              </a:solidFill>
            </a:endParaRPr>
          </a:p>
          <a:p>
            <a:pPr>
              <a:buNone/>
            </a:pPr>
            <a:r>
              <a:rPr lang="en-US" altLang="zh-CN" sz="2950" b="1" i="0" u="none" baseline="0">
                <a:solidFill>
                  <a:srgbClr val="0000CC"/>
                </a:solidFill>
              </a:rPr>
              <a:t>7、这首诗前两联描绘了哪些</a:t>
            </a:r>
            <a:r>
              <a:rPr lang="zh-CN" altLang="en-US" sz="2950" b="1" i="0" u="none" baseline="0">
                <a:solidFill>
                  <a:srgbClr val="FF0066"/>
                </a:solidFill>
              </a:rPr>
              <a:t>意象</a:t>
            </a:r>
            <a:r>
              <a:rPr lang="zh-CN" altLang="en-US" sz="2950" b="1" i="0" u="none" baseline="0">
                <a:solidFill>
                  <a:srgbClr val="0000CC"/>
                </a:solidFill>
              </a:rPr>
              <a:t>？有何作用？</a:t>
            </a:r>
            <a:endParaRPr lang="en-US" altLang="zh-CN" sz="2950" b="1" i="0" u="none" baseline="0">
              <a:solidFill>
                <a:srgbClr val="0000CC"/>
              </a:solidFill>
            </a:endParaRPr>
          </a:p>
          <a:p>
            <a:pPr>
              <a:buNone/>
            </a:pPr>
            <a:r>
              <a:rPr lang="en-US" altLang="zh-CN" sz="2950" b="1" i="0" u="none" baseline="0">
                <a:solidFill>
                  <a:srgbClr val="0000CC"/>
                </a:solidFill>
              </a:rPr>
              <a:t>8、这首诗前两联描绘了的</a:t>
            </a:r>
            <a:r>
              <a:rPr lang="zh-CN" altLang="en-US" sz="2950" b="1" i="0" u="none" baseline="0">
                <a:solidFill>
                  <a:srgbClr val="FF00FF"/>
                </a:solidFill>
              </a:rPr>
              <a:t>景物</a:t>
            </a:r>
            <a:r>
              <a:rPr lang="zh-CN" altLang="en-US" sz="2950" b="1" i="0" u="none" baseline="0">
                <a:solidFill>
                  <a:srgbClr val="FF0066"/>
                </a:solidFill>
              </a:rPr>
              <a:t>有何作用</a:t>
            </a:r>
            <a:r>
              <a:rPr lang="zh-CN" altLang="en-US" sz="2950" b="1" i="0" u="none" baseline="0">
                <a:solidFill>
                  <a:srgbClr val="0000CC"/>
                </a:solidFill>
              </a:rPr>
              <a:t>？请简要赏析。</a:t>
            </a:r>
            <a:endParaRPr lang="en-US" altLang="zh-CN" sz="2950" b="1" i="0" u="none" baseline="0">
              <a:solidFill>
                <a:srgbClr val="0000CC"/>
              </a:solidFill>
            </a:endParaRPr>
          </a:p>
          <a:p>
            <a:pPr>
              <a:buNone/>
            </a:pPr>
            <a:r>
              <a:rPr lang="en-US" altLang="zh-CN" sz="2950" b="1" i="0" u="none" baseline="0">
                <a:solidFill>
                  <a:srgbClr val="0000CC"/>
                </a:solidFill>
              </a:rPr>
              <a:t>9、请从</a:t>
            </a:r>
            <a:r>
              <a:rPr lang="zh-CN" altLang="en-US" sz="2950" b="1" i="0" u="none" baseline="0">
                <a:solidFill>
                  <a:srgbClr val="FF0066"/>
                </a:solidFill>
              </a:rPr>
              <a:t>情景关系</a:t>
            </a:r>
            <a:r>
              <a:rPr lang="zh-CN" altLang="en-US" sz="2950" b="1" i="0" u="none" baseline="0">
                <a:solidFill>
                  <a:srgbClr val="0000CC"/>
                </a:solidFill>
              </a:rPr>
              <a:t>的角度赏析这首诗。 </a:t>
            </a:r>
            <a:endParaRPr lang="en-US" altLang="zh-CN" sz="2950" b="1" i="0" u="none" baseline="0">
              <a:solidFill>
                <a:srgbClr val="0000CC"/>
              </a:solidFill>
            </a:endParaRPr>
          </a:p>
          <a:p>
            <a:pPr>
              <a:buNone/>
            </a:pPr>
            <a:r>
              <a:rPr lang="en-US" altLang="zh-CN" sz="2950" b="1" i="0" u="none" baseline="0">
                <a:solidFill>
                  <a:srgbClr val="0000CC"/>
                </a:solidFill>
              </a:rPr>
              <a:t>10、这首诗以—个“悲”字贯串全篇，请结合全诗作简要分析 </a:t>
            </a:r>
            <a:endParaRPr lang="en-US" altLang="zh-CN" sz="2950" b="1" i="0" u="none" baseline="0">
              <a:solidFill>
                <a:srgbClr val="0000CC"/>
              </a:solidFill>
            </a:endParaRPr>
          </a:p>
          <a:p>
            <a:endParaRPr lang="zh-CN" altLang="en-US"/>
          </a:p>
        </p:txBody>
      </p:sp>
      <p:pic>
        <p:nvPicPr>
          <p:cNvPr id="123" name="图片" descr="C:/Users/Administrator/Desktop/ll01"/>
          <p:cNvPicPr>
            <a:picLocks noChangeAspect="1"/>
          </p:cNvPicPr>
          <p:nvPr/>
        </p:nvPicPr>
        <p:blipFill>
          <a:blip r:embed="rId3"/>
          <a:stretch>
            <a:fillRect/>
          </a:stretch>
        </p:blipFill>
        <p:spPr>
          <a:xfrm>
            <a:off x="9338729" y="424390"/>
            <a:ext cx="2497666" cy="1405466"/>
          </a:xfrm>
          <a:prstGeom prst="rect">
            <a:avLst/>
          </a:prstGeom>
          <a:noFill/>
          <a:ln w="9525" cap="flat" cmpd="sng">
            <a:noFill/>
            <a:prstDash val="solid"/>
            <a:miter/>
          </a:ln>
        </p:spPr>
      </p:pic>
      <p:sp>
        <p:nvSpPr>
          <p:cNvPr id="124" name="艺术字"/>
          <p:cNvSpPr>
            <a:spLocks noChangeArrowheads="1" noChangeShapeType="1" noTextEdit="1"/>
          </p:cNvSpPr>
          <p:nvPr/>
        </p:nvSpPr>
        <p:spPr>
          <a:xfrm>
            <a:off x="6390217" y="1834094"/>
            <a:ext cx="3048000"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rPr>
              <a:t>炼字诗眼题</a:t>
            </a:r>
            <a:endParaRPr lang="en-US" altLang="zh-CN"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125" name="艺术字"/>
          <p:cNvSpPr>
            <a:spLocks noChangeArrowheads="1" noChangeShapeType="1" noTextEdit="1"/>
          </p:cNvSpPr>
          <p:nvPr/>
        </p:nvSpPr>
        <p:spPr>
          <a:xfrm>
            <a:off x="6432941" y="2189695"/>
            <a:ext cx="3034583"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rPr>
              <a:t>语言特色题</a:t>
            </a:r>
            <a:endParaRPr lang="en-US" altLang="zh-CN"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126" name="艺术字"/>
          <p:cNvSpPr>
            <a:spLocks noChangeArrowheads="1" noChangeShapeType="1" noTextEdit="1"/>
          </p:cNvSpPr>
          <p:nvPr/>
        </p:nvSpPr>
        <p:spPr>
          <a:xfrm>
            <a:off x="7660231" y="2607739"/>
            <a:ext cx="3048000"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rPr>
              <a:t>意境分析题</a:t>
            </a:r>
            <a:endParaRPr lang="en-US" altLang="zh-CN"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127" name="艺术字"/>
          <p:cNvSpPr>
            <a:spLocks noChangeArrowheads="1" noChangeShapeType="1" noTextEdit="1"/>
          </p:cNvSpPr>
          <p:nvPr/>
        </p:nvSpPr>
        <p:spPr>
          <a:xfrm>
            <a:off x="7364960" y="3025781"/>
            <a:ext cx="3047999"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rPr>
              <a:t>人物形象分析题</a:t>
            </a:r>
            <a:endParaRPr lang="en-US" altLang="zh-CN"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128" name="艺术字"/>
          <p:cNvSpPr>
            <a:spLocks noChangeArrowheads="1" noChangeShapeType="1" noTextEdit="1"/>
          </p:cNvSpPr>
          <p:nvPr/>
        </p:nvSpPr>
        <p:spPr>
          <a:xfrm>
            <a:off x="7660231" y="3448056"/>
            <a:ext cx="3048000"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rPr>
              <a:t>情感把握题</a:t>
            </a:r>
            <a:endParaRPr lang="en-US" altLang="zh-CN"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129" name="艺术字"/>
          <p:cNvSpPr>
            <a:spLocks noChangeArrowheads="1" noChangeShapeType="1" noTextEdit="1"/>
          </p:cNvSpPr>
          <p:nvPr/>
        </p:nvSpPr>
        <p:spPr>
          <a:xfrm>
            <a:off x="7364960" y="3927481"/>
            <a:ext cx="3047999"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rPr>
              <a:t>抒情方式分析题</a:t>
            </a:r>
            <a:endParaRPr lang="en-US" altLang="zh-CN"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130" name="艺术字"/>
          <p:cNvSpPr>
            <a:spLocks noChangeArrowheads="1" noChangeShapeType="1" noTextEdit="1"/>
          </p:cNvSpPr>
          <p:nvPr/>
        </p:nvSpPr>
        <p:spPr>
          <a:xfrm>
            <a:off x="7364960" y="4406905"/>
            <a:ext cx="3047999" cy="34292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rPr>
              <a:t>意象作用题</a:t>
            </a:r>
            <a:endParaRPr lang="en-US" altLang="zh-CN"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131" name="艺术字"/>
          <p:cNvSpPr>
            <a:spLocks noChangeArrowheads="1" noChangeShapeType="1" noTextEdit="1"/>
          </p:cNvSpPr>
          <p:nvPr/>
        </p:nvSpPr>
        <p:spPr>
          <a:xfrm>
            <a:off x="8241247" y="4871512"/>
            <a:ext cx="3048000" cy="310154"/>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rPr>
              <a:t>景物作用题</a:t>
            </a:r>
            <a:endParaRPr lang="en-US" altLang="zh-CN"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132" name="艺术字"/>
          <p:cNvSpPr>
            <a:spLocks noChangeArrowheads="1" noChangeShapeType="1" noTextEdit="1"/>
          </p:cNvSpPr>
          <p:nvPr/>
        </p:nvSpPr>
        <p:spPr>
          <a:xfrm>
            <a:off x="5947833" y="5179488"/>
            <a:ext cx="3048000" cy="359834"/>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rPr>
              <a:t>情景关系题</a:t>
            </a:r>
            <a:endParaRPr lang="en-US" altLang="zh-CN"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133" name="艺术字"/>
          <p:cNvSpPr>
            <a:spLocks noChangeArrowheads="1" noChangeShapeType="1" noTextEdit="1"/>
          </p:cNvSpPr>
          <p:nvPr/>
        </p:nvSpPr>
        <p:spPr>
          <a:xfrm>
            <a:off x="8241251" y="5659972"/>
            <a:ext cx="3047999" cy="43180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rPr>
              <a:t>内容理解题</a:t>
            </a:r>
            <a:endParaRPr lang="en-US" altLang="zh-CN"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endParaRPr>
          </a:p>
        </p:txBody>
      </p:sp>
    </p:spTree>
    <p:extLst>
      <p:ext uri="{BB962C8B-B14F-4D97-AF65-F5344CB8AC3E}">
        <p14:creationId xmlns:p14="http://schemas.microsoft.com/office/powerpoint/2010/main" val="8197273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500" fill="hold"/>
                                        <p:tgtEl>
                                          <p:spTgt spid="124"/>
                                        </p:tgtEl>
                                        <p:attrNameLst>
                                          <p:attrName>ppt_w</p:attrName>
                                        </p:attrNameLst>
                                      </p:cBhvr>
                                      <p:tavLst>
                                        <p:tav tm="0">
                                          <p:val>
                                            <p:fltVal val="0"/>
                                          </p:val>
                                        </p:tav>
                                        <p:tav tm="100000">
                                          <p:val>
                                            <p:strVal val="#ppt_w"/>
                                          </p:val>
                                        </p:tav>
                                      </p:tavLst>
                                    </p:anim>
                                    <p:anim calcmode="lin" valueType="num">
                                      <p:cBhvr>
                                        <p:cTn id="8" dur="500" fill="hold"/>
                                        <p:tgtEl>
                                          <p:spTgt spid="124"/>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25"/>
                                        </p:tgtEl>
                                        <p:attrNameLst>
                                          <p:attrName>style.visibility</p:attrName>
                                        </p:attrNameLst>
                                      </p:cBhvr>
                                      <p:to>
                                        <p:strVal val="visible"/>
                                      </p:to>
                                    </p:set>
                                    <p:anim calcmode="lin" valueType="num">
                                      <p:cBhvr>
                                        <p:cTn id="13" dur="500" fill="hold"/>
                                        <p:tgtEl>
                                          <p:spTgt spid="125"/>
                                        </p:tgtEl>
                                        <p:attrNameLst>
                                          <p:attrName>ppt_w</p:attrName>
                                        </p:attrNameLst>
                                      </p:cBhvr>
                                      <p:tavLst>
                                        <p:tav tm="0">
                                          <p:val>
                                            <p:fltVal val="0"/>
                                          </p:val>
                                        </p:tav>
                                        <p:tav tm="100000">
                                          <p:val>
                                            <p:strVal val="#ppt_w"/>
                                          </p:val>
                                        </p:tav>
                                      </p:tavLst>
                                    </p:anim>
                                    <p:anim calcmode="lin" valueType="num">
                                      <p:cBhvr>
                                        <p:cTn id="14" dur="500" fill="hold"/>
                                        <p:tgtEl>
                                          <p:spTgt spid="125"/>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26"/>
                                        </p:tgtEl>
                                        <p:attrNameLst>
                                          <p:attrName>style.visibility</p:attrName>
                                        </p:attrNameLst>
                                      </p:cBhvr>
                                      <p:to>
                                        <p:strVal val="visible"/>
                                      </p:to>
                                    </p:set>
                                    <p:anim calcmode="lin" valueType="num">
                                      <p:cBhvr>
                                        <p:cTn id="19" dur="500" fill="hold"/>
                                        <p:tgtEl>
                                          <p:spTgt spid="126"/>
                                        </p:tgtEl>
                                        <p:attrNameLst>
                                          <p:attrName>ppt_w</p:attrName>
                                        </p:attrNameLst>
                                      </p:cBhvr>
                                      <p:tavLst>
                                        <p:tav tm="0">
                                          <p:val>
                                            <p:fltVal val="0"/>
                                          </p:val>
                                        </p:tav>
                                        <p:tav tm="100000">
                                          <p:val>
                                            <p:strVal val="#ppt_w"/>
                                          </p:val>
                                        </p:tav>
                                      </p:tavLst>
                                    </p:anim>
                                    <p:anim calcmode="lin" valueType="num">
                                      <p:cBhvr>
                                        <p:cTn id="20" dur="500" fill="hold"/>
                                        <p:tgtEl>
                                          <p:spTgt spid="126"/>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27"/>
                                        </p:tgtEl>
                                        <p:attrNameLst>
                                          <p:attrName>style.visibility</p:attrName>
                                        </p:attrNameLst>
                                      </p:cBhvr>
                                      <p:to>
                                        <p:strVal val="visible"/>
                                      </p:to>
                                    </p:set>
                                    <p:anim calcmode="lin" valueType="num">
                                      <p:cBhvr>
                                        <p:cTn id="25" dur="500" fill="hold"/>
                                        <p:tgtEl>
                                          <p:spTgt spid="127"/>
                                        </p:tgtEl>
                                        <p:attrNameLst>
                                          <p:attrName>ppt_w</p:attrName>
                                        </p:attrNameLst>
                                      </p:cBhvr>
                                      <p:tavLst>
                                        <p:tav tm="0">
                                          <p:val>
                                            <p:fltVal val="0"/>
                                          </p:val>
                                        </p:tav>
                                        <p:tav tm="100000">
                                          <p:val>
                                            <p:strVal val="#ppt_w"/>
                                          </p:val>
                                        </p:tav>
                                      </p:tavLst>
                                    </p:anim>
                                    <p:anim calcmode="lin" valueType="num">
                                      <p:cBhvr>
                                        <p:cTn id="26" dur="500" fill="hold"/>
                                        <p:tgtEl>
                                          <p:spTgt spid="127"/>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28"/>
                                        </p:tgtEl>
                                        <p:attrNameLst>
                                          <p:attrName>style.visibility</p:attrName>
                                        </p:attrNameLst>
                                      </p:cBhvr>
                                      <p:to>
                                        <p:strVal val="visible"/>
                                      </p:to>
                                    </p:set>
                                    <p:anim calcmode="lin" valueType="num">
                                      <p:cBhvr>
                                        <p:cTn id="31" dur="500" fill="hold"/>
                                        <p:tgtEl>
                                          <p:spTgt spid="128"/>
                                        </p:tgtEl>
                                        <p:attrNameLst>
                                          <p:attrName>ppt_w</p:attrName>
                                        </p:attrNameLst>
                                      </p:cBhvr>
                                      <p:tavLst>
                                        <p:tav tm="0">
                                          <p:val>
                                            <p:fltVal val="0"/>
                                          </p:val>
                                        </p:tav>
                                        <p:tav tm="100000">
                                          <p:val>
                                            <p:strVal val="#ppt_w"/>
                                          </p:val>
                                        </p:tav>
                                      </p:tavLst>
                                    </p:anim>
                                    <p:anim calcmode="lin" valueType="num">
                                      <p:cBhvr>
                                        <p:cTn id="32" dur="500" fill="hold"/>
                                        <p:tgtEl>
                                          <p:spTgt spid="128"/>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29"/>
                                        </p:tgtEl>
                                        <p:attrNameLst>
                                          <p:attrName>style.visibility</p:attrName>
                                        </p:attrNameLst>
                                      </p:cBhvr>
                                      <p:to>
                                        <p:strVal val="visible"/>
                                      </p:to>
                                    </p:set>
                                    <p:anim calcmode="lin" valueType="num">
                                      <p:cBhvr>
                                        <p:cTn id="37" dur="500" fill="hold"/>
                                        <p:tgtEl>
                                          <p:spTgt spid="129"/>
                                        </p:tgtEl>
                                        <p:attrNameLst>
                                          <p:attrName>ppt_w</p:attrName>
                                        </p:attrNameLst>
                                      </p:cBhvr>
                                      <p:tavLst>
                                        <p:tav tm="0">
                                          <p:val>
                                            <p:fltVal val="0"/>
                                          </p:val>
                                        </p:tav>
                                        <p:tav tm="100000">
                                          <p:val>
                                            <p:strVal val="#ppt_w"/>
                                          </p:val>
                                        </p:tav>
                                      </p:tavLst>
                                    </p:anim>
                                    <p:anim calcmode="lin" valueType="num">
                                      <p:cBhvr>
                                        <p:cTn id="38" dur="500" fill="hold"/>
                                        <p:tgtEl>
                                          <p:spTgt spid="129"/>
                                        </p:tgtEl>
                                        <p:attrNameLst>
                                          <p:attrName>ppt_h</p:attrName>
                                        </p:attrNameLst>
                                      </p:cBhvr>
                                      <p:tavLst>
                                        <p:tav tm="0">
                                          <p:val>
                                            <p:fltVal val="0"/>
                                          </p:val>
                                        </p:tav>
                                        <p:tav tm="100000">
                                          <p:val>
                                            <p:strVal val="#ppt_h"/>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p:cTn id="43" dur="500" fill="hold"/>
                                        <p:tgtEl>
                                          <p:spTgt spid="130"/>
                                        </p:tgtEl>
                                        <p:attrNameLst>
                                          <p:attrName>ppt_w</p:attrName>
                                        </p:attrNameLst>
                                      </p:cBhvr>
                                      <p:tavLst>
                                        <p:tav tm="0">
                                          <p:val>
                                            <p:fltVal val="0"/>
                                          </p:val>
                                        </p:tav>
                                        <p:tav tm="100000">
                                          <p:val>
                                            <p:strVal val="#ppt_w"/>
                                          </p:val>
                                        </p:tav>
                                      </p:tavLst>
                                    </p:anim>
                                    <p:anim calcmode="lin" valueType="num">
                                      <p:cBhvr>
                                        <p:cTn id="44" dur="500" fill="hold"/>
                                        <p:tgtEl>
                                          <p:spTgt spid="130"/>
                                        </p:tgtEl>
                                        <p:attrNameLst>
                                          <p:attrName>ppt_h</p:attrName>
                                        </p:attrNameLst>
                                      </p:cBhvr>
                                      <p:tavLst>
                                        <p:tav tm="0">
                                          <p:val>
                                            <p:fltVal val="0"/>
                                          </p:val>
                                        </p:tav>
                                        <p:tav tm="100000">
                                          <p:val>
                                            <p:strVal val="#ppt_h"/>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131"/>
                                        </p:tgtEl>
                                        <p:attrNameLst>
                                          <p:attrName>style.visibility</p:attrName>
                                        </p:attrNameLst>
                                      </p:cBhvr>
                                      <p:to>
                                        <p:strVal val="visible"/>
                                      </p:to>
                                    </p:set>
                                    <p:anim calcmode="lin" valueType="num">
                                      <p:cBhvr>
                                        <p:cTn id="49" dur="500" fill="hold"/>
                                        <p:tgtEl>
                                          <p:spTgt spid="131"/>
                                        </p:tgtEl>
                                        <p:attrNameLst>
                                          <p:attrName>ppt_w</p:attrName>
                                        </p:attrNameLst>
                                      </p:cBhvr>
                                      <p:tavLst>
                                        <p:tav tm="0">
                                          <p:val>
                                            <p:fltVal val="0"/>
                                          </p:val>
                                        </p:tav>
                                        <p:tav tm="100000">
                                          <p:val>
                                            <p:strVal val="#ppt_w"/>
                                          </p:val>
                                        </p:tav>
                                      </p:tavLst>
                                    </p:anim>
                                    <p:anim calcmode="lin" valueType="num">
                                      <p:cBhvr>
                                        <p:cTn id="50" dur="500" fill="hold"/>
                                        <p:tgtEl>
                                          <p:spTgt spid="131"/>
                                        </p:tgtEl>
                                        <p:attrNameLst>
                                          <p:attrName>ppt_h</p:attrName>
                                        </p:attrNameLst>
                                      </p:cBhvr>
                                      <p:tavLst>
                                        <p:tav tm="0">
                                          <p:val>
                                            <p:fltVal val="0"/>
                                          </p:val>
                                        </p:tav>
                                        <p:tav tm="100000">
                                          <p:val>
                                            <p:strVal val="#ppt_h"/>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132"/>
                                        </p:tgtEl>
                                        <p:attrNameLst>
                                          <p:attrName>style.visibility</p:attrName>
                                        </p:attrNameLst>
                                      </p:cBhvr>
                                      <p:to>
                                        <p:strVal val="visible"/>
                                      </p:to>
                                    </p:set>
                                    <p:anim calcmode="lin" valueType="num">
                                      <p:cBhvr>
                                        <p:cTn id="55" dur="500" fill="hold"/>
                                        <p:tgtEl>
                                          <p:spTgt spid="132"/>
                                        </p:tgtEl>
                                        <p:attrNameLst>
                                          <p:attrName>ppt_w</p:attrName>
                                        </p:attrNameLst>
                                      </p:cBhvr>
                                      <p:tavLst>
                                        <p:tav tm="0">
                                          <p:val>
                                            <p:fltVal val="0"/>
                                          </p:val>
                                        </p:tav>
                                        <p:tav tm="100000">
                                          <p:val>
                                            <p:strVal val="#ppt_w"/>
                                          </p:val>
                                        </p:tav>
                                      </p:tavLst>
                                    </p:anim>
                                    <p:anim calcmode="lin" valueType="num">
                                      <p:cBhvr>
                                        <p:cTn id="56" dur="500" fill="hold"/>
                                        <p:tgtEl>
                                          <p:spTgt spid="132"/>
                                        </p:tgtEl>
                                        <p:attrNameLst>
                                          <p:attrName>ppt_h</p:attrName>
                                        </p:attrNameLst>
                                      </p:cBhvr>
                                      <p:tavLst>
                                        <p:tav tm="0">
                                          <p:val>
                                            <p:fltVal val="0"/>
                                          </p:val>
                                        </p:tav>
                                        <p:tav tm="100000">
                                          <p:val>
                                            <p:strVal val="#ppt_h"/>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133"/>
                                        </p:tgtEl>
                                        <p:attrNameLst>
                                          <p:attrName>style.visibility</p:attrName>
                                        </p:attrNameLst>
                                      </p:cBhvr>
                                      <p:to>
                                        <p:strVal val="visible"/>
                                      </p:to>
                                    </p:set>
                                    <p:anim calcmode="lin" valueType="num">
                                      <p:cBhvr>
                                        <p:cTn id="61" dur="500" fill="hold"/>
                                        <p:tgtEl>
                                          <p:spTgt spid="133"/>
                                        </p:tgtEl>
                                        <p:attrNameLst>
                                          <p:attrName>ppt_w</p:attrName>
                                        </p:attrNameLst>
                                      </p:cBhvr>
                                      <p:tavLst>
                                        <p:tav tm="0">
                                          <p:val>
                                            <p:fltVal val="0"/>
                                          </p:val>
                                        </p:tav>
                                        <p:tav tm="100000">
                                          <p:val>
                                            <p:strVal val="#ppt_w"/>
                                          </p:val>
                                        </p:tav>
                                      </p:tavLst>
                                    </p:anim>
                                    <p:anim calcmode="lin" valueType="num">
                                      <p:cBhvr>
                                        <p:cTn id="62" dur="500" fill="hold"/>
                                        <p:tgtEl>
                                          <p:spTgt spid="1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P spid="126" grpId="0"/>
      <p:bldP spid="127" grpId="0"/>
      <p:bldP spid="128" grpId="0"/>
      <p:bldP spid="129" grpId="0"/>
      <p:bldP spid="130" grpId="0"/>
      <p:bldP spid="131" grpId="0"/>
      <p:bldP spid="132" grpId="0"/>
      <p:bldP spid="133" grpId="0"/>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9" name="内容占位符"/>
          <p:cNvSpPr>
            <a:spLocks noGrp="1"/>
          </p:cNvSpPr>
          <p:nvPr>
            <p:ph idx="1"/>
          </p:nvPr>
        </p:nvSpPr>
        <p:spPr>
          <a:xfrm>
            <a:off x="175843" y="175843"/>
            <a:ext cx="11752205" cy="6520861"/>
          </a:xfrm>
          <a:prstGeom prst="rect">
            <a:avLst/>
          </a:prstGeom>
        </p:spPr>
        <p:txBody>
          <a:bodyPr>
            <a:prstTxWarp prst="textNoShape">
              <a:avLst/>
            </a:prstTxWarp>
          </a:bodyPr>
          <a:lstStyle/>
          <a:p>
            <a:pPr marL="0" indent="0">
              <a:buNone/>
            </a:pPr>
            <a:r>
              <a:rPr lang="zh-CN" altLang="en-US" sz="3000" b="1"/>
              <a:t>        而在黄州，苏轼给自己起了一个号，名为“东坡居士”。对比李白的“青莲居士”、白居易的“香山居士”以及欧阳修的“六一居士”，苏轼的这个“东坡居士”好像有些寒碜。李白的号有佛教意味，白居易的号更有历史的积淀，欧阳修则有的是自身品味的沉积，而苏轼这个号，就是一块地。</a:t>
            </a:r>
            <a:endParaRPr lang="en-US" altLang="zh-CN" sz="3000" b="1"/>
          </a:p>
          <a:p>
            <a:pPr marL="0" indent="0">
              <a:buNone/>
            </a:pPr>
            <a:r>
              <a:rPr lang="en-US" altLang="zh-CN" sz="3000" b="1"/>
              <a:t>        </a:t>
            </a:r>
            <a:r>
              <a:rPr lang="zh-CN" altLang="en-US" sz="3000" b="1">
                <a:solidFill>
                  <a:srgbClr val="FF0000"/>
                </a:solidFill>
              </a:rPr>
              <a:t>雨洗东坡月色清，市人行尽野人行。</a:t>
            </a:r>
            <a:endParaRPr lang="en-US" altLang="zh-CN" sz="3000" b="1">
              <a:solidFill>
                <a:srgbClr val="FF0000"/>
              </a:solidFill>
            </a:endParaRPr>
          </a:p>
          <a:p>
            <a:pPr marL="0" indent="0">
              <a:buNone/>
            </a:pPr>
            <a:r>
              <a:rPr lang="zh-CN" altLang="en-US" sz="3000" b="1">
                <a:solidFill>
                  <a:srgbClr val="FF0000"/>
                </a:solidFill>
              </a:rPr>
              <a:t>        莫嫌荦确坡头路，自爱铿然曳杖声。</a:t>
            </a:r>
            <a:endParaRPr lang="en-US" altLang="zh-CN" sz="3000" b="1">
              <a:solidFill>
                <a:srgbClr val="FF0000"/>
              </a:solidFill>
            </a:endParaRPr>
          </a:p>
          <a:p>
            <a:pPr marL="0" indent="0">
              <a:buNone/>
            </a:pPr>
            <a:r>
              <a:rPr lang="zh-CN" altLang="en-US" sz="3000" b="1"/>
              <a:t>        这是一首宋诗，题目就是《东坡》。苏轼的这首诗歌所写的就是一块普通的地，也就是苏轼被贬黄州之后所尽力经营的一块土地。当时苏轼被贬此地，生活极为窘迫，老友马正卿想办法帮他申请了一块土地，苏轼就在这里躬耕，甚至还在这里盖了一间起居室，名为“东坡雪堂”，而“东坡”之名也就开始流传开来。</a:t>
            </a:r>
            <a:endParaRPr lang="zh-CN" altLang="en-US" sz="3000" b="1"/>
          </a:p>
        </p:txBody>
      </p:sp>
    </p:spTree>
    <p:extLst>
      <p:ext uri="{BB962C8B-B14F-4D97-AF65-F5344CB8AC3E}">
        <p14:creationId xmlns:p14="http://schemas.microsoft.com/office/powerpoint/2010/main" val="225902802"/>
      </p:ext>
    </p:extLst>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3" name="内容占位符"/>
          <p:cNvSpPr>
            <a:spLocks noGrp="1"/>
          </p:cNvSpPr>
          <p:nvPr>
            <p:ph idx="1"/>
          </p:nvPr>
        </p:nvSpPr>
        <p:spPr>
          <a:xfrm>
            <a:off x="175843" y="175843"/>
            <a:ext cx="11752205" cy="6520862"/>
          </a:xfrm>
          <a:prstGeom prst="rect">
            <a:avLst/>
          </a:prstGeom>
        </p:spPr>
        <p:txBody>
          <a:bodyPr>
            <a:prstTxWarp prst="textNoShape">
              <a:avLst/>
            </a:prstTxWarp>
            <a:noAutofit/>
          </a:bodyPr>
          <a:lstStyle/>
          <a:p>
            <a:pPr marL="0" indent="0">
              <a:buNone/>
            </a:pPr>
            <a:r>
              <a:rPr lang="zh-CN" altLang="en-US" sz="2700" b="1"/>
              <a:t>         开篇写“东坡”之地的景色，“雨洗东坡月色清”，雨过之后，整个东坡被冲刷一新，夜间的月亮照耀在土地之上，一片清丽之美。而在这样的环境之中，“市人行尽野人行”，那些“市人”都已经返回各自的家乡，只有像词人这样的“野人”在这里静静的感受这月色之美，感受这人生的滋味。</a:t>
            </a:r>
            <a:endParaRPr lang="en-US" altLang="zh-CN" sz="2700" b="1"/>
          </a:p>
          <a:p>
            <a:pPr marL="0" indent="0">
              <a:buNone/>
            </a:pPr>
            <a:r>
              <a:rPr lang="zh-CN" altLang="en-US" sz="2700" b="1"/>
              <a:t>        后两句是词人的感慨喟叹，“莫嫌荦确坡头路，自爱铿然曳杖声”，不要再去嫌弃这里的土地没有城里中的那么平坦，毕竟这里还是荒郊意外。但是此时的词人苏轼心静如水，就是喜欢这样拄着拐杖铿然的声音！</a:t>
            </a:r>
            <a:endParaRPr lang="en-US" altLang="zh-CN" sz="2700" b="1"/>
          </a:p>
          <a:p>
            <a:pPr marL="0" indent="0">
              <a:buNone/>
            </a:pPr>
            <a:r>
              <a:rPr lang="zh-CN" altLang="en-US" sz="2700" b="1"/>
              <a:t>        苏轼一代才人，仕途中遭遇如此困境，怎能不让人叹息。少年时就成就进士之位，而后却因为乌台诗案险遭杀头，实在是让人感慨！当他在这里面朝黄土背朝天的时候，那进士的荣耀是否曾让他如鲠在喉？</a:t>
            </a:r>
            <a:endParaRPr lang="en-US" altLang="zh-CN" sz="2700" b="1"/>
          </a:p>
          <a:p>
            <a:pPr marL="0" indent="0">
              <a:buNone/>
            </a:pPr>
            <a:r>
              <a:rPr lang="zh-CN" altLang="en-US" sz="2700" b="1"/>
              <a:t>        所幸的是，通过这样的经历，苏轼的人生态度有了较大的改变。在他的诗词当中，开始更多的思考人生的哲理，思考人生和命运的关系。由此也给我们留下了太多精彩的诗词，展现在我们眼前的，还是那个充满</a:t>
            </a:r>
            <a:r>
              <a:rPr lang="zh-CN" altLang="en-US" sz="2700" b="1">
                <a:solidFill>
                  <a:srgbClr val="FF0000"/>
                </a:solidFill>
              </a:rPr>
              <a:t>乐观与积极</a:t>
            </a:r>
            <a:r>
              <a:rPr lang="zh-CN" altLang="en-US" sz="2700" b="1"/>
              <a:t>的“</a:t>
            </a:r>
            <a:r>
              <a:rPr lang="zh-CN" altLang="en-US" sz="2700" b="1">
                <a:solidFill>
                  <a:srgbClr val="FF0000"/>
                </a:solidFill>
              </a:rPr>
              <a:t>五千年来活的最精彩的诗人</a:t>
            </a:r>
            <a:r>
              <a:rPr lang="zh-CN" altLang="en-US" sz="2700" b="1"/>
              <a:t>”的形象。</a:t>
            </a:r>
            <a:endParaRPr lang="zh-CN" altLang="en-US" sz="2700" b="1"/>
          </a:p>
        </p:txBody>
      </p:sp>
    </p:spTree>
    <p:extLst>
      <p:ext uri="{BB962C8B-B14F-4D97-AF65-F5344CB8AC3E}">
        <p14:creationId xmlns:p14="http://schemas.microsoft.com/office/powerpoint/2010/main" val="1279015186"/>
      </p:ext>
    </p:extLst>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7" name="内容占位符"/>
          <p:cNvSpPr>
            <a:spLocks noGrp="1"/>
          </p:cNvSpPr>
          <p:nvPr>
            <p:ph idx="1"/>
          </p:nvPr>
        </p:nvSpPr>
        <p:spPr>
          <a:xfrm>
            <a:off x="140071" y="252128"/>
            <a:ext cx="11906069" cy="6415270"/>
          </a:xfrm>
          <a:prstGeom prst="rect">
            <a:avLst/>
          </a:prstGeom>
        </p:spPr>
        <p:txBody>
          <a:bodyPr>
            <a:prstTxWarp prst="textNoShape">
              <a:avLst/>
            </a:prstTxWarp>
          </a:bodyPr>
          <a:lstStyle/>
          <a:p>
            <a:pPr>
              <a:buNone/>
            </a:pPr>
            <a:r>
              <a:rPr lang="en-US" altLang="zh-CN" b="0" i="0" u="none" baseline="0">
                <a:solidFill>
                  <a:srgbClr val="0000CC"/>
                </a:solidFill>
              </a:rPr>
              <a:t>              </a:t>
            </a:r>
            <a:r>
              <a:rPr lang="zh-CN" altLang="en-US" b="0" i="0" u="none" baseline="0">
                <a:solidFill>
                  <a:srgbClr val="0000CC"/>
                </a:solidFill>
              </a:rPr>
              <a:t>浣溪沙  秦观</a:t>
            </a:r>
            <a:endParaRPr lang="en-US" altLang="zh-CN" b="0" i="0" u="none" baseline="0">
              <a:solidFill>
                <a:srgbClr val="0000CC"/>
              </a:solidFill>
            </a:endParaRPr>
          </a:p>
          <a:p>
            <a:pPr>
              <a:buNone/>
            </a:pPr>
            <a:r>
              <a:rPr lang="zh-CN" altLang="en-US" b="0" i="0" u="none" baseline="0">
                <a:solidFill>
                  <a:srgbClr val="FF00FF"/>
                </a:solidFill>
              </a:rPr>
              <a:t>漠漠轻寒上小楼。晓阴无赖似穷秋</a:t>
            </a:r>
            <a:r>
              <a:rPr lang="zh-CN" altLang="en-US" b="0" i="0" u="none" baseline="0">
                <a:solidFill>
                  <a:srgbClr val="0000CC"/>
                </a:solidFill>
              </a:rPr>
              <a:t>。淡烟流水画屏幽。</a:t>
            </a:r>
            <a:endParaRPr lang="en-US" altLang="zh-CN" b="0" i="0" u="none" baseline="0">
              <a:solidFill>
                <a:srgbClr val="0000CC"/>
              </a:solidFill>
            </a:endParaRPr>
          </a:p>
          <a:p>
            <a:pPr>
              <a:buNone/>
            </a:pPr>
            <a:r>
              <a:rPr lang="zh-CN" altLang="en-US" b="0" i="0" u="none" baseline="0">
                <a:solidFill>
                  <a:srgbClr val="0000CC"/>
                </a:solidFill>
              </a:rPr>
              <a:t>自在飞花轻似梦，无边丝雨细如愁。宝帘闲挂小银钩。</a:t>
            </a:r>
            <a:endParaRPr lang="en-US" altLang="zh-CN" b="0" i="0" u="none" baseline="0">
              <a:solidFill>
                <a:srgbClr val="0000CC"/>
              </a:solidFill>
            </a:endParaRPr>
          </a:p>
          <a:p>
            <a:pPr>
              <a:buNone/>
            </a:pPr>
            <a:r>
              <a:rPr lang="zh-CN" altLang="en-US" b="0" i="0" u="none" baseline="0">
                <a:solidFill>
                  <a:srgbClr val="FF00FF"/>
                </a:solidFill>
              </a:rPr>
              <a:t>诗的开篇两句有什么作用？</a:t>
            </a:r>
            <a:endParaRPr lang="en-US" altLang="zh-CN" b="0" i="0" u="none" baseline="0">
              <a:solidFill>
                <a:srgbClr val="FF00FF"/>
              </a:solidFill>
            </a:endParaRPr>
          </a:p>
          <a:p>
            <a:pPr>
              <a:buNone/>
            </a:pPr>
            <a:endParaRPr lang="en-US" altLang="zh-CN" b="1" i="0" u="none" baseline="0">
              <a:solidFill>
                <a:srgbClr val="0000CC"/>
              </a:solidFill>
            </a:endParaRPr>
          </a:p>
          <a:p>
            <a:pPr>
              <a:buNone/>
            </a:pPr>
            <a:endParaRPr lang="en-US" altLang="zh-CN" b="1" i="0" u="none" baseline="0">
              <a:solidFill>
                <a:srgbClr val="0000CC"/>
              </a:solidFill>
            </a:endParaRPr>
          </a:p>
          <a:p>
            <a:pPr>
              <a:buNone/>
            </a:pPr>
            <a:endParaRPr lang="en-US" altLang="zh-CN" b="1" i="0" u="none" baseline="0">
              <a:solidFill>
                <a:srgbClr val="0000CC"/>
              </a:solidFill>
            </a:endParaRPr>
          </a:p>
          <a:p>
            <a:pPr>
              <a:buNone/>
            </a:pPr>
            <a:endParaRPr lang="en-US" altLang="zh-CN" b="1" i="0" u="none" baseline="0">
              <a:solidFill>
                <a:srgbClr val="0000CC"/>
              </a:solidFill>
            </a:endParaRPr>
          </a:p>
          <a:p>
            <a:pPr>
              <a:buNone/>
            </a:pPr>
            <a:endParaRPr lang="en-US" altLang="zh-CN" b="1" i="0" u="none" baseline="0">
              <a:solidFill>
                <a:srgbClr val="0000CC"/>
              </a:solidFill>
            </a:endParaRPr>
          </a:p>
          <a:p>
            <a:pPr>
              <a:buNone/>
            </a:pPr>
            <a:endParaRPr lang="en-US" altLang="zh-CN" b="0" i="0" u="none" baseline="0">
              <a:solidFill>
                <a:srgbClr val="0000CC"/>
              </a:solidFill>
            </a:endParaRPr>
          </a:p>
          <a:p>
            <a:pPr>
              <a:buNone/>
            </a:pPr>
            <a:endParaRPr lang="zh-CN" altLang="en-US"/>
          </a:p>
        </p:txBody>
      </p:sp>
      <p:pic>
        <p:nvPicPr>
          <p:cNvPr id="528" name="图片" descr="C:/Users/Administrator/Desktop/t01f1854a0c4d50ab15"/>
          <p:cNvPicPr>
            <a:picLocks noChangeAspect="1"/>
          </p:cNvPicPr>
          <p:nvPr/>
        </p:nvPicPr>
        <p:blipFill>
          <a:blip r:embed="rId3"/>
          <a:stretch>
            <a:fillRect/>
          </a:stretch>
        </p:blipFill>
        <p:spPr>
          <a:xfrm>
            <a:off x="8852512" y="602307"/>
            <a:ext cx="2423235" cy="1946991"/>
          </a:xfrm>
          <a:prstGeom prst="rect">
            <a:avLst/>
          </a:prstGeom>
          <a:noFill/>
          <a:ln w="9525" cap="flat" cmpd="sng">
            <a:noFill/>
            <a:prstDash val="solid"/>
            <a:miter/>
          </a:ln>
        </p:spPr>
      </p:pic>
      <p:sp>
        <p:nvSpPr>
          <p:cNvPr id="529" name="矩形"/>
          <p:cNvSpPr/>
          <p:nvPr/>
        </p:nvSpPr>
        <p:spPr>
          <a:xfrm>
            <a:off x="294149" y="2330227"/>
            <a:ext cx="10981598" cy="2263139"/>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一阵阵轻轻的春寒袭上小楼，清晨的天色阴沉得竟和深秋一样，令人兴味索然。回望画屏，淡淡烟雾，潺潺流水，意境幽幽。</a:t>
            </a:r>
            <a:endParaRPr lang="en-US" altLang="zh-CN" sz="24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chemeClr val="tx1"/>
                </a:solidFill>
                <a:latin typeface="Times New Roman" pitchFamily="2" charset="0"/>
                <a:ea typeface="宋体" pitchFamily="2" charset="-122"/>
                <a:cs typeface="Times New Roman" pitchFamily="2" charset="0"/>
              </a:rPr>
              <a:t>柳絮飞舞如虚无缥缈的梦境，丝丝细雨落下如同我的忧愁。再看那缀着珠宝的帘子正随意悬挂在小小银钩之上。</a:t>
            </a:r>
            <a:endParaRPr lang="en-US" altLang="zh-CN" sz="2400" b="1"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注：这首词以轻浅的色调、幽渺的意境，描绘一个女子在春阴的清晨里所生发的淡淡哀愁和轻轻寂寞。全词意境怅静悠闲，含蓄有味。</a:t>
            </a:r>
            <a:endParaRPr lang="zh-CN" altLang="en-US" sz="2400" b="1" i="0" u="none" strike="noStrike" kern="0" cap="none" spc="0" baseline="0">
              <a:solidFill>
                <a:srgbClr val="FF0000"/>
              </a:solidFill>
              <a:latin typeface="Times New Roman" pitchFamily="2" charset="0"/>
              <a:ea typeface="宋体" pitchFamily="2" charset="-122"/>
              <a:cs typeface="Times New Roman" pitchFamily="2" charset="0"/>
            </a:endParaRPr>
          </a:p>
        </p:txBody>
      </p:sp>
      <p:sp>
        <p:nvSpPr>
          <p:cNvPr id="530" name="矩形"/>
          <p:cNvSpPr/>
          <p:nvPr/>
        </p:nvSpPr>
        <p:spPr>
          <a:xfrm>
            <a:off x="504256" y="4678385"/>
            <a:ext cx="9370776" cy="150431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231013" indent="-231013" algn="l">
              <a:lnSpc>
                <a:spcPct val="100000"/>
              </a:lnSpc>
              <a:spcBef>
                <a:spcPts val="1000"/>
              </a:spcBef>
              <a:spcAft>
                <a:spcPct val="0"/>
              </a:spcAft>
              <a:buNone/>
            </a:pPr>
            <a:r>
              <a:rPr lang="en-US" altLang="zh-CN" sz="28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800" b="1" i="0" u="none" strike="noStrike" kern="0" cap="none" spc="0" baseline="0">
                <a:solidFill>
                  <a:srgbClr val="FF0066"/>
                </a:solidFill>
                <a:latin typeface="Times New Roman" pitchFamily="2" charset="0"/>
                <a:ea typeface="宋体" pitchFamily="2" charset="-122"/>
                <a:cs typeface="Times New Roman" pitchFamily="2" charset="0"/>
              </a:rPr>
              <a:t>参考答案</a:t>
            </a:r>
            <a:r>
              <a:rPr lang="en-US" altLang="zh-CN" sz="28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①点明了写作的时间、地点。</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②奠定了全词清冷感伤的抒情基调。</a:t>
            </a: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5313181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29"/>
                                        </p:tgtEl>
                                        <p:attrNameLst>
                                          <p:attrName>style.visibility</p:attrName>
                                        </p:attrNameLst>
                                      </p:cBhvr>
                                      <p:to>
                                        <p:strVal val="visible"/>
                                      </p:to>
                                    </p:set>
                                    <p:animEffect transition="in" filter="wipe(down)">
                                      <p:cBhvr>
                                        <p:cTn id="7" dur="500"/>
                                        <p:tgtEl>
                                          <p:spTgt spid="5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30"/>
                                        </p:tgtEl>
                                        <p:attrNameLst>
                                          <p:attrName>style.visibility</p:attrName>
                                        </p:attrNameLst>
                                      </p:cBhvr>
                                      <p:to>
                                        <p:strVal val="visible"/>
                                      </p:to>
                                    </p:set>
                                    <p:animEffect transition="in" filter="wipe(down)">
                                      <p:cBhvr>
                                        <p:cTn id="12" dur="500"/>
                                        <p:tgtEl>
                                          <p:spTgt spid="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9" grpId="0"/>
      <p:bldP spid="530"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4" name="矩形"/>
          <p:cNvSpPr/>
          <p:nvPr/>
        </p:nvSpPr>
        <p:spPr>
          <a:xfrm>
            <a:off x="576793" y="3095599"/>
            <a:ext cx="11040534" cy="135826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借景抒情（触景生情、融情于景、寓情于景、情景交融。以乐景写乐情、以悲景写悲情、以乐景写悲情、以悲景写乐情）</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endParaRPr lang="zh-CN" altLang="en-US" sz="2400" b="1" i="0" u="none" strike="noStrike" kern="0" cap="none" spc="0" baseline="0">
              <a:solidFill>
                <a:srgbClr val="D60093"/>
              </a:solidFill>
              <a:latin typeface="方正华隶简体" pitchFamily="1" charset="-122"/>
              <a:ea typeface="方正华隶简体" pitchFamily="1" charset="-122"/>
              <a:cs typeface="方正华隶简体" pitchFamily="1" charset="-122"/>
            </a:endParaRPr>
          </a:p>
        </p:txBody>
      </p:sp>
      <p:pic>
        <p:nvPicPr>
          <p:cNvPr id="535" name="图片" descr="C:/Users/Administrator/Desktop/向日葵">
            <a:hlinkClick r:id="rId4" action="ppaction://hlinksldjump"/>
          </p:cNvPr>
          <p:cNvPicPr>
            <a:picLocks noChangeAspect="1"/>
          </p:cNvPicPr>
          <p:nvPr/>
        </p:nvPicPr>
        <p:blipFill>
          <a:blip r:embed="rId3"/>
          <a:stretch>
            <a:fillRect/>
          </a:stretch>
        </p:blipFill>
        <p:spPr>
          <a:xfrm>
            <a:off x="7056967" y="1028700"/>
            <a:ext cx="4368800" cy="819150"/>
          </a:xfrm>
          <a:prstGeom prst="rect">
            <a:avLst/>
          </a:prstGeom>
          <a:noFill/>
          <a:ln w="9525" cap="flat" cmpd="sng">
            <a:noFill/>
            <a:prstDash val="solid"/>
            <a:miter/>
          </a:ln>
        </p:spPr>
      </p:pic>
      <p:sp>
        <p:nvSpPr>
          <p:cNvPr id="536" name="艺术字"/>
          <p:cNvSpPr>
            <a:spLocks noChangeArrowheads="1" noChangeShapeType="1" noTextEdit="1"/>
          </p:cNvSpPr>
          <p:nvPr/>
        </p:nvSpPr>
        <p:spPr>
          <a:xfrm>
            <a:off x="3312583" y="260350"/>
            <a:ext cx="4705350" cy="7937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三、把握情感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
        <p:nvSpPr>
          <p:cNvPr id="537" name="矩形"/>
          <p:cNvSpPr/>
          <p:nvPr/>
        </p:nvSpPr>
        <p:spPr>
          <a:xfrm>
            <a:off x="1509323" y="1819246"/>
            <a:ext cx="6177235" cy="45339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（五）情景关系题《核按钮》P132</a:t>
            </a:r>
            <a:endParaRPr lang="zh-CN" altLang="en-US" sz="2400" b="1" i="0" u="none" strike="noStrike" kern="0" cap="none" spc="0" baseline="0">
              <a:solidFill>
                <a:srgbClr val="FF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9484112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34">
                                            <p:txEl>
                                              <p:pRg st="0" end="0"/>
                                            </p:txEl>
                                          </p:spTgt>
                                        </p:tgtEl>
                                        <p:attrNameLst>
                                          <p:attrName>style.visibility</p:attrName>
                                        </p:attrNameLst>
                                      </p:cBhvr>
                                      <p:to>
                                        <p:strVal val="visible"/>
                                      </p:to>
                                    </p:set>
                                    <p:animEffect transition="in" filter="blinds(horizontal)">
                                      <p:cBhvr>
                                        <p:cTn id="7" dur="500"/>
                                        <p:tgtEl>
                                          <p:spTgt spid="53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34"/>
                                        </p:tgtEl>
                                        <p:attrNameLst>
                                          <p:attrName>style.visibility</p:attrName>
                                        </p:attrNameLst>
                                      </p:cBhvr>
                                      <p:to>
                                        <p:strVal val="visible"/>
                                      </p:to>
                                    </p:set>
                                    <p:animEffect transition="in" filter="blinds(horizontal)">
                                      <p:cBhvr>
                                        <p:cTn id="12" dur="500"/>
                                        <p:tgtEl>
                                          <p:spTgt spid="53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534"/>
                                        </p:tgtEl>
                                        <p:attrNameLst>
                                          <p:attrName>style.visibility</p:attrName>
                                        </p:attrNameLst>
                                      </p:cBhvr>
                                      <p:to>
                                        <p:strVal val="visible"/>
                                      </p:to>
                                    </p:set>
                                    <p:animEffect transition="in" filter="blinds(horizontal)">
                                      <p:cBhvr>
                                        <p:cTn id="17" dur="500"/>
                                        <p:tgtEl>
                                          <p:spTgt spid="53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2" nodeType="clickEffect">
                                  <p:stCondLst>
                                    <p:cond delay="0"/>
                                  </p:stCondLst>
                                  <p:childTnLst>
                                    <p:set>
                                      <p:cBhvr>
                                        <p:cTn id="21" dur="1" fill="hold">
                                          <p:stCondLst>
                                            <p:cond delay="0"/>
                                          </p:stCondLst>
                                        </p:cTn>
                                        <p:tgtEl>
                                          <p:spTgt spid="534"/>
                                        </p:tgtEl>
                                        <p:attrNameLst>
                                          <p:attrName>style.visibility</p:attrName>
                                        </p:attrNameLst>
                                      </p:cBhvr>
                                      <p:to>
                                        <p:strVal val="visible"/>
                                      </p:to>
                                    </p:set>
                                    <p:animEffect transition="in" filter="blinds(horizontal)">
                                      <p:cBhvr>
                                        <p:cTn id="22" dur="500"/>
                                        <p:tgtEl>
                                          <p:spTgt spid="53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3" nodeType="clickEffect">
                                  <p:stCondLst>
                                    <p:cond delay="0"/>
                                  </p:stCondLst>
                                  <p:childTnLst>
                                    <p:set>
                                      <p:cBhvr>
                                        <p:cTn id="26" dur="1" fill="hold">
                                          <p:stCondLst>
                                            <p:cond delay="0"/>
                                          </p:stCondLst>
                                        </p:cTn>
                                        <p:tgtEl>
                                          <p:spTgt spid="534"/>
                                        </p:tgtEl>
                                        <p:attrNameLst>
                                          <p:attrName>style.visibility</p:attrName>
                                        </p:attrNameLst>
                                      </p:cBhvr>
                                      <p:to>
                                        <p:strVal val="visible"/>
                                      </p:to>
                                    </p:set>
                                    <p:animEffect transition="in" filter="blinds(horizontal)">
                                      <p:cBhvr>
                                        <p:cTn id="27" dur="500"/>
                                        <p:tgtEl>
                                          <p:spTgt spid="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 grpId="0"/>
      <p:bldP spid="534" grpId="1"/>
      <p:bldP spid="534" grpId="2"/>
      <p:bldP spid="534" grpId="3"/>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1" name="矩形"/>
          <p:cNvSpPr/>
          <p:nvPr/>
        </p:nvSpPr>
        <p:spPr>
          <a:xfrm>
            <a:off x="576793" y="3095599"/>
            <a:ext cx="11040534" cy="262509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50000"/>
              </a:spcBef>
              <a:spcAft>
                <a:spcPct val="0"/>
              </a:spcAft>
              <a:buNone/>
            </a:pPr>
            <a:r>
              <a:rPr lang="zh-CN" altLang="en-US" sz="2400" b="1" i="0" u="none" strike="noStrike" kern="0" cap="none" spc="0" baseline="0">
                <a:solidFill>
                  <a:srgbClr val="D60093"/>
                </a:solidFill>
                <a:latin typeface="Times New Roman" pitchFamily="2" charset="0"/>
                <a:ea typeface="宋体" pitchFamily="2" charset="-122"/>
                <a:cs typeface="Times New Roman" pitchFamily="2" charset="0"/>
              </a:rPr>
              <a:t>答题规范</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en-US" altLang="zh-CN" sz="2400" b="1" i="0" u="none" strike="noStrike" kern="0" cap="none" spc="0" baseline="0">
                <a:solidFill>
                  <a:srgbClr val="D60093"/>
                </a:solidFill>
                <a:latin typeface="Times New Roman" pitchFamily="2" charset="0"/>
                <a:ea typeface="宋体" pitchFamily="2" charset="-122"/>
                <a:cs typeface="Times New Roman" pitchFamily="2" charset="0"/>
              </a:rPr>
              <a:t>1、描绘景物所构成的画面。</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en-US" altLang="zh-CN" sz="2400" b="1" i="0" u="none" strike="noStrike" kern="0" cap="none" spc="0" baseline="0">
                <a:solidFill>
                  <a:srgbClr val="D60093"/>
                </a:solidFill>
                <a:latin typeface="Times New Roman" pitchFamily="2" charset="0"/>
                <a:ea typeface="宋体" pitchFamily="2" charset="-122"/>
                <a:cs typeface="Times New Roman" pitchFamily="2" charset="0"/>
              </a:rPr>
              <a:t>2、点明情景关系。</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en-US" altLang="zh-CN" sz="2400" b="1" i="0" u="none" strike="noStrike" kern="0" cap="none" spc="0" baseline="0">
                <a:solidFill>
                  <a:srgbClr val="D60093"/>
                </a:solidFill>
                <a:latin typeface="Times New Roman" pitchFamily="2" charset="0"/>
                <a:ea typeface="宋体" pitchFamily="2" charset="-122"/>
                <a:cs typeface="Times New Roman" pitchFamily="2" charset="0"/>
              </a:rPr>
              <a:t>3、分析作者抒发的情感。</a:t>
            </a:r>
            <a:endParaRPr lang="en-US" altLang="zh-CN" sz="2400" b="1" i="0" u="none" strike="noStrike" kern="0" cap="none" spc="0" baseline="0">
              <a:solidFill>
                <a:srgbClr val="D60093"/>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endParaRPr lang="zh-CN" altLang="en-US" sz="2400" b="1" i="0" u="none" strike="noStrike" kern="0" cap="none" spc="0" baseline="0">
              <a:solidFill>
                <a:srgbClr val="D60093"/>
              </a:solidFill>
              <a:latin typeface="方正华隶简体" pitchFamily="1" charset="-122"/>
              <a:ea typeface="方正华隶简体" pitchFamily="1" charset="-122"/>
              <a:cs typeface="方正华隶简体" pitchFamily="1" charset="-122"/>
            </a:endParaRPr>
          </a:p>
        </p:txBody>
      </p:sp>
      <p:pic>
        <p:nvPicPr>
          <p:cNvPr id="542" name="图片" descr="C:/Users/Administrator/Desktop/向日葵">
            <a:hlinkClick r:id="rId4" action="ppaction://hlinksldjump"/>
          </p:cNvPr>
          <p:cNvPicPr>
            <a:picLocks noChangeAspect="1"/>
          </p:cNvPicPr>
          <p:nvPr/>
        </p:nvPicPr>
        <p:blipFill>
          <a:blip r:embed="rId3"/>
          <a:stretch>
            <a:fillRect/>
          </a:stretch>
        </p:blipFill>
        <p:spPr>
          <a:xfrm>
            <a:off x="7056967" y="1028700"/>
            <a:ext cx="4368800" cy="819150"/>
          </a:xfrm>
          <a:prstGeom prst="rect">
            <a:avLst/>
          </a:prstGeom>
          <a:noFill/>
          <a:ln w="9525" cap="flat" cmpd="sng">
            <a:noFill/>
            <a:prstDash val="solid"/>
            <a:miter/>
          </a:ln>
        </p:spPr>
      </p:pic>
      <p:sp>
        <p:nvSpPr>
          <p:cNvPr id="543" name="艺术字"/>
          <p:cNvSpPr>
            <a:spLocks noChangeArrowheads="1" noChangeShapeType="1" noTextEdit="1"/>
          </p:cNvSpPr>
          <p:nvPr/>
        </p:nvSpPr>
        <p:spPr>
          <a:xfrm>
            <a:off x="3312583" y="260350"/>
            <a:ext cx="4705350" cy="7937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三、把握情感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
        <p:nvSpPr>
          <p:cNvPr id="544" name="矩形"/>
          <p:cNvSpPr/>
          <p:nvPr/>
        </p:nvSpPr>
        <p:spPr>
          <a:xfrm>
            <a:off x="1509323" y="1819246"/>
            <a:ext cx="6177235" cy="45338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1" i="0" u="none" strike="noStrike" kern="0" cap="none" spc="0" baseline="0">
                <a:solidFill>
                  <a:srgbClr val="FF0000"/>
                </a:solidFill>
                <a:latin typeface="Times New Roman" pitchFamily="2" charset="0"/>
                <a:ea typeface="宋体" pitchFamily="2" charset="-122"/>
                <a:cs typeface="Times New Roman" pitchFamily="2" charset="0"/>
              </a:rPr>
              <a:t>（五）情景关系题《核按钮》P132</a:t>
            </a:r>
            <a:endParaRPr lang="zh-CN" altLang="en-US" sz="2400" b="1" i="0" u="none" strike="noStrike" kern="0" cap="none" spc="0" baseline="0">
              <a:solidFill>
                <a:srgbClr val="FF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902158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41"/>
                                        </p:tgtEl>
                                        <p:attrNameLst>
                                          <p:attrName>style.visibility</p:attrName>
                                        </p:attrNameLst>
                                      </p:cBhvr>
                                      <p:to>
                                        <p:strVal val="visible"/>
                                      </p:to>
                                    </p:set>
                                    <p:animEffect transition="in" filter="wipe(down)">
                                      <p:cBhvr>
                                        <p:cTn id="7" dur="500"/>
                                        <p:tgtEl>
                                          <p:spTgt spid="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1"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48" name="图片" descr="C:/Users/Administrator/Desktop/ll01"/>
          <p:cNvPicPr>
            <a:picLocks noChangeAspect="1"/>
          </p:cNvPicPr>
          <p:nvPr/>
        </p:nvPicPr>
        <p:blipFill>
          <a:blip r:embed="rId3"/>
          <a:stretch>
            <a:fillRect/>
          </a:stretch>
        </p:blipFill>
        <p:spPr>
          <a:xfrm>
            <a:off x="1583266" y="2277533"/>
            <a:ext cx="9313336" cy="4212163"/>
          </a:xfrm>
          <a:prstGeom prst="rect">
            <a:avLst/>
          </a:prstGeom>
          <a:noFill/>
          <a:ln w="9525" cap="flat" cmpd="sng">
            <a:noFill/>
            <a:prstDash val="solid"/>
            <a:miter/>
          </a:ln>
        </p:spPr>
      </p:pic>
      <p:sp>
        <p:nvSpPr>
          <p:cNvPr id="549" name="艺术字"/>
          <p:cNvSpPr>
            <a:spLocks noChangeArrowheads="1" noChangeShapeType="1" noTextEdit="1"/>
          </p:cNvSpPr>
          <p:nvPr/>
        </p:nvSpPr>
        <p:spPr>
          <a:xfrm>
            <a:off x="3024717" y="742949"/>
            <a:ext cx="6623051" cy="134408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rPr>
              <a:t>试题分析</a:t>
            </a:r>
            <a:endParaRPr lang="en-US" altLang="zh-CN" sz="3600" kern="10">
              <a:ln w="28575" cap="flat" cmpd="sng">
                <a:solidFill>
                  <a:srgbClr val="FF00FF"/>
                </a:solidFill>
                <a:prstDash val="solid"/>
                <a:miter/>
              </a:ln>
              <a:solidFill>
                <a:srgbClr val="FFFF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27620353"/>
      </p:ext>
    </p:extLst>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3" name="内容占位符"/>
          <p:cNvSpPr>
            <a:spLocks noGrp="1"/>
          </p:cNvSpPr>
          <p:nvPr>
            <p:ph idx="1"/>
          </p:nvPr>
        </p:nvSpPr>
        <p:spPr>
          <a:xfrm>
            <a:off x="210107" y="252128"/>
            <a:ext cx="11836033" cy="6415270"/>
          </a:xfrm>
          <a:prstGeom prst="rect">
            <a:avLst/>
          </a:prstGeom>
        </p:spPr>
        <p:txBody>
          <a:bodyPr>
            <a:prstTxWarp prst="textNoShape">
              <a:avLst/>
            </a:prstTxWarp>
          </a:bodyPr>
          <a:lstStyle/>
          <a:p>
            <a:pPr>
              <a:buNone/>
            </a:pPr>
            <a:r>
              <a:rPr lang="en-US" altLang="zh-CN" b="0" i="0" u="none" baseline="0">
                <a:solidFill>
                  <a:srgbClr val="0000CC"/>
                </a:solidFill>
              </a:rPr>
              <a:t>                                                </a:t>
            </a:r>
            <a:r>
              <a:rPr lang="zh-CN" altLang="en-US" b="0" i="0" u="none" baseline="0">
                <a:solidFill>
                  <a:srgbClr val="0000CC"/>
                </a:solidFill>
              </a:rPr>
              <a:t>送李端  卢  纶</a:t>
            </a:r>
            <a:r>
              <a:rPr lang="en-US" altLang="zh-CN" b="0" i="0" u="none" baseline="0">
                <a:solidFill>
                  <a:srgbClr val="333399"/>
                </a:solidFill>
              </a:rPr>
              <a:t>  </a:t>
            </a:r>
            <a:endParaRPr lang="en-US" altLang="zh-CN" b="0" i="0" u="none" baseline="0">
              <a:solidFill>
                <a:srgbClr val="333399"/>
              </a:solidFill>
            </a:endParaRPr>
          </a:p>
          <a:p>
            <a:pPr>
              <a:buNone/>
            </a:pPr>
            <a:r>
              <a:rPr lang="en-US" altLang="zh-CN" b="0" i="0" u="none" baseline="0">
                <a:solidFill>
                  <a:srgbClr val="333399"/>
                </a:solidFill>
              </a:rPr>
              <a:t> </a:t>
            </a:r>
            <a:r>
              <a:rPr lang="zh-CN" altLang="en-US" b="0" i="0" u="none" baseline="0">
                <a:solidFill>
                  <a:srgbClr val="0000CC"/>
                </a:solidFill>
              </a:rPr>
              <a:t>故关衰草遍，离别自堪悲。路出寒云外，人归暮雪时。  </a:t>
            </a:r>
            <a:endParaRPr lang="en-US" altLang="zh-CN" b="0" i="0" u="none" baseline="0">
              <a:solidFill>
                <a:srgbClr val="0000CC"/>
              </a:solidFill>
            </a:endParaRPr>
          </a:p>
          <a:p>
            <a:pPr>
              <a:buNone/>
            </a:pPr>
            <a:r>
              <a:rPr lang="zh-CN" altLang="en-US" b="0" i="0" u="none" baseline="0">
                <a:solidFill>
                  <a:srgbClr val="0000CC"/>
                </a:solidFill>
              </a:rPr>
              <a:t>少孤为客早，多难识君迟。掩泪空相向，风尘何处期?</a:t>
            </a:r>
            <a:r>
              <a:rPr lang="en-US" altLang="zh-CN" b="0" i="0" u="none" baseline="0">
                <a:solidFill>
                  <a:srgbClr val="000000"/>
                </a:solidFill>
              </a:rPr>
              <a:t> </a:t>
            </a:r>
            <a:endParaRPr lang="en-US" altLang="zh-CN" b="0" i="0" u="none" baseline="0">
              <a:solidFill>
                <a:srgbClr val="000000"/>
              </a:solidFill>
            </a:endParaRPr>
          </a:p>
          <a:p>
            <a:pPr>
              <a:buNone/>
            </a:pPr>
            <a:r>
              <a:rPr lang="en-US" altLang="zh-CN" b="1" i="0" u="none" baseline="0">
                <a:solidFill>
                  <a:srgbClr val="0000CC"/>
                </a:solidFill>
              </a:rPr>
              <a:t>9、请从</a:t>
            </a:r>
            <a:r>
              <a:rPr lang="zh-CN" altLang="en-US" b="1" i="0" u="none" baseline="0">
                <a:solidFill>
                  <a:srgbClr val="FF0066"/>
                </a:solidFill>
              </a:rPr>
              <a:t>情景关系</a:t>
            </a:r>
            <a:r>
              <a:rPr lang="zh-CN" altLang="en-US" b="1" i="0" u="none" baseline="0">
                <a:solidFill>
                  <a:srgbClr val="0000CC"/>
                </a:solidFill>
              </a:rPr>
              <a:t>的角度赏析这首诗。</a:t>
            </a:r>
            <a:endParaRPr lang="en-US" altLang="zh-CN" b="1" i="0" u="none" baseline="0">
              <a:solidFill>
                <a:srgbClr val="0000CC"/>
              </a:solidFill>
            </a:endParaRPr>
          </a:p>
          <a:p>
            <a:pPr>
              <a:buNone/>
            </a:pPr>
            <a:endParaRPr lang="en-US" altLang="zh-CN" b="1" i="0" u="none" baseline="0">
              <a:solidFill>
                <a:srgbClr val="000099"/>
              </a:solidFill>
            </a:endParaRPr>
          </a:p>
          <a:p>
            <a:pPr>
              <a:buNone/>
            </a:pPr>
            <a:endParaRPr lang="zh-CN" altLang="en-US"/>
          </a:p>
        </p:txBody>
      </p:sp>
      <p:sp>
        <p:nvSpPr>
          <p:cNvPr id="554" name="艺术字"/>
          <p:cNvSpPr>
            <a:spLocks noChangeArrowheads="1" noChangeShapeType="1" noTextEdit="1"/>
          </p:cNvSpPr>
          <p:nvPr/>
        </p:nvSpPr>
        <p:spPr>
          <a:xfrm>
            <a:off x="684212" y="195262"/>
            <a:ext cx="2255837" cy="303211"/>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FF0066"/>
                </a:solidFill>
                <a:effectLst>
                  <a:prstShdw prst="shdw3" dist="13470" dir="2700000">
                    <a:srgbClr val="C0C0C0">
                      <a:alpha val="76953"/>
                    </a:srgbClr>
                  </a:prstShdw>
                </a:effectLst>
                <a:latin typeface="宋体"/>
                <a:ea typeface="宋体"/>
              </a:rPr>
              <a:t>情景关系题</a:t>
            </a:r>
            <a:endParaRPr lang="en-US" altLang="zh-CN" sz="3600" kern="10">
              <a:ln w="12700" cap="flat" cmpd="sng">
                <a:solidFill>
                  <a:srgbClr val="0000CC"/>
                </a:solidFill>
                <a:prstDash val="solid"/>
                <a:miter/>
              </a:ln>
              <a:solidFill>
                <a:srgbClr val="FF0066"/>
              </a:solidFill>
              <a:effectLst>
                <a:prstShdw prst="shdw3" dist="13470" dir="2700000">
                  <a:srgbClr val="C0C0C0">
                    <a:alpha val="76953"/>
                  </a:srgbClr>
                </a:prstShdw>
              </a:effectLst>
              <a:latin typeface="宋体"/>
              <a:ea typeface="宋体"/>
            </a:endParaRPr>
          </a:p>
        </p:txBody>
      </p:sp>
      <p:pic>
        <p:nvPicPr>
          <p:cNvPr id="555" name="图片" descr="C:/Users/Administrator/Desktop/ll01"/>
          <p:cNvPicPr>
            <a:picLocks noChangeAspect="1"/>
          </p:cNvPicPr>
          <p:nvPr/>
        </p:nvPicPr>
        <p:blipFill>
          <a:blip r:embed="rId3"/>
          <a:stretch>
            <a:fillRect/>
          </a:stretch>
        </p:blipFill>
        <p:spPr>
          <a:xfrm>
            <a:off x="8337911" y="1826744"/>
            <a:ext cx="3163481" cy="1660818"/>
          </a:xfrm>
          <a:prstGeom prst="rect">
            <a:avLst/>
          </a:prstGeom>
          <a:noFill/>
          <a:ln w="9525" cap="flat" cmpd="sng">
            <a:noFill/>
            <a:prstDash val="solid"/>
            <a:miter/>
          </a:ln>
        </p:spPr>
      </p:pic>
      <p:sp>
        <p:nvSpPr>
          <p:cNvPr id="556" name="矩形"/>
          <p:cNvSpPr/>
          <p:nvPr/>
        </p:nvSpPr>
        <p:spPr>
          <a:xfrm>
            <a:off x="293072" y="2520423"/>
            <a:ext cx="10946256" cy="248856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【参考答案】</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①诗歌运用了</a:t>
            </a:r>
            <a:r>
              <a:rPr lang="zh-CN" altLang="en-US" sz="2800" b="1" i="0" u="none" strike="noStrike" kern="0" cap="none" spc="0" baseline="0">
                <a:solidFill>
                  <a:srgbClr val="FF0000"/>
                </a:solidFill>
                <a:latin typeface="Times New Roman" pitchFamily="2" charset="0"/>
                <a:ea typeface="宋体" pitchFamily="2" charset="-122"/>
                <a:cs typeface="Times New Roman" pitchFamily="2" charset="0"/>
              </a:rPr>
              <a:t>情景交融</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的手法；</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②前两联描绘了一幅故关衰草、寒云暮雪、凄怆悲凉，哀婉凄楚的严冬送别画面；</a:t>
            </a:r>
            <a:endParaRPr lang="en-US" altLang="zh-CN" sz="2800" b="1" i="0" u="none" strike="noStrike" kern="0" cap="none" spc="0" baseline="0">
              <a:solidFill>
                <a:srgbClr val="0000CC"/>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③表达了诗人浓重的</a:t>
            </a:r>
            <a:r>
              <a:rPr lang="zh-CN" altLang="en-US" sz="2800" b="1" i="0" u="none" strike="noStrike" kern="0" cap="none" spc="0" baseline="0">
                <a:solidFill>
                  <a:srgbClr val="FF0000"/>
                </a:solidFill>
                <a:latin typeface="Times New Roman" pitchFamily="2" charset="0"/>
                <a:ea typeface="宋体" pitchFamily="2" charset="-122"/>
                <a:cs typeface="Times New Roman" pitchFamily="2" charset="0"/>
              </a:rPr>
              <a:t>依依难舍的惜别伤感</a:t>
            </a:r>
            <a:r>
              <a:rPr lang="zh-CN" altLang="en-US" sz="2800" b="1" i="0" u="none" strike="noStrike" kern="0" cap="none" spc="0" baseline="0">
                <a:solidFill>
                  <a:srgbClr val="0000CC"/>
                </a:solidFill>
                <a:latin typeface="Times New Roman" pitchFamily="2" charset="0"/>
                <a:ea typeface="宋体" pitchFamily="2" charset="-122"/>
                <a:cs typeface="Times New Roman" pitchFamily="2" charset="0"/>
              </a:rPr>
              <a:t>。</a:t>
            </a: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2126352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54"/>
                                        </p:tgtEl>
                                        <p:attrNameLst>
                                          <p:attrName>style.visibility</p:attrName>
                                        </p:attrNameLst>
                                      </p:cBhvr>
                                      <p:to>
                                        <p:strVal val="visible"/>
                                      </p:to>
                                    </p:set>
                                    <p:anim calcmode="lin" valueType="num">
                                      <p:cBhvr>
                                        <p:cTn id="7" dur="500" fill="hold"/>
                                        <p:tgtEl>
                                          <p:spTgt spid="554"/>
                                        </p:tgtEl>
                                        <p:attrNameLst>
                                          <p:attrName>ppt_w</p:attrName>
                                        </p:attrNameLst>
                                      </p:cBhvr>
                                      <p:tavLst>
                                        <p:tav tm="0">
                                          <p:val>
                                            <p:fltVal val="0"/>
                                          </p:val>
                                        </p:tav>
                                        <p:tav tm="100000">
                                          <p:val>
                                            <p:strVal val="#ppt_w"/>
                                          </p:val>
                                        </p:tav>
                                      </p:tavLst>
                                    </p:anim>
                                    <p:anim calcmode="lin" valueType="num">
                                      <p:cBhvr>
                                        <p:cTn id="8" dur="500" fill="hold"/>
                                        <p:tgtEl>
                                          <p:spTgt spid="554"/>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56"/>
                                        </p:tgtEl>
                                        <p:attrNameLst>
                                          <p:attrName>style.visibility</p:attrName>
                                        </p:attrNameLst>
                                      </p:cBhvr>
                                      <p:to>
                                        <p:strVal val="visible"/>
                                      </p:to>
                                    </p:set>
                                    <p:animEffect transition="in" filter="wipe(down)">
                                      <p:cBhvr>
                                        <p:cTn id="13" dur="500"/>
                                        <p:tgtEl>
                                          <p:spTgt spid="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4" grpId="0"/>
      <p:bldP spid="556" grpId="0"/>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60" name="图片" descr="C:/Users/Administrator/Desktop/36bOOOPIC44"/>
          <p:cNvPicPr>
            <a:picLocks noChangeAspect="1"/>
          </p:cNvPicPr>
          <p:nvPr/>
        </p:nvPicPr>
        <p:blipFill>
          <a:blip r:embed="rId3"/>
          <a:stretch>
            <a:fillRect/>
          </a:stretch>
        </p:blipFill>
        <p:spPr>
          <a:xfrm>
            <a:off x="1295399" y="2758017"/>
            <a:ext cx="9505951" cy="3551767"/>
          </a:xfrm>
          <a:prstGeom prst="rect">
            <a:avLst/>
          </a:prstGeom>
          <a:noFill/>
          <a:ln w="9525" cap="flat" cmpd="sng">
            <a:noFill/>
            <a:prstDash val="solid"/>
            <a:miter/>
          </a:ln>
        </p:spPr>
      </p:pic>
      <p:sp>
        <p:nvSpPr>
          <p:cNvPr id="561" name="艺术字"/>
          <p:cNvSpPr>
            <a:spLocks noChangeArrowheads="1" noChangeShapeType="1" noTextEdit="1"/>
          </p:cNvSpPr>
          <p:nvPr/>
        </p:nvSpPr>
        <p:spPr>
          <a:xfrm>
            <a:off x="3312583" y="548216"/>
            <a:ext cx="4963584" cy="173778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巩固练习</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425675310"/>
      </p:ext>
    </p:extLst>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5" name="内容占位符"/>
          <p:cNvSpPr>
            <a:spLocks noGrp="1"/>
          </p:cNvSpPr>
          <p:nvPr>
            <p:ph idx="1"/>
          </p:nvPr>
        </p:nvSpPr>
        <p:spPr>
          <a:xfrm>
            <a:off x="73268" y="58613"/>
            <a:ext cx="12045279" cy="6755319"/>
          </a:xfrm>
          <a:prstGeom prst="rect">
            <a:avLst/>
          </a:prstGeom>
        </p:spPr>
        <p:txBody>
          <a:bodyPr>
            <a:prstTxWarp prst="textNoShape">
              <a:avLst/>
            </a:prstTxWarp>
          </a:bodyPr>
          <a:lstStyle/>
          <a:p>
            <a:pPr marL="231013" indent="-231013">
              <a:buNone/>
            </a:pPr>
            <a:r>
              <a:rPr lang="en-US" altLang="zh-CN" b="1" i="0" u="none" baseline="0">
                <a:solidFill>
                  <a:srgbClr val="0000CC"/>
                </a:solidFill>
              </a:rPr>
              <a:t>             </a:t>
            </a:r>
            <a:r>
              <a:rPr lang="zh-CN" altLang="en-US" b="1" i="0" u="none" baseline="0">
                <a:solidFill>
                  <a:srgbClr val="0000CC"/>
                </a:solidFill>
              </a:rPr>
              <a:t>春行</a:t>
            </a:r>
            <a:r>
              <a:rPr lang="zh-CN" altLang="en-US" b="1">
                <a:solidFill>
                  <a:srgbClr val="0000CC"/>
                </a:solidFill>
              </a:rPr>
              <a:t>寄</a:t>
            </a:r>
            <a:r>
              <a:rPr lang="zh-CN" altLang="en-US" b="1" i="0" u="none" baseline="0">
                <a:solidFill>
                  <a:srgbClr val="0000CC"/>
                </a:solidFill>
              </a:rPr>
              <a:t>兴    </a:t>
            </a:r>
            <a:endParaRPr lang="en-US" altLang="zh-CN" b="1" i="0" u="none" baseline="0">
              <a:solidFill>
                <a:srgbClr val="0000CC"/>
              </a:solidFill>
            </a:endParaRPr>
          </a:p>
          <a:p>
            <a:pPr>
              <a:buNone/>
            </a:pPr>
            <a:r>
              <a:rPr lang="zh-CN" altLang="en-US" b="1" i="0" u="none" baseline="0">
                <a:solidFill>
                  <a:srgbClr val="0000CC"/>
                </a:solidFill>
              </a:rPr>
              <a:t>                李  华</a:t>
            </a:r>
            <a:endParaRPr lang="en-US" altLang="zh-CN" b="1" i="0" u="none" baseline="0">
              <a:solidFill>
                <a:srgbClr val="0000CC"/>
              </a:solidFill>
            </a:endParaRPr>
          </a:p>
          <a:p>
            <a:pPr>
              <a:buNone/>
            </a:pPr>
            <a:r>
              <a:rPr lang="zh-CN" altLang="en-US" b="1" i="0" u="none" baseline="0">
                <a:solidFill>
                  <a:srgbClr val="0000CC"/>
                </a:solidFill>
              </a:rPr>
              <a:t>        宜阳城下草萋萋，</a:t>
            </a:r>
            <a:endParaRPr lang="en-US" altLang="zh-CN" b="1" i="0" u="none" baseline="0">
              <a:solidFill>
                <a:srgbClr val="0000CC"/>
              </a:solidFill>
            </a:endParaRPr>
          </a:p>
          <a:p>
            <a:pPr>
              <a:buNone/>
            </a:pPr>
            <a:r>
              <a:rPr lang="zh-CN" altLang="en-US" b="1" i="0" u="none" baseline="0">
                <a:solidFill>
                  <a:srgbClr val="0000CC"/>
                </a:solidFill>
              </a:rPr>
              <a:t>        涧水东流复向西。</a:t>
            </a:r>
            <a:endParaRPr lang="en-US" altLang="zh-CN" b="1" i="0" u="none" baseline="0">
              <a:solidFill>
                <a:srgbClr val="0000CC"/>
              </a:solidFill>
            </a:endParaRPr>
          </a:p>
          <a:p>
            <a:pPr>
              <a:buNone/>
            </a:pPr>
            <a:r>
              <a:rPr lang="zh-CN" altLang="en-US" b="1" i="0" u="none" baseline="0">
                <a:solidFill>
                  <a:srgbClr val="0000CC"/>
                </a:solidFill>
              </a:rPr>
              <a:t>        芳树无人花自落，</a:t>
            </a:r>
            <a:endParaRPr lang="en-US" altLang="zh-CN" b="1" i="0" u="none" baseline="0">
              <a:solidFill>
                <a:srgbClr val="0000CC"/>
              </a:solidFill>
            </a:endParaRPr>
          </a:p>
          <a:p>
            <a:pPr>
              <a:buNone/>
            </a:pPr>
            <a:r>
              <a:rPr lang="zh-CN" altLang="en-US" b="1" i="0" u="none" baseline="0">
                <a:solidFill>
                  <a:srgbClr val="0000CC"/>
                </a:solidFill>
              </a:rPr>
              <a:t>        春山一路鸟空啼。</a:t>
            </a:r>
            <a:endParaRPr lang="en-US" altLang="zh-CN" b="1" i="0" u="none" baseline="0">
              <a:solidFill>
                <a:srgbClr val="0000CC"/>
              </a:solidFill>
            </a:endParaRPr>
          </a:p>
          <a:p>
            <a:pPr>
              <a:buNone/>
            </a:pPr>
            <a:r>
              <a:rPr lang="zh-CN" altLang="en-US" b="1" i="0" u="none" baseline="0">
                <a:solidFill>
                  <a:srgbClr val="FF00FF"/>
                </a:solidFill>
              </a:rPr>
              <a:t>请从“景”和“情”的角度来赏析这首诗。</a:t>
            </a:r>
            <a:endParaRPr lang="en-US" altLang="zh-CN" b="1" i="0" u="none" baseline="0">
              <a:solidFill>
                <a:srgbClr val="FF00FF"/>
              </a:solidFill>
            </a:endParaRPr>
          </a:p>
          <a:p>
            <a:pPr>
              <a:buNone/>
            </a:pPr>
            <a:endParaRPr lang="zh-CN" altLang="en-US"/>
          </a:p>
        </p:txBody>
      </p:sp>
      <p:pic>
        <p:nvPicPr>
          <p:cNvPr id="566" name="图片" descr="C:/Users/Administrator/Desktop/chunxingjixing"/>
          <p:cNvPicPr>
            <a:picLocks noChangeAspect="1"/>
          </p:cNvPicPr>
          <p:nvPr/>
        </p:nvPicPr>
        <p:blipFill>
          <a:blip r:embed="rId3"/>
          <a:stretch>
            <a:fillRect/>
          </a:stretch>
        </p:blipFill>
        <p:spPr>
          <a:xfrm>
            <a:off x="9510201" y="505871"/>
            <a:ext cx="2154083" cy="1838708"/>
          </a:xfrm>
          <a:prstGeom prst="rect">
            <a:avLst/>
          </a:prstGeom>
          <a:noFill/>
          <a:ln w="9525" cap="flat" cmpd="sng">
            <a:noFill/>
            <a:prstDash val="solid"/>
            <a:miter/>
          </a:ln>
        </p:spPr>
      </p:pic>
      <p:sp>
        <p:nvSpPr>
          <p:cNvPr id="567" name="矩形"/>
          <p:cNvSpPr/>
          <p:nvPr/>
        </p:nvSpPr>
        <p:spPr>
          <a:xfrm>
            <a:off x="3520533" y="350952"/>
            <a:ext cx="5989667" cy="266319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1900" b="1" i="0" u="none" strike="noStrike" kern="0" cap="none" spc="0" baseline="0">
                <a:solidFill>
                  <a:schemeClr val="tx1"/>
                </a:solidFill>
                <a:latin typeface="Times New Roman" pitchFamily="2" charset="0"/>
                <a:ea typeface="宋体" pitchFamily="2" charset="-122"/>
                <a:cs typeface="Times New Roman" pitchFamily="2" charset="0"/>
              </a:rPr>
              <a:t>【创作背景】李华因在安禄山陷长安时受伪职，被贬为杭州司户参军。此诗正写于安史之乱平息后不久。当时宜阳位置很重要，唐代最大的行宫之一——连昌宫就坐落在这里。境内女几山是著名的风景区，山上古木流泉，鸟语花香，景色妍丽，是一座天然的大花园。它年年都吸引着皇室、贵族、墨客、游人前来观赏。然而，在安史之乱中，这里却遭到严重破坏，景象荒凉。李华在安史乱平之后的一个春天经由宜阳，因对这些景象有所感触，产生独特的体验，写下此诗。</a:t>
            </a:r>
            <a:endParaRPr lang="zh-CN" altLang="en-US" sz="1900" b="1" i="0" u="none" strike="noStrike" kern="0" cap="none" spc="0" baseline="0">
              <a:solidFill>
                <a:schemeClr val="tx1"/>
              </a:solidFill>
              <a:latin typeface="Times New Roman" pitchFamily="2" charset="0"/>
              <a:ea typeface="宋体" pitchFamily="2" charset="-122"/>
              <a:cs typeface="Times New Roman" pitchFamily="2" charset="0"/>
            </a:endParaRPr>
          </a:p>
        </p:txBody>
      </p:sp>
      <p:sp>
        <p:nvSpPr>
          <p:cNvPr id="568" name="矩形"/>
          <p:cNvSpPr/>
          <p:nvPr/>
        </p:nvSpPr>
        <p:spPr>
          <a:xfrm>
            <a:off x="6564823" y="3013517"/>
            <a:ext cx="5099459" cy="175831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200" b="1" i="0" u="none" strike="noStrike" kern="0" cap="none" spc="0" baseline="0">
                <a:solidFill>
                  <a:schemeClr val="tx1"/>
                </a:solidFill>
                <a:latin typeface="Times New Roman" pitchFamily="2" charset="0"/>
                <a:ea typeface="宋体" pitchFamily="2" charset="-122"/>
                <a:cs typeface="Times New Roman" pitchFamily="2" charset="0"/>
              </a:rPr>
              <a:t>【译文】宜阳城下春草茂盛，涧水东流右转向西。秀美树木无人欣赏，奇异花草独自凋零。山路蜿蜒春光烂漫，然而行人稀少。只有一路鸟鸣相伴，让我倍感孤寂。</a:t>
            </a:r>
            <a:endParaRPr lang="zh-CN" altLang="en-US" sz="2200" b="1" i="0" u="none" strike="noStrike" kern="0" cap="none" spc="0" baseline="0">
              <a:solidFill>
                <a:schemeClr val="tx1"/>
              </a:solidFill>
              <a:latin typeface="Times New Roman" pitchFamily="2" charset="0"/>
              <a:ea typeface="宋体" pitchFamily="2" charset="-122"/>
              <a:cs typeface="Times New Roman" pitchFamily="2" charset="0"/>
            </a:endParaRPr>
          </a:p>
        </p:txBody>
      </p:sp>
      <p:sp>
        <p:nvSpPr>
          <p:cNvPr id="569" name="矩形"/>
          <p:cNvSpPr/>
          <p:nvPr/>
        </p:nvSpPr>
        <p:spPr>
          <a:xfrm>
            <a:off x="161189" y="3853903"/>
            <a:ext cx="11678936" cy="2943082"/>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231013" indent="-231013" algn="l">
              <a:lnSpc>
                <a:spcPct val="100000"/>
              </a:lnSpc>
              <a:spcBef>
                <a:spcPts val="1000"/>
              </a:spcBef>
              <a:spcAft>
                <a:spcPct val="0"/>
              </a:spcAft>
              <a:buNone/>
            </a:pPr>
            <a:r>
              <a:rPr lang="en-US" altLang="zh-CN" sz="23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300" b="1" i="0" u="none" strike="noStrike" kern="0" cap="none" spc="0" baseline="0">
                <a:solidFill>
                  <a:srgbClr val="FF0066"/>
                </a:solidFill>
                <a:latin typeface="Times New Roman" pitchFamily="2" charset="0"/>
                <a:ea typeface="宋体" pitchFamily="2" charset="-122"/>
                <a:cs typeface="Times New Roman" pitchFamily="2" charset="0"/>
              </a:rPr>
              <a:t>参考答案</a:t>
            </a:r>
            <a:r>
              <a:rPr lang="en-US" altLang="zh-CN" sz="23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3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①该诗景中含情，情景交融；</a:t>
            </a:r>
            <a:endParaRPr lang="en-US" altLang="zh-CN" sz="23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②“春行”时的所见所闻：有草有水，有树有山，有花有鸟，可谓一句一</a:t>
            </a:r>
            <a:endParaRPr lang="en-US" altLang="zh-CN" sz="23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景，且每个画面均有特色。</a:t>
            </a:r>
            <a:endParaRPr lang="en-US" altLang="zh-CN" sz="23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③诗中“花自落”“鸟空啼”之景都显出了山中的宁静，从中更透出一丝伤</a:t>
            </a:r>
            <a:endParaRPr lang="en-US" altLang="zh-CN" sz="23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春、凄凉之情。</a:t>
            </a:r>
            <a:endParaRPr lang="en-US" altLang="zh-CN" sz="2300" b="1" i="0" u="none" strike="noStrike" kern="0" cap="none" spc="0" baseline="0">
              <a:solidFill>
                <a:srgbClr val="0000CC"/>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9615942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67"/>
                                        </p:tgtEl>
                                        <p:attrNameLst>
                                          <p:attrName>style.visibility</p:attrName>
                                        </p:attrNameLst>
                                      </p:cBhvr>
                                      <p:to>
                                        <p:strVal val="visible"/>
                                      </p:to>
                                    </p:set>
                                    <p:animEffect transition="in" filter="wheel(4)">
                                      <p:cBhvr>
                                        <p:cTn id="7" dur="2000"/>
                                        <p:tgtEl>
                                          <p:spTgt spid="56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568"/>
                                        </p:tgtEl>
                                        <p:attrNameLst>
                                          <p:attrName>style.visibility</p:attrName>
                                        </p:attrNameLst>
                                      </p:cBhvr>
                                      <p:to>
                                        <p:strVal val="visible"/>
                                      </p:to>
                                    </p:set>
                                    <p:animEffect transition="in" filter="wheel(4)">
                                      <p:cBhvr>
                                        <p:cTn id="12" dur="2000"/>
                                        <p:tgtEl>
                                          <p:spTgt spid="56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569"/>
                                        </p:tgtEl>
                                        <p:attrNameLst>
                                          <p:attrName>style.visibility</p:attrName>
                                        </p:attrNameLst>
                                      </p:cBhvr>
                                      <p:to>
                                        <p:strVal val="visible"/>
                                      </p:to>
                                    </p:set>
                                    <p:animEffect transition="in" filter="wheel(4)">
                                      <p:cBhvr>
                                        <p:cTn id="17" dur="2000"/>
                                        <p:tgtEl>
                                          <p:spTgt spid="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7" grpId="0"/>
      <p:bldP spid="568" grpId="0"/>
      <p:bldP spid="569" grpId="0"/>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 name="矩形"/>
          <p:cNvSpPr/>
          <p:nvPr/>
        </p:nvSpPr>
        <p:spPr>
          <a:xfrm>
            <a:off x="462235" y="1485899"/>
            <a:ext cx="7714485" cy="2163127"/>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50000"/>
              </a:spcBef>
              <a:spcAft>
                <a:spcPct val="0"/>
              </a:spcAft>
              <a:buNone/>
            </a:pPr>
            <a:r>
              <a:rPr lang="en-US" altLang="zh-CN" sz="2400" b="0" i="0" u="none" strike="noStrike" kern="0" cap="none" spc="0" baseline="0">
                <a:solidFill>
                  <a:srgbClr val="FF0000"/>
                </a:solidFill>
                <a:latin typeface="Times New Roman" pitchFamily="2" charset="0"/>
                <a:ea typeface="宋体" pitchFamily="2" charset="-122"/>
                <a:cs typeface="Times New Roman" pitchFamily="2" charset="0"/>
              </a:rPr>
              <a:t>                 </a:t>
            </a:r>
            <a:r>
              <a:rPr lang="zh-CN" altLang="en-US" sz="5500" b="1" i="0" u="none" strike="noStrike" kern="0" cap="none" spc="0" baseline="0">
                <a:solidFill>
                  <a:srgbClr val="FF0000"/>
                </a:solidFill>
                <a:latin typeface="Times New Roman" pitchFamily="2" charset="0"/>
                <a:ea typeface="宋体" pitchFamily="2" charset="-122"/>
                <a:cs typeface="Times New Roman" pitchFamily="2" charset="0"/>
              </a:rPr>
              <a:t>（六）内容理解题</a:t>
            </a:r>
            <a:endParaRPr lang="en-US" altLang="zh-CN" sz="5500" b="1" i="0" u="none" strike="noStrike" kern="0" cap="none" spc="0" baseline="0">
              <a:solidFill>
                <a:srgbClr val="FF0000"/>
              </a:solidFill>
              <a:latin typeface="Times New Roman" pitchFamily="2" charset="0"/>
              <a:ea typeface="宋体" pitchFamily="2" charset="-122"/>
              <a:cs typeface="Times New Roman" pitchFamily="2" charset="0"/>
            </a:endParaRPr>
          </a:p>
          <a:p>
            <a:pPr marL="0" indent="0" algn="l">
              <a:lnSpc>
                <a:spcPct val="100000"/>
              </a:lnSpc>
              <a:spcBef>
                <a:spcPct val="50000"/>
              </a:spcBef>
              <a:spcAft>
                <a:spcPct val="0"/>
              </a:spcAft>
              <a:buNone/>
            </a:pPr>
            <a:r>
              <a:rPr lang="zh-CN" altLang="en-US" sz="5500" b="1" i="0" u="none" strike="noStrike" kern="0" cap="none" spc="0" baseline="0">
                <a:solidFill>
                  <a:srgbClr val="FF0000"/>
                </a:solidFill>
                <a:latin typeface="Times New Roman" pitchFamily="2" charset="0"/>
                <a:ea typeface="宋体" pitchFamily="2" charset="-122"/>
                <a:cs typeface="Times New Roman" pitchFamily="2" charset="0"/>
              </a:rPr>
              <a:t>《核按钮》P146</a:t>
            </a:r>
            <a:endParaRPr lang="zh-CN" altLang="en-US" sz="5500" b="1" i="0" u="none" strike="noStrike" kern="0" cap="none" spc="0" baseline="0">
              <a:solidFill>
                <a:srgbClr val="D60093"/>
              </a:solidFill>
              <a:latin typeface="方正华隶简体" pitchFamily="1" charset="-122"/>
              <a:ea typeface="方正华隶简体" pitchFamily="1" charset="-122"/>
              <a:cs typeface="方正华隶简体" pitchFamily="1" charset="-122"/>
            </a:endParaRPr>
          </a:p>
        </p:txBody>
      </p:sp>
      <p:pic>
        <p:nvPicPr>
          <p:cNvPr id="574" name="图片" descr="C:/Users/Administrator/Desktop/向日葵">
            <a:hlinkClick r:id="rId4" action="ppaction://hlinksldjump"/>
          </p:cNvPr>
          <p:cNvPicPr>
            <a:picLocks noChangeAspect="1"/>
          </p:cNvPicPr>
          <p:nvPr/>
        </p:nvPicPr>
        <p:blipFill>
          <a:blip r:embed="rId3"/>
          <a:stretch>
            <a:fillRect/>
          </a:stretch>
        </p:blipFill>
        <p:spPr>
          <a:xfrm>
            <a:off x="7056967" y="1028700"/>
            <a:ext cx="4368800" cy="819150"/>
          </a:xfrm>
          <a:prstGeom prst="rect">
            <a:avLst/>
          </a:prstGeom>
          <a:noFill/>
          <a:ln w="9525" cap="flat" cmpd="sng">
            <a:noFill/>
            <a:prstDash val="solid"/>
            <a:miter/>
          </a:ln>
        </p:spPr>
      </p:pic>
      <p:sp>
        <p:nvSpPr>
          <p:cNvPr id="575" name="艺术字"/>
          <p:cNvSpPr>
            <a:spLocks noChangeArrowheads="1" noChangeShapeType="1" noTextEdit="1"/>
          </p:cNvSpPr>
          <p:nvPr/>
        </p:nvSpPr>
        <p:spPr>
          <a:xfrm>
            <a:off x="3312583" y="260350"/>
            <a:ext cx="4705350" cy="79375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三、把握情感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2245707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73"/>
                                        </p:tgtEl>
                                        <p:attrNameLst>
                                          <p:attrName>style.visibility</p:attrName>
                                        </p:attrNameLst>
                                      </p:cBhvr>
                                      <p:to>
                                        <p:strVal val="visible"/>
                                      </p:to>
                                    </p:set>
                                    <p:animEffect transition="in" filter="wheel(4)">
                                      <p:cBhvr>
                                        <p:cTn id="7" dur="2000"/>
                                        <p:tgtEl>
                                          <p:spTgt spid="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7" name="图片"/>
          <p:cNvPicPr>
            <a:picLocks noChangeAspect="1"/>
          </p:cNvPicPr>
          <p:nvPr/>
        </p:nvPicPr>
        <p:blipFill>
          <a:blip r:embed="rId3"/>
          <a:stretch>
            <a:fillRect/>
          </a:stretch>
        </p:blipFill>
        <p:spPr>
          <a:xfrm>
            <a:off x="802216" y="537633"/>
            <a:ext cx="1498600" cy="2074333"/>
          </a:xfrm>
          <a:prstGeom prst="rect">
            <a:avLst/>
          </a:prstGeom>
          <a:noFill/>
          <a:ln w="9525" cap="flat" cmpd="sng">
            <a:noFill/>
            <a:prstDash val="solid"/>
            <a:miter/>
          </a:ln>
        </p:spPr>
      </p:pic>
      <p:pic>
        <p:nvPicPr>
          <p:cNvPr id="138" name="图片"/>
          <p:cNvPicPr>
            <a:picLocks noChangeAspect="1"/>
          </p:cNvPicPr>
          <p:nvPr/>
        </p:nvPicPr>
        <p:blipFill>
          <a:blip r:embed="rId4"/>
          <a:stretch>
            <a:fillRect/>
          </a:stretch>
        </p:blipFill>
        <p:spPr>
          <a:xfrm>
            <a:off x="2434166" y="1041400"/>
            <a:ext cx="1786466" cy="4017433"/>
          </a:xfrm>
          <a:prstGeom prst="rect">
            <a:avLst/>
          </a:prstGeom>
          <a:noFill/>
          <a:ln w="9525" cap="flat" cmpd="sng">
            <a:noFill/>
            <a:prstDash val="solid"/>
            <a:miter/>
          </a:ln>
        </p:spPr>
      </p:pic>
      <p:pic>
        <p:nvPicPr>
          <p:cNvPr id="139" name="图片"/>
          <p:cNvPicPr>
            <a:picLocks noChangeAspect="1"/>
          </p:cNvPicPr>
          <p:nvPr/>
        </p:nvPicPr>
        <p:blipFill>
          <a:blip r:embed="rId5"/>
          <a:stretch>
            <a:fillRect/>
          </a:stretch>
        </p:blipFill>
        <p:spPr>
          <a:xfrm>
            <a:off x="994833" y="3560233"/>
            <a:ext cx="1308100" cy="2002366"/>
          </a:xfrm>
          <a:prstGeom prst="rect">
            <a:avLst/>
          </a:prstGeom>
          <a:noFill/>
          <a:ln w="9525" cap="flat" cmpd="sng">
            <a:noFill/>
            <a:prstDash val="solid"/>
            <a:miter/>
          </a:ln>
        </p:spPr>
      </p:pic>
      <p:pic>
        <p:nvPicPr>
          <p:cNvPr id="140" name="图片"/>
          <p:cNvPicPr>
            <a:picLocks noChangeAspect="1"/>
          </p:cNvPicPr>
          <p:nvPr/>
        </p:nvPicPr>
        <p:blipFill>
          <a:blip r:embed="rId6"/>
          <a:stretch>
            <a:fillRect/>
          </a:stretch>
        </p:blipFill>
        <p:spPr>
          <a:xfrm>
            <a:off x="4739217" y="1041400"/>
            <a:ext cx="1786464" cy="4017433"/>
          </a:xfrm>
          <a:prstGeom prst="rect">
            <a:avLst/>
          </a:prstGeom>
          <a:noFill/>
          <a:ln w="9525" cap="flat" cmpd="sng">
            <a:noFill/>
            <a:prstDash val="solid"/>
            <a:miter/>
          </a:ln>
        </p:spPr>
      </p:pic>
      <p:sp>
        <p:nvSpPr>
          <p:cNvPr id="141" name="艺术字"/>
          <p:cNvSpPr>
            <a:spLocks noChangeArrowheads="1" noChangeShapeType="1" noTextEdit="1"/>
          </p:cNvSpPr>
          <p:nvPr/>
        </p:nvSpPr>
        <p:spPr>
          <a:xfrm>
            <a:off x="7056967" y="622300"/>
            <a:ext cx="3551766"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品味语言</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142" name="艺术字"/>
          <p:cNvSpPr>
            <a:spLocks noChangeArrowheads="1" noChangeShapeType="1" noTextEdit="1"/>
          </p:cNvSpPr>
          <p:nvPr/>
        </p:nvSpPr>
        <p:spPr>
          <a:xfrm>
            <a:off x="7038558" y="1917700"/>
            <a:ext cx="3570172"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分析形象</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143" name="艺术字"/>
          <p:cNvSpPr>
            <a:spLocks noChangeArrowheads="1" noChangeShapeType="1" noTextEdit="1"/>
          </p:cNvSpPr>
          <p:nvPr/>
        </p:nvSpPr>
        <p:spPr>
          <a:xfrm>
            <a:off x="6945816" y="3213100"/>
            <a:ext cx="3662915"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把握情感</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144" name="艺术字"/>
          <p:cNvSpPr>
            <a:spLocks noChangeArrowheads="1" noChangeShapeType="1" noTextEdit="1"/>
          </p:cNvSpPr>
          <p:nvPr/>
        </p:nvSpPr>
        <p:spPr>
          <a:xfrm>
            <a:off x="6945816" y="4652433"/>
            <a:ext cx="3662915"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鉴赏技巧</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7279683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40"/>
                                        </p:tgtEl>
                                        <p:attrNameLst>
                                          <p:attrName>style.visibility</p:attrName>
                                        </p:attrNameLst>
                                      </p:cBhvr>
                                      <p:to>
                                        <p:strVal val="visible"/>
                                      </p:to>
                                    </p:set>
                                    <p:anim calcmode="lin" valueType="num">
                                      <p:cBhvr>
                                        <p:cTn id="7" dur="500" fill="hold"/>
                                        <p:tgtEl>
                                          <p:spTgt spid="140"/>
                                        </p:tgtEl>
                                        <p:attrNameLst>
                                          <p:attrName>ppt_w</p:attrName>
                                        </p:attrNameLst>
                                      </p:cBhvr>
                                      <p:tavLst>
                                        <p:tav tm="0">
                                          <p:val>
                                            <p:fltVal val="0"/>
                                          </p:val>
                                        </p:tav>
                                        <p:tav tm="100000">
                                          <p:val>
                                            <p:strVal val="#ppt_w"/>
                                          </p:val>
                                        </p:tav>
                                      </p:tavLst>
                                    </p:anim>
                                    <p:anim calcmode="lin" valueType="num">
                                      <p:cBhvr>
                                        <p:cTn id="8" dur="500" fill="hold"/>
                                        <p:tgtEl>
                                          <p:spTgt spid="140"/>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41"/>
                                        </p:tgtEl>
                                        <p:attrNameLst>
                                          <p:attrName>style.visibility</p:attrName>
                                        </p:attrNameLst>
                                      </p:cBhvr>
                                      <p:to>
                                        <p:strVal val="visible"/>
                                      </p:to>
                                    </p:set>
                                    <p:anim calcmode="lin" valueType="num">
                                      <p:cBhvr>
                                        <p:cTn id="13" dur="500" fill="hold"/>
                                        <p:tgtEl>
                                          <p:spTgt spid="141"/>
                                        </p:tgtEl>
                                        <p:attrNameLst>
                                          <p:attrName>ppt_w</p:attrName>
                                        </p:attrNameLst>
                                      </p:cBhvr>
                                      <p:tavLst>
                                        <p:tav tm="0">
                                          <p:val>
                                            <p:fltVal val="0"/>
                                          </p:val>
                                        </p:tav>
                                        <p:tav tm="100000">
                                          <p:val>
                                            <p:strVal val="#ppt_w"/>
                                          </p:val>
                                        </p:tav>
                                      </p:tavLst>
                                    </p:anim>
                                    <p:anim calcmode="lin" valueType="num">
                                      <p:cBhvr>
                                        <p:cTn id="14" dur="500" fill="hold"/>
                                        <p:tgtEl>
                                          <p:spTgt spid="141"/>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142"/>
                                        </p:tgtEl>
                                        <p:attrNameLst>
                                          <p:attrName>style.visibility</p:attrName>
                                        </p:attrNameLst>
                                      </p:cBhvr>
                                      <p:to>
                                        <p:strVal val="visible"/>
                                      </p:to>
                                    </p:set>
                                    <p:anim calcmode="lin" valueType="num">
                                      <p:cBhvr>
                                        <p:cTn id="17" dur="500" fill="hold"/>
                                        <p:tgtEl>
                                          <p:spTgt spid="142"/>
                                        </p:tgtEl>
                                        <p:attrNameLst>
                                          <p:attrName>ppt_w</p:attrName>
                                        </p:attrNameLst>
                                      </p:cBhvr>
                                      <p:tavLst>
                                        <p:tav tm="0">
                                          <p:val>
                                            <p:fltVal val="0"/>
                                          </p:val>
                                        </p:tav>
                                        <p:tav tm="100000">
                                          <p:val>
                                            <p:strVal val="#ppt_w"/>
                                          </p:val>
                                        </p:tav>
                                      </p:tavLst>
                                    </p:anim>
                                    <p:anim calcmode="lin" valueType="num">
                                      <p:cBhvr>
                                        <p:cTn id="18" dur="500" fill="hold"/>
                                        <p:tgtEl>
                                          <p:spTgt spid="142"/>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143"/>
                                        </p:tgtEl>
                                        <p:attrNameLst>
                                          <p:attrName>style.visibility</p:attrName>
                                        </p:attrNameLst>
                                      </p:cBhvr>
                                      <p:to>
                                        <p:strVal val="visible"/>
                                      </p:to>
                                    </p:set>
                                    <p:anim calcmode="lin" valueType="num">
                                      <p:cBhvr>
                                        <p:cTn id="21" dur="500" fill="hold"/>
                                        <p:tgtEl>
                                          <p:spTgt spid="143"/>
                                        </p:tgtEl>
                                        <p:attrNameLst>
                                          <p:attrName>ppt_w</p:attrName>
                                        </p:attrNameLst>
                                      </p:cBhvr>
                                      <p:tavLst>
                                        <p:tav tm="0">
                                          <p:val>
                                            <p:fltVal val="0"/>
                                          </p:val>
                                        </p:tav>
                                        <p:tav tm="100000">
                                          <p:val>
                                            <p:strVal val="#ppt_w"/>
                                          </p:val>
                                        </p:tav>
                                      </p:tavLst>
                                    </p:anim>
                                    <p:anim calcmode="lin" valueType="num">
                                      <p:cBhvr>
                                        <p:cTn id="22" dur="500" fill="hold"/>
                                        <p:tgtEl>
                                          <p:spTgt spid="143"/>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144"/>
                                        </p:tgtEl>
                                        <p:attrNameLst>
                                          <p:attrName>style.visibility</p:attrName>
                                        </p:attrNameLst>
                                      </p:cBhvr>
                                      <p:to>
                                        <p:strVal val="visible"/>
                                      </p:to>
                                    </p:set>
                                    <p:anim calcmode="lin" valueType="num">
                                      <p:cBhvr>
                                        <p:cTn id="25" dur="500" fill="hold"/>
                                        <p:tgtEl>
                                          <p:spTgt spid="144"/>
                                        </p:tgtEl>
                                        <p:attrNameLst>
                                          <p:attrName>ppt_w</p:attrName>
                                        </p:attrNameLst>
                                      </p:cBhvr>
                                      <p:tavLst>
                                        <p:tav tm="0">
                                          <p:val>
                                            <p:fltVal val="0"/>
                                          </p:val>
                                        </p:tav>
                                        <p:tav tm="100000">
                                          <p:val>
                                            <p:strVal val="#ppt_w"/>
                                          </p:val>
                                        </p:tav>
                                      </p:tavLst>
                                    </p:anim>
                                    <p:anim calcmode="lin" valueType="num">
                                      <p:cBhvr>
                                        <p:cTn id="26" dur="500" fill="hold"/>
                                        <p:tgtEl>
                                          <p:spTgt spid="144"/>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6" presetClass="emph" presetSubtype="0" fill="hold" grpId="1" nodeType="clickEffect">
                                  <p:stCondLst>
                                    <p:cond delay="0"/>
                                  </p:stCondLst>
                                  <p:childTnLst>
                                    <p:animScale>
                                      <p:cBhvr>
                                        <p:cTn id="30" dur="2000" fill="hold"/>
                                        <p:tgtEl>
                                          <p:spTgt spid="141"/>
                                        </p:tgtEl>
                                      </p:cBhvr>
                                      <p:by x="150000" y="150000"/>
                                    </p:animScale>
                                  </p:childTnLst>
                                </p:cTn>
                              </p:par>
                            </p:childTnLst>
                          </p:cTn>
                        </p:par>
                        <p:par>
                          <p:cTn id="31" fill="hold" nodeType="afterGroup">
                            <p:stCondLst>
                              <p:cond delay="2000"/>
                            </p:stCondLst>
                            <p:childTnLst>
                              <p:par>
                                <p:cTn id="32" presetID="2" presetClass="exit" presetSubtype="4" fill="hold" grpId="1" nodeType="afterEffect">
                                  <p:stCondLst>
                                    <p:cond delay="0"/>
                                  </p:stCondLst>
                                  <p:childTnLst>
                                    <p:anim calcmode="lin" valueType="num">
                                      <p:cBhvr additive="base">
                                        <p:cTn id="33" dur="500"/>
                                        <p:tgtEl>
                                          <p:spTgt spid="142"/>
                                        </p:tgtEl>
                                        <p:attrNameLst>
                                          <p:attrName>ppt_x</p:attrName>
                                        </p:attrNameLst>
                                      </p:cBhvr>
                                      <p:tavLst>
                                        <p:tav tm="0">
                                          <p:val>
                                            <p:strVal val="ppt_x"/>
                                          </p:val>
                                        </p:tav>
                                        <p:tav tm="100000">
                                          <p:val>
                                            <p:strVal val="ppt_x"/>
                                          </p:val>
                                        </p:tav>
                                      </p:tavLst>
                                    </p:anim>
                                    <p:anim calcmode="lin" valueType="num">
                                      <p:cBhvr additive="base">
                                        <p:cTn id="34" dur="500"/>
                                        <p:tgtEl>
                                          <p:spTgt spid="142"/>
                                        </p:tgtEl>
                                        <p:attrNameLst>
                                          <p:attrName>ppt_y</p:attrName>
                                        </p:attrNameLst>
                                      </p:cBhvr>
                                      <p:tavLst>
                                        <p:tav tm="0">
                                          <p:val>
                                            <p:strVal val="ppt_y"/>
                                          </p:val>
                                        </p:tav>
                                        <p:tav tm="100000">
                                          <p:val>
                                            <p:strVal val="1+ppt_h/2"/>
                                          </p:val>
                                        </p:tav>
                                      </p:tavLst>
                                    </p:anim>
                                    <p:set>
                                      <p:cBhvr>
                                        <p:cTn id="35" dur="1" fill="hold">
                                          <p:stCondLst>
                                            <p:cond delay="499"/>
                                          </p:stCondLst>
                                        </p:cTn>
                                        <p:tgtEl>
                                          <p:spTgt spid="142"/>
                                        </p:tgtEl>
                                        <p:attrNameLst>
                                          <p:attrName>style.visibility</p:attrName>
                                        </p:attrNameLst>
                                      </p:cBhvr>
                                      <p:to>
                                        <p:strVal val="hidden"/>
                                      </p:to>
                                    </p:set>
                                  </p:childTnLst>
                                </p:cTn>
                              </p:par>
                            </p:childTnLst>
                          </p:cTn>
                        </p:par>
                        <p:par>
                          <p:cTn id="36" fill="hold" nodeType="afterGroup">
                            <p:stCondLst>
                              <p:cond delay="2500"/>
                            </p:stCondLst>
                            <p:childTnLst>
                              <p:par>
                                <p:cTn id="37" presetID="2" presetClass="exit" presetSubtype="4" fill="hold" grpId="1" nodeType="afterEffect">
                                  <p:stCondLst>
                                    <p:cond delay="0"/>
                                  </p:stCondLst>
                                  <p:childTnLst>
                                    <p:anim calcmode="lin" valueType="num">
                                      <p:cBhvr additive="base">
                                        <p:cTn id="38" dur="500"/>
                                        <p:tgtEl>
                                          <p:spTgt spid="143"/>
                                        </p:tgtEl>
                                        <p:attrNameLst>
                                          <p:attrName>ppt_x</p:attrName>
                                        </p:attrNameLst>
                                      </p:cBhvr>
                                      <p:tavLst>
                                        <p:tav tm="0">
                                          <p:val>
                                            <p:strVal val="ppt_x"/>
                                          </p:val>
                                        </p:tav>
                                        <p:tav tm="100000">
                                          <p:val>
                                            <p:strVal val="ppt_x"/>
                                          </p:val>
                                        </p:tav>
                                      </p:tavLst>
                                    </p:anim>
                                    <p:anim calcmode="lin" valueType="num">
                                      <p:cBhvr additive="base">
                                        <p:cTn id="39" dur="500"/>
                                        <p:tgtEl>
                                          <p:spTgt spid="143"/>
                                        </p:tgtEl>
                                        <p:attrNameLst>
                                          <p:attrName>ppt_y</p:attrName>
                                        </p:attrNameLst>
                                      </p:cBhvr>
                                      <p:tavLst>
                                        <p:tav tm="0">
                                          <p:val>
                                            <p:strVal val="ppt_y"/>
                                          </p:val>
                                        </p:tav>
                                        <p:tav tm="100000">
                                          <p:val>
                                            <p:strVal val="1+ppt_h/2"/>
                                          </p:val>
                                        </p:tav>
                                      </p:tavLst>
                                    </p:anim>
                                    <p:set>
                                      <p:cBhvr>
                                        <p:cTn id="40" dur="1" fill="hold">
                                          <p:stCondLst>
                                            <p:cond delay="499"/>
                                          </p:stCondLst>
                                        </p:cTn>
                                        <p:tgtEl>
                                          <p:spTgt spid="143"/>
                                        </p:tgtEl>
                                        <p:attrNameLst>
                                          <p:attrName>style.visibility</p:attrName>
                                        </p:attrNameLst>
                                      </p:cBhvr>
                                      <p:to>
                                        <p:strVal val="hidden"/>
                                      </p:to>
                                    </p:set>
                                  </p:childTnLst>
                                </p:cTn>
                              </p:par>
                            </p:childTnLst>
                          </p:cTn>
                        </p:par>
                        <p:par>
                          <p:cTn id="41" fill="hold" nodeType="afterGroup">
                            <p:stCondLst>
                              <p:cond delay="3000"/>
                            </p:stCondLst>
                            <p:childTnLst>
                              <p:par>
                                <p:cTn id="42" presetID="2" presetClass="exit" presetSubtype="4" fill="hold" grpId="1" nodeType="afterEffect">
                                  <p:stCondLst>
                                    <p:cond delay="0"/>
                                  </p:stCondLst>
                                  <p:childTnLst>
                                    <p:anim calcmode="lin" valueType="num">
                                      <p:cBhvr additive="base">
                                        <p:cTn id="43" dur="500"/>
                                        <p:tgtEl>
                                          <p:spTgt spid="144"/>
                                        </p:tgtEl>
                                        <p:attrNameLst>
                                          <p:attrName>ppt_x</p:attrName>
                                        </p:attrNameLst>
                                      </p:cBhvr>
                                      <p:tavLst>
                                        <p:tav tm="0">
                                          <p:val>
                                            <p:strVal val="ppt_x"/>
                                          </p:val>
                                        </p:tav>
                                        <p:tav tm="100000">
                                          <p:val>
                                            <p:strVal val="ppt_x"/>
                                          </p:val>
                                        </p:tav>
                                      </p:tavLst>
                                    </p:anim>
                                    <p:anim calcmode="lin" valueType="num">
                                      <p:cBhvr additive="base">
                                        <p:cTn id="44" dur="500"/>
                                        <p:tgtEl>
                                          <p:spTgt spid="144"/>
                                        </p:tgtEl>
                                        <p:attrNameLst>
                                          <p:attrName>ppt_y</p:attrName>
                                        </p:attrNameLst>
                                      </p:cBhvr>
                                      <p:tavLst>
                                        <p:tav tm="0">
                                          <p:val>
                                            <p:strVal val="ppt_y"/>
                                          </p:val>
                                        </p:tav>
                                        <p:tav tm="100000">
                                          <p:val>
                                            <p:strVal val="1+ppt_h/2"/>
                                          </p:val>
                                        </p:tav>
                                      </p:tavLst>
                                    </p:anim>
                                    <p:set>
                                      <p:cBhvr>
                                        <p:cTn id="45" dur="1" fill="hold">
                                          <p:stCondLst>
                                            <p:cond delay="499"/>
                                          </p:stCondLst>
                                        </p:cTn>
                                        <p:tgtEl>
                                          <p:spTgt spid="1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2" grpId="0"/>
      <p:bldP spid="143" grpId="0"/>
      <p:bldP spid="144" grpId="0"/>
      <p:bldP spid="141" grpId="1"/>
      <p:bldP spid="142" grpId="1"/>
      <p:bldP spid="143" grpId="1"/>
      <p:bldP spid="144" grpId="1"/>
    </p:bld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9" name="内容占位符"/>
          <p:cNvSpPr>
            <a:spLocks noGrp="1"/>
          </p:cNvSpPr>
          <p:nvPr>
            <p:ph idx="1"/>
          </p:nvPr>
        </p:nvSpPr>
        <p:spPr>
          <a:xfrm>
            <a:off x="210107" y="252128"/>
            <a:ext cx="11836033" cy="6415270"/>
          </a:xfrm>
          <a:prstGeom prst="rect">
            <a:avLst/>
          </a:prstGeom>
        </p:spPr>
        <p:txBody>
          <a:bodyPr>
            <a:prstTxWarp prst="textNoShape">
              <a:avLst/>
            </a:prstTxWarp>
          </a:bodyPr>
          <a:lstStyle/>
          <a:p>
            <a:pPr>
              <a:buNone/>
            </a:pPr>
            <a:r>
              <a:rPr lang="en-US" altLang="zh-CN" b="0" i="0" u="none" baseline="0">
                <a:solidFill>
                  <a:srgbClr val="0000CC"/>
                </a:solidFill>
              </a:rPr>
              <a:t>                                            </a:t>
            </a:r>
            <a:r>
              <a:rPr lang="zh-CN" altLang="en-US" b="0" i="0" u="none" baseline="0">
                <a:solidFill>
                  <a:srgbClr val="0000CC"/>
                </a:solidFill>
              </a:rPr>
              <a:t>送李端  卢  纶</a:t>
            </a:r>
            <a:r>
              <a:rPr lang="en-US" altLang="zh-CN" b="0" i="0" u="none" baseline="0">
                <a:solidFill>
                  <a:srgbClr val="333399"/>
                </a:solidFill>
              </a:rPr>
              <a:t>  </a:t>
            </a:r>
            <a:endParaRPr lang="en-US" altLang="zh-CN" b="0" i="0" u="none" baseline="0">
              <a:solidFill>
                <a:srgbClr val="333399"/>
              </a:solidFill>
            </a:endParaRPr>
          </a:p>
          <a:p>
            <a:pPr>
              <a:buNone/>
            </a:pPr>
            <a:r>
              <a:rPr lang="en-US" altLang="zh-CN" b="0" i="0" u="none" baseline="0">
                <a:solidFill>
                  <a:srgbClr val="333399"/>
                </a:solidFill>
              </a:rPr>
              <a:t> </a:t>
            </a:r>
            <a:r>
              <a:rPr lang="zh-CN" altLang="en-US" b="0" i="0" u="none" baseline="0">
                <a:solidFill>
                  <a:srgbClr val="0000CC"/>
                </a:solidFill>
              </a:rPr>
              <a:t>故关衰草遍，离别自堪悲。路出寒云外，人归暮雪时。  </a:t>
            </a:r>
            <a:endParaRPr lang="en-US" altLang="zh-CN" b="0" i="0" u="none" baseline="0">
              <a:solidFill>
                <a:srgbClr val="0000CC"/>
              </a:solidFill>
            </a:endParaRPr>
          </a:p>
          <a:p>
            <a:pPr>
              <a:buNone/>
            </a:pPr>
            <a:r>
              <a:rPr lang="zh-CN" altLang="en-US" b="0" i="0" u="none" baseline="0">
                <a:solidFill>
                  <a:srgbClr val="0000CC"/>
                </a:solidFill>
              </a:rPr>
              <a:t>少孤为客早，多难识君迟。掩泪空相向，风尘何处期?</a:t>
            </a:r>
            <a:r>
              <a:rPr lang="en-US" altLang="zh-CN" b="0" i="0" u="none" baseline="0">
                <a:solidFill>
                  <a:srgbClr val="000000"/>
                </a:solidFill>
              </a:rPr>
              <a:t> </a:t>
            </a:r>
            <a:endParaRPr lang="en-US" altLang="zh-CN" b="0" i="0" u="none" baseline="0">
              <a:solidFill>
                <a:srgbClr val="000000"/>
              </a:solidFill>
            </a:endParaRPr>
          </a:p>
          <a:p>
            <a:pPr>
              <a:buNone/>
            </a:pPr>
            <a:r>
              <a:rPr lang="en-US" altLang="zh-CN" b="1" i="0" u="none" baseline="0">
                <a:solidFill>
                  <a:srgbClr val="0000CC"/>
                </a:solidFill>
              </a:rPr>
              <a:t>10、这首诗以</a:t>
            </a:r>
            <a:r>
              <a:rPr lang="zh-CN" altLang="en-US" b="1" i="0" u="none" baseline="0">
                <a:solidFill>
                  <a:srgbClr val="0000CC"/>
                </a:solidFill>
              </a:rPr>
              <a:t>一个“悲”字贯串全篇，请结合全诗作简要分析。</a:t>
            </a:r>
            <a:endParaRPr lang="en-US" altLang="zh-CN" b="1" i="0" u="none" baseline="0">
              <a:solidFill>
                <a:srgbClr val="0000CC"/>
              </a:solidFill>
            </a:endParaRPr>
          </a:p>
          <a:p>
            <a:pPr>
              <a:buNone/>
            </a:pPr>
            <a:endParaRPr lang="en-US" altLang="zh-CN" b="1" i="0" u="none" baseline="0">
              <a:solidFill>
                <a:srgbClr val="FF0066"/>
              </a:solidFill>
            </a:endParaRPr>
          </a:p>
          <a:p>
            <a:pPr>
              <a:buNone/>
            </a:pPr>
            <a:endParaRPr lang="zh-CN" altLang="en-US"/>
          </a:p>
        </p:txBody>
      </p:sp>
      <p:sp>
        <p:nvSpPr>
          <p:cNvPr id="580" name="艺术字"/>
          <p:cNvSpPr>
            <a:spLocks noChangeArrowheads="1" noChangeShapeType="1" noTextEdit="1"/>
          </p:cNvSpPr>
          <p:nvPr/>
        </p:nvSpPr>
        <p:spPr>
          <a:xfrm>
            <a:off x="539750" y="195262"/>
            <a:ext cx="2090737" cy="350836"/>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00"/>
                </a:solidFill>
                <a:effectLst>
                  <a:prstShdw prst="shdw3" dist="13470" dir="2700000">
                    <a:srgbClr val="C0C0C0">
                      <a:alpha val="76953"/>
                    </a:srgbClr>
                  </a:prstShdw>
                </a:effectLst>
                <a:latin typeface="宋体"/>
                <a:ea typeface="宋体"/>
              </a:rPr>
              <a:t>内容理解题</a:t>
            </a:r>
            <a:endParaRPr lang="en-US" altLang="zh-CN" sz="3600" kern="10">
              <a:ln w="12700" cap="flat" cmpd="sng">
                <a:solidFill>
                  <a:srgbClr val="0000CC"/>
                </a:solidFill>
                <a:prstDash val="solid"/>
                <a:miter/>
              </a:ln>
              <a:solidFill>
                <a:srgbClr val="000000"/>
              </a:solidFill>
              <a:effectLst>
                <a:prstShdw prst="shdw3" dist="13470" dir="2700000">
                  <a:srgbClr val="C0C0C0">
                    <a:alpha val="76953"/>
                  </a:srgbClr>
                </a:prstShdw>
              </a:effectLst>
              <a:latin typeface="宋体"/>
              <a:ea typeface="宋体"/>
            </a:endParaRPr>
          </a:p>
        </p:txBody>
      </p:sp>
      <p:pic>
        <p:nvPicPr>
          <p:cNvPr id="581" name="图片" descr="C:/Users/Administrator/Desktop/ll01"/>
          <p:cNvPicPr>
            <a:picLocks noChangeAspect="1"/>
          </p:cNvPicPr>
          <p:nvPr/>
        </p:nvPicPr>
        <p:blipFill>
          <a:blip r:embed="rId3"/>
          <a:stretch>
            <a:fillRect/>
          </a:stretch>
        </p:blipFill>
        <p:spPr>
          <a:xfrm>
            <a:off x="8407370" y="2579037"/>
            <a:ext cx="2480269" cy="1758435"/>
          </a:xfrm>
          <a:prstGeom prst="rect">
            <a:avLst/>
          </a:prstGeom>
          <a:noFill/>
          <a:ln w="9525" cap="flat" cmpd="sng">
            <a:noFill/>
            <a:prstDash val="solid"/>
            <a:miter/>
          </a:ln>
        </p:spPr>
      </p:pic>
      <p:sp>
        <p:nvSpPr>
          <p:cNvPr id="582" name="矩形"/>
          <p:cNvSpPr/>
          <p:nvPr/>
        </p:nvSpPr>
        <p:spPr>
          <a:xfrm>
            <a:off x="210107" y="2579037"/>
            <a:ext cx="10765455" cy="394906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231013" indent="-231013" algn="l">
              <a:lnSpc>
                <a:spcPct val="100000"/>
              </a:lnSpc>
              <a:spcBef>
                <a:spcPts val="1000"/>
              </a:spcBef>
              <a:spcAft>
                <a:spcPct val="0"/>
              </a:spcAft>
              <a:buNone/>
            </a:pPr>
            <a:r>
              <a:rPr lang="zh-CN" altLang="en-US" sz="2600" b="1" i="0" u="none" strike="noStrike" kern="0" cap="none" spc="0" baseline="0">
                <a:solidFill>
                  <a:srgbClr val="FF0066"/>
                </a:solidFill>
                <a:latin typeface="Times New Roman" pitchFamily="2" charset="0"/>
                <a:ea typeface="宋体" pitchFamily="2" charset="-122"/>
                <a:cs typeface="Times New Roman" pitchFamily="2" charset="0"/>
              </a:rPr>
              <a:t>【参考答案】</a:t>
            </a:r>
            <a:endParaRPr lang="en-US" altLang="zh-CN" sz="2600" b="1" i="0" u="none" strike="noStrike" kern="0" cap="none" spc="0" baseline="0">
              <a:solidFill>
                <a:srgbClr val="FF0066"/>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600" b="1" i="0" u="none" strike="noStrike" kern="0" cap="none" spc="0" baseline="0">
                <a:solidFill>
                  <a:srgbClr val="FF0066"/>
                </a:solidFill>
                <a:latin typeface="Times New Roman" pitchFamily="2" charset="0"/>
                <a:ea typeface="宋体" pitchFamily="2" charset="-122"/>
                <a:cs typeface="Times New Roman" pitchFamily="2" charset="0"/>
              </a:rPr>
              <a:t>①本诗以“悲”为诗眼，情景交融，抒写送别的伤悲之情。</a:t>
            </a:r>
            <a:endParaRPr lang="en-US" altLang="zh-CN" sz="2600" b="1" i="0" u="none" strike="noStrike" kern="0" cap="none" spc="0" baseline="0">
              <a:solidFill>
                <a:srgbClr val="FF0066"/>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600" b="1" i="0" u="none" strike="noStrike" kern="0" cap="none" spc="0" baseline="0">
                <a:solidFill>
                  <a:srgbClr val="FF0066"/>
                </a:solidFill>
                <a:latin typeface="Times New Roman" pitchFamily="2" charset="0"/>
                <a:ea typeface="宋体" pitchFamily="2" charset="-122"/>
                <a:cs typeface="Times New Roman" pitchFamily="2" charset="0"/>
              </a:rPr>
              <a:t>②首联</a:t>
            </a:r>
            <a:r>
              <a:rPr lang="zh-CN" altLang="en-US" sz="2600" b="1" i="0" u="none" strike="noStrike" kern="0" cap="none" spc="0" baseline="0">
                <a:solidFill>
                  <a:srgbClr val="000000"/>
                </a:solidFill>
                <a:latin typeface="Times New Roman" pitchFamily="2" charset="0"/>
                <a:ea typeface="宋体" pitchFamily="2" charset="-122"/>
                <a:cs typeface="Times New Roman" pitchFamily="2" charset="0"/>
              </a:rPr>
              <a:t>以故关“衰草遍地”写送别环境，含悲；</a:t>
            </a:r>
            <a:endParaRPr lang="en-US" altLang="zh-CN" sz="2600" b="1"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600" b="1" i="0" u="none" strike="noStrike" kern="0" cap="none" spc="0" baseline="0">
                <a:solidFill>
                  <a:srgbClr val="FF0066"/>
                </a:solidFill>
                <a:latin typeface="Times New Roman" pitchFamily="2" charset="0"/>
                <a:ea typeface="宋体" pitchFamily="2" charset="-122"/>
                <a:cs typeface="Times New Roman" pitchFamily="2" charset="0"/>
              </a:rPr>
              <a:t>颔联</a:t>
            </a:r>
            <a:r>
              <a:rPr lang="zh-CN" altLang="en-US" sz="2600" b="1" i="0" u="none" strike="noStrike" kern="0" cap="none" spc="0" baseline="0">
                <a:solidFill>
                  <a:srgbClr val="000000"/>
                </a:solidFill>
                <a:latin typeface="Times New Roman" pitchFamily="2" charset="0"/>
                <a:ea typeface="宋体" pitchFamily="2" charset="-122"/>
                <a:cs typeface="Times New Roman" pitchFamily="2" charset="0"/>
              </a:rPr>
              <a:t>继续以“寒云 ”“暮雪”写送别情景，寓悲；</a:t>
            </a:r>
            <a:endParaRPr lang="en-US" altLang="zh-CN" sz="2600" b="1"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600" b="1" i="0" u="none" strike="noStrike" kern="0" cap="none" spc="0" baseline="0">
                <a:solidFill>
                  <a:srgbClr val="FF0066"/>
                </a:solidFill>
                <a:latin typeface="Times New Roman" pitchFamily="2" charset="0"/>
                <a:ea typeface="宋体" pitchFamily="2" charset="-122"/>
                <a:cs typeface="Times New Roman" pitchFamily="2" charset="0"/>
              </a:rPr>
              <a:t>颈联</a:t>
            </a:r>
            <a:r>
              <a:rPr lang="zh-CN" altLang="en-US" sz="2600" b="1" i="0" u="none" strike="noStrike" kern="0" cap="none" spc="0" baseline="0">
                <a:solidFill>
                  <a:srgbClr val="000000"/>
                </a:solidFill>
                <a:latin typeface="Times New Roman" pitchFamily="2" charset="0"/>
                <a:ea typeface="宋体" pitchFamily="2" charset="-122"/>
                <a:cs typeface="Times New Roman" pitchFamily="2" charset="0"/>
              </a:rPr>
              <a:t>写“少孤”“多难”的身世之感，堪悲；</a:t>
            </a:r>
            <a:endParaRPr lang="en-US" altLang="zh-CN" sz="2600" b="1"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600" b="1" i="0" u="none" strike="noStrike" kern="0" cap="none" spc="0" baseline="0">
                <a:solidFill>
                  <a:srgbClr val="FF0066"/>
                </a:solidFill>
                <a:latin typeface="Times New Roman" pitchFamily="2" charset="0"/>
                <a:ea typeface="宋体" pitchFamily="2" charset="-122"/>
                <a:cs typeface="Times New Roman" pitchFamily="2" charset="0"/>
              </a:rPr>
              <a:t>尾联</a:t>
            </a:r>
            <a:r>
              <a:rPr lang="zh-CN" altLang="en-US" sz="2600" b="1" i="0" u="none" strike="noStrike" kern="0" cap="none" spc="0" baseline="0">
                <a:solidFill>
                  <a:srgbClr val="000000"/>
                </a:solidFill>
                <a:latin typeface="Times New Roman" pitchFamily="2" charset="0"/>
                <a:ea typeface="宋体" pitchFamily="2" charset="-122"/>
                <a:cs typeface="Times New Roman" pitchFamily="2" charset="0"/>
              </a:rPr>
              <a:t>以“掩泪”“空相向”直接写悲伤惜别之情，以期待再会的问句将笔</a:t>
            </a:r>
            <a:endParaRPr lang="en-US" altLang="zh-CN" sz="2600" b="1" i="0" u="none" strike="noStrike" kern="0" cap="none" spc="0" baseline="0">
              <a:solidFill>
                <a:srgbClr val="000000"/>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600" b="1" i="0" u="none" strike="noStrike" kern="0" cap="none" spc="0" baseline="0">
                <a:solidFill>
                  <a:srgbClr val="000000"/>
                </a:solidFill>
                <a:latin typeface="Times New Roman" pitchFamily="2" charset="0"/>
                <a:ea typeface="宋体" pitchFamily="2" charset="-122"/>
                <a:cs typeface="Times New Roman" pitchFamily="2" charset="0"/>
              </a:rPr>
              <a:t>锋转向遥遥不可知的未来，抒写悲伤的送别之情。</a:t>
            </a:r>
            <a:endParaRPr lang="en-US" altLang="zh-CN" sz="2600" b="0" i="0" u="none" strike="noStrike" kern="0" cap="none" spc="0" baseline="0">
              <a:solidFill>
                <a:schemeClr val="tx1"/>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endParaRPr lang="zh-CN" altLang="en-US" sz="2400" b="0"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9871274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80"/>
                                        </p:tgtEl>
                                        <p:attrNameLst>
                                          <p:attrName>style.visibility</p:attrName>
                                        </p:attrNameLst>
                                      </p:cBhvr>
                                      <p:to>
                                        <p:strVal val="visible"/>
                                      </p:to>
                                    </p:set>
                                    <p:anim calcmode="lin" valueType="num">
                                      <p:cBhvr>
                                        <p:cTn id="7" dur="500" fill="hold"/>
                                        <p:tgtEl>
                                          <p:spTgt spid="580"/>
                                        </p:tgtEl>
                                        <p:attrNameLst>
                                          <p:attrName>ppt_w</p:attrName>
                                        </p:attrNameLst>
                                      </p:cBhvr>
                                      <p:tavLst>
                                        <p:tav tm="0">
                                          <p:val>
                                            <p:fltVal val="0"/>
                                          </p:val>
                                        </p:tav>
                                        <p:tav tm="100000">
                                          <p:val>
                                            <p:strVal val="#ppt_w"/>
                                          </p:val>
                                        </p:tav>
                                      </p:tavLst>
                                    </p:anim>
                                    <p:anim calcmode="lin" valueType="num">
                                      <p:cBhvr>
                                        <p:cTn id="8" dur="500" fill="hold"/>
                                        <p:tgtEl>
                                          <p:spTgt spid="580"/>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1" presetClass="entr" presetSubtype="4" fill="hold" grpId="0" nodeType="clickEffect">
                                  <p:stCondLst>
                                    <p:cond delay="0"/>
                                  </p:stCondLst>
                                  <p:childTnLst>
                                    <p:set>
                                      <p:cBhvr>
                                        <p:cTn id="12" dur="1" fill="hold">
                                          <p:stCondLst>
                                            <p:cond delay="0"/>
                                          </p:stCondLst>
                                        </p:cTn>
                                        <p:tgtEl>
                                          <p:spTgt spid="582"/>
                                        </p:tgtEl>
                                        <p:attrNameLst>
                                          <p:attrName>style.visibility</p:attrName>
                                        </p:attrNameLst>
                                      </p:cBhvr>
                                      <p:to>
                                        <p:strVal val="visible"/>
                                      </p:to>
                                    </p:set>
                                    <p:animEffect transition="in" filter="wheel(4)">
                                      <p:cBhvr>
                                        <p:cTn id="13" dur="2000"/>
                                        <p:tgtEl>
                                          <p:spTgt spid="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 grpId="0"/>
      <p:bldP spid="582" grpId="0"/>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86" name="图片" descr="C:/Users/Administrator/Desktop/36bOOOPIC44"/>
          <p:cNvPicPr>
            <a:picLocks noChangeAspect="1"/>
          </p:cNvPicPr>
          <p:nvPr/>
        </p:nvPicPr>
        <p:blipFill>
          <a:blip r:embed="rId3"/>
          <a:stretch>
            <a:fillRect/>
          </a:stretch>
        </p:blipFill>
        <p:spPr>
          <a:xfrm>
            <a:off x="1295399" y="2758017"/>
            <a:ext cx="9505951" cy="3551767"/>
          </a:xfrm>
          <a:prstGeom prst="rect">
            <a:avLst/>
          </a:prstGeom>
          <a:noFill/>
          <a:ln w="9525" cap="flat" cmpd="sng">
            <a:noFill/>
            <a:prstDash val="solid"/>
            <a:miter/>
          </a:ln>
        </p:spPr>
      </p:pic>
      <p:sp>
        <p:nvSpPr>
          <p:cNvPr id="587" name="艺术字"/>
          <p:cNvSpPr>
            <a:spLocks noChangeArrowheads="1" noChangeShapeType="1" noTextEdit="1"/>
          </p:cNvSpPr>
          <p:nvPr/>
        </p:nvSpPr>
        <p:spPr>
          <a:xfrm>
            <a:off x="3312583" y="548216"/>
            <a:ext cx="4963584" cy="173778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巩固练习</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976830817"/>
      </p:ext>
    </p:extLst>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1" name="内容占位符"/>
          <p:cNvSpPr>
            <a:spLocks noGrp="1"/>
          </p:cNvSpPr>
          <p:nvPr>
            <p:ph idx="1"/>
          </p:nvPr>
        </p:nvSpPr>
        <p:spPr>
          <a:xfrm>
            <a:off x="210107" y="252128"/>
            <a:ext cx="11836033" cy="6415270"/>
          </a:xfrm>
          <a:prstGeom prst="rect">
            <a:avLst/>
          </a:prstGeom>
        </p:spPr>
        <p:txBody>
          <a:bodyPr>
            <a:prstTxWarp prst="textNoShape">
              <a:avLst/>
            </a:prstTxWarp>
          </a:bodyPr>
          <a:lstStyle/>
          <a:p>
            <a:pPr>
              <a:buNone/>
            </a:pPr>
            <a:r>
              <a:rPr lang="zh-CN" altLang="en-US" sz="2700" b="1" i="0" u="none" baseline="0">
                <a:solidFill>
                  <a:srgbClr val="0000CC"/>
                </a:solidFill>
              </a:rPr>
              <a:t>邯郸冬至夜思家 </a:t>
            </a:r>
            <a:endParaRPr lang="en-US" altLang="zh-CN" sz="2700" b="1" i="0" u="none" baseline="0">
              <a:solidFill>
                <a:srgbClr val="0000CC"/>
              </a:solidFill>
            </a:endParaRPr>
          </a:p>
          <a:p>
            <a:pPr>
              <a:buNone/>
            </a:pPr>
            <a:r>
              <a:rPr lang="zh-CN" altLang="en-US" sz="2700" b="1" i="0" u="none" baseline="0">
                <a:solidFill>
                  <a:srgbClr val="0000CC"/>
                </a:solidFill>
              </a:rPr>
              <a:t>      白居易</a:t>
            </a:r>
            <a:endParaRPr lang="en-US" altLang="zh-CN" sz="2700" b="1" i="0" u="none" baseline="0">
              <a:solidFill>
                <a:srgbClr val="0000CC"/>
              </a:solidFill>
            </a:endParaRPr>
          </a:p>
          <a:p>
            <a:pPr>
              <a:buNone/>
            </a:pPr>
            <a:r>
              <a:rPr lang="zh-CN" altLang="en-US" sz="2700" b="1" i="0" u="none" baseline="0">
                <a:solidFill>
                  <a:srgbClr val="0000CC"/>
                </a:solidFill>
              </a:rPr>
              <a:t>邯郸驿里逢冬至，</a:t>
            </a:r>
            <a:endParaRPr lang="en-US" altLang="zh-CN" sz="2700" b="1" i="0" u="none" baseline="0">
              <a:solidFill>
                <a:srgbClr val="0000CC"/>
              </a:solidFill>
            </a:endParaRPr>
          </a:p>
          <a:p>
            <a:pPr>
              <a:buNone/>
            </a:pPr>
            <a:r>
              <a:rPr lang="zh-CN" altLang="en-US" sz="2700" b="1" i="0" u="none" baseline="0">
                <a:solidFill>
                  <a:srgbClr val="0000CC"/>
                </a:solidFill>
              </a:rPr>
              <a:t>抱膝灯前影伴身。</a:t>
            </a:r>
            <a:endParaRPr lang="en-US" altLang="zh-CN" sz="2700" b="1" i="0" u="none" baseline="0">
              <a:solidFill>
                <a:srgbClr val="0000CC"/>
              </a:solidFill>
            </a:endParaRPr>
          </a:p>
          <a:p>
            <a:pPr>
              <a:buNone/>
            </a:pPr>
            <a:r>
              <a:rPr lang="zh-CN" altLang="en-US" sz="2700" b="1" i="0" u="none" baseline="0">
                <a:solidFill>
                  <a:srgbClr val="0000CC"/>
                </a:solidFill>
              </a:rPr>
              <a:t>想得家中夜深坐，</a:t>
            </a:r>
            <a:endParaRPr lang="en-US" altLang="zh-CN" sz="2700" b="1" i="0" u="none" baseline="0">
              <a:solidFill>
                <a:srgbClr val="0000CC"/>
              </a:solidFill>
            </a:endParaRPr>
          </a:p>
          <a:p>
            <a:pPr>
              <a:buNone/>
            </a:pPr>
            <a:r>
              <a:rPr lang="zh-CN" altLang="en-US" sz="2700" b="1" i="0" u="none" baseline="0">
                <a:solidFill>
                  <a:srgbClr val="0000CC"/>
                </a:solidFill>
              </a:rPr>
              <a:t>还应说着远行人。</a:t>
            </a:r>
            <a:endParaRPr lang="en-US" altLang="zh-CN" sz="2700" b="1" i="0" u="none" baseline="0">
              <a:solidFill>
                <a:srgbClr val="0000CC"/>
              </a:solidFill>
            </a:endParaRPr>
          </a:p>
          <a:p>
            <a:pPr>
              <a:buNone/>
            </a:pPr>
            <a:r>
              <a:rPr lang="en-US" altLang="zh-CN" sz="2700" b="1" i="0" u="none" baseline="0">
                <a:solidFill>
                  <a:srgbClr val="0000CC"/>
                </a:solidFill>
              </a:rPr>
              <a:t>[注]冬至：二十四节气之一，唐朝时是一个重要节日。</a:t>
            </a:r>
            <a:endParaRPr lang="en-US" altLang="zh-CN" sz="2700" b="1" i="0" u="none" baseline="0">
              <a:solidFill>
                <a:srgbClr val="0000CC"/>
              </a:solidFill>
            </a:endParaRPr>
          </a:p>
          <a:p>
            <a:pPr>
              <a:buNone/>
            </a:pPr>
            <a:r>
              <a:rPr lang="zh-CN" altLang="en-US" sz="2700" b="1" i="0" u="none" baseline="0">
                <a:solidFill>
                  <a:srgbClr val="FF00FF"/>
                </a:solidFill>
              </a:rPr>
              <a:t>作者是怎样写“思家”的？</a:t>
            </a:r>
            <a:endParaRPr lang="en-US" altLang="zh-CN" sz="2700" b="1" i="0" u="none" baseline="0">
              <a:solidFill>
                <a:srgbClr val="FF00FF"/>
              </a:solidFill>
            </a:endParaRPr>
          </a:p>
          <a:p>
            <a:pPr>
              <a:buNone/>
            </a:pPr>
            <a:endParaRPr lang="en-US" altLang="zh-CN" b="1" i="0" u="none" baseline="0">
              <a:solidFill>
                <a:srgbClr val="0000CC"/>
              </a:solidFill>
            </a:endParaRPr>
          </a:p>
          <a:p>
            <a:pPr>
              <a:buNone/>
            </a:pPr>
            <a:endParaRPr lang="zh-CN" altLang="en-US"/>
          </a:p>
        </p:txBody>
      </p:sp>
      <p:pic>
        <p:nvPicPr>
          <p:cNvPr id="592" name="图片" descr="C:/Users/Administrator/Desktop/t01ea38fc56422000a7"/>
          <p:cNvPicPr>
            <a:picLocks noChangeAspect="1"/>
          </p:cNvPicPr>
          <p:nvPr/>
        </p:nvPicPr>
        <p:blipFill>
          <a:blip r:embed="rId3"/>
          <a:stretch>
            <a:fillRect/>
          </a:stretch>
        </p:blipFill>
        <p:spPr>
          <a:xfrm>
            <a:off x="4427537" y="250825"/>
            <a:ext cx="4267200" cy="1781175"/>
          </a:xfrm>
          <a:prstGeom prst="rect">
            <a:avLst/>
          </a:prstGeom>
          <a:noFill/>
          <a:ln w="9525" cap="flat" cmpd="sng">
            <a:noFill/>
            <a:prstDash val="solid"/>
            <a:miter/>
          </a:ln>
        </p:spPr>
      </p:pic>
      <p:sp>
        <p:nvSpPr>
          <p:cNvPr id="593" name="矩形"/>
          <p:cNvSpPr/>
          <p:nvPr/>
        </p:nvSpPr>
        <p:spPr>
          <a:xfrm>
            <a:off x="362677" y="4477414"/>
            <a:ext cx="10785067" cy="171704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231013" indent="-231013" algn="l">
              <a:lnSpc>
                <a:spcPct val="100000"/>
              </a:lnSpc>
              <a:spcBef>
                <a:spcPts val="1000"/>
              </a:spcBef>
              <a:spcAft>
                <a:spcPct val="0"/>
              </a:spcAft>
              <a:buNone/>
            </a:pPr>
            <a:r>
              <a:rPr lang="en-US" altLang="zh-CN" sz="2300" b="1" i="0" u="none" strike="noStrike" kern="0" cap="none" spc="0" baseline="0">
                <a:solidFill>
                  <a:srgbClr val="0000CC"/>
                </a:solidFill>
                <a:latin typeface="Times New Roman" pitchFamily="2" charset="0"/>
                <a:ea typeface="宋体" pitchFamily="2" charset="-122"/>
                <a:cs typeface="Times New Roman" pitchFamily="2" charset="0"/>
              </a:rPr>
              <a:t>[</a:t>
            </a:r>
            <a:r>
              <a:rPr lang="zh-CN" altLang="en-US" sz="2300" b="1" i="0" u="none" strike="noStrike" kern="0" cap="none" spc="0" baseline="0">
                <a:solidFill>
                  <a:srgbClr val="FF0066"/>
                </a:solidFill>
                <a:latin typeface="Times New Roman" pitchFamily="2" charset="0"/>
                <a:ea typeface="宋体" pitchFamily="2" charset="-122"/>
                <a:cs typeface="Times New Roman" pitchFamily="2" charset="0"/>
              </a:rPr>
              <a:t>参考答案</a:t>
            </a:r>
            <a:r>
              <a:rPr lang="en-US" altLang="zh-CN" sz="2300" b="1" i="0" u="none" strike="noStrike" kern="0" cap="none" spc="0" baseline="0">
                <a:solidFill>
                  <a:srgbClr val="0000CC"/>
                </a:solidFill>
                <a:latin typeface="Times New Roman" pitchFamily="2" charset="0"/>
                <a:ea typeface="宋体" pitchFamily="2" charset="-122"/>
                <a:cs typeface="Times New Roman" pitchFamily="2" charset="0"/>
              </a:rPr>
              <a:t>]</a:t>
            </a:r>
            <a:endParaRPr lang="en-US" altLang="zh-CN" sz="23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作者主要通过一幅</a:t>
            </a:r>
            <a:r>
              <a:rPr lang="zh-CN" altLang="en-US" sz="2300" b="1" i="0" u="none" strike="noStrike" kern="0" cap="none" spc="0" baseline="0">
                <a:solidFill>
                  <a:srgbClr val="FF0000"/>
                </a:solidFill>
                <a:latin typeface="Times New Roman" pitchFamily="2" charset="0"/>
                <a:ea typeface="宋体" pitchFamily="2" charset="-122"/>
                <a:cs typeface="Times New Roman" pitchFamily="2" charset="0"/>
              </a:rPr>
              <a:t>想象</a:t>
            </a: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的画面，运用</a:t>
            </a:r>
            <a:r>
              <a:rPr lang="zh-CN" altLang="en-US" sz="2300" b="1" i="0" u="none" strike="noStrike" kern="0" cap="none" spc="0" baseline="0">
                <a:solidFill>
                  <a:srgbClr val="FF0000"/>
                </a:solidFill>
                <a:latin typeface="Times New Roman" pitchFamily="2" charset="0"/>
                <a:ea typeface="宋体" pitchFamily="2" charset="-122"/>
                <a:cs typeface="Times New Roman" pitchFamily="2" charset="0"/>
              </a:rPr>
              <a:t>对写</a:t>
            </a: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手法，反向落笔，即不直接写自己</a:t>
            </a:r>
            <a:endParaRPr lang="en-US" altLang="zh-CN" sz="2300" b="1" i="0" u="none" strike="noStrike" kern="0" cap="none" spc="0" baseline="0">
              <a:solidFill>
                <a:srgbClr val="0000CC"/>
              </a:solidFill>
              <a:latin typeface="Times New Roman" pitchFamily="2" charset="0"/>
              <a:ea typeface="宋体" pitchFamily="2" charset="-122"/>
              <a:cs typeface="Times New Roman" pitchFamily="2" charset="0"/>
            </a:endParaRPr>
          </a:p>
          <a:p>
            <a:pPr marL="231013" indent="-231013" algn="l">
              <a:lnSpc>
                <a:spcPct val="100000"/>
              </a:lnSpc>
              <a:spcBef>
                <a:spcPts val="1000"/>
              </a:spcBef>
              <a:spcAft>
                <a:spcPct val="0"/>
              </a:spcAft>
              <a:buNone/>
            </a:pP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如何思家，而是</a:t>
            </a:r>
            <a:r>
              <a:rPr lang="zh-CN" altLang="en-US" sz="2300" b="1" i="0" u="none" strike="noStrike" kern="0" cap="none" spc="0" baseline="0">
                <a:solidFill>
                  <a:srgbClr val="FF0000"/>
                </a:solidFill>
                <a:latin typeface="Times New Roman" pitchFamily="2" charset="0"/>
                <a:ea typeface="宋体" pitchFamily="2" charset="-122"/>
                <a:cs typeface="Times New Roman" pitchFamily="2" charset="0"/>
              </a:rPr>
              <a:t>想象</a:t>
            </a: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家人冬至夜深时分，家人还围坐在灯前，谈论着自己这</a:t>
            </a:r>
            <a:endParaRPr lang="en-US" altLang="zh-CN" sz="2300" b="1" i="0" u="none" strike="noStrike" kern="0" cap="none" spc="0" baseline="0">
              <a:solidFill>
                <a:srgbClr val="0000CC"/>
              </a:solidFill>
              <a:latin typeface="Times New Roman" pitchFamily="2" charset="0"/>
              <a:ea typeface="宋体" pitchFamily="2" charset="-122"/>
              <a:cs typeface="Times New Roman" pitchFamily="2" charset="0"/>
            </a:endParaRPr>
          </a:p>
          <a:p>
            <a:pPr marL="0" indent="0" algn="l">
              <a:lnSpc>
                <a:spcPct val="100000"/>
              </a:lnSpc>
              <a:spcBef>
                <a:spcPct val="0"/>
              </a:spcBef>
              <a:spcAft>
                <a:spcPct val="0"/>
              </a:spcAft>
              <a:buNone/>
            </a:pPr>
            <a:r>
              <a:rPr lang="zh-CN" altLang="en-US" sz="2300" b="1" i="0" u="none" strike="noStrike" kern="0" cap="none" spc="0" baseline="0">
                <a:solidFill>
                  <a:srgbClr val="0000CC"/>
                </a:solidFill>
                <a:latin typeface="Times New Roman" pitchFamily="2" charset="0"/>
                <a:ea typeface="宋体" pitchFamily="2" charset="-122"/>
                <a:cs typeface="Times New Roman" pitchFamily="2" charset="0"/>
              </a:rPr>
              <a:t>个远行之人，以此来表现“思家”。</a:t>
            </a:r>
            <a:endParaRPr lang="zh-CN" altLang="en-US" sz="2300" b="1" i="0" u="none" strike="noStrike" kern="0" cap="none" spc="0" baseline="0">
              <a:solidFill>
                <a:schemeClr val="tx1"/>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13941536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93"/>
                                        </p:tgtEl>
                                        <p:attrNameLst>
                                          <p:attrName>style.visibility</p:attrName>
                                        </p:attrNameLst>
                                      </p:cBhvr>
                                      <p:to>
                                        <p:strVal val="visible"/>
                                      </p:to>
                                    </p:set>
                                    <p:animEffect transition="in" filter="barn(inHorizontal)">
                                      <p:cBhvr>
                                        <p:cTn id="7" dur="500"/>
                                        <p:tgtEl>
                                          <p:spTgt spid="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 grpId="0"/>
    </p:bld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97" name="文本"/>
          <p:cNvSpPr>
            <a:spLocks noGrp="1"/>
          </p:cNvSpPr>
          <p:nvPr>
            <p:ph type="body" idx="4294967295"/>
          </p:nvPr>
        </p:nvSpPr>
        <p:spPr>
          <a:xfrm>
            <a:off x="1930399" y="228600"/>
            <a:ext cx="9541934" cy="1501775"/>
          </a:xfrm>
          <a:prstGeom prst="rect">
            <a:avLst/>
          </a:prstGeom>
          <a:noFill/>
          <a:ln w="28575" cap="flat" cmpd="sng">
            <a:solidFill>
              <a:srgbClr val="ED7D31"/>
            </a:solidFill>
            <a:prstDash val="solid"/>
            <a:miter/>
          </a:ln>
        </p:spPr>
        <p:txBody>
          <a:bodyPr vert="horz" wrap="square" lIns="91440" tIns="45720" rIns="91440" bIns="45720" anchor="t" anchorCtr="0">
            <a:prstTxWarp prst="textNoShape">
              <a:avLst/>
            </a:prstTxWarp>
            <a:noAutofit/>
          </a:bodyPr>
          <a:lstStyle/>
          <a:p>
            <a:pPr marL="0" indent="0" algn="ctr" eaLnBrk="1" latinLnBrk="0" hangingPunct="1">
              <a:lnSpc>
                <a:spcPct val="80000"/>
              </a:lnSpc>
              <a:buNone/>
            </a:pPr>
            <a:r>
              <a:rPr lang="zh-CN" altLang="en-US" b="1">
                <a:solidFill>
                  <a:srgbClr val="0000FF"/>
                </a:solidFill>
                <a:latin typeface="宋体" pitchFamily="2" charset="-122"/>
                <a:cs typeface="宋体" pitchFamily="2" charset="-122"/>
              </a:rPr>
              <a:t>除夜作  [唐] 高适</a:t>
            </a:r>
            <a:endParaRPr lang="en-US" altLang="zh-CN" b="1">
              <a:solidFill>
                <a:srgbClr val="0000FF"/>
              </a:solidFill>
              <a:latin typeface="宋体" pitchFamily="2" charset="-122"/>
              <a:cs typeface="宋体" pitchFamily="2" charset="-122"/>
            </a:endParaRPr>
          </a:p>
          <a:p>
            <a:pPr marL="0" indent="0" algn="ctr" eaLnBrk="1" latinLnBrk="0" hangingPunct="1">
              <a:lnSpc>
                <a:spcPct val="80000"/>
              </a:lnSpc>
              <a:buNone/>
            </a:pPr>
            <a:r>
              <a:rPr lang="zh-CN" altLang="en-US" b="1">
                <a:solidFill>
                  <a:srgbClr val="0000FF"/>
                </a:solidFill>
                <a:latin typeface="宋体" pitchFamily="2" charset="-122"/>
                <a:cs typeface="宋体" pitchFamily="2" charset="-122"/>
              </a:rPr>
              <a:t>旅馆寒灯独不眠，客心何事转凄然？</a:t>
            </a:r>
            <a:endParaRPr lang="en-US" altLang="zh-CN" b="1">
              <a:solidFill>
                <a:srgbClr val="0000FF"/>
              </a:solidFill>
              <a:latin typeface="宋体" pitchFamily="2" charset="-122"/>
              <a:cs typeface="宋体" pitchFamily="2" charset="-122"/>
            </a:endParaRPr>
          </a:p>
          <a:p>
            <a:pPr marL="0" indent="0" algn="ctr" eaLnBrk="1" latinLnBrk="0" hangingPunct="1">
              <a:lnSpc>
                <a:spcPct val="80000"/>
              </a:lnSpc>
              <a:buNone/>
            </a:pPr>
            <a:r>
              <a:rPr lang="zh-CN" altLang="en-US" b="1">
                <a:solidFill>
                  <a:srgbClr val="FF0000"/>
                </a:solidFill>
                <a:latin typeface="宋体" pitchFamily="2" charset="-122"/>
                <a:cs typeface="宋体" pitchFamily="2" charset="-122"/>
              </a:rPr>
              <a:t>故乡今夜思千里</a:t>
            </a:r>
            <a:r>
              <a:rPr lang="zh-CN" altLang="en-US" b="1">
                <a:solidFill>
                  <a:srgbClr val="0000FF"/>
                </a:solidFill>
                <a:latin typeface="宋体" pitchFamily="2" charset="-122"/>
                <a:cs typeface="宋体" pitchFamily="2" charset="-122"/>
              </a:rPr>
              <a:t>，霜鬓明朝又一年。</a:t>
            </a:r>
            <a:endParaRPr lang="zh-CN" altLang="en-US" b="1">
              <a:solidFill>
                <a:srgbClr val="0000FF"/>
              </a:solidFill>
              <a:latin typeface="宋体" pitchFamily="2" charset="-122"/>
              <a:cs typeface="宋体" pitchFamily="2" charset="-122"/>
            </a:endParaRPr>
          </a:p>
        </p:txBody>
      </p:sp>
      <p:sp>
        <p:nvSpPr>
          <p:cNvPr id="598" name="矩形"/>
          <p:cNvSpPr/>
          <p:nvPr/>
        </p:nvSpPr>
        <p:spPr>
          <a:xfrm>
            <a:off x="1523976" y="3017837"/>
            <a:ext cx="9143999" cy="358774"/>
          </a:xfrm>
          <a:prstGeom prst="rect">
            <a:avLst/>
          </a:prstGeom>
          <a:noFill/>
          <a:ln w="9525" cap="flat" cmpd="sng">
            <a:noFill/>
            <a:prstDash val="solid"/>
            <a:miter/>
          </a:ln>
        </p:spPr>
        <p:txBody>
          <a:bodyPr rtlCol="0" anchor="ctr"/>
          <a:lstStyle/>
          <a:p>
            <a:pPr algn="ctr"/>
          </a:p>
        </p:txBody>
      </p:sp>
      <p:sp>
        <p:nvSpPr>
          <p:cNvPr id="599" name="矩形"/>
          <p:cNvSpPr/>
          <p:nvPr/>
        </p:nvSpPr>
        <p:spPr>
          <a:xfrm>
            <a:off x="827075" y="2490787"/>
            <a:ext cx="10546721" cy="3196589"/>
          </a:xfrm>
          <a:prstGeom prst="rect">
            <a:avLst/>
          </a:prstGeom>
          <a:noFill/>
          <a:ln w="28575" cap="flat" cmpd="sng">
            <a:solidFill>
              <a:srgbClr val="0033CC"/>
            </a:solidFill>
            <a:prstDash val="solid"/>
            <a:miter/>
          </a:ln>
        </p:spPr>
        <p:txBody>
          <a:bodyPr vert="horz" wrap="square" lIns="91440" tIns="45720" rIns="91440" bIns="45720" anchor="t" anchorCtr="0">
            <a:prstTxWarp prst="textNoShape">
              <a:avLst/>
            </a:prstTxWarp>
            <a:spAutoFit/>
          </a:bodyPr>
          <a:lstStyle/>
          <a:p>
            <a:pPr marL="0" indent="0" algn="l" eaLnBrk="1" latinLnBrk="0" hangingPunct="1">
              <a:lnSpc>
                <a:spcPct val="100000"/>
              </a:lnSpc>
              <a:spcBef>
                <a:spcPct val="50000"/>
              </a:spcBef>
              <a:spcAft>
                <a:spcPct val="0"/>
              </a:spcAft>
              <a:buNone/>
            </a:pPr>
            <a:r>
              <a:rPr lang="zh-CN" altLang="en-US" sz="2400" b="1" i="0" u="none" strike="noStrike" kern="0" cap="none" spc="0" baseline="0">
                <a:solidFill>
                  <a:schemeClr val="tx1"/>
                </a:solidFill>
                <a:latin typeface="黑体" pitchFamily="-128" charset="-122"/>
                <a:ea typeface="黑体" pitchFamily="-128" charset="-122"/>
                <a:cs typeface="黑体" pitchFamily="-128" charset="-122"/>
              </a:rPr>
              <a:t>【答案】</a:t>
            </a:r>
            <a:endParaRPr lang="en-US" altLang="zh-CN" sz="2400" b="1" i="0" u="none" strike="noStrike" kern="0" cap="none" spc="0" baseline="0">
              <a:solidFill>
                <a:schemeClr val="tx1"/>
              </a:solidFill>
              <a:latin typeface="黑体" pitchFamily="-128" charset="-122"/>
              <a:ea typeface="黑体" pitchFamily="-128" charset="-122"/>
              <a:cs typeface="黑体" pitchFamily="-128" charset="-122"/>
            </a:endParaRPr>
          </a:p>
          <a:p>
            <a:pPr marL="0" indent="0" algn="l" eaLnBrk="1" latinLnBrk="0" hangingPunct="1">
              <a:lnSpc>
                <a:spcPct val="100000"/>
              </a:lnSpc>
              <a:spcBef>
                <a:spcPct val="50000"/>
              </a:spcBef>
              <a:spcAft>
                <a:spcPct val="0"/>
              </a:spcAft>
              <a:buNone/>
            </a:pPr>
            <a:r>
              <a:rPr lang="zh-CN" altLang="en-US" sz="2400" b="1" i="0" u="none" strike="noStrike" kern="0" cap="none" spc="0" baseline="0">
                <a:solidFill>
                  <a:schemeClr val="tx1"/>
                </a:solidFill>
                <a:latin typeface="黑体" pitchFamily="-128" charset="-122"/>
                <a:ea typeface="黑体" pitchFamily="-128" charset="-122"/>
                <a:cs typeface="黑体" pitchFamily="-128" charset="-122"/>
              </a:rPr>
              <a:t>①第三句采用</a:t>
            </a:r>
            <a:r>
              <a:rPr lang="zh-CN" altLang="en-US" sz="2400" b="1" i="0" u="none" strike="noStrike" kern="0" cap="none" spc="0" baseline="0">
                <a:solidFill>
                  <a:srgbClr val="FF0000"/>
                </a:solidFill>
                <a:latin typeface="黑体" pitchFamily="-128" charset="-122"/>
                <a:ea typeface="黑体" pitchFamily="-128" charset="-122"/>
                <a:cs typeface="黑体" pitchFamily="-128" charset="-122"/>
              </a:rPr>
              <a:t>曲写（或：曲笔、对写、侧面虚写）</a:t>
            </a:r>
            <a:r>
              <a:rPr lang="zh-CN" altLang="en-US" sz="2400" b="1" i="0" u="none" strike="noStrike" kern="0" cap="none" spc="0" baseline="0">
                <a:solidFill>
                  <a:schemeClr val="tx1"/>
                </a:solidFill>
                <a:latin typeface="黑体" pitchFamily="-128" charset="-122"/>
                <a:ea typeface="黑体" pitchFamily="-128" charset="-122"/>
                <a:cs typeface="黑体" pitchFamily="-128" charset="-122"/>
              </a:rPr>
              <a:t>的写法【</a:t>
            </a:r>
            <a:r>
              <a:rPr lang="zh-CN" altLang="en-US" sz="2400" b="1" i="0" u="none" strike="noStrike" kern="0" cap="none" spc="0" baseline="0">
                <a:solidFill>
                  <a:srgbClr val="0000FF"/>
                </a:solidFill>
                <a:latin typeface="黑体" pitchFamily="-128" charset="-122"/>
                <a:ea typeface="黑体" pitchFamily="-128" charset="-122"/>
                <a:cs typeface="黑体" pitchFamily="-128" charset="-122"/>
              </a:rPr>
              <a:t>步骤一：明手法】</a:t>
            </a:r>
            <a:r>
              <a:rPr lang="zh-CN" altLang="en-US" sz="2400" b="1" i="0" u="none" strike="noStrike" kern="0" cap="none" spc="0" baseline="0">
                <a:solidFill>
                  <a:schemeClr val="tx1"/>
                </a:solidFill>
                <a:latin typeface="黑体" pitchFamily="-128" charset="-122"/>
                <a:ea typeface="黑体" pitchFamily="-128" charset="-122"/>
                <a:cs typeface="黑体" pitchFamily="-128" charset="-122"/>
              </a:rPr>
              <a:t> 。 </a:t>
            </a:r>
            <a:endParaRPr lang="en-US" altLang="zh-CN" sz="2400" b="1" i="0" u="none" strike="noStrike" kern="0" cap="none" spc="0" baseline="0">
              <a:solidFill>
                <a:schemeClr val="tx1"/>
              </a:solidFill>
              <a:latin typeface="黑体" pitchFamily="-128" charset="-122"/>
              <a:ea typeface="黑体" pitchFamily="-128" charset="-122"/>
              <a:cs typeface="黑体" pitchFamily="-128" charset="-122"/>
            </a:endParaRPr>
          </a:p>
          <a:p>
            <a:pPr marL="0" indent="0" algn="l" eaLnBrk="1" latinLnBrk="0" hangingPunct="1">
              <a:lnSpc>
                <a:spcPct val="100000"/>
              </a:lnSpc>
              <a:spcBef>
                <a:spcPct val="50000"/>
              </a:spcBef>
              <a:spcAft>
                <a:spcPct val="0"/>
              </a:spcAft>
              <a:buNone/>
            </a:pPr>
            <a:r>
              <a:rPr lang="zh-CN" altLang="en-US" sz="2400" b="1" i="0" u="none" strike="noStrike" kern="0" cap="none" spc="0" baseline="0">
                <a:solidFill>
                  <a:schemeClr val="tx1"/>
                </a:solidFill>
                <a:latin typeface="黑体" pitchFamily="-128" charset="-122"/>
                <a:ea typeface="黑体" pitchFamily="-128" charset="-122"/>
                <a:cs typeface="黑体" pitchFamily="-128" charset="-122"/>
              </a:rPr>
              <a:t>②诗句不直接写自己思念故乡，而写故乡的亲人在这除夕之夜想念着千里之外的“我”，这其实正是写诗人自己思念故乡和亲人</a:t>
            </a:r>
            <a:r>
              <a:rPr lang="zh-CN" altLang="en-US" sz="2400" b="1" i="0" u="none" strike="noStrike" kern="0" cap="none" spc="0" baseline="0">
                <a:solidFill>
                  <a:srgbClr val="0000FF"/>
                </a:solidFill>
                <a:latin typeface="黑体" pitchFamily="-128" charset="-122"/>
                <a:ea typeface="黑体" pitchFamily="-128" charset="-122"/>
                <a:cs typeface="黑体" pitchFamily="-128" charset="-122"/>
              </a:rPr>
              <a:t>【步骤二：阐运用】</a:t>
            </a:r>
            <a:r>
              <a:rPr lang="zh-CN" altLang="en-US" sz="2400" b="1" i="0" u="none" strike="noStrike" kern="0" cap="none" spc="0" baseline="0">
                <a:solidFill>
                  <a:schemeClr val="tx1"/>
                </a:solidFill>
                <a:latin typeface="黑体" pitchFamily="-128" charset="-122"/>
                <a:ea typeface="黑体" pitchFamily="-128" charset="-122"/>
                <a:cs typeface="黑体" pitchFamily="-128" charset="-122"/>
              </a:rPr>
              <a:t>。 </a:t>
            </a:r>
            <a:endParaRPr lang="en-US" altLang="zh-CN" sz="2400" b="1" i="0" u="none" strike="noStrike" kern="0" cap="none" spc="0" baseline="0">
              <a:solidFill>
                <a:schemeClr val="tx1"/>
              </a:solidFill>
              <a:latin typeface="黑体" pitchFamily="-128" charset="-122"/>
              <a:ea typeface="黑体" pitchFamily="-128" charset="-122"/>
              <a:cs typeface="黑体" pitchFamily="-128" charset="-122"/>
            </a:endParaRPr>
          </a:p>
          <a:p>
            <a:pPr marL="0" indent="0" algn="l" eaLnBrk="1" latinLnBrk="0" hangingPunct="1">
              <a:lnSpc>
                <a:spcPct val="100000"/>
              </a:lnSpc>
              <a:spcBef>
                <a:spcPct val="50000"/>
              </a:spcBef>
              <a:spcAft>
                <a:spcPct val="0"/>
              </a:spcAft>
              <a:buNone/>
            </a:pPr>
            <a:r>
              <a:rPr lang="zh-CN" altLang="en-US" sz="2400" b="1" i="0" u="none" strike="noStrike" kern="0" cap="none" spc="0" baseline="0">
                <a:solidFill>
                  <a:schemeClr val="tx1"/>
                </a:solidFill>
                <a:latin typeface="黑体" pitchFamily="-128" charset="-122"/>
                <a:ea typeface="黑体" pitchFamily="-128" charset="-122"/>
                <a:cs typeface="黑体" pitchFamily="-128" charset="-122"/>
              </a:rPr>
              <a:t>③这样写，把深挚的情思抒发得更为委婉含蓄，更显情真意切，感人至深</a:t>
            </a:r>
            <a:r>
              <a:rPr lang="zh-CN" altLang="en-US" sz="2400" b="1" i="0" u="none" strike="noStrike" kern="0" cap="none" spc="0" baseline="0">
                <a:solidFill>
                  <a:srgbClr val="0000FF"/>
                </a:solidFill>
                <a:latin typeface="黑体" pitchFamily="-128" charset="-122"/>
                <a:ea typeface="黑体" pitchFamily="-128" charset="-122"/>
                <a:cs typeface="黑体" pitchFamily="-128" charset="-122"/>
              </a:rPr>
              <a:t>【步骤三：析效果】</a:t>
            </a:r>
            <a:r>
              <a:rPr lang="zh-CN" altLang="en-US" sz="2400" b="1" i="0" u="none" strike="noStrike" kern="0" cap="none" spc="0" baseline="0">
                <a:solidFill>
                  <a:schemeClr val="tx1"/>
                </a:solidFill>
                <a:latin typeface="黑体" pitchFamily="-128" charset="-122"/>
                <a:ea typeface="黑体" pitchFamily="-128" charset="-122"/>
                <a:cs typeface="黑体" pitchFamily="-128" charset="-122"/>
              </a:rPr>
              <a:t>。</a:t>
            </a:r>
            <a:endParaRPr lang="zh-CN" altLang="en-US" sz="2400" b="1" i="0" u="none" strike="noStrike" kern="0" cap="none" spc="0" baseline="0">
              <a:solidFill>
                <a:schemeClr val="tx1"/>
              </a:solidFill>
              <a:latin typeface="黑体" pitchFamily="-128" charset="-122"/>
              <a:ea typeface="黑体" pitchFamily="-128" charset="-122"/>
              <a:cs typeface="黑体" pitchFamily="-128" charset="-122"/>
            </a:endParaRPr>
          </a:p>
        </p:txBody>
      </p:sp>
      <p:sp>
        <p:nvSpPr>
          <p:cNvPr id="600" name="矩形"/>
          <p:cNvSpPr/>
          <p:nvPr/>
        </p:nvSpPr>
        <p:spPr>
          <a:xfrm>
            <a:off x="1782739" y="1939925"/>
            <a:ext cx="8599487" cy="434974"/>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eaLnBrk="1" latinLnBrk="0" hangingPunct="1">
              <a:lnSpc>
                <a:spcPct val="80000"/>
              </a:lnSpc>
              <a:spcBef>
                <a:spcPct val="50000"/>
              </a:spcBef>
              <a:spcAft>
                <a:spcPct val="0"/>
              </a:spcAft>
              <a:buNone/>
            </a:pPr>
            <a:r>
              <a:rPr lang="zh-CN" altLang="en-US" sz="2800" b="1" i="0" u="none" strike="noStrike" kern="0" cap="none" spc="0" baseline="0">
                <a:solidFill>
                  <a:srgbClr val="FF0000"/>
                </a:solidFill>
                <a:latin typeface="黑体" pitchFamily="-128" charset="-122"/>
                <a:ea typeface="黑体" pitchFamily="-128" charset="-122"/>
                <a:cs typeface="黑体" pitchFamily="-128" charset="-122"/>
              </a:rPr>
              <a:t>第三句采用了一种特殊的表现手法，请作简要</a:t>
            </a:r>
            <a:r>
              <a:rPr lang="zh-CN" altLang="en-US" sz="2800" b="1" i="0" u="none" strike="noStrike" kern="0" cap="none" spc="0" baseline="0">
                <a:solidFill>
                  <a:srgbClr val="333300"/>
                </a:solidFill>
                <a:latin typeface="宋体" pitchFamily="2" charset="-122"/>
                <a:ea typeface="宋体" pitchFamily="2" charset="-122"/>
                <a:cs typeface="宋体" pitchFamily="2" charset="-122"/>
              </a:rPr>
              <a:t>分析。</a:t>
            </a:r>
            <a:endParaRPr lang="zh-CN" altLang="en-US" sz="2800" b="1" i="0" u="none" strike="noStrike" kern="0" cap="none" spc="0" baseline="0">
              <a:solidFill>
                <a:srgbClr val="333300"/>
              </a:solidFill>
              <a:latin typeface="宋体" pitchFamily="2" charset="-122"/>
              <a:ea typeface="宋体" pitchFamily="2" charset="-122"/>
              <a:cs typeface="宋体" pitchFamily="2" charset="-122"/>
            </a:endParaRPr>
          </a:p>
        </p:txBody>
      </p:sp>
      <p:sp>
        <p:nvSpPr>
          <p:cNvPr id="601" name="矩形"/>
          <p:cNvSpPr/>
          <p:nvPr/>
        </p:nvSpPr>
        <p:spPr>
          <a:xfrm>
            <a:off x="827075" y="228600"/>
            <a:ext cx="1108075" cy="615314"/>
          </a:xfrm>
          <a:prstGeom prst="rect">
            <a:avLst/>
          </a:prstGeom>
          <a:noFill/>
          <a:ln w="38100" cap="flat" cmpd="sng">
            <a:solidFill>
              <a:srgbClr val="FF3300"/>
            </a:solidFill>
            <a:prstDash val="solid"/>
            <a:miter/>
          </a:ln>
        </p:spPr>
        <p:txBody>
          <a:bodyPr vert="horz" wrap="square" lIns="91440" tIns="45720" rIns="91440" bIns="45720" anchor="t" anchorCtr="0">
            <a:prstTxWarp prst="textNoShape">
              <a:avLst/>
            </a:prstTxWarp>
            <a:spAutoFit/>
          </a:bodyPr>
          <a:lstStyle/>
          <a:p>
            <a:pPr marL="0" indent="0" algn="ctr" eaLnBrk="1" latinLnBrk="0" hangingPunct="1">
              <a:lnSpc>
                <a:spcPct val="100000"/>
              </a:lnSpc>
              <a:spcBef>
                <a:spcPct val="50000"/>
              </a:spcBef>
              <a:spcAft>
                <a:spcPct val="0"/>
              </a:spcAft>
              <a:buNone/>
            </a:pPr>
            <a:r>
              <a:rPr lang="zh-CN" altLang="en-US" sz="3200" b="1" i="0" u="none" strike="noStrike" kern="0" cap="none" spc="0" baseline="0">
                <a:solidFill>
                  <a:schemeClr val="tx2"/>
                </a:solidFill>
                <a:latin typeface="华文新魏" pitchFamily="2" charset="-122"/>
                <a:ea typeface="华文新魏" pitchFamily="2" charset="-122"/>
                <a:cs typeface="华文新魏" pitchFamily="2" charset="-122"/>
              </a:rPr>
              <a:t>拓展</a:t>
            </a:r>
            <a:endParaRPr lang="zh-CN" altLang="en-US" sz="3200" b="1" i="0" u="none" strike="noStrike" kern="0" cap="none" spc="0" baseline="0">
              <a:solidFill>
                <a:schemeClr val="tx2"/>
              </a:solidFill>
              <a:latin typeface="华文新魏" pitchFamily="2" charset="-122"/>
              <a:ea typeface="华文新魏" pitchFamily="2" charset="-122"/>
              <a:cs typeface="华文新魏" pitchFamily="2" charset="-122"/>
            </a:endParaRPr>
          </a:p>
        </p:txBody>
      </p:sp>
      <p:sp>
        <p:nvSpPr>
          <p:cNvPr id="602" name="矩形"/>
          <p:cNvSpPr/>
          <p:nvPr/>
        </p:nvSpPr>
        <p:spPr>
          <a:xfrm>
            <a:off x="2052708" y="225525"/>
            <a:ext cx="1669312" cy="615314"/>
          </a:xfrm>
          <a:prstGeom prst="rect">
            <a:avLst/>
          </a:prstGeom>
          <a:noFill/>
          <a:ln w="38100" cap="flat" cmpd="sng">
            <a:solidFill>
              <a:srgbClr val="FF3300"/>
            </a:solidFill>
            <a:prstDash val="solid"/>
            <a:miter/>
          </a:ln>
        </p:spPr>
        <p:txBody>
          <a:bodyPr vert="horz" wrap="square" lIns="91440" tIns="45720" rIns="91440" bIns="45720" anchor="t" anchorCtr="0">
            <a:prstTxWarp prst="textNoShape">
              <a:avLst/>
            </a:prstTxWarp>
            <a:spAutoFit/>
          </a:bodyPr>
          <a:lstStyle/>
          <a:p>
            <a:pPr marL="0" indent="0" algn="ctr" eaLnBrk="1" latinLnBrk="0" hangingPunct="1">
              <a:lnSpc>
                <a:spcPct val="100000"/>
              </a:lnSpc>
              <a:spcBef>
                <a:spcPct val="50000"/>
              </a:spcBef>
              <a:spcAft>
                <a:spcPct val="0"/>
              </a:spcAft>
              <a:buNone/>
            </a:pPr>
            <a:r>
              <a:rPr lang="zh-CN" altLang="en-US" sz="3200" b="1" i="0" u="none" strike="noStrike" kern="0" cap="none" spc="0" baseline="0">
                <a:solidFill>
                  <a:srgbClr val="FF0000"/>
                </a:solidFill>
                <a:latin typeface="华文新魏" pitchFamily="2" charset="-122"/>
                <a:ea typeface="华文新魏" pitchFamily="2" charset="-122"/>
                <a:cs typeface="华文新魏" pitchFamily="2" charset="-122"/>
              </a:rPr>
              <a:t>对写法</a:t>
            </a:r>
            <a:endParaRPr lang="zh-CN" altLang="en-US" sz="3200" b="1" i="0" u="none" strike="noStrike" kern="0" cap="none" spc="0" baseline="0">
              <a:solidFill>
                <a:srgbClr val="FF0000"/>
              </a:solidFill>
              <a:latin typeface="华文新魏" pitchFamily="2" charset="-122"/>
              <a:ea typeface="华文新魏" pitchFamily="2" charset="-122"/>
              <a:cs typeface="华文新魏" pitchFamily="2" charset="-122"/>
            </a:endParaRPr>
          </a:p>
        </p:txBody>
      </p:sp>
    </p:spTree>
    <p:extLst>
      <p:ext uri="{BB962C8B-B14F-4D97-AF65-F5344CB8AC3E}">
        <p14:creationId xmlns:p14="http://schemas.microsoft.com/office/powerpoint/2010/main" val="12973189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00"/>
                                        </p:tgtEl>
                                        <p:attrNameLst>
                                          <p:attrName>style.visibility</p:attrName>
                                        </p:attrNameLst>
                                      </p:cBhvr>
                                      <p:to>
                                        <p:strVal val="visible"/>
                                      </p:to>
                                    </p:set>
                                    <p:anim calcmode="lin" valueType="num">
                                      <p:cBhvr additive="base">
                                        <p:cTn id="7" dur="500" fill="hold"/>
                                        <p:tgtEl>
                                          <p:spTgt spid="600"/>
                                        </p:tgtEl>
                                        <p:attrNameLst>
                                          <p:attrName>ppt_x</p:attrName>
                                        </p:attrNameLst>
                                      </p:cBhvr>
                                      <p:tavLst>
                                        <p:tav tm="0">
                                          <p:val>
                                            <p:strVal val="0-#ppt_w/2"/>
                                          </p:val>
                                        </p:tav>
                                        <p:tav tm="100000">
                                          <p:val>
                                            <p:strVal val="#ppt_x"/>
                                          </p:val>
                                        </p:tav>
                                      </p:tavLst>
                                    </p:anim>
                                    <p:anim calcmode="lin" valueType="num">
                                      <p:cBhvr additive="base">
                                        <p:cTn id="8" dur="500" fill="hold"/>
                                        <p:tgtEl>
                                          <p:spTgt spid="60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99"/>
                                        </p:tgtEl>
                                        <p:attrNameLst>
                                          <p:attrName>style.visibility</p:attrName>
                                        </p:attrNameLst>
                                      </p:cBhvr>
                                      <p:to>
                                        <p:strVal val="visible"/>
                                      </p:to>
                                    </p:set>
                                    <p:anim calcmode="lin" valueType="num">
                                      <p:cBhvr additive="base">
                                        <p:cTn id="13" dur="500" fill="hold"/>
                                        <p:tgtEl>
                                          <p:spTgt spid="599"/>
                                        </p:tgtEl>
                                        <p:attrNameLst>
                                          <p:attrName>ppt_x</p:attrName>
                                        </p:attrNameLst>
                                      </p:cBhvr>
                                      <p:tavLst>
                                        <p:tav tm="0">
                                          <p:val>
                                            <p:strVal val="0-#ppt_w/2"/>
                                          </p:val>
                                        </p:tav>
                                        <p:tav tm="100000">
                                          <p:val>
                                            <p:strVal val="#ppt_x"/>
                                          </p:val>
                                        </p:tav>
                                      </p:tavLst>
                                    </p:anim>
                                    <p:anim calcmode="lin" valueType="num">
                                      <p:cBhvr additive="base">
                                        <p:cTn id="14" dur="500" fill="hold"/>
                                        <p:tgtEl>
                                          <p:spTgt spid="5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0" grpId="0"/>
      <p:bldP spid="599" grpId="0"/>
    </p:bld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6" name="文本"/>
          <p:cNvSpPr>
            <a:spLocks noGrp="1"/>
          </p:cNvSpPr>
          <p:nvPr>
            <p:ph type="body" idx="4294967295"/>
          </p:nvPr>
        </p:nvSpPr>
        <p:spPr>
          <a:xfrm>
            <a:off x="239183" y="260350"/>
            <a:ext cx="11616268" cy="6264275"/>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buNone/>
            </a:pPr>
            <a:r>
              <a:rPr lang="zh-CN" altLang="en-US" b="1"/>
              <a:t>【补充】</a:t>
            </a:r>
            <a:r>
              <a:rPr lang="zh-CN" altLang="en-US" sz="4000" b="1">
                <a:solidFill>
                  <a:srgbClr val="FF0000"/>
                </a:solidFill>
              </a:rPr>
              <a:t>古代诗歌曲笔抒情的“对写法”</a:t>
            </a:r>
            <a:endParaRPr lang="en-US" altLang="zh-CN" sz="4000" b="1">
              <a:solidFill>
                <a:srgbClr val="FF0000"/>
              </a:solidFill>
            </a:endParaRPr>
          </a:p>
          <a:p>
            <a:pPr marL="0" indent="0">
              <a:buNone/>
            </a:pPr>
            <a:r>
              <a:rPr lang="en-US" altLang="zh-CN" b="1"/>
              <a:t>         </a:t>
            </a:r>
            <a:r>
              <a:rPr lang="zh-CN" altLang="en-US" b="1">
                <a:solidFill>
                  <a:srgbClr val="000080"/>
                </a:solidFill>
              </a:rPr>
              <a:t>曲笔</a:t>
            </a:r>
            <a:r>
              <a:rPr lang="zh-CN" altLang="en-US" b="1"/>
              <a:t>抒情是中国古典诗歌惯用的艺术手法，而“</a:t>
            </a:r>
            <a:r>
              <a:rPr lang="zh-CN" altLang="en-US" b="1">
                <a:solidFill>
                  <a:srgbClr val="000080"/>
                </a:solidFill>
              </a:rPr>
              <a:t>对写法</a:t>
            </a:r>
            <a:r>
              <a:rPr lang="zh-CN" altLang="en-US" b="1"/>
              <a:t>”则是曲笔手法的一个典型，其恰到好处的运用使得诗歌</a:t>
            </a:r>
            <a:r>
              <a:rPr lang="zh-CN" altLang="en-US" b="1">
                <a:solidFill>
                  <a:srgbClr val="000080"/>
                </a:solidFill>
              </a:rPr>
              <a:t>更为婉转含蓄，意境深邃，真切动人</a:t>
            </a:r>
            <a:r>
              <a:rPr lang="zh-CN" altLang="en-US" b="1"/>
              <a:t>。</a:t>
            </a:r>
            <a:endParaRPr lang="en-US" altLang="zh-CN" b="1"/>
          </a:p>
          <a:p>
            <a:pPr marL="0" indent="0">
              <a:buNone/>
            </a:pPr>
            <a:r>
              <a:rPr lang="zh-CN" altLang="en-US" b="1"/>
              <a:t>        以白居易的《邯郸冬至夜思家》为例：</a:t>
            </a:r>
            <a:endParaRPr lang="en-US" altLang="zh-CN" b="1"/>
          </a:p>
          <a:p>
            <a:pPr marL="0" indent="0" algn="l" fontAlgn="base">
              <a:lnSpc>
                <a:spcPct val="100000"/>
              </a:lnSpc>
              <a:spcBef>
                <a:spcPct val="20000"/>
              </a:spcBef>
              <a:spcAft>
                <a:spcPct val="0"/>
              </a:spcAft>
              <a:buNone/>
            </a:pPr>
            <a:r>
              <a:rPr lang="en-US" altLang="zh-CN" sz="3200">
                <a:solidFill>
                  <a:schemeClr val="tx1"/>
                </a:solidFill>
                <a:latin typeface="Arial"/>
                <a:ea typeface="宋体" pitchFamily="2" charset="-122"/>
                <a:cs typeface="Arial"/>
              </a:rPr>
              <a:t>       </a:t>
            </a:r>
            <a:r>
              <a:rPr lang="zh-CN" altLang="en-US" sz="3200" b="1">
                <a:solidFill>
                  <a:srgbClr val="008000"/>
                </a:solidFill>
                <a:latin typeface="Arial"/>
                <a:ea typeface="宋体" pitchFamily="2" charset="-122"/>
                <a:cs typeface="Arial"/>
              </a:rPr>
              <a:t>邯郸驿里逢冬至，抱膝灯前影伴身。</a:t>
            </a:r>
            <a:endParaRPr lang="en-US" altLang="zh-CN" sz="3200" b="1">
              <a:solidFill>
                <a:srgbClr val="008000"/>
              </a:solidFill>
              <a:latin typeface="Arial"/>
              <a:ea typeface="宋体" pitchFamily="2" charset="-122"/>
              <a:cs typeface="Arial"/>
            </a:endParaRPr>
          </a:p>
          <a:p>
            <a:pPr marL="0" indent="0">
              <a:buNone/>
            </a:pPr>
            <a:r>
              <a:rPr lang="zh-CN" altLang="en-US" sz="3200" b="1">
                <a:solidFill>
                  <a:srgbClr val="008000"/>
                </a:solidFill>
                <a:latin typeface="Arial"/>
                <a:ea typeface="宋体" pitchFamily="2" charset="-122"/>
                <a:cs typeface="Arial"/>
              </a:rPr>
              <a:t>       想得家中夜深坐，还应说着远行人。</a:t>
            </a:r>
            <a:endParaRPr lang="zh-CN" altLang="en-US" b="1">
              <a:solidFill>
                <a:srgbClr val="008000"/>
              </a:solidFill>
            </a:endParaRPr>
          </a:p>
        </p:txBody>
      </p:sp>
    </p:spTree>
    <p:extLst>
      <p:ext uri="{BB962C8B-B14F-4D97-AF65-F5344CB8AC3E}">
        <p14:creationId xmlns:p14="http://schemas.microsoft.com/office/powerpoint/2010/main" val="19354535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06">
                                            <p:txEl>
                                              <p:pRg st="1" end="1"/>
                                            </p:txEl>
                                          </p:spTgt>
                                        </p:tgtEl>
                                        <p:attrNameLst>
                                          <p:attrName>style.visibility</p:attrName>
                                        </p:attrNameLst>
                                      </p:cBhvr>
                                      <p:to>
                                        <p:strVal val="visible"/>
                                      </p:to>
                                    </p:set>
                                    <p:anim calcmode="lin" valueType="num">
                                      <p:cBhvr additive="base">
                                        <p:cTn id="7" dur="500" fill="hold"/>
                                        <p:tgtEl>
                                          <p:spTgt spid="60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06">
                                            <p:txEl>
                                              <p:pRg st="2" end="2"/>
                                            </p:txEl>
                                          </p:spTgt>
                                        </p:tgtEl>
                                        <p:attrNameLst>
                                          <p:attrName>style.visibility</p:attrName>
                                        </p:attrNameLst>
                                      </p:cBhvr>
                                      <p:to>
                                        <p:strVal val="visible"/>
                                      </p:to>
                                    </p:set>
                                    <p:anim calcmode="lin" valueType="num">
                                      <p:cBhvr additive="base">
                                        <p:cTn id="13" dur="500" fill="hold"/>
                                        <p:tgtEl>
                                          <p:spTgt spid="60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6">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06">
                                            <p:txEl>
                                              <p:pRg st="3" end="3"/>
                                            </p:txEl>
                                          </p:spTgt>
                                        </p:tgtEl>
                                        <p:attrNameLst>
                                          <p:attrName>style.visibility</p:attrName>
                                        </p:attrNameLst>
                                      </p:cBhvr>
                                      <p:to>
                                        <p:strVal val="visible"/>
                                      </p:to>
                                    </p:set>
                                    <p:anim calcmode="lin" valueType="num">
                                      <p:cBhvr additive="base">
                                        <p:cTn id="17" dur="500" fill="hold"/>
                                        <p:tgtEl>
                                          <p:spTgt spid="606">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06">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06">
                                            <p:txEl>
                                              <p:pRg st="4" end="4"/>
                                            </p:txEl>
                                          </p:spTgt>
                                        </p:tgtEl>
                                        <p:attrNameLst>
                                          <p:attrName>style.visibility</p:attrName>
                                        </p:attrNameLst>
                                      </p:cBhvr>
                                      <p:to>
                                        <p:strVal val="visible"/>
                                      </p:to>
                                    </p:set>
                                    <p:anim calcmode="lin" valueType="num">
                                      <p:cBhvr additive="base">
                                        <p:cTn id="21" dur="500" fill="hold"/>
                                        <p:tgtEl>
                                          <p:spTgt spid="606">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0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0" name="文本"/>
          <p:cNvSpPr>
            <a:spLocks noGrp="1"/>
          </p:cNvSpPr>
          <p:nvPr>
            <p:ph type="body" idx="4294967295"/>
          </p:nvPr>
        </p:nvSpPr>
        <p:spPr>
          <a:xfrm>
            <a:off x="609600" y="333375"/>
            <a:ext cx="10972800" cy="5792786"/>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buNone/>
            </a:pPr>
            <a:r>
              <a:rPr lang="en-US" altLang="zh-CN"/>
              <a:t>     </a:t>
            </a:r>
            <a:r>
              <a:rPr lang="zh-CN" altLang="en-US" b="1">
                <a:solidFill>
                  <a:srgbClr val="008000"/>
                </a:solidFill>
              </a:rPr>
              <a:t>邯郸驿里逢冬至，抱膝灯前影伴身。</a:t>
            </a:r>
            <a:endParaRPr lang="en-US" altLang="zh-CN" b="1">
              <a:solidFill>
                <a:srgbClr val="008000"/>
              </a:solidFill>
            </a:endParaRPr>
          </a:p>
          <a:p>
            <a:pPr marL="0" indent="0">
              <a:buNone/>
            </a:pPr>
            <a:r>
              <a:rPr lang="zh-CN" altLang="en-US" b="1">
                <a:solidFill>
                  <a:srgbClr val="008000"/>
                </a:solidFill>
              </a:rPr>
              <a:t>     想得家中夜深坐，还应说着远行人。</a:t>
            </a:r>
            <a:endParaRPr lang="en-US" altLang="zh-CN" b="1">
              <a:solidFill>
                <a:srgbClr val="008000"/>
              </a:solidFill>
            </a:endParaRPr>
          </a:p>
          <a:p>
            <a:pPr marL="0" indent="0">
              <a:buNone/>
            </a:pPr>
            <a:r>
              <a:rPr lang="en-US" altLang="zh-CN"/>
              <a:t>      </a:t>
            </a:r>
            <a:r>
              <a:rPr lang="zh-CN" altLang="en-US" b="1"/>
              <a:t>宦游异乡的诗人在冬至之夜“抱膝”而坐，形影相吊。孤灯，清冷，凄凉，寂寞，自然令诗人想起家庭的温暖，亲情的温馨。但诗人并未写自己如何想家，而是从对方入手，想像家人也会围坐在灯前直到深夜，谈论着自己这个远行之人的生活状貌。其实，诗人想像家人思念自己，用</a:t>
            </a:r>
            <a:r>
              <a:rPr lang="zh-CN" altLang="en-US" b="1">
                <a:solidFill>
                  <a:srgbClr val="000080"/>
                </a:solidFill>
              </a:rPr>
              <a:t>曲笔</a:t>
            </a:r>
            <a:r>
              <a:rPr lang="zh-CN" altLang="en-US" b="1"/>
              <a:t>表现出自己对家人的深切思念。</a:t>
            </a:r>
            <a:endParaRPr lang="zh-CN" altLang="en-US" b="1"/>
          </a:p>
        </p:txBody>
      </p:sp>
    </p:spTree>
    <p:extLst>
      <p:ext uri="{BB962C8B-B14F-4D97-AF65-F5344CB8AC3E}">
        <p14:creationId xmlns:p14="http://schemas.microsoft.com/office/powerpoint/2010/main" val="12853166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10">
                                            <p:txEl>
                                              <p:pRg st="2" end="2"/>
                                            </p:txEl>
                                          </p:spTgt>
                                        </p:tgtEl>
                                        <p:attrNameLst>
                                          <p:attrName>style.visibility</p:attrName>
                                        </p:attrNameLst>
                                      </p:cBhvr>
                                      <p:to>
                                        <p:strVal val="visible"/>
                                      </p:to>
                                    </p:set>
                                    <p:anim calcmode="lin" valueType="num">
                                      <p:cBhvr additive="base">
                                        <p:cTn id="7" dur="500" fill="hold"/>
                                        <p:tgtEl>
                                          <p:spTgt spid="61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 name="文本"/>
          <p:cNvSpPr>
            <a:spLocks noGrp="1"/>
          </p:cNvSpPr>
          <p:nvPr>
            <p:ph type="body" idx="4294967295"/>
          </p:nvPr>
        </p:nvSpPr>
        <p:spPr>
          <a:xfrm>
            <a:off x="239183" y="333375"/>
            <a:ext cx="11343217" cy="5792786"/>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buNone/>
            </a:pPr>
            <a:r>
              <a:rPr lang="zh-CN" altLang="en-US" sz="2200" b="1"/>
              <a:t>杜甫的《月夜》是“对写法”运用得最为经典的一首诗歌。</a:t>
            </a:r>
            <a:endParaRPr lang="en-US" altLang="zh-CN" sz="2200" b="1"/>
          </a:p>
          <a:p>
            <a:pPr marL="0" indent="0">
              <a:buNone/>
            </a:pPr>
            <a:r>
              <a:rPr lang="en-US" altLang="zh-CN" sz="2200" b="1"/>
              <a:t>  </a:t>
            </a:r>
            <a:r>
              <a:rPr lang="zh-CN" altLang="en-US" sz="2200" b="1">
                <a:solidFill>
                  <a:srgbClr val="008000"/>
                </a:solidFill>
              </a:rPr>
              <a:t>今夜鄜州月，闺中只独看。遥怜小儿女，未解忆长安。</a:t>
            </a:r>
            <a:endParaRPr lang="en-US" altLang="zh-CN" sz="2200" b="1">
              <a:solidFill>
                <a:srgbClr val="008000"/>
              </a:solidFill>
            </a:endParaRPr>
          </a:p>
          <a:p>
            <a:pPr marL="0" indent="0">
              <a:buNone/>
            </a:pPr>
            <a:r>
              <a:rPr lang="zh-CN" altLang="en-US" sz="2200" b="1">
                <a:solidFill>
                  <a:srgbClr val="008000"/>
                </a:solidFill>
              </a:rPr>
              <a:t>  香雾云鬟湿，清辉玉臂寒。何时倚虚幌，双照泪痕干。</a:t>
            </a:r>
            <a:endParaRPr lang="en-US" altLang="zh-CN" sz="2200" b="1">
              <a:solidFill>
                <a:srgbClr val="008000"/>
              </a:solidFill>
            </a:endParaRPr>
          </a:p>
          <a:p>
            <a:pPr marL="0" indent="0">
              <a:buNone/>
            </a:pPr>
            <a:r>
              <a:rPr lang="en-US" altLang="zh-CN" sz="2200" b="1"/>
              <a:t>       </a:t>
            </a:r>
            <a:r>
              <a:rPr lang="zh-CN" altLang="en-US" sz="2500" b="1"/>
              <a:t>这是杜甫安史之乱中，身陷长安时，于城中“举头望明月”，不由自主地想起了远在鄜州的妻儿。但是诗人不直接描写自己在长安城中如何望月思远，而是从自己的家人写起，这就是所谓的</a:t>
            </a:r>
            <a:r>
              <a:rPr lang="zh-CN" altLang="en-US" sz="2500" b="1">
                <a:solidFill>
                  <a:srgbClr val="000080"/>
                </a:solidFill>
              </a:rPr>
              <a:t>曲笔</a:t>
            </a:r>
            <a:r>
              <a:rPr lang="zh-CN" altLang="en-US" sz="2500" b="1"/>
              <a:t>。诗人想像，在这个时候，自己的妻子定当和自己一样也在“举头望明月”，也是“对影成三人”。接下来进一步想像妻子望月时的情景，小儿女尚未懂事，不明白母亲为何如此痴痴地望着天上的明月，明月中有什么如此吸引母亲。妻子痴痴地望着天上的明月，想必夜雾打湿了她的头发，清凉的月光也许会带来一丝寒意。诗歌用</a:t>
            </a:r>
            <a:r>
              <a:rPr lang="zh-CN" altLang="en-US" sz="2500" b="1">
                <a:solidFill>
                  <a:srgbClr val="000080"/>
                </a:solidFill>
              </a:rPr>
              <a:t>曲笔（</a:t>
            </a:r>
            <a:r>
              <a:rPr lang="zh-CN" altLang="en-US" sz="2500" b="1"/>
              <a:t>“对写法”</a:t>
            </a:r>
            <a:r>
              <a:rPr lang="zh-CN" altLang="en-US" sz="2500" b="1">
                <a:solidFill>
                  <a:srgbClr val="000080"/>
                </a:solidFill>
              </a:rPr>
              <a:t>）</a:t>
            </a:r>
            <a:r>
              <a:rPr lang="zh-CN" altLang="en-US" sz="2500" b="1"/>
              <a:t>，明写妻子，暗写自己，借对方对自己的思念来传达作者对妻子儿女的思念。思念之情，溢于言表。</a:t>
            </a:r>
            <a:endParaRPr lang="zh-CN" altLang="en-US" sz="2500" b="1"/>
          </a:p>
        </p:txBody>
      </p:sp>
    </p:spTree>
    <p:extLst>
      <p:ext uri="{BB962C8B-B14F-4D97-AF65-F5344CB8AC3E}">
        <p14:creationId xmlns:p14="http://schemas.microsoft.com/office/powerpoint/2010/main" val="1035207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614">
                                            <p:txEl>
                                              <p:pRg st="3" end="3"/>
                                            </p:txEl>
                                          </p:spTgt>
                                        </p:tgtEl>
                                        <p:attrNameLst>
                                          <p:attrName>style.visibility</p:attrName>
                                        </p:attrNameLst>
                                      </p:cBhvr>
                                      <p:to>
                                        <p:strVal val="visible"/>
                                      </p:to>
                                    </p:set>
                                    <p:animEffect transition="in" filter="fade">
                                      <p:cBhvr>
                                        <p:cTn id="7" dur="2000"/>
                                        <p:tgtEl>
                                          <p:spTgt spid="6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8" name="文本"/>
          <p:cNvSpPr>
            <a:spLocks noGrp="1"/>
          </p:cNvSpPr>
          <p:nvPr>
            <p:ph type="body" idx="4294967295"/>
          </p:nvPr>
        </p:nvSpPr>
        <p:spPr>
          <a:xfrm>
            <a:off x="609600" y="366340"/>
            <a:ext cx="10972800" cy="5759822"/>
          </a:xfrm>
          <a:prstGeom prst="rect">
            <a:avLst/>
          </a:prstGeom>
          <a:ln w="9525" cap="flat" cmpd="sng">
            <a:noFill/>
            <a:prstDash val="solid"/>
            <a:miter/>
          </a:ln>
        </p:spPr>
        <p:txBody>
          <a:bodyPr vert="horz" wrap="square" lIns="91440" tIns="45720" rIns="91440" bIns="45720" anchor="t" anchorCtr="0">
            <a:prstTxWarp prst="textNoShape">
              <a:avLst/>
            </a:prstTxWarp>
            <a:noAutofit/>
          </a:bodyPr>
          <a:lstStyle/>
          <a:p>
            <a:pPr marL="231013" indent="-231013">
              <a:buNone/>
            </a:pPr>
            <a:r>
              <a:rPr lang="zh-CN" altLang="en-US" b="1"/>
              <a:t>又如王维的《九月九日忆山东兄弟》： </a:t>
            </a:r>
            <a:endParaRPr lang="en-US" altLang="zh-CN" b="1"/>
          </a:p>
          <a:p>
            <a:pPr marL="231013" indent="-231013">
              <a:buNone/>
            </a:pPr>
            <a:r>
              <a:rPr lang="zh-CN" altLang="en-US" b="1"/>
              <a:t>　　独在异乡为异客，每逢佳节倍思亲。 </a:t>
            </a:r>
            <a:endParaRPr lang="en-US" altLang="zh-CN" b="1"/>
          </a:p>
          <a:p>
            <a:pPr marL="231013" indent="-231013">
              <a:buNone/>
            </a:pPr>
            <a:r>
              <a:rPr lang="zh-CN" altLang="en-US" b="1"/>
              <a:t>　　遥知兄弟登高处，遍插茱萸少一人。 </a:t>
            </a:r>
            <a:endParaRPr lang="en-US" altLang="zh-CN" b="1"/>
          </a:p>
          <a:p>
            <a:pPr marL="231013" indent="-231013">
              <a:buNone/>
            </a:pPr>
            <a:r>
              <a:rPr lang="zh-CN" altLang="en-US" b="1"/>
              <a:t>　　古往今来，漂泊异地的游子，羁縻他乡的旅人，读这首诗时，都能产生强烈的共鸣。这种艺术力量来自于它的质朴、深厚和高度的艺术概括，同时，也来自于它的超乎寻常的“对写法”。前两句是“直写法”，使“每逢佳节倍思亲”成了最能表现客人思乡感情的格言式的警句；后两句作者采用了另一种方式——“对写法”，笔锋陡转出新：反过来写自己“遥想”这一天“兄弟”们想念自己的情景和“少一人”的心理活动，烘托出对兄弟的思念之情，情感曲折有致，更浓郁，更鲜明。 </a:t>
            </a:r>
            <a:endParaRPr lang="zh-CN" altLang="en-US" b="1"/>
          </a:p>
        </p:txBody>
      </p:sp>
    </p:spTree>
    <p:extLst>
      <p:ext uri="{BB962C8B-B14F-4D97-AF65-F5344CB8AC3E}">
        <p14:creationId xmlns:p14="http://schemas.microsoft.com/office/powerpoint/2010/main" val="2048889983"/>
      </p:ext>
    </p:extLst>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2" name="文本"/>
          <p:cNvSpPr>
            <a:spLocks noGrp="1"/>
          </p:cNvSpPr>
          <p:nvPr>
            <p:ph type="body" idx="4294967295"/>
          </p:nvPr>
        </p:nvSpPr>
        <p:spPr>
          <a:xfrm>
            <a:off x="609600" y="404812"/>
            <a:ext cx="10972800" cy="5721349"/>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buNone/>
            </a:pPr>
            <a:r>
              <a:rPr lang="en-US" altLang="zh-CN"/>
              <a:t>   </a:t>
            </a:r>
            <a:r>
              <a:rPr lang="zh-CN" altLang="en-US" b="1"/>
              <a:t> “对写法”成就了无数诗人，成就了一首首愁肠千结、哀怨缠绵的脍炙人口的诗篇。这些诗篇与一代代文人骚客达成心灵共鸣，为后人输送源源不断的艺术营养，也让今天的青年学子享受着传统文化的赏赐与熏陶。</a:t>
            </a:r>
            <a:endParaRPr lang="zh-CN" altLang="en-US" b="1"/>
          </a:p>
        </p:txBody>
      </p:sp>
    </p:spTree>
    <p:extLst>
      <p:ext uri="{BB962C8B-B14F-4D97-AF65-F5344CB8AC3E}">
        <p14:creationId xmlns:p14="http://schemas.microsoft.com/office/powerpoint/2010/main" val="589167505"/>
      </p:ext>
    </p:extLst>
  </p:cSld>
  <p:clrMapOvr>
    <a:masterClrMapping/>
  </p:clrMapOvr>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26" name="图片"/>
          <p:cNvPicPr>
            <a:picLocks noChangeAspect="1"/>
          </p:cNvPicPr>
          <p:nvPr/>
        </p:nvPicPr>
        <p:blipFill>
          <a:blip r:embed="rId3"/>
          <a:stretch>
            <a:fillRect/>
          </a:stretch>
        </p:blipFill>
        <p:spPr>
          <a:xfrm>
            <a:off x="802216" y="537633"/>
            <a:ext cx="1498600" cy="2074333"/>
          </a:xfrm>
          <a:prstGeom prst="rect">
            <a:avLst/>
          </a:prstGeom>
          <a:noFill/>
          <a:ln w="9525" cap="flat" cmpd="sng">
            <a:noFill/>
            <a:prstDash val="solid"/>
            <a:miter/>
          </a:ln>
        </p:spPr>
      </p:pic>
      <p:pic>
        <p:nvPicPr>
          <p:cNvPr id="627" name="图片"/>
          <p:cNvPicPr>
            <a:picLocks noChangeAspect="1"/>
          </p:cNvPicPr>
          <p:nvPr/>
        </p:nvPicPr>
        <p:blipFill>
          <a:blip r:embed="rId4"/>
          <a:stretch>
            <a:fillRect/>
          </a:stretch>
        </p:blipFill>
        <p:spPr>
          <a:xfrm>
            <a:off x="2434166" y="1041400"/>
            <a:ext cx="1786466" cy="4017433"/>
          </a:xfrm>
          <a:prstGeom prst="rect">
            <a:avLst/>
          </a:prstGeom>
          <a:noFill/>
          <a:ln w="9525" cap="flat" cmpd="sng">
            <a:noFill/>
            <a:prstDash val="solid"/>
            <a:miter/>
          </a:ln>
        </p:spPr>
      </p:pic>
      <p:pic>
        <p:nvPicPr>
          <p:cNvPr id="628" name="图片"/>
          <p:cNvPicPr>
            <a:picLocks noChangeAspect="1"/>
          </p:cNvPicPr>
          <p:nvPr/>
        </p:nvPicPr>
        <p:blipFill>
          <a:blip r:embed="rId5"/>
          <a:stretch>
            <a:fillRect/>
          </a:stretch>
        </p:blipFill>
        <p:spPr>
          <a:xfrm>
            <a:off x="994833" y="3560233"/>
            <a:ext cx="1308100" cy="2002366"/>
          </a:xfrm>
          <a:prstGeom prst="rect">
            <a:avLst/>
          </a:prstGeom>
          <a:noFill/>
          <a:ln w="9525" cap="flat" cmpd="sng">
            <a:noFill/>
            <a:prstDash val="solid"/>
            <a:miter/>
          </a:ln>
        </p:spPr>
      </p:pic>
      <p:pic>
        <p:nvPicPr>
          <p:cNvPr id="629" name="图片"/>
          <p:cNvPicPr>
            <a:picLocks noChangeAspect="1"/>
          </p:cNvPicPr>
          <p:nvPr/>
        </p:nvPicPr>
        <p:blipFill>
          <a:blip r:embed="rId6"/>
          <a:stretch>
            <a:fillRect/>
          </a:stretch>
        </p:blipFill>
        <p:spPr>
          <a:xfrm>
            <a:off x="4739217" y="1041400"/>
            <a:ext cx="1786464" cy="4017433"/>
          </a:xfrm>
          <a:prstGeom prst="rect">
            <a:avLst/>
          </a:prstGeom>
          <a:noFill/>
          <a:ln w="9525" cap="flat" cmpd="sng">
            <a:noFill/>
            <a:prstDash val="solid"/>
            <a:miter/>
          </a:ln>
        </p:spPr>
      </p:pic>
      <p:sp>
        <p:nvSpPr>
          <p:cNvPr id="630" name="艺术字"/>
          <p:cNvSpPr>
            <a:spLocks noChangeArrowheads="1" noChangeShapeType="1" noTextEdit="1"/>
          </p:cNvSpPr>
          <p:nvPr/>
        </p:nvSpPr>
        <p:spPr>
          <a:xfrm>
            <a:off x="7056967" y="622300"/>
            <a:ext cx="3551766"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品味语言</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631" name="艺术字"/>
          <p:cNvSpPr>
            <a:spLocks noChangeArrowheads="1" noChangeShapeType="1" noTextEdit="1"/>
          </p:cNvSpPr>
          <p:nvPr/>
        </p:nvSpPr>
        <p:spPr>
          <a:xfrm>
            <a:off x="7038558" y="1917700"/>
            <a:ext cx="3570172"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分析形象</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632" name="艺术字"/>
          <p:cNvSpPr>
            <a:spLocks noChangeArrowheads="1" noChangeShapeType="1" noTextEdit="1"/>
          </p:cNvSpPr>
          <p:nvPr/>
        </p:nvSpPr>
        <p:spPr>
          <a:xfrm>
            <a:off x="6945816" y="3213100"/>
            <a:ext cx="3662915"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把握情感</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
        <p:nvSpPr>
          <p:cNvPr id="633" name="艺术字"/>
          <p:cNvSpPr>
            <a:spLocks noChangeArrowheads="1" noChangeShapeType="1" noTextEdit="1"/>
          </p:cNvSpPr>
          <p:nvPr/>
        </p:nvSpPr>
        <p:spPr>
          <a:xfrm>
            <a:off x="6945816" y="4652433"/>
            <a:ext cx="3662915" cy="10075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rPr>
              <a:t>鉴赏技巧</a:t>
            </a:r>
            <a:endParaRPr lang="en-US" altLang="zh-CN" sz="3600" kern="10">
              <a:ln w="19050" cap="flat" cmpd="sng">
                <a:solidFill>
                  <a:srgbClr val="99CCFF"/>
                </a:solidFill>
                <a:prstDash val="solid"/>
                <a:miter/>
              </a:ln>
              <a:solidFill>
                <a:srgbClr val="CC0000"/>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3311134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nodeType="clickEffect">
                                  <p:stCondLst>
                                    <p:cond delay="0"/>
                                  </p:stCondLst>
                                  <p:childTnLst>
                                    <p:set>
                                      <p:cBhvr>
                                        <p:cTn id="6" dur="1" fill="hold">
                                          <p:stCondLst>
                                            <p:cond delay="0"/>
                                          </p:stCondLst>
                                        </p:cTn>
                                        <p:tgtEl>
                                          <p:spTgt spid="629"/>
                                        </p:tgtEl>
                                        <p:attrNameLst>
                                          <p:attrName>style.visibility</p:attrName>
                                        </p:attrNameLst>
                                      </p:cBhvr>
                                      <p:to>
                                        <p:strVal val="visible"/>
                                      </p:to>
                                    </p:set>
                                    <p:anim calcmode="lin" valueType="num">
                                      <p:cBhvr>
                                        <p:cTn id="7" dur="500" fill="hold"/>
                                        <p:tgtEl>
                                          <p:spTgt spid="629"/>
                                        </p:tgtEl>
                                        <p:attrNameLst>
                                          <p:attrName>ppt_w</p:attrName>
                                        </p:attrNameLst>
                                      </p:cBhvr>
                                      <p:tavLst>
                                        <p:tav tm="0">
                                          <p:val>
                                            <p:fltVal val="0"/>
                                          </p:val>
                                        </p:tav>
                                        <p:tav tm="100000">
                                          <p:val>
                                            <p:strVal val="#ppt_w"/>
                                          </p:val>
                                        </p:tav>
                                      </p:tavLst>
                                    </p:anim>
                                    <p:anim calcmode="lin" valueType="num">
                                      <p:cBhvr>
                                        <p:cTn id="8" dur="500" fill="hold"/>
                                        <p:tgtEl>
                                          <p:spTgt spid="629"/>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30"/>
                                        </p:tgtEl>
                                        <p:attrNameLst>
                                          <p:attrName>style.visibility</p:attrName>
                                        </p:attrNameLst>
                                      </p:cBhvr>
                                      <p:to>
                                        <p:strVal val="visible"/>
                                      </p:to>
                                    </p:set>
                                    <p:anim calcmode="lin" valueType="num">
                                      <p:cBhvr>
                                        <p:cTn id="13" dur="500" fill="hold"/>
                                        <p:tgtEl>
                                          <p:spTgt spid="630"/>
                                        </p:tgtEl>
                                        <p:attrNameLst>
                                          <p:attrName>ppt_w</p:attrName>
                                        </p:attrNameLst>
                                      </p:cBhvr>
                                      <p:tavLst>
                                        <p:tav tm="0">
                                          <p:val>
                                            <p:fltVal val="0"/>
                                          </p:val>
                                        </p:tav>
                                        <p:tav tm="100000">
                                          <p:val>
                                            <p:strVal val="#ppt_w"/>
                                          </p:val>
                                        </p:tav>
                                      </p:tavLst>
                                    </p:anim>
                                    <p:anim calcmode="lin" valueType="num">
                                      <p:cBhvr>
                                        <p:cTn id="14" dur="500" fill="hold"/>
                                        <p:tgtEl>
                                          <p:spTgt spid="630"/>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631"/>
                                        </p:tgtEl>
                                        <p:attrNameLst>
                                          <p:attrName>style.visibility</p:attrName>
                                        </p:attrNameLst>
                                      </p:cBhvr>
                                      <p:to>
                                        <p:strVal val="visible"/>
                                      </p:to>
                                    </p:set>
                                    <p:anim calcmode="lin" valueType="num">
                                      <p:cBhvr>
                                        <p:cTn id="17" dur="500" fill="hold"/>
                                        <p:tgtEl>
                                          <p:spTgt spid="631"/>
                                        </p:tgtEl>
                                        <p:attrNameLst>
                                          <p:attrName>ppt_w</p:attrName>
                                        </p:attrNameLst>
                                      </p:cBhvr>
                                      <p:tavLst>
                                        <p:tav tm="0">
                                          <p:val>
                                            <p:fltVal val="0"/>
                                          </p:val>
                                        </p:tav>
                                        <p:tav tm="100000">
                                          <p:val>
                                            <p:strVal val="#ppt_w"/>
                                          </p:val>
                                        </p:tav>
                                      </p:tavLst>
                                    </p:anim>
                                    <p:anim calcmode="lin" valueType="num">
                                      <p:cBhvr>
                                        <p:cTn id="18" dur="500" fill="hold"/>
                                        <p:tgtEl>
                                          <p:spTgt spid="631"/>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632"/>
                                        </p:tgtEl>
                                        <p:attrNameLst>
                                          <p:attrName>style.visibility</p:attrName>
                                        </p:attrNameLst>
                                      </p:cBhvr>
                                      <p:to>
                                        <p:strVal val="visible"/>
                                      </p:to>
                                    </p:set>
                                    <p:anim calcmode="lin" valueType="num">
                                      <p:cBhvr>
                                        <p:cTn id="21" dur="500" fill="hold"/>
                                        <p:tgtEl>
                                          <p:spTgt spid="632"/>
                                        </p:tgtEl>
                                        <p:attrNameLst>
                                          <p:attrName>ppt_w</p:attrName>
                                        </p:attrNameLst>
                                      </p:cBhvr>
                                      <p:tavLst>
                                        <p:tav tm="0">
                                          <p:val>
                                            <p:fltVal val="0"/>
                                          </p:val>
                                        </p:tav>
                                        <p:tav tm="100000">
                                          <p:val>
                                            <p:strVal val="#ppt_w"/>
                                          </p:val>
                                        </p:tav>
                                      </p:tavLst>
                                    </p:anim>
                                    <p:anim calcmode="lin" valueType="num">
                                      <p:cBhvr>
                                        <p:cTn id="22" dur="500" fill="hold"/>
                                        <p:tgtEl>
                                          <p:spTgt spid="632"/>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633"/>
                                        </p:tgtEl>
                                        <p:attrNameLst>
                                          <p:attrName>style.visibility</p:attrName>
                                        </p:attrNameLst>
                                      </p:cBhvr>
                                      <p:to>
                                        <p:strVal val="visible"/>
                                      </p:to>
                                    </p:set>
                                    <p:anim calcmode="lin" valueType="num">
                                      <p:cBhvr>
                                        <p:cTn id="25" dur="500" fill="hold"/>
                                        <p:tgtEl>
                                          <p:spTgt spid="633"/>
                                        </p:tgtEl>
                                        <p:attrNameLst>
                                          <p:attrName>ppt_w</p:attrName>
                                        </p:attrNameLst>
                                      </p:cBhvr>
                                      <p:tavLst>
                                        <p:tav tm="0">
                                          <p:val>
                                            <p:fltVal val="0"/>
                                          </p:val>
                                        </p:tav>
                                        <p:tav tm="100000">
                                          <p:val>
                                            <p:strVal val="#ppt_w"/>
                                          </p:val>
                                        </p:tav>
                                      </p:tavLst>
                                    </p:anim>
                                    <p:anim calcmode="lin" valueType="num">
                                      <p:cBhvr>
                                        <p:cTn id="26" dur="500" fill="hold"/>
                                        <p:tgtEl>
                                          <p:spTgt spid="633"/>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xit" presetSubtype="4" fill="hold" grpId="1" nodeType="clickEffect">
                                  <p:stCondLst>
                                    <p:cond delay="0"/>
                                  </p:stCondLst>
                                  <p:childTnLst>
                                    <p:anim calcmode="lin" valueType="num">
                                      <p:cBhvr additive="base">
                                        <p:cTn id="30" dur="500"/>
                                        <p:tgtEl>
                                          <p:spTgt spid="630"/>
                                        </p:tgtEl>
                                        <p:attrNameLst>
                                          <p:attrName>ppt_x</p:attrName>
                                        </p:attrNameLst>
                                      </p:cBhvr>
                                      <p:tavLst>
                                        <p:tav tm="0">
                                          <p:val>
                                            <p:strVal val="ppt_x"/>
                                          </p:val>
                                        </p:tav>
                                        <p:tav tm="100000">
                                          <p:val>
                                            <p:strVal val="ppt_x"/>
                                          </p:val>
                                        </p:tav>
                                      </p:tavLst>
                                    </p:anim>
                                    <p:anim calcmode="lin" valueType="num">
                                      <p:cBhvr additive="base">
                                        <p:cTn id="31" dur="500"/>
                                        <p:tgtEl>
                                          <p:spTgt spid="630"/>
                                        </p:tgtEl>
                                        <p:attrNameLst>
                                          <p:attrName>ppt_y</p:attrName>
                                        </p:attrNameLst>
                                      </p:cBhvr>
                                      <p:tavLst>
                                        <p:tav tm="0">
                                          <p:val>
                                            <p:strVal val="ppt_y"/>
                                          </p:val>
                                        </p:tav>
                                        <p:tav tm="100000">
                                          <p:val>
                                            <p:strVal val="1+ppt_h/2"/>
                                          </p:val>
                                        </p:tav>
                                      </p:tavLst>
                                    </p:anim>
                                    <p:set>
                                      <p:cBhvr>
                                        <p:cTn id="32" dur="1" fill="hold">
                                          <p:stCondLst>
                                            <p:cond delay="499"/>
                                          </p:stCondLst>
                                        </p:cTn>
                                        <p:tgtEl>
                                          <p:spTgt spid="630"/>
                                        </p:tgtEl>
                                        <p:attrNameLst>
                                          <p:attrName>style.visibility</p:attrName>
                                        </p:attrNameLst>
                                      </p:cBhvr>
                                      <p:to>
                                        <p:strVal val="hidden"/>
                                      </p:to>
                                    </p:set>
                                  </p:childTnLst>
                                </p:cTn>
                              </p:par>
                            </p:childTnLst>
                          </p:cTn>
                        </p:par>
                        <p:par>
                          <p:cTn id="33" fill="hold" nodeType="afterGroup">
                            <p:stCondLst>
                              <p:cond delay="500"/>
                            </p:stCondLst>
                            <p:childTnLst>
                              <p:par>
                                <p:cTn id="34" presetID="2" presetClass="exit" presetSubtype="4" fill="hold" grpId="1" nodeType="afterEffect">
                                  <p:stCondLst>
                                    <p:cond delay="0"/>
                                  </p:stCondLst>
                                  <p:childTnLst>
                                    <p:anim calcmode="lin" valueType="num">
                                      <p:cBhvr additive="base">
                                        <p:cTn id="35" dur="500"/>
                                        <p:tgtEl>
                                          <p:spTgt spid="631"/>
                                        </p:tgtEl>
                                        <p:attrNameLst>
                                          <p:attrName>ppt_x</p:attrName>
                                        </p:attrNameLst>
                                      </p:cBhvr>
                                      <p:tavLst>
                                        <p:tav tm="0">
                                          <p:val>
                                            <p:strVal val="ppt_x"/>
                                          </p:val>
                                        </p:tav>
                                        <p:tav tm="100000">
                                          <p:val>
                                            <p:strVal val="ppt_x"/>
                                          </p:val>
                                        </p:tav>
                                      </p:tavLst>
                                    </p:anim>
                                    <p:anim calcmode="lin" valueType="num">
                                      <p:cBhvr additive="base">
                                        <p:cTn id="36" dur="500"/>
                                        <p:tgtEl>
                                          <p:spTgt spid="631"/>
                                        </p:tgtEl>
                                        <p:attrNameLst>
                                          <p:attrName>ppt_y</p:attrName>
                                        </p:attrNameLst>
                                      </p:cBhvr>
                                      <p:tavLst>
                                        <p:tav tm="0">
                                          <p:val>
                                            <p:strVal val="ppt_y"/>
                                          </p:val>
                                        </p:tav>
                                        <p:tav tm="100000">
                                          <p:val>
                                            <p:strVal val="1+ppt_h/2"/>
                                          </p:val>
                                        </p:tav>
                                      </p:tavLst>
                                    </p:anim>
                                    <p:set>
                                      <p:cBhvr>
                                        <p:cTn id="37" dur="1" fill="hold">
                                          <p:stCondLst>
                                            <p:cond delay="499"/>
                                          </p:stCondLst>
                                        </p:cTn>
                                        <p:tgtEl>
                                          <p:spTgt spid="631"/>
                                        </p:tgtEl>
                                        <p:attrNameLst>
                                          <p:attrName>style.visibility</p:attrName>
                                        </p:attrNameLst>
                                      </p:cBhvr>
                                      <p:to>
                                        <p:strVal val="hidden"/>
                                      </p:to>
                                    </p:set>
                                  </p:childTnLst>
                                </p:cTn>
                              </p:par>
                            </p:childTnLst>
                          </p:cTn>
                        </p:par>
                        <p:par>
                          <p:cTn id="38" fill="hold" nodeType="afterGroup">
                            <p:stCondLst>
                              <p:cond delay="1000"/>
                            </p:stCondLst>
                            <p:childTnLst>
                              <p:par>
                                <p:cTn id="39" presetID="2" presetClass="exit" presetSubtype="4" fill="hold" grpId="1" nodeType="afterEffect">
                                  <p:stCondLst>
                                    <p:cond delay="0"/>
                                  </p:stCondLst>
                                  <p:childTnLst>
                                    <p:anim calcmode="lin" valueType="num">
                                      <p:cBhvr additive="base">
                                        <p:cTn id="40" dur="500"/>
                                        <p:tgtEl>
                                          <p:spTgt spid="632"/>
                                        </p:tgtEl>
                                        <p:attrNameLst>
                                          <p:attrName>ppt_x</p:attrName>
                                        </p:attrNameLst>
                                      </p:cBhvr>
                                      <p:tavLst>
                                        <p:tav tm="0">
                                          <p:val>
                                            <p:strVal val="ppt_x"/>
                                          </p:val>
                                        </p:tav>
                                        <p:tav tm="100000">
                                          <p:val>
                                            <p:strVal val="ppt_x"/>
                                          </p:val>
                                        </p:tav>
                                      </p:tavLst>
                                    </p:anim>
                                    <p:anim calcmode="lin" valueType="num">
                                      <p:cBhvr additive="base">
                                        <p:cTn id="41" dur="500"/>
                                        <p:tgtEl>
                                          <p:spTgt spid="632"/>
                                        </p:tgtEl>
                                        <p:attrNameLst>
                                          <p:attrName>ppt_y</p:attrName>
                                        </p:attrNameLst>
                                      </p:cBhvr>
                                      <p:tavLst>
                                        <p:tav tm="0">
                                          <p:val>
                                            <p:strVal val="ppt_y"/>
                                          </p:val>
                                        </p:tav>
                                        <p:tav tm="100000">
                                          <p:val>
                                            <p:strVal val="1+ppt_h/2"/>
                                          </p:val>
                                        </p:tav>
                                      </p:tavLst>
                                    </p:anim>
                                    <p:set>
                                      <p:cBhvr>
                                        <p:cTn id="42" dur="1" fill="hold">
                                          <p:stCondLst>
                                            <p:cond delay="499"/>
                                          </p:stCondLst>
                                        </p:cTn>
                                        <p:tgtEl>
                                          <p:spTgt spid="632"/>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mph" presetSubtype="0" fill="hold" grpId="1" nodeType="clickEffect">
                                  <p:stCondLst>
                                    <p:cond delay="0"/>
                                  </p:stCondLst>
                                  <p:childTnLst>
                                    <p:animScale>
                                      <p:cBhvr>
                                        <p:cTn id="46" dur="2000" fill="hold"/>
                                        <p:tgtEl>
                                          <p:spTgt spid="63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0" grpId="0"/>
      <p:bldP spid="631" grpId="0"/>
      <p:bldP spid="632" grpId="0"/>
      <p:bldP spid="633" grpId="0"/>
      <p:bldP spid="630" grpId="1"/>
      <p:bldP spid="631" grpId="1"/>
      <p:bldP spid="632" grpId="1"/>
      <p:bldP spid="633" grpId="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8" name="矩形"/>
          <p:cNvSpPr/>
          <p:nvPr/>
        </p:nvSpPr>
        <p:spPr>
          <a:xfrm>
            <a:off x="527050" y="1883832"/>
            <a:ext cx="8352367" cy="4785782"/>
          </a:xfrm>
          <a:prstGeom prst="rect">
            <a:avLst/>
          </a:prstGeom>
          <a:noFill/>
          <a:ln w="9525" cap="flat" cmpd="sng">
            <a:noFill/>
            <a:prstDash val="solid"/>
            <a:miter/>
          </a:ln>
        </p:spPr>
        <p:txBody>
          <a:bodyPr vert="horz" wrap="square" lIns="91440" tIns="45720" rIns="91440" bIns="45720" anchor="t" anchorCtr="0">
            <a:prstTxWarp prst="textNoShape">
              <a:avLst/>
            </a:prstTxWarp>
            <a:noAutofit/>
          </a:bodyPr>
          <a:lstStyle/>
          <a:p>
            <a:pPr marL="0" indent="0" algn="just">
              <a:lnSpc>
                <a:spcPct val="100000"/>
              </a:lnSpc>
              <a:spcBef>
                <a:spcPct val="50000"/>
              </a:spcBef>
              <a:spcAft>
                <a:spcPct val="0"/>
              </a:spcAft>
              <a:buNone/>
            </a:pPr>
            <a:endPar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endParaRPr>
          </a:p>
          <a:p>
            <a:pPr marL="0" indent="0" algn="just">
              <a:lnSpc>
                <a:spcPct val="100000"/>
              </a:lnSpc>
              <a:spcBef>
                <a:spcPct val="50000"/>
              </a:spcBef>
              <a:spcAft>
                <a:spcPct val="0"/>
              </a:spcAft>
              <a:buNone/>
            </a:pPr>
            <a:r>
              <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rPr>
              <a:t>  </a:t>
            </a:r>
            <a:endParaRPr lang="en-US" altLang="zh-CN" sz="2400" b="0" i="0" u="none" strike="noStrike" kern="0" cap="none" spc="0" baseline="0">
              <a:solidFill>
                <a:srgbClr val="FFFF00"/>
              </a:solidFill>
              <a:latin typeface="Times New Roman" pitchFamily="2" charset="0"/>
              <a:ea typeface="宋体" pitchFamily="2" charset="-122"/>
              <a:cs typeface="Times New Roman" pitchFamily="2" charset="0"/>
            </a:endParaRPr>
          </a:p>
          <a:p>
            <a:pPr marL="0" indent="0" algn="just">
              <a:lnSpc>
                <a:spcPct val="100000"/>
              </a:lnSpc>
              <a:spcBef>
                <a:spcPct val="50000"/>
              </a:spcBef>
              <a:spcAft>
                <a:spcPct val="0"/>
              </a:spcAft>
              <a:buNone/>
            </a:pPr>
            <a:r>
              <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rPr>
              <a:t> </a:t>
            </a:r>
            <a:endPar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endParaRPr>
          </a:p>
          <a:p>
            <a:pPr marL="0" indent="0" algn="just">
              <a:lnSpc>
                <a:spcPct val="100000"/>
              </a:lnSpc>
              <a:spcBef>
                <a:spcPct val="50000"/>
              </a:spcBef>
              <a:spcAft>
                <a:spcPct val="0"/>
              </a:spcAft>
              <a:buNone/>
            </a:pPr>
            <a:endParaRPr lang="en-US" altLang="zh-CN" sz="3200" b="0" i="0" u="none" strike="noStrike" kern="0" cap="none" spc="0" baseline="0">
              <a:solidFill>
                <a:srgbClr val="FFFF00"/>
              </a:solidFill>
              <a:latin typeface="华文新魏" pitchFamily="2" charset="-122"/>
              <a:ea typeface="华文新魏" pitchFamily="2" charset="-122"/>
              <a:cs typeface="Times New Roman" pitchFamily="2" charset="0"/>
            </a:endParaRPr>
          </a:p>
          <a:p>
            <a:pPr marL="0" indent="0" algn="l">
              <a:lnSpc>
                <a:spcPct val="100000"/>
              </a:lnSpc>
              <a:spcBef>
                <a:spcPct val="50000"/>
              </a:spcBef>
              <a:spcAft>
                <a:spcPct val="0"/>
              </a:spcAft>
              <a:buNone/>
            </a:pPr>
            <a:endParaRPr lang="zh-CN" altLang="en-US" sz="2400" b="0" i="0" u="none" strike="noStrike" kern="0" cap="none" spc="0" baseline="0">
              <a:solidFill>
                <a:srgbClr val="FFFF00"/>
              </a:solidFill>
              <a:latin typeface="Times New Roman" pitchFamily="2" charset="0"/>
              <a:ea typeface="宋体" pitchFamily="2" charset="-122"/>
              <a:cs typeface="Times New Roman" pitchFamily="2" charset="0"/>
            </a:endParaRPr>
          </a:p>
        </p:txBody>
      </p:sp>
      <p:sp>
        <p:nvSpPr>
          <p:cNvPr id="149" name="矩形"/>
          <p:cNvSpPr/>
          <p:nvPr/>
        </p:nvSpPr>
        <p:spPr>
          <a:xfrm>
            <a:off x="336550" y="234950"/>
            <a:ext cx="11135783" cy="4385733"/>
          </a:xfrm>
          <a:prstGeom prst="rect">
            <a:avLst/>
          </a:prstGeom>
          <a:noFill/>
          <a:ln w="9525" cap="flat" cmpd="sng">
            <a:noFill/>
            <a:prstDash val="solid"/>
            <a:miter/>
          </a:ln>
        </p:spPr>
        <p:txBody>
          <a:bodyPr vert="horz" wrap="square" lIns="90170" tIns="46990" rIns="90170" bIns="46990" anchor="t" anchorCtr="0">
            <a:prstTxWarp prst="textNoShape">
              <a:avLst/>
            </a:prstTxWarp>
            <a:noAutofit/>
          </a:bodyPr>
          <a:lstStyle/>
          <a:p>
            <a:pPr marL="0" indent="0" algn="ctr">
              <a:lnSpc>
                <a:spcPct val="120000"/>
              </a:lnSpc>
              <a:spcBef>
                <a:spcPct val="50000"/>
              </a:spcBef>
              <a:spcAft>
                <a:spcPct val="0"/>
              </a:spcAft>
              <a:buNone/>
            </a:pPr>
            <a:r>
              <a:rPr lang="zh-CN" altLang="en-US" sz="5500" b="1" i="0" u="none" strike="noStrike" kern="0" cap="none" spc="0" baseline="0">
                <a:solidFill>
                  <a:srgbClr val="800000"/>
                </a:solidFill>
                <a:latin typeface="方正华隶简体" pitchFamily="1" charset="-122"/>
                <a:ea typeface="经典特黑简"/>
                <a:cs typeface="方正华隶简体" pitchFamily="1" charset="-122"/>
              </a:rPr>
              <a:t>一、品味语言</a:t>
            </a:r>
            <a:endParaRPr lang="en-US" altLang="zh-CN" sz="5500" b="1" i="0" u="none" strike="noStrike" kern="0" cap="none" spc="0" baseline="0">
              <a:solidFill>
                <a:srgbClr val="800000"/>
              </a:solidFill>
              <a:latin typeface="方正华隶简体" pitchFamily="1" charset="-122"/>
              <a:ea typeface="经典特黑简"/>
              <a:cs typeface="方正华隶简体" pitchFamily="1" charset="-122"/>
            </a:endParaRPr>
          </a:p>
          <a:p>
            <a:pPr marL="0" indent="0" algn="ctr">
              <a:lnSpc>
                <a:spcPct val="120000"/>
              </a:lnSpc>
              <a:spcBef>
                <a:spcPct val="50000"/>
              </a:spcBef>
              <a:spcAft>
                <a:spcPct val="0"/>
              </a:spcAft>
              <a:buNone/>
            </a:pPr>
            <a:r>
              <a:rPr lang="zh-CN" altLang="en-US" sz="2000" b="1" i="0" u="none" strike="noStrike" kern="0" cap="none" spc="0" baseline="0">
                <a:solidFill>
                  <a:srgbClr val="800000"/>
                </a:solidFill>
                <a:latin typeface="方正华隶简体" pitchFamily="1" charset="-122"/>
                <a:ea typeface="经典特黑简"/>
                <a:cs typeface="方正华隶简体" pitchFamily="1" charset="-122"/>
              </a:rPr>
              <a:t>（一）炼字诗眼</a:t>
            </a:r>
            <a:r>
              <a:rPr lang="zh-CN" altLang="en-US" sz="2000" b="1" i="0" u="none" strike="noStrike" kern="0" cap="none" spc="0" baseline="0">
                <a:solidFill>
                  <a:srgbClr val="0000FF"/>
                </a:solidFill>
                <a:latin typeface="汉仪太极体简" pitchFamily="2" charset="-122"/>
                <a:ea typeface="经典特黑简"/>
                <a:cs typeface="汉仪太极体简" pitchFamily="2" charset="-122"/>
              </a:rPr>
              <a:t>题</a:t>
            </a:r>
            <a:endParaRPr lang="en-US" altLang="zh-CN" sz="2000" b="1" i="0" u="none" strike="noStrike" kern="0" cap="none" spc="0" baseline="0">
              <a:solidFill>
                <a:srgbClr val="0000FF"/>
              </a:solidFill>
              <a:latin typeface="汉仪太极体简" pitchFamily="2" charset="-122"/>
              <a:ea typeface="经典特黑简"/>
              <a:cs typeface="汉仪太极体简" pitchFamily="2" charset="-122"/>
            </a:endParaRPr>
          </a:p>
          <a:p>
            <a:pPr marL="0" indent="0" algn="l">
              <a:lnSpc>
                <a:spcPct val="120000"/>
              </a:lnSpc>
              <a:spcBef>
                <a:spcPct val="50000"/>
              </a:spcBef>
              <a:spcAft>
                <a:spcPct val="0"/>
              </a:spcAft>
              <a:buNone/>
            </a:pPr>
            <a:r>
              <a:rPr lang="zh-CN" altLang="en-US" sz="2500" b="1" i="0" u="none" strike="noStrike" kern="0" cap="none" spc="0" baseline="0">
                <a:solidFill>
                  <a:srgbClr val="0000FF"/>
                </a:solidFill>
                <a:latin typeface="汉仪太极体简" pitchFamily="2" charset="-122"/>
                <a:ea typeface="经典特黑简"/>
                <a:cs typeface="汉仪太极体简" pitchFamily="2" charset="-122"/>
              </a:rPr>
              <a:t>《核按钮》P135</a:t>
            </a:r>
            <a:endParaRPr lang="en-US" altLang="zh-CN" sz="2500" b="1" i="0" u="none" strike="noStrike" kern="0" cap="none" spc="0" baseline="0">
              <a:solidFill>
                <a:srgbClr val="0000FF"/>
              </a:solidFill>
              <a:latin typeface="汉仪太极体简" pitchFamily="2" charset="-122"/>
              <a:ea typeface="经典特黑简"/>
              <a:cs typeface="汉仪太极体简" pitchFamily="2" charset="-122"/>
            </a:endParaRPr>
          </a:p>
          <a:p>
            <a:pPr marL="0" indent="0" algn="l">
              <a:lnSpc>
                <a:spcPct val="120000"/>
              </a:lnSpc>
              <a:spcBef>
                <a:spcPct val="50000"/>
              </a:spcBef>
              <a:spcAft>
                <a:spcPct val="0"/>
              </a:spcAft>
              <a:buNone/>
            </a:pPr>
            <a:r>
              <a:rPr lang="zh-CN" altLang="en-US" sz="2500" b="1" i="0" u="none" strike="noStrike" kern="0" cap="none" spc="0" baseline="0">
                <a:solidFill>
                  <a:srgbClr val="0000FF"/>
                </a:solidFill>
                <a:latin typeface="汉仪太极体简" pitchFamily="2" charset="-122"/>
                <a:ea typeface="经典特黑简"/>
                <a:cs typeface="汉仪太极体简" pitchFamily="2" charset="-122"/>
              </a:rPr>
              <a:t>答题规范：①点明哪一个字（词）使全诗的关键，指出表层意和深层意，指出该字（词）对主旨表达（或情感表达）所起的作用【</a:t>
            </a:r>
            <a:r>
              <a:rPr lang="zh-CN" altLang="en-US" sz="2500" b="1" i="0" u="none" strike="noStrike" kern="0" cap="none" spc="0" baseline="0">
                <a:solidFill>
                  <a:srgbClr val="FF0000"/>
                </a:solidFill>
                <a:latin typeface="汉仪太极体简" pitchFamily="2" charset="-122"/>
                <a:ea typeface="经典特黑简"/>
                <a:cs typeface="汉仪太极体简" pitchFamily="2" charset="-122"/>
              </a:rPr>
              <a:t>解字</a:t>
            </a:r>
            <a:r>
              <a:rPr lang="zh-CN" altLang="en-US" sz="2500" b="1" i="0" u="none" strike="noStrike" kern="0" cap="none" spc="0" baseline="0">
                <a:solidFill>
                  <a:srgbClr val="0000FF"/>
                </a:solidFill>
                <a:latin typeface="汉仪太极体简" pitchFamily="2" charset="-122"/>
                <a:ea typeface="经典特黑简"/>
                <a:cs typeface="汉仪太极体简" pitchFamily="2" charset="-122"/>
              </a:rPr>
              <a:t>】</a:t>
            </a:r>
            <a:endParaRPr lang="en-US" altLang="zh-CN" sz="2500" b="1" i="0" u="none" strike="noStrike" kern="0" cap="none" spc="0" baseline="0">
              <a:solidFill>
                <a:srgbClr val="0000FF"/>
              </a:solidFill>
              <a:latin typeface="汉仪太极体简" pitchFamily="2" charset="-122"/>
              <a:ea typeface="经典特黑简"/>
              <a:cs typeface="汉仪太极体简" pitchFamily="2" charset="-122"/>
            </a:endParaRPr>
          </a:p>
          <a:p>
            <a:pPr marL="0" indent="0" algn="l">
              <a:lnSpc>
                <a:spcPct val="120000"/>
              </a:lnSpc>
              <a:spcBef>
                <a:spcPct val="50000"/>
              </a:spcBef>
              <a:spcAft>
                <a:spcPct val="0"/>
              </a:spcAft>
              <a:buNone/>
            </a:pPr>
            <a:r>
              <a:rPr lang="zh-CN" altLang="en-US" sz="2500" b="1" i="0" u="none" strike="noStrike" kern="0" cap="none" spc="0" baseline="0">
                <a:solidFill>
                  <a:srgbClr val="0000FF"/>
                </a:solidFill>
                <a:latin typeface="汉仪太极体简" pitchFamily="2" charset="-122"/>
                <a:ea typeface="经典特黑简"/>
                <a:cs typeface="汉仪太极体简" pitchFamily="2" charset="-122"/>
              </a:rPr>
              <a:t>②结合诗句进行梳理，列举全诗围绕该字（词）写了哪些内容。【</a:t>
            </a:r>
            <a:r>
              <a:rPr lang="zh-CN" altLang="en-US" sz="2500" b="1" i="0" u="none" strike="noStrike" kern="0" cap="none" spc="0" baseline="0">
                <a:solidFill>
                  <a:srgbClr val="FF0000"/>
                </a:solidFill>
                <a:latin typeface="汉仪太极体简" pitchFamily="2" charset="-122"/>
                <a:ea typeface="经典特黑简"/>
                <a:cs typeface="汉仪太极体简" pitchFamily="2" charset="-122"/>
              </a:rPr>
              <a:t>解句</a:t>
            </a:r>
            <a:r>
              <a:rPr lang="zh-CN" altLang="en-US" sz="2500" b="1" i="0" u="none" strike="noStrike" kern="0" cap="none" spc="0" baseline="0">
                <a:solidFill>
                  <a:srgbClr val="0000FF"/>
                </a:solidFill>
                <a:latin typeface="汉仪太极体简" pitchFamily="2" charset="-122"/>
                <a:ea typeface="经典特黑简"/>
                <a:cs typeface="汉仪太极体简" pitchFamily="2" charset="-122"/>
              </a:rPr>
              <a:t>】</a:t>
            </a:r>
            <a:endParaRPr lang="en-US" altLang="zh-CN" sz="2500" b="1" i="0" u="none" strike="noStrike" kern="0" cap="none" spc="0" baseline="0">
              <a:solidFill>
                <a:srgbClr val="0000FF"/>
              </a:solidFill>
              <a:latin typeface="汉仪太极体简" pitchFamily="2" charset="-122"/>
              <a:ea typeface="经典特黑简"/>
              <a:cs typeface="汉仪太极体简" pitchFamily="2" charset="-122"/>
            </a:endParaRPr>
          </a:p>
          <a:p>
            <a:pPr marL="0" indent="0" algn="l">
              <a:lnSpc>
                <a:spcPct val="120000"/>
              </a:lnSpc>
              <a:spcBef>
                <a:spcPct val="50000"/>
              </a:spcBef>
              <a:spcAft>
                <a:spcPct val="0"/>
              </a:spcAft>
              <a:buNone/>
            </a:pPr>
            <a:r>
              <a:rPr lang="zh-CN" altLang="en-US" sz="2500" b="1" i="0" u="none" strike="noStrike" kern="0" cap="none" spc="0" baseline="0">
                <a:solidFill>
                  <a:srgbClr val="0000FF"/>
                </a:solidFill>
                <a:latin typeface="汉仪太极体简" pitchFamily="2" charset="-122"/>
                <a:ea typeface="经典特黑简"/>
                <a:cs typeface="汉仪太极体简" pitchFamily="2" charset="-122"/>
              </a:rPr>
              <a:t>③考虑该字（词）在全诗的结构上所起的作用。【</a:t>
            </a:r>
            <a:r>
              <a:rPr lang="zh-CN" altLang="en-US" sz="2500" b="1" i="0" u="none" strike="noStrike" kern="0" cap="none" spc="0" baseline="0">
                <a:solidFill>
                  <a:srgbClr val="FF0000"/>
                </a:solidFill>
                <a:latin typeface="汉仪太极体简" pitchFamily="2" charset="-122"/>
                <a:ea typeface="经典特黑简"/>
                <a:cs typeface="汉仪太极体简" pitchFamily="2" charset="-122"/>
              </a:rPr>
              <a:t>联情旨</a:t>
            </a:r>
            <a:r>
              <a:rPr lang="zh-CN" altLang="en-US" sz="2500" b="1" i="0" u="none" strike="noStrike" kern="0" cap="none" spc="0" baseline="0">
                <a:solidFill>
                  <a:srgbClr val="0000FF"/>
                </a:solidFill>
                <a:latin typeface="汉仪太极体简" pitchFamily="2" charset="-122"/>
                <a:ea typeface="经典特黑简"/>
                <a:cs typeface="汉仪太极体简" pitchFamily="2" charset="-122"/>
              </a:rPr>
              <a:t>】</a:t>
            </a:r>
            <a:endParaRPr lang="en-US" altLang="zh-CN" sz="2500" b="1" i="0" u="none" strike="noStrike" kern="0" cap="none" spc="0" baseline="0">
              <a:solidFill>
                <a:srgbClr val="0000FF"/>
              </a:solidFill>
              <a:latin typeface="汉仪太极体简" pitchFamily="2" charset="-122"/>
              <a:ea typeface="经典特黑简"/>
              <a:cs typeface="汉仪太极体简" pitchFamily="2" charset="-122"/>
            </a:endParaRPr>
          </a:p>
          <a:p>
            <a:pPr marL="0" indent="0" algn="ctr">
              <a:lnSpc>
                <a:spcPct val="120000"/>
              </a:lnSpc>
              <a:spcBef>
                <a:spcPct val="50000"/>
              </a:spcBef>
              <a:spcAft>
                <a:spcPct val="0"/>
              </a:spcAft>
              <a:buNone/>
            </a:pPr>
            <a:endParaRPr lang="zh-CN" altLang="en-US" sz="2000" b="1" i="0" u="none" strike="noStrike" kern="0" cap="none" spc="0" baseline="0">
              <a:solidFill>
                <a:srgbClr val="000099"/>
              </a:solidFill>
              <a:latin typeface="方正华隶简体" pitchFamily="1" charset="-122"/>
              <a:ea typeface="方正华隶简体" pitchFamily="1" charset="-122"/>
              <a:cs typeface="方正华隶简体" pitchFamily="1" charset="-122"/>
            </a:endParaRPr>
          </a:p>
        </p:txBody>
      </p:sp>
      <p:pic>
        <p:nvPicPr>
          <p:cNvPr id="150" name="图片" descr="C:/Users/Administrator/Desktop/t0174242c8827163313"/>
          <p:cNvPicPr>
            <a:picLocks noChangeAspect="1"/>
          </p:cNvPicPr>
          <p:nvPr/>
        </p:nvPicPr>
        <p:blipFill>
          <a:blip r:embed="rId3">
            <a:clrChange>
              <a:clrFrom>
                <a:srgbClr val="FFFFFF"/>
              </a:clrFrom>
              <a:clrTo>
                <a:srgbClr val="FFFFFF">
                  <a:alpha val="0"/>
                </a:srgbClr>
              </a:clrTo>
            </a:clrChange>
          </a:blip>
          <a:stretch>
            <a:fillRect/>
          </a:stretch>
        </p:blipFill>
        <p:spPr>
          <a:xfrm>
            <a:off x="9743017" y="4191000"/>
            <a:ext cx="2112432" cy="2218267"/>
          </a:xfrm>
          <a:prstGeom prst="rect">
            <a:avLst/>
          </a:prstGeom>
          <a:noFill/>
          <a:ln w="9525" cap="flat" cmpd="sng">
            <a:noFill/>
            <a:prstDash val="solid"/>
            <a:miter/>
          </a:ln>
        </p:spPr>
      </p:pic>
    </p:spTree>
    <p:extLst>
      <p:ext uri="{BB962C8B-B14F-4D97-AF65-F5344CB8AC3E}">
        <p14:creationId xmlns:p14="http://schemas.microsoft.com/office/powerpoint/2010/main" val="377891110"/>
      </p:ext>
    </p:extLst>
  </p:cSld>
  <p:clrMapOvr>
    <a:masterClrMapping/>
  </p:clrMapOvr>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37" name="内容占位符"/>
          <p:cNvSpPr>
            <a:spLocks noGrp="1"/>
          </p:cNvSpPr>
          <p:nvPr>
            <p:ph idx="1"/>
          </p:nvPr>
        </p:nvSpPr>
        <p:spPr>
          <a:xfrm>
            <a:off x="210107" y="252128"/>
            <a:ext cx="11836033" cy="6415270"/>
          </a:xfrm>
          <a:prstGeom prst="rect">
            <a:avLst/>
          </a:prstGeom>
        </p:spPr>
        <p:txBody>
          <a:bodyPr>
            <a:prstTxWarp prst="textNoShape">
              <a:avLst/>
            </a:prstTxWarp>
          </a:bodyPr>
          <a:lstStyle/>
          <a:p>
            <a:pPr>
              <a:buNone/>
            </a:pPr>
            <a:endParaRPr lang="en-US" altLang="zh-CN" b="0" i="0" u="none" baseline="0">
              <a:solidFill>
                <a:srgbClr val="000000"/>
              </a:solidFill>
            </a:endParaRPr>
          </a:p>
          <a:p>
            <a:pPr>
              <a:buNone/>
            </a:pPr>
            <a:endParaRPr lang="en-US" altLang="zh-CN" b="0" i="0" u="none" baseline="0">
              <a:solidFill>
                <a:srgbClr val="000000"/>
              </a:solidFill>
            </a:endParaRPr>
          </a:p>
          <a:p>
            <a:pPr>
              <a:buNone/>
            </a:pPr>
            <a:r>
              <a:rPr lang="zh-CN" altLang="en-US" b="0" i="0" u="none" baseline="0">
                <a:solidFill>
                  <a:srgbClr val="000000"/>
                </a:solidFill>
              </a:rPr>
              <a:t>《核按钮》P136</a:t>
            </a:r>
            <a:r>
              <a:rPr lang="zh-CN" altLang="en-US" b="0" i="0" u="none" baseline="0">
                <a:solidFill>
                  <a:srgbClr val="000000"/>
                </a:solidFill>
                <a:cs typeface="Times New Roman" pitchFamily="2" charset="0"/>
              </a:rPr>
              <a:t>——</a:t>
            </a:r>
            <a:endParaRPr lang="en-US" altLang="zh-CN" b="0" i="0" u="none" baseline="0">
              <a:solidFill>
                <a:srgbClr val="000000"/>
              </a:solidFill>
            </a:endParaRPr>
          </a:p>
          <a:p>
            <a:pPr>
              <a:buNone/>
            </a:pPr>
            <a:endParaRPr lang="en-US" altLang="zh-CN" b="1" i="0" u="none" baseline="0">
              <a:solidFill>
                <a:srgbClr val="000000"/>
              </a:solidFill>
            </a:endParaRPr>
          </a:p>
          <a:p>
            <a:pPr>
              <a:buNone/>
            </a:pPr>
            <a:r>
              <a:rPr lang="en-US" altLang="zh-CN" b="1" i="0" u="none" baseline="0">
                <a:solidFill>
                  <a:srgbClr val="000099"/>
                </a:solidFill>
              </a:rPr>
              <a:t>1、</a:t>
            </a:r>
            <a:r>
              <a:rPr lang="zh-CN" altLang="en-US" b="1" i="0" u="none" baseline="0">
                <a:solidFill>
                  <a:srgbClr val="FF00FF"/>
                </a:solidFill>
              </a:rPr>
              <a:t>判断</a:t>
            </a:r>
            <a:r>
              <a:rPr lang="zh-CN" altLang="en-US" b="1" i="0" u="none" baseline="0">
                <a:solidFill>
                  <a:srgbClr val="000099"/>
                </a:solidFill>
              </a:rPr>
              <a:t>（宁多勿缺，有几种写几种）</a:t>
            </a:r>
            <a:endParaRPr lang="en-US" altLang="zh-CN" b="1" i="0" u="none" baseline="0">
              <a:solidFill>
                <a:srgbClr val="000099"/>
              </a:solidFill>
            </a:endParaRPr>
          </a:p>
          <a:p>
            <a:pPr>
              <a:buNone/>
            </a:pPr>
            <a:r>
              <a:rPr lang="en-US" altLang="zh-CN" b="1" i="0" u="none" baseline="0">
                <a:solidFill>
                  <a:srgbClr val="000099"/>
                </a:solidFill>
              </a:rPr>
              <a:t>2、</a:t>
            </a:r>
            <a:r>
              <a:rPr lang="zh-CN" altLang="en-US" b="1" i="0" u="none" baseline="0">
                <a:solidFill>
                  <a:srgbClr val="FF00FF"/>
                </a:solidFill>
              </a:rPr>
              <a:t>分析</a:t>
            </a:r>
            <a:r>
              <a:rPr lang="zh-CN" altLang="en-US" b="1" i="0" u="none" baseline="0">
                <a:solidFill>
                  <a:srgbClr val="000099"/>
                </a:solidFill>
              </a:rPr>
              <a:t>（解句：结合判断依据分析+手法效果分析）</a:t>
            </a:r>
            <a:endParaRPr lang="en-US" altLang="zh-CN" b="1" i="0" u="none" baseline="0">
              <a:solidFill>
                <a:srgbClr val="000099"/>
              </a:solidFill>
            </a:endParaRPr>
          </a:p>
          <a:p>
            <a:pPr>
              <a:buNone/>
            </a:pPr>
            <a:r>
              <a:rPr lang="en-US" altLang="zh-CN" b="1" i="0" u="none" baseline="0">
                <a:solidFill>
                  <a:srgbClr val="000099"/>
                </a:solidFill>
              </a:rPr>
              <a:t>3、</a:t>
            </a:r>
            <a:r>
              <a:rPr lang="zh-CN" altLang="en-US" b="1" i="0" u="none" baseline="0">
                <a:solidFill>
                  <a:srgbClr val="FF00FF"/>
                </a:solidFill>
              </a:rPr>
              <a:t>情旨</a:t>
            </a:r>
            <a:r>
              <a:rPr lang="zh-CN" altLang="en-US" b="1" i="0" u="none" baseline="0">
                <a:solidFill>
                  <a:srgbClr val="000099"/>
                </a:solidFill>
              </a:rPr>
              <a:t>（</a:t>
            </a:r>
            <a:r>
              <a:rPr lang="zh-CN" altLang="en-US" b="1" i="0" u="none" baseline="0">
                <a:solidFill>
                  <a:srgbClr val="CC0000"/>
                </a:solidFill>
              </a:rPr>
              <a:t>多向分析</a:t>
            </a:r>
            <a:r>
              <a:rPr lang="zh-CN" altLang="en-US" b="1" i="0" u="none" baseline="0">
                <a:solidFill>
                  <a:srgbClr val="000099"/>
                </a:solidFill>
              </a:rPr>
              <a:t>：写景句要分析意象意境；写物写人要分析形象；抒情句要分析情感作用。）</a:t>
            </a:r>
            <a:endParaRPr lang="en-US" altLang="zh-CN" b="1" i="0" u="none" baseline="0">
              <a:solidFill>
                <a:srgbClr val="000000"/>
              </a:solidFill>
            </a:endParaRPr>
          </a:p>
          <a:p>
            <a:pPr>
              <a:buNone/>
            </a:pPr>
            <a:endParaRPr lang="zh-CN" altLang="en-US"/>
          </a:p>
        </p:txBody>
      </p:sp>
      <p:sp>
        <p:nvSpPr>
          <p:cNvPr id="638" name="艺术字">
            <a:hlinkClick r:id="rId3"/>
          </p:cNvPr>
          <p:cNvSpPr>
            <a:spLocks noChangeArrowheads="1" noChangeShapeType="1" noTextEdit="1"/>
          </p:cNvSpPr>
          <p:nvPr/>
        </p:nvSpPr>
        <p:spPr>
          <a:xfrm>
            <a:off x="1979611" y="268287"/>
            <a:ext cx="5256213" cy="719137"/>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EAEAEA"/>
                  </a:solidFill>
                  <a:prstDash val="solid"/>
                  <a:miter/>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9000">
                      <a:srgbClr val="0819FB">
                        <a:alpha val="100000"/>
                      </a:srgbClr>
                    </a:gs>
                    <a:gs pos="100000">
                      <a:srgbClr val="0819FB">
                        <a:alpha val="100000"/>
                      </a:srgbClr>
                    </a:gs>
                  </a:gsLst>
                  <a:lin ang="0" scaled="1"/>
                </a:gradFill>
                <a:effectLst>
                  <a:prstShdw prst="shdw3" dist="13470" dir="2700000">
                    <a:srgbClr val="C0C0C0">
                      <a:alpha val="76953"/>
                    </a:srgbClr>
                  </a:prstShdw>
                </a:effectLst>
                <a:latin typeface="宋体"/>
                <a:ea typeface="宋体"/>
              </a:rPr>
              <a:t>四、鉴赏手法技巧</a:t>
            </a:r>
            <a:endParaRPr lang="en-US" altLang="zh-CN" sz="3600" kern="10">
              <a:ln w="12700" cap="flat" cmpd="sng">
                <a:solidFill>
                  <a:srgbClr val="EAEAEA"/>
                </a:solidFill>
                <a:prstDash val="solid"/>
                <a:miter/>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9000">
                    <a:srgbClr val="0819FB">
                      <a:alpha val="100000"/>
                    </a:srgbClr>
                  </a:gs>
                  <a:gs pos="100000">
                    <a:srgbClr val="0819FB">
                      <a:alpha val="100000"/>
                    </a:srgbClr>
                  </a:gs>
                </a:gsLst>
                <a:lin ang="0" scaled="1"/>
              </a:gradFill>
              <a:effectLst>
                <a:prstShdw prst="shdw3" dist="13470" dir="2700000">
                  <a:srgbClr val="C0C0C0">
                    <a:alpha val="76953"/>
                  </a:srgbClr>
                </a:prstShdw>
              </a:effectLst>
              <a:latin typeface="宋体"/>
              <a:ea typeface="宋体"/>
            </a:endParaRPr>
          </a:p>
        </p:txBody>
      </p:sp>
    </p:spTree>
    <p:extLst>
      <p:ext uri="{BB962C8B-B14F-4D97-AF65-F5344CB8AC3E}">
        <p14:creationId xmlns:p14="http://schemas.microsoft.com/office/powerpoint/2010/main" val="1226297585"/>
      </p:ext>
    </p:extLst>
  </p:cSld>
  <p:clrMapOvr>
    <a:masterClrMapping/>
  </p:clrMapOvr>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2" name="内容占位符"/>
          <p:cNvSpPr>
            <a:spLocks noGrp="1"/>
          </p:cNvSpPr>
          <p:nvPr>
            <p:ph idx="1"/>
          </p:nvPr>
        </p:nvSpPr>
        <p:spPr>
          <a:xfrm>
            <a:off x="210107" y="252128"/>
            <a:ext cx="11836033" cy="6415270"/>
          </a:xfrm>
          <a:prstGeom prst="rect">
            <a:avLst/>
          </a:prstGeom>
        </p:spPr>
        <p:txBody>
          <a:bodyPr>
            <a:prstTxWarp prst="textNoShape">
              <a:avLst/>
            </a:prstTxWarp>
          </a:bodyPr>
          <a:lstStyle/>
          <a:p>
            <a:pPr>
              <a:buNone/>
            </a:pPr>
            <a:endParaRPr lang="en-US" altLang="zh-CN" b="0" i="0" u="none" baseline="0">
              <a:solidFill>
                <a:srgbClr val="000000"/>
              </a:solidFill>
            </a:endParaRPr>
          </a:p>
          <a:p>
            <a:pPr>
              <a:buNone/>
            </a:pPr>
            <a:endParaRPr lang="en-US" altLang="zh-CN" b="0" i="0" u="none" baseline="0">
              <a:solidFill>
                <a:srgbClr val="000000"/>
              </a:solidFill>
            </a:endParaRPr>
          </a:p>
          <a:p>
            <a:pPr>
              <a:buNone/>
            </a:pPr>
            <a:r>
              <a:rPr lang="zh-CN" altLang="en-US" b="0" i="0" u="none" baseline="0">
                <a:solidFill>
                  <a:srgbClr val="000000"/>
                </a:solidFill>
              </a:rPr>
              <a:t>《核按钮》P136</a:t>
            </a:r>
            <a:r>
              <a:rPr lang="zh-CN" altLang="en-US" b="0" i="0" u="none" baseline="0">
                <a:solidFill>
                  <a:srgbClr val="000000"/>
                </a:solidFill>
                <a:cs typeface="Times New Roman" pitchFamily="2" charset="0"/>
              </a:rPr>
              <a:t>——</a:t>
            </a:r>
            <a:endParaRPr lang="en-US" altLang="zh-CN" b="0" i="0" u="none" baseline="0">
              <a:solidFill>
                <a:srgbClr val="000000"/>
              </a:solidFill>
            </a:endParaRPr>
          </a:p>
          <a:p>
            <a:pPr>
              <a:buNone/>
            </a:pPr>
            <a:endParaRPr lang="en-US" altLang="zh-CN" b="1" i="0" u="none" baseline="0">
              <a:solidFill>
                <a:srgbClr val="000000"/>
              </a:solidFill>
            </a:endParaRPr>
          </a:p>
          <a:p>
            <a:pPr algn="l">
              <a:spcBef>
                <a:spcPct val="50000"/>
              </a:spcBef>
              <a:buNone/>
            </a:pPr>
            <a:r>
              <a:rPr lang="zh-CN" altLang="en-US" sz="3000" b="1">
                <a:solidFill>
                  <a:srgbClr val="FF0000"/>
                </a:solidFill>
                <a:ea typeface="经典特黑简"/>
              </a:rPr>
              <a:t>答题步骤：</a:t>
            </a:r>
            <a:endParaRPr lang="en-US" altLang="zh-CN" sz="3000" b="1">
              <a:solidFill>
                <a:srgbClr val="FF0000"/>
              </a:solidFill>
              <a:ea typeface="经典特黑简"/>
            </a:endParaRPr>
          </a:p>
          <a:p>
            <a:pPr algn="l">
              <a:spcBef>
                <a:spcPct val="50000"/>
              </a:spcBef>
              <a:buNone/>
            </a:pPr>
            <a:r>
              <a:rPr lang="zh-CN" altLang="en-US" sz="3000" b="1">
                <a:solidFill>
                  <a:srgbClr val="FF0000"/>
                </a:solidFill>
                <a:ea typeface="经典特黑简"/>
              </a:rPr>
              <a:t>（1）</a:t>
            </a:r>
            <a:r>
              <a:rPr lang="zh-CN" altLang="en-US" sz="3000" b="1">
                <a:solidFill>
                  <a:srgbClr val="0070C3"/>
                </a:solidFill>
                <a:ea typeface="经典特黑简"/>
              </a:rPr>
              <a:t>明手法</a:t>
            </a:r>
            <a:r>
              <a:rPr lang="zh-CN" altLang="en-US" sz="3000" b="1">
                <a:solidFill>
                  <a:srgbClr val="FF0000"/>
                </a:solidFill>
                <a:ea typeface="经典特黑简"/>
              </a:rPr>
              <a:t>：准确指出用了何种手法；</a:t>
            </a:r>
            <a:endParaRPr lang="en-US" altLang="zh-CN" sz="3000" b="1">
              <a:solidFill>
                <a:srgbClr val="FF0000"/>
              </a:solidFill>
              <a:ea typeface="经典特黑简"/>
            </a:endParaRPr>
          </a:p>
          <a:p>
            <a:pPr algn="l">
              <a:spcBef>
                <a:spcPct val="50000"/>
              </a:spcBef>
              <a:buNone/>
            </a:pPr>
            <a:r>
              <a:rPr lang="zh-CN" altLang="en-US" sz="3000" b="1">
                <a:solidFill>
                  <a:srgbClr val="FF0000"/>
                </a:solidFill>
                <a:ea typeface="经典特黑简"/>
              </a:rPr>
              <a:t>（2）</a:t>
            </a:r>
            <a:r>
              <a:rPr lang="zh-CN" altLang="en-US" sz="3000" b="1">
                <a:solidFill>
                  <a:srgbClr val="0070C3"/>
                </a:solidFill>
                <a:ea typeface="经典特黑简"/>
              </a:rPr>
              <a:t>阐运用</a:t>
            </a:r>
            <a:r>
              <a:rPr lang="zh-CN" altLang="en-US" sz="3000" b="1">
                <a:solidFill>
                  <a:srgbClr val="FF0000"/>
                </a:solidFill>
                <a:ea typeface="经典特黑简"/>
              </a:rPr>
              <a:t>：结合诗句阐释这种手法的具体表现；</a:t>
            </a:r>
            <a:endParaRPr lang="en-US" altLang="zh-CN" sz="3000" b="1">
              <a:solidFill>
                <a:srgbClr val="FF0000"/>
              </a:solidFill>
              <a:ea typeface="经典特黑简"/>
            </a:endParaRPr>
          </a:p>
          <a:p>
            <a:pPr>
              <a:buNone/>
            </a:pPr>
            <a:r>
              <a:rPr lang="zh-CN" altLang="en-US" sz="3000" b="1">
                <a:solidFill>
                  <a:srgbClr val="FF0000"/>
                </a:solidFill>
                <a:ea typeface="经典特黑简"/>
              </a:rPr>
              <a:t>（3）</a:t>
            </a:r>
            <a:r>
              <a:rPr lang="zh-CN" altLang="en-US" sz="3000" b="1">
                <a:solidFill>
                  <a:srgbClr val="0070C3"/>
                </a:solidFill>
                <a:ea typeface="经典特黑简"/>
              </a:rPr>
              <a:t>析效果</a:t>
            </a:r>
            <a:r>
              <a:rPr lang="zh-CN" altLang="en-US" sz="3000" b="1">
                <a:solidFill>
                  <a:srgbClr val="FF0000"/>
                </a:solidFill>
                <a:ea typeface="经典特黑简"/>
              </a:rPr>
              <a:t>：这种手法有怎样的效果或表达出诗人怎样的感情。</a:t>
            </a:r>
            <a:endParaRPr lang="zh-CN" altLang="en-US"/>
          </a:p>
        </p:txBody>
      </p:sp>
      <p:sp>
        <p:nvSpPr>
          <p:cNvPr id="643" name="艺术字">
            <a:hlinkClick r:id="rId3"/>
          </p:cNvPr>
          <p:cNvSpPr>
            <a:spLocks noChangeArrowheads="1" noChangeShapeType="1" noTextEdit="1"/>
          </p:cNvSpPr>
          <p:nvPr/>
        </p:nvSpPr>
        <p:spPr>
          <a:xfrm>
            <a:off x="1979611" y="268287"/>
            <a:ext cx="5256213" cy="719137"/>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EAEAEA"/>
                  </a:solidFill>
                  <a:prstDash val="solid"/>
                  <a:miter/>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9000">
                      <a:srgbClr val="0819FB">
                        <a:alpha val="100000"/>
                      </a:srgbClr>
                    </a:gs>
                    <a:gs pos="100000">
                      <a:srgbClr val="0819FB">
                        <a:alpha val="100000"/>
                      </a:srgbClr>
                    </a:gs>
                  </a:gsLst>
                  <a:lin ang="0" scaled="1"/>
                </a:gradFill>
                <a:effectLst>
                  <a:prstShdw prst="shdw3" dist="13470" dir="2700000">
                    <a:srgbClr val="C0C0C0">
                      <a:alpha val="76953"/>
                    </a:srgbClr>
                  </a:prstShdw>
                </a:effectLst>
                <a:latin typeface="宋体"/>
                <a:ea typeface="宋体"/>
              </a:rPr>
              <a:t>四、鉴赏手法技巧</a:t>
            </a:r>
            <a:endParaRPr lang="en-US" altLang="zh-CN" sz="3600" kern="10">
              <a:ln w="12700" cap="flat" cmpd="sng">
                <a:solidFill>
                  <a:srgbClr val="EAEAEA"/>
                </a:solidFill>
                <a:prstDash val="solid"/>
                <a:miter/>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9000">
                    <a:srgbClr val="0819FB">
                      <a:alpha val="100000"/>
                    </a:srgbClr>
                  </a:gs>
                  <a:gs pos="100000">
                    <a:srgbClr val="0819FB">
                      <a:alpha val="100000"/>
                    </a:srgbClr>
                  </a:gs>
                </a:gsLst>
                <a:lin ang="0" scaled="1"/>
              </a:gradFill>
              <a:effectLst>
                <a:prstShdw prst="shdw3" dist="13470" dir="2700000">
                  <a:srgbClr val="C0C0C0">
                    <a:alpha val="76953"/>
                  </a:srgbClr>
                </a:prstShdw>
              </a:effectLst>
              <a:latin typeface="宋体"/>
              <a:ea typeface="宋体"/>
            </a:endParaRPr>
          </a:p>
        </p:txBody>
      </p:sp>
    </p:spTree>
    <p:extLst>
      <p:ext uri="{BB962C8B-B14F-4D97-AF65-F5344CB8AC3E}">
        <p14:creationId xmlns:p14="http://schemas.microsoft.com/office/powerpoint/2010/main" val="1860492178"/>
      </p:ext>
    </p:extLst>
  </p:cSld>
  <p:clrMapOvr>
    <a:masterClrMapping/>
  </p:clrMapOvr>
  <p:transition/>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47" name="图片" descr="C:/Users/Administrator/Desktop/36bOOOPIC44"/>
          <p:cNvPicPr>
            <a:picLocks noChangeAspect="1"/>
          </p:cNvPicPr>
          <p:nvPr/>
        </p:nvPicPr>
        <p:blipFill>
          <a:blip r:embed="rId3"/>
          <a:stretch>
            <a:fillRect/>
          </a:stretch>
        </p:blipFill>
        <p:spPr>
          <a:xfrm>
            <a:off x="1295399" y="2758017"/>
            <a:ext cx="9505951" cy="3551767"/>
          </a:xfrm>
          <a:prstGeom prst="rect">
            <a:avLst/>
          </a:prstGeom>
          <a:noFill/>
          <a:ln w="9525" cap="flat" cmpd="sng">
            <a:noFill/>
            <a:prstDash val="solid"/>
            <a:miter/>
          </a:ln>
        </p:spPr>
      </p:pic>
      <p:sp>
        <p:nvSpPr>
          <p:cNvPr id="648" name="艺术字"/>
          <p:cNvSpPr>
            <a:spLocks noChangeArrowheads="1" noChangeShapeType="1" noTextEdit="1"/>
          </p:cNvSpPr>
          <p:nvPr/>
        </p:nvSpPr>
        <p:spPr>
          <a:xfrm>
            <a:off x="3312583" y="548216"/>
            <a:ext cx="4963584" cy="173778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巩固练习</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Tree>
    <p:extLst>
      <p:ext uri="{BB962C8B-B14F-4D97-AF65-F5344CB8AC3E}">
        <p14:creationId xmlns:p14="http://schemas.microsoft.com/office/powerpoint/2010/main" val="1527425578"/>
      </p:ext>
    </p:extLst>
  </p:cSld>
  <p:clrMapOvr>
    <a:masterClrMapping/>
  </p:clrMapOvr>
  <p:transition/>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2" name="矩形"/>
          <p:cNvSpPr/>
          <p:nvPr/>
        </p:nvSpPr>
        <p:spPr>
          <a:xfrm>
            <a:off x="1553284" y="620712"/>
            <a:ext cx="8646380" cy="233934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eaLnBrk="1" latinLnBrk="0" hangingPunct="1">
              <a:lnSpc>
                <a:spcPct val="100000"/>
              </a:lnSpc>
              <a:spcBef>
                <a:spcPct val="0"/>
              </a:spcBef>
              <a:spcAft>
                <a:spcPct val="0"/>
              </a:spcAft>
              <a:buNone/>
            </a:pPr>
            <a:r>
              <a:rPr lang="en-US" altLang="zh-CN" sz="2400" b="0" i="0" u="none" strike="noStrike" kern="0" cap="none" spc="0" baseline="0">
                <a:solidFill>
                  <a:srgbClr val="FF0000"/>
                </a:solidFill>
                <a:latin typeface="Times New Roman" pitchFamily="2" charset="0"/>
                <a:ea typeface="宋体" pitchFamily="2" charset="-122"/>
                <a:cs typeface="Times New Roman" pitchFamily="2" charset="0"/>
              </a:rPr>
              <a:t>                           </a:t>
            </a:r>
            <a:r>
              <a:rPr lang="zh-CN" altLang="en-US" sz="2400" b="1" i="0" u="none" strike="noStrike" kern="0" cap="none" spc="0" baseline="0">
                <a:solidFill>
                  <a:srgbClr val="FF0000"/>
                </a:solidFill>
                <a:latin typeface="黑体" pitchFamily="-128" charset="-122"/>
                <a:ea typeface="黑体" pitchFamily="-128" charset="-122"/>
                <a:cs typeface="黑体" pitchFamily="-128" charset="-122"/>
              </a:rPr>
              <a:t>秋思（张籍）</a:t>
            </a:r>
            <a:endParaRPr lang="en-US" altLang="zh-CN" sz="2400" b="1" i="0" u="none" strike="noStrike" kern="0" cap="none" spc="0" baseline="0">
              <a:solidFill>
                <a:srgbClr val="FF0000"/>
              </a:solidFill>
              <a:latin typeface="黑体" pitchFamily="-128" charset="-122"/>
              <a:ea typeface="黑体" pitchFamily="-128" charset="-122"/>
              <a:cs typeface="黑体" pitchFamily="-128" charset="-122"/>
            </a:endParaRPr>
          </a:p>
          <a:p>
            <a:pPr marL="0" indent="0" algn="l" eaLnBrk="1" latinLnBrk="0" hangingPunct="1">
              <a:lnSpc>
                <a:spcPct val="100000"/>
              </a:lnSpc>
              <a:spcBef>
                <a:spcPct val="0"/>
              </a:spcBef>
              <a:spcAft>
                <a:spcPct val="0"/>
              </a:spcAft>
              <a:buNone/>
            </a:pPr>
            <a:r>
              <a:rPr lang="zh-CN" altLang="en-US" sz="2400" b="1" i="0" u="none" strike="noStrike" kern="0" cap="none" spc="0" baseline="0">
                <a:solidFill>
                  <a:schemeClr val="tx1"/>
                </a:solidFill>
                <a:latin typeface="黑体" pitchFamily="-128" charset="-122"/>
                <a:ea typeface="黑体" pitchFamily="-128" charset="-122"/>
                <a:cs typeface="黑体" pitchFamily="-128" charset="-122"/>
              </a:rPr>
              <a:t>洛阳城里见秋风，欲作家书意万重。</a:t>
            </a:r>
            <a:endParaRPr lang="en-US" altLang="zh-CN" sz="2400" b="1" i="0" u="none" strike="noStrike" kern="0" cap="none" spc="0" baseline="0">
              <a:solidFill>
                <a:schemeClr val="tx1"/>
              </a:solidFill>
              <a:latin typeface="黑体" pitchFamily="-128" charset="-122"/>
              <a:ea typeface="黑体" pitchFamily="-128" charset="-122"/>
              <a:cs typeface="黑体" pitchFamily="-128" charset="-122"/>
            </a:endParaRPr>
          </a:p>
          <a:p>
            <a:pPr marL="0" indent="0" algn="l" eaLnBrk="1" latinLnBrk="0" hangingPunct="1">
              <a:lnSpc>
                <a:spcPct val="100000"/>
              </a:lnSpc>
              <a:spcBef>
                <a:spcPct val="0"/>
              </a:spcBef>
              <a:spcAft>
                <a:spcPct val="0"/>
              </a:spcAft>
              <a:buNone/>
            </a:pPr>
            <a:r>
              <a:rPr lang="zh-CN" altLang="en-US" sz="2400" b="1" i="0" u="none" strike="noStrike" kern="0" cap="none" spc="0" baseline="0">
                <a:solidFill>
                  <a:schemeClr val="tx1"/>
                </a:solidFill>
                <a:latin typeface="黑体" pitchFamily="-128" charset="-122"/>
                <a:ea typeface="黑体" pitchFamily="-128" charset="-122"/>
                <a:cs typeface="黑体" pitchFamily="-128" charset="-122"/>
              </a:rPr>
              <a:t>复恐匆匆说不尽，</a:t>
            </a:r>
            <a:r>
              <a:rPr lang="zh-CN" altLang="en-US" sz="2400" b="1" i="0" u="none" strike="noStrike" kern="0" cap="none" spc="0" baseline="0">
                <a:solidFill>
                  <a:srgbClr val="FF0000"/>
                </a:solidFill>
                <a:latin typeface="黑体" pitchFamily="-128" charset="-122"/>
                <a:ea typeface="黑体" pitchFamily="-128" charset="-122"/>
                <a:cs typeface="黑体" pitchFamily="-128" charset="-122"/>
              </a:rPr>
              <a:t>行人临发又开封</a:t>
            </a:r>
            <a:r>
              <a:rPr lang="zh-CN" altLang="en-US" sz="2400" b="1" i="0" u="none" strike="noStrike" kern="0" cap="none" spc="0" baseline="0">
                <a:solidFill>
                  <a:schemeClr val="tx1"/>
                </a:solidFill>
                <a:latin typeface="黑体" pitchFamily="-128" charset="-122"/>
                <a:ea typeface="黑体" pitchFamily="-128" charset="-122"/>
                <a:cs typeface="黑体" pitchFamily="-128" charset="-122"/>
              </a:rPr>
              <a:t>。</a:t>
            </a:r>
            <a:endParaRPr lang="en-US" altLang="zh-CN" sz="2400" b="1" i="0" u="none" strike="noStrike" kern="0" cap="none" spc="0" baseline="0">
              <a:solidFill>
                <a:schemeClr val="tx1"/>
              </a:solidFill>
              <a:latin typeface="黑体" pitchFamily="-128" charset="-122"/>
              <a:ea typeface="黑体" pitchFamily="-128" charset="-122"/>
              <a:cs typeface="黑体" pitchFamily="-128" charset="-122"/>
            </a:endParaRPr>
          </a:p>
          <a:p>
            <a:pPr marL="0" indent="0" algn="l" eaLnBrk="1" latinLnBrk="0" hangingPunct="1">
              <a:lnSpc>
                <a:spcPct val="100000"/>
              </a:lnSpc>
              <a:spcBef>
                <a:spcPct val="0"/>
              </a:spcBef>
              <a:spcAft>
                <a:spcPct val="0"/>
              </a:spcAft>
              <a:buNone/>
            </a:pPr>
            <a:r>
              <a:rPr lang="en-US" altLang="zh-CN" sz="2400" b="1" i="0" u="none" strike="noStrike" kern="0" cap="none" spc="0" baseline="0">
                <a:solidFill>
                  <a:srgbClr val="0000FF"/>
                </a:solidFill>
                <a:latin typeface="华文行楷" pitchFamily="2" charset="-122"/>
                <a:ea typeface="华文行楷" pitchFamily="2" charset="-122"/>
                <a:cs typeface="华文行楷" pitchFamily="2" charset="-122"/>
              </a:rPr>
              <a:t>     </a:t>
            </a:r>
            <a:endParaRPr lang="en-US" altLang="zh-CN" sz="2400" b="1" i="0" u="none" strike="noStrike" kern="0" cap="none" spc="0" baseline="0">
              <a:solidFill>
                <a:srgbClr val="0000FF"/>
              </a:solidFill>
              <a:latin typeface="华文行楷" pitchFamily="2" charset="-122"/>
              <a:ea typeface="华文行楷" pitchFamily="2" charset="-122"/>
              <a:cs typeface="华文行楷" pitchFamily="2" charset="-122"/>
            </a:endParaRPr>
          </a:p>
          <a:p>
            <a:pPr marL="0" indent="0" algn="l" eaLnBrk="1" latinLnBrk="0" hangingPunct="1">
              <a:lnSpc>
                <a:spcPct val="100000"/>
              </a:lnSpc>
              <a:spcBef>
                <a:spcPct val="0"/>
              </a:spcBef>
              <a:spcAft>
                <a:spcPct val="0"/>
              </a:spcAft>
              <a:buNone/>
            </a:pPr>
            <a:r>
              <a:rPr lang="zh-CN" altLang="en-US" sz="2400" b="1" i="0" u="none" strike="noStrike" kern="0" cap="none" spc="0" baseline="0">
                <a:solidFill>
                  <a:srgbClr val="0000FF"/>
                </a:solidFill>
                <a:latin typeface="华文行楷" pitchFamily="2" charset="-122"/>
                <a:ea typeface="华文行楷" pitchFamily="2" charset="-122"/>
                <a:cs typeface="华文行楷" pitchFamily="2" charset="-122"/>
              </a:rPr>
              <a:t>“行人临发又开封”用了哪</a:t>
            </a:r>
            <a:r>
              <a:rPr lang="zh-CN" altLang="en-US" sz="2900" b="1" i="0" u="none" strike="noStrike" kern="0" cap="none" spc="0" baseline="0">
                <a:solidFill>
                  <a:srgbClr val="0000FF"/>
                </a:solidFill>
                <a:latin typeface="华文行楷" pitchFamily="2" charset="-122"/>
                <a:ea typeface="华文行楷" pitchFamily="2" charset="-122"/>
                <a:cs typeface="华文行楷" pitchFamily="2" charset="-122"/>
              </a:rPr>
              <a:t>一种</a:t>
            </a:r>
            <a:r>
              <a:rPr lang="zh-CN" altLang="en-US" sz="2800" b="1" i="0" u="none" strike="noStrike" kern="0" cap="none" spc="0" baseline="0">
                <a:solidFill>
                  <a:srgbClr val="FF0000"/>
                </a:solidFill>
                <a:latin typeface="华文行楷" pitchFamily="2" charset="-122"/>
                <a:ea typeface="华文行楷" pitchFamily="2" charset="-122"/>
                <a:cs typeface="华文行楷" pitchFamily="2" charset="-122"/>
              </a:rPr>
              <a:t>描写的手法</a:t>
            </a:r>
            <a:r>
              <a:rPr lang="zh-CN" altLang="en-US" sz="2400" b="1" i="0" u="none" strike="noStrike" kern="0" cap="none" spc="0" baseline="0">
                <a:solidFill>
                  <a:srgbClr val="0000FF"/>
                </a:solidFill>
                <a:latin typeface="华文行楷" pitchFamily="2" charset="-122"/>
                <a:ea typeface="华文行楷" pitchFamily="2" charset="-122"/>
                <a:cs typeface="华文行楷" pitchFamily="2" charset="-122"/>
              </a:rPr>
              <a:t>？请结合全诗简要分析这一手法的作用。</a:t>
            </a:r>
            <a:endParaRPr lang="zh-CN" altLang="en-US" sz="2400" b="1" i="0" u="none" strike="noStrike" kern="0" cap="none" spc="0" baseline="0">
              <a:solidFill>
                <a:srgbClr val="0000FF"/>
              </a:solidFill>
              <a:latin typeface="华文行楷" pitchFamily="2" charset="-122"/>
              <a:ea typeface="华文行楷" pitchFamily="2" charset="-122"/>
              <a:cs typeface="华文行楷" pitchFamily="2" charset="-122"/>
            </a:endParaRPr>
          </a:p>
        </p:txBody>
      </p:sp>
      <p:sp>
        <p:nvSpPr>
          <p:cNvPr id="653" name="矩形"/>
          <p:cNvSpPr/>
          <p:nvPr/>
        </p:nvSpPr>
        <p:spPr>
          <a:xfrm>
            <a:off x="1245557" y="2963384"/>
            <a:ext cx="9301817" cy="2663190"/>
          </a:xfrm>
          <a:prstGeom prst="rect">
            <a:avLst/>
          </a:prstGeom>
          <a:noFill/>
          <a:ln w="9525" cap="flat" cmpd="sng">
            <a:noFill/>
            <a:prstDash val="solid"/>
            <a:miter/>
          </a:ln>
        </p:spPr>
        <p:txBody>
          <a:bodyPr vert="horz" wrap="square" lIns="91440" tIns="45720" rIns="91440" bIns="45720" anchor="ctr" anchorCtr="0">
            <a:prstTxWarp prst="textNoShape">
              <a:avLst/>
            </a:prstTxWarp>
            <a:spAutoFit/>
          </a:bodyPr>
          <a:lstStyle/>
          <a:p>
            <a:pPr marL="0" indent="0" algn="l" eaLnBrk="1" latinLnBrk="0" hangingPunct="1">
              <a:lnSpc>
                <a:spcPct val="100000"/>
              </a:lnSpc>
              <a:spcBef>
                <a:spcPct val="0"/>
              </a:spcBef>
              <a:spcAft>
                <a:spcPct val="0"/>
              </a:spcAft>
              <a:buNone/>
            </a:pPr>
            <a:r>
              <a:rPr lang="zh-CN" altLang="en-US" sz="2800" b="1" i="0" u="none" strike="noStrike" kern="0" cap="none" spc="0" baseline="0">
                <a:solidFill>
                  <a:schemeClr val="tx1"/>
                </a:solidFill>
                <a:latin typeface="黑体" pitchFamily="-128" charset="-122"/>
                <a:ea typeface="黑体" pitchFamily="-128" charset="-122"/>
                <a:cs typeface="黑体" pitchFamily="-128" charset="-122"/>
              </a:rPr>
              <a:t>【答案】</a:t>
            </a:r>
            <a:endParaRPr lang="en-US" altLang="zh-CN" sz="2800" b="1" i="0" u="none" strike="noStrike" kern="0" cap="none" spc="0" baseline="0">
              <a:solidFill>
                <a:schemeClr val="tx1"/>
              </a:solidFill>
              <a:latin typeface="黑体" pitchFamily="-128" charset="-122"/>
              <a:ea typeface="黑体" pitchFamily="-128" charset="-122"/>
              <a:cs typeface="黑体" pitchFamily="-128" charset="-122"/>
            </a:endParaRPr>
          </a:p>
          <a:p>
            <a:pPr marL="0" indent="0" algn="l" eaLnBrk="1" latinLnBrk="0" hangingPunct="1">
              <a:lnSpc>
                <a:spcPct val="100000"/>
              </a:lnSpc>
              <a:spcBef>
                <a:spcPct val="0"/>
              </a:spcBef>
              <a:spcAft>
                <a:spcPct val="0"/>
              </a:spcAft>
              <a:buNone/>
            </a:pPr>
            <a:r>
              <a:rPr lang="zh-CN" altLang="en-US" sz="2800" b="1" i="0" u="none" strike="noStrike" kern="0" cap="none" spc="0" baseline="0">
                <a:solidFill>
                  <a:schemeClr val="tx1"/>
                </a:solidFill>
                <a:latin typeface="黑体" pitchFamily="-128" charset="-122"/>
                <a:ea typeface="黑体" pitchFamily="-128" charset="-122"/>
                <a:cs typeface="黑体" pitchFamily="-128" charset="-122"/>
              </a:rPr>
              <a:t>①运用了</a:t>
            </a:r>
            <a:r>
              <a:rPr lang="zh-CN" altLang="en-US" sz="2800" b="1" i="0" u="none" strike="noStrike" kern="0" cap="none" spc="0" baseline="0">
                <a:solidFill>
                  <a:srgbClr val="FF0000"/>
                </a:solidFill>
                <a:latin typeface="黑体" pitchFamily="-128" charset="-122"/>
                <a:ea typeface="黑体" pitchFamily="-128" charset="-122"/>
                <a:cs typeface="黑体" pitchFamily="-128" charset="-122"/>
              </a:rPr>
              <a:t>细节描写</a:t>
            </a:r>
            <a:r>
              <a:rPr lang="zh-CN" altLang="en-US" sz="2800" b="1" i="0" u="none" strike="noStrike" kern="0" cap="none" spc="0" baseline="0">
                <a:solidFill>
                  <a:schemeClr val="tx1"/>
                </a:solidFill>
                <a:latin typeface="黑体" pitchFamily="-128" charset="-122"/>
                <a:ea typeface="黑体" pitchFamily="-128" charset="-122"/>
                <a:cs typeface="黑体" pitchFamily="-128" charset="-122"/>
              </a:rPr>
              <a:t>【</a:t>
            </a:r>
            <a:r>
              <a:rPr lang="zh-CN" altLang="en-US" sz="2800" b="1" i="0" u="none" strike="noStrike" kern="0" cap="none" spc="0" baseline="0">
                <a:solidFill>
                  <a:srgbClr val="003366"/>
                </a:solidFill>
                <a:latin typeface="黑体" pitchFamily="-128" charset="-122"/>
                <a:ea typeface="黑体" pitchFamily="-128" charset="-122"/>
                <a:cs typeface="黑体" pitchFamily="-128" charset="-122"/>
              </a:rPr>
              <a:t>步骤一：明手法</a:t>
            </a:r>
            <a:r>
              <a:rPr lang="zh-CN" altLang="en-US" sz="2800" b="1" i="0" u="none" strike="noStrike" kern="0" cap="none" spc="0" baseline="0">
                <a:solidFill>
                  <a:schemeClr val="tx1"/>
                </a:solidFill>
                <a:latin typeface="黑体" pitchFamily="-128" charset="-122"/>
                <a:ea typeface="黑体" pitchFamily="-128" charset="-122"/>
                <a:cs typeface="黑体" pitchFamily="-128" charset="-122"/>
              </a:rPr>
              <a:t>】。</a:t>
            </a:r>
            <a:endParaRPr lang="en-US" altLang="zh-CN" sz="2800" b="1" i="0" u="none" strike="noStrike" kern="0" cap="none" spc="0" baseline="0">
              <a:solidFill>
                <a:schemeClr val="tx1"/>
              </a:solidFill>
              <a:latin typeface="黑体" pitchFamily="-128" charset="-122"/>
              <a:ea typeface="黑体" pitchFamily="-128" charset="-122"/>
              <a:cs typeface="黑体" pitchFamily="-128" charset="-122"/>
            </a:endParaRPr>
          </a:p>
          <a:p>
            <a:pPr marL="0" indent="0" algn="l" eaLnBrk="1" latinLnBrk="0" hangingPunct="1">
              <a:lnSpc>
                <a:spcPct val="100000"/>
              </a:lnSpc>
              <a:spcBef>
                <a:spcPct val="0"/>
              </a:spcBef>
              <a:spcAft>
                <a:spcPct val="0"/>
              </a:spcAft>
              <a:buNone/>
            </a:pPr>
            <a:r>
              <a:rPr lang="zh-CN" altLang="en-US" sz="2800" b="1" i="0" u="none" strike="noStrike" kern="0" cap="none" spc="0" baseline="0">
                <a:solidFill>
                  <a:schemeClr val="tx1"/>
                </a:solidFill>
                <a:latin typeface="黑体" pitchFamily="-128" charset="-122"/>
                <a:ea typeface="黑体" pitchFamily="-128" charset="-122"/>
                <a:cs typeface="黑体" pitchFamily="-128" charset="-122"/>
              </a:rPr>
              <a:t>②这一细节看似平常，但它既照应了“意万重”，又紧承“复恐”，刻画出心有千言万语惟恐言之不尽的复杂而微妙的心理【</a:t>
            </a:r>
            <a:r>
              <a:rPr lang="zh-CN" altLang="en-US" sz="2800" b="1" i="0" u="none" strike="noStrike" kern="0" cap="none" spc="0" baseline="0">
                <a:solidFill>
                  <a:srgbClr val="003366"/>
                </a:solidFill>
                <a:latin typeface="黑体" pitchFamily="-128" charset="-122"/>
                <a:ea typeface="黑体" pitchFamily="-128" charset="-122"/>
                <a:cs typeface="黑体" pitchFamily="-128" charset="-122"/>
              </a:rPr>
              <a:t>步骤二：阐运用</a:t>
            </a:r>
            <a:r>
              <a:rPr lang="zh-CN" altLang="en-US" sz="2800" b="1" i="0" u="none" strike="noStrike" kern="0" cap="none" spc="0" baseline="0">
                <a:solidFill>
                  <a:schemeClr val="tx1"/>
                </a:solidFill>
                <a:latin typeface="黑体" pitchFamily="-128" charset="-122"/>
                <a:ea typeface="黑体" pitchFamily="-128" charset="-122"/>
                <a:cs typeface="黑体" pitchFamily="-128" charset="-122"/>
              </a:rPr>
              <a:t>】。</a:t>
            </a:r>
            <a:endParaRPr lang="en-US" altLang="zh-CN" sz="2800" b="1" i="0" u="none" strike="noStrike" kern="0" cap="none" spc="0" baseline="0">
              <a:solidFill>
                <a:schemeClr val="tx1"/>
              </a:solidFill>
              <a:latin typeface="黑体" pitchFamily="-128" charset="-122"/>
              <a:ea typeface="黑体" pitchFamily="-128" charset="-122"/>
              <a:cs typeface="黑体" pitchFamily="-128" charset="-122"/>
            </a:endParaRPr>
          </a:p>
          <a:p>
            <a:pPr marL="0" indent="0" algn="l" eaLnBrk="1" latinLnBrk="0" hangingPunct="1">
              <a:lnSpc>
                <a:spcPct val="100000"/>
              </a:lnSpc>
              <a:spcBef>
                <a:spcPct val="0"/>
              </a:spcBef>
              <a:spcAft>
                <a:spcPct val="0"/>
              </a:spcAft>
              <a:buNone/>
            </a:pPr>
            <a:r>
              <a:rPr lang="zh-CN" altLang="en-US" sz="2800" b="1" i="0" u="none" strike="noStrike" kern="0" cap="none" spc="0" baseline="0">
                <a:solidFill>
                  <a:schemeClr val="tx1"/>
                </a:solidFill>
                <a:latin typeface="黑体" pitchFamily="-128" charset="-122"/>
                <a:ea typeface="黑体" pitchFamily="-128" charset="-122"/>
                <a:cs typeface="黑体" pitchFamily="-128" charset="-122"/>
              </a:rPr>
              <a:t>③能让读者体味其中浓浓的乡思之情【</a:t>
            </a:r>
            <a:r>
              <a:rPr lang="zh-CN" altLang="en-US" sz="2800" b="1" i="0" u="none" strike="noStrike" kern="0" cap="none" spc="0" baseline="0">
                <a:solidFill>
                  <a:srgbClr val="003366"/>
                </a:solidFill>
                <a:latin typeface="黑体" pitchFamily="-128" charset="-122"/>
                <a:ea typeface="黑体" pitchFamily="-128" charset="-122"/>
                <a:cs typeface="黑体" pitchFamily="-128" charset="-122"/>
              </a:rPr>
              <a:t>步骤三：析效果</a:t>
            </a:r>
            <a:r>
              <a:rPr lang="zh-CN" altLang="en-US" sz="2800" b="1" i="0" u="none" strike="noStrike" kern="0" cap="none" spc="0" baseline="0">
                <a:solidFill>
                  <a:schemeClr val="tx1"/>
                </a:solidFill>
                <a:latin typeface="黑体" pitchFamily="-128" charset="-122"/>
                <a:ea typeface="黑体" pitchFamily="-128" charset="-122"/>
                <a:cs typeface="黑体" pitchFamily="-128" charset="-122"/>
              </a:rPr>
              <a:t>】。</a:t>
            </a:r>
            <a:endParaRPr lang="zh-CN" altLang="en-US" sz="2800" b="1" i="0" u="none" strike="noStrike" kern="0" cap="none" spc="0" baseline="0">
              <a:solidFill>
                <a:schemeClr val="tx1"/>
              </a:solidFill>
              <a:latin typeface="黑体" pitchFamily="-128" charset="-122"/>
              <a:ea typeface="黑体" pitchFamily="-128" charset="-122"/>
              <a:cs typeface="黑体" pitchFamily="-128" charset="-122"/>
            </a:endParaRPr>
          </a:p>
        </p:txBody>
      </p:sp>
      <p:sp>
        <p:nvSpPr>
          <p:cNvPr id="654" name="矩形"/>
          <p:cNvSpPr/>
          <p:nvPr/>
        </p:nvSpPr>
        <p:spPr>
          <a:xfrm>
            <a:off x="2740960" y="5622595"/>
            <a:ext cx="7209581" cy="453389"/>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2400" b="0" i="0" u="none" strike="noStrike" kern="0" cap="none" spc="0" baseline="0">
                <a:solidFill>
                  <a:srgbClr val="FF0000"/>
                </a:solidFill>
                <a:latin typeface="Times New Roman" pitchFamily="2" charset="0"/>
                <a:ea typeface="宋体" pitchFamily="2" charset="-122"/>
                <a:cs typeface="Times New Roman" pitchFamily="2" charset="0"/>
              </a:rPr>
              <a:t>描写方式见《核按钮》P142</a:t>
            </a:r>
            <a:endParaRPr lang="zh-CN" altLang="en-US" sz="2400" b="0" i="0" u="none" strike="noStrike" kern="0" cap="none" spc="0" baseline="0">
              <a:solidFill>
                <a:srgbClr val="FF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341498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53"/>
                                        </p:tgtEl>
                                        <p:attrNameLst>
                                          <p:attrName>style.visibility</p:attrName>
                                        </p:attrNameLst>
                                      </p:cBhvr>
                                      <p:to>
                                        <p:strVal val="visible"/>
                                      </p:to>
                                    </p:set>
                                    <p:animEffect transition="in" filter="barn(inHorizontal)">
                                      <p:cBhvr>
                                        <p:cTn id="7" dur="500"/>
                                        <p:tgtEl>
                                          <p:spTgt spid="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 grpId="0"/>
    </p:bldLst>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8" name="文本"/>
          <p:cNvSpPr>
            <a:spLocks noGrp="1"/>
          </p:cNvSpPr>
          <p:nvPr>
            <p:ph type="body" idx="4294967295"/>
          </p:nvPr>
        </p:nvSpPr>
        <p:spPr>
          <a:xfrm>
            <a:off x="154078" y="140071"/>
            <a:ext cx="11864046" cy="6569348"/>
          </a:xfrm>
          <a:prstGeom prst="rect">
            <a:avLst/>
          </a:prstGeom>
          <a:ln w="9525" cap="flat" cmpd="sng">
            <a:noFill/>
            <a:prstDash val="solid"/>
            <a:miter/>
          </a:ln>
        </p:spPr>
        <p:txBody>
          <a:bodyPr vert="horz" wrap="square" lIns="91440" tIns="45720" rIns="91440" bIns="45720" anchor="t" anchorCtr="0">
            <a:prstTxWarp prst="textNoShape">
              <a:avLst/>
            </a:prstTxWarp>
            <a:noAutofit/>
          </a:bodyPr>
          <a:lstStyle/>
          <a:p>
            <a:pPr marL="231013" indent="-231013">
              <a:buNone/>
            </a:pPr>
            <a:r>
              <a:rPr lang="en-US" altLang="zh-CN" sz="2200" b="1"/>
              <a:t>                                                    </a:t>
            </a:r>
            <a:r>
              <a:rPr lang="zh-CN" altLang="en-US" sz="2200" b="1"/>
              <a:t>望江南    李  煜</a:t>
            </a:r>
            <a:endParaRPr lang="en-US" altLang="zh-CN" sz="2200" b="1"/>
          </a:p>
          <a:p>
            <a:pPr marL="231013" indent="-231013">
              <a:buNone/>
            </a:pPr>
            <a:r>
              <a:rPr lang="en-US" altLang="zh-CN" sz="2200" b="1"/>
              <a:t>       </a:t>
            </a:r>
            <a:r>
              <a:rPr lang="zh-CN" altLang="en-US" sz="2500" b="1">
                <a:solidFill>
                  <a:srgbClr val="FF0000"/>
                </a:solidFill>
              </a:rPr>
              <a:t>多少恨，昨夜梦魂中。还似旧时游上苑，车如流水马如龙。花月正春风。</a:t>
            </a:r>
            <a:endParaRPr lang="en-US" altLang="zh-CN" sz="2500" b="1">
              <a:solidFill>
                <a:srgbClr val="FF0000"/>
              </a:solidFill>
            </a:endParaRPr>
          </a:p>
          <a:p>
            <a:pPr marL="231013" indent="-231013">
              <a:buNone/>
            </a:pPr>
            <a:r>
              <a:rPr lang="zh-CN" altLang="en-US" sz="2200" b="1"/>
              <a:t>    这是南唐李后主亡国入宋后写的词。请从</a:t>
            </a:r>
            <a:r>
              <a:rPr lang="zh-CN" altLang="en-US" sz="2200" b="1">
                <a:solidFill>
                  <a:srgbClr val="FF0000"/>
                </a:solidFill>
              </a:rPr>
              <a:t>表现手法</a:t>
            </a:r>
            <a:r>
              <a:rPr lang="zh-CN" altLang="en-US" sz="2200" b="1"/>
              <a:t>的角度谈谈你对这首词的看法。</a:t>
            </a:r>
            <a:endParaRPr lang="zh-CN" altLang="en-US" sz="2200" b="1"/>
          </a:p>
        </p:txBody>
      </p:sp>
      <p:sp>
        <p:nvSpPr>
          <p:cNvPr id="659" name="矩形"/>
          <p:cNvSpPr/>
          <p:nvPr/>
        </p:nvSpPr>
        <p:spPr>
          <a:xfrm>
            <a:off x="364185" y="1666849"/>
            <a:ext cx="11555891" cy="5042570"/>
          </a:xfrm>
          <a:prstGeom prst="rect">
            <a:avLst/>
          </a:prstGeom>
          <a:noFill/>
          <a:ln w="9525" cap="flat" cmpd="sng">
            <a:solidFill>
              <a:srgbClr val="793A21"/>
            </a:solidFill>
            <a:prstDash val="solid"/>
            <a:miter/>
          </a:ln>
        </p:spPr>
        <p:txBody>
          <a:bodyPr vert="horz" wrap="square" lIns="91440" tIns="45720" rIns="91440" bIns="45720" anchor="t" anchorCtr="0">
            <a:prstTxWarp prst="textNoShape">
              <a:avLst/>
            </a:prstTxWarp>
            <a:noAutofit/>
          </a:bodyPr>
          <a:lstStyle/>
          <a:p>
            <a:pPr marL="0" indent="0" algn="l" eaLnBrk="1" latinLnBrk="0" hangingPunct="1">
              <a:lnSpc>
                <a:spcPct val="100000"/>
              </a:lnSpc>
              <a:spcBef>
                <a:spcPct val="0"/>
              </a:spcBef>
              <a:spcAft>
                <a:spcPct val="0"/>
              </a:spcAft>
              <a:buNone/>
            </a:pPr>
            <a:r>
              <a:rPr lang="en-US" altLang="zh-CN" sz="3700" b="1" i="0" u="none" strike="noStrike" kern="0" cap="none" spc="0" baseline="0">
                <a:solidFill>
                  <a:srgbClr val="003300"/>
                </a:solidFill>
                <a:latin typeface="Times New Roman" pitchFamily="2" charset="0"/>
                <a:ea typeface="宋体" pitchFamily="2" charset="-122"/>
                <a:cs typeface="Times New Roman" pitchFamily="2" charset="0"/>
              </a:rPr>
              <a:t>   </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【答案】①运用了</a:t>
            </a:r>
            <a:r>
              <a:rPr lang="zh-CN" altLang="en-US" sz="3000" b="1" i="0" u="none" strike="noStrike" kern="0" cap="none" spc="0" baseline="0">
                <a:solidFill>
                  <a:srgbClr val="FF0000"/>
                </a:solidFill>
                <a:latin typeface="Times New Roman" pitchFamily="2" charset="0"/>
                <a:ea typeface="宋体" pitchFamily="2" charset="-122"/>
                <a:cs typeface="Times New Roman" pitchFamily="2" charset="0"/>
              </a:rPr>
              <a:t>衬托（反衬）</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手法【</a:t>
            </a:r>
            <a:r>
              <a:rPr lang="zh-CN" altLang="en-US" sz="3000" b="1" i="0" u="none" strike="noStrike" kern="0" cap="none" spc="0" baseline="0">
                <a:solidFill>
                  <a:srgbClr val="000080"/>
                </a:solidFill>
                <a:latin typeface="Times New Roman" pitchFamily="2" charset="0"/>
                <a:ea typeface="宋体" pitchFamily="2" charset="-122"/>
                <a:cs typeface="Times New Roman" pitchFamily="2" charset="0"/>
              </a:rPr>
              <a:t>步骤一：明手法</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】：从表面看，这首词写的是对往昔繁华的眷恋，但实际上是表达梦醒后其处境无限凄凉。作者通篇不对当前处境作正面描写，而是通过这场繁华生活的梦境进行有力的</a:t>
            </a:r>
            <a:r>
              <a:rPr lang="zh-CN" altLang="en-US" sz="3000" b="1" i="0" u="none" strike="noStrike" kern="0" cap="none" spc="0" baseline="0">
                <a:solidFill>
                  <a:srgbClr val="FF0000"/>
                </a:solidFill>
                <a:latin typeface="Times New Roman" pitchFamily="2" charset="0"/>
                <a:ea typeface="宋体" pitchFamily="2" charset="-122"/>
                <a:cs typeface="Times New Roman" pitchFamily="2" charset="0"/>
              </a:rPr>
              <a:t>反衬</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a:t>
            </a:r>
            <a:r>
              <a:rPr lang="zh-CN" altLang="en-US" sz="3000" b="1" i="0" u="none" strike="noStrike" kern="0" cap="none" spc="0" baseline="0">
                <a:solidFill>
                  <a:srgbClr val="000080"/>
                </a:solidFill>
                <a:latin typeface="Times New Roman" pitchFamily="2" charset="0"/>
                <a:ea typeface="宋体" pitchFamily="2" charset="-122"/>
                <a:cs typeface="Times New Roman" pitchFamily="2" charset="0"/>
              </a:rPr>
              <a:t>步骤二：阐运用</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】梦境越是</a:t>
            </a:r>
            <a:r>
              <a:rPr lang="zh-CN" altLang="en-US" sz="3000" b="1" i="0" u="none" strike="noStrike" kern="0" cap="none" spc="0" baseline="0">
                <a:solidFill>
                  <a:srgbClr val="FF0000"/>
                </a:solidFill>
                <a:latin typeface="Times New Roman" pitchFamily="2" charset="0"/>
                <a:ea typeface="宋体" pitchFamily="2" charset="-122"/>
                <a:cs typeface="Times New Roman" pitchFamily="2" charset="0"/>
              </a:rPr>
              <a:t>繁华热闹</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，梦醒后的悲哀便越是浓重；对昔日繁华的眷恋越深，今日处境越</a:t>
            </a:r>
            <a:r>
              <a:rPr lang="zh-CN" altLang="en-US" sz="3000" b="1" i="0" u="none" strike="noStrike" kern="0" cap="none" spc="0" baseline="0">
                <a:solidFill>
                  <a:srgbClr val="FF0000"/>
                </a:solidFill>
                <a:latin typeface="Times New Roman" pitchFamily="2" charset="0"/>
                <a:ea typeface="宋体" pitchFamily="2" charset="-122"/>
                <a:cs typeface="Times New Roman" pitchFamily="2" charset="0"/>
              </a:rPr>
              <a:t>凄凉</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a:t>
            </a:r>
            <a:r>
              <a:rPr lang="zh-CN" altLang="en-US" sz="3000" b="1" i="0" u="none" strike="noStrike" kern="0" cap="none" spc="0" baseline="0">
                <a:solidFill>
                  <a:srgbClr val="000080"/>
                </a:solidFill>
                <a:latin typeface="Times New Roman" pitchFamily="2" charset="0"/>
                <a:ea typeface="宋体" pitchFamily="2" charset="-122"/>
                <a:cs typeface="Times New Roman" pitchFamily="2" charset="0"/>
              </a:rPr>
              <a:t>步骤三：析效果</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a:t>
            </a:r>
            <a:endParaRPr lang="en-US" altLang="zh-CN" sz="3000" b="1" i="0" u="none" strike="noStrike" kern="0" cap="none" spc="0" baseline="0">
              <a:solidFill>
                <a:srgbClr val="003300"/>
              </a:solidFill>
              <a:latin typeface="Times New Roman" pitchFamily="2" charset="0"/>
              <a:ea typeface="宋体" pitchFamily="2" charset="-122"/>
              <a:cs typeface="Times New Roman" pitchFamily="2" charset="0"/>
            </a:endParaRPr>
          </a:p>
          <a:p>
            <a:pPr marL="0" indent="0" algn="l" eaLnBrk="1" latinLnBrk="0" hangingPunct="1">
              <a:lnSpc>
                <a:spcPct val="100000"/>
              </a:lnSpc>
              <a:spcBef>
                <a:spcPct val="0"/>
              </a:spcBef>
              <a:spcAft>
                <a:spcPct val="0"/>
              </a:spcAft>
              <a:buNone/>
            </a:pP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       ②运用了</a:t>
            </a:r>
            <a:r>
              <a:rPr lang="zh-CN" altLang="en-US" sz="3000" b="1" i="0" u="none" strike="noStrike" kern="0" cap="none" spc="0" baseline="0">
                <a:solidFill>
                  <a:srgbClr val="FF0000"/>
                </a:solidFill>
                <a:latin typeface="Times New Roman" pitchFamily="2" charset="0"/>
                <a:ea typeface="宋体" pitchFamily="2" charset="-122"/>
                <a:cs typeface="Times New Roman" pitchFamily="2" charset="0"/>
              </a:rPr>
              <a:t>虚实相生</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的手法【</a:t>
            </a:r>
            <a:r>
              <a:rPr lang="zh-CN" altLang="en-US" sz="3000" b="1" i="0" u="none" strike="noStrike" kern="0" cap="none" spc="0" baseline="0">
                <a:solidFill>
                  <a:srgbClr val="000080"/>
                </a:solidFill>
                <a:latin typeface="Times New Roman" pitchFamily="2" charset="0"/>
                <a:ea typeface="宋体" pitchFamily="2" charset="-122"/>
                <a:cs typeface="Times New Roman" pitchFamily="2" charset="0"/>
              </a:rPr>
              <a:t>步骤一：明手法</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】：梦中的景物描写是</a:t>
            </a:r>
            <a:r>
              <a:rPr lang="zh-CN" altLang="en-US" sz="3000" b="1" i="0" u="none" strike="noStrike" kern="0" cap="none" spc="0" baseline="0">
                <a:solidFill>
                  <a:srgbClr val="FF0000"/>
                </a:solidFill>
                <a:latin typeface="Times New Roman" pitchFamily="2" charset="0"/>
                <a:ea typeface="宋体" pitchFamily="2" charset="-122"/>
                <a:cs typeface="Times New Roman" pitchFamily="2" charset="0"/>
              </a:rPr>
              <a:t>虚</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，现实中作者的思想感情为</a:t>
            </a:r>
            <a:r>
              <a:rPr lang="zh-CN" altLang="en-US" sz="3000" b="1" i="0" u="none" strike="noStrike" kern="0" cap="none" spc="0" baseline="0">
                <a:solidFill>
                  <a:srgbClr val="FF0000"/>
                </a:solidFill>
                <a:latin typeface="Times New Roman" pitchFamily="2" charset="0"/>
                <a:ea typeface="宋体" pitchFamily="2" charset="-122"/>
                <a:cs typeface="Times New Roman" pitchFamily="2" charset="0"/>
              </a:rPr>
              <a:t>实</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a:t>
            </a:r>
            <a:r>
              <a:rPr lang="zh-CN" altLang="en-US" sz="3000" b="1" i="0" u="none" strike="noStrike" kern="0" cap="none" spc="0" baseline="0">
                <a:solidFill>
                  <a:srgbClr val="000080"/>
                </a:solidFill>
                <a:latin typeface="Times New Roman" pitchFamily="2" charset="0"/>
                <a:ea typeface="宋体" pitchFamily="2" charset="-122"/>
                <a:cs typeface="Times New Roman" pitchFamily="2" charset="0"/>
              </a:rPr>
              <a:t>步骤二：阐运用</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】词人通过繁华生活的</a:t>
            </a:r>
            <a:r>
              <a:rPr lang="zh-CN" altLang="en-US" sz="3000" b="1" i="0" u="none" strike="noStrike" kern="0" cap="none" spc="0" baseline="0">
                <a:solidFill>
                  <a:srgbClr val="FF0000"/>
                </a:solidFill>
                <a:latin typeface="Times New Roman" pitchFamily="2" charset="0"/>
                <a:ea typeface="宋体" pitchFamily="2" charset="-122"/>
                <a:cs typeface="Times New Roman" pitchFamily="2" charset="0"/>
              </a:rPr>
              <a:t>梦境</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，有力地表现了</a:t>
            </a:r>
            <a:r>
              <a:rPr lang="zh-CN" altLang="en-US" sz="3000" b="1" i="0" u="none" strike="noStrike" kern="0" cap="none" spc="0" baseline="0">
                <a:solidFill>
                  <a:srgbClr val="FF0000"/>
                </a:solidFill>
                <a:latin typeface="Times New Roman" pitchFamily="2" charset="0"/>
                <a:ea typeface="宋体" pitchFamily="2" charset="-122"/>
                <a:cs typeface="Times New Roman" pitchFamily="2" charset="0"/>
              </a:rPr>
              <a:t>现实</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中的亡国之痛。【</a:t>
            </a:r>
            <a:r>
              <a:rPr lang="zh-CN" altLang="en-US" sz="3000" b="1" i="0" u="none" strike="noStrike" kern="0" cap="none" spc="0" baseline="0">
                <a:solidFill>
                  <a:srgbClr val="000080"/>
                </a:solidFill>
                <a:latin typeface="Times New Roman" pitchFamily="2" charset="0"/>
                <a:ea typeface="宋体" pitchFamily="2" charset="-122"/>
                <a:cs typeface="Times New Roman" pitchFamily="2" charset="0"/>
              </a:rPr>
              <a:t>步骤三：析效果</a:t>
            </a:r>
            <a:r>
              <a:rPr lang="zh-CN" altLang="en-US" sz="3000" b="1" i="0" u="none" strike="noStrike" kern="0" cap="none" spc="0" baseline="0">
                <a:solidFill>
                  <a:srgbClr val="003300"/>
                </a:solidFill>
                <a:latin typeface="Times New Roman" pitchFamily="2" charset="0"/>
                <a:ea typeface="宋体" pitchFamily="2" charset="-122"/>
                <a:cs typeface="Times New Roman" pitchFamily="2" charset="0"/>
              </a:rPr>
              <a:t>】</a:t>
            </a:r>
            <a:endParaRPr lang="zh-CN" altLang="en-US" sz="3000" b="1" i="0" u="none" strike="noStrike" kern="0" cap="none" spc="0" baseline="0">
              <a:solidFill>
                <a:srgbClr val="0033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7339666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59">
                                            <p:txEl>
                                              <p:pRg st="0" end="0"/>
                                            </p:txEl>
                                          </p:spTgt>
                                        </p:tgtEl>
                                        <p:attrNameLst>
                                          <p:attrName>style.visibility</p:attrName>
                                        </p:attrNameLst>
                                      </p:cBhvr>
                                      <p:to>
                                        <p:strVal val="visible"/>
                                      </p:to>
                                    </p:set>
                                    <p:anim calcmode="lin" valueType="num">
                                      <p:cBhvr additive="base">
                                        <p:cTn id="7" dur="500" fill="hold"/>
                                        <p:tgtEl>
                                          <p:spTgt spid="6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59">
                                            <p:txEl>
                                              <p:pRg st="1" end="1"/>
                                            </p:txEl>
                                          </p:spTgt>
                                        </p:tgtEl>
                                        <p:attrNameLst>
                                          <p:attrName>style.visibility</p:attrName>
                                        </p:attrNameLst>
                                      </p:cBhvr>
                                      <p:to>
                                        <p:strVal val="visible"/>
                                      </p:to>
                                    </p:set>
                                    <p:anim calcmode="lin" valueType="num">
                                      <p:cBhvr additive="base">
                                        <p:cTn id="11" dur="500" fill="hold"/>
                                        <p:tgtEl>
                                          <p:spTgt spid="65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5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3" name="内容占位符"/>
          <p:cNvSpPr>
            <a:spLocks noGrp="1"/>
          </p:cNvSpPr>
          <p:nvPr>
            <p:ph idx="1"/>
          </p:nvPr>
        </p:nvSpPr>
        <p:spPr>
          <a:xfrm>
            <a:off x="644758" y="732680"/>
            <a:ext cx="10061343" cy="439607"/>
          </a:xfrm>
          <a:prstGeom prst="rect">
            <a:avLst/>
          </a:prstGeom>
          <a:noFill/>
          <a:ln w="9525" cap="flat" cmpd="sng">
            <a:noFill/>
            <a:prstDash val="solid"/>
            <a:miter/>
          </a:ln>
        </p:spPr>
        <p:txBody>
          <a:bodyPr lIns="90170" tIns="46990" rIns="90170" bIns="46990" anchor="ctr" anchorCtr="0">
            <a:prstTxWarp prst="textNoShape">
              <a:avLst/>
            </a:prstTxWarp>
            <a:noAutofit/>
          </a:bodyPr>
          <a:lstStyle/>
          <a:p>
            <a:pPr marL="342900" indent="-342900" algn="l">
              <a:lnSpc>
                <a:spcPct val="90000"/>
              </a:lnSpc>
              <a:buNone/>
            </a:pPr>
            <a:r>
              <a:rPr lang="en-US" altLang="zh-CN" sz="2000">
                <a:solidFill>
                  <a:srgbClr val="0000CC"/>
                </a:solidFill>
                <a:latin typeface="方正大黑简体" charset="0"/>
                <a:ea typeface="方正大黑简体" charset="0"/>
                <a:cs typeface="方正大黑简体" charset="0"/>
              </a:rPr>
              <a:t> </a:t>
            </a:r>
            <a:r>
              <a:rPr lang="en-US" altLang="zh-CN" b="1">
                <a:solidFill>
                  <a:srgbClr val="0000CC"/>
                </a:solidFill>
              </a:rPr>
              <a:t>                </a:t>
            </a:r>
            <a:endParaRPr lang="en-US" altLang="zh-CN" b="1">
              <a:solidFill>
                <a:srgbClr val="0000CC"/>
              </a:solidFill>
            </a:endParaRPr>
          </a:p>
          <a:p>
            <a:pPr marL="342900" indent="-342900" algn="l">
              <a:lnSpc>
                <a:spcPct val="90000"/>
              </a:lnSpc>
              <a:buNone/>
            </a:pPr>
            <a:r>
              <a:rPr lang="zh-CN" altLang="en-US" b="1">
                <a:solidFill>
                  <a:srgbClr val="0000CC"/>
                </a:solidFill>
              </a:rPr>
              <a:t>                          送李端  卢  纶  </a:t>
            </a:r>
            <a:endParaRPr lang="en-US" altLang="zh-CN" b="1">
              <a:solidFill>
                <a:srgbClr val="0000CC"/>
              </a:solidFill>
            </a:endParaRPr>
          </a:p>
          <a:p>
            <a:pPr marL="342900" indent="-342900" algn="l">
              <a:lnSpc>
                <a:spcPct val="90000"/>
              </a:lnSpc>
              <a:buNone/>
            </a:pPr>
            <a:r>
              <a:rPr lang="zh-CN" altLang="en-US" b="1">
                <a:solidFill>
                  <a:srgbClr val="0000CC"/>
                </a:solidFill>
              </a:rPr>
              <a:t> 故关衰草遍，离别自堪悲。路出寒云外，人归暮雪时。 </a:t>
            </a:r>
            <a:r>
              <a:rPr lang="en-US" altLang="zh-CN" sz="2000">
                <a:solidFill>
                  <a:srgbClr val="0000CC"/>
                </a:solidFill>
                <a:latin typeface="方正大黑简体" charset="0"/>
                <a:ea typeface="方正大黑简体" charset="0"/>
                <a:cs typeface="方正大黑简体" charset="0"/>
              </a:rPr>
              <a:t> </a:t>
            </a:r>
            <a:endParaRPr lang="en-US" altLang="zh-CN" sz="2000">
              <a:solidFill>
                <a:srgbClr val="0000CC"/>
              </a:solidFill>
              <a:latin typeface="方正大黑简体" charset="0"/>
              <a:ea typeface="方正大黑简体" charset="0"/>
              <a:cs typeface="方正大黑简体" charset="0"/>
            </a:endParaRPr>
          </a:p>
          <a:p>
            <a:pPr>
              <a:buNone/>
            </a:pPr>
            <a:r>
              <a:rPr lang="zh-CN" altLang="en-US" b="1">
                <a:solidFill>
                  <a:srgbClr val="0000CC"/>
                </a:solidFill>
              </a:rPr>
              <a:t>少孤为客早，多难识君迟。掩泪空相向，风尘何处期?</a:t>
            </a:r>
            <a:r>
              <a:rPr lang="en-US" altLang="zh-CN" b="1">
                <a:solidFill>
                  <a:srgbClr val="000000"/>
                </a:solidFill>
              </a:rPr>
              <a:t> </a:t>
            </a:r>
            <a:endParaRPr lang="en-US" altLang="zh-CN" b="1">
              <a:solidFill>
                <a:srgbClr val="000000"/>
              </a:solidFill>
            </a:endParaRPr>
          </a:p>
          <a:p>
            <a:pPr>
              <a:buNone/>
            </a:pPr>
            <a:endParaRPr lang="zh-CN" altLang="en-US"/>
          </a:p>
        </p:txBody>
      </p:sp>
      <p:sp>
        <p:nvSpPr>
          <p:cNvPr id="664" name="内容占位符"/>
          <p:cNvSpPr>
            <a:spLocks noGrp="1"/>
          </p:cNvSpPr>
          <p:nvPr>
            <p:ph idx="1"/>
          </p:nvPr>
        </p:nvSpPr>
        <p:spPr>
          <a:xfrm>
            <a:off x="468914" y="1825171"/>
            <a:ext cx="7942262" cy="4886186"/>
          </a:xfrm>
          <a:prstGeom prst="rect">
            <a:avLst/>
          </a:prstGeom>
        </p:spPr>
        <p:txBody>
          <a:bodyPr>
            <a:prstTxWarp prst="textNoShape">
              <a:avLst/>
            </a:prstTxWarp>
            <a:normAutofit fontScale="85000" lnSpcReduction="20000"/>
          </a:bodyPr>
          <a:lstStyle/>
          <a:p>
            <a:pPr>
              <a:buNone/>
            </a:pPr>
            <a:r>
              <a:rPr lang="en-US" altLang="zh-CN" sz="2950" b="1" i="0" u="none" baseline="0">
                <a:solidFill>
                  <a:srgbClr val="0000CC"/>
                </a:solidFill>
              </a:rPr>
              <a:t>1、请判断并分析这首诗的</a:t>
            </a:r>
            <a:r>
              <a:rPr lang="zh-CN" altLang="en-US" sz="2950" b="1" i="0" u="none" baseline="0">
                <a:solidFill>
                  <a:srgbClr val="FF0066"/>
                </a:solidFill>
              </a:rPr>
              <a:t>诗眼</a:t>
            </a:r>
            <a:r>
              <a:rPr lang="zh-CN" altLang="en-US" sz="2950" b="1" i="0" u="none" baseline="0">
                <a:solidFill>
                  <a:srgbClr val="0000CC"/>
                </a:solidFill>
              </a:rPr>
              <a:t>？</a:t>
            </a:r>
            <a:endParaRPr lang="en-US" altLang="zh-CN" sz="2950" b="1" i="0" u="none" baseline="0">
              <a:solidFill>
                <a:srgbClr val="0000CC"/>
              </a:solidFill>
            </a:endParaRPr>
          </a:p>
          <a:p>
            <a:pPr>
              <a:buNone/>
            </a:pPr>
            <a:r>
              <a:rPr lang="en-US" altLang="zh-CN" sz="2950" b="1" i="0" u="none" baseline="0">
                <a:solidFill>
                  <a:srgbClr val="0000CC"/>
                </a:solidFill>
              </a:rPr>
              <a:t>2、这首诗的</a:t>
            </a:r>
            <a:r>
              <a:rPr lang="zh-CN" altLang="en-US" sz="2950" b="1" i="0" u="none" baseline="0">
                <a:solidFill>
                  <a:srgbClr val="FF0066"/>
                </a:solidFill>
              </a:rPr>
              <a:t>语言</a:t>
            </a:r>
            <a:r>
              <a:rPr lang="zh-CN" altLang="en-US" sz="2950" b="1" i="0" u="none" baseline="0">
                <a:solidFill>
                  <a:srgbClr val="0000CC"/>
                </a:solidFill>
              </a:rPr>
              <a:t>有何</a:t>
            </a:r>
            <a:r>
              <a:rPr lang="zh-CN" altLang="en-US" sz="2950" b="1" i="0" u="none" baseline="0">
                <a:solidFill>
                  <a:srgbClr val="FF0066"/>
                </a:solidFill>
              </a:rPr>
              <a:t>特色</a:t>
            </a:r>
            <a:r>
              <a:rPr lang="zh-CN" altLang="en-US" sz="2950" b="1" i="0" u="none" baseline="0">
                <a:solidFill>
                  <a:srgbClr val="0000CC"/>
                </a:solidFill>
              </a:rPr>
              <a:t>？请简要分析。</a:t>
            </a:r>
            <a:endParaRPr lang="en-US" altLang="zh-CN" sz="2950" b="1" i="0" u="none" baseline="0">
              <a:solidFill>
                <a:srgbClr val="0000CC"/>
              </a:solidFill>
            </a:endParaRPr>
          </a:p>
          <a:p>
            <a:pPr>
              <a:buNone/>
            </a:pPr>
            <a:r>
              <a:rPr lang="en-US" altLang="zh-CN" sz="2950" b="1" i="0" u="none" baseline="0">
                <a:solidFill>
                  <a:srgbClr val="0000CC"/>
                </a:solidFill>
              </a:rPr>
              <a:t>3、这首诗前两联描绘了怎样的</a:t>
            </a:r>
            <a:r>
              <a:rPr lang="zh-CN" altLang="en-US" sz="2950" b="1" i="0" u="none" baseline="0">
                <a:solidFill>
                  <a:srgbClr val="FF0066"/>
                </a:solidFill>
              </a:rPr>
              <a:t>意境</a:t>
            </a:r>
            <a:r>
              <a:rPr lang="zh-CN" altLang="en-US" sz="2950" b="1" i="0" u="none" baseline="0">
                <a:solidFill>
                  <a:srgbClr val="0000CC"/>
                </a:solidFill>
              </a:rPr>
              <a:t>？请简要赏析。</a:t>
            </a:r>
            <a:endParaRPr lang="en-US" altLang="zh-CN" sz="2950" b="1" i="0" u="none" baseline="0">
              <a:solidFill>
                <a:srgbClr val="0000CC"/>
              </a:solidFill>
            </a:endParaRPr>
          </a:p>
          <a:p>
            <a:pPr>
              <a:buNone/>
            </a:pPr>
            <a:r>
              <a:rPr lang="en-US" altLang="zh-CN" sz="2950" b="1" i="0" u="none" baseline="0">
                <a:solidFill>
                  <a:srgbClr val="0000CC"/>
                </a:solidFill>
              </a:rPr>
              <a:t>4、该诗塑造了一位怎样的</a:t>
            </a:r>
            <a:r>
              <a:rPr lang="zh-CN" altLang="en-US" sz="2950" b="1" i="0" u="none" baseline="0">
                <a:solidFill>
                  <a:srgbClr val="FF0066"/>
                </a:solidFill>
              </a:rPr>
              <a:t>诗人形象</a:t>
            </a:r>
            <a:r>
              <a:rPr lang="zh-CN" altLang="en-US" sz="2950" b="1" i="0" u="none" baseline="0">
                <a:solidFill>
                  <a:srgbClr val="0000CC"/>
                </a:solidFill>
              </a:rPr>
              <a:t>？请分析。</a:t>
            </a:r>
            <a:endParaRPr lang="en-US" altLang="zh-CN" sz="2950" b="1" i="0" u="none" baseline="0">
              <a:solidFill>
                <a:srgbClr val="0000CC"/>
              </a:solidFill>
            </a:endParaRPr>
          </a:p>
          <a:p>
            <a:pPr>
              <a:buNone/>
            </a:pPr>
            <a:r>
              <a:rPr lang="en-US" altLang="zh-CN" sz="2950" b="1" i="0" u="none" baseline="0">
                <a:solidFill>
                  <a:srgbClr val="0000CC"/>
                </a:solidFill>
              </a:rPr>
              <a:t>5、这首诗是抒发作者怎样的</a:t>
            </a:r>
            <a:r>
              <a:rPr lang="zh-CN" altLang="en-US" sz="2950" b="1" i="0" u="none" baseline="0">
                <a:solidFill>
                  <a:srgbClr val="FF0066"/>
                </a:solidFill>
              </a:rPr>
              <a:t>情感</a:t>
            </a:r>
            <a:r>
              <a:rPr lang="zh-CN" altLang="en-US" sz="2950" b="1" i="0" u="none" baseline="0">
                <a:solidFill>
                  <a:srgbClr val="0000CC"/>
                </a:solidFill>
              </a:rPr>
              <a:t>的？请简要赏析。</a:t>
            </a:r>
            <a:endParaRPr lang="en-US" altLang="zh-CN" sz="2950" b="1" i="0" u="none" baseline="0">
              <a:solidFill>
                <a:srgbClr val="0000CC"/>
              </a:solidFill>
            </a:endParaRPr>
          </a:p>
          <a:p>
            <a:pPr>
              <a:buNone/>
            </a:pPr>
            <a:r>
              <a:rPr lang="en-US" altLang="zh-CN" sz="2950" b="1" i="0" u="none" baseline="0">
                <a:solidFill>
                  <a:srgbClr val="0000CC"/>
                </a:solidFill>
              </a:rPr>
              <a:t>6、这首诗是</a:t>
            </a:r>
            <a:r>
              <a:rPr lang="zh-CN" altLang="en-US" sz="2950" b="1" i="0" u="none" baseline="0">
                <a:solidFill>
                  <a:srgbClr val="FF0066"/>
                </a:solidFill>
              </a:rPr>
              <a:t>怎样抒发</a:t>
            </a:r>
            <a:r>
              <a:rPr lang="zh-CN" altLang="en-US" sz="2950" b="1" i="0" u="none" baseline="0">
                <a:solidFill>
                  <a:srgbClr val="0000CC"/>
                </a:solidFill>
              </a:rPr>
              <a:t>作者情感的？请简要赏析。</a:t>
            </a:r>
            <a:endParaRPr lang="en-US" altLang="zh-CN" sz="2950" b="1" i="0" u="none" baseline="0">
              <a:solidFill>
                <a:srgbClr val="0000CC"/>
              </a:solidFill>
            </a:endParaRPr>
          </a:p>
          <a:p>
            <a:pPr>
              <a:buNone/>
            </a:pPr>
            <a:r>
              <a:rPr lang="en-US" altLang="zh-CN" sz="2950" b="1" i="0" u="none" baseline="0">
                <a:solidFill>
                  <a:srgbClr val="0000CC"/>
                </a:solidFill>
              </a:rPr>
              <a:t>7、这首诗前两联描绘了哪些</a:t>
            </a:r>
            <a:r>
              <a:rPr lang="zh-CN" altLang="en-US" sz="2950" b="1" i="0" u="none" baseline="0">
                <a:solidFill>
                  <a:srgbClr val="FF0066"/>
                </a:solidFill>
              </a:rPr>
              <a:t>意象</a:t>
            </a:r>
            <a:r>
              <a:rPr lang="zh-CN" altLang="en-US" sz="2950" b="1" i="0" u="none" baseline="0">
                <a:solidFill>
                  <a:srgbClr val="0000CC"/>
                </a:solidFill>
              </a:rPr>
              <a:t>？有何作用？</a:t>
            </a:r>
            <a:endParaRPr lang="en-US" altLang="zh-CN" sz="2950" b="1" i="0" u="none" baseline="0">
              <a:solidFill>
                <a:srgbClr val="0000CC"/>
              </a:solidFill>
            </a:endParaRPr>
          </a:p>
          <a:p>
            <a:pPr>
              <a:buNone/>
            </a:pPr>
            <a:r>
              <a:rPr lang="en-US" altLang="zh-CN" sz="2950" b="1" i="0" u="none" baseline="0">
                <a:solidFill>
                  <a:srgbClr val="0000CC"/>
                </a:solidFill>
              </a:rPr>
              <a:t>8、这首诗前两联描绘了的</a:t>
            </a:r>
            <a:r>
              <a:rPr lang="zh-CN" altLang="en-US" sz="2950" b="1" i="0" u="none" baseline="0">
                <a:solidFill>
                  <a:srgbClr val="FF00FF"/>
                </a:solidFill>
              </a:rPr>
              <a:t>景物</a:t>
            </a:r>
            <a:r>
              <a:rPr lang="zh-CN" altLang="en-US" sz="2950" b="1" i="0" u="none" baseline="0">
                <a:solidFill>
                  <a:srgbClr val="FF0066"/>
                </a:solidFill>
              </a:rPr>
              <a:t>有何作用</a:t>
            </a:r>
            <a:r>
              <a:rPr lang="zh-CN" altLang="en-US" sz="2950" b="1" i="0" u="none" baseline="0">
                <a:solidFill>
                  <a:srgbClr val="0000CC"/>
                </a:solidFill>
              </a:rPr>
              <a:t>？请简要赏析。</a:t>
            </a:r>
            <a:endParaRPr lang="en-US" altLang="zh-CN" sz="2950" b="1" i="0" u="none" baseline="0">
              <a:solidFill>
                <a:srgbClr val="0000CC"/>
              </a:solidFill>
            </a:endParaRPr>
          </a:p>
          <a:p>
            <a:pPr>
              <a:buNone/>
            </a:pPr>
            <a:r>
              <a:rPr lang="en-US" altLang="zh-CN" sz="2950" b="1" i="0" u="none" baseline="0">
                <a:solidFill>
                  <a:srgbClr val="0000CC"/>
                </a:solidFill>
              </a:rPr>
              <a:t>9、请从</a:t>
            </a:r>
            <a:r>
              <a:rPr lang="zh-CN" altLang="en-US" sz="2950" b="1" i="0" u="none" baseline="0">
                <a:solidFill>
                  <a:srgbClr val="FF0066"/>
                </a:solidFill>
              </a:rPr>
              <a:t>情景关系</a:t>
            </a:r>
            <a:r>
              <a:rPr lang="zh-CN" altLang="en-US" sz="2950" b="1" i="0" u="none" baseline="0">
                <a:solidFill>
                  <a:srgbClr val="0000CC"/>
                </a:solidFill>
              </a:rPr>
              <a:t>的角度赏析这首诗。 </a:t>
            </a:r>
            <a:endParaRPr lang="en-US" altLang="zh-CN" sz="2950" b="1" i="0" u="none" baseline="0">
              <a:solidFill>
                <a:srgbClr val="0000CC"/>
              </a:solidFill>
            </a:endParaRPr>
          </a:p>
          <a:p>
            <a:pPr>
              <a:buNone/>
            </a:pPr>
            <a:r>
              <a:rPr lang="en-US" altLang="zh-CN" sz="2950" b="1" i="0" u="none" baseline="0">
                <a:solidFill>
                  <a:srgbClr val="0000CC"/>
                </a:solidFill>
              </a:rPr>
              <a:t>10、这首诗以—个“悲”字贯串全篇，请结合全诗作简要分析 </a:t>
            </a:r>
            <a:endParaRPr lang="en-US" altLang="zh-CN" sz="2950" b="1" i="0" u="none" baseline="0">
              <a:solidFill>
                <a:srgbClr val="0000CC"/>
              </a:solidFill>
            </a:endParaRPr>
          </a:p>
          <a:p>
            <a:endParaRPr lang="zh-CN" altLang="en-US"/>
          </a:p>
        </p:txBody>
      </p:sp>
      <p:pic>
        <p:nvPicPr>
          <p:cNvPr id="665" name="图片" descr="C:/Users/Administrator/Desktop/ll01"/>
          <p:cNvPicPr>
            <a:picLocks noChangeAspect="1"/>
          </p:cNvPicPr>
          <p:nvPr/>
        </p:nvPicPr>
        <p:blipFill>
          <a:blip r:embed="rId3"/>
          <a:stretch>
            <a:fillRect/>
          </a:stretch>
        </p:blipFill>
        <p:spPr>
          <a:xfrm>
            <a:off x="9338729" y="424390"/>
            <a:ext cx="2497666" cy="1405466"/>
          </a:xfrm>
          <a:prstGeom prst="rect">
            <a:avLst/>
          </a:prstGeom>
          <a:noFill/>
          <a:ln w="9525" cap="flat" cmpd="sng">
            <a:noFill/>
            <a:prstDash val="solid"/>
            <a:miter/>
          </a:ln>
        </p:spPr>
      </p:pic>
      <p:sp>
        <p:nvSpPr>
          <p:cNvPr id="666" name="艺术字"/>
          <p:cNvSpPr>
            <a:spLocks noChangeArrowheads="1" noChangeShapeType="1" noTextEdit="1"/>
          </p:cNvSpPr>
          <p:nvPr/>
        </p:nvSpPr>
        <p:spPr>
          <a:xfrm>
            <a:off x="6390217" y="1834094"/>
            <a:ext cx="3048000"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rPr>
              <a:t>炼字诗眼题</a:t>
            </a:r>
            <a:endParaRPr lang="en-US" altLang="zh-CN"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667" name="艺术字"/>
          <p:cNvSpPr>
            <a:spLocks noChangeArrowheads="1" noChangeShapeType="1" noTextEdit="1"/>
          </p:cNvSpPr>
          <p:nvPr/>
        </p:nvSpPr>
        <p:spPr>
          <a:xfrm>
            <a:off x="6432941" y="2189694"/>
            <a:ext cx="3034583"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rPr>
              <a:t>语言特色题</a:t>
            </a:r>
            <a:endParaRPr lang="en-US" altLang="zh-CN"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668" name="艺术字"/>
          <p:cNvSpPr>
            <a:spLocks noChangeArrowheads="1" noChangeShapeType="1" noTextEdit="1"/>
          </p:cNvSpPr>
          <p:nvPr/>
        </p:nvSpPr>
        <p:spPr>
          <a:xfrm>
            <a:off x="7660231" y="2607739"/>
            <a:ext cx="3048000"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rPr>
              <a:t>意境分析题</a:t>
            </a:r>
            <a:endParaRPr lang="en-US" altLang="zh-CN"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669" name="艺术字"/>
          <p:cNvSpPr>
            <a:spLocks noChangeArrowheads="1" noChangeShapeType="1" noTextEdit="1"/>
          </p:cNvSpPr>
          <p:nvPr/>
        </p:nvSpPr>
        <p:spPr>
          <a:xfrm>
            <a:off x="7364960" y="3025781"/>
            <a:ext cx="3047999"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rPr>
              <a:t>人物形象分析题</a:t>
            </a:r>
            <a:endParaRPr lang="en-US" altLang="zh-CN"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670" name="艺术字"/>
          <p:cNvSpPr>
            <a:spLocks noChangeArrowheads="1" noChangeShapeType="1" noTextEdit="1"/>
          </p:cNvSpPr>
          <p:nvPr/>
        </p:nvSpPr>
        <p:spPr>
          <a:xfrm>
            <a:off x="7660231" y="3448056"/>
            <a:ext cx="3048000"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rPr>
              <a:t>情感把握题</a:t>
            </a:r>
            <a:endParaRPr lang="en-US" altLang="zh-CN"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671" name="艺术字"/>
          <p:cNvSpPr>
            <a:spLocks noChangeArrowheads="1" noChangeShapeType="1" noTextEdit="1"/>
          </p:cNvSpPr>
          <p:nvPr/>
        </p:nvSpPr>
        <p:spPr>
          <a:xfrm>
            <a:off x="7364960" y="3927479"/>
            <a:ext cx="3047999" cy="359833"/>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rPr>
              <a:t>抒情方式分析题</a:t>
            </a:r>
            <a:endParaRPr lang="en-US" altLang="zh-CN"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672" name="艺术字"/>
          <p:cNvSpPr>
            <a:spLocks noChangeArrowheads="1" noChangeShapeType="1" noTextEdit="1"/>
          </p:cNvSpPr>
          <p:nvPr/>
        </p:nvSpPr>
        <p:spPr>
          <a:xfrm>
            <a:off x="7364960" y="4406905"/>
            <a:ext cx="3047999" cy="34292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rPr>
              <a:t>意象作用题</a:t>
            </a:r>
            <a:endParaRPr lang="en-US" altLang="zh-CN"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673" name="艺术字"/>
          <p:cNvSpPr>
            <a:spLocks noChangeArrowheads="1" noChangeShapeType="1" noTextEdit="1"/>
          </p:cNvSpPr>
          <p:nvPr/>
        </p:nvSpPr>
        <p:spPr>
          <a:xfrm>
            <a:off x="8241247" y="4871512"/>
            <a:ext cx="3048000" cy="310154"/>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rPr>
              <a:t>景物作用题</a:t>
            </a:r>
            <a:endParaRPr lang="en-US" altLang="zh-CN"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674" name="艺术字"/>
          <p:cNvSpPr>
            <a:spLocks noChangeArrowheads="1" noChangeShapeType="1" noTextEdit="1"/>
          </p:cNvSpPr>
          <p:nvPr/>
        </p:nvSpPr>
        <p:spPr>
          <a:xfrm>
            <a:off x="5947833" y="5179488"/>
            <a:ext cx="3048000" cy="359834"/>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rPr>
              <a:t>情景关系题</a:t>
            </a:r>
            <a:endParaRPr lang="en-US" altLang="zh-CN" sz="3600" kern="10">
              <a:ln w="12700" cap="flat" cmpd="sng">
                <a:solidFill>
                  <a:srgbClr val="0000CC"/>
                </a:solidFill>
                <a:prstDash val="solid"/>
                <a:miter/>
              </a:ln>
              <a:solidFill>
                <a:srgbClr val="0000CC"/>
              </a:solidFill>
              <a:effectLst>
                <a:prstShdw prst="shdw3" dist="13470" dir="2700000">
                  <a:srgbClr val="C0C0C0">
                    <a:alpha val="76953"/>
                  </a:srgbClr>
                </a:prstShdw>
              </a:effectLst>
              <a:latin typeface="宋体"/>
              <a:ea typeface="宋体"/>
            </a:endParaRPr>
          </a:p>
        </p:txBody>
      </p:sp>
      <p:sp>
        <p:nvSpPr>
          <p:cNvPr id="675" name="艺术字"/>
          <p:cNvSpPr>
            <a:spLocks noChangeArrowheads="1" noChangeShapeType="1" noTextEdit="1"/>
          </p:cNvSpPr>
          <p:nvPr/>
        </p:nvSpPr>
        <p:spPr>
          <a:xfrm>
            <a:off x="8241251" y="5659972"/>
            <a:ext cx="3047999" cy="431800"/>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rPr>
              <a:t>内容理解题</a:t>
            </a:r>
            <a:endParaRPr lang="en-US" altLang="zh-CN" sz="3600" kern="10">
              <a:ln w="12700" cap="flat" cmpd="sng">
                <a:solidFill>
                  <a:srgbClr val="FF0066"/>
                </a:solidFill>
                <a:prstDash val="solid"/>
                <a:miter/>
              </a:ln>
              <a:solidFill>
                <a:srgbClr val="0000CC"/>
              </a:solidFill>
              <a:effectLst>
                <a:prstShdw prst="shdw3" dist="13470" dir="2700000">
                  <a:srgbClr val="C0C0C0">
                    <a:alpha val="76953"/>
                  </a:srgbClr>
                </a:prstShdw>
              </a:effectLst>
              <a:latin typeface="宋体"/>
              <a:ea typeface="宋体"/>
            </a:endParaRPr>
          </a:p>
        </p:txBody>
      </p:sp>
    </p:spTree>
    <p:extLst>
      <p:ext uri="{BB962C8B-B14F-4D97-AF65-F5344CB8AC3E}">
        <p14:creationId xmlns:p14="http://schemas.microsoft.com/office/powerpoint/2010/main" val="1841352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66"/>
                                        </p:tgtEl>
                                        <p:attrNameLst>
                                          <p:attrName>style.visibility</p:attrName>
                                        </p:attrNameLst>
                                      </p:cBhvr>
                                      <p:to>
                                        <p:strVal val="visible"/>
                                      </p:to>
                                    </p:set>
                                    <p:anim calcmode="lin" valueType="num">
                                      <p:cBhvr>
                                        <p:cTn id="7" dur="500" fill="hold"/>
                                        <p:tgtEl>
                                          <p:spTgt spid="666"/>
                                        </p:tgtEl>
                                        <p:attrNameLst>
                                          <p:attrName>ppt_w</p:attrName>
                                        </p:attrNameLst>
                                      </p:cBhvr>
                                      <p:tavLst>
                                        <p:tav tm="0">
                                          <p:val>
                                            <p:fltVal val="0"/>
                                          </p:val>
                                        </p:tav>
                                        <p:tav tm="100000">
                                          <p:val>
                                            <p:strVal val="#ppt_w"/>
                                          </p:val>
                                        </p:tav>
                                      </p:tavLst>
                                    </p:anim>
                                    <p:anim calcmode="lin" valueType="num">
                                      <p:cBhvr>
                                        <p:cTn id="8" dur="500" fill="hold"/>
                                        <p:tgtEl>
                                          <p:spTgt spid="666"/>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67"/>
                                        </p:tgtEl>
                                        <p:attrNameLst>
                                          <p:attrName>style.visibility</p:attrName>
                                        </p:attrNameLst>
                                      </p:cBhvr>
                                      <p:to>
                                        <p:strVal val="visible"/>
                                      </p:to>
                                    </p:set>
                                    <p:anim calcmode="lin" valueType="num">
                                      <p:cBhvr>
                                        <p:cTn id="13" dur="500" fill="hold"/>
                                        <p:tgtEl>
                                          <p:spTgt spid="667"/>
                                        </p:tgtEl>
                                        <p:attrNameLst>
                                          <p:attrName>ppt_w</p:attrName>
                                        </p:attrNameLst>
                                      </p:cBhvr>
                                      <p:tavLst>
                                        <p:tav tm="0">
                                          <p:val>
                                            <p:fltVal val="0"/>
                                          </p:val>
                                        </p:tav>
                                        <p:tav tm="100000">
                                          <p:val>
                                            <p:strVal val="#ppt_w"/>
                                          </p:val>
                                        </p:tav>
                                      </p:tavLst>
                                    </p:anim>
                                    <p:anim calcmode="lin" valueType="num">
                                      <p:cBhvr>
                                        <p:cTn id="14" dur="500" fill="hold"/>
                                        <p:tgtEl>
                                          <p:spTgt spid="667"/>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68"/>
                                        </p:tgtEl>
                                        <p:attrNameLst>
                                          <p:attrName>style.visibility</p:attrName>
                                        </p:attrNameLst>
                                      </p:cBhvr>
                                      <p:to>
                                        <p:strVal val="visible"/>
                                      </p:to>
                                    </p:set>
                                    <p:anim calcmode="lin" valueType="num">
                                      <p:cBhvr>
                                        <p:cTn id="19" dur="500" fill="hold"/>
                                        <p:tgtEl>
                                          <p:spTgt spid="668"/>
                                        </p:tgtEl>
                                        <p:attrNameLst>
                                          <p:attrName>ppt_w</p:attrName>
                                        </p:attrNameLst>
                                      </p:cBhvr>
                                      <p:tavLst>
                                        <p:tav tm="0">
                                          <p:val>
                                            <p:fltVal val="0"/>
                                          </p:val>
                                        </p:tav>
                                        <p:tav tm="100000">
                                          <p:val>
                                            <p:strVal val="#ppt_w"/>
                                          </p:val>
                                        </p:tav>
                                      </p:tavLst>
                                    </p:anim>
                                    <p:anim calcmode="lin" valueType="num">
                                      <p:cBhvr>
                                        <p:cTn id="20" dur="500" fill="hold"/>
                                        <p:tgtEl>
                                          <p:spTgt spid="668"/>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69"/>
                                        </p:tgtEl>
                                        <p:attrNameLst>
                                          <p:attrName>style.visibility</p:attrName>
                                        </p:attrNameLst>
                                      </p:cBhvr>
                                      <p:to>
                                        <p:strVal val="visible"/>
                                      </p:to>
                                    </p:set>
                                    <p:anim calcmode="lin" valueType="num">
                                      <p:cBhvr>
                                        <p:cTn id="25" dur="500" fill="hold"/>
                                        <p:tgtEl>
                                          <p:spTgt spid="669"/>
                                        </p:tgtEl>
                                        <p:attrNameLst>
                                          <p:attrName>ppt_w</p:attrName>
                                        </p:attrNameLst>
                                      </p:cBhvr>
                                      <p:tavLst>
                                        <p:tav tm="0">
                                          <p:val>
                                            <p:fltVal val="0"/>
                                          </p:val>
                                        </p:tav>
                                        <p:tav tm="100000">
                                          <p:val>
                                            <p:strVal val="#ppt_w"/>
                                          </p:val>
                                        </p:tav>
                                      </p:tavLst>
                                    </p:anim>
                                    <p:anim calcmode="lin" valueType="num">
                                      <p:cBhvr>
                                        <p:cTn id="26" dur="500" fill="hold"/>
                                        <p:tgtEl>
                                          <p:spTgt spid="669"/>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70"/>
                                        </p:tgtEl>
                                        <p:attrNameLst>
                                          <p:attrName>style.visibility</p:attrName>
                                        </p:attrNameLst>
                                      </p:cBhvr>
                                      <p:to>
                                        <p:strVal val="visible"/>
                                      </p:to>
                                    </p:set>
                                    <p:anim calcmode="lin" valueType="num">
                                      <p:cBhvr>
                                        <p:cTn id="31" dur="500" fill="hold"/>
                                        <p:tgtEl>
                                          <p:spTgt spid="670"/>
                                        </p:tgtEl>
                                        <p:attrNameLst>
                                          <p:attrName>ppt_w</p:attrName>
                                        </p:attrNameLst>
                                      </p:cBhvr>
                                      <p:tavLst>
                                        <p:tav tm="0">
                                          <p:val>
                                            <p:fltVal val="0"/>
                                          </p:val>
                                        </p:tav>
                                        <p:tav tm="100000">
                                          <p:val>
                                            <p:strVal val="#ppt_w"/>
                                          </p:val>
                                        </p:tav>
                                      </p:tavLst>
                                    </p:anim>
                                    <p:anim calcmode="lin" valueType="num">
                                      <p:cBhvr>
                                        <p:cTn id="32" dur="500" fill="hold"/>
                                        <p:tgtEl>
                                          <p:spTgt spid="670"/>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671"/>
                                        </p:tgtEl>
                                        <p:attrNameLst>
                                          <p:attrName>style.visibility</p:attrName>
                                        </p:attrNameLst>
                                      </p:cBhvr>
                                      <p:to>
                                        <p:strVal val="visible"/>
                                      </p:to>
                                    </p:set>
                                    <p:anim calcmode="lin" valueType="num">
                                      <p:cBhvr>
                                        <p:cTn id="37" dur="500" fill="hold"/>
                                        <p:tgtEl>
                                          <p:spTgt spid="671"/>
                                        </p:tgtEl>
                                        <p:attrNameLst>
                                          <p:attrName>ppt_w</p:attrName>
                                        </p:attrNameLst>
                                      </p:cBhvr>
                                      <p:tavLst>
                                        <p:tav tm="0">
                                          <p:val>
                                            <p:fltVal val="0"/>
                                          </p:val>
                                        </p:tav>
                                        <p:tav tm="100000">
                                          <p:val>
                                            <p:strVal val="#ppt_w"/>
                                          </p:val>
                                        </p:tav>
                                      </p:tavLst>
                                    </p:anim>
                                    <p:anim calcmode="lin" valueType="num">
                                      <p:cBhvr>
                                        <p:cTn id="38" dur="500" fill="hold"/>
                                        <p:tgtEl>
                                          <p:spTgt spid="671"/>
                                        </p:tgtEl>
                                        <p:attrNameLst>
                                          <p:attrName>ppt_h</p:attrName>
                                        </p:attrNameLst>
                                      </p:cBhvr>
                                      <p:tavLst>
                                        <p:tav tm="0">
                                          <p:val>
                                            <p:fltVal val="0"/>
                                          </p:val>
                                        </p:tav>
                                        <p:tav tm="100000">
                                          <p:val>
                                            <p:strVal val="#ppt_h"/>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672"/>
                                        </p:tgtEl>
                                        <p:attrNameLst>
                                          <p:attrName>style.visibility</p:attrName>
                                        </p:attrNameLst>
                                      </p:cBhvr>
                                      <p:to>
                                        <p:strVal val="visible"/>
                                      </p:to>
                                    </p:set>
                                    <p:anim calcmode="lin" valueType="num">
                                      <p:cBhvr>
                                        <p:cTn id="43" dur="500" fill="hold"/>
                                        <p:tgtEl>
                                          <p:spTgt spid="672"/>
                                        </p:tgtEl>
                                        <p:attrNameLst>
                                          <p:attrName>ppt_w</p:attrName>
                                        </p:attrNameLst>
                                      </p:cBhvr>
                                      <p:tavLst>
                                        <p:tav tm="0">
                                          <p:val>
                                            <p:fltVal val="0"/>
                                          </p:val>
                                        </p:tav>
                                        <p:tav tm="100000">
                                          <p:val>
                                            <p:strVal val="#ppt_w"/>
                                          </p:val>
                                        </p:tav>
                                      </p:tavLst>
                                    </p:anim>
                                    <p:anim calcmode="lin" valueType="num">
                                      <p:cBhvr>
                                        <p:cTn id="44" dur="500" fill="hold"/>
                                        <p:tgtEl>
                                          <p:spTgt spid="672"/>
                                        </p:tgtEl>
                                        <p:attrNameLst>
                                          <p:attrName>ppt_h</p:attrName>
                                        </p:attrNameLst>
                                      </p:cBhvr>
                                      <p:tavLst>
                                        <p:tav tm="0">
                                          <p:val>
                                            <p:fltVal val="0"/>
                                          </p:val>
                                        </p:tav>
                                        <p:tav tm="100000">
                                          <p:val>
                                            <p:strVal val="#ppt_h"/>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673"/>
                                        </p:tgtEl>
                                        <p:attrNameLst>
                                          <p:attrName>style.visibility</p:attrName>
                                        </p:attrNameLst>
                                      </p:cBhvr>
                                      <p:to>
                                        <p:strVal val="visible"/>
                                      </p:to>
                                    </p:set>
                                    <p:anim calcmode="lin" valueType="num">
                                      <p:cBhvr>
                                        <p:cTn id="49" dur="500" fill="hold"/>
                                        <p:tgtEl>
                                          <p:spTgt spid="673"/>
                                        </p:tgtEl>
                                        <p:attrNameLst>
                                          <p:attrName>ppt_w</p:attrName>
                                        </p:attrNameLst>
                                      </p:cBhvr>
                                      <p:tavLst>
                                        <p:tav tm="0">
                                          <p:val>
                                            <p:fltVal val="0"/>
                                          </p:val>
                                        </p:tav>
                                        <p:tav tm="100000">
                                          <p:val>
                                            <p:strVal val="#ppt_w"/>
                                          </p:val>
                                        </p:tav>
                                      </p:tavLst>
                                    </p:anim>
                                    <p:anim calcmode="lin" valueType="num">
                                      <p:cBhvr>
                                        <p:cTn id="50" dur="500" fill="hold"/>
                                        <p:tgtEl>
                                          <p:spTgt spid="673"/>
                                        </p:tgtEl>
                                        <p:attrNameLst>
                                          <p:attrName>ppt_h</p:attrName>
                                        </p:attrNameLst>
                                      </p:cBhvr>
                                      <p:tavLst>
                                        <p:tav tm="0">
                                          <p:val>
                                            <p:fltVal val="0"/>
                                          </p:val>
                                        </p:tav>
                                        <p:tav tm="100000">
                                          <p:val>
                                            <p:strVal val="#ppt_h"/>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674"/>
                                        </p:tgtEl>
                                        <p:attrNameLst>
                                          <p:attrName>style.visibility</p:attrName>
                                        </p:attrNameLst>
                                      </p:cBhvr>
                                      <p:to>
                                        <p:strVal val="visible"/>
                                      </p:to>
                                    </p:set>
                                    <p:anim calcmode="lin" valueType="num">
                                      <p:cBhvr>
                                        <p:cTn id="55" dur="500" fill="hold"/>
                                        <p:tgtEl>
                                          <p:spTgt spid="674"/>
                                        </p:tgtEl>
                                        <p:attrNameLst>
                                          <p:attrName>ppt_w</p:attrName>
                                        </p:attrNameLst>
                                      </p:cBhvr>
                                      <p:tavLst>
                                        <p:tav tm="0">
                                          <p:val>
                                            <p:fltVal val="0"/>
                                          </p:val>
                                        </p:tav>
                                        <p:tav tm="100000">
                                          <p:val>
                                            <p:strVal val="#ppt_w"/>
                                          </p:val>
                                        </p:tav>
                                      </p:tavLst>
                                    </p:anim>
                                    <p:anim calcmode="lin" valueType="num">
                                      <p:cBhvr>
                                        <p:cTn id="56" dur="500" fill="hold"/>
                                        <p:tgtEl>
                                          <p:spTgt spid="674"/>
                                        </p:tgtEl>
                                        <p:attrNameLst>
                                          <p:attrName>ppt_h</p:attrName>
                                        </p:attrNameLst>
                                      </p:cBhvr>
                                      <p:tavLst>
                                        <p:tav tm="0">
                                          <p:val>
                                            <p:fltVal val="0"/>
                                          </p:val>
                                        </p:tav>
                                        <p:tav tm="100000">
                                          <p:val>
                                            <p:strVal val="#ppt_h"/>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675"/>
                                        </p:tgtEl>
                                        <p:attrNameLst>
                                          <p:attrName>style.visibility</p:attrName>
                                        </p:attrNameLst>
                                      </p:cBhvr>
                                      <p:to>
                                        <p:strVal val="visible"/>
                                      </p:to>
                                    </p:set>
                                    <p:anim calcmode="lin" valueType="num">
                                      <p:cBhvr>
                                        <p:cTn id="61" dur="500" fill="hold"/>
                                        <p:tgtEl>
                                          <p:spTgt spid="675"/>
                                        </p:tgtEl>
                                        <p:attrNameLst>
                                          <p:attrName>ppt_w</p:attrName>
                                        </p:attrNameLst>
                                      </p:cBhvr>
                                      <p:tavLst>
                                        <p:tav tm="0">
                                          <p:val>
                                            <p:fltVal val="0"/>
                                          </p:val>
                                        </p:tav>
                                        <p:tav tm="100000">
                                          <p:val>
                                            <p:strVal val="#ppt_w"/>
                                          </p:val>
                                        </p:tav>
                                      </p:tavLst>
                                    </p:anim>
                                    <p:anim calcmode="lin" valueType="num">
                                      <p:cBhvr>
                                        <p:cTn id="62" dur="500" fill="hold"/>
                                        <p:tgtEl>
                                          <p:spTgt spid="6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6" grpId="0"/>
      <p:bldP spid="667" grpId="0"/>
      <p:bldP spid="668" grpId="0"/>
      <p:bldP spid="669" grpId="0"/>
      <p:bldP spid="670" grpId="0"/>
      <p:bldP spid="671" grpId="0"/>
      <p:bldP spid="672" grpId="0"/>
      <p:bldP spid="673" grpId="0"/>
      <p:bldP spid="674" grpId="0"/>
      <p:bldP spid="675" grpId="0"/>
    </p:bldLst>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79" name="图片" descr="C:/Users/Administrator/Desktop/ll01"/>
          <p:cNvPicPr>
            <a:picLocks noChangeAspect="1"/>
          </p:cNvPicPr>
          <p:nvPr/>
        </p:nvPicPr>
        <p:blipFill>
          <a:blip r:embed="rId3"/>
          <a:stretch>
            <a:fillRect/>
          </a:stretch>
        </p:blipFill>
        <p:spPr>
          <a:xfrm>
            <a:off x="338666" y="262466"/>
            <a:ext cx="11618385" cy="6239932"/>
          </a:xfrm>
          <a:prstGeom prst="rect">
            <a:avLst/>
          </a:prstGeom>
          <a:noFill/>
          <a:ln w="9525" cap="flat" cmpd="sng">
            <a:noFill/>
            <a:prstDash val="solid"/>
            <a:miter/>
          </a:ln>
        </p:spPr>
      </p:pic>
      <p:sp>
        <p:nvSpPr>
          <p:cNvPr id="680" name="艺术字"/>
          <p:cNvSpPr>
            <a:spLocks noChangeArrowheads="1" noChangeShapeType="1" noTextEdit="1"/>
          </p:cNvSpPr>
          <p:nvPr/>
        </p:nvSpPr>
        <p:spPr>
          <a:xfrm>
            <a:off x="1007533" y="550333"/>
            <a:ext cx="8737600" cy="2029881"/>
          </a:xfrm>
          <a:prstGeom prst="rect">
            <a:avLst/>
          </a:prstGeom>
        </p:spPr>
        <p:txBody>
          <a:bodyPr wrap="none" lIns="-12700" tIns="-12700" rIns="-12700" bIns="-12700" fromWordArt="1" anchor="t" anchorCtr="0">
            <a:prstTxWarp prst="textPlain">
              <a:avLst>
                <a:gd name="adj" fmla="val 50000"/>
              </a:avLst>
            </a:prstTxWarp>
            <a:spAutoFit/>
          </a:bodyPr>
          <a:lstStyle/>
          <a:p>
            <a:pPr algn="ctr"/>
            <a:r>
              <a:rPr lang="zh-CN" altLang="en-US"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rPr>
              <a:t>祝你成功！！！</a:t>
            </a:r>
            <a:endParaRPr lang="en-US" altLang="zh-CN" sz="3600" kern="10">
              <a:ln w="19050" cap="flat" cmpd="sng">
                <a:solidFill>
                  <a:srgbClr val="99CCFF"/>
                </a:solidFill>
                <a:prstDash val="solid"/>
                <a:miter/>
              </a:ln>
              <a:solidFill>
                <a:srgbClr val="0066CC"/>
              </a:solidFill>
              <a:effectLst>
                <a:prstShdw prst="shdw14" dist="35921" dir="2700000">
                  <a:srgbClr val="990000">
                    <a:alpha val="100000"/>
                  </a:srgbClr>
                </a:prstShdw>
              </a:effectLst>
              <a:latin typeface="宋体"/>
              <a:ea typeface="宋体"/>
            </a:endParaRPr>
          </a:p>
        </p:txBody>
      </p:sp>
      <p:sp>
        <p:nvSpPr>
          <p:cNvPr id="681" name="矩形"/>
          <p:cNvSpPr/>
          <p:nvPr/>
        </p:nvSpPr>
        <p:spPr>
          <a:xfrm>
            <a:off x="5615517" y="2277533"/>
            <a:ext cx="2173605" cy="2463161"/>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15600" b="0" i="0" u="none" strike="noStrike" kern="0" cap="none" spc="0" baseline="0">
                <a:solidFill>
                  <a:srgbClr val="000000"/>
                </a:solidFill>
                <a:latin typeface="Times New Roman" pitchFamily="2" charset="0"/>
                <a:ea typeface="宋体" pitchFamily="2" charset="-122"/>
                <a:cs typeface="Times New Roman" pitchFamily="2" charset="0"/>
              </a:rPr>
              <a:t>…</a:t>
            </a:r>
            <a:endParaRPr lang="zh-CN" altLang="en-US" sz="15600" b="0" i="0" u="none" strike="noStrike" kern="0" cap="none" spc="0" baseline="0">
              <a:solidFill>
                <a:srgbClr val="000000"/>
              </a:solidFill>
              <a:latin typeface="Times New Roman" pitchFamily="2" charset="0"/>
              <a:ea typeface="宋体" pitchFamily="2" charset="-122"/>
              <a:cs typeface="Times New Roman" pitchFamily="2" charset="0"/>
            </a:endParaRPr>
          </a:p>
        </p:txBody>
      </p:sp>
    </p:spTree>
    <p:extLst>
      <p:ext uri="{BB962C8B-B14F-4D97-AF65-F5344CB8AC3E}">
        <p14:creationId xmlns:p14="http://schemas.microsoft.com/office/powerpoint/2010/main" val="841937259"/>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主题">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Arial"/>
        <a:ea typeface="Arial"/>
        <a:cs typeface="Arial"/>
      </a:majorFont>
      <a:minorFont>
        <a:latin typeface="Arial"/>
        <a:ea typeface="Arial"/>
        <a:cs typeface="Arial"/>
      </a:minorFont>
    </a:fontScheme>
    <a:fmtScheme name="Office 主题">
      <a:fillStyleLst>
        <a:solidFill>
          <a:schemeClr val="phClr"/>
        </a:solidFill>
        <a:gradFill/>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theme>
</file>

<file path=ppt/theme/theme2.xml><?xml version="1.0" encoding="utf-8"?>
<a:theme xmlns:r="http://schemas.openxmlformats.org/officeDocument/2006/relationships" xmlns:a="http://schemas.openxmlformats.org/drawingml/2006/main" name="notesMaster1">
  <a:themeElements>
    <a:clrScheme name="notesMaster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otesMaster1">
      <a:majorFont>
        <a:latin typeface="Arial"/>
        <a:ea typeface="Arial"/>
        <a:cs typeface="Arial"/>
      </a:majorFont>
      <a:minorFont>
        <a:latin typeface="Arial"/>
        <a:ea typeface="Arial"/>
        <a:cs typeface="Arial"/>
      </a:minorFont>
    </a:fontScheme>
    <a:fmtScheme name="notesMaster1">
      <a:fillStyleLst>
        <a:solidFill>
          <a:schemeClr val="phClr"/>
        </a:solidFill>
        <a:gradFill/>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theme>
</file>

<file path=docProps/app.xml><?xml version="1.0" encoding="utf-8"?>
<Properties xmlns:vt="http://schemas.openxmlformats.org/officeDocument/2006/docPropsVTypes" xmlns="http://schemas.openxmlformats.org/officeDocument/2006/extended-properties">
  <Company>学科网</Company>
  <Paragraphs>661</Paragraphs>
  <Slides>96</Slides>
  <Notes>96</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96</vt:i4>
      </vt:variant>
    </vt:vector>
  </HeadingPairs>
  <TitlesOfParts>
    <vt:vector baseType="lpstr" size="111">
      <vt:lpstr>Arial</vt:lpstr>
      <vt:lpstr>Times New Roman</vt:lpstr>
      <vt:lpstr>宋体</vt:lpstr>
      <vt:lpstr>汉仪太极体简</vt:lpstr>
      <vt:lpstr>Wingdings</vt:lpstr>
      <vt:lpstr>方正美黑简体</vt:lpstr>
      <vt:lpstr>方正大黑简体</vt:lpstr>
      <vt:lpstr>华文新魏</vt:lpstr>
      <vt:lpstr>方正华隶简体</vt:lpstr>
      <vt:lpstr>经典特黑简</vt:lpstr>
      <vt:lpstr>新宋体</vt:lpstr>
      <vt:lpstr>微软雅黑</vt:lpstr>
      <vt:lpstr>黑体</vt:lpstr>
      <vt:lpstr>华文行楷</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2021-12-20T10:07:54.528</cp:lastPrinted>
  <dcterms:created xsi:type="dcterms:W3CDTF">2021-12-20T10:07:54Z</dcterms:created>
  <dcterms:modified xsi:type="dcterms:W3CDTF">2021-12-20T02:07:58Z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