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925" r:id="rId4"/>
    <p:sldId id="602" r:id="rId5"/>
    <p:sldId id="926" r:id="rId6"/>
    <p:sldId id="566" r:id="rId7"/>
    <p:sldId id="660" r:id="rId8"/>
    <p:sldId id="370" r:id="rId9"/>
    <p:sldId id="691" r:id="rId10"/>
    <p:sldId id="839" r:id="rId11"/>
    <p:sldId id="735" r:id="rId12"/>
    <p:sldId id="736" r:id="rId13"/>
    <p:sldId id="927" r:id="rId14"/>
    <p:sldId id="928" r:id="rId15"/>
    <p:sldId id="740" r:id="rId16"/>
    <p:sldId id="929" r:id="rId17"/>
    <p:sldId id="930" r:id="rId18"/>
    <p:sldId id="931" r:id="rId19"/>
    <p:sldId id="932" r:id="rId20"/>
    <p:sldId id="933" r:id="rId21"/>
    <p:sldId id="934" r:id="rId22"/>
    <p:sldId id="743" r:id="rId23"/>
    <p:sldId id="744" r:id="rId24"/>
    <p:sldId id="765" r:id="rId25"/>
    <p:sldId id="766" r:id="rId26"/>
    <p:sldId id="640" r:id="rId27"/>
    <p:sldId id="935" r:id="rId28"/>
    <p:sldId id="936" r:id="rId29"/>
    <p:sldId id="842" r:id="rId30"/>
    <p:sldId id="962" r:id="rId31"/>
    <p:sldId id="843" r:id="rId32"/>
    <p:sldId id="963" r:id="rId33"/>
    <p:sldId id="964" r:id="rId34"/>
    <p:sldId id="965" r:id="rId35"/>
    <p:sldId id="966" r:id="rId36"/>
    <p:sldId id="847" r:id="rId37"/>
    <p:sldId id="967" r:id="rId38"/>
    <p:sldId id="975" r:id="rId39"/>
    <p:sldId id="976" r:id="rId40"/>
    <p:sldId id="978" r:id="rId41"/>
    <p:sldId id="979" r:id="rId42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801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83" d="100"/>
          <a:sy n="83" d="100"/>
        </p:scale>
        <p:origin x="-1062" y="-84"/>
      </p:cViewPr>
      <p:guideLst>
        <p:guide orient="horz" pos="1836"/>
        <p:guide pos="2928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tags" Target="tags/tag5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8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幻灯片图像占位符 522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8675" name="文本占位符 5222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5529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4819" name="文本占位符 5529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幻灯片图像占位符 5427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2771" name="文本占位符 5427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2020/11/4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2020/11/4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2020/11/4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2020/11/4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2020/11/4</a:t>
            </a:fld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2020/11/4</a:t>
            </a:fld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2020/11/4</a:t>
            </a:fld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2020/11/4</a:t>
            </a:fld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2020/11/4</a:t>
            </a:fld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2020/11/4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accent6">
            <a:lumMod val="20000"/>
            <a:lumOff val="8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2020/11/4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hyperlink" Target="file:///I:/%E6%9C%B1%E8%87%AA%E6%B8%85.ppt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2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3.png" /><Relationship Id="rId4" Type="http://schemas.openxmlformats.org/officeDocument/2006/relationships/tags" Target="../tags/tag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jpeg" /><Relationship Id="rId4" Type="http://schemas.openxmlformats.org/officeDocument/2006/relationships/tags" Target="../tags/tag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Relationship Id="rId3" Type="http://schemas.openxmlformats.org/officeDocument/2006/relationships/slide" Target="slide1.xml" TargetMode="Internal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4" y="-7142"/>
            <a:ext cx="9134688" cy="51425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344" y="-7289"/>
            <a:ext cx="39547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统编版必修上册第七单元</a:t>
            </a:r>
          </a:p>
        </p:txBody>
      </p:sp>
      <p:sp>
        <p:nvSpPr>
          <p:cNvPr id="26626" name="文本框 99"/>
          <p:cNvSpPr txBox="1"/>
          <p:nvPr/>
        </p:nvSpPr>
        <p:spPr>
          <a:xfrm>
            <a:off x="911876" y="1115858"/>
            <a:ext cx="7654217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《故都的秋》《荷塘月色》</a:t>
            </a:r>
          </a:p>
          <a:p>
            <a:pPr algn="ctr">
              <a:lnSpc>
                <a:spcPct val="150000"/>
              </a:lnSpc>
            </a:pPr>
            <a:r>
              <a:rPr lang="zh-CN" altLang="zh-CN" sz="4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教学课件（二）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3" name="Picture 4" descr="20041108010316254">
            <a:hlinkClick r:id="rId3" action="ppaction://hlinkpres?slideindex=1&amp;slidetitle="/>
          </p:cNvPr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/>
          <a:stretch>
            <a:fillRect/>
          </a:stretch>
        </p:blipFill>
        <p:spPr>
          <a:xfrm>
            <a:off x="274955" y="756285"/>
            <a:ext cx="4625340" cy="4387215"/>
          </a:xfrm>
        </p:spPr>
      </p:pic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114290" y="756920"/>
            <a:ext cx="3568065" cy="135128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月下荷塘</a:t>
            </a:r>
          </a:p>
        </p:txBody>
      </p:sp>
      <p:sp>
        <p:nvSpPr>
          <p:cNvPr id="14345" name="圆角矩形 14344"/>
          <p:cNvSpPr/>
          <p:nvPr/>
        </p:nvSpPr>
        <p:spPr>
          <a:xfrm>
            <a:off x="5114290" y="2499995"/>
            <a:ext cx="3567430" cy="899707"/>
          </a:xfrm>
          <a:prstGeom prst="roundRect">
            <a:avLst/>
          </a:prstGeom>
          <a:solidFill>
            <a:srgbClr val="D6F9FE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</a:tabLst>
            </a:pP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写了荷叶、荷花、荷香、荷波、荷韵五个方面。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14925" y="3958590"/>
            <a:ext cx="3567430" cy="82994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尝试找出这些句子，展开想象，阅读品味它的妙处。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436870" y="1285875"/>
            <a:ext cx="3484880" cy="3538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荷叶：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“叶子出水很高，像亭亭的舞女的裙”，运用比喻手法写出荷叶的风姿，由“出水很高”联想到“亭亭的舞女的裙”，两者不仅相似，而且写出其动态美。 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539105" y="267970"/>
            <a:ext cx="3305810" cy="74422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示例1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" y="383540"/>
            <a:ext cx="4680585" cy="4376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924425" y="189230"/>
            <a:ext cx="4022090" cy="47078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荷花：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“层层的叶子中间，……又如刚出浴的美人”运用拟人、比喻的手法。“袅娜”写出荷花的饱满盛开状，“羞涩”写荷花含苞待放。这两个词本是用来描写女子娇美姿态、羞涩神情的，现在用来写荷花，赋予物以生命力和感情，这是拟人写法。接着连用三个比喻，分别描绘了淡月辉映下荷花晶莹剔透的闪光，绿叶衬托下荷花忽明忽暗的闪光，以及荷花不染纤尘的美质，写出了荷花的神韵，倾注了作者的主观感情，可以激发读者的想象。一个本体，三个喻体，这种修辞是“博喻”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28955" y="189230"/>
            <a:ext cx="3759200" cy="1208405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7706"/>
          <a:stretch>
            <a:fillRect/>
          </a:stretch>
        </p:blipFill>
        <p:spPr>
          <a:xfrm>
            <a:off x="187325" y="1733550"/>
            <a:ext cx="4609465" cy="31635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203835" y="1069975"/>
            <a:ext cx="3820160" cy="3978275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/>
          <a:lstStyle/>
          <a:p>
            <a:pPr marL="0" indent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0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①两岸都是悬崖峭壁，累累垂垂的石乳一直浸到江水里去，像莲花，像海棠叶儿，像一挂一挂的葡萄，也像仙人骑鹤，乐手吹箫……说不定你忘记自己在漓江上了呢！（杨朔《画山绣水》）</a:t>
            </a:r>
          </a:p>
          <a:p>
            <a:pPr marL="0" indent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0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②一株巨大的白丁香把花开在了屋顶的灰色的瓦瓴上。如雪，如玉，如飞溅的浪花。（王蒙《春之声》）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0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2000" b="1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6" name="标题 6145"/>
          <p:cNvSpPr>
            <a:spLocks noGrp="1" noRot="1"/>
          </p:cNvSpPr>
          <p:nvPr/>
        </p:nvSpPr>
        <p:spPr>
          <a:xfrm>
            <a:off x="133350" y="106045"/>
            <a:ext cx="3312160" cy="854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【知识链接】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3741"/>
          <a:stretch>
            <a:fillRect/>
          </a:stretch>
        </p:blipFill>
        <p:spPr>
          <a:xfrm>
            <a:off x="4178935" y="1495425"/>
            <a:ext cx="4796155" cy="31273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40330" y="302895"/>
            <a:ext cx="6597650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博喻的表达效果：多角度、多侧面，更生动形象。</a:t>
            </a:r>
            <a:endParaRPr lang="zh-CN" altLang="en-US" sz="23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6146" grpId="1"/>
      <p:bldP spid="100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570220" y="368300"/>
            <a:ext cx="3260090" cy="46158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荷香：</a:t>
            </a:r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“微风过处，送来缕缕清香，仿佛远处高楼上渺茫的歌声似的” 由嗅觉向听觉转移，“缕缕清香”与“渺茫的歌声”在许多方面有相似之处，如时断时续、若有若无、轻淡飘渺、沁人心脾等，其间感觉的转移伴随想象的跳跃，“清香”与“歌声”同属美好的事物，把“清香”比喻成远处的“歌声”，烘托出几分幽雅和宁静来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28955" y="189230"/>
            <a:ext cx="3759200" cy="87503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7706"/>
          <a:stretch>
            <a:fillRect/>
          </a:stretch>
        </p:blipFill>
        <p:spPr>
          <a:xfrm>
            <a:off x="187325" y="1357630"/>
            <a:ext cx="5157470" cy="3539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 noRot="1"/>
          </p:cNvSpPr>
          <p:nvPr/>
        </p:nvSpPr>
        <p:spPr>
          <a:xfrm>
            <a:off x="133350" y="106045"/>
            <a:ext cx="3312160" cy="854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【知识链接】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350" y="960120"/>
            <a:ext cx="369633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通感</a:t>
            </a:r>
            <a:r>
              <a:rPr 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：把不同感官的感觉沟通起来，借联想引起感觉转移，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以感觉写感觉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其最大特点是“感觉的转移”。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例句</a:t>
            </a:r>
            <a:r>
              <a:rPr 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：①那些芦苇高高低低地晃动着，如同鼓点有节奏的击打。②她的声音犹如棉花糖一样甘甜,犹如婴儿的棉肚兜一样柔软。</a:t>
            </a:r>
            <a:r>
              <a:rPr 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你的耳朵在侦察，你的眼睛在倾听，你的指挥棒上跳动着你的神经。</a:t>
            </a:r>
            <a:endParaRPr lang="zh-CN" altLang="en-US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5116"/>
          <a:stretch>
            <a:fillRect/>
          </a:stretch>
        </p:blipFill>
        <p:spPr>
          <a:xfrm>
            <a:off x="3829685" y="1033145"/>
            <a:ext cx="5212080" cy="3709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591175" y="138430"/>
            <a:ext cx="3437890" cy="48926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荷波：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“叶子与花也有一丝的颤动……这便宛然有了一道凝碧的波痕”运用拟人的手法，写出微风过处叶花颤动的情状，既有视觉形象，叶子“有一丝的颤动”化为“一道凝碧的波痕”；又有听觉形象，风吹花叶的颤动声音，动静结合形象地传达出荷塘富有生气的风姿，创造出了清幽恬静的氛围。 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41020" y="138430"/>
            <a:ext cx="3759200" cy="87503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7706"/>
          <a:stretch>
            <a:fillRect/>
          </a:stretch>
        </p:blipFill>
        <p:spPr>
          <a:xfrm>
            <a:off x="187325" y="1357630"/>
            <a:ext cx="5157470" cy="3539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519420" y="568960"/>
            <a:ext cx="3437890" cy="4338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3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荷韵：</a:t>
            </a:r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“叶子底下是脉脉的流水，遮住了，不能见一些颜色；而叶子却更见风致了”作者把所见与想象结合，“脉脉”本指默默地用眼神或行动来表情传意，这里用来写流水，塘水在茂密的荷叶下是看不到的，作者却由叶子的“风韵”想象到那叶子下的水“脉脉”有情，真正做到了言有尽而意无穷。 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28955" y="189230"/>
            <a:ext cx="3759200" cy="87503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7706"/>
          <a:stretch>
            <a:fillRect/>
          </a:stretch>
        </p:blipFill>
        <p:spPr>
          <a:xfrm>
            <a:off x="187325" y="1357630"/>
            <a:ext cx="5157470" cy="3539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5114925" y="266700"/>
            <a:ext cx="3568065" cy="135128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塘上月色</a:t>
            </a:r>
          </a:p>
        </p:txBody>
      </p:sp>
      <p:sp>
        <p:nvSpPr>
          <p:cNvPr id="14345" name="圆角矩形 14344"/>
          <p:cNvSpPr/>
          <p:nvPr/>
        </p:nvSpPr>
        <p:spPr>
          <a:xfrm>
            <a:off x="5114925" y="2097405"/>
            <a:ext cx="3567430" cy="859769"/>
          </a:xfrm>
          <a:prstGeom prst="roundRect">
            <a:avLst/>
          </a:prstGeom>
          <a:solidFill>
            <a:srgbClr val="D6F9FE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</a:tabLst>
            </a:pP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⑴叶、花、树，写出了月色朦胧飘渺的特点。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14925" y="3465830"/>
            <a:ext cx="3567430" cy="132207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⑵作者用了一些传神的动词，描绘出了可感的月光形象，试找出这些动词并结合语境分析其表达效果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266700"/>
            <a:ext cx="4871720" cy="4521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42875" y="485140"/>
            <a:ext cx="4653280" cy="4338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3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泻</a:t>
            </a:r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——既照应了以流水喻月光，又写出了月辉照耀，一泻无余的景象，使月光有了动感。</a:t>
            </a:r>
          </a:p>
          <a:p>
            <a:r>
              <a:rPr lang="zh-CN" altLang="en-US" sz="23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浮</a:t>
            </a:r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——写深夜水汽由下而上轻轻升腾，慢慢扩散、弥漫，以动景写静景，描绘雾的轻飘状态 。</a:t>
            </a:r>
          </a:p>
          <a:p>
            <a:r>
              <a:rPr lang="zh-CN" altLang="en-US" sz="23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洗</a:t>
            </a:r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——写“叶子和花”在月光映照下一种奶白色而又鲜艳欲滴的状态。</a:t>
            </a:r>
          </a:p>
          <a:p>
            <a:r>
              <a:rPr lang="zh-CN" altLang="en-US" sz="23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</a:t>
            </a:r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——有“人为”动作含于其中，仿佛有无形的手在展纸上描绘“倩影”，写出了投在荷叶上的月影之真、之美 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7587" t="2676" r="5902" b="9786"/>
          <a:stretch>
            <a:fillRect/>
          </a:stretch>
        </p:blipFill>
        <p:spPr>
          <a:xfrm>
            <a:off x="4811395" y="930275"/>
            <a:ext cx="4272280" cy="3283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0"/>
            <a:ext cx="9153525" cy="5144135"/>
          </a:xfrm>
          <a:prstGeom prst="rect">
            <a:avLst/>
          </a:prstGeom>
        </p:spPr>
      </p:pic>
      <p:sp>
        <p:nvSpPr>
          <p:cNvPr id="26626" name="文本框 99"/>
          <p:cNvSpPr txBox="1"/>
          <p:nvPr/>
        </p:nvSpPr>
        <p:spPr>
          <a:xfrm>
            <a:off x="1009174" y="754380"/>
            <a:ext cx="6611303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8000" b="1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荷 塘 月 色</a:t>
            </a:r>
          </a:p>
        </p:txBody>
      </p:sp>
      <p:sp>
        <p:nvSpPr>
          <p:cNvPr id="6146" name="文本框 6145"/>
          <p:cNvSpPr txBox="1"/>
          <p:nvPr/>
        </p:nvSpPr>
        <p:spPr>
          <a:xfrm>
            <a:off x="5962996" y="2728765"/>
            <a:ext cx="2514135" cy="646430"/>
          </a:xfrm>
          <a:prstGeom prst="rect">
            <a:avLst/>
          </a:prstGeom>
          <a:noFill/>
          <a:ln w="9525">
            <a:noFill/>
          </a:ln>
        </p:spPr>
        <p:txBody>
          <a:bodyPr wrap="square" lIns="90015" tIns="46807" rIns="90015" bIns="46807" anchor="t">
            <a:spAutoFit/>
          </a:bodyPr>
          <a:lstStyle/>
          <a:p>
            <a:pPr algn="ctr" defTabSz="914400">
              <a:spcBef>
                <a:spcPts val="2000"/>
              </a:spcBef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zh-CN" altLang="en-US" sz="3600" b="1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朱自清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541270" y="3526155"/>
            <a:ext cx="4046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自主赏析，巩固效果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6146" grpId="1"/>
      <p:bldP spid="100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595370" y="453390"/>
            <a:ext cx="2438400" cy="7385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zh-HK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深入探究 </a:t>
            </a:r>
          </a:p>
        </p:txBody>
      </p:sp>
      <p:pic>
        <p:nvPicPr>
          <p:cNvPr id="3074" name="内容占位符 3" descr="9698911_101935336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265" y="1358900"/>
            <a:ext cx="7625715" cy="3486150"/>
          </a:xfrm>
        </p:spPr>
      </p:pic>
      <p:sp>
        <p:nvSpPr>
          <p:cNvPr id="2" name="文本框 1"/>
          <p:cNvSpPr txBox="1"/>
          <p:nvPr/>
        </p:nvSpPr>
        <p:spPr>
          <a:xfrm>
            <a:off x="1037590" y="525145"/>
            <a:ext cx="1543080" cy="1562780"/>
          </a:xfrm>
          <a:prstGeom prst="ellipse">
            <a:avLst/>
          </a:prstGeom>
          <a:solidFill>
            <a:schemeClr val="accent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13312"/>
          <p:cNvSpPr txBox="1"/>
          <p:nvPr/>
        </p:nvSpPr>
        <p:spPr>
          <a:xfrm>
            <a:off x="155575" y="141605"/>
            <a:ext cx="8832850" cy="421005"/>
          </a:xfrm>
          <a:prstGeom prst="roundRect">
            <a:avLst/>
          </a:prstGeom>
          <a:solidFill>
            <a:schemeClr val="accent2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lstStyle/>
          <a:p>
            <a:pPr algn="ctr"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sz="2800" b="1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探究一：同样是写景，第2段与第6段各有什么异同？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7330" y="682308"/>
            <a:ext cx="5080000" cy="439991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marL="0" indent="304800"/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相同：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都写了荷塘四周景物，都写了树、小路。</a:t>
            </a:r>
          </a:p>
          <a:p>
            <a:pPr marL="0" indent="304800"/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不同：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 2段重点写了小煤屑路的寂静、阴森，写得简略。而第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段则以树为着眼点，由近及远，写了树色、烟雾、远山、灯光，再由静到动，写到蝉声、蛙声，显然，抒情效果跟第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段不一样。第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段用反衬手法表达作者内心的寂寞。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第6段作者多用叠字叠词，富有音乐美。远远近近、高高低低——写出了树的错落有致，既开阔又有立体感，用语平实自然；重重、阴阴、隐隐约约——传神地描述出特定环境中的景物特点，不仅写出了树木之多，而且加强了叶色的浓重气氛。</a:t>
            </a:r>
            <a:endParaRPr lang="zh-CN" altLang="en-US"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785" y="682625"/>
            <a:ext cx="3132455" cy="43770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0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标题 19456"/>
          <p:cNvSpPr>
            <a:spLocks noGrp="1"/>
          </p:cNvSpPr>
          <p:nvPr>
            <p:ph type="ctrTitle"/>
          </p:nvPr>
        </p:nvSpPr>
        <p:spPr>
          <a:xfrm>
            <a:off x="195580" y="89535"/>
            <a:ext cx="8752205" cy="7200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7500" tIns="35100" rIns="67500" bIns="35100" anchor="ctr"/>
          <a:lstStyle/>
          <a:p>
            <a:pPr algn="l" defTabSz="0">
              <a:buClrTx/>
              <a:buSzTx/>
              <a:buNone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</a:tabLst>
            </a:pPr>
            <a:r>
              <a:rPr sz="2000" b="1" kern="1200" baseline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探究二：写荷花的文章大多是浓艳明丽的，本文描写的景色却是素淡的，朦胧的，试探究原因。</a:t>
            </a:r>
          </a:p>
        </p:txBody>
      </p:sp>
      <p:sp>
        <p:nvSpPr>
          <p:cNvPr id="33794" name="副标题 19457"/>
          <p:cNvSpPr>
            <a:spLocks noGrp="1"/>
          </p:cNvSpPr>
          <p:nvPr>
            <p:ph type="subTitle" idx="1"/>
          </p:nvPr>
        </p:nvSpPr>
        <p:spPr>
          <a:xfrm>
            <a:off x="4224020" y="952500"/>
            <a:ext cx="4509135" cy="4029075"/>
          </a:xfrm>
          <a:prstGeom prst="roundRect">
            <a:avLst/>
          </a:prstGeom>
          <a:solidFill>
            <a:srgbClr val="92D050"/>
          </a:solidFill>
        </p:spPr>
        <p:txBody>
          <a:bodyPr wrap="square" lIns="67500" tIns="35100" rIns="67500" bIns="35100" anchor="t">
            <a:noAutofit/>
          </a:bodyPr>
          <a:lstStyle/>
          <a:p>
            <a:pPr algn="l" defTabSz="0" eaLnBrk="1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None/>
              <a:tabLst>
                <a:tab pos="0"/>
                <a:tab pos="186055"/>
                <a:tab pos="450850"/>
                <a:tab pos="716280"/>
                <a:tab pos="981075"/>
                <a:tab pos="1246505"/>
                <a:tab pos="1511300"/>
                <a:tab pos="1776730"/>
                <a:tab pos="2041525"/>
                <a:tab pos="2306955"/>
                <a:tab pos="2571750"/>
                <a:tab pos="2837180"/>
                <a:tab pos="3101975"/>
                <a:tab pos="3367405"/>
                <a:tab pos="3632200"/>
                <a:tab pos="3897630"/>
                <a:tab pos="4162425"/>
                <a:tab pos="4427855"/>
                <a:tab pos="4692650"/>
                <a:tab pos="4958080"/>
                <a:tab pos="5222875"/>
                <a:tab pos="5791200"/>
                <a:tab pos="6515100"/>
                <a:tab pos="7239000"/>
              </a:tabLst>
            </a:pPr>
            <a:r>
              <a:rPr lang="en-US" sz="2000" b="1" kern="1200" baseline="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sz="2000" b="1" kern="1200" baseline="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作者夜游荷塘是为了摆脱“心里颇不宁静”，追求刹那间的安宁。作者笔下的荷塘是一派幽静安宁的景象，正是作者所追求的，在作者眼中，荷塘景色“恰是到了好处”，不浓不淡，不明不暗，一切都是那样的调和适中安逸。追求刹那间的安宁正是为了暂时忘却，分明曲折地反映了他对当时现实的不满。荷塘景色越宁静、安逸，越反衬心里“颇不宁静”。作者把这种情感很自然地融入这月下荷塘的美景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45337"/>
          <a:stretch>
            <a:fillRect/>
          </a:stretch>
        </p:blipFill>
        <p:spPr>
          <a:xfrm>
            <a:off x="442595" y="952500"/>
            <a:ext cx="3232785" cy="3987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37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1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75" y="840740"/>
            <a:ext cx="3775075" cy="4027170"/>
          </a:xfrm>
          <a:prstGeom prst="rect">
            <a:avLst/>
          </a:prstGeom>
        </p:spPr>
      </p:pic>
      <p:sp>
        <p:nvSpPr>
          <p:cNvPr id="31745" name="文本框 18432"/>
          <p:cNvSpPr txBox="1"/>
          <p:nvPr/>
        </p:nvSpPr>
        <p:spPr>
          <a:xfrm>
            <a:off x="4372610" y="308610"/>
            <a:ext cx="4686300" cy="4778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  <a:tab pos="7962900"/>
                <a:tab pos="8686800"/>
              </a:tabLst>
            </a:pPr>
            <a:r>
              <a:rPr lang="en-US" altLang="x-none" sz="1200" err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x-none" sz="1800" err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x-none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忽然想起采莲的事情来了”这一句承上文宕开一笔，转出新意。文章由此放开去，联想到古代诗词对采莲的描绘，然后再收回到眼前，发出“只不见一些流水的影子，是不行的”的缺憾。由此极自然地牵动出“这令我到底惦着江南了”这种思乡的哀愁，这种乡愁正是当时作者苦闷矛盾心情在作品中的投影，表达了作者内心的不平和对光明美好生活的憧憬。</a:t>
            </a:r>
          </a:p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  <a:tab pos="7962900"/>
                <a:tab pos="8686800"/>
              </a:tabLst>
            </a:pPr>
            <a:r>
              <a:rPr lang="en-US" altLang="x-none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由“忽然”引出一幅江南采莲图，至此由“实”到“虚”，开辟了一种与前文孤寂幽静相反的热闹欢乐的境界。一实一虚，一动一静，相互映衬，相得益彰。作者似乎得到了暂时的“宁静”，但“猛一抬头，不觉已是自己的门前”，又回到了现实中来。表明作者无法从现实生活中得到理想的“宁静”，这正是残酷的现实社会带来的结果。 </a:t>
            </a:r>
          </a:p>
        </p:txBody>
      </p:sp>
      <p:sp>
        <p:nvSpPr>
          <p:cNvPr id="33793" name="标题 19456"/>
          <p:cNvSpPr>
            <a:spLocks noGrp="1"/>
          </p:cNvSpPr>
          <p:nvPr/>
        </p:nvSpPr>
        <p:spPr>
          <a:xfrm>
            <a:off x="83820" y="76200"/>
            <a:ext cx="4288790" cy="76454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7500" tIns="35100" rIns="67500" bIns="3510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l" defTabSz="0">
              <a:buClrTx/>
              <a:buSzTx/>
              <a:buNone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</a:tabLst>
            </a:pPr>
            <a:r>
              <a:rPr sz="2000" b="1" kern="1200" baseline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探究三：结尾为什么“忽然想起采莲的事情来了”？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379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35" y="46990"/>
            <a:ext cx="8984615" cy="876935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8585" y="116205"/>
            <a:ext cx="8836025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sz="2000" b="1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探究四：关于《荷塘月色》一文的主题，向来争论不休、众说纷纭，但也从无定论。归纳起来，大致有以下几种观点：</a:t>
            </a:r>
            <a:endParaRPr lang="zh-CN" altLang="zh-CN" sz="2000" b="1" kern="100" err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435" y="1045210"/>
            <a:ext cx="4057015" cy="38138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l" eaLnBrk="1" latinLnBrk="0" hangingPunct="1">
              <a:lnSpc>
                <a:spcPct val="100000"/>
              </a:lnSpc>
              <a:spcAft>
                <a:spcPct val="0"/>
              </a:spcAft>
            </a:pPr>
            <a:r>
              <a:rPr altLang="zh-CN" sz="2000" kern="10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⑴认为该文借景抒情，意在表现作者愁闷凄凉的心境；</a:t>
            </a:r>
          </a:p>
          <a:p>
            <a:pPr algn="l" eaLnBrk="1" latinLnBrk="0" hangingPunct="1">
              <a:lnSpc>
                <a:spcPct val="100000"/>
              </a:lnSpc>
              <a:spcAft>
                <a:spcPct val="0"/>
              </a:spcAft>
            </a:pPr>
            <a:r>
              <a:rPr altLang="zh-CN" sz="2000" kern="10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⑵认为作者沉醉于荷塘月色的美景之中，</a:t>
            </a:r>
            <a:r>
              <a:rPr lang="zh-CN" sz="2000" kern="10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旨</a:t>
            </a:r>
            <a:r>
              <a:rPr altLang="zh-CN" sz="2000" kern="10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在逃避现实，从矛盾的痛苦之中得到暂时的解脱，文中流露出一种“淡淡的喜悦”和“淡淡的哀愁”；</a:t>
            </a:r>
          </a:p>
          <a:p>
            <a:pPr algn="l" eaLnBrk="1" latinLnBrk="0" hangingPunct="1">
              <a:lnSpc>
                <a:spcPct val="100000"/>
              </a:lnSpc>
              <a:spcAft>
                <a:spcPct val="0"/>
              </a:spcAft>
            </a:pPr>
            <a:r>
              <a:rPr altLang="zh-CN" sz="2000" kern="10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⑶认为是在表现作者对黑暗现实的不满和对美好生活的向往。或者，文中所抒发的，仅仅是作者夜游荷塘时的一时感想、是作者本人的一种不平静的心绪的自然流露而已。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450" y="1045210"/>
            <a:ext cx="4927600" cy="38144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87" p14:dur="1400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/>
      <p:bldP spid="40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242570" y="114935"/>
            <a:ext cx="3759200" cy="875030"/>
          </a:xfrm>
          <a:prstGeom prst="doubleWav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主题思想？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71720" y="816610"/>
            <a:ext cx="4199255" cy="4154170"/>
          </a:xfrm>
          <a:prstGeom prst="rect">
            <a:avLst/>
          </a:prstGeom>
          <a:noFill/>
          <a:ln w="952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indent="306070"/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【参考资料】</a:t>
            </a:r>
          </a:p>
          <a:p>
            <a:pPr marL="0" indent="306070"/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《荷塘月色》写于</a:t>
            </a:r>
            <a:r>
              <a:rPr lang="en-US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1927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月。作者当时29岁，任清华大学中文系教授。1927年</a:t>
            </a:r>
            <a:r>
              <a:rPr lang="en-US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月12日，蒋介石在上海叛变革命，三天之间，300多人被杀，500多人被捕，3 000多人失踪。一夜之间，白色恐怖笼罩全国。消息传到北京，朱自清十分震惊，一连几天心绪不宁，充满苦涩、悲愤和彷徨。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" y="1384300"/>
            <a:ext cx="4417060" cy="3161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10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6040" y="60960"/>
            <a:ext cx="8978900" cy="501586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四•一二政变给他的打击是很大的，他在信中这样写道</a:t>
            </a:r>
            <a:r>
              <a:rPr lang="en-US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</a:p>
          <a:p>
            <a:pPr marL="0" indent="304800"/>
            <a:r>
              <a:rPr lang="en-US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几天似乎有些异样，像一叶扁舟在无边的大海上，像一个猎人在无尽的森林里。走路、说话都要费很大的力气；还不能如意。心里是一团乱麻，也可以说是一团火，似乎挣扎着，要明白些什么，但似乎什么也没有。（朱自清，1927年9月17日的一封信） 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只有参加革命和反革命，才能解决这惶惶然。不能或不愿参加这种实际行动时，便只有暂时逃避的一法。……我既不能参加革命与反革命，总得找一个依据，才可姑作安心的过日子了。我是想找一件事，钻了进去，消磨这一生。我终于在国学里找出了一个题目，开始像小儿的学步。这正是往</a:t>
            </a:r>
            <a:r>
              <a:rPr 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死路</a:t>
            </a:r>
            <a:r>
              <a:rPr 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上走；但我乐意这么走，也就没有法子。（朱自清《哪里走》1923年2月）     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  <a:p>
            <a:pPr marL="0" indent="304800"/>
            <a:r>
              <a:rPr lang="zh-CN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朱自清既反感于国民党的“反革命”，又对共产党的“革命”心怀疑惧，陷入不知“那里走”的“惶惶然”中，他“躲到学术研究中”，躲到大自然中，既是“避难”，又在与政治保持距离中维护知识分子的相对独立。《荷塘月色》就是在这种心情下诞生的。</a:t>
            </a:r>
            <a:endParaRPr lang="zh-CN" altLang="en-US"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44240" y="393700"/>
            <a:ext cx="2438400" cy="7385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zh-HK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思维进阶 </a:t>
            </a:r>
          </a:p>
        </p:txBody>
      </p:sp>
      <p:pic>
        <p:nvPicPr>
          <p:cNvPr id="3074" name="内容占位符 3" descr="9698911_101935336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265" y="1358900"/>
            <a:ext cx="7625715" cy="3486150"/>
          </a:xfrm>
        </p:spPr>
      </p:pic>
      <p:sp>
        <p:nvSpPr>
          <p:cNvPr id="2" name="文本框 1"/>
          <p:cNvSpPr txBox="1"/>
          <p:nvPr/>
        </p:nvSpPr>
        <p:spPr>
          <a:xfrm>
            <a:off x="206375" y="730250"/>
            <a:ext cx="1579716" cy="1565166"/>
          </a:xfrm>
          <a:prstGeom prst="ellipse">
            <a:avLst/>
          </a:prstGeom>
          <a:solidFill>
            <a:schemeClr val="accent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949325"/>
            <a:ext cx="9119235" cy="42208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5" y="-3810"/>
            <a:ext cx="9119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对比《故都的秋》与《荷塘月色》，体会两篇文章在写景及抒情方面的差异。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013835" y="63500"/>
            <a:ext cx="489902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6070"/>
            <a:r>
              <a:rPr lang="en-US" altLang="zh-CN" sz="1800" b="1">
                <a:solidFill>
                  <a:srgbClr val="000000"/>
                </a:solidFill>
                <a:ea typeface="宋体" pitchFamily="2" charset="-122"/>
              </a:rPr>
              <a:t>    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写景方面：</a:t>
            </a:r>
          </a:p>
          <a:p>
            <a:pPr marL="0" indent="306070"/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故都的秋》所写之景富有生活气息，多是直观之景，从五幅图中可以看出。如“很高很高的碧绿的天色”“像喇叭似的牵牛花的蓝朵”“几根疏疏落落的尖细且长的秋草”等景物，再如秋雨图的对话，秋果图的描绘，都贴近生活。即使如秋蕊图中的描绘，也在诗情画意中不忘加入尘世的丝丝扫帚纹。</a:t>
            </a:r>
          </a:p>
          <a:p>
            <a:pPr marL="0" indent="306070"/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荷塘月色》所写之景则富有诗情画意，美轮美奂。“薄薄的青雾浮起在荷塘里。叶子和花仿佛在牛乳中洗过一样；又像笼着轻纱的梦。”“光与影有着和谐的旋律，如梵婀玲上奏着的名曲。”光与影的旋律交错上演如梦如幻的魔术，读后令人唇齿生香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35890"/>
            <a:ext cx="3481070" cy="4864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652392" y="1148173"/>
            <a:ext cx="2478322" cy="2472390"/>
            <a:chOff x="567625" y="1876138"/>
            <a:chExt cx="3317875" cy="3309938"/>
          </a:xfrm>
        </p:grpSpPr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830928" y="2100612"/>
              <a:ext cx="2790825" cy="2782888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68529" tIns="34264" rIns="68529" bIns="34264" numCol="1" anchor="t" anchorCtr="0" compatLnSpc="1"/>
            <a:lstStyle/>
            <a:p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>
            <a:xfrm rot="20826964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5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29" tIns="34264" rIns="68529" bIns="34264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29" tIns="34264" rIns="68529" bIns="34264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076599" y="2974984"/>
            <a:ext cx="794940" cy="79494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29" tIns="34264" rIns="68529" bIns="34264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115928" y="3097007"/>
            <a:ext cx="7162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2138471" y="3423700"/>
            <a:ext cx="671195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05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3424842" y="602559"/>
            <a:ext cx="531820" cy="535389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29" tIns="34264" rIns="68529" bIns="34264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4009011" y="602559"/>
            <a:ext cx="4287317" cy="535389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68529" tIns="34264" rIns="68529" bIns="34264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12" name="Freeform 25"/>
          <p:cNvSpPr/>
          <p:nvPr/>
        </p:nvSpPr>
        <p:spPr bwMode="auto">
          <a:xfrm>
            <a:off x="3424842" y="1492158"/>
            <a:ext cx="531820" cy="535389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29" tIns="34264" rIns="68529" bIns="34264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4009011" y="1492158"/>
            <a:ext cx="4287317" cy="535389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29" tIns="34264" rIns="68529" bIns="34264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14" name="Freeform 27"/>
          <p:cNvSpPr/>
          <p:nvPr/>
        </p:nvSpPr>
        <p:spPr bwMode="auto">
          <a:xfrm>
            <a:off x="3424842" y="2283938"/>
            <a:ext cx="531820" cy="535389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29" tIns="34264" rIns="68529" bIns="34264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4009011" y="2283938"/>
            <a:ext cx="4287317" cy="535389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68529" tIns="34264" rIns="68529" bIns="34264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16" name="TextBox 47"/>
          <p:cNvSpPr txBox="1"/>
          <p:nvPr/>
        </p:nvSpPr>
        <p:spPr>
          <a:xfrm>
            <a:off x="4133275" y="651123"/>
            <a:ext cx="40651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</a:p>
        </p:txBody>
      </p:sp>
      <p:sp>
        <p:nvSpPr>
          <p:cNvPr id="17" name="TextBox 48"/>
          <p:cNvSpPr txBox="1"/>
          <p:nvPr/>
        </p:nvSpPr>
        <p:spPr>
          <a:xfrm>
            <a:off x="4133275" y="1547364"/>
            <a:ext cx="40651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>
                <a:solidFill>
                  <a:schemeClr val="tx1"/>
                </a:solidFill>
              </a:rPr>
              <a:t>重点品读</a:t>
            </a:r>
          </a:p>
        </p:txBody>
      </p:sp>
      <p:sp>
        <p:nvSpPr>
          <p:cNvPr id="18" name="TextBox 55"/>
          <p:cNvSpPr txBox="1"/>
          <p:nvPr/>
        </p:nvSpPr>
        <p:spPr>
          <a:xfrm>
            <a:off x="4133275" y="2328187"/>
            <a:ext cx="40651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>
                <a:solidFill>
                  <a:schemeClr val="tx1"/>
                </a:solidFill>
              </a:rPr>
              <a:t>深入探究</a:t>
            </a:r>
          </a:p>
        </p:txBody>
      </p:sp>
      <p:sp>
        <p:nvSpPr>
          <p:cNvPr id="19" name="TextBox 58"/>
          <p:cNvSpPr txBox="1"/>
          <p:nvPr/>
        </p:nvSpPr>
        <p:spPr>
          <a:xfrm>
            <a:off x="3514630" y="628055"/>
            <a:ext cx="35623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7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59"/>
          <p:cNvSpPr txBox="1"/>
          <p:nvPr/>
        </p:nvSpPr>
        <p:spPr>
          <a:xfrm>
            <a:off x="3514630" y="1494799"/>
            <a:ext cx="35623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7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3514630" y="2292749"/>
            <a:ext cx="35623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7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3424842" y="3116493"/>
            <a:ext cx="531820" cy="535389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29" tIns="34264" rIns="68529" bIns="34264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4009011" y="3116493"/>
            <a:ext cx="4287317" cy="535389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68529" tIns="34264" rIns="68529" bIns="34264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24" name="TextBox 55"/>
          <p:cNvSpPr txBox="1"/>
          <p:nvPr/>
        </p:nvSpPr>
        <p:spPr>
          <a:xfrm>
            <a:off x="4133275" y="3160742"/>
            <a:ext cx="40651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>
                <a:solidFill>
                  <a:schemeClr val="tx1"/>
                </a:solidFill>
              </a:rPr>
              <a:t>思维进阶</a:t>
            </a:r>
          </a:p>
        </p:txBody>
      </p:sp>
      <p:sp>
        <p:nvSpPr>
          <p:cNvPr id="25" name="TextBox 60"/>
          <p:cNvSpPr txBox="1"/>
          <p:nvPr/>
        </p:nvSpPr>
        <p:spPr>
          <a:xfrm>
            <a:off x="3514630" y="3125303"/>
            <a:ext cx="35623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27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3466268" y="3965013"/>
            <a:ext cx="531820" cy="535389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68529" tIns="34264" rIns="68529" bIns="34264" numCol="1" anchor="t" anchorCtr="0" compatLnSpc="1"/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4050437" y="3965013"/>
            <a:ext cx="4287317" cy="535389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68529" tIns="34264" rIns="68529" bIns="34264" numCol="1" anchor="t" anchorCtr="0" compatLnSpc="1"/>
          <a:lstStyle/>
          <a:p>
            <a:pPr algn="ctr"/>
            <a:endParaRPr lang="zh-CN" altLang="en-US" sz="1350"/>
          </a:p>
        </p:txBody>
      </p:sp>
      <p:sp>
        <p:nvSpPr>
          <p:cNvPr id="30" name="TextBox 55"/>
          <p:cNvSpPr txBox="1"/>
          <p:nvPr/>
        </p:nvSpPr>
        <p:spPr>
          <a:xfrm>
            <a:off x="4174701" y="4009262"/>
            <a:ext cx="40651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>
                <a:solidFill>
                  <a:schemeClr val="tx1"/>
                </a:solidFill>
              </a:rPr>
              <a:t>提升能力</a:t>
            </a:r>
          </a:p>
        </p:txBody>
      </p:sp>
      <p:sp>
        <p:nvSpPr>
          <p:cNvPr id="31" name="TextBox 60"/>
          <p:cNvSpPr txBox="1"/>
          <p:nvPr/>
        </p:nvSpPr>
        <p:spPr>
          <a:xfrm>
            <a:off x="3556056" y="3973824"/>
            <a:ext cx="35623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27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p14:dur="70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1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2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3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5" nodeType="with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7" nodeType="with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4" nodeType="with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15" nodeType="with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6" nodeType="withEffect"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8" nodeType="withEffect"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16" nodeType="with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9" nodeType="with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20" nodeType="withEffect"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72" presetID="31" presetClass="entr" presetSubtype="0" fill="hold" grpId="12" nodeType="afterEffect"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9" nodeType="afterEffect"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83" presetID="31" presetClass="entr" presetSubtype="0" fill="hold" grpId="13" nodeType="afterEffect"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10" nodeType="afterEffect"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94" presetID="31" presetClass="entr" presetSubtype="0" fill="hold" grpId="14" nodeType="afterEffect"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11" nodeType="afterEffect"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31" presetClass="entr" presetSubtype="0" fill="hold" grpId="18" nodeType="afterEffect"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22" presetClass="entr" presetSubtype="8" fill="hold" grpId="17" nodeType="afterEffect"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31" presetClass="entr" presetSubtype="0" fill="hold" grpId="22" nodeType="afterEffect"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22" presetClass="entr" presetSubtype="8" fill="hold" grpId="21" nodeType="afterEffect"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9" grpId="2"/>
      <p:bldP spid="10" grpId="3"/>
      <p:bldP spid="11" grpId="4"/>
      <p:bldP spid="12" grpId="5"/>
      <p:bldP spid="13" grpId="6"/>
      <p:bldP spid="14" grpId="7"/>
      <p:bldP spid="15" grpId="8"/>
      <p:bldP spid="16" grpId="9"/>
      <p:bldP spid="17" grpId="10"/>
      <p:bldP spid="18" grpId="11"/>
      <p:bldP spid="19" grpId="12"/>
      <p:bldP spid="20" grpId="13"/>
      <p:bldP spid="21" grpId="14"/>
      <p:bldP spid="22" grpId="15"/>
      <p:bldP spid="23" grpId="16"/>
      <p:bldP spid="24" grpId="17"/>
      <p:bldP spid="25" grpId="18"/>
      <p:bldP spid="28" grpId="19"/>
      <p:bldP spid="29" grpId="20"/>
      <p:bldP spid="30" grpId="21"/>
      <p:bldP spid="31" grpId="2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013835" y="63500"/>
            <a:ext cx="503809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6070"/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抒情方面：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《故都的秋》抒发情感的方式有变化。首先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作者借助景物抒发情感，作者笔下之景都染上了作者浓浓的苦闷、寂寞与忧思之情。作者抓住“清”“静”“悲凉”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的特点，组织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全篇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结构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，选取了五幅图，分别从不同的侧面着力突出总特点。同时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作者也将情感融入叙事、议论之中，秋雨图就是一个特别精彩的叙事片断，接着援引中外相关事例进一步阐述秋与文人的关系，探究秋的文化内蕴，富有思辨色彩。</a:t>
            </a:r>
          </a:p>
          <a:p>
            <a:pPr marL="0" indent="30607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《荷塘月色》主要是借景抒情。紧扣文眼“心里颇不宁静”通过三幅美丽的画徐徐展现作者淡淡的喜悦和淡淡的忧愁。当然结尾还借用《采莲曲》《西洲曲》，在精神王国里幻化出一个自由美好的世界，与现实对比，反衬自己内心的不宁静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35890"/>
            <a:ext cx="3481070" cy="4864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949325"/>
            <a:ext cx="9119235" cy="42208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5" y="211455"/>
            <a:ext cx="9119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两篇散文的语言各有特点，试分析比较。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013835" y="207010"/>
            <a:ext cx="50380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6070"/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故都的秋》善用排比和比喻，语言富有节奏。如“草木凋得慢，空气来得润，天的颜色显得淡”“秋的味，秋的色，秋的意境与姿态，总看不饱，尝不透，赏玩不到十足”“廿四桥的明月，钱塘江的秋潮，普陀山的凉雾，荔枝湾的残荷”“黄酒之与白干，稀饭之与馍馍，鲈鱼之与大蟹，黄犬之与骆驼”，整齐中富有变化，音韵和谐。同时，也善于将长短句呼应，构成一种舒缓的韵味，悠扬又耐人回味。</a:t>
            </a:r>
          </a:p>
          <a:p>
            <a:pPr marL="0" indent="30607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《荷塘月色》则将比喻发挥到极致，杂以通感，如三幅画的描绘，比喻语言生动活泼，有诗词的意境美。同时，语言多用叠音词，有一种精致的富态美，增强了文章的音乐性，造成回环往复的旋律，余韵悠扬。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35890"/>
            <a:ext cx="3481070" cy="4864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 noRot="1"/>
          </p:cNvSpPr>
          <p:nvPr/>
        </p:nvSpPr>
        <p:spPr>
          <a:xfrm>
            <a:off x="133350" y="106045"/>
            <a:ext cx="3312160" cy="854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【资料链接】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350" y="960120"/>
            <a:ext cx="8905240" cy="70675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那么美丽活泼的文字，在新文学创作上，实在是一种稀有的收获。</a:t>
            </a:r>
          </a:p>
          <a:p>
            <a:pPr marL="0" indent="304800" algn="r"/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——王哲甫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06700" y="271780"/>
            <a:ext cx="3275330" cy="52197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名家评朱自清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350" y="1985010"/>
            <a:ext cx="8905240" cy="1014730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朱自清虽则是一个诗人，可是他的散文，仍能够满贮着那一种诗意，文学研究会的作家中，除冰心女士外，文字之美，要算他了。</a:t>
            </a:r>
          </a:p>
          <a:p>
            <a:pPr marL="0" indent="304800" algn="r"/>
            <a:r>
              <a:rPr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——郁达夫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3350" y="3239770"/>
            <a:ext cx="8905240" cy="163004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朱先生的语言，历来是“新而不失自然”，在口语的基础上刻意出新。既有平白如话，毫无雕饰之感的文字，更有精心“拣练”的遣词用字。……把量词活用为形容词的“一丝”“一带”“一道”“一二点”等等，都生动的起了丰富、润饰、强化形象的作用。</a:t>
            </a:r>
          </a:p>
          <a:p>
            <a:pPr marL="0" indent="304800" algn="r"/>
            <a:r>
              <a: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——金志华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3" grpId="1"/>
      <p:bldP spid="100" grpId="2"/>
      <p:bldP spid="2" grpId="3"/>
      <p:bldP spid="5" gr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273425" y="393700"/>
            <a:ext cx="2438400" cy="7385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zh-HK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提升能力 </a:t>
            </a:r>
          </a:p>
        </p:txBody>
      </p:sp>
      <p:pic>
        <p:nvPicPr>
          <p:cNvPr id="3074" name="内容占位符 3" descr="9698911_101935336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265" y="1358900"/>
            <a:ext cx="7625715" cy="3486150"/>
          </a:xfrm>
        </p:spPr>
      </p:pic>
      <p:sp>
        <p:nvSpPr>
          <p:cNvPr id="2" name="文本框 1"/>
          <p:cNvSpPr txBox="1"/>
          <p:nvPr/>
        </p:nvSpPr>
        <p:spPr>
          <a:xfrm>
            <a:off x="206375" y="730250"/>
            <a:ext cx="1590448" cy="1565866"/>
          </a:xfrm>
          <a:prstGeom prst="ellipse">
            <a:avLst/>
          </a:prstGeom>
          <a:solidFill>
            <a:schemeClr val="accent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" y="211455"/>
            <a:ext cx="9119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如何读懂写景抒情散文？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5" y="1109345"/>
            <a:ext cx="9190355" cy="4040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59450" y="1155700"/>
            <a:ext cx="3197860" cy="36309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300">
                <a:latin typeface="黑体" panose="02010609060101010101" charset="-122"/>
                <a:ea typeface="黑体" panose="02010609060101010101" charset="-122"/>
              </a:rPr>
              <a:t>    借景抒情的散文常常托物寄意，为了使读者具体感受到所寄寓的丰富内涵，作者常常对所写的事物作细致的描绘和精心的刻画，就是所谓的“形得而神自来焉”。抓住“形”的特点，由“形”见“神”，才能深入体会文章内容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104140" y="114935"/>
            <a:ext cx="8588375" cy="748030"/>
          </a:xfrm>
          <a:prstGeom prst="doubleWave">
            <a:avLst>
              <a:gd name="adj1" fmla="val 6250"/>
              <a:gd name="adj2" fmla="val 2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读懂“景语”，触摸深刻寓意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155700"/>
            <a:ext cx="5626735" cy="3751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59450" y="1227455"/>
            <a:ext cx="3197860" cy="3538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 作品是社会的折射，内容是背景的产物。有不少散文的创作，往往受环境的影响。因此，了解文章的相关背景，是阅读鉴赏散文的一把钥匙。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321945" y="114935"/>
            <a:ext cx="8485505" cy="748030"/>
          </a:xfrm>
          <a:prstGeom prst="doubleWave">
            <a:avLst>
              <a:gd name="adj1" fmla="val 6250"/>
              <a:gd name="adj2" fmla="val 2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知人论世，透视创作历程。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155700"/>
            <a:ext cx="5626735" cy="3751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59450" y="1155700"/>
            <a:ext cx="3277235" cy="37846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    凡是构思精巧、富有意境或写得含蓄的诗文，往往都有“眼”的安置。鉴赏散文时，要全力找出能揭示全篇旨趣和有画龙点睛妙用的“文眼”，以便领会作者为文的缘由与目的。“文眼”的设置因文而异，可以是一个字、一句话、一个细节、一缕情丝，乃至一景一物。当然并非每篇散文都有必要的“文眼”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321945" y="114935"/>
            <a:ext cx="8485505" cy="748030"/>
          </a:xfrm>
          <a:prstGeom prst="doubleWave">
            <a:avLst>
              <a:gd name="adj1" fmla="val 6250"/>
              <a:gd name="adj2" fmla="val 2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识得“文眼”，体会中心情感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155700"/>
            <a:ext cx="5626735" cy="3751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48020" y="1292860"/>
            <a:ext cx="3277235" cy="34766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    结构是文章的骨架，线索是文章的脉络，二者是紧密联系的。抓住散文中的线索，便可对作品的思路了然于胸，不仅有助于理解作者的写作意图，而且也是对作者谋篇布局本领的鉴赏，从而透过散文的“形散”的表象抓住其传神的精髓，遵循作者的思路，分析文章的立意。</a:t>
            </a: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321945" y="114935"/>
            <a:ext cx="8485505" cy="748030"/>
          </a:xfrm>
          <a:prstGeom prst="doubleWave">
            <a:avLst>
              <a:gd name="adj1" fmla="val 6250"/>
              <a:gd name="adj2" fmla="val 2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抓住线索，把握文章立意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155700"/>
            <a:ext cx="5626735" cy="3751580"/>
          </a:xfrm>
          <a:prstGeom prst="rect">
            <a:avLst/>
          </a:prstGeom>
        </p:spPr>
      </p:pic>
      <p:pic>
        <p:nvPicPr>
          <p:cNvPr id="205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71300" y="11506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44240" y="334010"/>
            <a:ext cx="2438400" cy="7385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zh-HK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整体把握 </a:t>
            </a:r>
          </a:p>
        </p:txBody>
      </p:sp>
      <p:pic>
        <p:nvPicPr>
          <p:cNvPr id="3074" name="内容占位符 3" descr="9698911_101935336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265" y="1358900"/>
            <a:ext cx="7625715" cy="3486150"/>
          </a:xfrm>
        </p:spPr>
      </p:pic>
      <p:sp>
        <p:nvSpPr>
          <p:cNvPr id="2" name="文本框 1"/>
          <p:cNvSpPr txBox="1"/>
          <p:nvPr/>
        </p:nvSpPr>
        <p:spPr>
          <a:xfrm>
            <a:off x="1037590" y="525145"/>
            <a:ext cx="1458072" cy="1431800"/>
          </a:xfrm>
          <a:prstGeom prst="ellipse">
            <a:avLst/>
          </a:prstGeom>
          <a:solidFill>
            <a:schemeClr val="accent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内容占位符 3" descr="20873095_161409041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60" y="2617470"/>
            <a:ext cx="4478655" cy="2463800"/>
          </a:xfrm>
          <a:prstGeom prst="roundRect">
            <a:avLst/>
          </a:prstGeom>
        </p:spPr>
      </p:pic>
      <p:pic>
        <p:nvPicPr>
          <p:cNvPr id="6147" name="图片 4" descr="a40eae6909904c61b192eed7eb828a1d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403225"/>
            <a:ext cx="4479290" cy="204216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6148" name="图片 5" descr="2572038_124028026067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860" y="403225"/>
            <a:ext cx="4368800" cy="204216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6149" name="图片 6" descr="013000001785181239298057654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1860" y="2616835"/>
            <a:ext cx="4368800" cy="246443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43755" y="918845"/>
            <a:ext cx="3261360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  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3" name="图片 2" descr="63e6c9c4849546a2bd683278d0f9ab4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667385"/>
            <a:ext cx="3275330" cy="40424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480" y="3175"/>
            <a:ext cx="3275330" cy="64516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知人论世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3290" y="435610"/>
            <a:ext cx="56222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朱自清(1898—1948),原名自华,号秋实。祖籍浙江绍兴。1916年，朱自清考入北京大学，为了勉励自己在学校保持清白，不与坏人同流合污，便取《楚辞》中“宁廉洁正直以自清乎”中“自清”二字，改名“朱自清”。毕业后在清华大学担任教授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他是我国现代著名的散文家、诗人、学者，又是民主战士、爱国知识分子。毛泽东主席高度赞扬朱自清“一身重病，宁可饿死，不领美国的</a:t>
            </a:r>
            <a:r>
              <a:rPr lang="en-US" alt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‘</a:t>
            </a:r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救济粮</a:t>
            </a:r>
            <a:r>
              <a:rPr lang="en-US" alt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’</a:t>
            </a:r>
            <a:r>
              <a:rPr lang="zh-CN" sz="2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”，“表现了我们民族的英雄气概”。</a:t>
            </a:r>
            <a:endParaRPr lang="zh-CN" altLang="en-US" sz="20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87" p14:dur="1400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4267200" y="1441450"/>
            <a:ext cx="5744845" cy="60198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US" altLang="x-none" sz="24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思考1</a:t>
            </a:r>
            <a:r>
              <a:rPr lang="zh-CN" altLang="en-US" sz="24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r>
              <a:rPr altLang="x-none" sz="2400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试找出这篇文章的文眼。</a:t>
            </a:r>
            <a:r>
              <a:rPr lang="zh-CN" altLang="en-US"/>
              <a:t> </a:t>
            </a:r>
            <a:r>
              <a:rPr lang="zh-CN" altLang="en-US" sz="2800"/>
              <a:t> 　　</a:t>
            </a:r>
          </a:p>
        </p:txBody>
      </p:sp>
      <p:sp>
        <p:nvSpPr>
          <p:cNvPr id="4" name="文本占位符 667650"/>
          <p:cNvSpPr>
            <a:spLocks noGrp="1"/>
          </p:cNvSpPr>
          <p:nvPr/>
        </p:nvSpPr>
        <p:spPr>
          <a:xfrm>
            <a:off x="4267200" y="2733040"/>
            <a:ext cx="5563870" cy="7258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x-none" sz="24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思考2：</a:t>
            </a:r>
            <a:r>
              <a:rPr lang="zh-CN" altLang="en-US" sz="24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理清</a:t>
            </a:r>
            <a:r>
              <a:rPr lang="en-US" altLang="x-none" sz="24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作者的行踪</a:t>
            </a:r>
            <a:r>
              <a:rPr lang="zh-CN" altLang="en-US" sz="24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</a:p>
        </p:txBody>
      </p:sp>
      <p:sp>
        <p:nvSpPr>
          <p:cNvPr id="5" name="文本占位符 667650"/>
          <p:cNvSpPr>
            <a:spLocks noGrp="1"/>
          </p:cNvSpPr>
          <p:nvPr/>
        </p:nvSpPr>
        <p:spPr>
          <a:xfrm>
            <a:off x="4267200" y="2117090"/>
            <a:ext cx="5212715" cy="5422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x-none" sz="24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文眼：“颇不宁静”</a:t>
            </a:r>
            <a:endParaRPr lang="en-US" altLang="x-none" sz="2400" err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800"/>
              <a:t>  　　</a:t>
            </a:r>
          </a:p>
        </p:txBody>
      </p:sp>
      <p:pic>
        <p:nvPicPr>
          <p:cNvPr id="3" name="图片 2" descr="C:\Users\Administrator\Desktop\20141127_33104d39667ce7171a9490KBgRnM1uNo.jpg20141127_33104d39667ce7171a9490KBgRnM1uN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" y="1510030"/>
            <a:ext cx="3782060" cy="25019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480" y="3175"/>
            <a:ext cx="3275330" cy="64516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梳理脉络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67200" y="3532505"/>
            <a:ext cx="5341620" cy="47942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indent="0" eaLnBrk="1" latinLnBrk="0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行踪：</a:t>
            </a:r>
            <a:r>
              <a:rPr lang="en-US" altLang="x-none" sz="2400" b="1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家——小径——荷塘——家</a:t>
            </a:r>
            <a:r>
              <a:rPr lang="zh-CN" altLang="en-US" sz="2400" b="1">
                <a:sym typeface="+mn-ea"/>
              </a:rPr>
              <a:t>  　　</a:t>
            </a:r>
            <a:endParaRPr lang="zh-CN" altLang="en-US" sz="2400" b="1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1" grpId="0" build="p"/>
      <p:bldP spid="4" grpId="1" build="p"/>
      <p:bldP spid="5" grpId="2" build="p"/>
      <p:bldP spid="7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16384"/>
          <p:cNvSpPr txBox="1"/>
          <p:nvPr/>
        </p:nvSpPr>
        <p:spPr>
          <a:xfrm>
            <a:off x="3829050" y="1900238"/>
            <a:ext cx="1445419" cy="41592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spcBef>
                <a:spcPts val="1875"/>
              </a:spcBef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250" b="1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求宁静</a:t>
            </a:r>
          </a:p>
        </p:txBody>
      </p:sp>
      <p:grpSp>
        <p:nvGrpSpPr>
          <p:cNvPr id="16386" name="组合 16385"/>
          <p:cNvGrpSpPr/>
          <p:nvPr/>
        </p:nvGrpSpPr>
        <p:grpSpPr>
          <a:xfrm>
            <a:off x="2857500" y="1386205"/>
            <a:ext cx="3430270" cy="997585"/>
            <a:chOff x="1440" y="1164"/>
            <a:chExt cx="2688" cy="838"/>
          </a:xfrm>
        </p:grpSpPr>
        <p:sp>
          <p:nvSpPr>
            <p:cNvPr id="27651" name="任意多边形 16386"/>
            <p:cNvSpPr/>
            <p:nvPr/>
          </p:nvSpPr>
          <p:spPr>
            <a:xfrm>
              <a:off x="1440" y="1551"/>
              <a:ext cx="2688" cy="451"/>
            </a:xfrm>
            <a:custGeom>
              <a:cxnLst>
                <a:cxn ang="270">
                  <a:pos x="10717" y="0"/>
                </a:cxn>
                <a:cxn ang="180">
                  <a:pos x="1076" y="12646"/>
                </a:cxn>
                <a:cxn ang="270">
                  <a:pos x="10731" y="1805"/>
                </a:cxn>
                <a:cxn ang="0">
                  <a:pos x="24099" y="13115"/>
                </a:cxn>
                <a:cxn ang="0">
                  <a:pos x="19932" y="16046"/>
                </a:cxn>
                <a:cxn ang="0">
                  <a:pos x="17001" y="11879"/>
                </a:cxn>
              </a:cxnLst>
              <a:rect l="0" t="0" r="0" b="0"/>
              <a:pathLst>
                <a:path w="21600" h="21600">
                  <a:moveTo>
                    <a:pt x="19661" y="12342"/>
                  </a:moveTo>
                  <a:cubicBezTo>
                    <a:pt x="19749" y="11842"/>
                    <a:pt x="19794" y="11326"/>
                    <a:pt x="19794" y="10799"/>
                  </a:cubicBezTo>
                  <a:cubicBezTo>
                    <a:pt x="19794" y="5831"/>
                    <a:pt x="15767" y="1804"/>
                    <a:pt x="10799" y="1804"/>
                  </a:cubicBezTo>
                  <a:cubicBezTo>
                    <a:pt x="5831" y="1804"/>
                    <a:pt x="1804" y="5831"/>
                    <a:pt x="1804" y="10799"/>
                  </a:cubicBezTo>
                  <a:cubicBezTo>
                    <a:pt x="1804" y="11374"/>
                    <a:pt x="1858" y="11936"/>
                    <a:pt x="1961" y="12482"/>
                  </a:cubicBezTo>
                  <a:lnTo>
                    <a:pt x="189" y="12814"/>
                  </a:lnTo>
                  <a:cubicBezTo>
                    <a:pt x="64" y="12162"/>
                    <a:pt x="-1" y="11488"/>
                    <a:pt x="-1" y="10799"/>
                  </a:cubicBezTo>
                  <a:cubicBezTo>
                    <a:pt x="-1" y="4834"/>
                    <a:pt x="4834" y="-1"/>
                    <a:pt x="10799" y="-1"/>
                  </a:cubicBezTo>
                  <a:cubicBezTo>
                    <a:pt x="16764" y="-1"/>
                    <a:pt x="21599" y="4834"/>
                    <a:pt x="21599" y="10799"/>
                  </a:cubicBezTo>
                  <a:cubicBezTo>
                    <a:pt x="21599" y="11432"/>
                    <a:pt x="21544" y="12053"/>
                    <a:pt x="21440" y="12653"/>
                  </a:cubicBezTo>
                  <a:lnTo>
                    <a:pt x="24099" y="13115"/>
                  </a:lnTo>
                  <a:lnTo>
                    <a:pt x="19932" y="16046"/>
                  </a:lnTo>
                  <a:lnTo>
                    <a:pt x="17001" y="11879"/>
                  </a:lnTo>
                  <a:lnTo>
                    <a:pt x="19661" y="12342"/>
                  </a:lnTo>
                  <a:close/>
                </a:path>
              </a:pathLst>
            </a:custGeom>
            <a:solidFill>
              <a:srgbClr val="BBE0E3"/>
            </a:solidFill>
            <a:ln w="93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7652" name="文本框 16387"/>
            <p:cNvSpPr txBox="1"/>
            <p:nvPr/>
          </p:nvSpPr>
          <p:spPr>
            <a:xfrm>
              <a:off x="2432" y="1164"/>
              <a:ext cx="829" cy="3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7500" tIns="35100" rIns="67500" bIns="35100" anchor="t">
              <a:spAutoFit/>
            </a:bodyPr>
            <a:lstStyle/>
            <a:p>
              <a:pPr algn="ctr" defTabSz="0">
                <a:spcBef>
                  <a:spcPts val="2000"/>
                </a:spcBef>
                <a:buClrTx/>
                <a:tabLst>
                  <a:tab pos="0"/>
                  <a:tab pos="263525"/>
                  <a:tab pos="528955"/>
                  <a:tab pos="793750"/>
                  <a:tab pos="1059180"/>
                  <a:tab pos="1323975"/>
                  <a:tab pos="1589405"/>
                  <a:tab pos="1854200"/>
                  <a:tab pos="2119630"/>
                  <a:tab pos="2384425"/>
                  <a:tab pos="2649855"/>
                  <a:tab pos="2914650"/>
                  <a:tab pos="3180080"/>
                  <a:tab pos="3444875"/>
                  <a:tab pos="3710305"/>
                  <a:tab pos="3975100"/>
                  <a:tab pos="4240530"/>
                  <a:tab pos="4505325"/>
                  <a:tab pos="4770755"/>
                  <a:tab pos="5035550"/>
                  <a:tab pos="5300980"/>
                </a:tabLst>
              </a:pPr>
              <a:r>
                <a:rPr lang="en-US" altLang="x-none" sz="2400" b="1" err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小径</a:t>
              </a:r>
            </a:p>
          </p:txBody>
        </p:sp>
      </p:grpSp>
      <p:sp>
        <p:nvSpPr>
          <p:cNvPr id="16389" name="文本框 16388"/>
          <p:cNvSpPr txBox="1"/>
          <p:nvPr/>
        </p:nvSpPr>
        <p:spPr>
          <a:xfrm>
            <a:off x="3566240" y="2185988"/>
            <a:ext cx="480695" cy="13144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7500" tIns="35100" rIns="67500" bIns="35100" anchor="t">
            <a:spAutoFit/>
          </a:bodyPr>
          <a:lstStyle/>
          <a:p>
            <a:pPr algn="ctr" defTabSz="0">
              <a:spcBef>
                <a:spcPts val="1875"/>
              </a:spcBef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250" b="1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颇不宁静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5177155" y="2338388"/>
            <a:ext cx="480695" cy="12001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7500" tIns="35100" rIns="67500" bIns="35100" anchor="t">
            <a:spAutoFit/>
          </a:bodyPr>
          <a:lstStyle/>
          <a:p>
            <a:pPr algn="ctr" defTabSz="0">
              <a:spcBef>
                <a:spcPts val="1875"/>
              </a:spcBef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250" b="1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 宁 静</a:t>
            </a:r>
          </a:p>
        </p:txBody>
      </p:sp>
      <p:grpSp>
        <p:nvGrpSpPr>
          <p:cNvPr id="16391" name="组合 16390"/>
          <p:cNvGrpSpPr/>
          <p:nvPr/>
        </p:nvGrpSpPr>
        <p:grpSpPr>
          <a:xfrm>
            <a:off x="2625090" y="3430270"/>
            <a:ext cx="3858260" cy="995045"/>
            <a:chOff x="1245" y="2881"/>
            <a:chExt cx="2880" cy="836"/>
          </a:xfrm>
        </p:grpSpPr>
        <p:sp>
          <p:nvSpPr>
            <p:cNvPr id="27656" name="文本框 16391"/>
            <p:cNvSpPr txBox="1"/>
            <p:nvPr/>
          </p:nvSpPr>
          <p:spPr>
            <a:xfrm>
              <a:off x="2262" y="3348"/>
              <a:ext cx="677" cy="3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7500" tIns="35100" rIns="67500" bIns="35100" anchor="t">
              <a:spAutoFit/>
            </a:bodyPr>
            <a:lstStyle/>
            <a:p>
              <a:pPr algn="ctr" defTabSz="0">
                <a:spcBef>
                  <a:spcPts val="2000"/>
                </a:spcBef>
                <a:buClrTx/>
                <a:tabLst>
                  <a:tab pos="0"/>
                  <a:tab pos="263525"/>
                  <a:tab pos="528955"/>
                  <a:tab pos="793750"/>
                  <a:tab pos="1059180"/>
                  <a:tab pos="1323975"/>
                  <a:tab pos="1589405"/>
                  <a:tab pos="1854200"/>
                  <a:tab pos="2119630"/>
                  <a:tab pos="2384425"/>
                  <a:tab pos="2649855"/>
                  <a:tab pos="2914650"/>
                  <a:tab pos="3180080"/>
                  <a:tab pos="3444875"/>
                  <a:tab pos="3710305"/>
                  <a:tab pos="3975100"/>
                  <a:tab pos="4240530"/>
                  <a:tab pos="4505325"/>
                  <a:tab pos="4770755"/>
                  <a:tab pos="5035550"/>
                  <a:tab pos="5300980"/>
                </a:tabLst>
              </a:pPr>
              <a:r>
                <a:rPr lang="en-US" altLang="x-none" sz="2400" b="1" err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小径</a:t>
              </a:r>
            </a:p>
          </p:txBody>
        </p:sp>
        <p:sp>
          <p:nvSpPr>
            <p:cNvPr id="27657" name="任意多边形 16392"/>
            <p:cNvSpPr/>
            <p:nvPr/>
          </p:nvSpPr>
          <p:spPr>
            <a:xfrm rot="-240000" flipH="1" flipV="1">
              <a:off x="1245" y="2881"/>
              <a:ext cx="2880" cy="439"/>
            </a:xfrm>
            <a:custGeom>
              <a:cxnLst>
                <a:cxn ang="270">
                  <a:pos x="15463" y="1058"/>
                </a:cxn>
                <a:cxn ang="180">
                  <a:pos x="1436" y="7392"/>
                </a:cxn>
                <a:cxn ang="270">
                  <a:pos x="14742" y="2565"/>
                </a:cxn>
                <a:cxn ang="0">
                  <a:pos x="22351" y="17786"/>
                </a:cxn>
                <a:cxn ang="90">
                  <a:pos x="17496" y="18982"/>
                </a:cxn>
                <a:cxn ang="0">
                  <a:pos x="16301" y="14127"/>
                </a:cxn>
              </a:cxnLst>
              <a:rect l="0" t="0" r="0" b="0"/>
              <a:pathLst>
                <a:path w="21600" h="21600">
                  <a:moveTo>
                    <a:pt x="18611" y="15524"/>
                  </a:moveTo>
                  <a:cubicBezTo>
                    <a:pt x="19448" y="14146"/>
                    <a:pt x="19929" y="12529"/>
                    <a:pt x="19929" y="10799"/>
                  </a:cubicBezTo>
                  <a:cubicBezTo>
                    <a:pt x="19929" y="5757"/>
                    <a:pt x="15842" y="1670"/>
                    <a:pt x="10800" y="1670"/>
                  </a:cubicBezTo>
                  <a:cubicBezTo>
                    <a:pt x="6856" y="1670"/>
                    <a:pt x="3495" y="4172"/>
                    <a:pt x="2220" y="7675"/>
                  </a:cubicBezTo>
                  <a:lnTo>
                    <a:pt x="651" y="7106"/>
                  </a:lnTo>
                  <a:cubicBezTo>
                    <a:pt x="2160" y="2959"/>
                    <a:pt x="6134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2847"/>
                    <a:pt x="21031" y="14760"/>
                    <a:pt x="20042" y="16391"/>
                  </a:cubicBezTo>
                  <a:lnTo>
                    <a:pt x="22351" y="17786"/>
                  </a:lnTo>
                  <a:lnTo>
                    <a:pt x="17496" y="18982"/>
                  </a:lnTo>
                  <a:lnTo>
                    <a:pt x="16301" y="14127"/>
                  </a:lnTo>
                  <a:lnTo>
                    <a:pt x="18611" y="15524"/>
                  </a:lnTo>
                  <a:close/>
                </a:path>
              </a:pathLst>
            </a:custGeom>
            <a:solidFill>
              <a:srgbClr val="BBE0E3"/>
            </a:solidFill>
            <a:ln w="93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6394" name="文本框 16393"/>
          <p:cNvSpPr txBox="1"/>
          <p:nvPr/>
        </p:nvSpPr>
        <p:spPr>
          <a:xfrm>
            <a:off x="3886200" y="3350419"/>
            <a:ext cx="1276350" cy="41592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spcBef>
                <a:spcPts val="1875"/>
              </a:spcBef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250" b="1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失宁静</a:t>
            </a:r>
          </a:p>
        </p:txBody>
      </p:sp>
      <p:sp>
        <p:nvSpPr>
          <p:cNvPr id="27659" name="文本框 16394">
            <a:hlinkClick r:id="rId3" action="ppaction://hlinksldjump"/>
          </p:cNvPr>
          <p:cNvSpPr txBox="1"/>
          <p:nvPr/>
        </p:nvSpPr>
        <p:spPr>
          <a:xfrm>
            <a:off x="5569744" y="877491"/>
            <a:ext cx="138113" cy="38933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sz="1350">
              <a:latin typeface="Arial" pitchFamily="34" charset="0"/>
            </a:endParaRPr>
          </a:p>
        </p:txBody>
      </p:sp>
      <p:sp>
        <p:nvSpPr>
          <p:cNvPr id="16396" name="文本框 16395">
            <a:hlinkClick r:id="rId3" action="ppaction://hlinksldjump"/>
          </p:cNvPr>
          <p:cNvSpPr txBox="1"/>
          <p:nvPr/>
        </p:nvSpPr>
        <p:spPr>
          <a:xfrm>
            <a:off x="3343910" y="490220"/>
            <a:ext cx="2457450" cy="43878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4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明线：空间变化</a:t>
            </a:r>
          </a:p>
        </p:txBody>
      </p:sp>
      <p:sp>
        <p:nvSpPr>
          <p:cNvPr id="16397" name="文本框 16396"/>
          <p:cNvSpPr txBox="1"/>
          <p:nvPr/>
        </p:nvSpPr>
        <p:spPr>
          <a:xfrm>
            <a:off x="3401060" y="947420"/>
            <a:ext cx="2400300" cy="43878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4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暗线：情感变化</a:t>
            </a:r>
          </a:p>
        </p:txBody>
      </p:sp>
      <p:sp>
        <p:nvSpPr>
          <p:cNvPr id="16398" name="文本框 16397"/>
          <p:cNvSpPr txBox="1"/>
          <p:nvPr/>
        </p:nvSpPr>
        <p:spPr>
          <a:xfrm>
            <a:off x="775970" y="593725"/>
            <a:ext cx="2286000" cy="485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defTabSz="0">
              <a:buClrTx/>
              <a:buSzTx/>
              <a:buNone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文章的线索：</a:t>
            </a:r>
          </a:p>
        </p:txBody>
      </p:sp>
      <p:sp>
        <p:nvSpPr>
          <p:cNvPr id="16399" name="文本框 16398">
            <a:hlinkClick r:id="rId3" action="ppaction://hlinksldjump"/>
          </p:cNvPr>
          <p:cNvSpPr txBox="1"/>
          <p:nvPr/>
        </p:nvSpPr>
        <p:spPr>
          <a:xfrm>
            <a:off x="5960745" y="593725"/>
            <a:ext cx="2996565" cy="485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buClrTx/>
              <a:buSzTx/>
              <a:buNone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en-US" altLang="x-none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圆形结构</a:t>
            </a:r>
            <a:endParaRPr lang="en-US" altLang="x-none" sz="27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4" name="文本框 16399"/>
          <p:cNvSpPr txBox="1"/>
          <p:nvPr/>
        </p:nvSpPr>
        <p:spPr>
          <a:xfrm>
            <a:off x="1400175" y="4569460"/>
            <a:ext cx="6557645" cy="50038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buClrTx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</a:tabLst>
            </a:pPr>
            <a:r>
              <a:rPr lang="zh-CN" altLang="x-none" sz="2800" b="1" err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作者行踪和</a:t>
            </a:r>
            <a:r>
              <a:rPr lang="en-US" altLang="x-none" sz="2800" b="1" err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文章结构</a:t>
            </a:r>
          </a:p>
        </p:txBody>
      </p:sp>
      <p:sp>
        <p:nvSpPr>
          <p:cNvPr id="27665" name="文本框 16400"/>
          <p:cNvSpPr txBox="1"/>
          <p:nvPr/>
        </p:nvSpPr>
        <p:spPr>
          <a:xfrm>
            <a:off x="775970" y="1440180"/>
            <a:ext cx="8181340" cy="2936875"/>
          </a:xfrm>
          <a:prstGeom prst="rect">
            <a:avLst/>
          </a:prstGeom>
          <a:noFill/>
          <a:ln w="3816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0">
              <a:latin typeface="Arial" pitchFamily="34" charset="0"/>
            </a:endParaRPr>
          </a:p>
        </p:txBody>
      </p:sp>
      <p:grpSp>
        <p:nvGrpSpPr>
          <p:cNvPr id="16402" name="组合 16401"/>
          <p:cNvGrpSpPr/>
          <p:nvPr/>
        </p:nvGrpSpPr>
        <p:grpSpPr>
          <a:xfrm>
            <a:off x="6483350" y="2274570"/>
            <a:ext cx="1875234" cy="1333500"/>
            <a:chOff x="3744" y="1904"/>
            <a:chExt cx="1575" cy="1120"/>
          </a:xfrm>
        </p:grpSpPr>
        <p:sp>
          <p:nvSpPr>
            <p:cNvPr id="27667" name="文本框 16402"/>
            <p:cNvSpPr txBox="1"/>
            <p:nvPr/>
          </p:nvSpPr>
          <p:spPr>
            <a:xfrm>
              <a:off x="4896" y="2079"/>
              <a:ext cx="423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lIns="67500" tIns="35100" rIns="67500" bIns="35100" anchor="t">
              <a:spAutoFit/>
            </a:bodyPr>
            <a:lstStyle/>
            <a:p>
              <a:pPr algn="ctr" defTabSz="0">
                <a:buClrTx/>
                <a:tabLst>
                  <a:tab pos="0"/>
                  <a:tab pos="263525"/>
                  <a:tab pos="528955"/>
                  <a:tab pos="793750"/>
                  <a:tab pos="1059180"/>
                  <a:tab pos="1323975"/>
                  <a:tab pos="1589405"/>
                  <a:tab pos="1854200"/>
                  <a:tab pos="2119630"/>
                  <a:tab pos="2384425"/>
                  <a:tab pos="2649855"/>
                  <a:tab pos="2914650"/>
                  <a:tab pos="3180080"/>
                  <a:tab pos="3444875"/>
                  <a:tab pos="3710305"/>
                  <a:tab pos="3975100"/>
                  <a:tab pos="4240530"/>
                  <a:tab pos="4505325"/>
                  <a:tab pos="4770755"/>
                  <a:tab pos="5035550"/>
                  <a:tab pos="5300980"/>
                </a:tabLst>
              </a:pPr>
              <a:r>
                <a:rPr lang="en-US" altLang="x-none" sz="2400" b="1" err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荷塘</a:t>
              </a:r>
            </a:p>
          </p:txBody>
        </p:sp>
        <p:sp>
          <p:nvSpPr>
            <p:cNvPr id="27668" name="文本框 16403"/>
            <p:cNvSpPr txBox="1"/>
            <p:nvPr/>
          </p:nvSpPr>
          <p:spPr>
            <a:xfrm>
              <a:off x="3744" y="1904"/>
              <a:ext cx="1200" cy="1120"/>
            </a:xfrm>
            <a:prstGeom prst="rect">
              <a:avLst/>
            </a:prstGeom>
            <a:noFill/>
            <a:ln w="3816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350">
                <a:latin typeface="Arial" pitchFamily="34" charset="0"/>
              </a:endParaRPr>
            </a:p>
          </p:txBody>
        </p:sp>
        <p:pic>
          <p:nvPicPr>
            <p:cNvPr id="27669" name="图片 164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1910"/>
              <a:ext cx="1200" cy="1098"/>
            </a:xfrm>
            <a:prstGeom prst="rect">
              <a:avLst/>
            </a:prstGeom>
            <a:noFill/>
            <a:ln w="25200">
              <a:noFill/>
            </a:ln>
          </p:spPr>
        </p:pic>
      </p:grpSp>
      <p:grpSp>
        <p:nvGrpSpPr>
          <p:cNvPr id="16406" name="组合 16405"/>
          <p:cNvGrpSpPr/>
          <p:nvPr/>
        </p:nvGrpSpPr>
        <p:grpSpPr>
          <a:xfrm>
            <a:off x="1143000" y="2247900"/>
            <a:ext cx="1714500" cy="1333500"/>
            <a:chOff x="528" y="1856"/>
            <a:chExt cx="1440" cy="1120"/>
          </a:xfrm>
        </p:grpSpPr>
        <p:pic>
          <p:nvPicPr>
            <p:cNvPr id="27671" name="图片 1640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2" y="1862"/>
              <a:ext cx="1054" cy="1098"/>
            </a:xfrm>
            <a:prstGeom prst="rect">
              <a:avLst/>
            </a:prstGeom>
            <a:noFill/>
            <a:ln w="25200">
              <a:noFill/>
            </a:ln>
          </p:spPr>
        </p:pic>
        <p:sp>
          <p:nvSpPr>
            <p:cNvPr id="27672" name="文本框 16407"/>
            <p:cNvSpPr txBox="1"/>
            <p:nvPr/>
          </p:nvSpPr>
          <p:spPr>
            <a:xfrm>
              <a:off x="912" y="1856"/>
              <a:ext cx="1056" cy="1120"/>
            </a:xfrm>
            <a:prstGeom prst="rect">
              <a:avLst/>
            </a:prstGeom>
            <a:noFill/>
            <a:ln w="381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350">
                <a:latin typeface="Arial" pitchFamily="34" charset="0"/>
              </a:endParaRPr>
            </a:p>
          </p:txBody>
        </p:sp>
        <p:sp>
          <p:nvSpPr>
            <p:cNvPr id="27673" name="文本框 16408"/>
            <p:cNvSpPr txBox="1"/>
            <p:nvPr/>
          </p:nvSpPr>
          <p:spPr>
            <a:xfrm>
              <a:off x="528" y="2064"/>
              <a:ext cx="423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lIns="67500" tIns="35100" rIns="67500" bIns="35100" anchor="t">
              <a:spAutoFit/>
            </a:bodyPr>
            <a:lstStyle/>
            <a:p>
              <a:pPr algn="ctr" defTabSz="0">
                <a:buClrTx/>
                <a:tabLst>
                  <a:tab pos="0"/>
                  <a:tab pos="263525"/>
                  <a:tab pos="528955"/>
                  <a:tab pos="793750"/>
                  <a:tab pos="1059180"/>
                  <a:tab pos="1323975"/>
                  <a:tab pos="1589405"/>
                  <a:tab pos="1854200"/>
                  <a:tab pos="2119630"/>
                  <a:tab pos="2384425"/>
                  <a:tab pos="2649855"/>
                  <a:tab pos="2914650"/>
                  <a:tab pos="3180080"/>
                  <a:tab pos="3444875"/>
                  <a:tab pos="3710305"/>
                  <a:tab pos="3975100"/>
                  <a:tab pos="4240530"/>
                  <a:tab pos="4505325"/>
                  <a:tab pos="4770755"/>
                  <a:tab pos="5035550"/>
                  <a:tab pos="5300980"/>
                </a:tabLst>
              </a:pPr>
              <a:r>
                <a:rPr lang="en-US" altLang="x-none" sz="2400" b="1" err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9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5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5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6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6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3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9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8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2766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352800" y="424815"/>
            <a:ext cx="2438400" cy="7385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zh-HK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重点品读 </a:t>
            </a:r>
          </a:p>
        </p:txBody>
      </p:sp>
      <p:pic>
        <p:nvPicPr>
          <p:cNvPr id="3074" name="内容占位符 3" descr="9698911_101935336000_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265" y="1358900"/>
            <a:ext cx="7625715" cy="3486150"/>
          </a:xfrm>
        </p:spPr>
      </p:pic>
      <p:sp>
        <p:nvSpPr>
          <p:cNvPr id="2" name="文本框 1"/>
          <p:cNvSpPr txBox="1"/>
          <p:nvPr/>
        </p:nvSpPr>
        <p:spPr>
          <a:xfrm>
            <a:off x="520700" y="593725"/>
            <a:ext cx="1543080" cy="1562780"/>
          </a:xfrm>
          <a:prstGeom prst="ellipse">
            <a:avLst/>
          </a:prstGeom>
          <a:solidFill>
            <a:schemeClr val="accent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16011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160111"/>
</p:tagLst>
</file>

<file path=ppt/tags/tag3.xml><?xml version="1.0" encoding="utf-8"?>
<p:tagLst xmlns:p="http://schemas.openxmlformats.org/presentationml/2006/main">
  <p:tag name="TIMING" val="|0.8|0.8|0.4|0.5"/>
</p:tagLst>
</file>

<file path=ppt/tags/tag4.xml><?xml version="1.0" encoding="utf-8"?>
<p:tagLst xmlns:p="http://schemas.openxmlformats.org/presentationml/2006/main">
  <p:tag name="TIMING" val="|0.8|0.8|0.4|0.5"/>
</p:tagLst>
</file>

<file path=ppt/tags/tag5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E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127</Paragraphs>
  <Slides>39</Slides>
  <Notes>7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40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探究二：写荷花的文章大多是浓艳明丽的，本文描写的景色却是素淡的，朦胧的，试探究原因。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2020-11-04T20:51:22.225</cp:lastPrinted>
  <dcterms:created xsi:type="dcterms:W3CDTF">2020-11-04T20:51:22Z</dcterms:created>
  <dcterms:modified xsi:type="dcterms:W3CDTF">2020-11-04T12:51:28Z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