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46"/>
  </p:handoutMasterIdLst>
  <p:sldIdLst>
    <p:sldId id="352" r:id="rId2"/>
    <p:sldId id="344" r:id="rId3"/>
    <p:sldId id="304" r:id="rId4"/>
    <p:sldId id="306" r:id="rId5"/>
    <p:sldId id="305" r:id="rId6"/>
    <p:sldId id="307" r:id="rId7"/>
    <p:sldId id="308" r:id="rId8"/>
    <p:sldId id="309" r:id="rId9"/>
    <p:sldId id="310" r:id="rId10"/>
    <p:sldId id="331" r:id="rId11"/>
    <p:sldId id="332" r:id="rId12"/>
    <p:sldId id="333" r:id="rId13"/>
    <p:sldId id="335" r:id="rId14"/>
    <p:sldId id="334" r:id="rId15"/>
    <p:sldId id="311" r:id="rId16"/>
    <p:sldId id="314" r:id="rId17"/>
    <p:sldId id="315" r:id="rId18"/>
    <p:sldId id="316" r:id="rId19"/>
    <p:sldId id="312" r:id="rId20"/>
    <p:sldId id="317" r:id="rId21"/>
    <p:sldId id="318" r:id="rId22"/>
    <p:sldId id="323" r:id="rId23"/>
    <p:sldId id="320" r:id="rId24"/>
    <p:sldId id="321" r:id="rId25"/>
    <p:sldId id="322" r:id="rId26"/>
    <p:sldId id="324" r:id="rId27"/>
    <p:sldId id="325" r:id="rId28"/>
    <p:sldId id="327" r:id="rId29"/>
    <p:sldId id="329" r:id="rId30"/>
    <p:sldId id="328" r:id="rId31"/>
    <p:sldId id="336" r:id="rId32"/>
    <p:sldId id="337" r:id="rId33"/>
    <p:sldId id="341" r:id="rId34"/>
    <p:sldId id="338" r:id="rId35"/>
    <p:sldId id="339" r:id="rId36"/>
    <p:sldId id="342" r:id="rId37"/>
    <p:sldId id="340" r:id="rId38"/>
    <p:sldId id="343" r:id="rId39"/>
    <p:sldId id="345" r:id="rId40"/>
    <p:sldId id="346" r:id="rId41"/>
    <p:sldId id="348" r:id="rId42"/>
    <p:sldId id="347" r:id="rId43"/>
    <p:sldId id="350" r:id="rId44"/>
    <p:sldId id="351"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35" autoAdjust="0"/>
    <p:restoredTop sz="94660" autoAdjust="0"/>
  </p:normalViewPr>
  <p:slideViewPr>
    <p:cSldViewPr snapToGrid="0">
      <p:cViewPr varScale="1">
        <p:scale>
          <a:sx n="89" d="100"/>
          <a:sy n="89" d="100"/>
        </p:scale>
        <p:origin x="-180"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5" d="100"/>
          <a:sy n="65" d="100"/>
        </p:scale>
        <p:origin x="-3206" y="-8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DF9A6-E7E9-4ECC-A165-BEC74C052DD7}" type="datetimeFigureOut">
              <a:rPr lang="zh-CN" altLang="en-US" smtClean="0"/>
              <a:pPr/>
              <a:t>2020/6/19 Friday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A2CBCF4-B289-4291-AF4C-5DDFB100A14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2020/6/19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2020/6/19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2020/6/19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2020/6/19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2020/6/19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2020/6/19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2020/6/19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2020/6/19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2020/6/19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2020/6/19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2020/6/19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2020/6/19 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88066" name="AutoShape 2" descr="data:image/jpeg;base64,/9j/4AAQSkZJRgABAQEAAQABAAD/2wBDAAMCAgMCAgMDAwMEAwMEBQgFBQQEBQoHBwYIDAoMDAsKCwsNDhIQDQ4RDgsLEBYQERMUFRUVDA8XGBYUGBIUFRT/2wBDAQMEBAUEBQkFBQkUDQsNFBQUFBQUFBQUFBQUFBQUFBQUFBQUFBQUFBQUFBQUFBQUFBQUFBQUFBQUFBQUFBQUFBT/wAARCADcASwDASIAAhEBAxEB/8QAHgABAAICAwEBAQAAAAAAAAAAAAcIBQYBBAkCAwr/xABHEAACAQMDAwIEAwUGAQgLAAABAgMABAUGBxEIEiETMRQiQVEJIzIVFmFxgTNCUpGh0WIXGCQlscHh8BlDU1RkcnOClcLU/8QAGwEBAAMBAQEBAAAAAAAAAAAAAAQFBgMCAQf/xAAxEQABAwIEAwcDBQEBAAAAAAABAAIDBBEFEiExE0FRIjJhcYGR0RSh8BUjscHh8TP/2gAMAwEAAhEDEQA/APVOlKURKUpREpSlESlKURKUpREpSlESlKURKUpREpSlESlK6GXytngMZeZPIXMdlj7OF7m4uZmCxxRopZ3Yn2AAJJ+woixeutcYLbbSWT1PqXK2+FwOMhM93fXTcJEg8fTyWJIVVAJZiFAJIFeZ3UJ+KvqXU19cYrZe0TAYVGKfvTmbRZbu54PHdb2z8oiHjkGUMxDDlUI4qCOsDq5zXVnrL04Wlxu2eJuWOGw3lTeMOVF7cjxy7AntQ+I1YgckuzwV7mqiqreGcjN+qu6TD+IOJJt0We1fuLrbcRpTq3XGpdTLKpRosllp3hAPBIWMMFVeR+kDitLXSeITu4sl8jjzI5/7TWWrhmCgliFUDkk+wFVBqZnHvH3V2KaBo7g9luGgN6ty9pWjbRu4mocDFEqKlmL1rizUJ29nNvL3RkAIo8j9PK/pJFXx6HeuTe7fvcWx0jktKYfVmCtD35nVljHJZGyjKuVMvBMLSs3AWNACyq3jhWda6dEXRNkOqnNfvPqlbzF7UWMnYrxExS52dXHfDGfBEA4YPIvB5+Vfm7mj9hdBaA07tfpPHaY0piLXBYDHxiK2sbNO1EHuSfqzMSWZ2JZiSWJJJOhpmSht5HX8Fmqx8LnZYm7c1s1KUqaq5KUpREpSlESlKURKUpREpSlESlKURKUpREpSlESlKURKUpREpSvymmWBC7kKijlmJ4AFEX3zQjn/AMao3ut+KXo7E5+707tdpbI7q5a1dUlv7W4SzxSd3I5FywYtwR/gCMOeHNRqn4le9kJtp7nZvT9xD3d09tb5zsl7ARyAxJALDnggPx45H0rg+aOM5XuAPiV1bDI8Xa0keS9LyPFVb6nfxANAdN2XTS8dvea419IF7dN4QqzwFvKi4k8+kWXyECs/BU9gVg1VU37/ABRNU6p2pbT2m9GZnavWGVuFtbjOXz/EWllaMp9WSC5VVYS8mMd3p/IGYgq4UivO2VporERA4nN2OZzV4xkub+e5R725kZuGJBPeAWI4X68jksTyY9RVNhZnaM3l8qTT0jpn5XHL5qw91+JL1G5vITXOD210Xg8PIxNvbZx7i4ukHJ4DslxESR9zEnPHP1rMaY/E13m05OJNc7RYfUNi0gRpdJXkkEsant8iGRp2cqBJ4+UMWUdy8ctEftSs7+szXvlFvVXn6VDa1zdX22I/EM2c36ydrg7HMT6Z1TOyxRYPUkYtZ5ZC3aEjcM0cjE8cIrlzyPl55Ar5+LB1HvZYzE7J4G5eO8zEaZLUNxBLwYrEMRFbHge8rr3N5BConIZZfFbdW6CwOuLX0czjYrorz2TDlJUPHHh14P28ex4HIPAqLtbbR522yt1nYMpkNXTTJFFI+Smae+VI0Ecahz/aKqKqhflKqqqoPHAs2YpHMwgaP/Oahfpj45AXG7fzktBVQihVAVQOAAOAK5riORZlLI3cAxU+OCGHuCPoR9qtV0N9DEXVVjr/AFnq7M3WK0Da3zWFrj8Xwl1k5IwGd2lZT6cPzKvygsx7xyhUM0GGmfO4ja26tp6plOwE632VVbES5jMW2HxVpd5nNXT+lb4zGW7XN1O/+FI0BJb+H8Ku902fhcaq1zd2ed3nb92NNqwkXSllN3396va3AuJkPEC8lPlUs5HcpEbAGvSTavYrQOyOG/ZehNKYzTVuUWOSSzgHrzhee31pm5kmI5PBkZj/ABrfT4q+hpI4TfcrOz10swy7BY7BYLHaWwtjiMTZW+MxVjClva2drEI4oIlAVURR4AAAAArJVzSpyrkpSlESlKURK44oTxUF70dWukdp8tDpbGRz673IvCY7HRmnmSa9Z+0sGuDz220Q8FpJP0p3MFYKa+E21KDU2CnP+tP6VT+0xO/W6lwl/rXX0W1+HYsyaX0DDDLdqpA9P1sjcJICykEMIowjcnz7cdy02Oy+nnefTO8e4uNzKjuily2dbN245DLxJa3gkRkPJ9uxuVHDjiqp+J0zHZc1/JT20Uzhe1lbT2FOar7s/wBQedl1Za7ebr4mx05ry5t2mxeSxsxfE6jWMfmm0ZwGSWPwXt5PnCkOvch5Fguas2Pa9oc03BUJzSw2cNV9UpSva8pSlKIlKUoiUpSiJSlKIlKUoi+f4V5Z9ZHWBkOorVOX2e20yb2WgbLmLUup7Jwxyfng2ls68j0T5Bbn8zhveNSJbE/iU9RmT2b2cs9LaUvZbTXmt7g4vHS2z9s1vb/L8RMrcfK3DpGGHBUy9ykFORRLQmjbPQel7TD2YB9Md88oHHrTEDvc/wA+PAPPACjnwKqq+s+lj07x2+VZ0NL9Q+7u6N13dOaaxuksTFjcTaJZ2cZLBFJJZj7sxPJJPjyT7AD2ArJUpWDc90ji5xuSti1oaMo2XIJB5HvWv57b/Tepw5ymFs7qR27mmMfZKfJJ5kXh/diff3PPvWfpXtkskZuw2XhzGvFiLrSLPSGa0TCDp3JS5exjXzhsxLzzx54huAOYz44CsGX5jzx7jPac1XZ6kFxFEstrkLVuy6sLlQs0DckDuAJBB4JDKSCPr78ZmtX1xpCfPwJf4i6OM1JZr/0S9Q8Bh3BjDKP78TEfpPPB8+fIaUJG1Byy6E8/n8uuJYYhdm3T4/LLaKVg9GanXV2BivzbtZXSu8F1ZyH57edDw8bfXkH78HgjwKzlRHsdG4tduFIa4PAcNitY1dt1h9Xx3DzwfC5GVAoyNv8AJMCBwvcfZwB44bkce3BAIkfp/wCqXdXpQwGM0ycFityNvLIFUs8dbLjspbdzks6dgKzElySGDu592Xyx1G6yTJlMdh7CxvM3qDJy+hjsNjYjLdXbgcsFX6KqgszsQqgEk+1Z7UWkdWaFxAyOrdIZ7TOPQD1chkMfItpEeQvMk6hkhBZlC+qy9xYBe488XVJNWwsztaXN8lVVMVLKcjnWd5r0q2F6mNAdSumnzOhsyL34dhHeY+5Qw3lk5APbLEfI9+A69yEhgGPB4lccefFeLuPTOaC15Za/0Hkf2BrXHqUDsObXIREgtbXcY/XG3HHIIZflYHlEK+nHSz1N4Dqe0A+bx1vJh87jpBZ5zT923NxjbnjkqfALRtwSknADAEcBldV09LVsqmXboRuOizlTSvpnWOo5FTZSlKnKIlKUoiUpUK9Ym78+xPTVr3Wdm5iydnYGDHyAgGO7ndYIXAIPPY8quRx5CH296Iq8b1dTGud/968lsjsZkl07jcLyNXa/Ch2svmCvBaEHj1Ae5OeQ7OG7TGsTSmV9n9jNH7GYGTGaWx7JNcMZL7K3rCe/yEhPJkuJyAXYnluBwoJPaq81FnQLseNmdgcXc3sbfvJqgJmsnJKD6i+ooMELc+QUjI5B8h3k+9WSrEYlXOlkMbD2R91pqOmbGwPcO0Urq5GwF9D2hzFMvmOVfdD/ALfeu1WL1JfiwxchB/Mk/LT+vuf8uf8ASqMb6K0G6jbcXSH/AC1aLvNLXN01jlkZb/CZm2lMMthkoPntrlXUEqUcc9yjnt7h9TU0dNu6s29eyOk9ZXVuLTI5C0Md/bBCghvIZHguUAPngTRSgfwA8n3qLMS7R5S0ZQzN6qDtUck+R4Ar8vw6pra/2MzeTx9kbHD5LV+bu8eiytNGbdrtgnpzH+1UcFe/6lD9ea2GEPOVzOQsqPFWNBa4blWopSlaNUKUpSiJSlKIlKVoO9e9WlOn/b3Jaz1lkfgMTZjtSNAGnupiD2QQpyO+RuDwOQAAWYqqswIt4mlEMZd2CooJZieAB96p3u3+JpoLSuVlwm3OJvN285C/ZO+FnWDGQH7NesrIeeQQyK6cc8sCOKqTu/vVuF1T3TvrSWXS2hWPNtoTHTlRIPdXvp14eZvP9n8qqVQ9qsHBwmPxtpibOO1sbaGzto/CQwIERf5AeKoqrFY4SWRjMfsrmmwx8oDpNB91M2Q/ED6hr+6a4xWl9tsLZP5SxyjX93cReT4aSKREb+arWw6L/E91PpCWCLd/byE4x3In1JoiR5be3HJ+Z7WYmRVHKct6nnz2gn5agCgJUgg8EfWqpmMzB13gEKzdhUJbZpIK/HfjfPAdU/V3cam05kZcnpLTWCgs8Q7xywK8sg75pDFIoIIaWWMkgc+mhBICmv2rQbbScen93Ychi4baztMliZhd28YKhnilhAkCj5Qx9VB/IOeOTyd+qLiMwne2QbEe34VJoYeBGYzuClKV0c3m7HTuLuMjkLhLWzt17pJG9h9gB9ST4AHkk8CqtjS8hrRqp5IaLld6lRdPktS6hx82czOVbQWloG7xCkSm9ljJADSswIiJJACqCSSQVPgmaNI9FnUXqjTcWd04keIx8sQuYsbr28hF9dhwCvbHBCTCQo8pM6Ed/sCDxbx4XJKDlcLjfp5X6qtkr44iMwNj+bbrEUr715t5vBslYy3m4m2d8mIiCBs7pmRMjaAkDzIit3wqD8vc/wBeAOeQTqGM3Z0bloXlttSY8KPpcS/Dsff2WTtY+x+n2+4qJLQ1EJ7TD6a/wu8dXBL3XLKY2zSy1NmPSEqpdRW11IWH5ZlIkjPb9OeyGPn6+3PuK7+UyKYqwluWiknK9qxwQjl5pGYKkaj/ABO7Ko58csPIr943EqK4DAMAwDqVPn7g+Qf4HyK7umNJ3mvtYLhccIZcrDgs1l8VbyDva5ydtZP8FGinkO6zypOF4PPwpPBCkH1Tx/VVDWu8L+g/xfZ38CBzhy/tbj0vdW/T70yaqvsbqDKZTU24GVmFrmdeWFgk2HtYwfFpaOJPWNpGw59RIj6zfmHlewJ6hQT43VWEjmhktcvh8hbhkkQrPb3UEi8ggjlXRlI9uQQftX8uMsTQOUcFXB4ZSOCD9q/oY/D5xWdw3Rxtfa6iadsiMc8i/EBwy273Er2ycOAeFgaJR444A4JHBP6A0BosNlhyS4klUs3y2kj2K3bymkLEP+7ckEeUwJkkMjR2khZTbFj5PoyI6qSSfTaHks3cx6vSzrO62k6v9IyWIc4nXkcuDzFpEBw0qIZLa44JALKw7SfohfgEtUv/AIgupor/AHz0Pp9DE0uJ05fXkoD8upu7q2VAR7AcWb8fzP8AA1Wixx7X+9WxnoQPcXSbhYZwsSlmESzd8jcD+6AncT9AvJ9qzeXg4jZmzt/ZaC/GoLv3HyvaClQBrzrx2D22upLXN7oYX4iKT0ZYcYZMk8b/ADcqwtkk7SO0g8+x4B4JHO0bQ9UG1m/ErQ6E1vi9QXgiM7WEcphvFjBALm3lCyhQWUEleASPvWmWdUr0pSiJVFvxg729TpcwuLsLdbmbM6tsseY+CXP5FzKoTgj5i8SDzz4J8c8EXorzq/EF3Ps+pbCYbbTZmO+15rjTmo4c3dXeFgSTG414IZkCT3UhEPeTN8qgsOY2DEHhW8OIaLkr00FxsFbx444mZIVVIlPCKg4UKPYAfbiuKx2ndQ2ercBjc3j1lSxyNtHdwJcL2SqjqGCuvJ7WAPBHPggisjX5e8EPIK2zNhZcEhQSSAAOST9Kj7O5Y5a9Lr4hT5Yxx9Pv/X/at5yYc426Eas0jRMqBBye4ggVrX7MxulcVdZrUF5b2dnZxNcTzXMipBbxqCWd2PjgAcknwOPr710jF/NdGkN1KiLebO5TDaYsMBp4qNca0uRgtOQupPE0nAlu248iO3hZ5i3BHKoCCGNWs2X2pxGx+1emtC4JSMbhLNLZZCvaZ5PLSzMB4DSSM8jceOXPFVu6errC7sa+u+orUeQjxOmo1n03oSDKyJbxG2DH4nIfmcES3DpIijhWWKIhg3cO232OyVtlrKK7s7iK7tZl7o54JA6SD7qw8Efxre0NOaeEBw7R1PwslW1H1EtxsNl3aVxXNWSgJSlKIlcH2rmlEXz9q8putDcqPfrqefCWspuNIba91p2hyYrrMv5mYj2PocLHwQCro3kq3FejO/O6Nvsrs3rDXFyYz+w8ZNdQpMrFJZwvEMR48/PKUT3H6vce9eQW1uEmwuibD4yQTZO97r+9mDdxkmlPeST7EgEKSPHy/X3NTiVQYIDl3Ois8PgE0t3bDVbZSunmMzY6fx01/krlLOzhAMksp8Dk8D+ZJ9gPJqFtUbz5jO+pb4FP2NYHlTdzxhrmQfUqp+WNSD9eW8cjtrGw0z5u1sOp/NfRa18oZpueimHO6oxOmIBLlL+CzDfoSRuZJPPHCIPmc/wUGsYuvEXUuNwdzgNQ4+7yNt8ZbSX+Mkto5LfzxMPU7WMZ48OAQT4558Vt/Q3untVYTQYHPYq0wu6k8rK2fyRec5Y8ko0VzKWML9oCtFyqsyoV7mbsSVetPSMFs2gNZicWOTtcv+xOJAVF3BcxSMYvbyytCrKDwOO88k8A2ho4oyWEEmxseWy4hz5I+KHDQi457/yoca2D3cdwx5aNGRB9u4qW5+/6V/1+9ftSlURJO6lpWh31v+/O4UNu0gfB6cZJ5owTxPfMCUUkHgiJe1vHszdp59hvla9oGwey01FLMObm+mmv5pAADI0sjOGPHj9JUcfQADgcVLgcI2ufz2HrzXCVuctadtz6KwXRHs1b7y7zZTV2cs/itK6Cmihx9vNH3wXmYkT1GlPJ4Jto2j4UryHmVw3y8H0Xx+rsJlsxkMRY5ewvctj+342wt7pJJ7XuHK+rGD3JyPbuA5rytzPUZedPvQBl4tK5O4x+s9W61zGOivIl9Ke0jSZvWmikBJJWFYYw/wAjoZgU/sw1U76Jta5DR/V3tRkbKRhc3eo7TGysWPzxXUgtpefvykzH+db6njbHE1reixNRIZJXOK/ovNeb34gu1W3mH3e22yeD03jsTqyVclksjLYWccS3UKiJEkn7eO6X1pgyOQW+R+SOFr0A1zrfCbaaRyup9R5GHF4TFwNcXN1OwVVUeAB92YkKqjyzMAASQK8kt2t3LvcHV2qt1NTW89gt2qwY7GzoPVscbE7C0tiAW7ZXMhkcBiPVmYeO0AR66XJEWjvO0Hqu9FFnlBOzdSsXqHUWP0piZsllbuOzs4vBdz5Zjzwqj3Yng+B58H7U0jt9uRvRFZZPBYyTb/Eowu8fqfKzywZBSVHZNZxQsskbcMCJGcIyMeCeeDIW0/T9aYDK4/cDdq7sm1F8xxeEvJk+Cw5PkD5vE06jj5/ZW4I5KI62cVhIiurdyuAysDyGB8g81n4oW0tnDV3XkPLqtA5zqgEHRvTmfPoq3Zroe05uDqe91TuHqjMav1RfENeXkENtjYbhgijvaKGLnv5BPPf55APPHJ/P/wBHttB/7ll//wAi3+1TPulutprZzSkuodT33wlijCOOOMB5riQ+0cScjuY8E/YAEkgAkebe9nW/r/dKa4s8Zcto/T7h4hZYqZlmmjJ9ppvDMeOVIUIpB4Knk82cP1NQb5rDqq+b6aAWLbnorQ5/p62C2hv5Wyus7zS+S9NInhOo2hujHwOwGNT6hXgIfbgAD+FRhZaE2m3b3c0JpjA7s5/V2Jusi9vc4Se0mS97GhcO6Xht0Vk+RQyt57DIQ3JPNI5Zmncu5LOxJZmPJJP1Nemn4W/TmmKwd1u5m7VWvL/vssCH57ooAWS4n4445dh6an3CpJ7hxU10XCGdziSoscnHdw2NACuptxtBonaCxS10XpbGabRY/RM1lABcSpyG7ZZzzJL5A8uzHwPPitZ3p6cNK70mHJ3Il09rSxcXGL1diPychZXCgCKQupBkVSq/Ix9h8pU8MJVpUAPcDmB1VyYmFuUjRY/pS3i1DuDgNQ6W16bJNytFXiY3NmxHbDexvGJLW/jXgdqTx8njgfNHJwqDhQ3i6xdB7TZOHTtpLca515cym3ttJaX7Lu+MgPB9YBu2BFP6mkIIHJAbg1Vzqs29y2oN/dsjY65zmhsTrGzuNJZi9wRdZZIoi15b25KtwPVdp07u35QW7u5GYCwu0GxWh9iMAcTovAW+JhkANxcDmS4uWAHzSSuSzeRyF57VJPaFHiu1TiLKdgJF3FUzKFz5HC9mhRpkdvt1+qOOWfeHLNoLQV0AU210vdBpZk58DIX6gGTkDzFFwpDKeUZStTRoPb3TW1+nIcDpPB2WAw8TF1tbOIIGcgAu593chVBdiWPA5J4rYaVkqmtmqT2jp05K7hpo4R2QurYYyzxUcsdjaW9kk00lzKtvEsYklkcvJIwUDl2ZizMfJJJJJNdqlKgkk7qVslV26ntt8lv9rTQu1txfNh9E3UN1qPNzR+ZsjHZT2sQso+GHZy14rMzAjwjLyUKmxNdOXEWU+Ztcs9ujZG1tprSC5PPdHDM8TyoPpwzW8JP/ANMV3gl4L8/MXt52XKVnEblUL2PQ1sRjLSO2g20xJhTnt9d5p38kk8ySSM7eT9SeBwPYAV9p0XbTYu8OQ03gb7ROaCLGmV0rmr3Gzoofu8elMEJPkEspPB9xwvE40roKyovcSH3Xg08JFso9lCuT3M3G6YLm2y2ps7e7o7SD8rKXt1ZRjO6fT+7ds0Cqt5AOT6v5QkVeGHcFYG2mIzFnnMXZ5KwnjvbC9hS5t7mFgySxuoZHU/UEEEH7EVFt9Y22TsrizvbeG8s7mNoZ7a4jEkU0bAhkdWBDKQSCCCCCQapivW3ivw/87qDZ3KafzOq8Nj774/T1xHcxAWuOuIYpRa/MSxEU7XKKW89oX6cVqsNrnVDSyTvDn1Coq2lERDmbFemNKUq/VUlKUoiob+K1qya50dtptnB6ipq7PNdXzIRxJZWKrJLEQVPktNC4PI8xfUE8VJ1TqzG6RxkmRytz6MXPaiAd0kz8EhEX6seP9+B5qWevfWNnmusqO3uJUgsdG6QT1ppSo9K5nmaRm5BJ7fQZPBAPPPjggmjmpNTXGvc1+2rpDFbqCljasB+REePJ4/vtxyT59wPYCs3iDONKA/utHuTyWjw8FsZy9538Bc6o1Hfa4y65LJj01hJ+Dslbujtl/wD2c+O5/uBxwABXQoSFBJ8ADkk/Su/pPT2c3ByEthpLT2Y1ZfRcGSDBY+W8aMHngt6akKD2t5JA8H7VDDXzWDW6DpyVoXRwjtm3msZPbQ3S9s0SSj7OoYD/ADppvC2ya70klpbrHc/taCb5PBMcbd7/AOQANStlOlbejDY24v7zajVcdtbgNIY8f678EgchImZiBzyeAeByfYEjWtkdPvlNxMplbiGWIYSP4SNJomjZLh+4OCGAIZQHUqR47h7eOZTWy07HOfcAA/4oj5IJi1rLEkhWApSlZNXKVwqhFVVAVVHAA9gPtXNKIq29SuTy3p4nSclrNJirPI5LPWNyXaQ8XcNmtxEF9lVHsmk4Hn84lvfuPe6AMRhn6lMHqjVGRssTpTRUE2p8re33BWKO3AERVSD3ObiS3CgDuJI7eW7QZq1VibS/sorye/mwtzjJVv7XLWs3oTWMkfkSq/04+vPj+oBHS2X6JNQdUWqf3z1de3WF0G4X4fIfAQWeSzSklvVijSMKqnuJE8qsWBQAOOfT3dBWNlgGbQt0WRrKNzZuxrm1W9b3daOX6t9VY/TOmdOXuZxcd38VhtI4wCa4uGXxHeZCYcxxdqksIwWWEsWkLMqtHtGmOiTcvcKW0n17qPG6KwyvHc/sjAr8bemSN+5FmlkHpD5gH5USKe1BxySRbXajZLROyWBTE6O0/aYiLsVZ7lE7rm6I/vSyn5nPPJ8ngc8AAeK3iucj2ufntqNr8vLop0NOWMyuOnh/Z5qM9J9OOgNKTm9fBpqTOSIiTZ3U7nKZCTtBA4mn7jGvB47Igif8NdjJbFaZt8PeW+j7K128yUkZ9C907Yw28UcvntkltVAhuB5YcSKSAx7GRu11kSlci5xOpUoMaBYBeW3WJ08dSWvMxYXWV03Z6nw2ItzDbS6PdpIpXbudpfhZHM4lKqit2qU5RVUkkc0i1DpzKaTy0+MzWNvMTk7dik1nf27wTRMDwQyMAykEEcEfSv6Jq0bejafSm82gMnp/V9tZHHvbyiPI3aDnGsQD8QjkqU7SiseGAYL2typIqbFU5QG5dPBVk1FmJeHa+K8Qthdncrvxupg9F4lhDJfylp7lv021uil5ZT9PCA8A8dzFVHlhXvHpjTeO0dpvFYHEWy2mLxlrHZ2sC/3Io1CqOfqeAPPufc1Sv8LjYS50XofJ7lZVES81NELbGoCC8dkkhLsx9x6kiqe37Qo3nkcXnrzUyZnZRsF1ooeGzOdylKUqCrJRJ1Oyw4nQGF1LIGZtN6qweTREUFnByMFvIoJ/SWiuZV5HnhiPYmprqCOrJ3v9scVpq3Tuv9UaowuItGbu7EkF/Dcsz9oJCrHaysxA8BSfpU71U4l3Wev9LzH33eiUpSqNSkpSlESlKURKUJ4HJPAFYTJ6qtbIFYSLmUfRT8o/mf8AavoBOy+gE7LN15J/iMbd6l1x1QZi5wGFu8tBa4+ytp3tE9T0pfREnY3Hs3ZJG3B+jqfYivVi5zkGB05dZnPTxY2zsraS8vbhgRHbwxqXd29yAqAk+/sa0Po32qxuqtoptwNXaYxV1mtwMrdasEF/YxTtZ2twVFpCr8HlRbRwN9Dy7c+eSdHg0Ti9z+gsqevla0BpVq6UpWxWbSlKUReD/W9rBZeoveiG7yYN7fansrW4jKgF7O2tiqLwoA4XtjQn3Pjnk8k9DZ3pa3b38ns20hoy9hxF0iyrqPPRPY40RMSBIsrLzOOR5EKuw59vevZzUXTJtXq3cIa5zegsFl9Wgoxyd5ZrLI7InZGzBuVZlUKFLAkdi8Edo4lIDior6dkjru1UyOqkiblZoqCbG/hN6L0x8Fld0s3da+y8fEj4m2Y2mJR/BAKDiSXtYHgsyqw8NHx4q7ejtDaf28wkWG0xhMfp/FRnlLLGWqW8QPAHPagA5IA5PueKz/FDUhrQ0WAUVz3PN3G5Q14p4q+t87r7dbPW8ZjhzGuMzexCRQJVie4Par8cjkfN4BIHPv5r2sJ45rxC2/dWfVoVgxTUuSDAHntPrseD9jwQf5EfeqjFiRSm3UKzwsD6j0W2UpSsKtglKUoi6OF0pjt0d99rtAZZw+Iyl/cZC/tgAwuIrO3e5EEi8g+nKU7CftyR5WvTVEWNFVVCqo4CqOABXmjoS+i0r1UbMahe39RXyVzhHbvZeZLy3eCAA8EchpHPHgt7e3lfS+tXAAKdlvH3uqkkmZ9/D2slKUrquiUpSiJWobvXRtds9QxxqHu7+2/ZVnGW7BLd3bLa20ZY+FDzzRIWPhe7k+BW3O6xozOwVVHJZjwAKp5rnW+5vUVuDiMptLp/DZ/bbReWjuEuszM9tb57IIsyieCUAF4bVwCpU9pmCufVAUJ0YBfM42AXCV+UWGpKuBb2lvY28VtaRCC1hRYoYl9kRRwqj+QAH9K/SoZ01upvBci3Goen7J4089s7YzVWIuwBx+pQ88XPn+6SOPua515v/ntD3OmYLjabU9qM7loMNBc5LIYqO3jnmbti73t7ycoC3jlgo9gCSQD5FnOytcCfML5xWNFzcDyKmWsZqbU+J0Xp7IZ3O5G2xOHsIvWub27kEcUS8gDkn6kkKB7ksAOSQKiTdPV29+kbHSk8mm9F6Qjz+orLTqrd5W4zV4nxEjKbhIY4raNvTjVpSnqn5Y3JICmtuxew1ld5uyzmt81f7g5eyna4skzCRLYWEnJ9N4LONViWRFIAmcPKDyQ45AHid7aWxl3PIfll8ZMJr8LXx5LV9tcbeb46+sd1M1Y3FjpXERyxaJx13GYZZhKgWbKzR/qBlX8uBJOO2PufsDShqnihJJ5Pk0rL1E7qh+Y+ngpkbMgtzSlK+ZEEiFSWXke6ngio1l0X1SsfNipXPMd/cxn7cgj/ALKx82n8iXJTMzkEkkEsOP8AI/7V7DfFfbDqs5cXMVrH3zSLEn+JzxWDvtY20PK2yNcN/iPyr/v/AKVr+oca+BsZMlmcpY2dlH4kvb26EUaf/M8nAH1+v3qJsp1MbNYG4uosjunptfh173awuTfAjtDfIYQwk8H2Uk8jt458VJjp3PF2gn0K+F8TO84KVchnLzJAiWXtj/8AZp4X/wAf613cRjo7GOTLZWSOxxtnG1zJPdSCONERSzSOzEBUVQWLHgADn25qKcT1VbcZS3s5dBYjWG6N7eBjbx6e0xeMCQ4TkyXEcUaoGJ5fu4UI/JB4B33F9Oerd9cjaZPeprXE6St3gu7TbPFzi5heZD3hspddo+KYMfMEYEHyJ5k4JNnBh00rrOblb4/0FBnxCONtozcrVcDPkutW6nx+ES6xWw6Mq5HUElu8FzqoqT32dmsihktOQFln4DOVaJOB3sLnRwiGNUjXtRRwqqAAB9q6+Mxdpg8da4/HWkNjYWsSQW9rbRiOKCNB2oiIvAVQAAAAAAK71a2CBlM3JGNFmJZXTOzOK5pSoo6hOpPQ/TLpBc7rPJGGS6LxY3F2qGW7yMyr3elDGP8A7QXbhFLr3MO4cyVyUq8Vq2stztH7cQRT6t1VhNLwSeI5c1kYbNH88eDIyg/0qmtvn+pDqmSG/vsn/wA33b25UtHjsV+dqG7iPjl5mUfDHjnhgEdTxyjeDW+6N6UNrdG3LX50rbakzspV7jPaoJyuQnkAA9Rpp+4q3Cj9AUfYDk1UVGJwQHLufBT4aKWUXOg8VtT/AIg+wJvhZ2uv0y9yYjOY8Nib/IFUBCkt6ED9vkgeePcfev3HXrsqSANQZwk/T9z81/8Ax1tVvElnZwWkCLDawIscUEY7UjRRwqqB4AA4AA9hX1VYccHKP7/4pwwzq/7Ls7V9TW1m9TRx6K13hc9dyL3LYRXIjvCOwPz8PJ2ygBT55XwQwPBVgJQ5qtG5uxGgd30VtV6Zs8jepKs8WUj7re/hkUAK6XMRWVSOxPAbg9icghQK1jG633F6Xlklz+QyO620kJV5srdn1dR6fi9pJZu1f+sLdAO9nA9dQ7kh1j5qxpsThqDlPZPj8qFNQyRDMNQrf15L9RG3LbMdUmtsMqww4XVp/ezFBAF+eU+neRnx+oSp3BR/dYED349RtEa4wW5Wk8XqfTOUt8zgcnEJ7S+tW5SRD4+vlWBBVlIDKwKkAgioP64em++3/wBs7W80tHAm42l5jf6flnm9JJS3aLi1dvYLNGvb5IHcqcsq9xqdUwCohdH1XCmm4ErXrz/pWvaS1cmovjbK8tJsNqHHStbZTC3qmO5s5lPa6uhAPHd45I/geCCBsNfnskL4XFjxYhbmORsjQ9huClACSAByTSsJqjEXmrGwWkrCZrW51TlrXB/EqvcbeOZj6snH17YlkNfYYzNII+q+SP4bC7oszoDabLdVlzk8Tp+RsRpjF3EYutZNyVS6RlcRWaqQZZB4JfuVVHBJPfH3ejeIgydrZW8OSu4MlcqnEt3FB8P3sAo59MFhyx72JBUDwAv1HS0vpjBba6Nx+Ew1rBh9PYW09KGJSFSGFASzOx9z+p3djyxLMxJJNQrqjrv2rwmbXC4CXNbj5j4j4aSy0TjGyBRiQEIkZkilVieFMTvyfHFauOIMZw4hoFVF4ac7zqVYalQxZdVul0sZLzUWl9f6Jt0PaZNQaPv+3u7ioXvt45kJPHI4bggjzzyB+Vh1jbYagy5wmnL/ADmqNR9okTBYnTGTe8dOQC4RrZQFUHuLMQAB9+BXoMcdgvpmYBcuCmysNq/WOD2/03f6g1JlLbC4SxjMlxfXcnZGg+g+7MT4VFBZiQqgkgGDNb9RO59vrLS2kNO7K5DE5TVjXK4nIa2yMFrDElssTXM1xb2zTOI0En+NS3Kdgdm7BvOmenS3n1Za6w3DztxuHqm17nsVvYRDisUzAAmzsuWWNuFUGV2eQlFPcDXKd7Ka3F36c14bLxf/AC18eSj24wuturu8WPJW2U252UVQXsZmMGX1SCR4kA+a2tGTuHb3d7huTyHHpWZw2GsdO4mzxeLs4MfjrOJYLe0toxHHDGo4VVUeAAAAAPYCu5Ss3UVT6g66AbD85qVHEGa7nr+ckrAa90NhdzNGZnSuobX4zC5a3a2uoQ3BKnyGU+eGUgMp+jKD9Kz9KiNeWkObuF1IDhYqufT5tzujkM3i87vFk2vZdE20+B0va+qrtMnJikys7KSzTzQhYgXbnt9ZioMvNWMrr2t9bXxnFvcRXBt5TBMInDenIACUbj2bhlPB88MPvUb7r9RejtpL22w15cz53WF8VSw0jgYvi8tdu3BULAp+QFSWDyFVIVuCSADPkdPXSXIueijMEVKy17BSdJIsSM7sqIoJZmPAAHuSahDMdVuHy2cu9O7XabzG8eprchJIdNBRjbaQkBVucg59GEHz8y9/BB5A4NdjRnT1uF1DJPld+JJNK6WkdxabYaeyDKkkJIKnJ3cTBrg+P7JCqcqG4BJQWm0jo3B6DwVvhdO4ixwWHtx2w2OOtkghT78IoA5P1P1q9pcHDe1Ob+A+VVT4iT2Yh6qqX/Ns393gFtNrzdu320xJmWSTTu21s6XZiA5AOTlYSJL54YIrRHj2II42ROhu6x9venG9QG8Iu5+Cr5POW17FGw544je2+UeTyEK8+PsKtLTxV+2CFjcrWi3kqkyyOOYuN1VMdFOqe3GhuoncUvGzG+INmBOneCBEPR/KIXkEsZOSQeAB2nKJ0RQS5WO9vt7N471UjMfwq6qWzhbySGK2sERLeffnn2B5AAqzHFc8V6EMY2aPZfDI87uKr1gOgvYzAyW1xPoWDUt7DGkYudUXdxlie0Ec9lzI8a8kklVVVJ48eBxMmmtBab0VCsWndP4rAxLGkITGWUduvpqOFThFHygeAPYVsVK6gWXNcAcVzSlfUSlKURaFvXvDgNhtr89rrU0koxGIhEjxwKDLM7MEjiQEgFndlUckDzySACaqT077Sai19qEb6bzwLfbkZdFkxGKnT/o+m7HnuhhgiPPpSkHuJJLr3cNxIZe7L7/RR9Q3Vxgdv8lFDe7e7aWEep87bP8APBcZafuWyt7hPI+WHumCkcOrSqwKkczpiMg2TtnuCOFaRgg/4R4FZrFqt0Y4MZ33+FdYfTB37rhpyXdpSlY9aFKUpRErkEqQQeCPYiuKURQNqDSmpemnUuZ3E2kwa5vCX0b3GpduoLlbOC8kVPF/ZMVZYrlQo741XidR7eoF7rT7ZbjYHd7QeF1jpe+XI4LMWy3NtOpHPHJDIwBPa6MGRl91ZWB8itRqEunDNjabq33S2teCKywWrLePXeCX1QOZm7IL9FHJHLyoZAg4KqjHgqQRscKrXTXhk1I2KztfTNj/AHGc91LW/PSHtx1EXcGS1Ljrux1JaQG3tNR4S7a0yFunzcASLyHALEgSKwBJ4Hk81t1R+GdqmwLPpDeSaSBHPpY/UuDhuO9TJzw9zC0bchCf7nBI4HYD4tVux1Q7V7HCQa311iMFdJx3WDTGe9AK9wPw0QaXjjjz28eR9xzXC8/EF1ju6UtdhNms3qSGbujTVOq1/Z+JicAknkN+YoHaxX1Ec88BeSvN5KyIi8wFvGyrInytNoyfRVh3K2z3O2CV5dydJpFhY2SM6r05K15i+5h7yAgSwLz45kQDnjz5HOG0RqbP5HcXS2V2zwa7h5XA5NLubH2R7rd0kilt2WS84MFueyZyHdvlIU9pANXVt9iNRblRzXO9+ub3XrToV/djFPJi9P23Lh+BBCyvdFSCFe4ZvBPK88ETBh8Nj9O4q1xeJsLXFYy1T07exsYFgggXkntSNAFUck+AAKyU01JFKJIBcj2+VpIvqJI8kp+VAeq9m9xuojS2S09uVlsTonSGQK+rgtJqbvITIsyyos19OvYpUxJ/ZQDu7jyeB2nctAdOOjtpcJDitFYWywdsiBZJghkubtueWeaZvnYk+wJIX2UKOAJWpVbLWzSjKTYdBspTImsdm59VolxpTIweRGkwHuY3/wC48GtU1hsDb7g/A56DI3mi9wcP3DBarxnIu7DluWV07gtxAxBDQy8qyvIB2+oTUzUrkypkiIcw2K6yNbKzI4XChzRdvu5qbeqDUW41jgLPH4XT15hbOfA3cjx30txc2UrT+jIO6HkWflSze6gc9pZpjpX4XN9bWTQLcXEUDXEghhErhTI5BbtXn3PCseB54U/avU876qTM/fwXKGFsDcrdl+9KUqIu6V18jkbXEY+6v7+4js7G1iee4uZTwkUaKWd2P0AUEk/YVHG4fULpfQmTnwNrJJqfWMcZddOYYrLcofAU3DEiO1Qll+eZkHzDjuPANaN5Nzd3N7kn2swtxp/Sud1RYsgwuOLX8kVi/wAl1Jf3kiIsMAiZlHpQGR3PCM3tVnTUMkpDjo3x6Lm/Pwy9rbgc+V+l+vgsPPtDvHjtGaS3F0RuNPpRN776GXPm8tUkGKurxpXxTQPGrtDFIksFszqQ6u0ZPPcEin78MDZGy0Ps/lNS5LGYK/1be53JWR1bjpzevlLeC5aEyrOzH5Gmim47AgdVjcqWPcdK330nq7B7FjHa43ButclUtcNpzSmLxMWOtL/KylIbAToHkkuvSm7J+wyBT6PJjYrw13Nnts8bs1thpfRGI4awwWPhskl9MRtOyr88zKPAaR+524/vMa3cXDtdgWQmEjTZ51W6UpSu6jpSlKIlKUoiUpSiJSlKIlKUoi88OkXKZDV+0+odx7+39C73E1Vk88zgj5YFkEEcK8MSERopQA3nx7kcE2b0lOsuFjQe8TMp/qe7/vqpvRHg73Q20OrtB5ZGgzOjtZX+Knilj7JGjKRvHMwBYAOS/BViCACCQeTY/TeVOOvgrH8iYhXB9gfo3/n6GsDXgmd4O91tKQA0zbLfKUpVQu6Ur5kkSJCzsEUe5Y8AVjptS42FipuQ5B44RS3+oHFfQCdkssnSuFYOoYex8jkVzXxEqFOpjY5d0sXhtQYvMag01qvTMjy2eW0pcvBkRaSNH8bDD2svdI8KMEBP6uB7MwM10rvDK6B4kYdQuckbZGlrtlXfa7oI2f2uzb5tcPd6vzpmadcnqy4W+lV2PJbsCJEW5+YOYy4PkMKsNGixIqIqoiqFVVHAAA4AH8OK+qUlqJJzeRxK8xxMiFmCyUpSuC7JSlKIlKVhdYa0wG3un7jN6lzNjgcRb/2l5f3Cwxg8EhQWI5Y8HhRyzHwATXprS82aLleSQ0XKzVQzubtPp/qE3o0vorVN7c2eMxeEv89ZpjMqbW9OQ9W3ht7mML86m2VpWDeVLzJyCEIMW7p9Wmu9Q6SbM7R7c6pudGLPCl3uDcYBpkW3kLD18fYSPG92Bx3eoxVEK9rqO5WrtbYbHbNbzC017gtZ5fXmu4wJ11zb564TKWkw9mW37hHbhS3yQSQdqqyqUZTwdLQUL4HCaYW8Of8AiqZ5xO0xxlZLX2+2q+i+zx+nd2rS819a3jG307rXFLbWi5BwoIgyEcsyi2kQnzMCyOhDfqWSoo1p1Mybgzf9e7oYrSWn529KLTehMkt9fXABJ5nuoUM/J547bdYxxyOWPkWLuum3BZTO2edzef1NqXUVkhhtsnqDILkDBG0YSVI7eaNraP1O1GYpCpLKCCvkHZtPbYWWmLp5LHJ3scEq9s9vFbWNqJh/dDSW9tFIADweA4544PIJBsTFTNeXsbr+bdF3pXSRD90B3S97etrXVZtFbN691DZW2K0dpiLZ7SDsJJ8rl4Y2ytyOeG9Oz+Yxycg/mXTB+CD2cjg2V2x2j0rszhb21wFs0T3kpusllb6X1ry/l8n1biYgFyO5iPZV7m7QoJrE7qdSW2uzPfDqrVljaZMcqmItibm+kbz2qIIgzr3EdoZgq8+Cw4NaFZaD3a6zJpbXL47LbLbLycNItyFi1Jnk5/synLC0i+Xk88k8gD1Fc9ndjHy6AWC9VNdzkdcjYDYeQGgWZ2bmXqr6ibXW+NmW42q20mntsfeRy8pmM7JGFeVF4+aG3hkIDngF5AyF1Zu27P1rX9EaHwW2uksXpfTOLt8LgMZCILSxtV4SJB5+vlmJJZmJLMxLEkkmth4HNWbGhgyhZeR5kcXu5rmlKV7XNKUpREpSlESlKURKUpREpSlEVIdeaPfZPq/y2Unu0ttH7xW0EEASEKlvqCzVVjiYheEE8JlYNyTJIXBXwprdJ4JLaVopUMci+Cre9Tnu/tPp7fHbnM6L1Tbyz4bKRhJDbyenNE6sHjljb6OjqrDkEcrwQwJBqzlsvuf04yfsfcLS+U3b0LaxAWOvNOWfxOTijUMSuTtO4sXUD5riP5WVVZuXZ+M9iNC+V3Gi1PMK9oK1sLeHJspSs9ZywQLHNbicqAA4ftP9fBr8brWF7MCIljgB+oHc3+Z8f6VH2mepPYHWdu1zjty9OW8SBSf2nkxj2PPPHCXRjY/pPIA8eOeORz+OpeozYXTA9S93TwDL6TSkYzJR3/hffxAJDz9l9z9Aazf08ma3DN/JXYqIN8w91t9xdTXb980ryt54LsTxWW0viP2heetIoa3iPJ7vZm+g/wDP8vrUC5rrX2hwrW0wxmtshg5QGOoLfATpYxQkKVndpfTfsYNyCqMTwfHtzuG5PU9iNJYTRuM2zx43C1drSNbnT2KsnKRy25Pz3U8hH5USBXBL8EFGBChHZOrqScWGQi/p/wAXk1kJacrtlYKla1oWw1TaYgTawythf5udVM8GGtjBjrZhyCLcSFpiD4JMrtyRyqxg9tbLVa9uU2vde2nML2slKUrwvSUpSiJSlfLusSM7sERQWZmPAAA5JP8ADigF9l8X1XQz2dxulsLe5fMX9vi8VZRGa5vbuQRxQoPdmY+APIH8yKhzIdRl7uFmL3TGxunRuXnrSb4e+zLym30/im88me7/APXMPlYRwd5ZS3DArwdu0/0WWOrczZaj3r1BLurm7VvVtsNNB8Np/HMeeRDYgkStwShknaQuoXlRwOL2lwqWazpOy37+yrJ6+OPRmpUcwdRurd9vVx3T5oufUcYmaCXXGp4HsdPW4HgtGxIluWVvBREBXw3DCpT2Z6Rf3a1FHrXdHVVxunr9VYW9zfwLFjcSH47lsrQcpG3jtMv6mH0XuYGw9jZQY60htbaFILaFFiihiQKkaKOFVQPAAAA4/hXa45FaqCjhph+2NevNUMtRJL3jogHFQJuZ0LbEbu5lstqbbfFT5J2Ly3WPebHvMxJJeU20kfqMSTyz8k+PPgVPlKnKMqnW34c2hcNaGHTmvtz9IysqobnB6tlhkKL7Jwysvb/Dt8ceOK+7f8PrCv6keU3o3pz9lKhSSxyesmaCQH/EEiQnj7c8fcGrWeaea85QvWZ3VRNtF0rbTbEzRz6G0HicHexq6LkfTa4vQrE9y/Eyl5e08+3fxxwOOAOJbpSvS8pSlKIlKUoiUpSiJSlKIlKUoiUpSiJSlKIlKUoi1m/230nlr2e7vtMYa9u5jzJcXOPhkkc/dmKkn+tdrB6NwOmJZZMPhcfiZJQBI1jaRwlwPYMUA5/rWcpRFGPUTvNitgtoNRa1y8QvIrGDtt8f3KGvbhz2RQKD79zMOeOSF7jweKqt0OdMP/Iboy51HqDHw2mvtSD1b2CIOFxdqSphsE72Y8IFBb/i4UlhErHfOpGB9x+rPZzRV1Ct5p7T2OyOs76yklUxyzoUtbOV4zweYZZWZSCeS55HCk1MFZfGKostA3nqfhXmHwB15HeiUpSskr9KUpRFrGuNbxaQwWau1t5Lu7scfPeRQjgLK6RsyR8kjjuKgc8gefJHnjN4XMWOo8PYZbF3Md9jMhbx3dpdRc9k0Mih45F5APDKwI8exrUNRyx3WfkQRrMgKxlWAIf25BB8fccVWTpH0PvzvBtFhNLw6pxugducBNc4aXUmLjaXOZNYJ5I+y39QGOBVChPU8MO0Ed3zAXFNQ/VsszQjr0P+qHUzimsXbEKwu7/UFgNqLyxwUdrd6r15lgww2kMKhlvr5wOQW4BEMQ57mlfgBVkZQ5QrWPxHSpq3fsx5Tf3MvbYYkPb7aaYu2hx8Q/8AjrpCJLx/CHtUrGjK3byHIqZdlemzQewdpefupimGXv8Ag5HPZGZrrJZB/ctNO/LHk/N2jhQfIUVKv9a1FJh8VKL7u6/Cz09ZJNpsOixun9OYrSeHtMRhMbZ4fFWienb2NhbpBBCn+FI0AVR59gBWUpSrVQUpSlESlKURKUpREpSlESlKURKUpREpSlESlKURKUpREpSlESlKURKUpREpSlEVR9YCeH8Q0s1lH8Jd7VJ6d40fz98OYbviVv8ACRcIzD6kRn6VLtQp1YmfQ/VFsXqySS9TB59chom+ktiQqT3PpyWSHggN3zJ5Un2i7gCVqVLfUtsZmguT8POjlG7x8pI/j7D+tYvGWETh3ULTYabxEDkVl6V8xyJKgZGDqfYqeRX1WeVqlY3PZYYmyLA/nycrGPHv9/5D/avrLZu3xKfOfUmI5WJT5P8AP7D+P/bWi5DITZO5aaZuWPgAeyj7CurGX1K9tbda7rfWUG32js/qm6aH08LYz5EpcH5ZWijLrHwWXuZyoUL3AsWA5HNSx0V6LutAdLW3GKv5JZMhNi1yl2Z/1i4vHe7lVv4h52H9Krfv9p3Ibk4bT+2eIVmvda5e3x1wYwe+DHRsJr2fnkdqrEnaT55MqqBy4IvxBAkCLHGoSNQAqqOAoHsAPtW0wqLLEXHmf4WbxWTNKGDkF+9KUq8VKlKUoiUpSiJSlKIlKUoiUpSiJSlKIlKUoiUpSiJSlKIlKUoiUpSiJSlKIlKUoiUpSiKNt/8AZfG7/bU5rRWSuZccb1VktMnbrzNY3UbB4LhPIPKOqkgMpZe5eQGNVj213JmyGozt3une2mlN4rAJDcWkoWO3zqfpivce3yrMsoHcUQBlYSKY1C8C8f0FR5vFsToDfnBQ4nX2lrDUtnCS0BuQyTW5cr3+lMhWSPu7V57GHPaOeeKg1NKyrbldoRsVKp6l9M7MxaZY6TisWLG6n7/bmJvT8/08/wCv3rr5DB5RZiLS+neFvPEk7Aj+H8RVOur7bvNdD2ihldsN0NdwQQRRy22IzWShyFhb83KRlY4ZYSFU+s7Ec+W4J54qnqfiTdQos3Q65gaVmWRZzg8f3oB3AqAIO3huQTyCflHBALBs67B5gey8Hz/4VdNxNp1LSvXhdG5CY9zvCGY+e5iWP+QNRBrHeC3jzt3pHbbEX26+voXWCfG4GM/A4tnB7Hvr4j0YV5Vh293dyhU9p8jQejDR2a62NENqTdXcbWeSt41RbjT+IyEWKxt9G09zEY547WKN2XtgQ+HB558/QX9222r0jtBpuLAaM09YacxMZ5FtYwhO9gAve7fqkcgDl3JY/U1Np8JDTmmdfwC4TYm8izBZRp04dO95tat9qnWeXTVG5uah9HI5O37hZ2Nv3l1sbFG4KW6MSeSO+Rvmb6Ks8+38a+ea+l9q0IaGiw2VG4lxzONyuaUpXpfEpSlESlKURKUpREpSlESlKURKUpREpSlESlKURKUpREpSlESlKURKUpR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6" name="TextBox 5"/>
          <p:cNvSpPr txBox="1"/>
          <p:nvPr/>
        </p:nvSpPr>
        <p:spPr>
          <a:xfrm>
            <a:off x="2898648" y="621792"/>
            <a:ext cx="685800" cy="1477328"/>
          </a:xfrm>
          <a:prstGeom prst="rect">
            <a:avLst/>
          </a:prstGeom>
          <a:solidFill>
            <a:schemeClr val="bg1"/>
          </a:solidFill>
        </p:spPr>
        <p:txBody>
          <a:bodyPr wrap="square" rtlCol="0">
            <a:spAutoFit/>
          </a:bodyPr>
          <a:lstStyle/>
          <a:p>
            <a:endParaRPr lang="en-US" altLang="zh-CN" dirty="0" smtClean="0"/>
          </a:p>
          <a:p>
            <a:endParaRPr lang="en-US" altLang="zh-CN" dirty="0" smtClean="0"/>
          </a:p>
          <a:p>
            <a:endParaRPr lang="en-US" altLang="zh-CN" dirty="0" smtClean="0"/>
          </a:p>
          <a:p>
            <a:endParaRPr lang="en-US" altLang="zh-CN" dirty="0" smtClean="0"/>
          </a:p>
          <a:p>
            <a:endParaRPr lang="zh-CN" altLang="en-US" dirty="0"/>
          </a:p>
        </p:txBody>
      </p:sp>
      <p:sp>
        <p:nvSpPr>
          <p:cNvPr id="7" name="TextBox 6"/>
          <p:cNvSpPr txBox="1"/>
          <p:nvPr/>
        </p:nvSpPr>
        <p:spPr>
          <a:xfrm>
            <a:off x="2657856" y="838200"/>
            <a:ext cx="685800" cy="1477328"/>
          </a:xfrm>
          <a:prstGeom prst="rect">
            <a:avLst/>
          </a:prstGeom>
          <a:solidFill>
            <a:schemeClr val="bg1"/>
          </a:solidFill>
        </p:spPr>
        <p:txBody>
          <a:bodyPr wrap="square" rtlCol="0">
            <a:spAutoFit/>
          </a:bodyPr>
          <a:lstStyle/>
          <a:p>
            <a:endParaRPr lang="en-US" altLang="zh-CN" dirty="0" smtClean="0"/>
          </a:p>
          <a:p>
            <a:endParaRPr lang="en-US" altLang="zh-CN" dirty="0" smtClean="0"/>
          </a:p>
          <a:p>
            <a:endParaRPr lang="en-US" altLang="zh-CN" dirty="0" smtClean="0"/>
          </a:p>
          <a:p>
            <a:endParaRPr lang="en-US" altLang="zh-CN" dirty="0" smtClean="0"/>
          </a:p>
          <a:p>
            <a:endParaRPr lang="zh-CN" altLang="en-US" dirty="0"/>
          </a:p>
        </p:txBody>
      </p:sp>
      <p:sp>
        <p:nvSpPr>
          <p:cNvPr id="8" name="TextBox 7"/>
          <p:cNvSpPr txBox="1"/>
          <p:nvPr/>
        </p:nvSpPr>
        <p:spPr>
          <a:xfrm>
            <a:off x="2545080" y="1356360"/>
            <a:ext cx="685800" cy="1477328"/>
          </a:xfrm>
          <a:prstGeom prst="rect">
            <a:avLst/>
          </a:prstGeom>
          <a:solidFill>
            <a:schemeClr val="bg1"/>
          </a:solidFill>
        </p:spPr>
        <p:txBody>
          <a:bodyPr wrap="square" rtlCol="0">
            <a:spAutoFit/>
          </a:bodyPr>
          <a:lstStyle/>
          <a:p>
            <a:endParaRPr lang="en-US" altLang="zh-CN" dirty="0" smtClean="0"/>
          </a:p>
          <a:p>
            <a:endParaRPr lang="en-US" altLang="zh-CN" dirty="0" smtClean="0"/>
          </a:p>
          <a:p>
            <a:endParaRPr lang="en-US" altLang="zh-CN" dirty="0" smtClean="0"/>
          </a:p>
          <a:p>
            <a:endParaRPr lang="en-US" altLang="zh-CN" dirty="0" smtClean="0"/>
          </a:p>
          <a:p>
            <a:endParaRPr lang="zh-CN" altLang="en-US" dirty="0"/>
          </a:p>
        </p:txBody>
      </p:sp>
      <p:sp>
        <p:nvSpPr>
          <p:cNvPr id="9" name="TextBox 8"/>
          <p:cNvSpPr txBox="1"/>
          <p:nvPr/>
        </p:nvSpPr>
        <p:spPr>
          <a:xfrm>
            <a:off x="2940547" y="1880935"/>
            <a:ext cx="6391656" cy="1569660"/>
          </a:xfrm>
          <a:prstGeom prst="rect">
            <a:avLst/>
          </a:prstGeom>
          <a:noFill/>
        </p:spPr>
        <p:txBody>
          <a:bodyPr wrap="square" rtlCol="0">
            <a:spAutoFit/>
          </a:bodyPr>
          <a:lstStyle/>
          <a:p>
            <a:pPr algn="ctr"/>
            <a:r>
              <a:rPr lang="en-US" altLang="zh-CN" sz="4800" b="1" dirty="0" smtClean="0">
                <a:solidFill>
                  <a:srgbClr val="FF0000"/>
                </a:solidFill>
              </a:rPr>
              <a:t>2020</a:t>
            </a:r>
            <a:r>
              <a:rPr lang="zh-CN" altLang="en-US" sz="4800" b="1" dirty="0" smtClean="0">
                <a:solidFill>
                  <a:srgbClr val="FF0000"/>
                </a:solidFill>
              </a:rPr>
              <a:t>高考</a:t>
            </a:r>
            <a:endParaRPr lang="en-US" altLang="zh-CN" sz="4800" b="1" dirty="0" smtClean="0">
              <a:solidFill>
                <a:srgbClr val="FF0000"/>
              </a:solidFill>
            </a:endParaRPr>
          </a:p>
          <a:p>
            <a:pPr algn="ctr"/>
            <a:r>
              <a:rPr lang="zh-CN" altLang="en-US" sz="4800" b="1" dirty="0" smtClean="0">
                <a:solidFill>
                  <a:srgbClr val="FF0000"/>
                </a:solidFill>
              </a:rPr>
              <a:t>漫画作文审题立意解析</a:t>
            </a:r>
            <a:endParaRPr lang="zh-CN" altLang="en-US" sz="4800" b="1" dirty="0"/>
          </a:p>
        </p:txBody>
      </p:sp>
      <p:pic>
        <p:nvPicPr>
          <p:cNvPr id="88068" name="Picture 4"/>
          <p:cNvPicPr>
            <a:picLocks noChangeAspect="1" noChangeArrowheads="1"/>
          </p:cNvPicPr>
          <p:nvPr/>
        </p:nvPicPr>
        <p:blipFill>
          <a:blip r:embed="rId4" cstate="print"/>
          <a:srcRect/>
          <a:stretch>
            <a:fillRect/>
          </a:stretch>
        </p:blipFill>
        <p:spPr bwMode="auto">
          <a:xfrm>
            <a:off x="9416955" y="413576"/>
            <a:ext cx="2327369" cy="6067425"/>
          </a:xfrm>
          <a:prstGeom prst="rect">
            <a:avLst/>
          </a:prstGeom>
          <a:noFill/>
          <a:ln w="9525">
            <a:noFill/>
            <a:miter lim="800000"/>
            <a:headEnd/>
            <a:tailEnd/>
          </a:ln>
          <a:effectLst/>
        </p:spPr>
      </p:pic>
      <p:sp>
        <p:nvSpPr>
          <p:cNvPr id="12" name="TextBox 11"/>
          <p:cNvSpPr txBox="1"/>
          <p:nvPr/>
        </p:nvSpPr>
        <p:spPr>
          <a:xfrm>
            <a:off x="2962656" y="5980176"/>
            <a:ext cx="6144768" cy="368300"/>
          </a:xfrm>
          <a:prstGeom prst="rect">
            <a:avLst/>
          </a:prstGeom>
          <a:noFill/>
        </p:spPr>
        <p:txBody>
          <a:bodyPr wrap="square" rtlCol="0">
            <a:spAutoFit/>
          </a:bodyPr>
          <a:lstStyle/>
          <a:p>
            <a:r>
              <a:rPr lang="zh-CN" altLang="en-US" dirty="0" smtClean="0"/>
              <a:t>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39959"/>
            <a:ext cx="12192000" cy="7017306"/>
          </a:xfrm>
          <a:prstGeom prst="rect">
            <a:avLst/>
          </a:prstGeom>
          <a:noFill/>
        </p:spPr>
        <p:txBody>
          <a:bodyPr wrap="square" rtlCol="0">
            <a:spAutoFit/>
          </a:bodyPr>
          <a:lstStyle/>
          <a:p>
            <a:pPr>
              <a:lnSpc>
                <a:spcPts val="2700"/>
              </a:lnSpc>
            </a:pPr>
            <a:r>
              <a:rPr lang="zh-CN" altLang="en-US" dirty="0" smtClean="0"/>
              <a:t>　　</a:t>
            </a:r>
            <a:r>
              <a:rPr lang="zh-CN" altLang="en-US" sz="2400" dirty="0" smtClean="0"/>
              <a:t>审题</a:t>
            </a:r>
          </a:p>
          <a:p>
            <a:pPr>
              <a:lnSpc>
                <a:spcPts val="2700"/>
              </a:lnSpc>
            </a:pPr>
            <a:r>
              <a:rPr lang="zh-CN" altLang="en-US" sz="2400" dirty="0" smtClean="0"/>
              <a:t>　　限制性</a:t>
            </a:r>
          </a:p>
          <a:p>
            <a:pPr>
              <a:lnSpc>
                <a:spcPts val="2700"/>
              </a:lnSpc>
            </a:pPr>
            <a:r>
              <a:rPr lang="zh-CN" altLang="en-US" sz="2400" dirty="0" smtClean="0"/>
              <a:t>　　</a:t>
            </a:r>
            <a:r>
              <a:rPr lang="en-US" altLang="zh-CN" sz="2400" dirty="0" smtClean="0"/>
              <a:t>1.</a:t>
            </a:r>
            <a:r>
              <a:rPr lang="zh-CN" altLang="en-US" sz="2400" dirty="0" smtClean="0"/>
              <a:t>立意限制。本次作文是漫画类材料作文，漫画正中有位母亲模样的女子，脸上带着甜蜜的笑容，正在给怀中标有“分”的娃娃喂奶，尽管那个娃娃喂得胖胖大大，饱得口角流奶，其他象征“德”“体”“美”“劳”的娃娃，瘦瘦小小，饿得哇哇大哭，涕泗交流，却不被理会。这个“母亲，可以指家长，也可以指考生，也可以指教育部门，也可以指社会。题目要求考生对这一现象、这一现象的后果等问题进行思考。任何脱离教育中片面强调分数这一思考基点的构思和写作都是跑题。</a:t>
            </a:r>
          </a:p>
          <a:p>
            <a:pPr>
              <a:lnSpc>
                <a:spcPts val="2700"/>
              </a:lnSpc>
            </a:pPr>
            <a:r>
              <a:rPr lang="zh-CN" altLang="en-US" sz="2400" dirty="0" smtClean="0"/>
              <a:t>　　</a:t>
            </a:r>
            <a:r>
              <a:rPr lang="en-US" altLang="zh-CN" sz="2400" dirty="0" smtClean="0"/>
              <a:t>2.</a:t>
            </a:r>
            <a:r>
              <a:rPr lang="zh-CN" altLang="en-US" sz="2400" dirty="0" smtClean="0"/>
              <a:t>价值判断限制。漫画作者的感情倾向非常明显，是对教育中“分数至上”现象的批评。培养德智体美劳均衡发展、全面发展、可持续发展的人是教育的目标，一味追求高分，“高分薄德”“高分弱体”“高分轻美”“高分恶劳”的教育都是畸形的教育，只会造就畸形的人。认为“高分万能，毋论其它”的教育思想与教育方式，与国家的教育目的、漫画作者和出题人的意图都是相悖的。任何片面强调分数高于一切的写作都是跑题。</a:t>
            </a:r>
          </a:p>
          <a:p>
            <a:pPr>
              <a:lnSpc>
                <a:spcPts val="2700"/>
              </a:lnSpc>
            </a:pPr>
            <a:r>
              <a:rPr lang="zh-CN" altLang="en-US" sz="2400" dirty="0" smtClean="0"/>
              <a:t>　　</a:t>
            </a:r>
            <a:r>
              <a:rPr lang="en-US" altLang="zh-CN" sz="2400" dirty="0" smtClean="0"/>
              <a:t>3.</a:t>
            </a:r>
            <a:r>
              <a:rPr lang="zh-CN" altLang="en-US" sz="2400" dirty="0" smtClean="0"/>
              <a:t>内容和思维限制。“结合材料内容和寓意”作文，材料中有几组对比：“分数至上”的现实状况和其它“四育萎缩”现实状况的对比，人们对待“分数”的态度和对其它“四育”的态度的对比；学生因“得分”发生的变化和其它“四育”缺乏产生的自身变化的对比。漫画往往有寓言性质，考生构思时要立足于漫画强调的“片面追求高分”，“只”追求分数，追求高分走极端，而导致出现了种种社会问题，并据此提出解决方法。写作不得脱离漫画内容及寓意范围作文。</a:t>
            </a:r>
          </a:p>
          <a:p>
            <a:pPr>
              <a:lnSpc>
                <a:spcPts val="2700"/>
              </a:lnSpc>
            </a:pPr>
            <a:r>
              <a:rPr lang="zh-CN" altLang="en-US" sz="2400" dirty="0" smtClean="0"/>
              <a:t>　　</a:t>
            </a:r>
            <a:endParaRPr lang="zh-CN" alt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39959"/>
            <a:ext cx="12192000" cy="6370975"/>
          </a:xfrm>
          <a:prstGeom prst="rect">
            <a:avLst/>
          </a:prstGeom>
          <a:noFill/>
        </p:spPr>
        <p:txBody>
          <a:bodyPr wrap="square" rtlCol="0">
            <a:spAutoFit/>
          </a:bodyPr>
          <a:lstStyle/>
          <a:p>
            <a:r>
              <a:rPr lang="zh-CN" altLang="en-US" dirty="0" smtClean="0"/>
              <a:t>　　</a:t>
            </a:r>
            <a:r>
              <a:rPr lang="zh-CN" altLang="en-US" sz="2400" dirty="0" smtClean="0"/>
              <a:t>开放性</a:t>
            </a:r>
          </a:p>
          <a:p>
            <a:r>
              <a:rPr lang="zh-CN" altLang="en-US" sz="2400" dirty="0" smtClean="0"/>
              <a:t>　　</a:t>
            </a:r>
            <a:r>
              <a:rPr lang="en-US" altLang="zh-CN" sz="2400" dirty="0" smtClean="0"/>
              <a:t>1.</a:t>
            </a:r>
            <a:r>
              <a:rPr lang="zh-CN" altLang="en-US" sz="2400" dirty="0" smtClean="0"/>
              <a:t>对问题的价值判断和思考方式是见仁见智的。漫画正中喂奶的母亲般的人物代表谁？如果是教育基层主管部门，怎样制定政策评价、监管学校、老师，以免造成只追求分数排名的局面？如果是学校领导，怎样应对学校之间的排名？如果是老师，怎样平衡考试和学生素养之间的关系？如果是家长，面对社会的激烈竞争，应该怎样教育孩子，让孩子全面健康成长？这些都为考生构思写作提供了一定的开放性。</a:t>
            </a:r>
          </a:p>
          <a:p>
            <a:r>
              <a:rPr lang="zh-CN" altLang="en-US" sz="2400" dirty="0" smtClean="0"/>
              <a:t>　　</a:t>
            </a:r>
            <a:r>
              <a:rPr lang="en-US" altLang="zh-CN" sz="2400" dirty="0" smtClean="0"/>
              <a:t>2.</a:t>
            </a:r>
            <a:r>
              <a:rPr lang="zh-CN" altLang="en-US" sz="2400" dirty="0" smtClean="0"/>
              <a:t>立意角度是开放的。材料中包含以下思考问题的角度。一是社会角度。应该摒弃“万般皆下品，唯有分数高”的论调。应该思考在学生全面发展的基础上，营造学生个性发展的氛围，促进学生多元发展，多途径成才。二是从教育主管部门角度。制定合理的多元化的考评监督机制，不搞一刀切，不按考试分数排名站队，鼓励学校办出特色。三是从学校的角度。学校站在对学生负责、对教育负责的角度，合理设置课程，让学生德智体美劳全面发展。四是从家庭的角度。作为家长，理性教育孩子、引导孩子全面发展，成为社会有用之人。五是从学生自身角度。应该在全面发展中，找到自己的个性和优势，不能用单一的分数来阻碍了自己的发展。这些都为考生构思写作提供了一定的开放性。</a:t>
            </a:r>
          </a:p>
          <a:p>
            <a:r>
              <a:rPr lang="zh-CN" altLang="en-US" sz="2400" dirty="0" smtClean="0"/>
              <a:t>　　</a:t>
            </a:r>
            <a:r>
              <a:rPr lang="en-US" altLang="zh-CN" sz="2400" dirty="0" smtClean="0"/>
              <a:t>3.</a:t>
            </a:r>
            <a:r>
              <a:rPr lang="zh-CN" altLang="en-US" sz="2400" dirty="0" smtClean="0"/>
              <a:t>文体是自由的。考生可以写议论文，也可以写成记叙文。当然文体的形式可以多样。如记叙文可以采用书信体、回忆录、访谈式等形式，议论文可以直接发表对漫画的看法。这些都为考生在文体选择上提供了一定的开放性。</a:t>
            </a:r>
            <a:endParaRPr lang="zh-CN" altLang="en-US" sz="2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26366" y="177282"/>
            <a:ext cx="9470573" cy="6524863"/>
          </a:xfrm>
          <a:prstGeom prst="rect">
            <a:avLst/>
          </a:prstGeom>
          <a:noFill/>
        </p:spPr>
        <p:txBody>
          <a:bodyPr wrap="square" rtlCol="0">
            <a:spAutoFit/>
          </a:bodyPr>
          <a:lstStyle/>
          <a:p>
            <a:r>
              <a:rPr lang="zh-CN" altLang="en-US" sz="2000" b="1" dirty="0" smtClean="0">
                <a:solidFill>
                  <a:srgbClr val="FF0000"/>
                </a:solidFill>
              </a:rPr>
              <a:t>参考立意</a:t>
            </a:r>
            <a:r>
              <a:rPr lang="zh-CN" altLang="en-US" sz="2000" dirty="0" smtClean="0"/>
              <a:t/>
            </a:r>
            <a:br>
              <a:rPr lang="zh-CN" altLang="en-US" sz="2000" dirty="0" smtClean="0"/>
            </a:br>
            <a:endParaRPr lang="zh-CN" altLang="en-US" sz="2000" dirty="0" smtClean="0"/>
          </a:p>
          <a:p>
            <a:r>
              <a:rPr lang="zh-CN" altLang="en-US" sz="2000" b="1" dirty="0" smtClean="0"/>
              <a:t>正确立意</a:t>
            </a:r>
            <a:endParaRPr lang="zh-CN" altLang="en-US" sz="2000" dirty="0" smtClean="0"/>
          </a:p>
          <a:p>
            <a:r>
              <a:rPr lang="en-US" altLang="zh-CN" sz="2000" dirty="0" smtClean="0"/>
              <a:t>1.</a:t>
            </a:r>
            <a:r>
              <a:rPr lang="zh-CN" altLang="en-US" sz="2000" dirty="0" smtClean="0"/>
              <a:t>只有高分，输掉未来。</a:t>
            </a:r>
          </a:p>
          <a:p>
            <a:r>
              <a:rPr lang="en-US" altLang="zh-CN" sz="2000" dirty="0" smtClean="0"/>
              <a:t>2.</a:t>
            </a:r>
            <a:r>
              <a:rPr lang="zh-CN" altLang="en-US" sz="2000" dirty="0" smtClean="0"/>
              <a:t>莫让“高分”遮望眼。</a:t>
            </a:r>
          </a:p>
          <a:p>
            <a:r>
              <a:rPr lang="en-US" altLang="zh-CN" sz="2000" dirty="0" smtClean="0"/>
              <a:t>3.</a:t>
            </a:r>
            <a:r>
              <a:rPr lang="zh-CN" altLang="en-US" sz="2000" dirty="0" smtClean="0"/>
              <a:t>不唯分数论英雄。</a:t>
            </a:r>
          </a:p>
          <a:p>
            <a:r>
              <a:rPr lang="en-US" altLang="zh-CN" sz="2000" dirty="0" smtClean="0"/>
              <a:t>4.</a:t>
            </a:r>
            <a:r>
              <a:rPr lang="zh-CN" altLang="en-US" sz="2000" dirty="0" smtClean="0"/>
              <a:t>分数与素养齐升。</a:t>
            </a:r>
          </a:p>
          <a:p>
            <a:r>
              <a:rPr lang="en-US" altLang="zh-CN" sz="2000" dirty="0" smtClean="0"/>
              <a:t>5.</a:t>
            </a:r>
            <a:r>
              <a:rPr lang="zh-CN" altLang="en-US" sz="2000" dirty="0" smtClean="0"/>
              <a:t>不要在高分中迷失自我。</a:t>
            </a:r>
          </a:p>
          <a:p>
            <a:r>
              <a:rPr lang="en-US" altLang="zh-CN" sz="2000" dirty="0" smtClean="0"/>
              <a:t>6.</a:t>
            </a:r>
            <a:r>
              <a:rPr lang="zh-CN" altLang="en-US" sz="2000" dirty="0" smtClean="0"/>
              <a:t>失衡的教育，残缺的人生。</a:t>
            </a:r>
          </a:p>
          <a:p>
            <a:r>
              <a:rPr lang="en-US" altLang="zh-CN" sz="2000" dirty="0" smtClean="0"/>
              <a:t>7.</a:t>
            </a:r>
            <a:r>
              <a:rPr lang="zh-CN" altLang="en-US" sz="2000" dirty="0" smtClean="0"/>
              <a:t>教育不能舍本逐末。</a:t>
            </a:r>
          </a:p>
          <a:p>
            <a:r>
              <a:rPr lang="en-US" altLang="zh-CN" sz="2000" dirty="0" smtClean="0"/>
              <a:t>8.</a:t>
            </a:r>
            <a:r>
              <a:rPr lang="zh-CN" altLang="en-US" sz="2000" dirty="0" smtClean="0"/>
              <a:t>是爱还是碍？</a:t>
            </a:r>
          </a:p>
          <a:p>
            <a:r>
              <a:rPr lang="en-US" altLang="zh-CN" sz="2000" dirty="0" smtClean="0"/>
              <a:t>9.</a:t>
            </a:r>
            <a:r>
              <a:rPr lang="zh-CN" altLang="en-US" sz="2000" dirty="0" smtClean="0"/>
              <a:t>不能以“分”概全。</a:t>
            </a:r>
          </a:p>
          <a:p>
            <a:r>
              <a:rPr lang="en-US" altLang="zh-CN" sz="2000" dirty="0" smtClean="0"/>
              <a:t>10.“</a:t>
            </a:r>
            <a:r>
              <a:rPr lang="zh-CN" altLang="en-US" sz="2000" dirty="0" smtClean="0"/>
              <a:t>分数至上”论当休矣。</a:t>
            </a:r>
          </a:p>
          <a:p>
            <a:r>
              <a:rPr lang="zh-CN" altLang="en-US" sz="2000" b="1" dirty="0" smtClean="0"/>
              <a:t>错误立意</a:t>
            </a:r>
            <a:endParaRPr lang="zh-CN" altLang="en-US" sz="2000" dirty="0" smtClean="0"/>
          </a:p>
          <a:p>
            <a:r>
              <a:rPr lang="en-US" altLang="zh-CN" sz="2000" dirty="0" smtClean="0"/>
              <a:t>1.</a:t>
            </a:r>
            <a:r>
              <a:rPr lang="zh-CN" altLang="en-US" sz="2000" dirty="0" smtClean="0"/>
              <a:t>厚分薄德不可取。</a:t>
            </a:r>
          </a:p>
          <a:p>
            <a:r>
              <a:rPr lang="en-US" altLang="zh-CN" sz="2000" dirty="0" smtClean="0"/>
              <a:t>2.</a:t>
            </a:r>
            <a:r>
              <a:rPr lang="zh-CN" altLang="en-US" sz="2000" dirty="0" smtClean="0"/>
              <a:t>没有高分，你会失去当下。</a:t>
            </a:r>
          </a:p>
          <a:p>
            <a:r>
              <a:rPr lang="en-US" altLang="zh-CN" sz="2000" dirty="0" smtClean="0"/>
              <a:t>3.</a:t>
            </a:r>
            <a:r>
              <a:rPr lang="zh-CN" altLang="en-US" sz="2000" dirty="0" smtClean="0"/>
              <a:t>鱼与熊掌不可兼得。</a:t>
            </a:r>
          </a:p>
          <a:p>
            <a:r>
              <a:rPr lang="en-US" altLang="zh-CN" sz="2000" dirty="0" smtClean="0"/>
              <a:t>4.</a:t>
            </a:r>
            <a:r>
              <a:rPr lang="zh-CN" altLang="en-US" sz="2000" dirty="0" smtClean="0"/>
              <a:t>静待花开。</a:t>
            </a:r>
          </a:p>
          <a:p>
            <a:r>
              <a:rPr lang="en-US" altLang="zh-CN" sz="2000" dirty="0" smtClean="0"/>
              <a:t>5.</a:t>
            </a:r>
            <a:r>
              <a:rPr lang="zh-CN" altLang="en-US" sz="2000" dirty="0" smtClean="0"/>
              <a:t>教育应当循序渐进。</a:t>
            </a:r>
          </a:p>
          <a:p>
            <a:r>
              <a:rPr lang="en-US" altLang="zh-CN" sz="2000" dirty="0" smtClean="0"/>
              <a:t>6.</a:t>
            </a:r>
            <a:r>
              <a:rPr lang="zh-CN" altLang="en-US" sz="2000" dirty="0" smtClean="0"/>
              <a:t>捍卫童年。</a:t>
            </a:r>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9290"/>
            <a:ext cx="12192000" cy="6740307"/>
          </a:xfrm>
          <a:prstGeom prst="rect">
            <a:avLst/>
          </a:prstGeom>
          <a:noFill/>
        </p:spPr>
        <p:txBody>
          <a:bodyPr wrap="square" rtlCol="0">
            <a:spAutoFit/>
          </a:bodyPr>
          <a:lstStyle/>
          <a:p>
            <a:r>
              <a:rPr lang="zh-CN" altLang="en-US" dirty="0" smtClean="0"/>
              <a:t>　　</a:t>
            </a:r>
            <a:r>
              <a:rPr lang="zh-CN" altLang="en-US" sz="2400" dirty="0" smtClean="0"/>
              <a:t>范文展示   </a:t>
            </a:r>
          </a:p>
          <a:p>
            <a:pPr algn="ctr"/>
            <a:r>
              <a:rPr lang="zh-CN" altLang="en-US" sz="2400" dirty="0" smtClean="0"/>
              <a:t>　　</a:t>
            </a:r>
            <a:r>
              <a:rPr lang="zh-CN" altLang="en-US" sz="2400" b="1" dirty="0" smtClean="0">
                <a:solidFill>
                  <a:srgbClr val="FF0000"/>
                </a:solidFill>
              </a:rPr>
              <a:t>不唯分数论英雄</a:t>
            </a:r>
          </a:p>
          <a:p>
            <a:r>
              <a:rPr lang="zh-CN" altLang="en-US" sz="2400" dirty="0" smtClean="0"/>
              <a:t>　　有了分数就有一切，高分为王，一直大行其道。有幅漫画生动形象地揭示了教育中的“偏科”现象，画中的母亲，只关注代表智商的分数，不顾德、体、美、劳的发展。</a:t>
            </a:r>
          </a:p>
          <a:p>
            <a:r>
              <a:rPr lang="zh-CN" altLang="en-US" sz="2400" dirty="0" smtClean="0"/>
              <a:t>　　但我要说，分数不是万能的，它不是衡量人才的唯一标准。</a:t>
            </a:r>
          </a:p>
          <a:p>
            <a:r>
              <a:rPr lang="zh-CN" altLang="en-US" sz="2400" dirty="0" smtClean="0"/>
              <a:t>　　反观当下，人们已经把分数推崇到无以复加的地步。在求学求职的道路上，没有分数简直寸步难行。想上重点高中，需要高分；想上重点大学，需要高分；想找好工作，需要高分</a:t>
            </a:r>
            <a:r>
              <a:rPr lang="en-US" altLang="zh-CN" sz="2400" dirty="0" smtClean="0"/>
              <a:t>……</a:t>
            </a:r>
            <a:r>
              <a:rPr lang="zh-CN" altLang="en-US" sz="2400" dirty="0" smtClean="0"/>
              <a:t>但是，“分数至上”的片面思维带来的祸患还少吗？那些高学历低素养的现象不值得我们深思吗？</a:t>
            </a:r>
          </a:p>
          <a:p>
            <a:r>
              <a:rPr lang="zh-CN" altLang="en-US" sz="2400" dirty="0" smtClean="0"/>
              <a:t>　　唯有分数高，未必真英雄，未必是社会需要的真正的人才。曾是韩国某大学的博士、高铁霸座男孙赫，再一次令公众质疑高分与高素养之间的关系；近年中小学生近视率居高不下，且有低龄化倾向的统计数据和前几年数起校园体育猝死案，又上演了重分数轻体育的悲剧。盛行的“娘炮”之风和女大学生求职前的争相整容促使我们探讨什么是真正的美、怎样认识美、怎样创造美；“鸡蛋没缝怎么剥”的少年大学生，早已作为高分低能的代表，成为人们的笑柄；</a:t>
            </a:r>
            <a:r>
              <a:rPr lang="en-US" altLang="zh-CN" sz="2400" dirty="0" smtClean="0"/>
              <a:t>24</a:t>
            </a:r>
            <a:r>
              <a:rPr lang="zh-CN" altLang="en-US" sz="2400" dirty="0" smtClean="0"/>
              <a:t>岁留日男生汪佳晶，不肯承担打工劳动之苦，因一次次向母亲索要高额费用被拒，竟向母亲举起了屠刀。这些人，大多数都曾拥有过令人炫目的高分，但是他们是人才吗？一桩桩戳心的事实一次次告诉我们，不要仅凭分数论优劣，不唯分数论英雄，分数不是衡量人才的唯一标准。</a:t>
            </a:r>
            <a:endParaRPr lang="zh-CN" altLang="en-US" sz="2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9290"/>
            <a:ext cx="12192000" cy="6370975"/>
          </a:xfrm>
          <a:prstGeom prst="rect">
            <a:avLst/>
          </a:prstGeom>
          <a:noFill/>
        </p:spPr>
        <p:txBody>
          <a:bodyPr wrap="square" rtlCol="0">
            <a:spAutoFit/>
          </a:bodyPr>
          <a:lstStyle/>
          <a:p>
            <a:r>
              <a:rPr lang="zh-CN" altLang="en-US" dirty="0" smtClean="0"/>
              <a:t>　　  </a:t>
            </a:r>
            <a:r>
              <a:rPr lang="zh-CN" altLang="en-US" sz="2400" dirty="0" smtClean="0"/>
              <a:t>美国一所中学的校长，一位德国纳粹集中营的幸存者，曾泣血告诫老师们：“你们的努力决不应当被用于创造学识渊博的怪物，多才多艺的变态狂，受过高等教育的屠夫。”</a:t>
            </a:r>
          </a:p>
          <a:p>
            <a:r>
              <a:rPr lang="zh-CN" altLang="en-US" sz="2400" dirty="0" smtClean="0"/>
              <a:t>　　其实，分数不高的人未必不是人才。成功属于那些全面发展有目标的人，属于一直前行，坚持不懈的人。“京派作家”沈从文，小学毕业，却成为诗体小说的里程碑式的人物。小学都没毕业的郑渊洁，写出了大量脍炙人口的童话作品，成为广受少年儿童喜爱的“童话大王”。阿里巴巴的创始人马云，据说高考考了两次才考上一所师范学院，他的分数并不高，但丝毫不影响他的成功；“快递小哥”雷海为，没有高深的教育背景，却在诗词大会上击败一流大学众多的才子，成为年度冠军。他们学历不高，分数不出众，但谁又能否认他们的优秀呢？</a:t>
            </a:r>
          </a:p>
          <a:p>
            <a:r>
              <a:rPr lang="zh-CN" altLang="en-US" sz="2400" dirty="0" smtClean="0"/>
              <a:t>　　其实，一般情况下，高分数和高素养并不矛盾，二者并不冲突，分数高素养高的人比比皆是。且不说“两弹元勋”邓稼先、钱学森，天眼之父南仁东，地球物理学家黄大年等人的高分高素养的事迹。就当下来说，年轻的一代大学村官秦玥飞，从基层做起，谱写当代青年勇于担当的时代新篇章。北大才女宋玺，热爱歌唱，热爱运动，大三结束时，投身军营，奏响了新时代大学生参军报效祖国的最强音。</a:t>
            </a:r>
          </a:p>
          <a:p>
            <a:r>
              <a:rPr lang="zh-CN" altLang="en-US" sz="2400" dirty="0" smtClean="0"/>
              <a:t>　　分数里有着素养，素养里也包含着分数。不唯分数论英雄，并不是我们不重视高分，而是要既要重视学生的分数，又要重视学生的德、体、美、劳均衡发展，让每一个学生都成为有个性、有素养全面发展的人。</a:t>
            </a:r>
            <a:endParaRPr lang="zh-CN" altLang="en-US"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http://s10.sinaimg.cn/mw690/001mfItBzy7tzidYrUZ29&amp;690"/>
          <p:cNvPicPr/>
          <p:nvPr/>
        </p:nvPicPr>
        <p:blipFill>
          <a:blip r:embed="rId2" cstate="print"/>
          <a:srcRect/>
          <a:stretch>
            <a:fillRect/>
          </a:stretch>
        </p:blipFill>
        <p:spPr bwMode="auto">
          <a:xfrm>
            <a:off x="316149" y="124287"/>
            <a:ext cx="11375741" cy="4953740"/>
          </a:xfrm>
          <a:prstGeom prst="rect">
            <a:avLst/>
          </a:prstGeom>
          <a:noFill/>
          <a:ln w="9525">
            <a:noFill/>
            <a:miter lim="800000"/>
            <a:headEnd/>
            <a:tailEnd/>
          </a:ln>
        </p:spPr>
      </p:pic>
      <p:sp>
        <p:nvSpPr>
          <p:cNvPr id="1025" name="Rectangle 1"/>
          <p:cNvSpPr>
            <a:spLocks noChangeArrowheads="1"/>
          </p:cNvSpPr>
          <p:nvPr/>
        </p:nvSpPr>
        <p:spPr bwMode="auto">
          <a:xfrm>
            <a:off x="1988599" y="177553"/>
            <a:ext cx="7413462" cy="5232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rgbClr val="FF0000"/>
                </a:solidFill>
                <a:effectLst/>
                <a:latin typeface="Calibri" panose="020F0502020204030204" charset="0"/>
                <a:ea typeface="宋体" panose="02010600030101010101" pitchFamily="2" charset="-122"/>
                <a:cs typeface="Times New Roman" panose="02020603050405020304" pitchFamily="18" charset="0"/>
              </a:rPr>
              <a:t>山西省太原市</a:t>
            </a:r>
            <a:r>
              <a:rPr kumimoji="0" lang="en-US" altLang="zh-CN" sz="2800" b="0" i="0" u="none" strike="noStrike" cap="none" normalizeH="0" baseline="0" dirty="0" smtClean="0">
                <a:ln>
                  <a:noFill/>
                </a:ln>
                <a:solidFill>
                  <a:srgbClr val="FF0000"/>
                </a:solidFill>
                <a:effectLst/>
                <a:latin typeface="Calibri" panose="020F0502020204030204" charset="0"/>
                <a:ea typeface="宋体" panose="02010600030101010101" pitchFamily="2" charset="-122"/>
                <a:cs typeface="Times New Roman" panose="02020603050405020304" pitchFamily="18" charset="0"/>
              </a:rPr>
              <a:t>2019</a:t>
            </a:r>
            <a:r>
              <a:rPr kumimoji="0" lang="zh-CN" altLang="en-US" sz="2800" b="0" i="0" u="none" strike="noStrike" cap="none" normalizeH="0" baseline="0" dirty="0" smtClean="0">
                <a:ln>
                  <a:noFill/>
                </a:ln>
                <a:solidFill>
                  <a:srgbClr val="FF0000"/>
                </a:solidFill>
                <a:effectLst/>
                <a:latin typeface="Calibri" panose="020F0502020204030204" charset="0"/>
                <a:ea typeface="宋体" panose="02010600030101010101" pitchFamily="2" charset="-122"/>
                <a:cs typeface="Times New Roman" panose="02020603050405020304" pitchFamily="18" charset="0"/>
              </a:rPr>
              <a:t>届高三模拟作文审题立意</a:t>
            </a:r>
            <a:endPar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TextBox 3"/>
          <p:cNvSpPr txBox="1"/>
          <p:nvPr/>
        </p:nvSpPr>
        <p:spPr>
          <a:xfrm>
            <a:off x="665825" y="5122416"/>
            <a:ext cx="11114843" cy="1569660"/>
          </a:xfrm>
          <a:prstGeom prst="rect">
            <a:avLst/>
          </a:prstGeom>
          <a:noFill/>
        </p:spPr>
        <p:txBody>
          <a:bodyPr wrap="square" rtlCol="0">
            <a:spAutoFit/>
          </a:bodyPr>
          <a:lstStyle/>
          <a:p>
            <a:pPr algn="ctr"/>
            <a:r>
              <a:rPr lang="zh-CN" altLang="en-US" sz="2400" b="1" dirty="0" smtClean="0">
                <a:solidFill>
                  <a:srgbClr val="FF0000"/>
                </a:solidFill>
              </a:rPr>
              <a:t>各有绝活</a:t>
            </a:r>
          </a:p>
          <a:p>
            <a:r>
              <a:rPr lang="zh-CN" altLang="en-US" sz="2400" dirty="0" smtClean="0">
                <a:solidFill>
                  <a:srgbClr val="002060"/>
                </a:solidFill>
              </a:rPr>
              <a:t>要求：结合材料的内容和寓意，选好角度，确定立意，明确文体，自拟题目；不要套作，不得抄袭。</a:t>
            </a:r>
          </a:p>
          <a:p>
            <a:endParaRPr lang="zh-CN" altLang="en-US" sz="2400" dirty="0">
              <a:solidFill>
                <a:srgbClr val="00206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2192000" cy="4524315"/>
          </a:xfrm>
          <a:prstGeom prst="rect">
            <a:avLst/>
          </a:prstGeom>
          <a:noFill/>
        </p:spPr>
        <p:txBody>
          <a:bodyPr wrap="square" rtlCol="0">
            <a:spAutoFit/>
          </a:bodyPr>
          <a:lstStyle/>
          <a:p>
            <a:pPr indent="457200"/>
            <a:r>
              <a:rPr lang="en-US" altLang="zh-CN" sz="2400" b="1" dirty="0" smtClean="0">
                <a:solidFill>
                  <a:srgbClr val="FF0000"/>
                </a:solidFill>
              </a:rPr>
              <a:t>【</a:t>
            </a:r>
            <a:r>
              <a:rPr lang="zh-CN" altLang="en-US" sz="2400" b="1" dirty="0" smtClean="0">
                <a:solidFill>
                  <a:srgbClr val="FF0000"/>
                </a:solidFill>
              </a:rPr>
              <a:t>解析</a:t>
            </a:r>
            <a:r>
              <a:rPr lang="en-US" altLang="zh-CN" sz="2400" b="1" dirty="0" smtClean="0">
                <a:solidFill>
                  <a:srgbClr val="FF0000"/>
                </a:solidFill>
              </a:rPr>
              <a:t>】</a:t>
            </a:r>
          </a:p>
          <a:p>
            <a:pPr indent="457200"/>
            <a:r>
              <a:rPr lang="zh-CN" altLang="en-US" sz="2400" dirty="0" smtClean="0"/>
              <a:t>本题考查写作能力。这是一则漫画材料，先观察画面，分析寓意。漫画分为两幅，第一幅是一个身材高大强壮人大力士正在举重，第二幅是一个矮小的人在举重的横杆是那个做运动。可以看出两人身体条件不同，各自擅长的事也不同。再结合题目</a:t>
            </a:r>
            <a:r>
              <a:rPr lang="en-US" altLang="zh-CN" sz="2400" dirty="0" smtClean="0"/>
              <a:t>《</a:t>
            </a:r>
            <a:r>
              <a:rPr lang="zh-CN" altLang="en-US" sz="2400" dirty="0" smtClean="0"/>
              <a:t>各有绝活</a:t>
            </a:r>
            <a:r>
              <a:rPr lang="en-US" altLang="zh-CN" sz="2400" dirty="0" smtClean="0"/>
              <a:t>》</a:t>
            </a:r>
            <a:r>
              <a:rPr lang="zh-CN" altLang="en-US" sz="2400" dirty="0" smtClean="0"/>
              <a:t>，不难推知立意：从两个人各有所长的角度，可以写根据自己的特点，做适合自己的事；从矮小的人的角度，可以写找到适合自己的事，化劣势为优势；从在举重杆上做体操的角度，可以写善于打破常规，或善于借助外物。</a:t>
            </a:r>
          </a:p>
          <a:p>
            <a:pPr indent="457200"/>
            <a:r>
              <a:rPr lang="en-US" altLang="zh-CN" sz="2400" b="1" dirty="0" smtClean="0">
                <a:solidFill>
                  <a:srgbClr val="FF0000"/>
                </a:solidFill>
              </a:rPr>
              <a:t>【</a:t>
            </a:r>
            <a:r>
              <a:rPr lang="zh-CN" altLang="en-US" sz="2400" b="1" dirty="0" smtClean="0">
                <a:solidFill>
                  <a:srgbClr val="FF0000"/>
                </a:solidFill>
              </a:rPr>
              <a:t>立意参考</a:t>
            </a:r>
            <a:r>
              <a:rPr lang="en-US" altLang="zh-CN" sz="2400" b="1" dirty="0" smtClean="0">
                <a:solidFill>
                  <a:srgbClr val="FF0000"/>
                </a:solidFill>
              </a:rPr>
              <a:t>】</a:t>
            </a:r>
          </a:p>
          <a:p>
            <a:pPr indent="457200"/>
            <a:r>
              <a:rPr lang="en-US" sz="2400" dirty="0" smtClean="0"/>
              <a:t>1</a:t>
            </a:r>
            <a:r>
              <a:rPr lang="zh-CN" altLang="en-US" sz="2400" dirty="0" smtClean="0"/>
              <a:t>、走出符合自身个性的成功之路。</a:t>
            </a:r>
          </a:p>
          <a:p>
            <a:pPr indent="457200"/>
            <a:r>
              <a:rPr lang="en-US" sz="2400" dirty="0" smtClean="0"/>
              <a:t>2</a:t>
            </a:r>
            <a:r>
              <a:rPr lang="zh-CN" altLang="en-US" sz="2400" dirty="0" smtClean="0"/>
              <a:t>、弥补不足，化劣势为优势。</a:t>
            </a:r>
          </a:p>
          <a:p>
            <a:pPr indent="457200"/>
            <a:r>
              <a:rPr lang="en-US" sz="2400" dirty="0" smtClean="0"/>
              <a:t>3</a:t>
            </a:r>
            <a:r>
              <a:rPr lang="zh-CN" altLang="en-US" sz="2400" dirty="0" smtClean="0"/>
              <a:t>、善于打破常规。</a:t>
            </a:r>
          </a:p>
          <a:p>
            <a:pPr indent="457200"/>
            <a:r>
              <a:rPr lang="en-US" sz="2400" dirty="0" smtClean="0"/>
              <a:t>4</a:t>
            </a:r>
            <a:r>
              <a:rPr lang="zh-CN" altLang="en-US" sz="2400" dirty="0" smtClean="0"/>
              <a:t>、善假于物。</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2192000" cy="5262979"/>
          </a:xfrm>
          <a:prstGeom prst="rect">
            <a:avLst/>
          </a:prstGeom>
          <a:noFill/>
        </p:spPr>
        <p:txBody>
          <a:bodyPr wrap="square" rtlCol="0">
            <a:spAutoFit/>
          </a:bodyPr>
          <a:lstStyle/>
          <a:p>
            <a:pPr indent="457200"/>
            <a:r>
              <a:rPr lang="en-US" altLang="zh-CN" sz="2400" b="1" dirty="0" smtClean="0">
                <a:solidFill>
                  <a:srgbClr val="FF0000"/>
                </a:solidFill>
              </a:rPr>
              <a:t>【</a:t>
            </a:r>
            <a:r>
              <a:rPr lang="zh-CN" altLang="en-US" sz="2400" b="1" dirty="0" smtClean="0">
                <a:solidFill>
                  <a:srgbClr val="FF0000"/>
                </a:solidFill>
              </a:rPr>
              <a:t>可用素材</a:t>
            </a:r>
            <a:r>
              <a:rPr lang="en-US" altLang="zh-CN" sz="2400" b="1" dirty="0" smtClean="0">
                <a:solidFill>
                  <a:srgbClr val="FF0000"/>
                </a:solidFill>
              </a:rPr>
              <a:t>】</a:t>
            </a:r>
          </a:p>
          <a:p>
            <a:pPr indent="457200"/>
            <a:r>
              <a:rPr lang="en-US" sz="2400" dirty="0" smtClean="0"/>
              <a:t>1</a:t>
            </a:r>
            <a:r>
              <a:rPr lang="zh-CN" altLang="en-US" sz="2400" dirty="0" smtClean="0"/>
              <a:t>、一代喜剧大师卓别林，年少时因相貌不佳总是成为别人的笑柄。然而，在他的喜剧生涯中这恰恰成为一种优势，他主演的无声喜剧电影达到了无声胜有声的境界，这不得不说是他那“不佳”的容貌促成了他“上佳”的表演。找到适合的路，劣势也会变优势。</a:t>
            </a:r>
          </a:p>
          <a:p>
            <a:pPr indent="457200"/>
            <a:r>
              <a:rPr lang="en-US" sz="2400" dirty="0" smtClean="0"/>
              <a:t>2</a:t>
            </a:r>
            <a:r>
              <a:rPr lang="zh-CN" altLang="en-US" sz="2400" dirty="0" smtClean="0"/>
              <a:t>、我们都想跟自己心目中的英雄一样，但问题就在于英雄们都是是“独一无二的”。他们的独特、才华让他们脱颖而出，这才是他们成为英雄的重要原因之一。现实就是，我们没法通过照搬英雄来实现成为英雄的梦想，要想成功，我们必须找到自己的特点，活出自我，凭借个性走出一条属于自己的成功之路。</a:t>
            </a:r>
          </a:p>
          <a:p>
            <a:pPr indent="457200"/>
            <a:r>
              <a:rPr lang="en-US" sz="2400" dirty="0" smtClean="0"/>
              <a:t>3</a:t>
            </a:r>
            <a:r>
              <a:rPr lang="zh-CN" altLang="en-US" sz="2400" dirty="0" smtClean="0"/>
              <a:t>、那些仅仅循规蹈矩的过活的人，并不是在使社会进步，只是在使社会得以维持下去。</a:t>
            </a:r>
            <a:r>
              <a:rPr lang="en-US" altLang="zh-CN" sz="2400" dirty="0" smtClean="0"/>
              <a:t>——</a:t>
            </a:r>
            <a:r>
              <a:rPr lang="zh-CN" altLang="en-US" sz="2400" dirty="0" smtClean="0"/>
              <a:t>泰戈尔</a:t>
            </a:r>
          </a:p>
          <a:p>
            <a:pPr indent="457200"/>
            <a:r>
              <a:rPr lang="en-US" sz="2400" dirty="0" smtClean="0"/>
              <a:t>4</a:t>
            </a:r>
            <a:r>
              <a:rPr lang="zh-CN" altLang="en-US" sz="2400" dirty="0" smtClean="0"/>
              <a:t>、秦晋之好，秦穆公力挺重耳回国称王；鸿门之宴，张良力助刘邦脱离险境；三顾茅庐，诸葛亮鞠躬尽瘁，死而后已，成就帝室之霸业。古往今来，多少的丰功伟业，无不是在外物的帮助下稳固壮大。把握自己的优势，善于借助外物，千秋伟业也许不再是可望而不可即的美梦。</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2192000" cy="3908762"/>
          </a:xfrm>
          <a:prstGeom prst="rect">
            <a:avLst/>
          </a:prstGeom>
          <a:noFill/>
        </p:spPr>
        <p:txBody>
          <a:bodyPr wrap="square" rtlCol="0">
            <a:spAutoFit/>
          </a:bodyPr>
          <a:lstStyle/>
          <a:p>
            <a:pPr indent="457200"/>
            <a:r>
              <a:rPr lang="en-US" altLang="zh-CN" sz="2800" b="1" dirty="0" smtClean="0">
                <a:solidFill>
                  <a:srgbClr val="FF0000"/>
                </a:solidFill>
              </a:rPr>
              <a:t>【</a:t>
            </a:r>
            <a:r>
              <a:rPr lang="zh-CN" altLang="en-US" sz="2800" b="1" dirty="0" smtClean="0">
                <a:solidFill>
                  <a:srgbClr val="FF0000"/>
                </a:solidFill>
              </a:rPr>
              <a:t>参考结构</a:t>
            </a:r>
            <a:r>
              <a:rPr lang="en-US" altLang="zh-CN" sz="2800" b="1" dirty="0" smtClean="0">
                <a:solidFill>
                  <a:srgbClr val="FF0000"/>
                </a:solidFill>
              </a:rPr>
              <a:t>】</a:t>
            </a:r>
          </a:p>
          <a:p>
            <a:pPr indent="457200"/>
            <a:r>
              <a:rPr lang="zh-CN" altLang="en-US" sz="2800" dirty="0" smtClean="0"/>
              <a:t>开头概述漫画内容，概述自己的观点：智者了解自己的优势和劣势，善于借助外物，化劣势为优势。接着引用</a:t>
            </a:r>
            <a:r>
              <a:rPr lang="en-US" altLang="zh-CN" sz="2800" dirty="0" smtClean="0"/>
              <a:t>《</a:t>
            </a:r>
            <a:r>
              <a:rPr lang="zh-CN" altLang="en-US" sz="2800" dirty="0" smtClean="0"/>
              <a:t>劝学</a:t>
            </a:r>
            <a:r>
              <a:rPr lang="en-US" altLang="zh-CN" sz="2800" dirty="0" smtClean="0"/>
              <a:t>》</a:t>
            </a:r>
            <a:r>
              <a:rPr lang="zh-CN" altLang="en-US" sz="2800" dirty="0" smtClean="0"/>
              <a:t>中的名言，论证善假于物的重要性。写大自然的启迪：藤萝借助树木得以登高，向导鱼帮鲨鱼清理牙齿</a:t>
            </a:r>
            <a:r>
              <a:rPr lang="en-US" altLang="zh-CN" sz="2800" dirty="0" smtClean="0"/>
              <a:t>……</a:t>
            </a:r>
            <a:r>
              <a:rPr lang="zh-CN" altLang="en-US" sz="2800" dirty="0" smtClean="0"/>
              <a:t>。然后写人善假于物是一种智慧，举浙江义乌小商品城买断“中国梦年画版权”，借力宣传自己；华为</a:t>
            </a:r>
            <a:r>
              <a:rPr lang="en-US" sz="2800" dirty="0" smtClean="0"/>
              <a:t>5G</a:t>
            </a:r>
            <a:r>
              <a:rPr lang="zh-CN" altLang="en-US" sz="2800" dirty="0" smtClean="0"/>
              <a:t>网络的研发借助的无数科研人员的努力。接着写善假于物的条件，要清楚自我的优缺点，明白要借助什么，比如改革开放；要在平等互利的基础上才能成功，比如一带一路。最后重申论点。</a:t>
            </a:r>
          </a:p>
          <a:p>
            <a:endParaRPr lang="zh-CN" altLang="en-US"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2192000" cy="6740307"/>
          </a:xfrm>
          <a:prstGeom prst="rect">
            <a:avLst/>
          </a:prstGeom>
          <a:noFill/>
        </p:spPr>
        <p:txBody>
          <a:bodyPr wrap="square" rtlCol="0">
            <a:spAutoFit/>
          </a:bodyPr>
          <a:lstStyle/>
          <a:p>
            <a:pPr indent="457200"/>
            <a:r>
              <a:rPr lang="zh-CN" altLang="en-US" sz="2400" dirty="0" smtClean="0"/>
              <a:t>化劣为优</a:t>
            </a:r>
          </a:p>
          <a:p>
            <a:pPr indent="457200"/>
            <a:r>
              <a:rPr lang="zh-CN" altLang="en-US" sz="2400" dirty="0" smtClean="0"/>
              <a:t>有人说，优势就是优势，劣势就是劣势，这两者混淆不得。然而我认为，两者不是混淆不得，而是最好能将两者混淆，来一个郑板桥式的“难得糊涂”，相信收获定会不少。</a:t>
            </a:r>
          </a:p>
          <a:p>
            <a:pPr indent="457200"/>
            <a:r>
              <a:rPr lang="zh-CN" altLang="en-US" sz="2400" dirty="0" smtClean="0"/>
              <a:t>漫画中身材矮小的人，如果要跟大力士比举重，那自然是非惨败不可的。然而他却很智慧，利用自己的特点，在举重横杆上练起了体操，结果不言而喻，一定会吸引众多的眼球。为什么呢？他成功地将劣势转化成了优势。</a:t>
            </a:r>
          </a:p>
          <a:p>
            <a:pPr indent="457200"/>
            <a:r>
              <a:rPr lang="zh-CN" altLang="en-US" sz="2400" dirty="0" smtClean="0"/>
              <a:t>如此看来，劣势即优势，确实有一定道理。毋庸讳言，没有人会喜欢劣势，因为劣势意味着缺陷，事事不顺利，要付出努力，经过不少的磨难，才能成就自我。优势的吸引力是勿庸置疑的，它能使你更容易成功。然而你不可能时时顺利，处处处于优势，因此在面临劣势时候，你的心态、你的做法是获得成功的重要筹码。</a:t>
            </a:r>
          </a:p>
          <a:p>
            <a:pPr indent="457200"/>
            <a:r>
              <a:rPr lang="zh-CN" altLang="en-US" sz="2400" dirty="0" smtClean="0"/>
              <a:t>著名作家张贤亮也是个把劣势变成优势的大师。他提出了出卖荒凉的理念。将大西北的沙漠、古堡变成了影视城和旅游观光园。以前一钱不值的荒凉成了滚滚的财富之源。劣势是客观存在的，但有时也是一种潜能和优势。充分利用你的智慧，努力地挖掘这种潜能和优势，土坷垃就会变成金疙瘩。就如一位哲人说的那样生活中最重要的一件事是学会从你的劣势里获利。</a:t>
            </a:r>
          </a:p>
          <a:p>
            <a:pPr indent="457200"/>
            <a:r>
              <a:rPr lang="zh-CN" altLang="en-US" sz="2400" dirty="0" smtClean="0"/>
              <a:t>这个故事很好地说明了劣势也可以转变成优势，尽管某些方面不如人，但是可以想办法来弥补劣势。人生在世，应该相信自己的能力，也应该相信自己的实力，毕竟一个人如果连自己都不相信的话，又有谁能相信你呢</a:t>
            </a:r>
            <a:r>
              <a:rPr lang="en-US" sz="2400" dirty="0" smtClean="0"/>
              <a:t>?</a:t>
            </a:r>
            <a:endParaRPr lang="zh-CN" altLang="en-US" sz="2400"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13184" y="559837"/>
            <a:ext cx="11000792" cy="4801314"/>
          </a:xfrm>
          <a:prstGeom prst="rect">
            <a:avLst/>
          </a:prstGeom>
          <a:noFill/>
        </p:spPr>
        <p:txBody>
          <a:bodyPr wrap="square" rtlCol="0">
            <a:spAutoFit/>
          </a:bodyPr>
          <a:lstStyle/>
          <a:p>
            <a:pPr indent="457200"/>
            <a:r>
              <a:rPr lang="zh-CN" altLang="en-US" sz="3200" dirty="0" smtClean="0"/>
              <a:t>   漫画类作文题，其实也是材料作文题。</a:t>
            </a:r>
            <a:br>
              <a:rPr lang="zh-CN" altLang="en-US" sz="3200" dirty="0" smtClean="0"/>
            </a:br>
            <a:r>
              <a:rPr lang="zh-CN" altLang="en-US" sz="3200" dirty="0" smtClean="0"/>
              <a:t>        考生需要仔细观察和思考画面特征与构图要素之间的关系，仔细品味画中的语言文字，从特征中找到画面“主题”，从关系中找到“内在关联”，从而准确画面的显性主题或内在寓意。</a:t>
            </a:r>
            <a:br>
              <a:rPr lang="zh-CN" altLang="en-US" sz="3200" dirty="0" smtClean="0"/>
            </a:br>
            <a:r>
              <a:rPr lang="zh-CN" altLang="en-US" sz="3200" dirty="0" smtClean="0"/>
              <a:t>        还需依据画面寓意，展开联想，分别从相关、相似、相对、相反、因果、条件等方面联系现实生活，从不同的角度、不同的领域、不同的侧面来思考画面与现实的关联，从而确定主题及立意的方向。</a:t>
            </a:r>
          </a:p>
          <a:p>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2192000" cy="6877780"/>
          </a:xfrm>
          <a:prstGeom prst="rect">
            <a:avLst/>
          </a:prstGeom>
          <a:noFill/>
        </p:spPr>
        <p:txBody>
          <a:bodyPr wrap="square" rtlCol="0">
            <a:spAutoFit/>
          </a:bodyPr>
          <a:lstStyle/>
          <a:p>
            <a:pPr indent="457200">
              <a:lnSpc>
                <a:spcPts val="2300"/>
              </a:lnSpc>
            </a:pPr>
            <a:r>
              <a:rPr lang="zh-CN" altLang="en-US" sz="2400" dirty="0" smtClean="0"/>
              <a:t>内蒙古高原南缘，是新西伯利亚和蒙古国冷压南下的必经通道，这里以风大风多著称。当地有一段形容坝上风的话：一年一场风，从春刮到冬。春天刮出山药籽，秋天刮出犁底层。风，是坝上的劣势，过去人们怨风、讨厌风。可是近些年，人们却把风这个劣势变成了优势，安装了大量的风力发电机，比比皆是的风力发电机成了坝上的一大景观。如今，坝上的风力发电机装机容量已达到一百多万千瓦，相当于一个大型发电站。</a:t>
            </a:r>
          </a:p>
          <a:p>
            <a:pPr indent="457200">
              <a:lnSpc>
                <a:spcPts val="2300"/>
              </a:lnSpc>
            </a:pPr>
            <a:r>
              <a:rPr lang="en-US" sz="2400" dirty="0" smtClean="0"/>
              <a:t> </a:t>
            </a:r>
            <a:r>
              <a:rPr lang="zh-CN" altLang="en-US" sz="2400" dirty="0" smtClean="0"/>
              <a:t>“自古英雄多磨难，纨绔子弟少伟男”，劣势更能锻炼人，更能磨练意志，使你具备了获得更大成功的条件，这个劣势就变成了你自身的优势。而只要有了坚强的意志，无论是处于顺景还是面临逆境，都能游刃有余，不会怨天尤人，只会想着怎样克服这些困难，怎样把暂时的劣势转化为优势。</a:t>
            </a:r>
          </a:p>
          <a:p>
            <a:pPr indent="457200">
              <a:lnSpc>
                <a:spcPts val="2300"/>
              </a:lnSpc>
            </a:pPr>
            <a:r>
              <a:rPr lang="zh-CN" altLang="en-US" sz="2400" dirty="0" smtClean="0"/>
              <a:t>可是，让认识到优势即劣势，心理上并非容易接受，更别说在实践中能保持宽松的心态了，甚至，当自己处于劣势，他人却不断享受时，心理会产生嫉妒和不平衡，然而临渊羨鱼，不如退而结网，如果一直悲观自叹，自甘堕落，那就是神仙也救不了你的了。所以，从这个角度来说，要真正做到劣势即优势，还有需要具备一定的条件的，那就是你自己本身是一个上进的人，否则一切的一切都免谈。</a:t>
            </a:r>
          </a:p>
          <a:p>
            <a:pPr indent="457200">
              <a:lnSpc>
                <a:spcPts val="2300"/>
              </a:lnSpc>
            </a:pPr>
            <a:r>
              <a:rPr lang="zh-CN" altLang="en-US" sz="2400" dirty="0" smtClean="0"/>
              <a:t>其实，在成功的路上，没有所谓的优势和劣势，把握好自己的条件和机遇，劣势就是优势。如果白白让机会溜走，那么优势也会变为劣势，甚至连劣势不如。如果把自身的不足之处转化为别人难以击破的独特优势，成功就不会远了。有的人之所以失败，就是因为其过于拘泥于自己的劣势，而不是想方设法地借势而上，把劣势转化为自己的优势，终日为自己的不足而苦恼，任由机会从身边溜走，这样的结果只能有一个，那就是失败。借势而上，顺势而上，借力打力，因势利导，这是不容易做到的，要有敏捷的思维，把劣势转化为优势，变被动为主动，就可以使事情向着自己理想的方向发展，最终走向胜利。所以，有了优势不一定就能胜利，面临劣势不一定就注定是失败，劣势还是优势，关键在于自身的心态和处事态度。</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275207" y="213064"/>
            <a:ext cx="11585360" cy="6186309"/>
          </a:xfrm>
          <a:prstGeom prst="rect">
            <a:avLst/>
          </a:prstGeom>
          <a:noFill/>
          <a:ln w="9525">
            <a:noFill/>
            <a:miter lim="800000"/>
          </a:ln>
          <a:effectLst/>
        </p:spPr>
        <p:txBody>
          <a:bodyPr vert="horz" wrap="square" lIns="0" tIns="0" rIns="0" bIns="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阅读下面的漫画材料，根据要求写一篇不少于</a:t>
            </a:r>
            <a:r>
              <a:rPr kumimoji="0" lang="zh-CN" altLang="zh-CN"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800</a:t>
            </a:r>
            <a:r>
              <a:rPr kumimoji="0" lang="zh-CN"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字的文章。（</a:t>
            </a:r>
            <a:r>
              <a:rPr kumimoji="0" lang="zh-CN" altLang="zh-CN"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60</a:t>
            </a:r>
            <a:r>
              <a:rPr kumimoji="0" lang="zh-CN"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分）</a:t>
            </a:r>
            <a:endParaRPr kumimoji="0" 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      </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dirty="0" smtClean="0">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dirty="0" smtClean="0">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dirty="0" smtClean="0">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dirty="0" smtClean="0">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dirty="0" smtClean="0">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dirty="0" smtClean="0">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dirty="0" smtClean="0">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dirty="0" smtClean="0">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dirty="0" smtClean="0">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要求：结合材料的内容和寓意，选好角度，确定立意，明确文体，自拟标题；不要套作，不得抄袭。</a:t>
            </a:r>
            <a:endParaRPr kumimoji="0" 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TextBox 4"/>
          <p:cNvSpPr txBox="1"/>
          <p:nvPr/>
        </p:nvSpPr>
        <p:spPr>
          <a:xfrm>
            <a:off x="8549197" y="2476870"/>
            <a:ext cx="1882066" cy="1200329"/>
          </a:xfrm>
          <a:prstGeom prst="rect">
            <a:avLst/>
          </a:prstGeom>
          <a:solidFill>
            <a:schemeClr val="bg1"/>
          </a:solidFill>
        </p:spPr>
        <p:txBody>
          <a:bodyPr wrap="square" rtlCol="0">
            <a:spAutoFit/>
          </a:bodyPr>
          <a:lstStyle/>
          <a:p>
            <a:endParaRPr lang="en-US" altLang="zh-CN" dirty="0" smtClean="0"/>
          </a:p>
          <a:p>
            <a:endParaRPr lang="en-US" altLang="zh-CN" dirty="0" smtClean="0"/>
          </a:p>
          <a:p>
            <a:endParaRPr lang="en-US" altLang="zh-CN" dirty="0" smtClean="0"/>
          </a:p>
          <a:p>
            <a:endParaRPr lang="zh-CN" altLang="en-US" dirty="0"/>
          </a:p>
        </p:txBody>
      </p:sp>
      <p:sp>
        <p:nvSpPr>
          <p:cNvPr id="6" name="矩形 5"/>
          <p:cNvSpPr/>
          <p:nvPr/>
        </p:nvSpPr>
        <p:spPr>
          <a:xfrm>
            <a:off x="3872994" y="5161910"/>
            <a:ext cx="1980029" cy="523220"/>
          </a:xfrm>
          <a:prstGeom prst="rect">
            <a:avLst/>
          </a:prstGeom>
        </p:spPr>
        <p:txBody>
          <a:bodyPr wrap="none">
            <a:spAutoFit/>
          </a:bodyPr>
          <a:lstStyle/>
          <a:p>
            <a:r>
              <a:rPr lang="zh-CN" altLang="en-US" sz="2800" b="1" dirty="0" smtClean="0">
                <a:solidFill>
                  <a:srgbClr val="FF0000"/>
                </a:solidFill>
              </a:rPr>
              <a:t>屈原是谁？</a:t>
            </a:r>
            <a:endParaRPr lang="zh-CN" altLang="en-US" sz="2800" b="1" dirty="0">
              <a:solidFill>
                <a:srgbClr val="FF0000"/>
              </a:solidFill>
            </a:endParaRPr>
          </a:p>
        </p:txBody>
      </p:sp>
      <p:sp>
        <p:nvSpPr>
          <p:cNvPr id="7" name="TextBox 6"/>
          <p:cNvSpPr txBox="1"/>
          <p:nvPr/>
        </p:nvSpPr>
        <p:spPr>
          <a:xfrm>
            <a:off x="9552373" y="204187"/>
            <a:ext cx="3124940" cy="369332"/>
          </a:xfrm>
          <a:prstGeom prst="rect">
            <a:avLst/>
          </a:prstGeom>
          <a:noFill/>
        </p:spPr>
        <p:txBody>
          <a:bodyPr wrap="square" rtlCol="0">
            <a:spAutoFit/>
          </a:bodyPr>
          <a:lstStyle/>
          <a:p>
            <a:r>
              <a:rPr lang="en-US" altLang="zh-CN" b="1" dirty="0" smtClean="0">
                <a:solidFill>
                  <a:srgbClr val="FF0000"/>
                </a:solidFill>
              </a:rPr>
              <a:t>2019</a:t>
            </a:r>
            <a:r>
              <a:rPr lang="zh-CN" altLang="en-US" b="1" dirty="0" smtClean="0">
                <a:solidFill>
                  <a:srgbClr val="FF0000"/>
                </a:solidFill>
              </a:rPr>
              <a:t>郑州三检</a:t>
            </a:r>
            <a:endParaRPr lang="zh-CN" altLang="en-US" b="1" dirty="0">
              <a:solidFill>
                <a:srgbClr val="FF0000"/>
              </a:solidFill>
            </a:endParaRPr>
          </a:p>
        </p:txBody>
      </p:sp>
      <p:sp>
        <p:nvSpPr>
          <p:cNvPr id="8" name="TextBox 7"/>
          <p:cNvSpPr txBox="1"/>
          <p:nvPr/>
        </p:nvSpPr>
        <p:spPr>
          <a:xfrm>
            <a:off x="8799252" y="4094085"/>
            <a:ext cx="1882066" cy="1200329"/>
          </a:xfrm>
          <a:prstGeom prst="rect">
            <a:avLst/>
          </a:prstGeom>
          <a:solidFill>
            <a:schemeClr val="bg1"/>
          </a:solidFill>
        </p:spPr>
        <p:txBody>
          <a:bodyPr wrap="square" rtlCol="0">
            <a:spAutoFit/>
          </a:bodyPr>
          <a:lstStyle/>
          <a:p>
            <a:endParaRPr lang="en-US" altLang="zh-CN" dirty="0" smtClean="0"/>
          </a:p>
          <a:p>
            <a:endParaRPr lang="en-US" altLang="zh-CN" dirty="0" smtClean="0"/>
          </a:p>
          <a:p>
            <a:endParaRPr lang="en-US" altLang="zh-CN" dirty="0" smtClean="0"/>
          </a:p>
          <a:p>
            <a:endParaRPr lang="zh-CN" altLang="en-US" dirty="0"/>
          </a:p>
        </p:txBody>
      </p:sp>
      <p:pic>
        <p:nvPicPr>
          <p:cNvPr id="64515" name="Picture 3"/>
          <p:cNvPicPr>
            <a:picLocks noChangeAspect="1" noChangeArrowheads="1"/>
          </p:cNvPicPr>
          <p:nvPr/>
        </p:nvPicPr>
        <p:blipFill>
          <a:blip r:embed="rId2" cstate="print"/>
          <a:srcRect/>
          <a:stretch>
            <a:fillRect/>
          </a:stretch>
        </p:blipFill>
        <p:spPr bwMode="auto">
          <a:xfrm>
            <a:off x="637112" y="635678"/>
            <a:ext cx="9248775" cy="4610100"/>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68676"/>
            <a:ext cx="12192000" cy="6740307"/>
          </a:xfrm>
          <a:prstGeom prst="rect">
            <a:avLst/>
          </a:prstGeom>
          <a:noFill/>
        </p:spPr>
        <p:txBody>
          <a:bodyPr wrap="square" rtlCol="0">
            <a:spAutoFit/>
          </a:bodyPr>
          <a:lstStyle/>
          <a:p>
            <a:r>
              <a:rPr lang="zh-CN" altLang="en-US" dirty="0" smtClean="0"/>
              <a:t>　　审题</a:t>
            </a:r>
          </a:p>
          <a:p>
            <a:r>
              <a:rPr lang="zh-CN" altLang="en-US" dirty="0" smtClean="0"/>
              <a:t>　　限制性</a:t>
            </a:r>
          </a:p>
          <a:p>
            <a:r>
              <a:rPr lang="zh-CN" altLang="en-US" dirty="0" smtClean="0"/>
              <a:t>　　</a:t>
            </a:r>
            <a:r>
              <a:rPr lang="en-US" altLang="zh-CN" dirty="0" smtClean="0"/>
              <a:t>1.</a:t>
            </a:r>
            <a:r>
              <a:rPr lang="zh-CN" altLang="en-US" dirty="0" smtClean="0"/>
              <a:t>立意限制。这是一道漫画作文，漫画是考生构思立意的基础。屈原是世界级历史文化名人，然而对于“屈原是谁”这个问题，画面中四个年轻人给出的答案竟匪夷所思。漫画揭示了年轻一代对历史文化名人和传统文化知之甚少的现状，他们不知自己传统文化知识贫乏竟还洋洋自得，实在令人痛心。考生审题立意必须以漫画寓意为基础，脱离这一寓意的写作即为跑题。</a:t>
            </a:r>
          </a:p>
          <a:p>
            <a:r>
              <a:rPr lang="zh-CN" altLang="en-US" dirty="0" smtClean="0"/>
              <a:t>　　</a:t>
            </a:r>
            <a:r>
              <a:rPr lang="en-US" altLang="zh-CN" dirty="0" smtClean="0"/>
              <a:t>2.</a:t>
            </a:r>
            <a:r>
              <a:rPr lang="zh-CN" altLang="en-US" dirty="0" smtClean="0"/>
              <a:t>思维限制。漫画中年轻人不知道“屈原是谁”，折射的是当下的一种现象，考生须立足这一基础，由表及里，由浅入深，透过现象探究本质，思考“传统文化”传承中出现如此尴尬的现状的原因，探究“年轻人”传统文化知识过度贫乏的原因。不能仅仅抓住画面内容中的“屈原是谁”不放，写作时忌表面化和浅显化。</a:t>
            </a:r>
          </a:p>
          <a:p>
            <a:r>
              <a:rPr lang="zh-CN" altLang="en-US" dirty="0" smtClean="0"/>
              <a:t>　　</a:t>
            </a:r>
            <a:r>
              <a:rPr lang="en-US" altLang="zh-CN" dirty="0" smtClean="0"/>
              <a:t>3.</a:t>
            </a:r>
            <a:r>
              <a:rPr lang="zh-CN" altLang="en-US" dirty="0" smtClean="0"/>
              <a:t>社会背景限制。对于“屈原是谁”这个问题，四个年轻人的回答具有很强的时代特征，暗示考生审题立意时要有当下意识，要立足于今天这样一个时代，不可脱离当前时代来谈“传统文化”的传承。</a:t>
            </a:r>
          </a:p>
          <a:p>
            <a:r>
              <a:rPr lang="zh-CN" altLang="en-US" dirty="0" smtClean="0"/>
              <a:t>　　开放性</a:t>
            </a:r>
          </a:p>
          <a:p>
            <a:r>
              <a:rPr lang="zh-CN" altLang="en-US" dirty="0" smtClean="0"/>
              <a:t>　　</a:t>
            </a:r>
            <a:r>
              <a:rPr lang="en-US" altLang="zh-CN" dirty="0" smtClean="0"/>
              <a:t>1.</a:t>
            </a:r>
            <a:r>
              <a:rPr lang="zh-CN" altLang="en-US" dirty="0" smtClean="0"/>
              <a:t>写作角度是开放的。考生可以站在“传统文化”的角度，谈传统文化的传承问题。如传统文化在传承中为何会遭遇如此尴尬的现状；如何才能更好地传承传统文化；在传承传统文化中学校、家庭、社会各应该负什么责任；在外来文化和娱乐文化的冲击下，如何更好地传播传统文化等。也可以站在“不了解传统文化的年轻人”的角度，探究他们不了解传统文化的原因，及如何对他们进行传统文化教育等。</a:t>
            </a:r>
          </a:p>
          <a:p>
            <a:r>
              <a:rPr lang="zh-CN" altLang="en-US" dirty="0" smtClean="0"/>
              <a:t>　　</a:t>
            </a:r>
            <a:r>
              <a:rPr lang="en-US" altLang="zh-CN" dirty="0" smtClean="0"/>
              <a:t>2.</a:t>
            </a:r>
            <a:r>
              <a:rPr lang="zh-CN" altLang="en-US" dirty="0" smtClean="0"/>
              <a:t>联想和思考是开放的。“传统文化”内涵丰富，中华文化博大精深，诗词曲赋、民族音乐、地方戏曲、中医中药、刺绣服饰、曲艺评弹、书法国画、陶瓷玉雕等，只要和传统文化传承有关的内容，均可以作为写作素材。另外，从“年轻人”的角度来说，导致他们对传统文化漠视的原因是多方面的，如传统文化和当前快速发展的时代距离较远，传统文化本身晦涩难懂不易传播，外来文化的强势冲击，年轻人的浮躁心理，经济建设背景下生存压力过大导致年轻人无暇顾及传统文化等。这就为考生的选材和写作提供了极大的开放性。</a:t>
            </a:r>
          </a:p>
          <a:p>
            <a:r>
              <a:rPr lang="zh-CN" altLang="en-US" dirty="0" smtClean="0"/>
              <a:t>　　</a:t>
            </a:r>
            <a:r>
              <a:rPr lang="en-US" altLang="zh-CN" dirty="0" smtClean="0"/>
              <a:t>3.</a:t>
            </a:r>
            <a:r>
              <a:rPr lang="zh-CN" altLang="en-US" dirty="0" smtClean="0"/>
              <a:t>文体是开放的。考生可以选择议论文，侧重于思考与分析；也可以选择记叙文，将自己要表达的道理寄寓在对传播、传承传统文化事例的叙述中，且在篇末点题，卒章显志。</a:t>
            </a:r>
          </a:p>
          <a:p>
            <a:r>
              <a:rPr lang="zh-CN" altLang="en-US" dirty="0" smtClean="0"/>
              <a:t>　　</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9697" y="150920"/>
            <a:ext cx="11603115" cy="6370975"/>
          </a:xfrm>
          <a:prstGeom prst="rect">
            <a:avLst/>
          </a:prstGeom>
          <a:noFill/>
        </p:spPr>
        <p:txBody>
          <a:bodyPr wrap="square" rtlCol="0">
            <a:spAutoFit/>
          </a:bodyPr>
          <a:lstStyle/>
          <a:p>
            <a:r>
              <a:rPr lang="zh-CN" altLang="en-US" sz="2400" b="1" dirty="0" smtClean="0">
                <a:solidFill>
                  <a:srgbClr val="FF0000"/>
                </a:solidFill>
              </a:rPr>
              <a:t>参考立意</a:t>
            </a:r>
            <a:r>
              <a:rPr lang="zh-CN" altLang="en-US" sz="2400" dirty="0" smtClean="0"/>
              <a:t/>
            </a:r>
            <a:br>
              <a:rPr lang="zh-CN" altLang="en-US" sz="2400" dirty="0" smtClean="0"/>
            </a:br>
            <a:endParaRPr lang="zh-CN" altLang="en-US" sz="2400" dirty="0" smtClean="0"/>
          </a:p>
          <a:p>
            <a:r>
              <a:rPr lang="zh-CN" altLang="en-US" sz="2400" b="1" dirty="0" smtClean="0"/>
              <a:t>切题立意：</a:t>
            </a:r>
            <a:endParaRPr lang="zh-CN" altLang="en-US" sz="2400" dirty="0" smtClean="0"/>
          </a:p>
          <a:p>
            <a:r>
              <a:rPr lang="en-US" altLang="zh-CN" sz="2400" dirty="0" smtClean="0"/>
              <a:t>1.</a:t>
            </a:r>
            <a:r>
              <a:rPr lang="zh-CN" altLang="en-US" sz="2400" dirty="0" smtClean="0"/>
              <a:t>增强文化认同，弘扬民族文化。</a:t>
            </a:r>
          </a:p>
          <a:p>
            <a:r>
              <a:rPr lang="en-US" altLang="zh-CN" sz="2400" dirty="0" smtClean="0"/>
              <a:t>2.</a:t>
            </a:r>
            <a:r>
              <a:rPr lang="zh-CN" altLang="en-US" sz="2400" dirty="0" smtClean="0"/>
              <a:t>树立文化自信，传播传统文化。</a:t>
            </a:r>
          </a:p>
          <a:p>
            <a:r>
              <a:rPr lang="en-US" altLang="zh-CN" sz="2400" dirty="0" smtClean="0"/>
              <a:t>3.</a:t>
            </a:r>
            <a:r>
              <a:rPr lang="zh-CN" altLang="en-US" sz="2400" dirty="0" smtClean="0"/>
              <a:t>弘扬传统文化，我们责无旁贷。</a:t>
            </a:r>
          </a:p>
          <a:p>
            <a:r>
              <a:rPr lang="en-US" altLang="zh-CN" sz="2400" dirty="0" smtClean="0"/>
              <a:t>4.</a:t>
            </a:r>
            <a:r>
              <a:rPr lang="zh-CN" altLang="en-US" sz="2400" dirty="0" smtClean="0"/>
              <a:t>向年轻一代传播传统文化刻不容缓。</a:t>
            </a:r>
          </a:p>
          <a:p>
            <a:r>
              <a:rPr lang="en-US" altLang="zh-CN" sz="2400" dirty="0" smtClean="0"/>
              <a:t>5.</a:t>
            </a:r>
            <a:r>
              <a:rPr lang="zh-CN" altLang="en-US" sz="2400" dirty="0" smtClean="0"/>
              <a:t>学校、家庭、社会应携起手来，营造传承传统文化的良性环境。</a:t>
            </a:r>
          </a:p>
          <a:p>
            <a:r>
              <a:rPr lang="zh-CN" altLang="en-US" sz="2400" dirty="0" smtClean="0"/>
              <a:t/>
            </a:r>
            <a:br>
              <a:rPr lang="zh-CN" altLang="en-US" sz="2400" dirty="0" smtClean="0"/>
            </a:br>
            <a:endParaRPr lang="zh-CN" altLang="en-US" sz="2400" dirty="0" smtClean="0"/>
          </a:p>
          <a:p>
            <a:r>
              <a:rPr lang="zh-CN" altLang="en-US" sz="2400" b="1" dirty="0" smtClean="0"/>
              <a:t>偏题立意：</a:t>
            </a:r>
            <a:endParaRPr lang="zh-CN" altLang="en-US" sz="2400" dirty="0" smtClean="0"/>
          </a:p>
          <a:p>
            <a:r>
              <a:rPr lang="en-US" altLang="zh-CN" sz="2400" dirty="0" smtClean="0"/>
              <a:t>1.</a:t>
            </a:r>
            <a:r>
              <a:rPr lang="zh-CN" altLang="en-US" sz="2400" dirty="0" smtClean="0"/>
              <a:t>仁者见仁，智者见智。</a:t>
            </a:r>
            <a:r>
              <a:rPr lang="zh-CN" altLang="en-US" sz="2400" b="1" dirty="0" smtClean="0">
                <a:solidFill>
                  <a:srgbClr val="FF0000"/>
                </a:solidFill>
              </a:rPr>
              <a:t>（“仁者见仁，智者见智”是因为立场不同或角度不同而有不同的看法，且都有一定的合理性，而漫画中的四个年轻人却是胡乱猜测，错误荒诞）</a:t>
            </a:r>
          </a:p>
          <a:p>
            <a:r>
              <a:rPr lang="en-US" altLang="zh-CN" sz="2400" dirty="0" smtClean="0"/>
              <a:t>2.</a:t>
            </a:r>
            <a:r>
              <a:rPr lang="zh-CN" altLang="en-US" sz="2400" dirty="0" smtClean="0"/>
              <a:t>要敢于发表自己的见解。</a:t>
            </a:r>
            <a:r>
              <a:rPr lang="zh-CN" altLang="en-US" sz="2400" b="1" dirty="0" smtClean="0">
                <a:solidFill>
                  <a:srgbClr val="FF0000"/>
                </a:solidFill>
              </a:rPr>
              <a:t>（敢于发表自己的见解是建立在一定的知识储备和认知思辨上的，此立意脱离漫画寓意）</a:t>
            </a:r>
          </a:p>
          <a:p>
            <a:r>
              <a:rPr lang="en-US" altLang="zh-CN" sz="2400" dirty="0" smtClean="0"/>
              <a:t>3.</a:t>
            </a:r>
            <a:r>
              <a:rPr lang="zh-CN" altLang="en-US" sz="2400" dirty="0" smtClean="0"/>
              <a:t>年轻人应该如何实现自身发展。</a:t>
            </a:r>
            <a:r>
              <a:rPr lang="zh-CN" altLang="en-US" sz="2400" b="1" dirty="0" smtClean="0">
                <a:solidFill>
                  <a:srgbClr val="FF0000"/>
                </a:solidFill>
              </a:rPr>
              <a:t>（题目太大，没有扣“传统文化”的主题）</a:t>
            </a:r>
          </a:p>
          <a:p>
            <a:endParaRPr lang="zh-CN" alt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15410"/>
            <a:ext cx="12192000" cy="6740307"/>
          </a:xfrm>
          <a:prstGeom prst="rect">
            <a:avLst/>
          </a:prstGeom>
          <a:noFill/>
        </p:spPr>
        <p:txBody>
          <a:bodyPr wrap="square" rtlCol="0">
            <a:spAutoFit/>
          </a:bodyPr>
          <a:lstStyle/>
          <a:p>
            <a:r>
              <a:rPr lang="zh-CN" altLang="en-US" dirty="0" smtClean="0"/>
              <a:t>　　</a:t>
            </a:r>
            <a:r>
              <a:rPr lang="zh-CN" altLang="en-US" sz="2000" b="1" dirty="0" smtClean="0">
                <a:solidFill>
                  <a:srgbClr val="FF0000"/>
                </a:solidFill>
              </a:rPr>
              <a:t>范文展示</a:t>
            </a:r>
          </a:p>
          <a:p>
            <a:pPr algn="ctr"/>
            <a:r>
              <a:rPr lang="zh-CN" altLang="en-US" dirty="0" smtClean="0"/>
              <a:t>　　</a:t>
            </a:r>
            <a:r>
              <a:rPr lang="zh-CN" altLang="en-US" b="1" dirty="0" smtClean="0">
                <a:solidFill>
                  <a:srgbClr val="FF0000"/>
                </a:solidFill>
              </a:rPr>
              <a:t>正视尴尬析原因，加强传播齐努力</a:t>
            </a:r>
          </a:p>
          <a:p>
            <a:r>
              <a:rPr lang="zh-CN" altLang="en-US" dirty="0" smtClean="0"/>
              <a:t>　　吃着粽子长大的年轻人竟然会误认为屈原是歌手、厨子、医生、运动员。这尴尬的一幕无异于“法国人不知道拿破仑，美国人不知道华盛顿”。漫画内容虽然夸张，但折射出的问题不容忽视：年轻人传统文化知识贫乏的现状堪忧。</a:t>
            </a:r>
          </a:p>
          <a:p>
            <a:r>
              <a:rPr lang="zh-CN" altLang="en-US" dirty="0" smtClean="0"/>
              <a:t>　　是什么导致了这尴尬的现状？</a:t>
            </a:r>
          </a:p>
          <a:p>
            <a:r>
              <a:rPr lang="zh-CN" altLang="en-US" dirty="0" smtClean="0"/>
              <a:t>　　是传统文化的日渐式微。传统文化虽然源远流长、博大精深，但因其年度久远而和现代生活有了一定的隔阂。在当前的年轻人中，不知道寒食节、上元节的大有人在，不知道“天干、地支”的大有人在，说不全</a:t>
            </a:r>
            <a:r>
              <a:rPr lang="en-US" altLang="zh-CN" dirty="0" smtClean="0"/>
              <a:t>12</a:t>
            </a:r>
            <a:r>
              <a:rPr lang="zh-CN" altLang="en-US" dirty="0" smtClean="0"/>
              <a:t>属相的大有人在。甚至有人在清明节放假时还会给亲友发“节日快乐”的祝福短信。年轻人传统文化知识如此贫乏，如果任其发展下去，“数典忘祖”之历史闹剧将会重演。</a:t>
            </a:r>
          </a:p>
          <a:p>
            <a:r>
              <a:rPr lang="zh-CN" altLang="en-US" dirty="0" smtClean="0"/>
              <a:t>　　是外来文化的强势冲击。现在年轻人中有很多“漫威”迷，前一段</a:t>
            </a:r>
            <a:r>
              <a:rPr lang="en-US" altLang="zh-CN" dirty="0" smtClean="0"/>
              <a:t>《</a:t>
            </a:r>
            <a:r>
              <a:rPr lang="zh-CN" altLang="en-US" dirty="0" smtClean="0"/>
              <a:t>复仇者联盟</a:t>
            </a:r>
            <a:r>
              <a:rPr lang="en-US" altLang="zh-CN" dirty="0" smtClean="0"/>
              <a:t>4</a:t>
            </a:r>
            <a:r>
              <a:rPr lang="zh-CN" altLang="en-US" dirty="0" smtClean="0"/>
              <a:t>：终局之战</a:t>
            </a:r>
            <a:r>
              <a:rPr lang="en-US" altLang="zh-CN" dirty="0" smtClean="0"/>
              <a:t>》</a:t>
            </a:r>
            <a:r>
              <a:rPr lang="zh-CN" altLang="en-US" dirty="0" smtClean="0"/>
              <a:t>午夜首映，“漫威粉”竟不顾第二天的上学和上班，抢票抢到使售票系统瘫痪。随着前几年日韩影视剧在中国的大量上映，日韩音乐、日韩服饰在中国也开始大肆流行，</a:t>
            </a:r>
            <a:r>
              <a:rPr lang="en-US" altLang="zh-CN" dirty="0" smtClean="0"/>
              <a:t>90</a:t>
            </a:r>
            <a:r>
              <a:rPr lang="zh-CN" altLang="en-US" dirty="0" smtClean="0"/>
              <a:t>后中哈韩哈日现象严重，有的年轻人头发染得五颜六色，衣着怪异。在外来文化的强势冲击下，年轻人容易丧失自我，人生观和世界观错位，对国家和民族的认同感变得淡漠。</a:t>
            </a:r>
          </a:p>
          <a:p>
            <a:r>
              <a:rPr lang="zh-CN" altLang="en-US" dirty="0" smtClean="0"/>
              <a:t>　　是重理轻文带来的危害。在学理科将来好就业的实用主义影响下，我国高校里的理科大军对人文类课程极不重视，长此以往必然导致学生的畸形发展、人文知识营养不良的状况。人的发展需要人文精神的关怀，这就要求我们应以学生终生发展为本，培养出既具有缜密严谨、求异创新的科学素养，又具备高尚的道德情操、正确的价值观念、积极的人生态度、良好的文化气质等人文素养的人才。</a:t>
            </a:r>
          </a:p>
          <a:p>
            <a:r>
              <a:rPr lang="zh-CN" altLang="en-US" dirty="0" smtClean="0"/>
              <a:t>　　基于此，对年轻人乃至全社会加强传统文化教育刻不容缓。</a:t>
            </a:r>
          </a:p>
          <a:p>
            <a:r>
              <a:rPr lang="zh-CN" altLang="en-US" dirty="0" smtClean="0"/>
              <a:t>　　加强传统文化教育，国家正有所作为，“经典咏流传”“诗词大会”等文化类节目的强势上映，增加“清明节”和“端午节”两个假日，不提倡过“圣诞节”等西方节日。学校正有所作为，“京剧进校园”的大范围推进，校园“经典诵读”的持续开展，“我们的节日”等的文化宣传。个人也可以有所作为，冯骥才老师多年来对民俗的研究和宣传，樊锦诗开发的“数字敦煌”宣传平台，“京剧偶像”王佩瑜传播京剧文化的积极行动。</a:t>
            </a:r>
          </a:p>
          <a:p>
            <a:r>
              <a:rPr lang="zh-CN" altLang="en-US" dirty="0" smtClean="0"/>
              <a:t>　　“为者常成，行者常至。”传统文化无处不在，传播方式更是多样，相信只要用心，你我也能成为传播传统文化的达人。我们更要坚信，到那时“屈原是谁”的尴尬闹剧将在中华大地永远绝迹。</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740" y="284085"/>
            <a:ext cx="11283518" cy="6278642"/>
          </a:xfrm>
          <a:prstGeom prst="rect">
            <a:avLst/>
          </a:prstGeom>
          <a:noFill/>
        </p:spPr>
        <p:txBody>
          <a:bodyPr wrap="square" rtlCol="0">
            <a:spAutoFit/>
          </a:bodyPr>
          <a:lstStyle/>
          <a:p>
            <a:r>
              <a:rPr lang="zh-CN" altLang="en-US" sz="2400" b="1" dirty="0" smtClean="0"/>
              <a:t>阅读下面题为</a:t>
            </a:r>
            <a:r>
              <a:rPr lang="en-US" altLang="zh-CN" sz="2400" b="1" dirty="0" smtClean="0"/>
              <a:t>《</a:t>
            </a:r>
            <a:r>
              <a:rPr lang="zh-CN" altLang="en-US" sz="2400" b="1" dirty="0" smtClean="0"/>
              <a:t>彼此羡慕</a:t>
            </a:r>
            <a:r>
              <a:rPr lang="en-US" altLang="zh-CN" sz="2400" b="1" dirty="0" smtClean="0"/>
              <a:t>》</a:t>
            </a:r>
            <a:r>
              <a:rPr lang="zh-CN" altLang="en-US" sz="2400" b="1" dirty="0" smtClean="0"/>
              <a:t>的漫画材料，根据要求写一篇不少于</a:t>
            </a:r>
            <a:r>
              <a:rPr lang="en-US" altLang="zh-CN" sz="2400" b="1" dirty="0" smtClean="0"/>
              <a:t>800</a:t>
            </a:r>
            <a:r>
              <a:rPr lang="zh-CN" altLang="en-US" sz="2400" b="1" dirty="0" smtClean="0"/>
              <a:t>字的文章。（</a:t>
            </a:r>
            <a:r>
              <a:rPr lang="en-US" altLang="zh-CN" sz="2400" b="1" dirty="0" smtClean="0"/>
              <a:t>60</a:t>
            </a:r>
            <a:r>
              <a:rPr lang="zh-CN" altLang="en-US" sz="2400" b="1" dirty="0" smtClean="0"/>
              <a:t>分）</a:t>
            </a:r>
            <a:endParaRPr lang="zh-CN" altLang="en-US" sz="2400"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r>
              <a:rPr lang="zh-CN" altLang="en-US" sz="2400" b="1" dirty="0" smtClean="0"/>
              <a:t>要求：结合材料的内容和寓意，选好角度，立意自定，文体自选，题目自拟。</a:t>
            </a:r>
            <a:endParaRPr lang="zh-CN" altLang="en-US" sz="2400" dirty="0" smtClean="0"/>
          </a:p>
          <a:p>
            <a:endParaRPr lang="zh-CN" altLang="en-US" dirty="0"/>
          </a:p>
        </p:txBody>
      </p:sp>
      <p:sp>
        <p:nvSpPr>
          <p:cNvPr id="4" name="TextBox 3"/>
          <p:cNvSpPr txBox="1"/>
          <p:nvPr/>
        </p:nvSpPr>
        <p:spPr>
          <a:xfrm>
            <a:off x="6862439" y="2095130"/>
            <a:ext cx="1473693" cy="923330"/>
          </a:xfrm>
          <a:prstGeom prst="rect">
            <a:avLst/>
          </a:prstGeom>
          <a:solidFill>
            <a:schemeClr val="bg1"/>
          </a:solidFill>
        </p:spPr>
        <p:txBody>
          <a:bodyPr wrap="square" rtlCol="0">
            <a:spAutoFit/>
          </a:bodyPr>
          <a:lstStyle/>
          <a:p>
            <a:endParaRPr lang="en-US" altLang="zh-CN" dirty="0" smtClean="0"/>
          </a:p>
          <a:p>
            <a:endParaRPr lang="en-US" altLang="zh-CN" dirty="0" smtClean="0"/>
          </a:p>
          <a:p>
            <a:endParaRPr lang="zh-CN" altLang="en-US" dirty="0"/>
          </a:p>
        </p:txBody>
      </p:sp>
      <p:pic>
        <p:nvPicPr>
          <p:cNvPr id="70658" name="Picture 2"/>
          <p:cNvPicPr>
            <a:picLocks noChangeAspect="1" noChangeArrowheads="1"/>
          </p:cNvPicPr>
          <p:nvPr/>
        </p:nvPicPr>
        <p:blipFill>
          <a:blip r:embed="rId2" cstate="print"/>
          <a:srcRect/>
          <a:stretch>
            <a:fillRect/>
          </a:stretch>
        </p:blipFill>
        <p:spPr bwMode="auto">
          <a:xfrm>
            <a:off x="852397" y="1109710"/>
            <a:ext cx="6098820" cy="4509856"/>
          </a:xfrm>
          <a:prstGeom prst="rect">
            <a:avLst/>
          </a:prstGeom>
          <a:noFill/>
          <a:ln w="9525">
            <a:noFill/>
            <a:miter lim="800000"/>
            <a:headEnd/>
            <a:tailEnd/>
          </a:ln>
          <a:effectLst/>
        </p:spPr>
      </p:pic>
      <p:sp>
        <p:nvSpPr>
          <p:cNvPr id="6" name="TextBox 5"/>
          <p:cNvSpPr txBox="1"/>
          <p:nvPr/>
        </p:nvSpPr>
        <p:spPr>
          <a:xfrm>
            <a:off x="6702642" y="816746"/>
            <a:ext cx="5489358" cy="5078313"/>
          </a:xfrm>
          <a:prstGeom prst="rect">
            <a:avLst/>
          </a:prstGeom>
          <a:noFill/>
        </p:spPr>
        <p:txBody>
          <a:bodyPr wrap="square" rtlCol="0">
            <a:spAutoFit/>
          </a:bodyPr>
          <a:lstStyle/>
          <a:p>
            <a:r>
              <a:rPr lang="zh-CN" altLang="en-US" b="1" dirty="0" smtClean="0">
                <a:solidFill>
                  <a:srgbClr val="002060"/>
                </a:solidFill>
              </a:rPr>
              <a:t>解题</a:t>
            </a:r>
          </a:p>
          <a:p>
            <a:pPr indent="457200"/>
            <a:r>
              <a:rPr lang="zh-CN" altLang="en-US" b="1" dirty="0" smtClean="0">
                <a:solidFill>
                  <a:srgbClr val="002060"/>
                </a:solidFill>
              </a:rPr>
              <a:t>这是一则漫画材料，对漫画寓意的个性化解读程度能显示出考生独特的见地。本题在新材料作文和任务驱动型作文之间寻找到一个平衡点，围绕一个核心话题，既考查考生的价值观和人生观，又考查考生的观察能力、理性思维能力和表达能力。对于所选漫画，第一层次的理解没有难度，但“寓意”层面的理解有一定难度，隐藏考查考生的理性思维能力和干预生活的责任意识。</a:t>
            </a:r>
          </a:p>
          <a:p>
            <a:pPr indent="457200"/>
            <a:r>
              <a:rPr lang="zh-CN" altLang="en-US" b="1" dirty="0" smtClean="0">
                <a:solidFill>
                  <a:srgbClr val="002060"/>
                </a:solidFill>
              </a:rPr>
              <a:t>漫画“彼此羡慕”由两幅画面构成，两对夫妇，一豪车（车牌号</a:t>
            </a:r>
            <a:r>
              <a:rPr lang="en-US" altLang="zh-CN" b="1" dirty="0" smtClean="0">
                <a:solidFill>
                  <a:srgbClr val="002060"/>
                </a:solidFill>
              </a:rPr>
              <a:t>888888</a:t>
            </a:r>
            <a:r>
              <a:rPr lang="zh-CN" altLang="en-US" b="1" dirty="0" smtClean="0">
                <a:solidFill>
                  <a:srgbClr val="002060"/>
                </a:solidFill>
              </a:rPr>
              <a:t>）、一自行车。豪车的女主人公羡慕单车夫妇“真恩爱”，自行车的女主人公羡慕豪车夫妇“有车真好”。</a:t>
            </a:r>
          </a:p>
          <a:p>
            <a:pPr indent="457200"/>
            <a:r>
              <a:rPr lang="zh-CN" altLang="en-US" b="1" dirty="0" smtClean="0">
                <a:solidFill>
                  <a:srgbClr val="002060"/>
                </a:solidFill>
              </a:rPr>
              <a:t>漫画表意的重点在于两位女主人公的言语内容上。如何能把看似矛盾的语言统一起来，可以体现出考生的价值判断和思维水平。任务设置的主要意图在于引导考生正确认识自己、定位自己，引导其认识到自身的价值，积极乐观地面对生活，活出自己的幸福。</a:t>
            </a:r>
            <a:endParaRPr lang="zh-CN" altLang="en-US"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68676"/>
            <a:ext cx="12192000" cy="6186309"/>
          </a:xfrm>
          <a:prstGeom prst="rect">
            <a:avLst/>
          </a:prstGeom>
          <a:noFill/>
        </p:spPr>
        <p:txBody>
          <a:bodyPr wrap="square" rtlCol="0">
            <a:spAutoFit/>
          </a:bodyPr>
          <a:lstStyle/>
          <a:p>
            <a:r>
              <a:rPr lang="zh-CN" altLang="en-US" dirty="0" smtClean="0"/>
              <a:t>　　审题</a:t>
            </a:r>
          </a:p>
          <a:p>
            <a:r>
              <a:rPr lang="zh-CN" altLang="en-US" dirty="0" smtClean="0"/>
              <a:t>　　</a:t>
            </a:r>
            <a:r>
              <a:rPr lang="zh-CN" altLang="en-US" b="1" dirty="0" smtClean="0">
                <a:solidFill>
                  <a:srgbClr val="FF0000"/>
                </a:solidFill>
              </a:rPr>
              <a:t>限制性</a:t>
            </a:r>
          </a:p>
          <a:p>
            <a:r>
              <a:rPr lang="zh-CN" altLang="en-US" dirty="0" smtClean="0"/>
              <a:t>　　</a:t>
            </a:r>
            <a:r>
              <a:rPr lang="en-US" altLang="zh-CN" dirty="0" smtClean="0"/>
              <a:t>1.</a:t>
            </a:r>
            <a:r>
              <a:rPr lang="zh-CN" altLang="en-US" dirty="0" smtClean="0"/>
              <a:t>立意限制。这是一则漫画材料作文题，漫画是作文的立意基础。漫画的主要内容是乘坐豪车的女子和乘坐自行车的女子都无视自己的拥有，却去羡慕对方拥有而自己缺失的幸福。考生在立意时，需要抓住漫画内容、漫画标题“彼此羡慕”和漫画中的说明性文字“真恩爱</a:t>
            </a:r>
            <a:r>
              <a:rPr lang="en-US" altLang="zh-CN" dirty="0" smtClean="0"/>
              <a:t>……”“</a:t>
            </a:r>
            <a:r>
              <a:rPr lang="zh-CN" altLang="en-US" dirty="0" smtClean="0"/>
              <a:t>有车真好</a:t>
            </a:r>
            <a:r>
              <a:rPr lang="en-US" altLang="zh-CN" dirty="0" smtClean="0"/>
              <a:t>……”</a:t>
            </a:r>
            <a:r>
              <a:rPr lang="zh-CN" altLang="en-US" dirty="0" smtClean="0"/>
              <a:t>等，在整体构思的基础上确定立意。脱离这一核心的构思和写作都是偏题甚至跑题的。</a:t>
            </a:r>
          </a:p>
          <a:p>
            <a:r>
              <a:rPr lang="zh-CN" altLang="en-US" dirty="0" smtClean="0"/>
              <a:t>　　</a:t>
            </a:r>
            <a:r>
              <a:rPr lang="en-US" altLang="zh-CN" dirty="0" smtClean="0"/>
              <a:t>2.</a:t>
            </a:r>
            <a:r>
              <a:rPr lang="zh-CN" altLang="en-US" dirty="0" smtClean="0"/>
              <a:t>价值判断限制。漫画贴近现实、贴近生活，考生在构思写作时必须联系生活现实，抓住漫画的灵魂，并要明确自己的价值取向和感情倾向。这则漫画材料贴近考生熟悉的生活，命题人意在引导考生对漫画内容进行深入思考、理性思辨。考生在立意时，需要评判两位女子做法的对与错，并进一步探究她们对与错的原因，抓住漫画中所隐含的价值取向和感情倾向，坚决不能违背主流价值观而盲目拜金。</a:t>
            </a:r>
          </a:p>
          <a:p>
            <a:r>
              <a:rPr lang="zh-CN" altLang="en-US" dirty="0" smtClean="0"/>
              <a:t>　　</a:t>
            </a:r>
            <a:r>
              <a:rPr lang="en-US" altLang="zh-CN" dirty="0" smtClean="0"/>
              <a:t>3.</a:t>
            </a:r>
            <a:r>
              <a:rPr lang="zh-CN" altLang="en-US" dirty="0" smtClean="0"/>
              <a:t>思维限制。“结合材料的内容和寓意”是立意限制，也是思维限制。考生的构思必须立足于整体材料，坚持整体原则和全面原则，提取出两位女主人公的“共性”。考生应注意这里所强调的“寓意”二字，即要通过材料的表面现象，去挖掘材料背后所隐含的关于社会、人生的深刻道理。</a:t>
            </a:r>
          </a:p>
          <a:p>
            <a:r>
              <a:rPr lang="zh-CN" altLang="en-US" dirty="0" smtClean="0"/>
              <a:t>　　</a:t>
            </a:r>
            <a:r>
              <a:rPr lang="zh-CN" altLang="en-US" b="1" dirty="0" smtClean="0">
                <a:solidFill>
                  <a:srgbClr val="FF0000"/>
                </a:solidFill>
              </a:rPr>
              <a:t>开放性</a:t>
            </a:r>
          </a:p>
          <a:p>
            <a:r>
              <a:rPr lang="zh-CN" altLang="en-US" dirty="0" smtClean="0"/>
              <a:t>　　</a:t>
            </a:r>
            <a:r>
              <a:rPr lang="en-US" altLang="zh-CN" dirty="0" smtClean="0"/>
              <a:t>1.</a:t>
            </a:r>
            <a:r>
              <a:rPr lang="zh-CN" altLang="en-US" dirty="0" smtClean="0"/>
              <a:t>对问题思考的角度有多种。可以从豪车女角度分析其“优势”和“不足”，也可以从自行车女角度分析其“优势”和“不足”，但最好是将两者结合起来，从整体角度进行分析评价。</a:t>
            </a:r>
          </a:p>
          <a:p>
            <a:r>
              <a:rPr lang="zh-CN" altLang="en-US" dirty="0" smtClean="0"/>
              <a:t>　　</a:t>
            </a:r>
            <a:r>
              <a:rPr lang="en-US" altLang="zh-CN" dirty="0" smtClean="0"/>
              <a:t>2.</a:t>
            </a:r>
            <a:r>
              <a:rPr lang="zh-CN" altLang="en-US" dirty="0" smtClean="0"/>
              <a:t>立意的切入点有多种。考生可以分析她们各自的“优势”和“不足”对人的心理和生活的影响，也可以探究导致她们这种只见“不足”不见“优势”的心理的深层原因等。考生还可以在这个立意的基础上总结出人们的共性心理，比如人们总是盯着别人的优势看，而忽略了自己的优势。比如老婆总是别人的好，孩子总是别人家的优秀，月亮总是外国的圆。这些显然都不是正向的价值观，应该予以批判、质疑。</a:t>
            </a:r>
          </a:p>
          <a:p>
            <a:r>
              <a:rPr lang="zh-CN" altLang="en-US" dirty="0" smtClean="0"/>
              <a:t>　　</a:t>
            </a:r>
            <a:r>
              <a:rPr lang="en-US" altLang="zh-CN" dirty="0" smtClean="0"/>
              <a:t>3.</a:t>
            </a:r>
            <a:r>
              <a:rPr lang="zh-CN" altLang="en-US" dirty="0" smtClean="0"/>
              <a:t>文体是自由的。可以选择论述类文体，直接发表看法；可以选择叙述类文体，通过故事和事件表达自己的见解；也可以选择书信等类文体。</a:t>
            </a:r>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3893" y="261258"/>
            <a:ext cx="11467323" cy="6986528"/>
          </a:xfrm>
          <a:prstGeom prst="rect">
            <a:avLst/>
          </a:prstGeom>
          <a:noFill/>
        </p:spPr>
        <p:txBody>
          <a:bodyPr wrap="square" rtlCol="0">
            <a:spAutoFit/>
          </a:bodyPr>
          <a:lstStyle/>
          <a:p>
            <a:r>
              <a:rPr lang="zh-CN" altLang="en-US" sz="2800" b="1" dirty="0" smtClean="0">
                <a:solidFill>
                  <a:srgbClr val="FF0000"/>
                </a:solidFill>
              </a:rPr>
              <a:t>参考立意</a:t>
            </a:r>
            <a:r>
              <a:rPr lang="zh-CN" altLang="en-US" sz="2800" dirty="0" smtClean="0"/>
              <a:t/>
            </a:r>
            <a:br>
              <a:rPr lang="zh-CN" altLang="en-US" sz="2800" dirty="0" smtClean="0"/>
            </a:br>
            <a:endParaRPr lang="zh-CN" altLang="en-US" sz="2800" dirty="0" smtClean="0"/>
          </a:p>
          <a:p>
            <a:r>
              <a:rPr lang="zh-CN" altLang="en-US" sz="2800" b="1" dirty="0" smtClean="0"/>
              <a:t>切题立意：</a:t>
            </a:r>
            <a:endParaRPr lang="zh-CN" altLang="en-US" sz="2800" dirty="0" smtClean="0"/>
          </a:p>
          <a:p>
            <a:r>
              <a:rPr lang="en-US" altLang="zh-CN" sz="2800" dirty="0" smtClean="0"/>
              <a:t>1.</a:t>
            </a:r>
            <a:r>
              <a:rPr lang="zh-CN" altLang="en-US" sz="2800" dirty="0" smtClean="0"/>
              <a:t>珍惜自己拥有的美好，活出人生的幸福。</a:t>
            </a:r>
          </a:p>
          <a:p>
            <a:r>
              <a:rPr lang="en-US" altLang="zh-CN" sz="2800" dirty="0" smtClean="0"/>
              <a:t>2.</a:t>
            </a:r>
            <a:r>
              <a:rPr lang="zh-CN" altLang="en-US" sz="2800" dirty="0" smtClean="0"/>
              <a:t>你无视的生活，也许正是别人渴望的美好。</a:t>
            </a:r>
          </a:p>
          <a:p>
            <a:r>
              <a:rPr lang="en-US" altLang="zh-CN" sz="2800" dirty="0" smtClean="0"/>
              <a:t>3.</a:t>
            </a:r>
            <a:r>
              <a:rPr lang="zh-CN" altLang="en-US" sz="2800" dirty="0" smtClean="0"/>
              <a:t>唯有正确认识自己与他人，方可拥有自信的风采。</a:t>
            </a:r>
          </a:p>
          <a:p>
            <a:r>
              <a:rPr lang="en-US" altLang="zh-CN" sz="2800" dirty="0" smtClean="0"/>
              <a:t>4.</a:t>
            </a:r>
            <a:r>
              <a:rPr lang="zh-CN" altLang="en-US" sz="2800" dirty="0" smtClean="0"/>
              <a:t>与其歆羡他人，不如做最好的自己。</a:t>
            </a:r>
          </a:p>
          <a:p>
            <a:r>
              <a:rPr lang="en-US" altLang="zh-CN" sz="2800" dirty="0" smtClean="0"/>
              <a:t>5.</a:t>
            </a:r>
            <a:r>
              <a:rPr lang="zh-CN" altLang="en-US" sz="2800" dirty="0" smtClean="0"/>
              <a:t>不必仰视他人，自己亦是风景。</a:t>
            </a:r>
          </a:p>
          <a:p>
            <a:r>
              <a:rPr lang="en-US" altLang="zh-CN" sz="2800" dirty="0" smtClean="0"/>
              <a:t>……</a:t>
            </a:r>
          </a:p>
          <a:p>
            <a:r>
              <a:rPr lang="zh-CN" altLang="en-US" sz="2800" b="1" dirty="0" smtClean="0"/>
              <a:t>偏题立意：</a:t>
            </a:r>
            <a:endParaRPr lang="zh-CN" altLang="en-US" sz="2800" dirty="0" smtClean="0"/>
          </a:p>
          <a:p>
            <a:r>
              <a:rPr lang="en-US" altLang="zh-CN" sz="2800" dirty="0" smtClean="0"/>
              <a:t>1.</a:t>
            </a:r>
            <a:r>
              <a:rPr lang="zh-CN" altLang="en-US" sz="2800" dirty="0" smtClean="0"/>
              <a:t>正确理解幸福。</a:t>
            </a:r>
          </a:p>
          <a:p>
            <a:r>
              <a:rPr lang="en-US" altLang="zh-CN" sz="2800" dirty="0" smtClean="0"/>
              <a:t>2.</a:t>
            </a:r>
            <a:r>
              <a:rPr lang="zh-CN" altLang="en-US" sz="2800" dirty="0" smtClean="0"/>
              <a:t>鱼和熊掌不可兼得。</a:t>
            </a:r>
          </a:p>
          <a:p>
            <a:r>
              <a:rPr lang="en-US" altLang="zh-CN" sz="2800" dirty="0" smtClean="0"/>
              <a:t>3.</a:t>
            </a:r>
            <a:r>
              <a:rPr lang="zh-CN" altLang="en-US" sz="2800" dirty="0" smtClean="0"/>
              <a:t>学会换位思考。</a:t>
            </a:r>
          </a:p>
          <a:p>
            <a:r>
              <a:rPr lang="en-US" altLang="zh-CN" sz="2800" dirty="0" smtClean="0"/>
              <a:t>4.</a:t>
            </a:r>
            <a:r>
              <a:rPr lang="zh-CN" altLang="en-US" sz="2800" dirty="0" smtClean="0"/>
              <a:t>正确理解物质生活和精神生活的关系。</a:t>
            </a:r>
          </a:p>
          <a:p>
            <a:r>
              <a:rPr lang="en-US" altLang="zh-CN" sz="2800" dirty="0" smtClean="0"/>
              <a:t>5.</a:t>
            </a:r>
            <a:r>
              <a:rPr lang="zh-CN" altLang="en-US" sz="2800" dirty="0" smtClean="0"/>
              <a:t>女性当自强。</a:t>
            </a:r>
          </a:p>
          <a:p>
            <a:endParaRPr lang="zh-CN" altLang="en-US" sz="28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9290"/>
            <a:ext cx="12192000" cy="6873677"/>
          </a:xfrm>
          <a:prstGeom prst="rect">
            <a:avLst/>
          </a:prstGeom>
          <a:noFill/>
        </p:spPr>
        <p:txBody>
          <a:bodyPr wrap="square" rtlCol="0">
            <a:spAutoFit/>
          </a:bodyPr>
          <a:lstStyle/>
          <a:p>
            <a:pPr>
              <a:lnSpc>
                <a:spcPts val="2500"/>
              </a:lnSpc>
            </a:pPr>
            <a:r>
              <a:rPr lang="zh-CN" altLang="en-US" dirty="0" smtClean="0"/>
              <a:t>　　</a:t>
            </a:r>
            <a:r>
              <a:rPr lang="zh-CN" altLang="en-US" sz="2400" dirty="0" smtClean="0"/>
              <a:t>范文展示   </a:t>
            </a:r>
          </a:p>
          <a:p>
            <a:pPr algn="ctr">
              <a:lnSpc>
                <a:spcPts val="2500"/>
              </a:lnSpc>
            </a:pPr>
            <a:r>
              <a:rPr lang="zh-CN" altLang="en-US" sz="2400" dirty="0" smtClean="0"/>
              <a:t>　　不羡他人，自存芳华</a:t>
            </a:r>
          </a:p>
          <a:p>
            <a:pPr algn="ctr">
              <a:lnSpc>
                <a:spcPts val="2500"/>
              </a:lnSpc>
            </a:pPr>
            <a:r>
              <a:rPr lang="zh-CN" altLang="en-US" sz="2400" dirty="0" smtClean="0"/>
              <a:t>　　</a:t>
            </a:r>
            <a:r>
              <a:rPr lang="zh-CN" altLang="en-US" sz="2400" b="1" dirty="0" smtClean="0">
                <a:solidFill>
                  <a:srgbClr val="FF0000"/>
                </a:solidFill>
              </a:rPr>
              <a:t>（标题即观点，开门见山，简洁有力）</a:t>
            </a:r>
          </a:p>
          <a:p>
            <a:pPr>
              <a:lnSpc>
                <a:spcPts val="2500"/>
              </a:lnSpc>
            </a:pPr>
            <a:r>
              <a:rPr lang="zh-CN" altLang="en-US" sz="2400" dirty="0" smtClean="0"/>
              <a:t>　　奈保尔曾在</a:t>
            </a:r>
            <a:r>
              <a:rPr lang="en-US" altLang="zh-CN" sz="2400" dirty="0" smtClean="0"/>
              <a:t>《</a:t>
            </a:r>
            <a:r>
              <a:rPr lang="zh-CN" altLang="en-US" sz="2400" dirty="0" smtClean="0"/>
              <a:t>米格尔街</a:t>
            </a:r>
            <a:r>
              <a:rPr lang="en-US" altLang="zh-CN" sz="2400" dirty="0" smtClean="0"/>
              <a:t>》</a:t>
            </a:r>
            <a:r>
              <a:rPr lang="zh-CN" altLang="en-US" sz="2400" dirty="0" smtClean="0"/>
              <a:t>中说过：“每个人都像盐一样平凡，却也像盐一样珍贵！”是啊，你我虽平凡，然却不必惊羡他人，只需珍惜自己拥有的芳华！</a:t>
            </a:r>
            <a:r>
              <a:rPr lang="zh-CN" altLang="en-US" sz="2400" b="1" dirty="0" smtClean="0">
                <a:solidFill>
                  <a:srgbClr val="FF0000"/>
                </a:solidFill>
              </a:rPr>
              <a:t>（开篇引用已显不凡，进而表明观点，巧妙点题。作者的阅读积累可见一斑。）</a:t>
            </a:r>
          </a:p>
          <a:p>
            <a:pPr>
              <a:lnSpc>
                <a:spcPts val="2500"/>
              </a:lnSpc>
            </a:pPr>
            <a:r>
              <a:rPr lang="zh-CN" altLang="en-US" sz="2400" dirty="0" smtClean="0"/>
              <a:t>　　从某种意义上说，人是时间单位，我们所拥有的只不过是一段流逝的时光。不错过自己拥有的每一寸光阴和每一份美即是人生之幸运，何来闲暇再把目光落于他处，如同漫画中的两位女子，忽略自己拥有的风景，而盲目羡慕他人中徒劳嗟叹？</a:t>
            </a:r>
            <a:r>
              <a:rPr lang="zh-CN" altLang="en-US" sz="2400" b="1" dirty="0" smtClean="0">
                <a:solidFill>
                  <a:srgbClr val="FF0000"/>
                </a:solidFill>
              </a:rPr>
              <a:t>（反问有力，直击问题的核心。）</a:t>
            </a:r>
          </a:p>
          <a:p>
            <a:pPr>
              <a:lnSpc>
                <a:spcPts val="2500"/>
              </a:lnSpc>
            </a:pPr>
            <a:r>
              <a:rPr lang="zh-CN" altLang="en-US" sz="2400" dirty="0" smtClean="0"/>
              <a:t>　　有人说过：“人生天地间，忽如远行客”。每个人都是在尘世间走一遭的客人，生活也是你选择旅行的方式。陶渊明甘居于南山脚下，不羡争名逐利的官场，不被官场的富贵束缚，在“种豆南山下，草盛豆苗稀”的生活中自得其乐，在“采菊东篱下，悠然见南山”的美景中逍遥陶醉。他能够安于自己的生活，坚守自己的精神和风骨，尽管物质匮乏、生活贫困，照样把日子过得芳香四溢、悠闲美好。</a:t>
            </a:r>
            <a:r>
              <a:rPr lang="zh-CN" altLang="en-US" sz="2400" b="1" dirty="0" smtClean="0">
                <a:solidFill>
                  <a:srgbClr val="FF0000"/>
                </a:solidFill>
              </a:rPr>
              <a:t>（将老材料析出新意来。）</a:t>
            </a:r>
            <a:r>
              <a:rPr lang="zh-CN" altLang="en-US" sz="2400" dirty="0" smtClean="0"/>
              <a:t>将坐在单车上的生活活出佳境，照样能活出自信和风采。（扣题巧妙！）作家白落梅静开一茶室，名唤：茶缘过客。她在</a:t>
            </a:r>
            <a:r>
              <a:rPr lang="en-US" altLang="zh-CN" sz="2400" dirty="0" smtClean="0"/>
              <a:t>《</a:t>
            </a:r>
            <a:r>
              <a:rPr lang="zh-CN" altLang="en-US" sz="2400" dirty="0" smtClean="0"/>
              <a:t>世间所有相遇，都是久别重逢</a:t>
            </a:r>
            <a:r>
              <a:rPr lang="en-US" altLang="zh-CN" sz="2400" dirty="0" smtClean="0"/>
              <a:t>》</a:t>
            </a:r>
            <a:r>
              <a:rPr lang="zh-CN" altLang="en-US" sz="2400" dirty="0" smtClean="0"/>
              <a:t>一书中袒露心声：甘居于水乡一隅，不慕城市的繁华。以禅意的文字抒写出美好诗意，活出人生的自在与悠然。</a:t>
            </a:r>
            <a:r>
              <a:rPr lang="zh-CN" altLang="en-US" sz="2400" b="1" dirty="0" smtClean="0">
                <a:solidFill>
                  <a:srgbClr val="FF0000"/>
                </a:solidFill>
              </a:rPr>
              <a:t>（由古到今，娓娓自然。）他们如此，我们也应该相信，无需羡慕他人，做好自己，依然可以活得美好与浪漫。（结论有水到渠成之感。）</a:t>
            </a:r>
          </a:p>
          <a:p>
            <a:r>
              <a:rPr lang="zh-CN" altLang="en-US" sz="2400" b="1" dirty="0" smtClean="0">
                <a:solidFill>
                  <a:srgbClr val="FF0000"/>
                </a:solidFill>
              </a:rPr>
              <a:t>　　</a:t>
            </a:r>
            <a:endParaRPr lang="zh-CN" altLang="en-US" sz="2400" b="1" dirty="0">
              <a:solidFill>
                <a:srgbClr val="FF000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9290"/>
            <a:ext cx="12192000" cy="6001643"/>
          </a:xfrm>
          <a:prstGeom prst="rect">
            <a:avLst/>
          </a:prstGeom>
          <a:noFill/>
        </p:spPr>
        <p:txBody>
          <a:bodyPr wrap="square" rtlCol="0">
            <a:spAutoFit/>
          </a:bodyPr>
          <a:lstStyle/>
          <a:p>
            <a:r>
              <a:rPr lang="zh-CN" altLang="en-US" dirty="0" smtClean="0"/>
              <a:t>　　</a:t>
            </a:r>
            <a:r>
              <a:rPr lang="zh-CN" altLang="en-US" sz="2400" dirty="0" smtClean="0"/>
              <a:t>羡慕他人，自然会放大缺憾。</a:t>
            </a:r>
            <a:r>
              <a:rPr lang="zh-CN" altLang="en-US" sz="2400" b="1" dirty="0" smtClean="0">
                <a:solidFill>
                  <a:srgbClr val="FF0000"/>
                </a:solidFill>
              </a:rPr>
              <a:t>（结论先行，由正到反，老道娴熟。）</a:t>
            </a:r>
            <a:r>
              <a:rPr lang="zh-CN" altLang="en-US" sz="2400" dirty="0" smtClean="0"/>
              <a:t>即使拥有一片草原，也会抱怨草原上羊不成群，白云不成片。只有懂得立足于自己所处现实的人，才能悟出井口虽狭小，却自有其美好的禅意。这样，即便蜗居于一间陋室，也能从墙角的旮旯里窥见盛开的繁华。</a:t>
            </a:r>
            <a:r>
              <a:rPr lang="zh-CN" altLang="en-US" sz="2400" b="1" dirty="0" smtClean="0">
                <a:solidFill>
                  <a:srgbClr val="FF0000"/>
                </a:solidFill>
              </a:rPr>
              <a:t>（富有文学气息，彰显语文特色。）</a:t>
            </a:r>
          </a:p>
          <a:p>
            <a:r>
              <a:rPr lang="zh-CN" altLang="en-US" sz="2400" dirty="0" smtClean="0"/>
              <a:t>　　也有人说过，“人生如逆旅，我亦是行人”，我们只是滚滚红尘中的一个过客，渴望逆流而上。宝马生活何人不慕？</a:t>
            </a:r>
            <a:r>
              <a:rPr lang="zh-CN" altLang="en-US" sz="2400" b="1" dirty="0" smtClean="0">
                <a:solidFill>
                  <a:srgbClr val="FF0000"/>
                </a:solidFill>
              </a:rPr>
              <a:t>（荡开一笔，严密有序。）</a:t>
            </a:r>
            <a:r>
              <a:rPr lang="zh-CN" altLang="en-US" sz="2400" dirty="0" smtClean="0"/>
              <a:t>然中国首富王健林出乘“宝马”，穿行于车水马龙、霓虹流淌的城市，被全中国人捧得极高，但人们不知的却是“万达”背负的巨额贷款，早已压得他夜不能寐。韩国前总统朴槿惠，曾令万人歆羡，她将自己的一生“嫁”给了韩国，为大韩民国的兴旺而奋斗不止，却终不料因“闺蜜门”事件从神坛上摔至深渊，尊严尽失，自由受限。名人的人生尽管辉煌，但也有不尽人意之处，名人心中也有自己难以言说的苦楚，我们无需羡慕。</a:t>
            </a:r>
            <a:r>
              <a:rPr lang="zh-CN" altLang="en-US" sz="2400" b="1" dirty="0" smtClean="0">
                <a:solidFill>
                  <a:srgbClr val="FF0000"/>
                </a:solidFill>
              </a:rPr>
              <a:t>（人人艳羡的对象，也有自己的苦楚。第三次强调，层层推进。）</a:t>
            </a:r>
          </a:p>
          <a:p>
            <a:r>
              <a:rPr lang="zh-CN" altLang="en-US" sz="2400" dirty="0" smtClean="0"/>
              <a:t>　　一个人幻想自己不曾拥有的事物，便很容易带上浪漫色彩，有意无意间给事物附上一层耀眼的光环，将其定义为人生的美好，甚至定义成人生应该追求的真谛。殊不知，这“车”望着那“车”好的人越多，失落的人便越多。</a:t>
            </a:r>
            <a:r>
              <a:rPr lang="zh-CN" altLang="en-US" sz="2400" b="1" dirty="0" smtClean="0">
                <a:solidFill>
                  <a:srgbClr val="FF0000"/>
                </a:solidFill>
              </a:rPr>
              <a:t>（析根源揭实质，再进一层。）</a:t>
            </a:r>
          </a:p>
          <a:p>
            <a:r>
              <a:rPr lang="zh-CN" altLang="en-US" sz="2400" dirty="0" smtClean="0"/>
              <a:t>　　</a:t>
            </a:r>
            <a:endParaRPr lang="zh-CN" altLang="en-US"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02033" y="128272"/>
            <a:ext cx="9174306" cy="523220"/>
          </a:xfrm>
          <a:prstGeom prst="rect">
            <a:avLst/>
          </a:prstGeom>
        </p:spPr>
        <p:txBody>
          <a:bodyPr wrap="none">
            <a:spAutoFit/>
          </a:bodyPr>
          <a:lstStyle/>
          <a:p>
            <a:r>
              <a:rPr lang="en-US" altLang="zh-CN" sz="2800" dirty="0" smtClean="0">
                <a:solidFill>
                  <a:srgbClr val="FF0000"/>
                </a:solidFill>
              </a:rPr>
              <a:t>2019</a:t>
            </a:r>
            <a:r>
              <a:rPr lang="zh-CN" altLang="en-US" sz="2800" dirty="0" smtClean="0">
                <a:solidFill>
                  <a:srgbClr val="FF0000"/>
                </a:solidFill>
              </a:rPr>
              <a:t>哈三中：“漫画作文”之网络时代人们对生活的反思</a:t>
            </a:r>
            <a:endParaRPr lang="zh-CN" altLang="en-US" sz="2800" dirty="0">
              <a:solidFill>
                <a:srgbClr val="FF0000"/>
              </a:solidFill>
            </a:endParaRPr>
          </a:p>
        </p:txBody>
      </p:sp>
      <p:pic>
        <p:nvPicPr>
          <p:cNvPr id="5" name="图片 4" descr="640.webp.jpg"/>
          <p:cNvPicPr>
            <a:picLocks noChangeAspect="1"/>
          </p:cNvPicPr>
          <p:nvPr/>
        </p:nvPicPr>
        <p:blipFill>
          <a:blip r:embed="rId2" cstate="print"/>
          <a:stretch>
            <a:fillRect/>
          </a:stretch>
        </p:blipFill>
        <p:spPr>
          <a:xfrm>
            <a:off x="692458" y="550416"/>
            <a:ext cx="11034943" cy="5592931"/>
          </a:xfrm>
          <a:prstGeom prst="rect">
            <a:avLst/>
          </a:prstGeom>
        </p:spPr>
      </p:pic>
      <p:sp>
        <p:nvSpPr>
          <p:cNvPr id="6" name="TextBox 5"/>
          <p:cNvSpPr txBox="1"/>
          <p:nvPr/>
        </p:nvSpPr>
        <p:spPr>
          <a:xfrm>
            <a:off x="878890" y="6125592"/>
            <a:ext cx="10724225" cy="369332"/>
          </a:xfrm>
          <a:prstGeom prst="rect">
            <a:avLst/>
          </a:prstGeom>
          <a:noFill/>
        </p:spPr>
        <p:txBody>
          <a:bodyPr wrap="square" rtlCol="0">
            <a:spAutoFit/>
          </a:bodyPr>
          <a:lstStyle/>
          <a:p>
            <a:r>
              <a:rPr lang="zh-CN" altLang="en-US" b="1" dirty="0" smtClean="0"/>
              <a:t>要求：结合材料的内容和寓意，选好角度，确定立意，明确文体，自拟题目；不要套作，不得抄袭。</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9290"/>
            <a:ext cx="12192000" cy="2308324"/>
          </a:xfrm>
          <a:prstGeom prst="rect">
            <a:avLst/>
          </a:prstGeom>
          <a:noFill/>
        </p:spPr>
        <p:txBody>
          <a:bodyPr wrap="square" rtlCol="0">
            <a:spAutoFit/>
          </a:bodyPr>
          <a:lstStyle/>
          <a:p>
            <a:r>
              <a:rPr lang="zh-CN" altLang="en-US" dirty="0" smtClean="0"/>
              <a:t>　</a:t>
            </a:r>
            <a:r>
              <a:rPr lang="zh-CN" altLang="en-US" sz="2400" dirty="0" smtClean="0"/>
              <a:t>　生活不该是：坐在宝马车里，却羡慕自行车上的恩爱；坐在自行车后，却羡慕坐宝马车的富贵。生活本该是：风起时，笑看落花；雪舞时，举杯邀月。立于山巅之上，便俯览万物，享游目骋怀之娱；处于幽谷之内，茅屋之中，便细嗅芳草百花，享静谧美好之乐。</a:t>
            </a:r>
            <a:r>
              <a:rPr lang="zh-CN" altLang="en-US" sz="2400" b="1" dirty="0" smtClean="0">
                <a:solidFill>
                  <a:srgbClr val="FF0000"/>
                </a:solidFill>
              </a:rPr>
              <a:t>（联系漫画，给出解决问题的方法。）</a:t>
            </a:r>
          </a:p>
          <a:p>
            <a:r>
              <a:rPr lang="zh-CN" altLang="en-US" sz="2400" dirty="0" smtClean="0"/>
              <a:t>　　不羡他人，自存芳华。怀揣着对生活最诚挚的尊重，活出自己拥有的诗意人生，便能面朝大海，春暖花开。</a:t>
            </a:r>
            <a:r>
              <a:rPr lang="zh-CN" altLang="en-US" sz="2400" b="1" dirty="0" smtClean="0">
                <a:solidFill>
                  <a:srgbClr val="FF0000"/>
                </a:solidFill>
              </a:rPr>
              <a:t>（人人都拥有美好，何必艳羡他人？再次点题，富有诗意。）</a:t>
            </a:r>
            <a:endParaRPr lang="zh-CN" altLang="en-US" sz="2400" b="1" dirty="0">
              <a:solidFill>
                <a:srgbClr val="FF0000"/>
              </a:solidFill>
            </a:endParaRPr>
          </a:p>
        </p:txBody>
      </p:sp>
      <p:pic>
        <p:nvPicPr>
          <p:cNvPr id="3" name="Picture 2"/>
          <p:cNvPicPr>
            <a:picLocks noChangeAspect="1" noChangeArrowheads="1"/>
          </p:cNvPicPr>
          <p:nvPr/>
        </p:nvPicPr>
        <p:blipFill>
          <a:blip r:embed="rId2" cstate="print"/>
          <a:srcRect/>
          <a:stretch>
            <a:fillRect/>
          </a:stretch>
        </p:blipFill>
        <p:spPr bwMode="auto">
          <a:xfrm>
            <a:off x="2681196" y="2593910"/>
            <a:ext cx="6098820" cy="38560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1"/>
          <p:cNvSpPr>
            <a:spLocks noChangeArrowheads="1"/>
          </p:cNvSpPr>
          <p:nvPr/>
        </p:nvSpPr>
        <p:spPr bwMode="auto">
          <a:xfrm>
            <a:off x="550506" y="394692"/>
            <a:ext cx="11641494" cy="6463308"/>
          </a:xfrm>
          <a:prstGeom prst="rect">
            <a:avLst/>
          </a:prstGeom>
          <a:noFill/>
          <a:ln w="9525">
            <a:noFill/>
            <a:miter lim="800000"/>
          </a:ln>
          <a:effectLst/>
        </p:spPr>
        <p:txBody>
          <a:bodyPr vert="horz" wrap="square" lIns="0" tIns="0" rIns="0" bIns="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仔细观察下面一幅漫画，根据漫画内容及其寓意写作。（</a:t>
            </a:r>
            <a:r>
              <a:rPr kumimoji="0" lang="zh-CN" altLang="zh-CN"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60</a:t>
            </a:r>
            <a:r>
              <a:rPr kumimoji="0" lang="zh-CN"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分）</a:t>
            </a:r>
            <a:endParaRPr kumimoji="0" 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    </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sz="2400" dirty="0" smtClean="0">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sz="2400" dirty="0" smtClean="0">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sz="2400" dirty="0" smtClean="0">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sz="2400" dirty="0" smtClean="0">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sz="2400" dirty="0" smtClean="0">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  </a:t>
            </a:r>
          </a:p>
          <a:p>
            <a:pPr marL="0" marR="0" lvl="0" indent="0" algn="l" defTabSz="914400" rtl="0" eaLnBrk="0" fontAlgn="base" latinLnBrk="0" hangingPunct="0">
              <a:lnSpc>
                <a:spcPct val="100000"/>
              </a:lnSpc>
              <a:spcBef>
                <a:spcPct val="0"/>
              </a:spcBef>
              <a:spcAft>
                <a:spcPct val="0"/>
              </a:spcAft>
              <a:buClrTx/>
              <a:buSzTx/>
              <a:buFontTx/>
              <a:buNone/>
            </a:pPr>
            <a:r>
              <a:rPr kumimoji="0" lang="zh-CN"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要求：选好角度，确定立意，明确文体，自拟标题，不要套作，不得抄袭，不得泄露个人信息；不少于</a:t>
            </a:r>
            <a:r>
              <a:rPr kumimoji="0" lang="zh-CN" altLang="zh-CN"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800</a:t>
            </a:r>
            <a:r>
              <a:rPr kumimoji="0" lang="zh-CN"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字。</a:t>
            </a:r>
            <a:endParaRPr kumimoji="0" 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
            </a:r>
            <a:br>
              <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b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71682" name="AutoShape 2" descr="https://mmbiz.qpic.cn/mmbiz_jpg/pmpIwa2JK6c5pGibFMH4VqLtjOqV16cBwhictH1IwqlIDtu8HiafSW6012wnGY5FcUqwicZwZziaNj1jvjssOAwkniaw/640?wx_fmt=jpeg&amp;tp=webp&amp;wxfrom=5&amp;wx_lazy=1&amp;wx_co=1"/>
          <p:cNvSpPr>
            <a:spLocks noChangeAspect="1" noChangeArrowheads="1"/>
          </p:cNvSpPr>
          <p:nvPr/>
        </p:nvSpPr>
        <p:spPr bwMode="auto">
          <a:xfrm>
            <a:off x="63500" y="-190500"/>
            <a:ext cx="304800" cy="304800"/>
          </a:xfrm>
          <a:prstGeom prst="rect">
            <a:avLst/>
          </a:prstGeom>
          <a:noFill/>
        </p:spPr>
        <p:txBody>
          <a:bodyPr vert="horz" wrap="square" lIns="91440" tIns="45720" rIns="91440" bIns="45720" numCol="1" anchor="t" anchorCtr="0" compatLnSpc="1"/>
          <a:lstStyle/>
          <a:p>
            <a:endParaRPr lang="zh-CN" altLang="en-US"/>
          </a:p>
        </p:txBody>
      </p:sp>
      <p:pic>
        <p:nvPicPr>
          <p:cNvPr id="71683" name="Picture 3"/>
          <p:cNvPicPr>
            <a:picLocks noChangeAspect="1" noChangeArrowheads="1"/>
          </p:cNvPicPr>
          <p:nvPr/>
        </p:nvPicPr>
        <p:blipFill>
          <a:blip r:embed="rId2" cstate="print"/>
          <a:srcRect/>
          <a:stretch>
            <a:fillRect/>
          </a:stretch>
        </p:blipFill>
        <p:spPr bwMode="auto">
          <a:xfrm>
            <a:off x="716222" y="895642"/>
            <a:ext cx="8231835" cy="453477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9289" y="0"/>
            <a:ext cx="11803225" cy="6740307"/>
          </a:xfrm>
          <a:prstGeom prst="rect">
            <a:avLst/>
          </a:prstGeom>
          <a:noFill/>
        </p:spPr>
        <p:txBody>
          <a:bodyPr wrap="square" rtlCol="0">
            <a:spAutoFit/>
          </a:bodyPr>
          <a:lstStyle/>
          <a:p>
            <a:r>
              <a:rPr lang="zh-CN" altLang="en-US" dirty="0" smtClean="0"/>
              <a:t>审题</a:t>
            </a:r>
          </a:p>
          <a:p>
            <a:r>
              <a:rPr lang="zh-CN" altLang="en-US" dirty="0" smtClean="0"/>
              <a:t>限制性</a:t>
            </a:r>
          </a:p>
          <a:p>
            <a:r>
              <a:rPr lang="en-US" altLang="zh-CN" b="1" dirty="0" smtClean="0"/>
              <a:t>1.</a:t>
            </a:r>
            <a:r>
              <a:rPr lang="zh-CN" altLang="en-US" b="1" dirty="0" smtClean="0"/>
              <a:t>内容限制：</a:t>
            </a:r>
            <a:r>
              <a:rPr lang="zh-CN" altLang="en-US" dirty="0" smtClean="0"/>
              <a:t>这是一道漫画作文题，漫画是考生构思立意的基础。考生需要根据漫画特点，先读出画面要素，并弄清要素之间的关系，准确解读画面寓意。</a:t>
            </a:r>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zh-CN" altLang="en-US" dirty="0" smtClean="0"/>
              <a:t/>
            </a:r>
            <a:br>
              <a:rPr lang="zh-CN" altLang="en-US" dirty="0" smtClean="0"/>
            </a:br>
            <a:r>
              <a:rPr lang="en-US" altLang="zh-CN" b="1" dirty="0" smtClean="0"/>
              <a:t>2.</a:t>
            </a:r>
            <a:r>
              <a:rPr lang="zh-CN" altLang="en-US" b="1" dirty="0" smtClean="0"/>
              <a:t>立意限制：</a:t>
            </a:r>
            <a:r>
              <a:rPr lang="zh-CN" altLang="en-US" dirty="0" smtClean="0"/>
              <a:t>逃生者在即将被熊熊烈火吞噬时，拿着被放大了的“灭火器使用说明书”惊慌失措地奔逃，显然强调了这个时候再学习使用说明书为时已晚；而相对于“使用说明书”而言，又高又重的灭火器被缩小了，倒在一旁，这又暗示了灭火器在火灾发生时的无能为力和我们平时对灭火器使用的忽视。漫画的细节和夸张之处，是考生要重点思考的地方。考生不可笼统地、浅层次地谈论“防备与祸患”的关系，而要深入地思考，准确挖掘立意：平时要有防患意识、学会储备生活常识、多掌握生活技能，这样当天灾人祸发生时才能够保护自己。</a:t>
            </a:r>
            <a:br>
              <a:rPr lang="zh-CN" altLang="en-US" dirty="0" smtClean="0"/>
            </a:br>
            <a:r>
              <a:rPr lang="en-US" altLang="zh-CN" b="1" dirty="0" smtClean="0"/>
              <a:t>3.</a:t>
            </a:r>
            <a:r>
              <a:rPr lang="zh-CN" altLang="en-US" b="1" dirty="0" smtClean="0"/>
              <a:t>思维限制。</a:t>
            </a:r>
            <a:r>
              <a:rPr lang="zh-CN" altLang="en-US" dirty="0" smtClean="0"/>
              <a:t>画面展示的仅是一种现象，考生要做的是透过现象思考问题的本质，并思考这一现象暴露出的社会人生问题以及解决问题的策略。</a:t>
            </a:r>
          </a:p>
          <a:p>
            <a:endParaRPr lang="zh-CN" altLang="en-US" dirty="0"/>
          </a:p>
        </p:txBody>
      </p:sp>
      <p:pic>
        <p:nvPicPr>
          <p:cNvPr id="86018" name="Picture 2"/>
          <p:cNvPicPr>
            <a:picLocks noChangeAspect="1" noChangeArrowheads="1"/>
          </p:cNvPicPr>
          <p:nvPr/>
        </p:nvPicPr>
        <p:blipFill>
          <a:blip r:embed="rId2" cstate="print"/>
          <a:srcRect/>
          <a:stretch>
            <a:fillRect/>
          </a:stretch>
        </p:blipFill>
        <p:spPr bwMode="auto">
          <a:xfrm>
            <a:off x="339595" y="1146985"/>
            <a:ext cx="7507450" cy="3201079"/>
          </a:xfrm>
          <a:prstGeom prst="rect">
            <a:avLst/>
          </a:prstGeom>
          <a:noFill/>
          <a:ln w="9525">
            <a:noFill/>
            <a:miter lim="800000"/>
            <a:headEnd/>
            <a:tailEnd/>
          </a:ln>
          <a:effectLst/>
        </p:spPr>
      </p:pic>
      <p:sp>
        <p:nvSpPr>
          <p:cNvPr id="4" name="TextBox 3"/>
          <p:cNvSpPr txBox="1"/>
          <p:nvPr/>
        </p:nvSpPr>
        <p:spPr>
          <a:xfrm>
            <a:off x="8061649" y="1250302"/>
            <a:ext cx="3890866" cy="3139321"/>
          </a:xfrm>
          <a:prstGeom prst="rect">
            <a:avLst/>
          </a:prstGeom>
          <a:noFill/>
          <a:ln>
            <a:solidFill>
              <a:srgbClr val="FF0000"/>
            </a:solidFill>
          </a:ln>
        </p:spPr>
        <p:txBody>
          <a:bodyPr wrap="square" rtlCol="0">
            <a:spAutoFit/>
          </a:bodyPr>
          <a:lstStyle/>
          <a:p>
            <a:r>
              <a:rPr lang="zh-CN" altLang="en-US" dirty="0" smtClean="0"/>
              <a:t>“逃生者”“火苗”“灭火器”“灭火器使用说明书”，这些要素是考生构思立意的基础。但考生的构思又不能过分拘泥于画面内容，不能只浅显地将题目解读成火灾发生时我们该怎么办，也不能只谈理论联系实际，更不能谈要锻炼好身体，以便在灾难发生时能快速撤离。而要重点看下面三个方框里的内容，思考为什么火灾发生了才去读灭火器说明书，这才是构思立意的核心。</a:t>
            </a:r>
            <a:endParaRPr lang="zh-CN"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927" y="205273"/>
            <a:ext cx="11719249" cy="6401753"/>
          </a:xfrm>
          <a:prstGeom prst="rect">
            <a:avLst/>
          </a:prstGeom>
          <a:noFill/>
        </p:spPr>
        <p:txBody>
          <a:bodyPr wrap="square" rtlCol="0">
            <a:spAutoFit/>
          </a:bodyPr>
          <a:lstStyle/>
          <a:p>
            <a:r>
              <a:rPr lang="zh-CN" altLang="en-US" sz="2800" dirty="0" smtClean="0"/>
              <a:t>开放性</a:t>
            </a:r>
          </a:p>
          <a:p>
            <a:r>
              <a:rPr lang="en-US" altLang="zh-CN" sz="2800" b="1" dirty="0" smtClean="0"/>
              <a:t>1.</a:t>
            </a:r>
            <a:r>
              <a:rPr lang="zh-CN" altLang="en-US" sz="2800" b="1" dirty="0" smtClean="0"/>
              <a:t>联想、想象的开放性。</a:t>
            </a:r>
            <a:r>
              <a:rPr lang="zh-CN" altLang="en-US" sz="2800" dirty="0" smtClean="0"/>
              <a:t>“火苗”可以指向各种天灾，诸如“洪灾”“地震”“雾霾”甚至</a:t>
            </a:r>
            <a:r>
              <a:rPr lang="en-US" altLang="zh-CN" sz="2800" dirty="0" smtClean="0"/>
              <a:t>《</a:t>
            </a:r>
            <a:r>
              <a:rPr lang="zh-CN" altLang="en-US" sz="2800" dirty="0" smtClean="0"/>
              <a:t>流浪地球</a:t>
            </a:r>
            <a:r>
              <a:rPr lang="en-US" altLang="zh-CN" sz="2800" dirty="0" smtClean="0"/>
              <a:t>》</a:t>
            </a:r>
            <a:r>
              <a:rPr lang="zh-CN" altLang="en-US" sz="2800" dirty="0" smtClean="0"/>
              <a:t>中预测的地球未来等；也可指向各种人祸，诸如“学习”“生活”“工作”“健康”等方面出现的意外情况。小至个人，中至集体，大至国家，每个人都需要掌握相关的常识和技能。这就给考生的立意和选材提供了较大的开放性。</a:t>
            </a:r>
          </a:p>
          <a:p>
            <a:r>
              <a:rPr lang="en-US" altLang="zh-CN" sz="2800" b="1" dirty="0" smtClean="0"/>
              <a:t>2.</a:t>
            </a:r>
            <a:r>
              <a:rPr lang="zh-CN" altLang="en-US" sz="2800" b="1" dirty="0" smtClean="0"/>
              <a:t>写作角度的开放性。</a:t>
            </a:r>
            <a:r>
              <a:rPr lang="zh-CN" altLang="en-US" sz="2800" dirty="0" smtClean="0"/>
              <a:t>写作要求中的“选好角度”，暗示考生可以从不同角度进行立意。最明显的角度是漫画中的人物角度，即面对灾祸的个体；当然也可以合理深入探究，从政府角度或管理者角度，谈平时要加强宣传、注重指导、强化演练，让人人都掌握生活必备常识和技能，而不是急来抱佛脚，纸上谈兵。</a:t>
            </a:r>
            <a:br>
              <a:rPr lang="zh-CN" altLang="en-US" sz="2800" dirty="0" smtClean="0"/>
            </a:br>
            <a:r>
              <a:rPr lang="en-US" altLang="zh-CN" sz="2800" b="1" dirty="0" smtClean="0"/>
              <a:t>3.</a:t>
            </a:r>
            <a:r>
              <a:rPr lang="zh-CN" altLang="en-US" sz="2800" b="1" dirty="0" smtClean="0"/>
              <a:t>体裁的开放性。</a:t>
            </a:r>
            <a:r>
              <a:rPr lang="zh-CN" altLang="en-US" sz="2800" dirty="0" smtClean="0"/>
              <a:t>“选好角度，明确文体，自拟标题”的要求，给予考生极大的自由度，可用不同文体、不同方式表达自己对“防备与祸患”这一问题的深入思考。</a:t>
            </a:r>
          </a:p>
          <a:p>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9249" y="429208"/>
            <a:ext cx="11327363" cy="6001643"/>
          </a:xfrm>
          <a:prstGeom prst="rect">
            <a:avLst/>
          </a:prstGeom>
          <a:noFill/>
        </p:spPr>
        <p:txBody>
          <a:bodyPr wrap="square" rtlCol="0">
            <a:spAutoFit/>
          </a:bodyPr>
          <a:lstStyle/>
          <a:p>
            <a:r>
              <a:rPr lang="zh-CN" altLang="en-US" sz="3200" dirty="0" smtClean="0"/>
              <a:t>参考立意</a:t>
            </a:r>
          </a:p>
          <a:p>
            <a:r>
              <a:rPr lang="zh-CN" altLang="en-US" sz="3200" dirty="0" smtClean="0"/>
              <a:t>正确立意：</a:t>
            </a:r>
          </a:p>
          <a:p>
            <a:r>
              <a:rPr lang="en-US" altLang="zh-CN" sz="3200" dirty="0" smtClean="0"/>
              <a:t>1.</a:t>
            </a:r>
            <a:r>
              <a:rPr lang="zh-CN" altLang="en-US" sz="3200" dirty="0" smtClean="0"/>
              <a:t>既要掌握防范知识，更要掌握防范技能。</a:t>
            </a:r>
          </a:p>
          <a:p>
            <a:r>
              <a:rPr lang="en-US" altLang="zh-CN" sz="3200" dirty="0" smtClean="0"/>
              <a:t>2.</a:t>
            </a:r>
            <a:r>
              <a:rPr lang="zh-CN" altLang="en-US" sz="3200" dirty="0" smtClean="0"/>
              <a:t>掌握实践技能，重在平时。</a:t>
            </a:r>
          </a:p>
          <a:p>
            <a:r>
              <a:rPr lang="en-US" altLang="zh-CN" sz="3200" dirty="0" smtClean="0"/>
              <a:t>3.</a:t>
            </a:r>
            <a:r>
              <a:rPr lang="zh-CN" altLang="en-US" sz="3200" dirty="0" smtClean="0"/>
              <a:t>强化实践技能，防患于未然。</a:t>
            </a:r>
          </a:p>
          <a:p>
            <a:r>
              <a:rPr lang="en-US" altLang="zh-CN" sz="3200" dirty="0" smtClean="0"/>
              <a:t>4.</a:t>
            </a:r>
            <a:r>
              <a:rPr lang="zh-CN" altLang="en-US" sz="3200" dirty="0" smtClean="0"/>
              <a:t>注重实践，有备无患。</a:t>
            </a:r>
          </a:p>
          <a:p>
            <a:r>
              <a:rPr lang="en-US" altLang="zh-CN" sz="3200" dirty="0" smtClean="0"/>
              <a:t>5.</a:t>
            </a:r>
            <a:r>
              <a:rPr lang="zh-CN" altLang="en-US" sz="3200" dirty="0" smtClean="0"/>
              <a:t>强化实践演练，沉着应对问题。</a:t>
            </a:r>
          </a:p>
          <a:p>
            <a:r>
              <a:rPr lang="en-US" altLang="zh-CN" sz="3200" dirty="0" smtClean="0"/>
              <a:t>6.</a:t>
            </a:r>
            <a:r>
              <a:rPr lang="zh-CN" altLang="en-US" sz="3200" dirty="0" smtClean="0"/>
              <a:t>强化配套措施，更要强化实践能力。</a:t>
            </a:r>
          </a:p>
          <a:p>
            <a:r>
              <a:rPr lang="zh-CN" altLang="en-US" sz="3200" dirty="0" smtClean="0"/>
              <a:t>偏题立意：</a:t>
            </a:r>
          </a:p>
          <a:p>
            <a:r>
              <a:rPr lang="en-US" altLang="zh-CN" sz="3200" dirty="0" smtClean="0"/>
              <a:t>1.</a:t>
            </a:r>
            <a:r>
              <a:rPr lang="zh-CN" altLang="en-US" sz="3200" dirty="0" smtClean="0"/>
              <a:t>细节与成功。</a:t>
            </a:r>
          </a:p>
          <a:p>
            <a:r>
              <a:rPr lang="en-US" altLang="zh-CN" sz="3200" dirty="0" smtClean="0"/>
              <a:t>2.</a:t>
            </a:r>
            <a:r>
              <a:rPr lang="zh-CN" altLang="en-US" sz="3200" dirty="0" smtClean="0"/>
              <a:t>理论与实践。</a:t>
            </a:r>
          </a:p>
          <a:p>
            <a:r>
              <a:rPr lang="en-US" altLang="zh-CN" sz="3200" dirty="0" smtClean="0"/>
              <a:t>3.</a:t>
            </a:r>
            <a:r>
              <a:rPr lang="zh-CN" altLang="en-US" sz="3200" dirty="0" smtClean="0"/>
              <a:t>防患与火灾。</a:t>
            </a:r>
            <a:endParaRPr lang="zh-CN" altLang="en-US" sz="32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87624" y="391886"/>
            <a:ext cx="9358605" cy="3970318"/>
          </a:xfrm>
          <a:prstGeom prst="rect">
            <a:avLst/>
          </a:prstGeom>
          <a:noFill/>
        </p:spPr>
        <p:txBody>
          <a:bodyPr wrap="square" rtlCol="0">
            <a:spAutoFit/>
          </a:bodyPr>
          <a:lstStyle/>
          <a:p>
            <a:r>
              <a:rPr lang="zh-CN" altLang="en-US" sz="3600" dirty="0" smtClean="0"/>
              <a:t>参考标题</a:t>
            </a:r>
            <a:br>
              <a:rPr lang="zh-CN" altLang="en-US" sz="3600" dirty="0" smtClean="0"/>
            </a:br>
            <a:endParaRPr lang="zh-CN" altLang="en-US" sz="3600" dirty="0" smtClean="0"/>
          </a:p>
          <a:p>
            <a:r>
              <a:rPr lang="en-US" altLang="zh-CN" sz="3600" dirty="0" smtClean="0"/>
              <a:t>1.</a:t>
            </a:r>
            <a:r>
              <a:rPr lang="zh-CN" altLang="en-US" sz="3600" dirty="0" smtClean="0"/>
              <a:t>天灾人祸无小事，未雨绸缪乃大计</a:t>
            </a:r>
            <a:br>
              <a:rPr lang="zh-CN" altLang="en-US" sz="3600" dirty="0" smtClean="0"/>
            </a:br>
            <a:r>
              <a:rPr lang="en-US" altLang="zh-CN" sz="3600" dirty="0" smtClean="0"/>
              <a:t>2.</a:t>
            </a:r>
            <a:r>
              <a:rPr lang="zh-CN" altLang="en-US" sz="3600" dirty="0" smtClean="0"/>
              <a:t>防患未然，无险之忧</a:t>
            </a:r>
          </a:p>
          <a:p>
            <a:r>
              <a:rPr lang="en-US" altLang="zh-CN" sz="3600" dirty="0" smtClean="0"/>
              <a:t>3.</a:t>
            </a:r>
            <a:r>
              <a:rPr lang="zh-CN" altLang="en-US" sz="3600" dirty="0" smtClean="0"/>
              <a:t>祸患必将偷袭无准备者</a:t>
            </a:r>
          </a:p>
          <a:p>
            <a:r>
              <a:rPr lang="en-US" altLang="zh-CN" sz="3600" dirty="0" smtClean="0"/>
              <a:t>4.</a:t>
            </a:r>
            <a:r>
              <a:rPr lang="zh-CN" altLang="en-US" sz="3600" dirty="0" smtClean="0"/>
              <a:t>防患未然需早备</a:t>
            </a:r>
          </a:p>
          <a:p>
            <a:endParaRPr lang="zh-CN" altLang="en-US" sz="36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2192000" cy="7232749"/>
          </a:xfrm>
          <a:prstGeom prst="rect">
            <a:avLst/>
          </a:prstGeom>
          <a:noFill/>
        </p:spPr>
        <p:txBody>
          <a:bodyPr wrap="square" rtlCol="0">
            <a:spAutoFit/>
          </a:bodyPr>
          <a:lstStyle/>
          <a:p>
            <a:pPr>
              <a:lnSpc>
                <a:spcPts val="2400"/>
              </a:lnSpc>
            </a:pPr>
            <a:r>
              <a:rPr lang="zh-CN" altLang="en-US" sz="2400" dirty="0" smtClean="0"/>
              <a:t>　　范文展示</a:t>
            </a:r>
          </a:p>
          <a:p>
            <a:pPr algn="ctr">
              <a:lnSpc>
                <a:spcPts val="2400"/>
              </a:lnSpc>
            </a:pPr>
            <a:r>
              <a:rPr lang="zh-CN" altLang="en-US" sz="2400" dirty="0" smtClean="0"/>
              <a:t>　　天灾人祸无小事，未雨绸缪乃大计</a:t>
            </a:r>
          </a:p>
          <a:p>
            <a:pPr algn="ctr">
              <a:lnSpc>
                <a:spcPts val="2400"/>
              </a:lnSpc>
            </a:pPr>
            <a:r>
              <a:rPr lang="zh-CN" altLang="en-US" sz="2400" dirty="0" smtClean="0"/>
              <a:t>　　</a:t>
            </a:r>
            <a:r>
              <a:rPr lang="zh-CN" altLang="en-US" sz="2400" b="1" dirty="0" smtClean="0">
                <a:solidFill>
                  <a:srgbClr val="FF0000"/>
                </a:solidFill>
              </a:rPr>
              <a:t>（题目运用对偶句，观点鲜明、生动、形象，言简意丰。）</a:t>
            </a:r>
          </a:p>
          <a:p>
            <a:pPr>
              <a:lnSpc>
                <a:spcPts val="2400"/>
              </a:lnSpc>
            </a:pPr>
            <a:r>
              <a:rPr lang="zh-CN" altLang="en-US" sz="2400" dirty="0" smtClean="0"/>
              <a:t>　　天有不测风云，人有旦夕祸福，步于人生征途需有防患意识。洪水未到先筑堤，豺狼未来先磨刀。正所谓防患于未然，对突发问题要有预先防备。有备，则需全；有备，则需丰；有备，则需精。</a:t>
            </a:r>
            <a:r>
              <a:rPr lang="zh-CN" altLang="en-US" sz="2400" b="1" dirty="0" smtClean="0">
                <a:solidFill>
                  <a:srgbClr val="FF0000"/>
                </a:solidFill>
              </a:rPr>
              <a:t>（开门见山、旗帜鲜明地表达自己观点。）</a:t>
            </a:r>
          </a:p>
          <a:p>
            <a:pPr>
              <a:lnSpc>
                <a:spcPts val="2400"/>
              </a:lnSpc>
            </a:pPr>
            <a:r>
              <a:rPr lang="zh-CN" altLang="en-US" sz="2400" dirty="0" smtClean="0"/>
              <a:t>　　未雨绸缪，莫言早；亡羊补牢，为时晚。</a:t>
            </a:r>
          </a:p>
          <a:p>
            <a:pPr>
              <a:lnSpc>
                <a:spcPts val="2400"/>
              </a:lnSpc>
            </a:pPr>
            <a:r>
              <a:rPr lang="zh-CN" altLang="en-US" sz="2400" dirty="0" smtClean="0"/>
              <a:t>　　火灾来临，却不知灭火器如何使用，惊慌失措地在火海中阅读说明书而弃灭火器于一旁，此般看来，葬身火海即是必然。水火本无情，一场火灾带来的损失更是不容小觑，与其在事故发生后再想方设法补救，不如提前准备、提早防范。比起在风暴之后重建损毁的房屋，在洪水来时抗洪救灾，不如在风暴来之前修固建筑，在洪水来之前修筑堤坝，亡羊而补牢，不如防患于未然。</a:t>
            </a:r>
            <a:r>
              <a:rPr lang="zh-CN" altLang="en-US" sz="2400" b="1" dirty="0" smtClean="0">
                <a:solidFill>
                  <a:srgbClr val="FF0000"/>
                </a:solidFill>
              </a:rPr>
              <a:t>（结合画面内容，叙议结合，有理有据地进一步阐述观点。）</a:t>
            </a:r>
          </a:p>
          <a:p>
            <a:pPr>
              <a:lnSpc>
                <a:spcPts val="2400"/>
              </a:lnSpc>
            </a:pPr>
            <a:r>
              <a:rPr lang="zh-CN" altLang="en-US" sz="2400" dirty="0" smtClean="0"/>
              <a:t>　　居安思危，甚好；防患未然，需行。</a:t>
            </a:r>
          </a:p>
          <a:p>
            <a:pPr>
              <a:lnSpc>
                <a:spcPts val="2400"/>
              </a:lnSpc>
            </a:pPr>
            <a:r>
              <a:rPr lang="zh-CN" altLang="en-US" sz="2400" dirty="0" smtClean="0"/>
              <a:t>　　</a:t>
            </a:r>
            <a:r>
              <a:rPr lang="en-US" altLang="zh-CN" sz="2400" dirty="0" smtClean="0"/>
              <a:t>《</a:t>
            </a:r>
            <a:r>
              <a:rPr lang="zh-CN" altLang="en-US" sz="2400" dirty="0" smtClean="0"/>
              <a:t>左传</a:t>
            </a:r>
            <a:r>
              <a:rPr lang="en-US" altLang="zh-CN" sz="2400" dirty="0" smtClean="0"/>
              <a:t>》</a:t>
            </a:r>
            <a:r>
              <a:rPr lang="zh-CN" altLang="en-US" sz="2400" dirty="0" smtClean="0"/>
              <a:t>中有言：“居安思危，思则有备，有备无患。”可见，若想真正免燃眉之急，还需有备而行。一架客机飞行在万米高空时出现故障，机长刘传健在昏暗的舱内，面对爆裂的右窗玻璃和被严重损坏的仪表盘，凭借着精湛的操作技术使严重倾斜的飞机成功迫降，</a:t>
            </a:r>
            <a:endParaRPr lang="en-US" altLang="zh-CN" sz="2400" dirty="0" smtClean="0"/>
          </a:p>
          <a:p>
            <a:pPr>
              <a:lnSpc>
                <a:spcPts val="2400"/>
              </a:lnSpc>
            </a:pPr>
            <a:r>
              <a:rPr lang="zh-CN" altLang="en-US" sz="2400" dirty="0" smtClean="0"/>
              <a:t>保全乘客安全。试想，若没有丰富的技能储备、娴熟的飞行技术和强大的防范意识，又怎会在此般危急关头泰然处之，化险为夷呢？相反，某校教师在家突遇火灾却不知如何正确自救，荒谬的是堂堂高中教师竟然不知家门口的灭火器可供住户在紧急情况下使用，更不知灭火器使用方法。可见，我们的安全意识有多么淡漠。人们在灾难面前无计可施，结果只能是被灾难吞噬。化解之法唯有防微杜渐，在平日里储备技能，并将准备工作做足、做丰、做精。</a:t>
            </a:r>
            <a:r>
              <a:rPr lang="zh-CN" altLang="en-US" sz="2400" b="1" dirty="0" smtClean="0">
                <a:solidFill>
                  <a:srgbClr val="FF0000"/>
                </a:solidFill>
              </a:rPr>
              <a:t>（通过引用、正反对比、假设等论证方法，增强了论证力量。）</a:t>
            </a:r>
          </a:p>
          <a:p>
            <a:endParaRPr lang="zh-CN" altLang="en-US" sz="24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2192000" cy="7409721"/>
          </a:xfrm>
          <a:prstGeom prst="rect">
            <a:avLst/>
          </a:prstGeom>
          <a:noFill/>
        </p:spPr>
        <p:txBody>
          <a:bodyPr wrap="square" rtlCol="0">
            <a:spAutoFit/>
          </a:bodyPr>
          <a:lstStyle/>
          <a:p>
            <a:pPr>
              <a:lnSpc>
                <a:spcPts val="2700"/>
              </a:lnSpc>
            </a:pPr>
            <a:r>
              <a:rPr lang="zh-CN" altLang="en-US" sz="2400" dirty="0" smtClean="0"/>
              <a:t>　　痛定思痛，警钟长鸣，天灾难止，人祸可防。每一次事故，都让人痛惜；每一场意外，背后都有迹可寻。因不会有效急救而耽误生命的案例已不再令人咋舌，因不懂逃生措施而被困车内、葬身水底者也屡见不鲜。逝者已逝，最重要的是，你是否仍抱侥幸心理，认为心肺复苏知识的掌握与自己无关；你是否仍怀无畏心理，认为车辆落水之类的灾难事件与自己无缘。思想上的惰性、疏忽和大意都会给我们带来无法挽回的伤痛。我们应该给予足够的警惕，学会自保，远离伤害和侵袭。</a:t>
            </a:r>
            <a:r>
              <a:rPr lang="zh-CN" altLang="en-US" sz="2400" b="1" dirty="0" smtClean="0">
                <a:solidFill>
                  <a:srgbClr val="FF0000"/>
                </a:solidFill>
              </a:rPr>
              <a:t>（联系现实，合理拓展，增强了文章的现实意义。）</a:t>
            </a:r>
          </a:p>
          <a:p>
            <a:pPr>
              <a:lnSpc>
                <a:spcPts val="2700"/>
              </a:lnSpc>
            </a:pPr>
            <a:r>
              <a:rPr lang="zh-CN" altLang="en-US" sz="2400" dirty="0" smtClean="0"/>
              <a:t>　　“祸患常积于忽微”，生存要重视能力。若不想有亡羊补牢的遗憾，就请把握今日，未雨绸缪。</a:t>
            </a:r>
          </a:p>
          <a:p>
            <a:pPr>
              <a:lnSpc>
                <a:spcPts val="2700"/>
              </a:lnSpc>
            </a:pPr>
            <a:r>
              <a:rPr lang="zh-CN" altLang="en-US" sz="2400" dirty="0" smtClean="0"/>
              <a:t>　　人生难顺，如弯弯曲曲的水；世事难料，似重重叠叠的山。未雨绸缪的防备就像这一旅程中必不可缺的行囊。背上它，让你化险为夷，多一份坦途；装满它，让你从容不迫，笑傲江湖。</a:t>
            </a:r>
            <a:r>
              <a:rPr lang="zh-CN" altLang="en-US" sz="2400" b="1" dirty="0" smtClean="0">
                <a:solidFill>
                  <a:srgbClr val="FF0000"/>
                </a:solidFill>
              </a:rPr>
              <a:t>（最后两段通过化用对联、比喻再次彰显主题。）</a:t>
            </a:r>
            <a:endParaRPr lang="en-US" altLang="zh-CN" sz="2400" b="1" dirty="0" smtClean="0">
              <a:solidFill>
                <a:srgbClr val="FF0000"/>
              </a:solidFill>
            </a:endParaRPr>
          </a:p>
          <a:p>
            <a:pPr>
              <a:lnSpc>
                <a:spcPts val="2700"/>
              </a:lnSpc>
            </a:pPr>
            <a:r>
              <a:rPr lang="zh-CN" altLang="en-US" sz="2400" b="1" dirty="0" smtClean="0">
                <a:solidFill>
                  <a:srgbClr val="FF0000"/>
                </a:solidFill>
              </a:rPr>
              <a:t>点评</a:t>
            </a:r>
          </a:p>
          <a:p>
            <a:pPr>
              <a:lnSpc>
                <a:spcPts val="2700"/>
              </a:lnSpc>
            </a:pPr>
            <a:r>
              <a:rPr lang="zh-CN" altLang="en-US" sz="2400" dirty="0" smtClean="0"/>
              <a:t>　　本文作者一方面抓住画面寓意，合理联想、拓展，另一方面抓住画面的细节和夸张处深入思考，运用灵活多变的手法条分缕析、鞭辟入里。天灾人祸无小事，未雨绸缪乃大计</a:t>
            </a:r>
            <a:r>
              <a:rPr lang="en-US" altLang="zh-CN" sz="2400" dirty="0" smtClean="0"/>
              <a:t>——</a:t>
            </a:r>
            <a:r>
              <a:rPr lang="zh-CN" altLang="en-US" sz="2400" dirty="0" smtClean="0"/>
              <a:t>观点具有现实意义，引人深思。</a:t>
            </a:r>
          </a:p>
          <a:p>
            <a:pPr>
              <a:lnSpc>
                <a:spcPts val="2700"/>
              </a:lnSpc>
            </a:pPr>
            <a:r>
              <a:rPr lang="zh-CN" altLang="en-US" sz="2400" dirty="0" smtClean="0"/>
              <a:t>　　在行文上，首段提出观点，第二段用材料进行印证，第三段用事实论据论证分析，接下来联系现实，强调我们该怎么办，最后回扣题目，强调论点，收束全文。起承转合，思路清晰。</a:t>
            </a:r>
          </a:p>
          <a:p>
            <a:endParaRPr lang="zh-CN" altLang="en-US" sz="2400" dirty="0" smtClean="0"/>
          </a:p>
          <a:p>
            <a:r>
              <a:rPr lang="zh-CN" altLang="en-US" sz="2400" dirty="0" smtClean="0"/>
              <a:t>　　</a:t>
            </a:r>
            <a:endParaRPr lang="zh-CN" altLang="en-US" sz="24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2192000" cy="461665"/>
          </a:xfrm>
          <a:prstGeom prst="rect">
            <a:avLst/>
          </a:prstGeom>
          <a:noFill/>
        </p:spPr>
        <p:txBody>
          <a:bodyPr wrap="square" rtlCol="0">
            <a:spAutoFit/>
          </a:bodyPr>
          <a:lstStyle/>
          <a:p>
            <a:r>
              <a:rPr lang="zh-CN" altLang="en-US" sz="2400" dirty="0" smtClean="0"/>
              <a:t>　　</a:t>
            </a:r>
            <a:endParaRPr lang="zh-CN" altLang="en-US" sz="2400" dirty="0"/>
          </a:p>
        </p:txBody>
      </p:sp>
      <p:sp>
        <p:nvSpPr>
          <p:cNvPr id="3" name="TextBox 2"/>
          <p:cNvSpPr txBox="1"/>
          <p:nvPr/>
        </p:nvSpPr>
        <p:spPr>
          <a:xfrm>
            <a:off x="186612" y="233265"/>
            <a:ext cx="11737910" cy="6863417"/>
          </a:xfrm>
          <a:prstGeom prst="rect">
            <a:avLst/>
          </a:prstGeom>
          <a:noFill/>
        </p:spPr>
        <p:txBody>
          <a:bodyPr wrap="square" rtlCol="0">
            <a:spAutoFit/>
          </a:bodyPr>
          <a:lstStyle/>
          <a:p>
            <a:r>
              <a:rPr lang="zh-CN" altLang="en-US" sz="2800" b="1" dirty="0" smtClean="0"/>
              <a:t>阅读下面的漫画材料，根据要求写一篇不少于</a:t>
            </a:r>
            <a:r>
              <a:rPr lang="en-US" altLang="zh-CN" sz="2800" b="1" dirty="0" smtClean="0"/>
              <a:t>800</a:t>
            </a:r>
            <a:r>
              <a:rPr lang="zh-CN" altLang="en-US" sz="2800" b="1" dirty="0" smtClean="0"/>
              <a:t>字的文章。</a:t>
            </a:r>
            <a:r>
              <a:rPr lang="en-US" altLang="zh-CN" sz="2800" b="1" dirty="0" smtClean="0"/>
              <a:t>(60</a:t>
            </a:r>
            <a:r>
              <a:rPr lang="zh-CN" altLang="en-US" sz="2800" b="1" dirty="0" smtClean="0"/>
              <a:t>分</a:t>
            </a:r>
            <a:r>
              <a:rPr lang="en-US" altLang="zh-CN" sz="2800" b="1" dirty="0" smtClean="0"/>
              <a:t>)</a:t>
            </a:r>
            <a:r>
              <a:rPr lang="zh-CN" altLang="en-US" sz="2800" dirty="0" smtClean="0"/>
              <a:t/>
            </a:r>
            <a:br>
              <a:rPr lang="zh-CN" altLang="en-US" sz="2800" dirty="0" smtClean="0"/>
            </a:br>
            <a:endParaRPr lang="zh-CN" altLang="en-US" sz="2800" dirty="0" smtClean="0"/>
          </a:p>
          <a:p>
            <a:r>
              <a:rPr lang="zh-CN" altLang="en-US" sz="2800" dirty="0" smtClean="0"/>
              <a:t/>
            </a:r>
            <a:br>
              <a:rPr lang="zh-CN" altLang="en-US" sz="2800" dirty="0" smtClean="0"/>
            </a:br>
            <a:endParaRPr lang="zh-CN" altLang="en-US" sz="2800" dirty="0" smtClean="0"/>
          </a:p>
          <a:p>
            <a:r>
              <a:rPr lang="zh-CN" altLang="en-US" sz="2800" dirty="0" smtClean="0"/>
              <a:t/>
            </a:r>
            <a:br>
              <a:rPr lang="zh-CN" altLang="en-US" sz="2800" dirty="0" smtClean="0"/>
            </a:br>
            <a:endParaRPr lang="zh-CN" altLang="en-US" sz="2800" dirty="0" smtClean="0"/>
          </a:p>
          <a:p>
            <a:endParaRPr lang="en-US" altLang="zh-CN" sz="2800" dirty="0" smtClean="0"/>
          </a:p>
          <a:p>
            <a:endParaRPr lang="en-US" altLang="zh-CN" sz="2800" dirty="0" smtClean="0"/>
          </a:p>
          <a:p>
            <a:endParaRPr lang="en-US" altLang="zh-CN" sz="2800" dirty="0" smtClean="0"/>
          </a:p>
          <a:p>
            <a:endParaRPr lang="en-US" altLang="zh-CN" sz="2800" dirty="0" smtClean="0"/>
          </a:p>
          <a:p>
            <a:endParaRPr lang="en-US" altLang="zh-CN" sz="2800" dirty="0" smtClean="0"/>
          </a:p>
          <a:p>
            <a:endParaRPr lang="en-US" altLang="zh-CN" sz="2400" b="1" dirty="0" smtClean="0">
              <a:solidFill>
                <a:srgbClr val="FF0000"/>
              </a:solidFill>
            </a:endParaRPr>
          </a:p>
          <a:p>
            <a:r>
              <a:rPr lang="zh-CN" altLang="en-US" sz="2400" b="1" dirty="0" smtClean="0">
                <a:solidFill>
                  <a:srgbClr val="FF0000"/>
                </a:solidFill>
              </a:rPr>
              <a:t>一只站在树上的鸟儿，从来不害怕树枝断裂，因为它相信的不是树枝，而是翅膀。</a:t>
            </a:r>
            <a:r>
              <a:rPr lang="zh-CN" altLang="en-US" sz="2800" dirty="0" smtClean="0"/>
              <a:t/>
            </a:r>
            <a:br>
              <a:rPr lang="zh-CN" altLang="en-US" sz="2800" dirty="0" smtClean="0"/>
            </a:br>
            <a:r>
              <a:rPr lang="zh-CN" altLang="en-US" sz="2800" b="1" dirty="0" smtClean="0"/>
              <a:t>要求：结合材料内容和寓意，选好角度，自定立意，自选文体（诗歌除外），自拟标题；不要套作，不得抄袭。</a:t>
            </a:r>
            <a:endParaRPr lang="zh-CN" altLang="en-US" sz="2800" dirty="0" smtClean="0"/>
          </a:p>
          <a:p>
            <a:endParaRPr lang="zh-CN" altLang="en-US" sz="2800" dirty="0"/>
          </a:p>
        </p:txBody>
      </p:sp>
      <p:pic>
        <p:nvPicPr>
          <p:cNvPr id="87042" name="Picture 2"/>
          <p:cNvPicPr>
            <a:picLocks noChangeAspect="1" noChangeArrowheads="1"/>
          </p:cNvPicPr>
          <p:nvPr/>
        </p:nvPicPr>
        <p:blipFill>
          <a:blip r:embed="rId2" cstate="print"/>
          <a:srcRect/>
          <a:stretch>
            <a:fillRect/>
          </a:stretch>
        </p:blipFill>
        <p:spPr bwMode="auto">
          <a:xfrm>
            <a:off x="146957" y="830424"/>
            <a:ext cx="5600700" cy="4516017"/>
          </a:xfrm>
          <a:prstGeom prst="rect">
            <a:avLst/>
          </a:prstGeom>
          <a:noFill/>
          <a:ln w="9525">
            <a:noFill/>
            <a:miter lim="800000"/>
            <a:headEnd/>
            <a:tailEnd/>
          </a:ln>
          <a:effectLst/>
        </p:spPr>
      </p:pic>
      <p:sp>
        <p:nvSpPr>
          <p:cNvPr id="5" name="TextBox 4"/>
          <p:cNvSpPr txBox="1"/>
          <p:nvPr/>
        </p:nvSpPr>
        <p:spPr>
          <a:xfrm>
            <a:off x="5701005" y="783772"/>
            <a:ext cx="6490995" cy="4914166"/>
          </a:xfrm>
          <a:prstGeom prst="rect">
            <a:avLst/>
          </a:prstGeom>
          <a:noFill/>
        </p:spPr>
        <p:txBody>
          <a:bodyPr wrap="square" rtlCol="0">
            <a:spAutoFit/>
          </a:bodyPr>
          <a:lstStyle/>
          <a:p>
            <a:pPr>
              <a:lnSpc>
                <a:spcPts val="2700"/>
              </a:lnSpc>
            </a:pPr>
            <a:r>
              <a:rPr lang="en-US" altLang="zh-CN" sz="2400" dirty="0" smtClean="0"/>
              <a:t>1.</a:t>
            </a:r>
            <a:r>
              <a:rPr lang="zh-CN" altLang="en-US" sz="2400" dirty="0" smtClean="0"/>
              <a:t>漫画作文综合考查考生的读图能力、联想想象能力、理性思辨能力和语言表达能力等。考生在审题立意时，要抓住画面要素、细节、夸张处和漫画中的说明性文字等，理清漫画各要素间的关系。</a:t>
            </a:r>
          </a:p>
          <a:p>
            <a:pPr>
              <a:lnSpc>
                <a:spcPts val="2700"/>
              </a:lnSpc>
            </a:pPr>
            <a:r>
              <a:rPr lang="en-US" altLang="zh-CN" sz="2400" dirty="0" smtClean="0"/>
              <a:t>2.</a:t>
            </a:r>
            <a:r>
              <a:rPr lang="zh-CN" altLang="en-US" sz="2400" dirty="0" smtClean="0"/>
              <a:t>解析漫画内容要抓好漫画的深层义，即寓意，只有抓住深层义来立意，才能直达哲学层面，才能显示出考生思想的深刻性和思维的思辨性。画面中的鸟与人形成对比：鸟不害怕树枝断裂，是因为它有翅膀，无需依赖外物；而人却惧怕树枝断裂，是因为他依赖着树枝。通过对比可得出漫画的深层义：</a:t>
            </a:r>
            <a:r>
              <a:rPr lang="zh-CN" altLang="en-US" sz="2400" b="1" u="sng" dirty="0" smtClean="0">
                <a:solidFill>
                  <a:srgbClr val="FF0000"/>
                </a:solidFill>
              </a:rPr>
              <a:t>外物是靠不住的，重要的是强大自身，提升自己的能力和素养。</a:t>
            </a:r>
          </a:p>
          <a:p>
            <a:pPr>
              <a:lnSpc>
                <a:spcPts val="2700"/>
              </a:lnSpc>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500"/>
                                        <p:tgtEl>
                                          <p:spTgt spid="5">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ox(in)">
                                      <p:cBhvr>
                                        <p:cTn id="1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926" y="0"/>
            <a:ext cx="11728580" cy="6760825"/>
          </a:xfrm>
          <a:prstGeom prst="rect">
            <a:avLst/>
          </a:prstGeom>
          <a:noFill/>
        </p:spPr>
        <p:txBody>
          <a:bodyPr wrap="square" rtlCol="0">
            <a:spAutoFit/>
          </a:bodyPr>
          <a:lstStyle/>
          <a:p>
            <a:pPr>
              <a:lnSpc>
                <a:spcPts val="2600"/>
              </a:lnSpc>
            </a:pPr>
            <a:r>
              <a:rPr lang="zh-CN" altLang="en-US" dirty="0" smtClean="0"/>
              <a:t>　　</a:t>
            </a:r>
            <a:r>
              <a:rPr lang="zh-CN" altLang="en-US" sz="2400" b="1" dirty="0" smtClean="0">
                <a:solidFill>
                  <a:srgbClr val="FF0000"/>
                </a:solidFill>
              </a:rPr>
              <a:t>参考立意</a:t>
            </a:r>
          </a:p>
          <a:p>
            <a:pPr>
              <a:lnSpc>
                <a:spcPts val="2600"/>
              </a:lnSpc>
            </a:pPr>
            <a:r>
              <a:rPr lang="zh-CN" altLang="en-US" sz="2400" dirty="0" smtClean="0"/>
              <a:t>　　切题立意：</a:t>
            </a:r>
          </a:p>
          <a:p>
            <a:pPr>
              <a:lnSpc>
                <a:spcPts val="2600"/>
              </a:lnSpc>
            </a:pPr>
            <a:r>
              <a:rPr lang="zh-CN" altLang="en-US" sz="2400" dirty="0" smtClean="0"/>
              <a:t>　　</a:t>
            </a:r>
            <a:r>
              <a:rPr lang="en-US" altLang="zh-CN" sz="2400" dirty="0" smtClean="0"/>
              <a:t>1.</a:t>
            </a:r>
            <a:r>
              <a:rPr lang="zh-CN" altLang="en-US" sz="2400" dirty="0" smtClean="0"/>
              <a:t>能力为双翼，枝断又何惧？</a:t>
            </a:r>
          </a:p>
          <a:p>
            <a:pPr>
              <a:lnSpc>
                <a:spcPts val="2600"/>
              </a:lnSpc>
            </a:pPr>
            <a:r>
              <a:rPr lang="zh-CN" altLang="en-US" sz="2400" dirty="0" smtClean="0"/>
              <a:t>　　</a:t>
            </a:r>
            <a:r>
              <a:rPr lang="en-US" altLang="zh-CN" sz="2400" dirty="0" smtClean="0"/>
              <a:t>2.</a:t>
            </a:r>
            <a:r>
              <a:rPr lang="zh-CN" altLang="en-US" sz="2400" dirty="0" smtClean="0"/>
              <a:t>增强实力，才能无惧险境。</a:t>
            </a:r>
          </a:p>
          <a:p>
            <a:pPr>
              <a:lnSpc>
                <a:spcPts val="2600"/>
              </a:lnSpc>
            </a:pPr>
            <a:r>
              <a:rPr lang="zh-CN" altLang="en-US" sz="2400" dirty="0" smtClean="0"/>
              <a:t>　　</a:t>
            </a:r>
            <a:r>
              <a:rPr lang="en-US" altLang="zh-CN" sz="2400" dirty="0" smtClean="0"/>
              <a:t>3.</a:t>
            </a:r>
            <a:r>
              <a:rPr lang="zh-CN" altLang="en-US" sz="2400" dirty="0" smtClean="0"/>
              <a:t>强大自己，摆脱依赖。</a:t>
            </a:r>
          </a:p>
          <a:p>
            <a:pPr>
              <a:lnSpc>
                <a:spcPts val="2600"/>
              </a:lnSpc>
            </a:pPr>
            <a:r>
              <a:rPr lang="zh-CN" altLang="en-US" sz="2400" dirty="0" smtClean="0"/>
              <a:t>　　</a:t>
            </a:r>
            <a:r>
              <a:rPr lang="en-US" altLang="zh-CN" sz="2400" dirty="0" smtClean="0"/>
              <a:t>4.</a:t>
            </a:r>
            <a:r>
              <a:rPr lang="zh-CN" altLang="en-US" sz="2400" dirty="0" smtClean="0"/>
              <a:t>丰己羽翼，恃才无恐。</a:t>
            </a:r>
          </a:p>
          <a:p>
            <a:pPr>
              <a:lnSpc>
                <a:spcPts val="2600"/>
              </a:lnSpc>
            </a:pPr>
            <a:r>
              <a:rPr lang="zh-CN" altLang="en-US" sz="2400" dirty="0" smtClean="0"/>
              <a:t>　　</a:t>
            </a:r>
            <a:r>
              <a:rPr lang="en-US" altLang="zh-CN" sz="2400" dirty="0" smtClean="0"/>
              <a:t>5.</a:t>
            </a:r>
            <a:r>
              <a:rPr lang="zh-CN" altLang="en-US" sz="2400" dirty="0" smtClean="0"/>
              <a:t>凭己之能，行稳致远。</a:t>
            </a:r>
          </a:p>
          <a:p>
            <a:pPr>
              <a:lnSpc>
                <a:spcPts val="2600"/>
              </a:lnSpc>
            </a:pPr>
            <a:r>
              <a:rPr lang="zh-CN" altLang="en-US" sz="2400" dirty="0" smtClean="0"/>
              <a:t>　　</a:t>
            </a:r>
            <a:r>
              <a:rPr lang="en-US" altLang="zh-CN" sz="2400" dirty="0" smtClean="0"/>
              <a:t>6.</a:t>
            </a:r>
            <a:r>
              <a:rPr lang="zh-CN" altLang="en-US" sz="2400" dirty="0" smtClean="0"/>
              <a:t>以己之能，振翅枝头。</a:t>
            </a:r>
          </a:p>
          <a:p>
            <a:pPr>
              <a:lnSpc>
                <a:spcPts val="2600"/>
              </a:lnSpc>
            </a:pPr>
            <a:r>
              <a:rPr lang="zh-CN" altLang="en-US" sz="2400" dirty="0" smtClean="0"/>
              <a:t>　　偏题立意：</a:t>
            </a:r>
          </a:p>
          <a:p>
            <a:pPr>
              <a:lnSpc>
                <a:spcPts val="2600"/>
              </a:lnSpc>
            </a:pPr>
            <a:r>
              <a:rPr lang="zh-CN" altLang="en-US" sz="2400" dirty="0" smtClean="0"/>
              <a:t>　　</a:t>
            </a:r>
            <a:r>
              <a:rPr lang="en-US" altLang="zh-CN" sz="2400" dirty="0" smtClean="0"/>
              <a:t>1.</a:t>
            </a:r>
            <a:r>
              <a:rPr lang="zh-CN" altLang="en-US" sz="2400" dirty="0" smtClean="0"/>
              <a:t>自知莫能忘，后路照四方。</a:t>
            </a:r>
          </a:p>
          <a:p>
            <a:pPr>
              <a:lnSpc>
                <a:spcPts val="2600"/>
              </a:lnSpc>
            </a:pPr>
            <a:r>
              <a:rPr lang="zh-CN" altLang="en-US" sz="2400" dirty="0" smtClean="0"/>
              <a:t>　　</a:t>
            </a:r>
            <a:r>
              <a:rPr lang="en-US" altLang="zh-CN" sz="2400" dirty="0" smtClean="0"/>
              <a:t>2.</a:t>
            </a:r>
            <a:r>
              <a:rPr lang="zh-CN" altLang="en-US" sz="2400" dirty="0" smtClean="0"/>
              <a:t>认清自己，成就人生。</a:t>
            </a:r>
          </a:p>
          <a:p>
            <a:pPr>
              <a:lnSpc>
                <a:spcPts val="2600"/>
              </a:lnSpc>
            </a:pPr>
            <a:r>
              <a:rPr lang="zh-CN" altLang="en-US" sz="2400" dirty="0" smtClean="0"/>
              <a:t>　　</a:t>
            </a:r>
            <a:r>
              <a:rPr lang="zh-CN" altLang="en-US" sz="2400" b="1" dirty="0" smtClean="0">
                <a:solidFill>
                  <a:srgbClr val="FF0000"/>
                </a:solidFill>
              </a:rPr>
              <a:t>（</a:t>
            </a:r>
            <a:r>
              <a:rPr lang="en-US" altLang="zh-CN" sz="2400" b="1" dirty="0" smtClean="0">
                <a:solidFill>
                  <a:srgbClr val="FF0000"/>
                </a:solidFill>
              </a:rPr>
              <a:t>1</a:t>
            </a:r>
            <a:r>
              <a:rPr lang="zh-CN" altLang="en-US" sz="2400" b="1" dirty="0" smtClean="0">
                <a:solidFill>
                  <a:srgbClr val="FF0000"/>
                </a:solidFill>
              </a:rPr>
              <a:t>和</a:t>
            </a:r>
            <a:r>
              <a:rPr lang="en-US" altLang="zh-CN" sz="2400" b="1" dirty="0" smtClean="0">
                <a:solidFill>
                  <a:srgbClr val="FF0000"/>
                </a:solidFill>
              </a:rPr>
              <a:t>2</a:t>
            </a:r>
            <a:r>
              <a:rPr lang="zh-CN" altLang="en-US" sz="2400" b="1" dirty="0" smtClean="0">
                <a:solidFill>
                  <a:srgbClr val="FF0000"/>
                </a:solidFill>
              </a:rPr>
              <a:t>立意：缺乏深度思考，考生看到人因不具备鸟儿“翅膀”这一条件而恐惧，故归结为人没有认清自己或没有自知之明，很明显，考生没有抓住出题人的命题意图，不能深层次地理解“翅膀”的内涵。）</a:t>
            </a:r>
          </a:p>
          <a:p>
            <a:pPr>
              <a:lnSpc>
                <a:spcPts val="2600"/>
              </a:lnSpc>
            </a:pPr>
            <a:r>
              <a:rPr lang="zh-CN" altLang="en-US" sz="2400" dirty="0" smtClean="0"/>
              <a:t>　　</a:t>
            </a:r>
            <a:r>
              <a:rPr lang="en-US" altLang="zh-CN" sz="2400" dirty="0" smtClean="0"/>
              <a:t>3.</a:t>
            </a:r>
            <a:r>
              <a:rPr lang="zh-CN" altLang="en-US" sz="2400" dirty="0" smtClean="0"/>
              <a:t>相信自己，永不言弃。</a:t>
            </a:r>
          </a:p>
          <a:p>
            <a:pPr>
              <a:lnSpc>
                <a:spcPts val="2600"/>
              </a:lnSpc>
            </a:pPr>
            <a:r>
              <a:rPr lang="zh-CN" altLang="en-US" sz="2400" dirty="0" smtClean="0"/>
              <a:t>　　</a:t>
            </a:r>
            <a:r>
              <a:rPr lang="zh-CN" altLang="en-US" sz="2400" b="1" dirty="0" smtClean="0">
                <a:solidFill>
                  <a:srgbClr val="FF0000"/>
                </a:solidFill>
              </a:rPr>
              <a:t>（抓错关键词，考生只抓住漫画说明性文字中的“相信”二字，却忽略了最重要的词语“翅膀”。）</a:t>
            </a:r>
          </a:p>
          <a:p>
            <a:pPr>
              <a:lnSpc>
                <a:spcPts val="2600"/>
              </a:lnSpc>
            </a:pPr>
            <a:r>
              <a:rPr lang="zh-CN" altLang="en-US" sz="2400" dirty="0" smtClean="0"/>
              <a:t>　　</a:t>
            </a:r>
            <a:r>
              <a:rPr lang="en-US" altLang="zh-CN" sz="2400" dirty="0" smtClean="0"/>
              <a:t>4.</a:t>
            </a:r>
            <a:r>
              <a:rPr lang="zh-CN" altLang="en-US" sz="2400" dirty="0" smtClean="0"/>
              <a:t>只有当自己（代指“树”）足够强大时，才不怕来自外界的伤害。</a:t>
            </a:r>
          </a:p>
          <a:p>
            <a:pPr>
              <a:lnSpc>
                <a:spcPts val="2600"/>
              </a:lnSpc>
            </a:pPr>
            <a:r>
              <a:rPr lang="zh-CN" altLang="en-US" sz="2400" dirty="0" smtClean="0"/>
              <a:t>　　</a:t>
            </a:r>
            <a:r>
              <a:rPr lang="zh-CN" altLang="en-US" sz="2400" b="1" dirty="0" smtClean="0">
                <a:solidFill>
                  <a:srgbClr val="FF0000"/>
                </a:solidFill>
              </a:rPr>
              <a:t>（抓错了写作对象，本题应围绕“人”与“鸟”来立意，而此考生却把“树”作为写作对象。）</a:t>
            </a:r>
            <a:endParaRPr lang="zh-CN" altLang="en-US" sz="2400" b="1" dirty="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2192000" cy="6832640"/>
          </a:xfrm>
          <a:prstGeom prst="rect">
            <a:avLst/>
          </a:prstGeom>
          <a:noFill/>
        </p:spPr>
        <p:txBody>
          <a:bodyPr wrap="square" rtlCol="0">
            <a:spAutoFit/>
          </a:bodyPr>
          <a:lstStyle/>
          <a:p>
            <a:pPr indent="457200"/>
            <a:r>
              <a:rPr lang="zh-CN" altLang="en-US" dirty="0" smtClean="0"/>
              <a:t>　</a:t>
            </a:r>
            <a:r>
              <a:rPr lang="zh-CN" altLang="en-US" sz="2000" dirty="0" smtClean="0"/>
              <a:t>　审题</a:t>
            </a:r>
          </a:p>
          <a:p>
            <a:pPr indent="457200"/>
            <a:r>
              <a:rPr lang="zh-CN" altLang="en-US" sz="2000" dirty="0" smtClean="0"/>
              <a:t>　　限制性</a:t>
            </a:r>
          </a:p>
          <a:p>
            <a:pPr indent="457200"/>
            <a:r>
              <a:rPr lang="en-US" altLang="zh-CN" sz="2000" dirty="0" smtClean="0"/>
              <a:t>1.</a:t>
            </a:r>
            <a:r>
              <a:rPr lang="zh-CN" altLang="en-US" sz="2000" dirty="0" smtClean="0"/>
              <a:t>立意限制。这是一则漫画式材料作文，考查考生的读图能力、图文转换思维、寓意探究能力。两幅图所针对的对象都是“人类”</a:t>
            </a:r>
            <a:r>
              <a:rPr lang="en-US" altLang="zh-CN" sz="2000" dirty="0" smtClean="0"/>
              <a:t>——</a:t>
            </a:r>
            <a:r>
              <a:rPr lang="zh-CN" altLang="en-US" sz="2000" dirty="0" smtClean="0"/>
              <a:t>指“今天”的人们。第一幅强调历史性，画出了人类进化的几个阶段，并将“鼠标”与“木石工具”“火”并举，用意在于点明现实：网络已深刻影响到人们生活的方方面面，甚至把控了人们的生存、生活；第二幅的文字说明十分易懂，通过“屏幕”大小、“按键”“娱乐”“思考”多少的比较，亮明观点：娱乐化时代，人们的思考正变得越来越少。综合两幅漫画，可知立意上的限制：要对网络时代、娱乐时代人们生活状态进行反思。</a:t>
            </a:r>
          </a:p>
          <a:p>
            <a:pPr indent="457200"/>
            <a:r>
              <a:rPr lang="en-US" altLang="zh-CN" sz="2000" dirty="0" smtClean="0"/>
              <a:t>2.</a:t>
            </a:r>
            <a:r>
              <a:rPr lang="zh-CN" altLang="en-US" sz="2000" dirty="0" smtClean="0"/>
              <a:t>内容限制。漫画后的文字要求提示考生必须“结合材料的内容和寓意，选好角度”，脱离材料的时代性泛泛而谈则视为偏题或跑题。</a:t>
            </a:r>
          </a:p>
          <a:p>
            <a:pPr indent="457200"/>
            <a:r>
              <a:rPr lang="en-US" altLang="zh-CN" sz="2000" dirty="0" smtClean="0"/>
              <a:t>3.</a:t>
            </a:r>
            <a:r>
              <a:rPr lang="zh-CN" altLang="en-US" sz="2000" dirty="0" smtClean="0"/>
              <a:t>价值判断限制。虽然第一幅漫画并未体现出明确的价值判断倾向，似乎对“今天，人类维持生存的工具</a:t>
            </a:r>
            <a:r>
              <a:rPr lang="en-US" altLang="zh-CN" sz="2000" dirty="0" smtClean="0"/>
              <a:t>——</a:t>
            </a:r>
            <a:r>
              <a:rPr lang="zh-CN" altLang="en-US" sz="2000" dirty="0" smtClean="0"/>
              <a:t>鼠标”肯否皆可，但结合第二幅漫画就会明确：此题的价值判断是反思型的，考生应对网络时代、娱乐时代的弊病进行思辨。价值判断不可模糊化。可以谈及网络时代的现实必然性，但决不可停留在此，应针砭时弊，深入反思。</a:t>
            </a:r>
          </a:p>
          <a:p>
            <a:pPr indent="457200"/>
            <a:r>
              <a:rPr lang="en-US" altLang="zh-CN" sz="2000" dirty="0" smtClean="0"/>
              <a:t>4.</a:t>
            </a:r>
            <a:r>
              <a:rPr lang="zh-CN" altLang="en-US" sz="2000" dirty="0" smtClean="0"/>
              <a:t>思维限制。思辨性是高分作文的重要指征。两幅漫画的共同点在于议论的前提为当今时代（网络时代</a:t>
            </a:r>
            <a:r>
              <a:rPr lang="en-US" altLang="zh-CN" sz="2000" dirty="0" smtClean="0"/>
              <a:t>/</a:t>
            </a:r>
            <a:r>
              <a:rPr lang="zh-CN" altLang="en-US" sz="2000" dirty="0" smtClean="0"/>
              <a:t>娱乐化时代），若脱离这一限制空谈娱乐与思考的关系，或大谈时代特征、人类进步，都是缺乏整体思维的表现，属于典型的偏题、跑题。立足当下，思维跨越古今，从正反等方面拓展写作外延，才能成就很好的文章。</a:t>
            </a:r>
          </a:p>
          <a:p>
            <a:pPr indent="457200"/>
            <a:r>
              <a:rPr lang="en-US" altLang="zh-CN" sz="2000" dirty="0" smtClean="0"/>
              <a:t>5.</a:t>
            </a:r>
            <a:r>
              <a:rPr lang="zh-CN" altLang="en-US" sz="2000" dirty="0" smtClean="0"/>
              <a:t>文体限制。题目要求“明确文体”，虽未要求一定写成议论文，但就题目蕴含的思辨性而言，仍以写成议论文为宜。</a:t>
            </a:r>
          </a:p>
          <a:p>
            <a:pPr indent="457200"/>
            <a:r>
              <a:rPr lang="zh-CN" altLang="en-US" sz="2000" dirty="0" smtClean="0"/>
              <a:t>　　</a:t>
            </a:r>
            <a:r>
              <a:rPr lang="zh-CN" altLang="en-US" dirty="0" smtClean="0"/>
              <a:t/>
            </a:r>
            <a:br>
              <a:rPr lang="zh-CN" altLang="en-US" dirty="0" smtClean="0"/>
            </a:b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39959"/>
            <a:ext cx="12192000" cy="7194277"/>
          </a:xfrm>
          <a:prstGeom prst="rect">
            <a:avLst/>
          </a:prstGeom>
          <a:noFill/>
        </p:spPr>
        <p:txBody>
          <a:bodyPr wrap="square" rtlCol="0">
            <a:spAutoFit/>
          </a:bodyPr>
          <a:lstStyle/>
          <a:p>
            <a:pPr>
              <a:lnSpc>
                <a:spcPts val="2500"/>
              </a:lnSpc>
            </a:pPr>
            <a:r>
              <a:rPr lang="zh-CN" altLang="en-US" sz="2400" dirty="0" smtClean="0"/>
              <a:t>　　范文展示一   </a:t>
            </a:r>
          </a:p>
          <a:p>
            <a:pPr>
              <a:lnSpc>
                <a:spcPts val="2500"/>
              </a:lnSpc>
            </a:pPr>
            <a:r>
              <a:rPr lang="zh-CN" altLang="en-US" sz="2400" dirty="0" smtClean="0"/>
              <a:t>　　凭己之能，行稳致远</a:t>
            </a:r>
          </a:p>
          <a:p>
            <a:pPr>
              <a:lnSpc>
                <a:spcPts val="2500"/>
              </a:lnSpc>
            </a:pPr>
            <a:r>
              <a:rPr lang="zh-CN" altLang="en-US" sz="2400" dirty="0" smtClean="0"/>
              <a:t>　　攀在树枝上的人胆战心惊，唯恐树枝断裂而摔落；站在枝上的鸟儿却怡然自得，毫无顾虑，这是因为纵然枝断，它仍可凭翅飞翔。漫画内容发人深思：人担忧，是因为树枝是其唯一的倚仗；鸟怡然，是因为它有自己的翅膀可依凭。</a:t>
            </a:r>
            <a:r>
              <a:rPr lang="zh-CN" altLang="en-US" sz="2400" b="1" dirty="0" smtClean="0">
                <a:solidFill>
                  <a:srgbClr val="FF0000"/>
                </a:solidFill>
              </a:rPr>
              <a:t>（阐述并分析材料。）</a:t>
            </a:r>
          </a:p>
          <a:p>
            <a:pPr>
              <a:lnSpc>
                <a:spcPts val="2500"/>
              </a:lnSpc>
            </a:pPr>
            <a:r>
              <a:rPr lang="zh-CN" altLang="en-US" sz="2400" dirty="0" smtClean="0"/>
              <a:t>　　由此观之，倚仗外物之力非长久之计，依凭自我能力方能行稳致远。</a:t>
            </a:r>
            <a:r>
              <a:rPr lang="zh-CN" altLang="en-US" sz="2400" b="1" dirty="0" smtClean="0">
                <a:solidFill>
                  <a:srgbClr val="FF0000"/>
                </a:solidFill>
              </a:rPr>
              <a:t>（提出中心论点。）</a:t>
            </a:r>
          </a:p>
          <a:p>
            <a:pPr>
              <a:lnSpc>
                <a:spcPts val="2500"/>
              </a:lnSpc>
            </a:pPr>
            <a:r>
              <a:rPr lang="zh-CN" altLang="en-US" sz="2400" dirty="0" smtClean="0"/>
              <a:t>　　一味倚仗外物，必然受制于人。因为倚仗外物、有求于人，便不得不应下许多不平等条件以换得自己存活；一旦他人的援助、外物的支撑被切断，自己便会一下子陷入极其困窘乃至近乎灭顶的境况。这般光景，岂不是任人拿捏、受制于人？中兴事件足以发人深省，一味倚仗美国芯片的中兴受制于美国，彻头彻尾地失去自主权；而建国初的新中国亦曾举国面临此般屈辱之境遇，受苏联科技封锁，被迫在窘迫中艰难起步。以此为鉴，一味倚仗外物绝非长久之计，只会落得处处受制于人的光景。</a:t>
            </a:r>
            <a:r>
              <a:rPr lang="zh-CN" altLang="en-US" sz="2400" b="1" dirty="0" smtClean="0">
                <a:solidFill>
                  <a:srgbClr val="FF0000"/>
                </a:solidFill>
              </a:rPr>
              <a:t>（分论点一，从反面论述一味倚仗外物的危害。）</a:t>
            </a:r>
          </a:p>
          <a:p>
            <a:pPr>
              <a:lnSpc>
                <a:spcPts val="2500"/>
              </a:lnSpc>
            </a:pPr>
            <a:r>
              <a:rPr lang="zh-CN" altLang="en-US" sz="2400" dirty="0" smtClean="0"/>
              <a:t>　　依凭自我能力，方可行稳致远。“万贯家财不如一技傍身。”自己有能力，哪怕一贫如洗，也可白手起家，为自己打拼一方天下。自己的能力，是无人可以抽掉的底牌，是一个人永远的支撑。小到个人，大到国家民族，如若自己有了能力，那无异于自己建构出说话的底气。唯如此，个人与国家才能获得行稳致远的最初动力；也唯如此，人的生命、国家民族的存续才有了价值与尊严。无论是周立平火药“微雕”、潘际銮焊接创新，还是中国航天科技、量子技术领跑世界，都昭示了一个颠扑不破的真理：依凭自己的能力，方能行稳致远。</a:t>
            </a:r>
            <a:r>
              <a:rPr lang="zh-CN" altLang="en-US" sz="2400" b="1" dirty="0" smtClean="0">
                <a:solidFill>
                  <a:srgbClr val="FF0000"/>
                </a:solidFill>
              </a:rPr>
              <a:t>（分论点二，从正面论述凭借自己能力的意义。）</a:t>
            </a:r>
          </a:p>
          <a:p>
            <a:r>
              <a:rPr lang="zh-CN" altLang="en-US" sz="2400" dirty="0" smtClean="0"/>
              <a:t>　　</a:t>
            </a:r>
            <a:endParaRPr lang="zh-CN" altLang="en-US" sz="24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39959"/>
            <a:ext cx="12192000" cy="5262979"/>
          </a:xfrm>
          <a:prstGeom prst="rect">
            <a:avLst/>
          </a:prstGeom>
          <a:noFill/>
        </p:spPr>
        <p:txBody>
          <a:bodyPr wrap="square" rtlCol="0">
            <a:spAutoFit/>
          </a:bodyPr>
          <a:lstStyle/>
          <a:p>
            <a:r>
              <a:rPr lang="zh-CN" altLang="en-US" sz="2400" dirty="0" smtClean="0"/>
              <a:t>　　然而我们说“不一味倚仗外物而要依凭自我”，并不代表完全不可以借助外力。“君子生非异也，善假于物也。”恰当地借助外力反而有利。中国社会经济的迅猛发展离不开向国外汲取的经验；中国科技的弯道超车更不是闭门造车的结果。我们所避忌的，应是将所有的希望寄托于外在，全然依赖外物。</a:t>
            </a:r>
            <a:r>
              <a:rPr lang="zh-CN" altLang="en-US" sz="2400" b="1" dirty="0" smtClean="0">
                <a:solidFill>
                  <a:srgbClr val="FF0000"/>
                </a:solidFill>
              </a:rPr>
              <a:t>（让步说理，使论证说理更严谨。）</a:t>
            </a:r>
          </a:p>
          <a:p>
            <a:r>
              <a:rPr lang="zh-CN" altLang="en-US" sz="2400" dirty="0" smtClean="0"/>
              <a:t>　　大江流日夜，慷慨歌未央。如今中国的发展之担已移交我辈青年肩上，我们应如漫画中的鸟儿一般提升自己的能力。如此，方能使国家拥有核心竞争力，拥有国际话语权，不受制于人，如此方可行稳致远。</a:t>
            </a:r>
            <a:r>
              <a:rPr lang="zh-CN" altLang="en-US" sz="2400" b="1" dirty="0" smtClean="0">
                <a:solidFill>
                  <a:srgbClr val="FF0000"/>
                </a:solidFill>
              </a:rPr>
              <a:t>（联系现实，论述观点。）</a:t>
            </a:r>
          </a:p>
          <a:p>
            <a:r>
              <a:rPr lang="zh-CN" altLang="en-US" sz="2400" dirty="0" smtClean="0"/>
              <a:t>　　倚仗外物非长久之计，依凭自我方行稳致远。愿华夏青年皆发展自我之能，圆中华龙腾之梦！</a:t>
            </a:r>
            <a:r>
              <a:rPr lang="zh-CN" altLang="en-US" sz="2400" b="1" dirty="0" smtClean="0">
                <a:solidFill>
                  <a:srgbClr val="FF0000"/>
                </a:solidFill>
              </a:rPr>
              <a:t>（回扣观点，发出呼吁。）</a:t>
            </a:r>
          </a:p>
          <a:p>
            <a:r>
              <a:rPr lang="zh-CN" altLang="en-US" sz="2400" dirty="0" smtClean="0"/>
              <a:t>　　</a:t>
            </a:r>
            <a:r>
              <a:rPr lang="zh-CN" altLang="en-US" sz="2400" b="1" dirty="0" smtClean="0">
                <a:solidFill>
                  <a:srgbClr val="FF0000"/>
                </a:solidFill>
              </a:rPr>
              <a:t>点评</a:t>
            </a:r>
          </a:p>
          <a:p>
            <a:r>
              <a:rPr lang="zh-CN" altLang="en-US" sz="2400" dirty="0" smtClean="0"/>
              <a:t>　　</a:t>
            </a:r>
            <a:r>
              <a:rPr lang="zh-CN" altLang="en-US" sz="2400" dirty="0" smtClean="0">
                <a:solidFill>
                  <a:srgbClr val="FF0000"/>
                </a:solidFill>
              </a:rPr>
              <a:t>这篇文章结构非常清晰，本论部分由一个正反对比论证加一个补充说明构成，论证有力，分析透彻，说理严谨，具有较强的思辨性，足见作者良好的思维品质。论据丰富，内容充实，语言气势磅礴，有很强的论证力量。首尾呼应，结构完整，中心突出，是一篇集逻辑性与语文味为一体的佳作。</a:t>
            </a:r>
            <a:endParaRPr lang="zh-CN" altLang="en-US" sz="2400" dirty="0">
              <a:solidFill>
                <a:srgbClr val="FF0000"/>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2192000" cy="7478970"/>
          </a:xfrm>
          <a:prstGeom prst="rect">
            <a:avLst/>
          </a:prstGeom>
          <a:noFill/>
        </p:spPr>
        <p:txBody>
          <a:bodyPr wrap="square" rtlCol="0">
            <a:spAutoFit/>
          </a:bodyPr>
          <a:lstStyle/>
          <a:p>
            <a:pPr>
              <a:lnSpc>
                <a:spcPts val="2800"/>
              </a:lnSpc>
            </a:pPr>
            <a:r>
              <a:rPr lang="zh-CN" altLang="en-US" sz="2400" dirty="0" smtClean="0"/>
              <a:t>范文展示二   </a:t>
            </a:r>
          </a:p>
          <a:p>
            <a:pPr algn="ctr">
              <a:lnSpc>
                <a:spcPts val="2800"/>
              </a:lnSpc>
            </a:pPr>
            <a:r>
              <a:rPr lang="zh-CN" altLang="en-US" sz="2400" dirty="0" smtClean="0"/>
              <a:t>　　凭己之力，展翅枝头</a:t>
            </a:r>
          </a:p>
          <a:p>
            <a:pPr algn="ctr">
              <a:lnSpc>
                <a:spcPts val="2800"/>
              </a:lnSpc>
            </a:pPr>
            <a:r>
              <a:rPr lang="zh-CN" altLang="en-US" sz="2400" dirty="0" smtClean="0"/>
              <a:t>　　</a:t>
            </a:r>
            <a:r>
              <a:rPr lang="zh-CN" altLang="en-US" sz="2400" b="1" dirty="0" smtClean="0">
                <a:solidFill>
                  <a:srgbClr val="FF0000"/>
                </a:solidFill>
              </a:rPr>
              <a:t>（紧扣材料，观点鲜明。）</a:t>
            </a:r>
          </a:p>
          <a:p>
            <a:pPr>
              <a:lnSpc>
                <a:spcPts val="2800"/>
              </a:lnSpc>
            </a:pPr>
            <a:r>
              <a:rPr lang="zh-CN" altLang="en-US" sz="2400" dirty="0" smtClean="0"/>
              <a:t>　　脆弱的树枝岌岌可危，人将全部力量寄托在树枝上，惶惶不安。反观鸟儿，因它相信的不是树枝，而是自己的翅膀，故而轻松自在，傲立枝头。</a:t>
            </a:r>
            <a:r>
              <a:rPr lang="zh-CN" altLang="en-US" sz="2400" b="1" dirty="0" smtClean="0">
                <a:solidFill>
                  <a:srgbClr val="FF0000"/>
                </a:solidFill>
              </a:rPr>
              <a:t>（叙述材料，概括漫画内容。）</a:t>
            </a:r>
          </a:p>
          <a:p>
            <a:pPr>
              <a:lnSpc>
                <a:spcPts val="2800"/>
              </a:lnSpc>
            </a:pPr>
            <a:r>
              <a:rPr lang="zh-CN" altLang="en-US" sz="2400" dirty="0" smtClean="0"/>
              <a:t>　　人生亦是如此，我们或许会伫立在各式各样的枝头上，正如风筝飞得再高也会落下来，因为它依靠的是风的力量。而我们唯有充盈自己的羽毛，锻造自己的翅膀，方能临深渊而不惧，傲然挺立于枝头。</a:t>
            </a:r>
            <a:r>
              <a:rPr lang="zh-CN" altLang="en-US" sz="2400" b="1" dirty="0" smtClean="0">
                <a:solidFill>
                  <a:srgbClr val="FF0000"/>
                </a:solidFill>
              </a:rPr>
              <a:t>（提出观点，开门见山。）</a:t>
            </a:r>
          </a:p>
          <a:p>
            <a:pPr>
              <a:lnSpc>
                <a:spcPts val="2800"/>
              </a:lnSpc>
            </a:pPr>
            <a:r>
              <a:rPr lang="zh-CN" altLang="en-US" sz="2400" dirty="0" smtClean="0"/>
              <a:t>　　假舆马者，能致千里；假舟楫者，能绝江河。诚然，适当地借助外物的力量，有助于更快地抵达目的地。但打铁还需自身硬，只有提升自身素质和能力，才能驾驭好外物。</a:t>
            </a:r>
            <a:r>
              <a:rPr lang="zh-CN" altLang="en-US" sz="2400" b="1" dirty="0" smtClean="0">
                <a:solidFill>
                  <a:srgbClr val="FF0000"/>
                </a:solidFill>
              </a:rPr>
              <a:t>（运用让步说理法，使说理缜密，更具说服力。）</a:t>
            </a:r>
          </a:p>
          <a:p>
            <a:pPr>
              <a:lnSpc>
                <a:spcPts val="2800"/>
              </a:lnSpc>
            </a:pPr>
            <a:r>
              <a:rPr lang="zh-CN" altLang="en-US" sz="2400" dirty="0" smtClean="0"/>
              <a:t>　　凭借自己的力量，方可披荆斩棘，不惧风霜。</a:t>
            </a:r>
          </a:p>
          <a:p>
            <a:pPr>
              <a:lnSpc>
                <a:spcPts val="2800"/>
              </a:lnSpc>
            </a:pPr>
            <a:r>
              <a:rPr lang="zh-CN" altLang="en-US" sz="2400" dirty="0" smtClean="0"/>
              <a:t>　　面临深渊时，独创新路的是好汉；茫茫荒漠中，不惧风沙的是英雄。当我们陷入沼泽地时，如果自己不主动设法脱险，完全等待外力救援只会越陷越深。正如陆游所说</a:t>
            </a:r>
            <a:r>
              <a:rPr lang="en-US" altLang="zh-CN" sz="2400" dirty="0" smtClean="0"/>
              <a:t>:“</a:t>
            </a:r>
            <a:r>
              <a:rPr lang="zh-CN" altLang="en-US" sz="2400" dirty="0" smtClean="0"/>
              <a:t>人生如春蚕，作茧自缠裹，一朝眉羽成，钻破亦在我。”靠自己不仅是一种决心，更是一种魄力。若当年六国在面对虎狼一样的秦国时，能强大自己，“以赂秦之地封天下之谋臣，以事秦之心礼天下之奇才，并力西向”，那么“胜负之数，存亡之理，倘与秦相较，或未易量”。面临险境时靠自己，方可乘风破浪，势不可当。</a:t>
            </a:r>
            <a:r>
              <a:rPr lang="zh-CN" altLang="en-US" sz="2400" b="1" dirty="0" smtClean="0">
                <a:solidFill>
                  <a:srgbClr val="FF0000"/>
                </a:solidFill>
              </a:rPr>
              <a:t>（论述靠自己的力量对脱离险境的意义。）</a:t>
            </a:r>
          </a:p>
          <a:p>
            <a:r>
              <a:rPr lang="zh-CN" altLang="en-US" sz="2400" dirty="0" smtClean="0"/>
              <a:t>　　</a:t>
            </a:r>
            <a:endParaRPr lang="zh-CN" altLang="en-US" sz="24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6612" y="0"/>
            <a:ext cx="12005388" cy="6370975"/>
          </a:xfrm>
          <a:prstGeom prst="rect">
            <a:avLst/>
          </a:prstGeom>
          <a:noFill/>
        </p:spPr>
        <p:txBody>
          <a:bodyPr wrap="square" rtlCol="0">
            <a:spAutoFit/>
          </a:bodyPr>
          <a:lstStyle/>
          <a:p>
            <a:r>
              <a:rPr lang="zh-CN" altLang="en-US" sz="2400" dirty="0" smtClean="0"/>
              <a:t>　　凭借自己的力量，方可展翅枝头，翱翔云霄。</a:t>
            </a:r>
          </a:p>
          <a:p>
            <a:r>
              <a:rPr lang="zh-CN" altLang="en-US" sz="2400" dirty="0" smtClean="0"/>
              <a:t>　　只凭外力收获的成功是虚无缥缈、不切实际的。唯有靠自己，才能脚踏实地、行稳致远。陶行知先生有言道</a:t>
            </a:r>
            <a:r>
              <a:rPr lang="en-US" altLang="zh-CN" sz="2400" dirty="0" smtClean="0"/>
              <a:t>:“</a:t>
            </a:r>
            <a:r>
              <a:rPr lang="zh-CN" altLang="en-US" sz="2400" dirty="0" smtClean="0"/>
              <a:t>滴自己的汗，吃自己的饭，自己的事情自己干。靠人靠天靠祖上，不算是好汉。”法国作家小仲马开始写作时，经常碰壁。父亲大仲马便劝儿子寄稿时附上“我是大仲马的儿子”，但“只想拥有真实高度”的小仲马没有采纳，而是继续创作，继续投稿，最终他的</a:t>
            </a:r>
            <a:r>
              <a:rPr lang="en-US" altLang="zh-CN" sz="2400" dirty="0" smtClean="0"/>
              <a:t>《</a:t>
            </a:r>
            <a:r>
              <a:rPr lang="zh-CN" altLang="en-US" sz="2400" dirty="0" smtClean="0"/>
              <a:t>茶花女</a:t>
            </a:r>
            <a:r>
              <a:rPr lang="en-US" altLang="zh-CN" sz="2400" dirty="0" smtClean="0"/>
              <a:t>》</a:t>
            </a:r>
            <a:r>
              <a:rPr lang="zh-CN" altLang="en-US" sz="2400" dirty="0" smtClean="0"/>
              <a:t>问鼎文界。对他来说，坐在父亲的肩膀上摘下的苹果，绝没有自己爬上树摘下的苹果更有味道。凭自己的实力，才能达到真实的高度。</a:t>
            </a:r>
            <a:r>
              <a:rPr lang="zh-CN" altLang="en-US" sz="2400" b="1" dirty="0" smtClean="0">
                <a:solidFill>
                  <a:srgbClr val="FF0000"/>
                </a:solidFill>
              </a:rPr>
              <a:t>（论述靠自己的力量对收获成功的意义。）</a:t>
            </a:r>
          </a:p>
          <a:p>
            <a:r>
              <a:rPr lang="zh-CN" altLang="en-US" sz="2400" dirty="0" smtClean="0"/>
              <a:t>　　如果说危险是即将断裂的树枝，那么自己的实力就是鸟的翅膀，新时代的中国，因这厚土的滋润、这灯塔的指引，才能在知识、技术上独立，才能于自强中谋发展，于拼搏中缔造梦想。如今中国已经凭借自己的力量勇立潮头，我们新时代的青年亦要不断提升自我，凭借自己的力量，与国同行，不负韶华。</a:t>
            </a:r>
            <a:r>
              <a:rPr lang="zh-CN" altLang="en-US" sz="2400" b="1" dirty="0" smtClean="0">
                <a:solidFill>
                  <a:srgbClr val="FF0000"/>
                </a:solidFill>
              </a:rPr>
              <a:t>（联系现实，重申靠自己的力量的作用，号召我辈要靠自己的力量，与国同行，不负韶华。）</a:t>
            </a:r>
          </a:p>
          <a:p>
            <a:r>
              <a:rPr lang="zh-CN" altLang="en-US" sz="2400" dirty="0" smtClean="0"/>
              <a:t>　　天空只允许依靠自己翅膀搏击长空的雄鹰永恒地飞翔，所有靠风吹起的飞翔只能是短暂的。愿我们每个人都拥有一双属于自己的翅膀，展翅在人生的枝头。</a:t>
            </a:r>
            <a:r>
              <a:rPr lang="zh-CN" altLang="en-US" sz="2400" b="1" dirty="0" smtClean="0">
                <a:solidFill>
                  <a:srgbClr val="FF0000"/>
                </a:solidFill>
              </a:rPr>
              <a:t>（再扣材料和观点，简洁有力。）</a:t>
            </a:r>
          </a:p>
          <a:p>
            <a:r>
              <a:rPr lang="zh-CN" altLang="en-US" sz="2400" dirty="0" smtClean="0"/>
              <a:t>　　</a:t>
            </a:r>
            <a:endParaRPr lang="zh-CN" altLang="en-US" sz="24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2192000" cy="3539430"/>
          </a:xfrm>
          <a:prstGeom prst="rect">
            <a:avLst/>
          </a:prstGeom>
          <a:noFill/>
        </p:spPr>
        <p:txBody>
          <a:bodyPr wrap="square" rtlCol="0">
            <a:spAutoFit/>
          </a:bodyPr>
          <a:lstStyle/>
          <a:p>
            <a:r>
              <a:rPr lang="zh-CN" altLang="en-US" sz="2400" dirty="0" smtClean="0"/>
              <a:t>　　</a:t>
            </a:r>
            <a:r>
              <a:rPr lang="zh-CN" altLang="en-US" sz="3200" b="1" dirty="0" smtClean="0">
                <a:solidFill>
                  <a:srgbClr val="FF0000"/>
                </a:solidFill>
              </a:rPr>
              <a:t>点评</a:t>
            </a:r>
          </a:p>
          <a:p>
            <a:r>
              <a:rPr lang="zh-CN" altLang="en-US" sz="3200" dirty="0" smtClean="0"/>
              <a:t>　　本文思路清晰，简洁明了，论证有力。文章开头将“人”与“鸟”进行对比，分析原因，提出观点。接着，从两个角度论述靠自己力量的重要意义，然后，联系现实，使文章有“我”，体现了作者的家国情怀。最后，重申观点，简洁有力。</a:t>
            </a:r>
          </a:p>
          <a:p>
            <a:r>
              <a:rPr lang="zh-CN" altLang="en-US" sz="3200" dirty="0" smtClean="0"/>
              <a:t>　　语言简洁，富有文采；材料丰富，有力地论证了观点，彰显了考生浓厚的文化底蕴。</a:t>
            </a:r>
            <a:endParaRPr lang="zh-CN" altLang="en-US" sz="3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59798"/>
            <a:ext cx="12192000" cy="6124754"/>
          </a:xfrm>
          <a:prstGeom prst="rect">
            <a:avLst/>
          </a:prstGeom>
          <a:noFill/>
        </p:spPr>
        <p:txBody>
          <a:bodyPr wrap="square" rtlCol="0">
            <a:spAutoFit/>
          </a:bodyPr>
          <a:lstStyle/>
          <a:p>
            <a:pPr indent="457200"/>
            <a:r>
              <a:rPr lang="zh-CN" altLang="en-US" sz="2800" dirty="0" smtClean="0"/>
              <a:t>开放性</a:t>
            </a:r>
          </a:p>
          <a:p>
            <a:pPr indent="457200"/>
            <a:r>
              <a:rPr lang="en-US" altLang="zh-CN" sz="2800" dirty="0" smtClean="0"/>
              <a:t>1.</a:t>
            </a:r>
            <a:r>
              <a:rPr lang="zh-CN" altLang="en-US" sz="2800" dirty="0" smtClean="0"/>
              <a:t>素材选用是开放的。此题指向现实思辨，但绝不意味着论据素材只能选自当代。无论是进行历史性的比较分析，还是对当代现实进行辩证认识，都无碍于取材古今中外，纵论时代特征，倡导勤于思考的时代风尚。援引的素材、成文的详略比重、组合方式等等，都可以各有差异。</a:t>
            </a:r>
          </a:p>
          <a:p>
            <a:pPr indent="457200"/>
            <a:r>
              <a:rPr lang="zh-CN" altLang="en-US" sz="2800" dirty="0" smtClean="0"/>
              <a:t> </a:t>
            </a:r>
            <a:r>
              <a:rPr lang="en-US" altLang="zh-CN" sz="2800" dirty="0" smtClean="0"/>
              <a:t>2.</a:t>
            </a:r>
            <a:r>
              <a:rPr lang="zh-CN" altLang="en-US" sz="2800" dirty="0" smtClean="0"/>
              <a:t>文章的侧重点是开放的。可以侧重谈“娱乐时代反思精神的重要性”，也可以侧重谈“如何扭转当下的娱乐化风向”；还可以侧重表现“网络时代思考的新特征”，对于读者在“网络时代如何思考”这一问题上提出有价值的意见。</a:t>
            </a:r>
          </a:p>
          <a:p>
            <a:pPr indent="457200"/>
            <a:r>
              <a:rPr lang="zh-CN" altLang="en-US" sz="2800" dirty="0" smtClean="0"/>
              <a:t> </a:t>
            </a:r>
            <a:r>
              <a:rPr lang="en-US" altLang="zh-CN" sz="2800" dirty="0" smtClean="0"/>
              <a:t>3.</a:t>
            </a:r>
            <a:r>
              <a:rPr lang="zh-CN" altLang="en-US" sz="2800" dirty="0" smtClean="0"/>
              <a:t>联想和思考是开放的。考生不能囿于材料，停留在同一层面的漫画图解上，而要展开联想和思考。此题目有文化含量和思维深度，考生要尽可能表现自己的人文底蕴和思辨力。另外，此题虽有历史性，但更重在对现实价值的挖掘，考生都能有话可说，重要的是要说得客观、深入，富有思辨性；不能停留在口号式的论点重复上。</a:t>
            </a:r>
            <a:endParaRPr lang="zh-CN" alt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0819" y="390617"/>
            <a:ext cx="11647503" cy="5509200"/>
          </a:xfrm>
          <a:prstGeom prst="rect">
            <a:avLst/>
          </a:prstGeom>
          <a:noFill/>
        </p:spPr>
        <p:txBody>
          <a:bodyPr wrap="square" rtlCol="0">
            <a:spAutoFit/>
          </a:bodyPr>
          <a:lstStyle/>
          <a:p>
            <a:pPr indent="457200"/>
            <a:r>
              <a:rPr lang="zh-CN" altLang="en-US" sz="3200" dirty="0" smtClean="0"/>
              <a:t>解题</a:t>
            </a:r>
          </a:p>
          <a:p>
            <a:pPr indent="457200"/>
            <a:r>
              <a:rPr lang="zh-CN" altLang="en-US" sz="3200" dirty="0" smtClean="0"/>
              <a:t>    本题是“漫画类”材料作文，主要考查考生对漫画命意的理解以及理性思考的能力。理解漫画材料，抓住漫画中突出、夸张、变形、比较之处是第一个要点；准确理解文字说明是第二个要点。将两幅漫画的这两个要点结合起来，便可得出恰切的立意。此题的深度还在于，议论是否能够透过现象看本质，分析出诸如“思考越来越少”的原因、“重刮思考之风”的理由等，以此见出考生思维的深度、论证的精彩和看问题的独特眼光。</a:t>
            </a:r>
          </a:p>
          <a:p>
            <a:pPr indent="457200"/>
            <a:r>
              <a:rPr lang="zh-CN" altLang="en-US" sz="3200" dirty="0" smtClean="0"/>
              <a:t>    完成这篇作文，需要考生对身边事、对周遭环境、对时代时事有关切。当代学子反思当代，最终落脚点为“当代人”。</a:t>
            </a:r>
          </a:p>
          <a:p>
            <a:pPr indent="457200"/>
            <a:endParaRPr lang="zh-CN" altLang="en-US"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5107" y="142042"/>
            <a:ext cx="11620870" cy="6401753"/>
          </a:xfrm>
          <a:prstGeom prst="rect">
            <a:avLst/>
          </a:prstGeom>
          <a:noFill/>
        </p:spPr>
        <p:txBody>
          <a:bodyPr wrap="square" rtlCol="0">
            <a:spAutoFit/>
          </a:bodyPr>
          <a:lstStyle/>
          <a:p>
            <a:r>
              <a:rPr lang="zh-CN" altLang="en-US" sz="2800" b="1" dirty="0" smtClean="0">
                <a:solidFill>
                  <a:srgbClr val="FF0000"/>
                </a:solidFill>
              </a:rPr>
              <a:t>参考立意</a:t>
            </a:r>
            <a:r>
              <a:rPr lang="zh-CN" altLang="en-US" sz="2800" dirty="0" smtClean="0"/>
              <a:t/>
            </a:r>
            <a:br>
              <a:rPr lang="zh-CN" altLang="en-US" sz="2800" dirty="0" smtClean="0"/>
            </a:br>
            <a:endParaRPr lang="zh-CN" altLang="en-US" sz="2800" dirty="0" smtClean="0"/>
          </a:p>
          <a:p>
            <a:r>
              <a:rPr lang="zh-CN" altLang="en-US" sz="2800" b="1" dirty="0" smtClean="0"/>
              <a:t>切题立意：</a:t>
            </a:r>
            <a:r>
              <a:rPr lang="zh-CN" altLang="en-US" sz="2800" dirty="0" smtClean="0"/>
              <a:t/>
            </a:r>
            <a:br>
              <a:rPr lang="zh-CN" altLang="en-US" sz="2800" dirty="0" smtClean="0"/>
            </a:br>
            <a:r>
              <a:rPr lang="en-US" altLang="zh-CN" sz="2800" dirty="0" smtClean="0"/>
              <a:t>1.</a:t>
            </a:r>
            <a:r>
              <a:rPr lang="zh-CN" altLang="en-US" sz="2800" dirty="0" smtClean="0"/>
              <a:t>泛娱乐时代需重拾思考之魂。</a:t>
            </a:r>
          </a:p>
          <a:p>
            <a:r>
              <a:rPr lang="en-US" altLang="zh-CN" sz="2800" dirty="0" smtClean="0"/>
              <a:t>2.</a:t>
            </a:r>
            <a:r>
              <a:rPr lang="zh-CN" altLang="en-US" sz="2800" dirty="0" smtClean="0"/>
              <a:t>勿让理性精神湮没在宽屏大幕的喧嚣里。</a:t>
            </a:r>
          </a:p>
          <a:p>
            <a:r>
              <a:rPr lang="en-US" altLang="zh-CN" sz="2800" dirty="0" smtClean="0"/>
              <a:t>3.</a:t>
            </a:r>
            <a:r>
              <a:rPr lang="zh-CN" altLang="en-US" sz="2800" dirty="0" smtClean="0"/>
              <a:t>进步之匙不唯科技工具，犹在思考精神。</a:t>
            </a:r>
          </a:p>
          <a:p>
            <a:r>
              <a:rPr lang="en-US" altLang="zh-CN" sz="2800" dirty="0" smtClean="0"/>
              <a:t>……</a:t>
            </a:r>
          </a:p>
          <a:p>
            <a:r>
              <a:rPr lang="zh-CN" altLang="en-US" sz="2800" b="1" dirty="0" smtClean="0"/>
              <a:t/>
            </a:r>
            <a:br>
              <a:rPr lang="zh-CN" altLang="en-US" sz="2800" b="1" dirty="0" smtClean="0"/>
            </a:br>
            <a:r>
              <a:rPr lang="zh-CN" altLang="en-US" sz="2800" b="1" dirty="0" smtClean="0"/>
              <a:t>偏题立意：</a:t>
            </a:r>
            <a:endParaRPr lang="zh-CN" altLang="en-US" sz="2800" dirty="0" smtClean="0"/>
          </a:p>
          <a:p>
            <a:r>
              <a:rPr lang="en-US" altLang="zh-CN" sz="2800" dirty="0" smtClean="0"/>
              <a:t>1.</a:t>
            </a:r>
            <a:r>
              <a:rPr lang="zh-CN" altLang="en-US" sz="2800" dirty="0" smtClean="0"/>
              <a:t>万物互联带给人类的便利。</a:t>
            </a:r>
            <a:r>
              <a:rPr lang="zh-CN" altLang="en-US" sz="2800" b="1" dirty="0" smtClean="0">
                <a:solidFill>
                  <a:srgbClr val="FF0000"/>
                </a:solidFill>
              </a:rPr>
              <a:t>（只依据第一幅漫画做有限分析，未将两幅漫画寓意结合起来）</a:t>
            </a:r>
          </a:p>
          <a:p>
            <a:r>
              <a:rPr lang="en-US" altLang="zh-CN" sz="2800" dirty="0" smtClean="0"/>
              <a:t>2.</a:t>
            </a:r>
            <a:r>
              <a:rPr lang="zh-CN" altLang="en-US" sz="2800" dirty="0" smtClean="0"/>
              <a:t>时代之殇。</a:t>
            </a:r>
            <a:r>
              <a:rPr lang="zh-CN" altLang="en-US" sz="2800" b="1" dirty="0" smtClean="0">
                <a:solidFill>
                  <a:srgbClr val="FF0000"/>
                </a:solidFill>
              </a:rPr>
              <a:t>（泛泛议论“时代”，偏题）</a:t>
            </a:r>
          </a:p>
          <a:p>
            <a:r>
              <a:rPr lang="en-US" altLang="zh-CN" sz="2800" dirty="0" smtClean="0"/>
              <a:t>3.</a:t>
            </a:r>
            <a:r>
              <a:rPr lang="zh-CN" altLang="en-US" sz="2800" dirty="0" smtClean="0"/>
              <a:t>选好工具，迎接代际进步。</a:t>
            </a:r>
            <a:r>
              <a:rPr lang="zh-CN" altLang="en-US" sz="2800" b="1" dirty="0" smtClean="0">
                <a:solidFill>
                  <a:srgbClr val="FF0000"/>
                </a:solidFill>
              </a:rPr>
              <a:t>（片面理解“人类维持生存的工具”的含义）</a:t>
            </a:r>
          </a:p>
          <a:p>
            <a:r>
              <a:rPr lang="en-US" altLang="zh-CN" sz="2800" dirty="0" smtClean="0"/>
              <a:t>4.</a:t>
            </a:r>
            <a:r>
              <a:rPr lang="zh-CN" altLang="en-US" sz="2800" dirty="0" smtClean="0"/>
              <a:t>科技进步的黑暗面。</a:t>
            </a:r>
            <a:r>
              <a:rPr lang="zh-CN" altLang="en-US" sz="2800" b="1" dirty="0" smtClean="0">
                <a:solidFill>
                  <a:srgbClr val="FF0000"/>
                </a:solidFill>
              </a:rPr>
              <a:t>（立意侧重点有偏差）</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33165"/>
            <a:ext cx="12192000" cy="6186309"/>
          </a:xfrm>
          <a:prstGeom prst="rect">
            <a:avLst/>
          </a:prstGeom>
          <a:noFill/>
        </p:spPr>
        <p:txBody>
          <a:bodyPr wrap="square" rtlCol="0">
            <a:spAutoFit/>
          </a:bodyPr>
          <a:lstStyle/>
          <a:p>
            <a:r>
              <a:rPr lang="zh-CN" altLang="en-US" dirty="0" smtClean="0"/>
              <a:t>　　</a:t>
            </a:r>
            <a:r>
              <a:rPr lang="zh-CN" altLang="en-US" sz="2000" b="1" dirty="0" smtClean="0">
                <a:solidFill>
                  <a:srgbClr val="FF0000"/>
                </a:solidFill>
              </a:rPr>
              <a:t>范文展示</a:t>
            </a:r>
          </a:p>
          <a:p>
            <a:pPr algn="ctr"/>
            <a:r>
              <a:rPr lang="zh-CN" altLang="en-US" dirty="0" smtClean="0"/>
              <a:t>　</a:t>
            </a:r>
            <a:r>
              <a:rPr lang="zh-CN" altLang="en-US" b="1" dirty="0" smtClean="0">
                <a:solidFill>
                  <a:srgbClr val="FF0000"/>
                </a:solidFill>
              </a:rPr>
              <a:t>　泛娱乐时代需重拾思考之魂</a:t>
            </a:r>
          </a:p>
          <a:p>
            <a:r>
              <a:rPr lang="zh-CN" altLang="en-US" dirty="0" smtClean="0"/>
              <a:t>　　以石木器物为工具，人类得以塑造万物；以爝火驱走黑暗，人类得以一跃千年。网络时代，以鼠标手机为工具，人类获得了什么，最需要的又是什么？</a:t>
            </a:r>
          </a:p>
          <a:p>
            <a:r>
              <a:rPr lang="zh-CN" altLang="en-US" dirty="0" smtClean="0"/>
              <a:t>　　谈论当代是困难的，因为我们“身在此山中”；谈论当代又是必要的，因为我们须识“庐山真面目”。今时今日，有人充分认识到万物互联的利好，为着更快的网速、更大的屏幕、更多的娱乐消遣绝尘狂奔；也有人在“娱乐越来越多，思考越来越少”的环境中反思，为时代把脉，力图重擎理性思考大旗。前者是存在的合理，后者则是最需要的存在。</a:t>
            </a:r>
          </a:p>
          <a:p>
            <a:r>
              <a:rPr lang="zh-CN" altLang="en-US" dirty="0" smtClean="0"/>
              <a:t>　　不容否认，宽屏大幕带给我们舒适和便捷；不需强辩，世人皆知舒适与便捷曾是多少前人的向往。但问题是：我们有多大的可能沉浸其中，“反认他乡是故乡”，被娱乐消遣支配了闲时，甚至支配了忙时，以至于学习工作之余非娱乐节目不能留神，工作学习之中非网络消遣不能佐助？忙时也需频看手机，精力耗散，心猿意马；闲时更是奋力跳入娱乐之网，急急如欲奥运夺冠的跳水健将。这样的舒适便捷，早就反客为主，人们被它支配却不自知。</a:t>
            </a:r>
          </a:p>
          <a:p>
            <a:r>
              <a:rPr lang="zh-CN" altLang="en-US" dirty="0" smtClean="0"/>
              <a:t>　　被娱乐支配是危险的。不自知时你会苦于学习工作效率的低下、日常精力的不济、理性伙伴在头脑中的频频走失；即便意识到，长久耽溺娱乐碎片之网的你也容易陷入短视，视网络如洪水，认休闲为猛兽，由一个极端走入另一个极端。怨愤时代，恼怒工具，将过错统统推给环境，仍旧是毫无反思的任性妄为。</a:t>
            </a:r>
          </a:p>
          <a:p>
            <a:r>
              <a:rPr lang="zh-CN" altLang="en-US" dirty="0" smtClean="0"/>
              <a:t>　　我们无法脱离时代前行，我们无法彻底远离网络，我们无法根除自己对娱乐休闲的天然亲近，我们无法遗世独立，逃奔到喜马拉雅山上去。</a:t>
            </a:r>
          </a:p>
          <a:p>
            <a:r>
              <a:rPr lang="zh-CN" altLang="en-US" dirty="0" smtClean="0"/>
              <a:t>　　因此，在泛娱乐时代，我们最需要做的，不是制造对立，而是把握根本；不是怨天尤人，而是重掌理性的主导权，重拾思考之魂。前代有人身处市井而无车马喧喧，那是他心之本性做主，不把对人生、对时代的思考拱手让人；今时有人置身科技爆发、网络席卷一切的时代而不与时俯仰，借助网络的便捷与科技的进步，在道德、在学问、在事功上星夜奋进，成就有为人生。发觉时代之弊，坚持思考之根，才是网络时代人们行事为人的正解。</a:t>
            </a:r>
          </a:p>
          <a:p>
            <a:r>
              <a:rPr lang="zh-CN" altLang="en-US" dirty="0" smtClean="0"/>
              <a:t>　　宽屏巨幕的娱乐浪潮下，你是要随波逐流，裸游其中，还是立足理性思考的冲浪板，借势助力，独立潮头？</a:t>
            </a:r>
          </a:p>
          <a:p>
            <a:r>
              <a:rPr lang="zh-CN" altLang="en-US" dirty="0" smtClean="0"/>
              <a:t>　　一切在你。</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043" y="0"/>
            <a:ext cx="11825057" cy="5755422"/>
          </a:xfrm>
          <a:prstGeom prst="rect">
            <a:avLst/>
          </a:prstGeom>
          <a:noFill/>
        </p:spPr>
        <p:txBody>
          <a:bodyPr wrap="square" rtlCol="0">
            <a:spAutoFit/>
          </a:bodyPr>
          <a:lstStyle/>
          <a:p>
            <a:pPr indent="457200"/>
            <a:r>
              <a:rPr lang="en-US" sz="2400" b="1" dirty="0" smtClean="0"/>
              <a:t>22</a:t>
            </a:r>
            <a:r>
              <a:rPr lang="zh-CN" altLang="en-US" sz="2400" b="1" dirty="0" smtClean="0"/>
              <a:t>．阅读下面的漫画材料，根据要求写作。（</a:t>
            </a:r>
            <a:r>
              <a:rPr lang="en-US" sz="2400" b="1" dirty="0" smtClean="0"/>
              <a:t>60</a:t>
            </a:r>
            <a:r>
              <a:rPr lang="zh-CN" altLang="en-US" sz="2400" b="1" dirty="0" smtClean="0"/>
              <a:t>分）</a:t>
            </a:r>
            <a:r>
              <a:rPr lang="en-US" sz="1400" dirty="0" smtClean="0"/>
              <a:t>[</a:t>
            </a:r>
            <a:r>
              <a:rPr lang="zh-CN" altLang="en-US" sz="1400" b="1" dirty="0" smtClean="0"/>
              <a:t>河南省天一大联考</a:t>
            </a:r>
            <a:r>
              <a:rPr lang="en-US" sz="1400" b="1" dirty="0" smtClean="0"/>
              <a:t>2019</a:t>
            </a:r>
            <a:r>
              <a:rPr lang="zh-CN" altLang="en-US" sz="1400" b="1" dirty="0" smtClean="0"/>
              <a:t>届高三阶段性测试（四）</a:t>
            </a:r>
            <a:endParaRPr lang="zh-CN" altLang="en-US" sz="1400" dirty="0" smtClean="0"/>
          </a:p>
          <a:p>
            <a:pPr indent="457200"/>
            <a:r>
              <a:rPr lang="en-US" sz="1400" dirty="0" smtClean="0"/>
              <a:t> </a:t>
            </a:r>
            <a:endParaRPr lang="zh-CN" altLang="en-US" sz="1400" dirty="0" smtClean="0"/>
          </a:p>
          <a:p>
            <a:pPr indent="457200"/>
            <a:r>
              <a:rPr lang="en-US" sz="2400" b="1" dirty="0" smtClean="0"/>
              <a:t/>
            </a:r>
            <a:br>
              <a:rPr lang="en-US" sz="2400" b="1" dirty="0" smtClean="0"/>
            </a:br>
            <a:endParaRPr lang="zh-CN" altLang="en-US" sz="2400" dirty="0" smtClean="0"/>
          </a:p>
          <a:p>
            <a:pPr indent="457200"/>
            <a:endParaRPr lang="en-US" altLang="zh-CN" sz="2400" b="1" dirty="0" smtClean="0"/>
          </a:p>
          <a:p>
            <a:pPr indent="457200"/>
            <a:endParaRPr lang="en-US" altLang="zh-CN" sz="2400" b="1" dirty="0" smtClean="0"/>
          </a:p>
          <a:p>
            <a:pPr indent="457200"/>
            <a:endParaRPr lang="en-US" altLang="zh-CN" sz="2400" b="1" dirty="0" smtClean="0"/>
          </a:p>
          <a:p>
            <a:pPr indent="457200"/>
            <a:endParaRPr lang="en-US" altLang="zh-CN" sz="2400" b="1" dirty="0" smtClean="0"/>
          </a:p>
          <a:p>
            <a:pPr indent="457200"/>
            <a:endParaRPr lang="en-US" altLang="zh-CN" sz="2400" b="1" dirty="0" smtClean="0">
              <a:solidFill>
                <a:srgbClr val="002060"/>
              </a:solidFill>
            </a:endParaRPr>
          </a:p>
          <a:p>
            <a:pPr indent="457200"/>
            <a:endParaRPr lang="en-US" altLang="zh-CN" sz="2400" b="1" dirty="0" smtClean="0">
              <a:solidFill>
                <a:srgbClr val="002060"/>
              </a:solidFill>
            </a:endParaRPr>
          </a:p>
          <a:p>
            <a:pPr indent="457200"/>
            <a:r>
              <a:rPr lang="zh-CN" altLang="en-US" sz="2400" b="1" dirty="0" smtClean="0">
                <a:solidFill>
                  <a:srgbClr val="002060"/>
                </a:solidFill>
              </a:rPr>
              <a:t>写作提示：</a:t>
            </a:r>
            <a:r>
              <a:rPr lang="zh-CN" altLang="en-US" sz="2400" dirty="0" smtClean="0">
                <a:solidFill>
                  <a:srgbClr val="FF0000"/>
                </a:solidFill>
              </a:rPr>
              <a:t>在全国教育大会上再次强调十九大提出的“培养德智体美劳全面发展的社会主义建设者和接班人”以及“引导学生要坚定理想信念、加强道德修养、增长知识见识、培养奋斗精神、增强综合素质”，本次命题依照上述会议的指示精神，采用漫画作文的形式，关注家庭和学校教育，高考和中考改革，人才培养、选拔和社会评价机制等热点问题，同时也贴近学生实际。</a:t>
            </a:r>
          </a:p>
          <a:p>
            <a:endParaRPr lang="zh-CN" altLang="en-US" dirty="0"/>
          </a:p>
        </p:txBody>
      </p:sp>
      <p:sp>
        <p:nvSpPr>
          <p:cNvPr id="4" name="TextBox 3"/>
          <p:cNvSpPr txBox="1"/>
          <p:nvPr/>
        </p:nvSpPr>
        <p:spPr>
          <a:xfrm>
            <a:off x="6303146" y="1003177"/>
            <a:ext cx="5220070" cy="2092881"/>
          </a:xfrm>
          <a:prstGeom prst="rect">
            <a:avLst/>
          </a:prstGeom>
          <a:noFill/>
        </p:spPr>
        <p:txBody>
          <a:bodyPr wrap="square" rtlCol="0">
            <a:spAutoFit/>
          </a:bodyPr>
          <a:lstStyle/>
          <a:p>
            <a:r>
              <a:rPr lang="zh-CN" altLang="en-US" sz="2800" b="1" dirty="0" smtClean="0"/>
              <a:t>要求：结合材料的内容和寓意，选好角度，确定立意，明确文体，自拟标题；不要套作，不得抄袭；不少于</a:t>
            </a:r>
            <a:r>
              <a:rPr lang="en-US" sz="2800" b="1" dirty="0" smtClean="0"/>
              <a:t>800</a:t>
            </a:r>
            <a:r>
              <a:rPr lang="zh-CN" altLang="en-US" sz="2800" b="1" dirty="0" smtClean="0"/>
              <a:t>字。</a:t>
            </a:r>
            <a:endParaRPr lang="zh-CN" altLang="en-US" sz="2800" dirty="0" smtClean="0"/>
          </a:p>
          <a:p>
            <a:endParaRPr lang="zh-CN" altLang="en-US" dirty="0"/>
          </a:p>
        </p:txBody>
      </p:sp>
      <p:pic>
        <p:nvPicPr>
          <p:cNvPr id="2049" name="Picture 1"/>
          <p:cNvPicPr>
            <a:picLocks noChangeAspect="1" noChangeArrowheads="1"/>
          </p:cNvPicPr>
          <p:nvPr/>
        </p:nvPicPr>
        <p:blipFill>
          <a:blip r:embed="rId2" cstate="print"/>
          <a:srcRect/>
          <a:stretch>
            <a:fillRect/>
          </a:stretch>
        </p:blipFill>
        <p:spPr bwMode="auto">
          <a:xfrm>
            <a:off x="823913" y="376722"/>
            <a:ext cx="5250316" cy="315957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4635</Words>
  <Application>Microsoft Office PowerPoint</Application>
  <PresentationFormat>自定义</PresentationFormat>
  <Paragraphs>367</Paragraphs>
  <Slides>44</Slides>
  <Notes>0</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54</cp:revision>
  <dcterms:created xsi:type="dcterms:W3CDTF">2019-01-25T12:06:00Z</dcterms:created>
  <dcterms:modified xsi:type="dcterms:W3CDTF">2020-06-19T02:21:24Z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2052-11.3.0.8632</vt:lpwstr>
  </property>
</Properties>
</file>