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306" r:id="rId2"/>
    <p:sldId id="302" r:id="rId3"/>
    <p:sldId id="361" r:id="rId4"/>
    <p:sldId id="365" r:id="rId5"/>
    <p:sldId id="366" r:id="rId6"/>
    <p:sldId id="368" r:id="rId7"/>
    <p:sldId id="363" r:id="rId8"/>
    <p:sldId id="360" r:id="rId9"/>
    <p:sldId id="373" r:id="rId10"/>
    <p:sldId id="376" r:id="rId11"/>
    <p:sldId id="377" r:id="rId12"/>
    <p:sldId id="408" r:id="rId13"/>
    <p:sldId id="409" r:id="rId14"/>
    <p:sldId id="378" r:id="rId15"/>
    <p:sldId id="400" r:id="rId16"/>
    <p:sldId id="401" r:id="rId17"/>
    <p:sldId id="402" r:id="rId18"/>
    <p:sldId id="403" r:id="rId19"/>
    <p:sldId id="404" r:id="rId20"/>
    <p:sldId id="387" r:id="rId21"/>
    <p:sldId id="388" r:id="rId22"/>
    <p:sldId id="384" r:id="rId23"/>
    <p:sldId id="380" r:id="rId24"/>
    <p:sldId id="372" r:id="rId25"/>
    <p:sldId id="362" r:id="rId26"/>
    <p:sldId id="405" r:id="rId27"/>
    <p:sldId id="406" r:id="rId28"/>
    <p:sldId id="381" r:id="rId29"/>
    <p:sldId id="407" r:id="rId30"/>
    <p:sldId id="389" r:id="rId31"/>
    <p:sldId id="395" r:id="rId32"/>
    <p:sldId id="410" r:id="rId33"/>
    <p:sldId id="411" r:id="rId34"/>
    <p:sldId id="390" r:id="rId35"/>
    <p:sldId id="396" r:id="rId36"/>
    <p:sldId id="391" r:id="rId37"/>
    <p:sldId id="392" r:id="rId3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1BB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4" d="100"/>
          <a:sy n="114" d="100"/>
        </p:scale>
        <p:origin x="-420"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2018/1/8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pPr/>
              <a:t>2018/1/8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81000" y="1253490"/>
            <a:ext cx="11370310" cy="343979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5400">
                <a:solidFill>
                  <a:srgbClr val="C00000"/>
                </a:solidFill>
                <a:latin typeface="黑体" panose="02010609060101010101" charset="-122"/>
                <a:ea typeface="黑体" panose="02010609060101010101" charset="-122"/>
              </a:rPr>
              <a:t>    </a:t>
            </a:r>
            <a:r>
              <a:rPr sz="5400">
                <a:solidFill>
                  <a:srgbClr val="C00000"/>
                </a:solidFill>
                <a:latin typeface="黑体" panose="02010609060101010101" charset="-122"/>
                <a:ea typeface="黑体" panose="02010609060101010101" charset="-122"/>
              </a:rPr>
              <a:t>作文,其实就是一个人思维成果的展示。</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7015" y="467360"/>
            <a:ext cx="11593195" cy="602297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1482763" y="593838"/>
            <a:ext cx="9036685" cy="1323439"/>
          </a:xfrm>
          <a:prstGeom prst="rect">
            <a:avLst/>
          </a:prstGeom>
          <a:noFill/>
        </p:spPr>
        <p:txBody>
          <a:bodyPr wrap="square" rtlCol="0">
            <a:spAutoFit/>
          </a:bodyPr>
          <a:lstStyle/>
          <a:p>
            <a:r>
              <a:rPr lang="zh-CN" altLang="en-US" sz="4000" b="1" dirty="0">
                <a:solidFill>
                  <a:srgbClr val="002060"/>
                </a:solidFill>
                <a:sym typeface="+mn-ea"/>
              </a:rPr>
              <a:t>第二步：</a:t>
            </a:r>
            <a:r>
              <a:rPr lang="zh-CN" altLang="en-US" sz="4000" b="1" dirty="0">
                <a:solidFill>
                  <a:srgbClr val="C00000"/>
                </a:solidFill>
                <a:sym typeface="+mn-ea"/>
              </a:rPr>
              <a:t>首先肯定对方观点的合理之处。</a:t>
            </a:r>
          </a:p>
          <a:p>
            <a:r>
              <a:rPr lang="zh-CN" altLang="en-US" sz="4000" b="1" dirty="0">
                <a:solidFill>
                  <a:srgbClr val="C00000"/>
                </a:solidFill>
              </a:rPr>
              <a:t>               （或自己的观点的问题）</a:t>
            </a:r>
          </a:p>
        </p:txBody>
      </p:sp>
      <p:sp>
        <p:nvSpPr>
          <p:cNvPr id="5" name="文本框 4"/>
          <p:cNvSpPr txBox="1"/>
          <p:nvPr/>
        </p:nvSpPr>
        <p:spPr>
          <a:xfrm>
            <a:off x="956945" y="2314575"/>
            <a:ext cx="4919980" cy="3328027"/>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en-US" altLang="zh-CN" sz="2800" dirty="0">
                <a:solidFill>
                  <a:srgbClr val="C00000"/>
                </a:solidFill>
                <a:latin typeface="黑体" panose="02010609060101010101" charset="-122"/>
                <a:ea typeface="黑体" panose="02010609060101010101" charset="-122"/>
                <a:sym typeface="+mn-ea"/>
              </a:rPr>
              <a:t> </a:t>
            </a:r>
            <a:r>
              <a:rPr lang="zh-CN" sz="3600" dirty="0">
                <a:solidFill>
                  <a:srgbClr val="C00000"/>
                </a:solidFill>
                <a:latin typeface="黑体" panose="02010609060101010101" charset="-122"/>
                <a:ea typeface="黑体" panose="02010609060101010101" charset="-122"/>
                <a:sym typeface="+mn-ea"/>
              </a:rPr>
              <a:t>常用标志：</a:t>
            </a:r>
          </a:p>
          <a:p>
            <a:pPr fontAlgn="auto">
              <a:lnSpc>
                <a:spcPct val="120000"/>
              </a:lnSpc>
            </a:pPr>
            <a:r>
              <a:rPr lang="en-US" altLang="zh-CN" sz="3600" dirty="0">
                <a:solidFill>
                  <a:srgbClr val="C00000"/>
                </a:solidFill>
                <a:latin typeface="黑体" panose="02010609060101010101" charset="-122"/>
                <a:ea typeface="黑体" panose="02010609060101010101" charset="-122"/>
                <a:sym typeface="+mn-ea"/>
              </a:rPr>
              <a:t>“</a:t>
            </a:r>
            <a:r>
              <a:rPr lang="zh-CN" sz="3600" dirty="0">
                <a:solidFill>
                  <a:srgbClr val="C00000"/>
                </a:solidFill>
                <a:latin typeface="黑体" panose="02010609060101010101" charset="-122"/>
                <a:ea typeface="黑体" panose="02010609060101010101" charset="-122"/>
                <a:sym typeface="+mn-ea"/>
              </a:rPr>
              <a:t>诚然</a:t>
            </a:r>
            <a:r>
              <a:rPr lang="en-US" altLang="zh-CN" sz="3600" dirty="0">
                <a:solidFill>
                  <a:srgbClr val="C00000"/>
                </a:solidFill>
                <a:latin typeface="黑体" panose="02010609060101010101" charset="-122"/>
                <a:ea typeface="黑体" panose="02010609060101010101" charset="-122"/>
                <a:sym typeface="+mn-ea"/>
              </a:rPr>
              <a:t>”</a:t>
            </a:r>
            <a:r>
              <a:rPr lang="zh-CN" altLang="en-US" sz="3600" dirty="0">
                <a:solidFill>
                  <a:srgbClr val="C00000"/>
                </a:solidFill>
                <a:latin typeface="黑体" panose="02010609060101010101" charset="-122"/>
                <a:ea typeface="黑体" panose="02010609060101010101" charset="-122"/>
                <a:sym typeface="+mn-ea"/>
              </a:rPr>
              <a:t>（后面用逗号）</a:t>
            </a:r>
          </a:p>
          <a:p>
            <a:pPr fontAlgn="auto">
              <a:lnSpc>
                <a:spcPct val="120000"/>
              </a:lnSpc>
            </a:pPr>
            <a:r>
              <a:rPr lang="en-US" altLang="zh-CN" sz="3600" dirty="0">
                <a:solidFill>
                  <a:srgbClr val="C00000"/>
                </a:solidFill>
                <a:latin typeface="黑体" panose="02010609060101010101" charset="-122"/>
                <a:ea typeface="黑体" panose="02010609060101010101" charset="-122"/>
                <a:sym typeface="+mn-ea"/>
              </a:rPr>
              <a:t>“</a:t>
            </a:r>
            <a:r>
              <a:rPr lang="zh-CN" altLang="en-US" sz="3600" dirty="0">
                <a:solidFill>
                  <a:srgbClr val="C00000"/>
                </a:solidFill>
                <a:latin typeface="黑体" panose="02010609060101010101" charset="-122"/>
                <a:ea typeface="黑体" panose="02010609060101010101" charset="-122"/>
                <a:sym typeface="+mn-ea"/>
              </a:rPr>
              <a:t>的确</a:t>
            </a:r>
            <a:r>
              <a:rPr lang="en-US" altLang="zh-CN" sz="3600" dirty="0">
                <a:solidFill>
                  <a:srgbClr val="C00000"/>
                </a:solidFill>
                <a:latin typeface="黑体" panose="02010609060101010101" charset="-122"/>
                <a:ea typeface="黑体" panose="02010609060101010101" charset="-122"/>
                <a:sym typeface="+mn-ea"/>
              </a:rPr>
              <a:t>”</a:t>
            </a:r>
            <a:r>
              <a:rPr lang="zh-CN" altLang="en-US" sz="3600" dirty="0">
                <a:solidFill>
                  <a:srgbClr val="C00000"/>
                </a:solidFill>
                <a:latin typeface="黑体" panose="02010609060101010101" charset="-122"/>
                <a:ea typeface="黑体" panose="02010609060101010101" charset="-122"/>
                <a:sym typeface="+mn-ea"/>
              </a:rPr>
              <a:t>（后面用逗号）</a:t>
            </a:r>
          </a:p>
          <a:p>
            <a:pPr fontAlgn="auto">
              <a:lnSpc>
                <a:spcPct val="120000"/>
              </a:lnSpc>
            </a:pPr>
            <a:r>
              <a:rPr lang="en-US" altLang="zh-CN" sz="3600" dirty="0">
                <a:solidFill>
                  <a:srgbClr val="C00000"/>
                </a:solidFill>
                <a:latin typeface="黑体" panose="02010609060101010101" charset="-122"/>
                <a:ea typeface="黑体" panose="02010609060101010101" charset="-122"/>
                <a:sym typeface="+mn-ea"/>
              </a:rPr>
              <a:t>“</a:t>
            </a:r>
            <a:r>
              <a:rPr lang="zh-CN" altLang="en-US" sz="3600" dirty="0">
                <a:solidFill>
                  <a:srgbClr val="C00000"/>
                </a:solidFill>
                <a:latin typeface="黑体" panose="02010609060101010101" charset="-122"/>
                <a:ea typeface="黑体" panose="02010609060101010101" charset="-122"/>
                <a:sym typeface="+mn-ea"/>
              </a:rPr>
              <a:t>不可否认</a:t>
            </a:r>
            <a:r>
              <a:rPr lang="en-US" altLang="zh-CN" sz="3600" dirty="0">
                <a:solidFill>
                  <a:srgbClr val="C00000"/>
                </a:solidFill>
                <a:latin typeface="黑体" panose="02010609060101010101" charset="-122"/>
                <a:ea typeface="黑体" panose="02010609060101010101" charset="-122"/>
                <a:sym typeface="+mn-ea"/>
              </a:rPr>
              <a:t>”（</a:t>
            </a:r>
            <a:r>
              <a:rPr lang="en-US" altLang="zh-CN" sz="3600" dirty="0" err="1">
                <a:solidFill>
                  <a:srgbClr val="C00000"/>
                </a:solidFill>
                <a:latin typeface="黑体" panose="02010609060101010101" charset="-122"/>
                <a:ea typeface="黑体" panose="02010609060101010101" charset="-122"/>
                <a:sym typeface="+mn-ea"/>
              </a:rPr>
              <a:t>后面用逗号</a:t>
            </a:r>
            <a:r>
              <a:rPr lang="en-US" altLang="zh-CN" sz="3600" dirty="0">
                <a:solidFill>
                  <a:srgbClr val="C00000"/>
                </a:solidFill>
                <a:latin typeface="黑体" panose="02010609060101010101" charset="-122"/>
                <a:ea typeface="黑体" panose="02010609060101010101" charset="-122"/>
                <a:sym typeface="+mn-ea"/>
              </a:rPr>
              <a:t>）</a:t>
            </a:r>
            <a:r>
              <a:rPr lang="zh-CN" altLang="en-US" sz="3600" dirty="0">
                <a:solidFill>
                  <a:srgbClr val="C00000"/>
                </a:solidFill>
                <a:latin typeface="黑体" panose="02010609060101010101" charset="-122"/>
                <a:ea typeface="黑体" panose="02010609060101010101" charset="-122"/>
                <a:sym typeface="+mn-ea"/>
              </a:rPr>
              <a:t>  </a:t>
            </a:r>
          </a:p>
        </p:txBody>
      </p:sp>
      <p:sp>
        <p:nvSpPr>
          <p:cNvPr id="6" name="文本框 5"/>
          <p:cNvSpPr txBox="1"/>
          <p:nvPr/>
        </p:nvSpPr>
        <p:spPr>
          <a:xfrm>
            <a:off x="6077585" y="2350135"/>
            <a:ext cx="5410200" cy="3712298"/>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en-US" altLang="zh-CN" sz="2800" dirty="0">
                <a:solidFill>
                  <a:srgbClr val="002060"/>
                </a:solidFill>
                <a:latin typeface="黑体" panose="02010609060101010101" charset="-122"/>
                <a:ea typeface="黑体" panose="02010609060101010101" charset="-122"/>
                <a:sym typeface="+mn-ea"/>
              </a:rPr>
              <a:t>   </a:t>
            </a:r>
            <a:r>
              <a:rPr lang="zh-CN" altLang="en-US" sz="4000" dirty="0">
                <a:solidFill>
                  <a:srgbClr val="002060"/>
                </a:solidFill>
                <a:latin typeface="黑体" panose="02010609060101010101" charset="-122"/>
                <a:ea typeface="黑体" panose="02010609060101010101" charset="-122"/>
                <a:sym typeface="+mn-ea"/>
              </a:rPr>
              <a:t>（学生习作片段）</a:t>
            </a:r>
          </a:p>
          <a:p>
            <a:pPr fontAlgn="auto">
              <a:lnSpc>
                <a:spcPct val="120000"/>
              </a:lnSpc>
            </a:pPr>
            <a:r>
              <a:rPr lang="zh-CN" altLang="en-US" sz="4000" dirty="0">
                <a:solidFill>
                  <a:srgbClr val="002060"/>
                </a:solidFill>
                <a:latin typeface="黑体" panose="02010609060101010101" charset="-122"/>
                <a:ea typeface="黑体" panose="02010609060101010101" charset="-122"/>
                <a:sym typeface="+mn-ea"/>
              </a:rPr>
              <a:t>    诚然，小聂的做法是不被众人所认可的，但是聂老汉的做法也是欠缺妥当的。试想</a:t>
            </a:r>
            <a:r>
              <a:rPr lang="zh-CN" altLang="en-US" sz="4000" dirty="0">
                <a:solidFill>
                  <a:srgbClr val="002060"/>
                </a:solidFill>
                <a:latin typeface="Arial" panose="020B0604020202020204" pitchFamily="34" charset="0"/>
                <a:ea typeface="黑体" panose="02010609060101010101"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Effect transition="in" filter="diamond(in)">
                                      <p:cBhvr>
                                        <p:cTn id="15" dur="2000"/>
                                        <p:tgtEl>
                                          <p:spTgt spid="5">
                                            <p:bg/>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5">
                                            <p:txEl>
                                              <p:pRg st="0" end="0"/>
                                            </p:txEl>
                                          </p:spTgt>
                                        </p:tgtEl>
                                        <p:attrNameLst>
                                          <p:attrName>style.visibility</p:attrName>
                                        </p:attrNameLst>
                                      </p:cBhvr>
                                      <p:to>
                                        <p:strVal val="visible"/>
                                      </p:to>
                                    </p:set>
                                    <p:animEffect transition="in" filter="diamond(in)">
                                      <p:cBhvr>
                                        <p:cTn id="20" dur="2000"/>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diamond(in)">
                                      <p:cBhvr>
                                        <p:cTn id="25" dur="2000"/>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Effect transition="in" filter="diamond(in)">
                                      <p:cBhvr>
                                        <p:cTn id="30" dur="2000"/>
                                        <p:tgtEl>
                                          <p:spTgt spid="5">
                                            <p:txEl>
                                              <p:pRg st="2" end="2"/>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animEffect transition="in" filter="diamond(in)">
                                      <p:cBhvr>
                                        <p:cTn id="35" dur="2000"/>
                                        <p:tgtEl>
                                          <p:spTgt spid="5">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6">
                                            <p:bg/>
                                          </p:spTgt>
                                        </p:tgtEl>
                                        <p:attrNameLst>
                                          <p:attrName>style.visibility</p:attrName>
                                        </p:attrNameLst>
                                      </p:cBhvr>
                                      <p:to>
                                        <p:strVal val="visible"/>
                                      </p:to>
                                    </p:set>
                                    <p:animEffect transition="in" filter="diamond(in)">
                                      <p:cBhvr>
                                        <p:cTn id="40" dur="2000"/>
                                        <p:tgtEl>
                                          <p:spTgt spid="6">
                                            <p:bg/>
                                          </p:spTgt>
                                        </p:tgtEl>
                                      </p:cBhvr>
                                    </p:animEffect>
                                  </p:childTnLst>
                                </p:cTn>
                              </p:par>
                            </p:childTnLst>
                          </p:cTn>
                        </p:par>
                      </p:childTnLst>
                    </p:cTn>
                  </p:par>
                  <p:par>
                    <p:cTn id="41" fill="hold">
                      <p:stCondLst>
                        <p:cond delay="indefinite"/>
                      </p:stCondLst>
                      <p:childTnLst>
                        <p:par>
                          <p:cTn id="42" fill="hold">
                            <p:stCondLst>
                              <p:cond delay="0"/>
                            </p:stCondLst>
                            <p:childTnLst>
                              <p:par>
                                <p:cTn id="43" presetID="8" presetClass="entr" presetSubtype="16" fill="hold" grpId="0" nodeType="clickEffect">
                                  <p:stCondLst>
                                    <p:cond delay="0"/>
                                  </p:stCondLst>
                                  <p:childTnLst>
                                    <p:set>
                                      <p:cBhvr>
                                        <p:cTn id="44" dur="1" fill="hold">
                                          <p:stCondLst>
                                            <p:cond delay="0"/>
                                          </p:stCondLst>
                                        </p:cTn>
                                        <p:tgtEl>
                                          <p:spTgt spid="6">
                                            <p:txEl>
                                              <p:pRg st="0" end="0"/>
                                            </p:txEl>
                                          </p:spTgt>
                                        </p:tgtEl>
                                        <p:attrNameLst>
                                          <p:attrName>style.visibility</p:attrName>
                                        </p:attrNameLst>
                                      </p:cBhvr>
                                      <p:to>
                                        <p:strVal val="visible"/>
                                      </p:to>
                                    </p:set>
                                    <p:animEffect transition="in" filter="diamond(in)">
                                      <p:cBhvr>
                                        <p:cTn id="45" dur="2000"/>
                                        <p:tgtEl>
                                          <p:spTgt spid="6">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8" presetClass="entr" presetSubtype="16" fill="hold" grpId="0" nodeType="clickEffect">
                                  <p:stCondLst>
                                    <p:cond delay="0"/>
                                  </p:stCondLst>
                                  <p:childTnLst>
                                    <p:set>
                                      <p:cBhvr>
                                        <p:cTn id="49" dur="1" fill="hold">
                                          <p:stCondLst>
                                            <p:cond delay="0"/>
                                          </p:stCondLst>
                                        </p:cTn>
                                        <p:tgtEl>
                                          <p:spTgt spid="6">
                                            <p:txEl>
                                              <p:pRg st="1" end="1"/>
                                            </p:txEl>
                                          </p:spTgt>
                                        </p:tgtEl>
                                        <p:attrNameLst>
                                          <p:attrName>style.visibility</p:attrName>
                                        </p:attrNameLst>
                                      </p:cBhvr>
                                      <p:to>
                                        <p:strVal val="visible"/>
                                      </p:to>
                                    </p:set>
                                    <p:animEffect transition="in" filter="diamond(in)">
                                      <p:cBhvr>
                                        <p:cTn id="50"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animBg="1"/>
      <p:bldP spid="6"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7015" y="467360"/>
            <a:ext cx="11593195" cy="602297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1182513" y="580191"/>
            <a:ext cx="9036685" cy="1323439"/>
          </a:xfrm>
          <a:prstGeom prst="rect">
            <a:avLst/>
          </a:prstGeom>
          <a:noFill/>
        </p:spPr>
        <p:txBody>
          <a:bodyPr wrap="square" rtlCol="0">
            <a:spAutoFit/>
          </a:bodyPr>
          <a:lstStyle/>
          <a:p>
            <a:r>
              <a:rPr lang="zh-CN" altLang="en-US" sz="4000" b="1" dirty="0">
                <a:solidFill>
                  <a:srgbClr val="002060"/>
                </a:solidFill>
                <a:sym typeface="+mn-ea"/>
              </a:rPr>
              <a:t>第三步：</a:t>
            </a:r>
            <a:r>
              <a:rPr lang="zh-CN" altLang="en-US" sz="4000" b="1" dirty="0">
                <a:solidFill>
                  <a:srgbClr val="C00000"/>
                </a:solidFill>
                <a:sym typeface="+mn-ea"/>
              </a:rPr>
              <a:t>然后指出对方观点的问题所在。</a:t>
            </a:r>
          </a:p>
          <a:p>
            <a:r>
              <a:rPr lang="zh-CN" altLang="en-US" sz="4000" b="1" dirty="0">
                <a:solidFill>
                  <a:srgbClr val="C00000"/>
                </a:solidFill>
              </a:rPr>
              <a:t>                （或自己观点的合理之处）</a:t>
            </a:r>
          </a:p>
        </p:txBody>
      </p:sp>
      <p:sp>
        <p:nvSpPr>
          <p:cNvPr id="5" name="文本框 4"/>
          <p:cNvSpPr txBox="1"/>
          <p:nvPr/>
        </p:nvSpPr>
        <p:spPr>
          <a:xfrm>
            <a:off x="956945" y="2314575"/>
            <a:ext cx="4919980" cy="3709035"/>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zh-CN" sz="2800">
                <a:solidFill>
                  <a:srgbClr val="C00000"/>
                </a:solidFill>
                <a:latin typeface="黑体" panose="02010609060101010101" charset="-122"/>
                <a:ea typeface="黑体" panose="02010609060101010101" charset="-122"/>
                <a:sym typeface="+mn-ea"/>
              </a:rPr>
              <a:t>常用标志：</a:t>
            </a:r>
          </a:p>
          <a:p>
            <a:pPr fontAlgn="auto">
              <a:lnSpc>
                <a:spcPct val="120000"/>
              </a:lnSpc>
            </a:pPr>
            <a:r>
              <a:rPr lang="en-US" altLang="zh-CN" sz="2800">
                <a:solidFill>
                  <a:srgbClr val="C00000"/>
                </a:solidFill>
                <a:latin typeface="黑体" panose="02010609060101010101" charset="-122"/>
                <a:ea typeface="黑体" panose="02010609060101010101" charset="-122"/>
                <a:sym typeface="+mn-ea"/>
              </a:rPr>
              <a:t>“</a:t>
            </a:r>
            <a:r>
              <a:rPr lang="zh-CN" sz="2800">
                <a:solidFill>
                  <a:srgbClr val="C00000"/>
                </a:solidFill>
                <a:latin typeface="黑体" panose="02010609060101010101" charset="-122"/>
                <a:ea typeface="黑体" panose="02010609060101010101" charset="-122"/>
                <a:sym typeface="+mn-ea"/>
              </a:rPr>
              <a:t>但是、然而、可是</a:t>
            </a:r>
            <a:r>
              <a:rPr lang="en-US" altLang="zh-CN" sz="2800">
                <a:solidFill>
                  <a:srgbClr val="C00000"/>
                </a:solidFill>
                <a:latin typeface="黑体" panose="02010609060101010101" charset="-122"/>
                <a:ea typeface="黑体" panose="02010609060101010101" charset="-122"/>
                <a:sym typeface="+mn-ea"/>
              </a:rPr>
              <a:t>”</a:t>
            </a:r>
            <a:r>
              <a:rPr lang="zh-CN" altLang="en-US" sz="2800">
                <a:solidFill>
                  <a:srgbClr val="C00000"/>
                </a:solidFill>
                <a:latin typeface="黑体" panose="02010609060101010101" charset="-122"/>
                <a:ea typeface="黑体" panose="02010609060101010101" charset="-122"/>
                <a:sym typeface="+mn-ea"/>
              </a:rPr>
              <a:t>等</a:t>
            </a:r>
          </a:p>
          <a:p>
            <a:pPr fontAlgn="auto">
              <a:lnSpc>
                <a:spcPct val="120000"/>
              </a:lnSpc>
            </a:pPr>
            <a:r>
              <a:rPr lang="zh-CN" altLang="en-US" sz="2800">
                <a:solidFill>
                  <a:srgbClr val="C00000"/>
                </a:solidFill>
                <a:latin typeface="黑体" panose="02010609060101010101" charset="-122"/>
                <a:ea typeface="黑体" panose="02010609060101010101" charset="-122"/>
                <a:sym typeface="+mn-ea"/>
              </a:rPr>
              <a:t>问题：片面之处、发展下去的危害等</a:t>
            </a:r>
          </a:p>
          <a:p>
            <a:pPr fontAlgn="auto">
              <a:lnSpc>
                <a:spcPct val="120000"/>
              </a:lnSpc>
            </a:pPr>
            <a:r>
              <a:rPr lang="zh-CN" altLang="en-US" sz="2800">
                <a:solidFill>
                  <a:srgbClr val="C00000"/>
                </a:solidFill>
                <a:latin typeface="黑体" panose="02010609060101010101" charset="-122"/>
                <a:ea typeface="黑体" panose="02010609060101010101" charset="-122"/>
                <a:sym typeface="+mn-ea"/>
              </a:rPr>
              <a:t>转折思维与让步思维的结合</a:t>
            </a:r>
          </a:p>
          <a:p>
            <a:pPr fontAlgn="auto">
              <a:lnSpc>
                <a:spcPct val="120000"/>
              </a:lnSpc>
            </a:pPr>
            <a:r>
              <a:rPr lang="zh-CN" altLang="en-US" sz="2800">
                <a:solidFill>
                  <a:srgbClr val="C00000"/>
                </a:solidFill>
                <a:latin typeface="黑体" panose="02010609060101010101" charset="-122"/>
                <a:ea typeface="黑体" panose="02010609060101010101" charset="-122"/>
                <a:sym typeface="+mn-ea"/>
              </a:rPr>
              <a:t>这是写作的重点</a:t>
            </a:r>
          </a:p>
          <a:p>
            <a:pPr fontAlgn="auto">
              <a:lnSpc>
                <a:spcPct val="120000"/>
              </a:lnSpc>
            </a:pPr>
            <a:r>
              <a:rPr lang="zh-CN" altLang="en-US" sz="2800">
                <a:solidFill>
                  <a:srgbClr val="C00000"/>
                </a:solidFill>
                <a:latin typeface="黑体" panose="02010609060101010101" charset="-122"/>
                <a:ea typeface="黑体" panose="02010609060101010101" charset="-122"/>
                <a:sym typeface="+mn-ea"/>
              </a:rPr>
              <a:t>可以另起一段</a:t>
            </a:r>
          </a:p>
        </p:txBody>
      </p:sp>
      <p:sp>
        <p:nvSpPr>
          <p:cNvPr id="6" name="文本框 5"/>
          <p:cNvSpPr txBox="1"/>
          <p:nvPr/>
        </p:nvSpPr>
        <p:spPr>
          <a:xfrm>
            <a:off x="6138545" y="2314575"/>
            <a:ext cx="5410200" cy="3709035"/>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en-US" altLang="zh-CN" sz="2800">
                <a:solidFill>
                  <a:srgbClr val="002060"/>
                </a:solidFill>
                <a:latin typeface="黑体" panose="02010609060101010101" charset="-122"/>
                <a:ea typeface="黑体" panose="02010609060101010101" charset="-122"/>
                <a:sym typeface="+mn-ea"/>
              </a:rPr>
              <a:t>   </a:t>
            </a:r>
            <a:r>
              <a:rPr lang="zh-CN" altLang="en-US" sz="2800">
                <a:solidFill>
                  <a:srgbClr val="002060"/>
                </a:solidFill>
                <a:latin typeface="黑体" panose="02010609060101010101" charset="-122"/>
                <a:ea typeface="黑体" panose="02010609060101010101" charset="-122"/>
                <a:sym typeface="+mn-ea"/>
              </a:rPr>
              <a:t>（学生习作片段）</a:t>
            </a:r>
          </a:p>
          <a:p>
            <a:pPr fontAlgn="auto">
              <a:lnSpc>
                <a:spcPct val="120000"/>
              </a:lnSpc>
            </a:pPr>
            <a:r>
              <a:rPr lang="zh-CN" altLang="en-US" sz="2800">
                <a:solidFill>
                  <a:srgbClr val="002060"/>
                </a:solidFill>
                <a:latin typeface="黑体" panose="02010609060101010101" charset="-122"/>
                <a:ea typeface="黑体" panose="02010609060101010101" charset="-122"/>
                <a:sym typeface="+mn-ea"/>
              </a:rPr>
              <a:t>    确实，小聂不支付聂老汉的赡养费是一种不符合中华美德的行为；不过小聂也是有苦衷的。虽说小聂的作为并没有尽到孝道，但他也是被生活所逼迫，并非他想这样。其实聂老汉可以</a:t>
            </a:r>
            <a:r>
              <a:rPr lang="zh-CN" altLang="en-US" sz="2800">
                <a:solidFill>
                  <a:srgbClr val="002060"/>
                </a:solidFill>
                <a:latin typeface="Arial" panose="020B0604020202020204" pitchFamily="34" charset="0"/>
                <a:ea typeface="黑体" panose="02010609060101010101"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bg/>
                                          </p:spTgt>
                                        </p:tgtEl>
                                        <p:attrNameLst>
                                          <p:attrName>style.visibility</p:attrName>
                                        </p:attrNameLst>
                                      </p:cBhvr>
                                      <p:to>
                                        <p:strVal val="visible"/>
                                      </p:to>
                                    </p:set>
                                    <p:anim calcmode="lin" valueType="num">
                                      <p:cBhvr>
                                        <p:cTn id="15" dur="500" fill="hold"/>
                                        <p:tgtEl>
                                          <p:spTgt spid="5">
                                            <p:bg/>
                                          </p:spTgt>
                                        </p:tgtEl>
                                        <p:attrNameLst>
                                          <p:attrName>ppt_w</p:attrName>
                                        </p:attrNameLst>
                                      </p:cBhvr>
                                      <p:tavLst>
                                        <p:tav tm="0">
                                          <p:val>
                                            <p:fltVal val="0"/>
                                          </p:val>
                                        </p:tav>
                                        <p:tav tm="100000">
                                          <p:val>
                                            <p:strVal val="#ppt_w"/>
                                          </p:val>
                                        </p:tav>
                                      </p:tavLst>
                                    </p:anim>
                                    <p:anim calcmode="lin" valueType="num">
                                      <p:cBhvr>
                                        <p:cTn id="16" dur="500" fill="hold"/>
                                        <p:tgtEl>
                                          <p:spTgt spid="5">
                                            <p:bg/>
                                          </p:spTgt>
                                        </p:tgtEl>
                                        <p:attrNameLst>
                                          <p:attrName>ppt_h</p:attrName>
                                        </p:attrNameLst>
                                      </p:cBhvr>
                                      <p:tavLst>
                                        <p:tav tm="0">
                                          <p:val>
                                            <p:fltVal val="0"/>
                                          </p:val>
                                        </p:tav>
                                        <p:tav tm="100000">
                                          <p:val>
                                            <p:strVal val="#ppt_h"/>
                                          </p:val>
                                        </p:tav>
                                      </p:tavLst>
                                    </p:anim>
                                    <p:anim calcmode="lin" valueType="num">
                                      <p:cBhvr>
                                        <p:cTn id="17" dur="500" fill="hold"/>
                                        <p:tgtEl>
                                          <p:spTgt spid="5">
                                            <p:bg/>
                                          </p:spTgt>
                                        </p:tgtEl>
                                        <p:attrNameLst>
                                          <p:attrName>style.rotation</p:attrName>
                                        </p:attrNameLst>
                                      </p:cBhvr>
                                      <p:tavLst>
                                        <p:tav tm="0">
                                          <p:val>
                                            <p:fltVal val="360"/>
                                          </p:val>
                                        </p:tav>
                                        <p:tav tm="100000">
                                          <p:val>
                                            <p:fltVal val="0"/>
                                          </p:val>
                                        </p:tav>
                                      </p:tavLst>
                                    </p:anim>
                                    <p:animEffect transition="in" filter="fade">
                                      <p:cBhvr>
                                        <p:cTn id="18" dur="500"/>
                                        <p:tgtEl>
                                          <p:spTgt spid="5">
                                            <p:bg/>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p:cTn id="2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4" dur="500" fill="hold"/>
                                        <p:tgtEl>
                                          <p:spTgt spid="5">
                                            <p:txEl>
                                              <p:pRg st="0" end="0"/>
                                            </p:txEl>
                                          </p:spTgt>
                                        </p:tgtEl>
                                        <p:attrNameLst>
                                          <p:attrName>ppt_h</p:attrName>
                                        </p:attrNameLst>
                                      </p:cBhvr>
                                      <p:tavLst>
                                        <p:tav tm="0">
                                          <p:val>
                                            <p:fltVal val="0"/>
                                          </p:val>
                                        </p:tav>
                                        <p:tav tm="100000">
                                          <p:val>
                                            <p:strVal val="#ppt_h"/>
                                          </p:val>
                                        </p:tav>
                                      </p:tavLst>
                                    </p:anim>
                                    <p:anim calcmode="lin" valueType="num">
                                      <p:cBhvr>
                                        <p:cTn id="25" dur="500" fill="hold"/>
                                        <p:tgtEl>
                                          <p:spTgt spid="5">
                                            <p:txEl>
                                              <p:pRg st="0" end="0"/>
                                            </p:txEl>
                                          </p:spTgt>
                                        </p:tgtEl>
                                        <p:attrNameLst>
                                          <p:attrName>style.rotation</p:attrName>
                                        </p:attrNameLst>
                                      </p:cBhvr>
                                      <p:tavLst>
                                        <p:tav tm="0">
                                          <p:val>
                                            <p:fltVal val="360"/>
                                          </p:val>
                                        </p:tav>
                                        <p:tav tm="100000">
                                          <p:val>
                                            <p:fltVal val="0"/>
                                          </p:val>
                                        </p:tav>
                                      </p:tavLst>
                                    </p:anim>
                                    <p:animEffect transition="in" filter="fade">
                                      <p:cBhvr>
                                        <p:cTn id="26" dur="500"/>
                                        <p:tgtEl>
                                          <p:spTgt spid="5">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5">
                                            <p:txEl>
                                              <p:pRg st="1" end="1"/>
                                            </p:txEl>
                                          </p:spTgt>
                                        </p:tgtEl>
                                        <p:attrNameLst>
                                          <p:attrName>style.visibility</p:attrName>
                                        </p:attrNameLst>
                                      </p:cBhvr>
                                      <p:to>
                                        <p:strVal val="visible"/>
                                      </p:to>
                                    </p:set>
                                    <p:anim calcmode="lin" valueType="num">
                                      <p:cBhvr>
                                        <p:cTn id="3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1" end="1"/>
                                            </p:txEl>
                                          </p:spTgt>
                                        </p:tgtEl>
                                        <p:attrNameLst>
                                          <p:attrName>ppt_h</p:attrName>
                                        </p:attrNameLst>
                                      </p:cBhvr>
                                      <p:tavLst>
                                        <p:tav tm="0">
                                          <p:val>
                                            <p:fltVal val="0"/>
                                          </p:val>
                                        </p:tav>
                                        <p:tav tm="100000">
                                          <p:val>
                                            <p:strVal val="#ppt_h"/>
                                          </p:val>
                                        </p:tav>
                                      </p:tavLst>
                                    </p:anim>
                                    <p:anim calcmode="lin" valueType="num">
                                      <p:cBhvr>
                                        <p:cTn id="33" dur="500" fill="hold"/>
                                        <p:tgtEl>
                                          <p:spTgt spid="5">
                                            <p:txEl>
                                              <p:pRg st="1" end="1"/>
                                            </p:txEl>
                                          </p:spTgt>
                                        </p:tgtEl>
                                        <p:attrNameLst>
                                          <p:attrName>style.rotation</p:attrName>
                                        </p:attrNameLst>
                                      </p:cBhvr>
                                      <p:tavLst>
                                        <p:tav tm="0">
                                          <p:val>
                                            <p:fltVal val="360"/>
                                          </p:val>
                                        </p:tav>
                                        <p:tav tm="100000">
                                          <p:val>
                                            <p:fltVal val="0"/>
                                          </p:val>
                                        </p:tav>
                                      </p:tavLst>
                                    </p:anim>
                                    <p:animEffect transition="in" filter="fade">
                                      <p:cBhvr>
                                        <p:cTn id="34" dur="500"/>
                                        <p:tgtEl>
                                          <p:spTgt spid="5">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grpId="0"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anim calcmode="lin" valueType="num">
                                      <p:cBhvr>
                                        <p:cTn id="39"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40" dur="500" fill="hold"/>
                                        <p:tgtEl>
                                          <p:spTgt spid="5">
                                            <p:txEl>
                                              <p:pRg st="2" end="2"/>
                                            </p:txEl>
                                          </p:spTgt>
                                        </p:tgtEl>
                                        <p:attrNameLst>
                                          <p:attrName>ppt_h</p:attrName>
                                        </p:attrNameLst>
                                      </p:cBhvr>
                                      <p:tavLst>
                                        <p:tav tm="0">
                                          <p:val>
                                            <p:fltVal val="0"/>
                                          </p:val>
                                        </p:tav>
                                        <p:tav tm="100000">
                                          <p:val>
                                            <p:strVal val="#ppt_h"/>
                                          </p:val>
                                        </p:tav>
                                      </p:tavLst>
                                    </p:anim>
                                    <p:anim calcmode="lin" valueType="num">
                                      <p:cBhvr>
                                        <p:cTn id="41" dur="500" fill="hold"/>
                                        <p:tgtEl>
                                          <p:spTgt spid="5">
                                            <p:txEl>
                                              <p:pRg st="2" end="2"/>
                                            </p:txEl>
                                          </p:spTgt>
                                        </p:tgtEl>
                                        <p:attrNameLst>
                                          <p:attrName>style.rotation</p:attrName>
                                        </p:attrNameLst>
                                      </p:cBhvr>
                                      <p:tavLst>
                                        <p:tav tm="0">
                                          <p:val>
                                            <p:fltVal val="360"/>
                                          </p:val>
                                        </p:tav>
                                        <p:tav tm="100000">
                                          <p:val>
                                            <p:fltVal val="0"/>
                                          </p:val>
                                        </p:tav>
                                      </p:tavLst>
                                    </p:anim>
                                    <p:animEffect transition="in" filter="fade">
                                      <p:cBhvr>
                                        <p:cTn id="42" dur="500"/>
                                        <p:tgtEl>
                                          <p:spTgt spid="5">
                                            <p:txEl>
                                              <p:pRg st="2" end="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9" presetClass="entr" presetSubtype="0" decel="100000" fill="hold" grpId="0" nodeType="clickEffect">
                                  <p:stCondLst>
                                    <p:cond delay="0"/>
                                  </p:stCondLst>
                                  <p:childTnLst>
                                    <p:set>
                                      <p:cBhvr>
                                        <p:cTn id="46" dur="1" fill="hold">
                                          <p:stCondLst>
                                            <p:cond delay="0"/>
                                          </p:stCondLst>
                                        </p:cTn>
                                        <p:tgtEl>
                                          <p:spTgt spid="5">
                                            <p:txEl>
                                              <p:pRg st="3" end="3"/>
                                            </p:txEl>
                                          </p:spTgt>
                                        </p:tgtEl>
                                        <p:attrNameLst>
                                          <p:attrName>style.visibility</p:attrName>
                                        </p:attrNameLst>
                                      </p:cBhvr>
                                      <p:to>
                                        <p:strVal val="visible"/>
                                      </p:to>
                                    </p:set>
                                    <p:anim calcmode="lin" valueType="num">
                                      <p:cBhvr>
                                        <p:cTn id="47"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48" dur="500" fill="hold"/>
                                        <p:tgtEl>
                                          <p:spTgt spid="5">
                                            <p:txEl>
                                              <p:pRg st="3" end="3"/>
                                            </p:txEl>
                                          </p:spTgt>
                                        </p:tgtEl>
                                        <p:attrNameLst>
                                          <p:attrName>ppt_h</p:attrName>
                                        </p:attrNameLst>
                                      </p:cBhvr>
                                      <p:tavLst>
                                        <p:tav tm="0">
                                          <p:val>
                                            <p:fltVal val="0"/>
                                          </p:val>
                                        </p:tav>
                                        <p:tav tm="100000">
                                          <p:val>
                                            <p:strVal val="#ppt_h"/>
                                          </p:val>
                                        </p:tav>
                                      </p:tavLst>
                                    </p:anim>
                                    <p:anim calcmode="lin" valueType="num">
                                      <p:cBhvr>
                                        <p:cTn id="49" dur="500" fill="hold"/>
                                        <p:tgtEl>
                                          <p:spTgt spid="5">
                                            <p:txEl>
                                              <p:pRg st="3" end="3"/>
                                            </p:txEl>
                                          </p:spTgt>
                                        </p:tgtEl>
                                        <p:attrNameLst>
                                          <p:attrName>style.rotation</p:attrName>
                                        </p:attrNameLst>
                                      </p:cBhvr>
                                      <p:tavLst>
                                        <p:tav tm="0">
                                          <p:val>
                                            <p:fltVal val="360"/>
                                          </p:val>
                                        </p:tav>
                                        <p:tav tm="100000">
                                          <p:val>
                                            <p:fltVal val="0"/>
                                          </p:val>
                                        </p:tav>
                                      </p:tavLst>
                                    </p:anim>
                                    <p:animEffect transition="in" filter="fade">
                                      <p:cBhvr>
                                        <p:cTn id="50" dur="500"/>
                                        <p:tgtEl>
                                          <p:spTgt spid="5">
                                            <p:txEl>
                                              <p:pRg st="3" end="3"/>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grpId="0" nodeType="clickEffect">
                                  <p:stCondLst>
                                    <p:cond delay="0"/>
                                  </p:stCondLst>
                                  <p:childTnLst>
                                    <p:set>
                                      <p:cBhvr>
                                        <p:cTn id="54" dur="1" fill="hold">
                                          <p:stCondLst>
                                            <p:cond delay="0"/>
                                          </p:stCondLst>
                                        </p:cTn>
                                        <p:tgtEl>
                                          <p:spTgt spid="5">
                                            <p:txEl>
                                              <p:pRg st="4" end="4"/>
                                            </p:txEl>
                                          </p:spTgt>
                                        </p:tgtEl>
                                        <p:attrNameLst>
                                          <p:attrName>style.visibility</p:attrName>
                                        </p:attrNameLst>
                                      </p:cBhvr>
                                      <p:to>
                                        <p:strVal val="visible"/>
                                      </p:to>
                                    </p:set>
                                    <p:anim calcmode="lin" valueType="num">
                                      <p:cBhvr>
                                        <p:cTn id="55"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56" dur="500" fill="hold"/>
                                        <p:tgtEl>
                                          <p:spTgt spid="5">
                                            <p:txEl>
                                              <p:pRg st="4" end="4"/>
                                            </p:txEl>
                                          </p:spTgt>
                                        </p:tgtEl>
                                        <p:attrNameLst>
                                          <p:attrName>ppt_h</p:attrName>
                                        </p:attrNameLst>
                                      </p:cBhvr>
                                      <p:tavLst>
                                        <p:tav tm="0">
                                          <p:val>
                                            <p:fltVal val="0"/>
                                          </p:val>
                                        </p:tav>
                                        <p:tav tm="100000">
                                          <p:val>
                                            <p:strVal val="#ppt_h"/>
                                          </p:val>
                                        </p:tav>
                                      </p:tavLst>
                                    </p:anim>
                                    <p:anim calcmode="lin" valueType="num">
                                      <p:cBhvr>
                                        <p:cTn id="57" dur="500" fill="hold"/>
                                        <p:tgtEl>
                                          <p:spTgt spid="5">
                                            <p:txEl>
                                              <p:pRg st="4" end="4"/>
                                            </p:txEl>
                                          </p:spTgt>
                                        </p:tgtEl>
                                        <p:attrNameLst>
                                          <p:attrName>style.rotation</p:attrName>
                                        </p:attrNameLst>
                                      </p:cBhvr>
                                      <p:tavLst>
                                        <p:tav tm="0">
                                          <p:val>
                                            <p:fltVal val="360"/>
                                          </p:val>
                                        </p:tav>
                                        <p:tav tm="100000">
                                          <p:val>
                                            <p:fltVal val="0"/>
                                          </p:val>
                                        </p:tav>
                                      </p:tavLst>
                                    </p:anim>
                                    <p:animEffect transition="in" filter="fade">
                                      <p:cBhvr>
                                        <p:cTn id="58" dur="500"/>
                                        <p:tgtEl>
                                          <p:spTgt spid="5">
                                            <p:txEl>
                                              <p:pRg st="4" end="4"/>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5">
                                            <p:txEl>
                                              <p:pRg st="5" end="5"/>
                                            </p:txEl>
                                          </p:spTgt>
                                        </p:tgtEl>
                                        <p:attrNameLst>
                                          <p:attrName>style.visibility</p:attrName>
                                        </p:attrNameLst>
                                      </p:cBhvr>
                                      <p:to>
                                        <p:strVal val="visible"/>
                                      </p:to>
                                    </p:set>
                                    <p:anim calcmode="lin" valueType="num">
                                      <p:cBhvr>
                                        <p:cTn id="63" dur="500" fill="hold"/>
                                        <p:tgtEl>
                                          <p:spTgt spid="5">
                                            <p:txEl>
                                              <p:pRg st="5" end="5"/>
                                            </p:txEl>
                                          </p:spTgt>
                                        </p:tgtEl>
                                        <p:attrNameLst>
                                          <p:attrName>ppt_w</p:attrName>
                                        </p:attrNameLst>
                                      </p:cBhvr>
                                      <p:tavLst>
                                        <p:tav tm="0">
                                          <p:val>
                                            <p:fltVal val="0"/>
                                          </p:val>
                                        </p:tav>
                                        <p:tav tm="100000">
                                          <p:val>
                                            <p:strVal val="#ppt_w"/>
                                          </p:val>
                                        </p:tav>
                                      </p:tavLst>
                                    </p:anim>
                                    <p:anim calcmode="lin" valueType="num">
                                      <p:cBhvr>
                                        <p:cTn id="64" dur="500" fill="hold"/>
                                        <p:tgtEl>
                                          <p:spTgt spid="5">
                                            <p:txEl>
                                              <p:pRg st="5" end="5"/>
                                            </p:txEl>
                                          </p:spTgt>
                                        </p:tgtEl>
                                        <p:attrNameLst>
                                          <p:attrName>ppt_h</p:attrName>
                                        </p:attrNameLst>
                                      </p:cBhvr>
                                      <p:tavLst>
                                        <p:tav tm="0">
                                          <p:val>
                                            <p:fltVal val="0"/>
                                          </p:val>
                                        </p:tav>
                                        <p:tav tm="100000">
                                          <p:val>
                                            <p:strVal val="#ppt_h"/>
                                          </p:val>
                                        </p:tav>
                                      </p:tavLst>
                                    </p:anim>
                                    <p:anim calcmode="lin" valueType="num">
                                      <p:cBhvr>
                                        <p:cTn id="65" dur="500" fill="hold"/>
                                        <p:tgtEl>
                                          <p:spTgt spid="5">
                                            <p:txEl>
                                              <p:pRg st="5" end="5"/>
                                            </p:txEl>
                                          </p:spTgt>
                                        </p:tgtEl>
                                        <p:attrNameLst>
                                          <p:attrName>style.rotation</p:attrName>
                                        </p:attrNameLst>
                                      </p:cBhvr>
                                      <p:tavLst>
                                        <p:tav tm="0">
                                          <p:val>
                                            <p:fltVal val="360"/>
                                          </p:val>
                                        </p:tav>
                                        <p:tav tm="100000">
                                          <p:val>
                                            <p:fltVal val="0"/>
                                          </p:val>
                                        </p:tav>
                                      </p:tavLst>
                                    </p:anim>
                                    <p:animEffect transition="in" filter="fade">
                                      <p:cBhvr>
                                        <p:cTn id="66" dur="500"/>
                                        <p:tgtEl>
                                          <p:spTgt spid="5">
                                            <p:txEl>
                                              <p:pRg st="5" end="5"/>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6">
                                            <p:bg/>
                                          </p:spTgt>
                                        </p:tgtEl>
                                        <p:attrNameLst>
                                          <p:attrName>style.visibility</p:attrName>
                                        </p:attrNameLst>
                                      </p:cBhvr>
                                      <p:to>
                                        <p:strVal val="visible"/>
                                      </p:to>
                                    </p:set>
                                    <p:animEffect transition="in" filter="wipe(down)">
                                      <p:cBhvr>
                                        <p:cTn id="71" dur="580">
                                          <p:stCondLst>
                                            <p:cond delay="0"/>
                                          </p:stCondLst>
                                        </p:cTn>
                                        <p:tgtEl>
                                          <p:spTgt spid="6">
                                            <p:bg/>
                                          </p:spTgt>
                                        </p:tgtEl>
                                      </p:cBhvr>
                                    </p:animEffect>
                                    <p:anim calcmode="lin" valueType="num">
                                      <p:cBhvr>
                                        <p:cTn id="72" dur="1822" tmFilter="0,0; 0.14,0.36; 0.43,0.73; 0.71,0.91; 1.0,1.0">
                                          <p:stCondLst>
                                            <p:cond delay="0"/>
                                          </p:stCondLst>
                                        </p:cTn>
                                        <p:tgtEl>
                                          <p:spTgt spid="6">
                                            <p:bg/>
                                          </p:spTgt>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6">
                                            <p:bg/>
                                          </p:spTgt>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6">
                                            <p:bg/>
                                          </p:spTgt>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6">
                                            <p:bg/>
                                          </p:spTgt>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6">
                                            <p:bg/>
                                          </p:spTgt>
                                        </p:tgtEl>
                                        <p:attrNameLst>
                                          <p:attrName>ppt_y</p:attrName>
                                        </p:attrNameLst>
                                      </p:cBhvr>
                                      <p:tavLst>
                                        <p:tav tm="0" fmla="#ppt_y-sin(pi*$)/81">
                                          <p:val>
                                            <p:fltVal val="0"/>
                                          </p:val>
                                        </p:tav>
                                        <p:tav tm="100000">
                                          <p:val>
                                            <p:fltVal val="1"/>
                                          </p:val>
                                        </p:tav>
                                      </p:tavLst>
                                    </p:anim>
                                    <p:animScale>
                                      <p:cBhvr>
                                        <p:cTn id="77" dur="26">
                                          <p:stCondLst>
                                            <p:cond delay="650"/>
                                          </p:stCondLst>
                                        </p:cTn>
                                        <p:tgtEl>
                                          <p:spTgt spid="6">
                                            <p:bg/>
                                          </p:spTgt>
                                        </p:tgtEl>
                                      </p:cBhvr>
                                      <p:to x="100000" y="60000"/>
                                    </p:animScale>
                                    <p:animScale>
                                      <p:cBhvr>
                                        <p:cTn id="78" dur="166" decel="50000">
                                          <p:stCondLst>
                                            <p:cond delay="676"/>
                                          </p:stCondLst>
                                        </p:cTn>
                                        <p:tgtEl>
                                          <p:spTgt spid="6">
                                            <p:bg/>
                                          </p:spTgt>
                                        </p:tgtEl>
                                      </p:cBhvr>
                                      <p:to x="100000" y="100000"/>
                                    </p:animScale>
                                    <p:animScale>
                                      <p:cBhvr>
                                        <p:cTn id="79" dur="26">
                                          <p:stCondLst>
                                            <p:cond delay="1312"/>
                                          </p:stCondLst>
                                        </p:cTn>
                                        <p:tgtEl>
                                          <p:spTgt spid="6">
                                            <p:bg/>
                                          </p:spTgt>
                                        </p:tgtEl>
                                      </p:cBhvr>
                                      <p:to x="100000" y="80000"/>
                                    </p:animScale>
                                    <p:animScale>
                                      <p:cBhvr>
                                        <p:cTn id="80" dur="166" decel="50000">
                                          <p:stCondLst>
                                            <p:cond delay="1338"/>
                                          </p:stCondLst>
                                        </p:cTn>
                                        <p:tgtEl>
                                          <p:spTgt spid="6">
                                            <p:bg/>
                                          </p:spTgt>
                                        </p:tgtEl>
                                      </p:cBhvr>
                                      <p:to x="100000" y="100000"/>
                                    </p:animScale>
                                    <p:animScale>
                                      <p:cBhvr>
                                        <p:cTn id="81" dur="26">
                                          <p:stCondLst>
                                            <p:cond delay="1642"/>
                                          </p:stCondLst>
                                        </p:cTn>
                                        <p:tgtEl>
                                          <p:spTgt spid="6">
                                            <p:bg/>
                                          </p:spTgt>
                                        </p:tgtEl>
                                      </p:cBhvr>
                                      <p:to x="100000" y="90000"/>
                                    </p:animScale>
                                    <p:animScale>
                                      <p:cBhvr>
                                        <p:cTn id="82" dur="166" decel="50000">
                                          <p:stCondLst>
                                            <p:cond delay="1668"/>
                                          </p:stCondLst>
                                        </p:cTn>
                                        <p:tgtEl>
                                          <p:spTgt spid="6">
                                            <p:bg/>
                                          </p:spTgt>
                                        </p:tgtEl>
                                      </p:cBhvr>
                                      <p:to x="100000" y="100000"/>
                                    </p:animScale>
                                    <p:animScale>
                                      <p:cBhvr>
                                        <p:cTn id="83" dur="26">
                                          <p:stCondLst>
                                            <p:cond delay="1808"/>
                                          </p:stCondLst>
                                        </p:cTn>
                                        <p:tgtEl>
                                          <p:spTgt spid="6">
                                            <p:bg/>
                                          </p:spTgt>
                                        </p:tgtEl>
                                      </p:cBhvr>
                                      <p:to x="100000" y="95000"/>
                                    </p:animScale>
                                    <p:animScale>
                                      <p:cBhvr>
                                        <p:cTn id="84" dur="166" decel="50000">
                                          <p:stCondLst>
                                            <p:cond delay="1834"/>
                                          </p:stCondLst>
                                        </p:cTn>
                                        <p:tgtEl>
                                          <p:spTgt spid="6">
                                            <p:bg/>
                                          </p:spTgt>
                                        </p:tgtEl>
                                      </p:cBhvr>
                                      <p:to x="100000" y="100000"/>
                                    </p:animScale>
                                  </p:childTnLst>
                                </p:cTn>
                              </p:par>
                            </p:childTnLst>
                          </p:cTn>
                        </p:par>
                      </p:childTnLst>
                    </p:cTn>
                  </p:par>
                  <p:par>
                    <p:cTn id="85" fill="hold">
                      <p:stCondLst>
                        <p:cond delay="indefinite"/>
                      </p:stCondLst>
                      <p:childTnLst>
                        <p:par>
                          <p:cTn id="86" fill="hold">
                            <p:stCondLst>
                              <p:cond delay="0"/>
                            </p:stCondLst>
                            <p:childTnLst>
                              <p:par>
                                <p:cTn id="87" presetID="26" presetClass="entr" presetSubtype="0" fill="hold" grpId="0" nodeType="clickEffect">
                                  <p:stCondLst>
                                    <p:cond delay="0"/>
                                  </p:stCondLst>
                                  <p:childTnLst>
                                    <p:set>
                                      <p:cBhvr>
                                        <p:cTn id="88" dur="1" fill="hold">
                                          <p:stCondLst>
                                            <p:cond delay="0"/>
                                          </p:stCondLst>
                                        </p:cTn>
                                        <p:tgtEl>
                                          <p:spTgt spid="6">
                                            <p:txEl>
                                              <p:pRg st="0" end="0"/>
                                            </p:txEl>
                                          </p:spTgt>
                                        </p:tgtEl>
                                        <p:attrNameLst>
                                          <p:attrName>style.visibility</p:attrName>
                                        </p:attrNameLst>
                                      </p:cBhvr>
                                      <p:to>
                                        <p:strVal val="visible"/>
                                      </p:to>
                                    </p:set>
                                    <p:animEffect transition="in" filter="wipe(down)">
                                      <p:cBhvr>
                                        <p:cTn id="89" dur="580">
                                          <p:stCondLst>
                                            <p:cond delay="0"/>
                                          </p:stCondLst>
                                        </p:cTn>
                                        <p:tgtEl>
                                          <p:spTgt spid="6">
                                            <p:txEl>
                                              <p:pRg st="0" end="0"/>
                                            </p:txEl>
                                          </p:spTgt>
                                        </p:tgtEl>
                                      </p:cBhvr>
                                    </p:animEffect>
                                    <p:anim calcmode="lin" valueType="num">
                                      <p:cBhvr>
                                        <p:cTn id="90"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91"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92"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93"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94"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95" dur="26">
                                          <p:stCondLst>
                                            <p:cond delay="650"/>
                                          </p:stCondLst>
                                        </p:cTn>
                                        <p:tgtEl>
                                          <p:spTgt spid="6">
                                            <p:txEl>
                                              <p:pRg st="0" end="0"/>
                                            </p:txEl>
                                          </p:spTgt>
                                        </p:tgtEl>
                                      </p:cBhvr>
                                      <p:to x="100000" y="60000"/>
                                    </p:animScale>
                                    <p:animScale>
                                      <p:cBhvr>
                                        <p:cTn id="96" dur="166" decel="50000">
                                          <p:stCondLst>
                                            <p:cond delay="676"/>
                                          </p:stCondLst>
                                        </p:cTn>
                                        <p:tgtEl>
                                          <p:spTgt spid="6">
                                            <p:txEl>
                                              <p:pRg st="0" end="0"/>
                                            </p:txEl>
                                          </p:spTgt>
                                        </p:tgtEl>
                                      </p:cBhvr>
                                      <p:to x="100000" y="100000"/>
                                    </p:animScale>
                                    <p:animScale>
                                      <p:cBhvr>
                                        <p:cTn id="97" dur="26">
                                          <p:stCondLst>
                                            <p:cond delay="1312"/>
                                          </p:stCondLst>
                                        </p:cTn>
                                        <p:tgtEl>
                                          <p:spTgt spid="6">
                                            <p:txEl>
                                              <p:pRg st="0" end="0"/>
                                            </p:txEl>
                                          </p:spTgt>
                                        </p:tgtEl>
                                      </p:cBhvr>
                                      <p:to x="100000" y="80000"/>
                                    </p:animScale>
                                    <p:animScale>
                                      <p:cBhvr>
                                        <p:cTn id="98" dur="166" decel="50000">
                                          <p:stCondLst>
                                            <p:cond delay="1338"/>
                                          </p:stCondLst>
                                        </p:cTn>
                                        <p:tgtEl>
                                          <p:spTgt spid="6">
                                            <p:txEl>
                                              <p:pRg st="0" end="0"/>
                                            </p:txEl>
                                          </p:spTgt>
                                        </p:tgtEl>
                                      </p:cBhvr>
                                      <p:to x="100000" y="100000"/>
                                    </p:animScale>
                                    <p:animScale>
                                      <p:cBhvr>
                                        <p:cTn id="99" dur="26">
                                          <p:stCondLst>
                                            <p:cond delay="1642"/>
                                          </p:stCondLst>
                                        </p:cTn>
                                        <p:tgtEl>
                                          <p:spTgt spid="6">
                                            <p:txEl>
                                              <p:pRg st="0" end="0"/>
                                            </p:txEl>
                                          </p:spTgt>
                                        </p:tgtEl>
                                      </p:cBhvr>
                                      <p:to x="100000" y="90000"/>
                                    </p:animScale>
                                    <p:animScale>
                                      <p:cBhvr>
                                        <p:cTn id="100" dur="166" decel="50000">
                                          <p:stCondLst>
                                            <p:cond delay="1668"/>
                                          </p:stCondLst>
                                        </p:cTn>
                                        <p:tgtEl>
                                          <p:spTgt spid="6">
                                            <p:txEl>
                                              <p:pRg st="0" end="0"/>
                                            </p:txEl>
                                          </p:spTgt>
                                        </p:tgtEl>
                                      </p:cBhvr>
                                      <p:to x="100000" y="100000"/>
                                    </p:animScale>
                                    <p:animScale>
                                      <p:cBhvr>
                                        <p:cTn id="101" dur="26">
                                          <p:stCondLst>
                                            <p:cond delay="1808"/>
                                          </p:stCondLst>
                                        </p:cTn>
                                        <p:tgtEl>
                                          <p:spTgt spid="6">
                                            <p:txEl>
                                              <p:pRg st="0" end="0"/>
                                            </p:txEl>
                                          </p:spTgt>
                                        </p:tgtEl>
                                      </p:cBhvr>
                                      <p:to x="100000" y="95000"/>
                                    </p:animScale>
                                    <p:animScale>
                                      <p:cBhvr>
                                        <p:cTn id="102" dur="166" decel="50000">
                                          <p:stCondLst>
                                            <p:cond delay="1834"/>
                                          </p:stCondLst>
                                        </p:cTn>
                                        <p:tgtEl>
                                          <p:spTgt spid="6">
                                            <p:txEl>
                                              <p:pRg st="0" end="0"/>
                                            </p:txEl>
                                          </p:spTgt>
                                        </p:tgtEl>
                                      </p:cBhvr>
                                      <p:to x="100000" y="100000"/>
                                    </p:animScale>
                                  </p:childTnLst>
                                </p:cTn>
                              </p:par>
                            </p:childTnLst>
                          </p:cTn>
                        </p:par>
                      </p:childTnLst>
                    </p:cTn>
                  </p:par>
                  <p:par>
                    <p:cTn id="103" fill="hold">
                      <p:stCondLst>
                        <p:cond delay="indefinite"/>
                      </p:stCondLst>
                      <p:childTnLst>
                        <p:par>
                          <p:cTn id="104" fill="hold">
                            <p:stCondLst>
                              <p:cond delay="0"/>
                            </p:stCondLst>
                            <p:childTnLst>
                              <p:par>
                                <p:cTn id="105" presetID="26" presetClass="entr" presetSubtype="0" fill="hold" grpId="0" nodeType="clickEffect">
                                  <p:stCondLst>
                                    <p:cond delay="0"/>
                                  </p:stCondLst>
                                  <p:childTnLst>
                                    <p:set>
                                      <p:cBhvr>
                                        <p:cTn id="106" dur="1" fill="hold">
                                          <p:stCondLst>
                                            <p:cond delay="0"/>
                                          </p:stCondLst>
                                        </p:cTn>
                                        <p:tgtEl>
                                          <p:spTgt spid="6">
                                            <p:txEl>
                                              <p:pRg st="1" end="1"/>
                                            </p:txEl>
                                          </p:spTgt>
                                        </p:tgtEl>
                                        <p:attrNameLst>
                                          <p:attrName>style.visibility</p:attrName>
                                        </p:attrNameLst>
                                      </p:cBhvr>
                                      <p:to>
                                        <p:strVal val="visible"/>
                                      </p:to>
                                    </p:set>
                                    <p:animEffect transition="in" filter="wipe(down)">
                                      <p:cBhvr>
                                        <p:cTn id="107" dur="580">
                                          <p:stCondLst>
                                            <p:cond delay="0"/>
                                          </p:stCondLst>
                                        </p:cTn>
                                        <p:tgtEl>
                                          <p:spTgt spid="6">
                                            <p:txEl>
                                              <p:pRg st="1" end="1"/>
                                            </p:txEl>
                                          </p:spTgt>
                                        </p:tgtEl>
                                      </p:cBhvr>
                                    </p:animEffect>
                                    <p:anim calcmode="lin" valueType="num">
                                      <p:cBhvr>
                                        <p:cTn id="108"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109"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110"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111"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112"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113" dur="26">
                                          <p:stCondLst>
                                            <p:cond delay="650"/>
                                          </p:stCondLst>
                                        </p:cTn>
                                        <p:tgtEl>
                                          <p:spTgt spid="6">
                                            <p:txEl>
                                              <p:pRg st="1" end="1"/>
                                            </p:txEl>
                                          </p:spTgt>
                                        </p:tgtEl>
                                      </p:cBhvr>
                                      <p:to x="100000" y="60000"/>
                                    </p:animScale>
                                    <p:animScale>
                                      <p:cBhvr>
                                        <p:cTn id="114" dur="166" decel="50000">
                                          <p:stCondLst>
                                            <p:cond delay="676"/>
                                          </p:stCondLst>
                                        </p:cTn>
                                        <p:tgtEl>
                                          <p:spTgt spid="6">
                                            <p:txEl>
                                              <p:pRg st="1" end="1"/>
                                            </p:txEl>
                                          </p:spTgt>
                                        </p:tgtEl>
                                      </p:cBhvr>
                                      <p:to x="100000" y="100000"/>
                                    </p:animScale>
                                    <p:animScale>
                                      <p:cBhvr>
                                        <p:cTn id="115" dur="26">
                                          <p:stCondLst>
                                            <p:cond delay="1312"/>
                                          </p:stCondLst>
                                        </p:cTn>
                                        <p:tgtEl>
                                          <p:spTgt spid="6">
                                            <p:txEl>
                                              <p:pRg st="1" end="1"/>
                                            </p:txEl>
                                          </p:spTgt>
                                        </p:tgtEl>
                                      </p:cBhvr>
                                      <p:to x="100000" y="80000"/>
                                    </p:animScale>
                                    <p:animScale>
                                      <p:cBhvr>
                                        <p:cTn id="116" dur="166" decel="50000">
                                          <p:stCondLst>
                                            <p:cond delay="1338"/>
                                          </p:stCondLst>
                                        </p:cTn>
                                        <p:tgtEl>
                                          <p:spTgt spid="6">
                                            <p:txEl>
                                              <p:pRg st="1" end="1"/>
                                            </p:txEl>
                                          </p:spTgt>
                                        </p:tgtEl>
                                      </p:cBhvr>
                                      <p:to x="100000" y="100000"/>
                                    </p:animScale>
                                    <p:animScale>
                                      <p:cBhvr>
                                        <p:cTn id="117" dur="26">
                                          <p:stCondLst>
                                            <p:cond delay="1642"/>
                                          </p:stCondLst>
                                        </p:cTn>
                                        <p:tgtEl>
                                          <p:spTgt spid="6">
                                            <p:txEl>
                                              <p:pRg st="1" end="1"/>
                                            </p:txEl>
                                          </p:spTgt>
                                        </p:tgtEl>
                                      </p:cBhvr>
                                      <p:to x="100000" y="90000"/>
                                    </p:animScale>
                                    <p:animScale>
                                      <p:cBhvr>
                                        <p:cTn id="118" dur="166" decel="50000">
                                          <p:stCondLst>
                                            <p:cond delay="1668"/>
                                          </p:stCondLst>
                                        </p:cTn>
                                        <p:tgtEl>
                                          <p:spTgt spid="6">
                                            <p:txEl>
                                              <p:pRg st="1" end="1"/>
                                            </p:txEl>
                                          </p:spTgt>
                                        </p:tgtEl>
                                      </p:cBhvr>
                                      <p:to x="100000" y="100000"/>
                                    </p:animScale>
                                    <p:animScale>
                                      <p:cBhvr>
                                        <p:cTn id="119" dur="26">
                                          <p:stCondLst>
                                            <p:cond delay="1808"/>
                                          </p:stCondLst>
                                        </p:cTn>
                                        <p:tgtEl>
                                          <p:spTgt spid="6">
                                            <p:txEl>
                                              <p:pRg st="1" end="1"/>
                                            </p:txEl>
                                          </p:spTgt>
                                        </p:tgtEl>
                                      </p:cBhvr>
                                      <p:to x="100000" y="95000"/>
                                    </p:animScale>
                                    <p:animScale>
                                      <p:cBhvr>
                                        <p:cTn id="120" dur="166" decel="50000">
                                          <p:stCondLst>
                                            <p:cond delay="1834"/>
                                          </p:stCondLst>
                                        </p:cTn>
                                        <p:tgtEl>
                                          <p:spTgt spid="6">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uiExpand="1" build="p" animBg="1"/>
      <p:bldP spid="6"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47015" y="325120"/>
            <a:ext cx="11704320" cy="636968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dirty="0" smtClean="0">
                <a:solidFill>
                  <a:srgbClr val="C00000"/>
                </a:solidFill>
                <a:latin typeface="黑体" panose="02010609060101010101" charset="-122"/>
                <a:ea typeface="黑体" panose="02010609060101010101" charset="-122"/>
              </a:rPr>
              <a:t>    </a:t>
            </a:r>
            <a:endParaRPr lang="zh-CN" altLang="en-US" sz="2800" dirty="0">
              <a:solidFill>
                <a:srgbClr val="C00000"/>
              </a:solidFill>
              <a:latin typeface="黑体" panose="02010609060101010101" charset="-122"/>
              <a:ea typeface="黑体" panose="02010609060101010101" charset="-122"/>
            </a:endParaRPr>
          </a:p>
        </p:txBody>
      </p:sp>
      <p:sp>
        <p:nvSpPr>
          <p:cNvPr id="4" name="文本框 3"/>
          <p:cNvSpPr txBox="1"/>
          <p:nvPr/>
        </p:nvSpPr>
        <p:spPr>
          <a:xfrm>
            <a:off x="750626" y="436728"/>
            <a:ext cx="9768499" cy="3046988"/>
          </a:xfrm>
          <a:prstGeom prst="rect">
            <a:avLst/>
          </a:prstGeom>
          <a:noFill/>
        </p:spPr>
        <p:txBody>
          <a:bodyPr wrap="square" rtlCol="0">
            <a:spAutoFit/>
          </a:bodyPr>
          <a:lstStyle/>
          <a:p>
            <a:r>
              <a:rPr lang="zh-CN" altLang="en-US" sz="4800" b="1" dirty="0" smtClean="0">
                <a:solidFill>
                  <a:srgbClr val="002060"/>
                </a:solidFill>
                <a:sym typeface="+mn-ea"/>
              </a:rPr>
              <a:t>第四步：</a:t>
            </a:r>
            <a:r>
              <a:rPr lang="zh-CN" altLang="en-US" sz="4800" b="1" dirty="0" smtClean="0">
                <a:solidFill>
                  <a:srgbClr val="C00000"/>
                </a:solidFill>
                <a:sym typeface="+mn-ea"/>
              </a:rPr>
              <a:t>最后再次论述自己的观点。     所以我认为：小聂不支付赡养费并非本意，可能他被生活所迫，有不得已的苦衷。</a:t>
            </a:r>
            <a:endParaRPr lang="zh-CN" altLang="en-US" sz="4800" b="1" dirty="0">
              <a:solidFill>
                <a:srgbClr val="C00000"/>
              </a:solidFill>
            </a:endParaRPr>
          </a:p>
        </p:txBody>
      </p:sp>
      <p:sp>
        <p:nvSpPr>
          <p:cNvPr id="6" name="文本框 5"/>
          <p:cNvSpPr txBox="1"/>
          <p:nvPr/>
        </p:nvSpPr>
        <p:spPr>
          <a:xfrm>
            <a:off x="508351" y="508587"/>
            <a:ext cx="11215076" cy="535531"/>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en-US" altLang="zh-CN" sz="2400" dirty="0">
                <a:solidFill>
                  <a:srgbClr val="002060"/>
                </a:solidFill>
                <a:latin typeface="黑体" panose="02010609060101010101" charset="-122"/>
                <a:ea typeface="黑体" panose="02010609060101010101" charset="-122"/>
                <a:sym typeface="+mn-ea"/>
              </a:rPr>
              <a:t>   </a:t>
            </a:r>
            <a:r>
              <a:rPr lang="en-US" altLang="zh-CN" sz="2400" dirty="0" smtClean="0">
                <a:solidFill>
                  <a:srgbClr val="002060"/>
                </a:solidFill>
                <a:latin typeface="黑体" panose="02010609060101010101" charset="-122"/>
                <a:ea typeface="黑体" panose="02010609060101010101" charset="-122"/>
                <a:sym typeface="+mn-ea"/>
              </a:rPr>
              <a:t> </a:t>
            </a:r>
            <a:endParaRPr lang="zh-CN" altLang="en-US" sz="2400" dirty="0">
              <a:solidFill>
                <a:srgbClr val="002060"/>
              </a:solidFill>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300251"/>
            <a:ext cx="11878101" cy="5876712"/>
          </a:xfrm>
        </p:spPr>
        <p:txBody>
          <a:bodyPr>
            <a:normAutofit/>
          </a:bodyPr>
          <a:lstStyle/>
          <a:p>
            <a:r>
              <a:rPr lang="zh-CN" altLang="en-US" sz="4400" b="1" dirty="0" smtClean="0">
                <a:solidFill>
                  <a:srgbClr val="FF0000"/>
                </a:solidFill>
              </a:rPr>
              <a:t>原题</a:t>
            </a:r>
            <a:r>
              <a:rPr lang="en-US" altLang="zh-CN" sz="4400" b="1" dirty="0" smtClean="0">
                <a:solidFill>
                  <a:srgbClr val="FF0000"/>
                </a:solidFill>
              </a:rPr>
              <a:t>22</a:t>
            </a:r>
            <a:r>
              <a:rPr lang="zh-CN" altLang="en-US" sz="4400" b="1" dirty="0" smtClean="0">
                <a:solidFill>
                  <a:srgbClr val="FF0000"/>
                </a:solidFill>
              </a:rPr>
              <a:t>．阅读下面的材料，根据要求写一篇不少于</a:t>
            </a:r>
            <a:r>
              <a:rPr lang="en-US" altLang="zh-CN" sz="4400" b="1" dirty="0" smtClean="0">
                <a:solidFill>
                  <a:srgbClr val="FF0000"/>
                </a:solidFill>
              </a:rPr>
              <a:t>800</a:t>
            </a:r>
            <a:r>
              <a:rPr lang="zh-CN" altLang="en-US" sz="4400" b="1" dirty="0" smtClean="0">
                <a:solidFill>
                  <a:srgbClr val="FF0000"/>
                </a:solidFill>
              </a:rPr>
              <a:t>字的文章。（</a:t>
            </a:r>
            <a:r>
              <a:rPr lang="en-US" altLang="zh-CN" sz="4400" b="1" dirty="0" smtClean="0">
                <a:solidFill>
                  <a:srgbClr val="FF0000"/>
                </a:solidFill>
              </a:rPr>
              <a:t>60</a:t>
            </a:r>
            <a:r>
              <a:rPr lang="zh-CN" altLang="en-US" sz="4400" b="1" dirty="0" smtClean="0">
                <a:solidFill>
                  <a:srgbClr val="FF0000"/>
                </a:solidFill>
              </a:rPr>
              <a:t>分）</a:t>
            </a:r>
          </a:p>
          <a:p>
            <a:r>
              <a:rPr lang="zh-CN" altLang="en-US" sz="3200" b="1" dirty="0" smtClean="0"/>
              <a:t>         小朱向父母坦陈了自己酝酿很久的一个想法：辞职回家和父母一起养螃蟹。父亲觉得小朱好不容易读完大学，当了大公司的网络工程师，待遇又好，工作又体面；如果回家养螃蟹，这些不都白费了？母亲则建议小朱先跟着他们到蟹塘去体验一下。小朱抓了一天螃蟹，才真正体会到父母养蟹的辛苦。不过，他仍然觉得发挥自己的专长，做“电商”卖螃蟹也很有前景；如果成为镇里第一个卖螃蟹的大学生，也是挺光彩的。</a:t>
            </a:r>
          </a:p>
          <a:p>
            <a:r>
              <a:rPr lang="zh-CN" altLang="en-US" sz="3200" b="1" dirty="0" smtClean="0"/>
              <a:t>要求结合材料内容及含意，选好角度，确定立意；明确文体，自拟标题；不要套作，不得抄袭，不得泄漏个人信息。</a:t>
            </a:r>
            <a:endParaRPr lang="zh-CN" altLang="en-US" sz="32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7015" y="325120"/>
            <a:ext cx="11704320" cy="636968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846161" y="382137"/>
            <a:ext cx="9768499" cy="830997"/>
          </a:xfrm>
          <a:prstGeom prst="rect">
            <a:avLst/>
          </a:prstGeom>
          <a:noFill/>
        </p:spPr>
        <p:txBody>
          <a:bodyPr wrap="square" rtlCol="0">
            <a:spAutoFit/>
          </a:bodyPr>
          <a:lstStyle/>
          <a:p>
            <a:r>
              <a:rPr lang="zh-CN" altLang="en-US" sz="4800" b="1" dirty="0" smtClean="0">
                <a:solidFill>
                  <a:srgbClr val="002060"/>
                </a:solidFill>
                <a:sym typeface="+mn-ea"/>
              </a:rPr>
              <a:t> </a:t>
            </a:r>
            <a:endParaRPr lang="zh-CN" altLang="en-US" sz="4800" b="1" dirty="0">
              <a:solidFill>
                <a:srgbClr val="C00000"/>
              </a:solidFill>
            </a:endParaRPr>
          </a:p>
        </p:txBody>
      </p:sp>
      <p:sp>
        <p:nvSpPr>
          <p:cNvPr id="6" name="文本框 5"/>
          <p:cNvSpPr txBox="1"/>
          <p:nvPr/>
        </p:nvSpPr>
        <p:spPr>
          <a:xfrm>
            <a:off x="359391" y="379828"/>
            <a:ext cx="11832609" cy="6297108"/>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en-US" altLang="zh-CN" sz="2400" dirty="0">
                <a:solidFill>
                  <a:srgbClr val="002060"/>
                </a:solidFill>
                <a:latin typeface="黑体" panose="02010609060101010101" charset="-122"/>
                <a:ea typeface="黑体" panose="02010609060101010101" charset="-122"/>
                <a:sym typeface="+mn-ea"/>
              </a:rPr>
              <a:t>   </a:t>
            </a:r>
            <a:r>
              <a:rPr lang="zh-CN" altLang="en-US" sz="2800" dirty="0">
                <a:solidFill>
                  <a:srgbClr val="C00000"/>
                </a:solidFill>
                <a:latin typeface="黑体" panose="02010609060101010101" charset="-122"/>
                <a:ea typeface="黑体" panose="02010609060101010101" charset="-122"/>
                <a:sym typeface="+mn-ea"/>
              </a:rPr>
              <a:t>（优秀作文《大学生更应干</a:t>
            </a:r>
            <a:r>
              <a:rPr lang="en-US" altLang="zh-CN" sz="2800" dirty="0">
                <a:solidFill>
                  <a:srgbClr val="C00000"/>
                </a:solidFill>
                <a:latin typeface="黑体" panose="02010609060101010101" charset="-122"/>
                <a:ea typeface="黑体" panose="02010609060101010101" charset="-122"/>
                <a:sym typeface="+mn-ea"/>
              </a:rPr>
              <a:t>“</a:t>
            </a:r>
            <a:r>
              <a:rPr lang="zh-CN" altLang="en-US" sz="2800" dirty="0">
                <a:solidFill>
                  <a:srgbClr val="C00000"/>
                </a:solidFill>
                <a:latin typeface="黑体" panose="02010609060101010101" charset="-122"/>
                <a:ea typeface="黑体" panose="02010609060101010101" charset="-122"/>
                <a:sym typeface="+mn-ea"/>
              </a:rPr>
              <a:t>大</a:t>
            </a:r>
            <a:r>
              <a:rPr lang="en-US" altLang="zh-CN" sz="2800" dirty="0">
                <a:solidFill>
                  <a:srgbClr val="C00000"/>
                </a:solidFill>
                <a:latin typeface="黑体" panose="02010609060101010101" charset="-122"/>
                <a:ea typeface="黑体" panose="02010609060101010101" charset="-122"/>
                <a:sym typeface="+mn-ea"/>
              </a:rPr>
              <a:t>”</a:t>
            </a:r>
            <a:r>
              <a:rPr lang="zh-CN" altLang="en-US" sz="2800" dirty="0">
                <a:solidFill>
                  <a:srgbClr val="C00000"/>
                </a:solidFill>
                <a:latin typeface="黑体" panose="02010609060101010101" charset="-122"/>
                <a:ea typeface="黑体" panose="02010609060101010101" charset="-122"/>
                <a:sym typeface="+mn-ea"/>
              </a:rPr>
              <a:t>事儿》片段）</a:t>
            </a:r>
          </a:p>
          <a:p>
            <a:pPr fontAlgn="auto">
              <a:lnSpc>
                <a:spcPct val="120000"/>
              </a:lnSpc>
            </a:pPr>
            <a:r>
              <a:rPr lang="zh-CN" altLang="en-US" sz="2800" dirty="0">
                <a:solidFill>
                  <a:srgbClr val="002060"/>
                </a:solidFill>
                <a:latin typeface="黑体" panose="02010609060101010101" charset="-122"/>
                <a:ea typeface="黑体" panose="02010609060101010101" charset="-122"/>
                <a:sym typeface="+mn-ea"/>
              </a:rPr>
              <a:t>    </a:t>
            </a:r>
            <a:r>
              <a:rPr lang="zh-CN" altLang="en-US" sz="2800" dirty="0">
                <a:solidFill>
                  <a:srgbClr val="002060"/>
                </a:solidFill>
                <a:ea typeface="黑体" panose="02010609060101010101" charset="-122"/>
                <a:sym typeface="+mn-ea"/>
              </a:rPr>
              <a:t>诚然，就个人而言，小朱的选择无可厚非。年轻人本来就喜欢“走自己的路，让别人说去吧”，不可否认，“网络工作”难免枯燥，而“养蟹”“卖蟹”也许更有刺激，加之“电商”也不是不和小朱所学的专业有关，而且“钱”途就在眼前；二则农村是个广阔的天地，那里是大有作为的地方，小朱的抉择无疑为一部分大学生择业趟出了一条新路子。</a:t>
            </a:r>
          </a:p>
          <a:p>
            <a:pPr fontAlgn="auto">
              <a:lnSpc>
                <a:spcPct val="120000"/>
              </a:lnSpc>
            </a:pPr>
            <a:r>
              <a:rPr lang="zh-CN" altLang="en-US" sz="2800" dirty="0">
                <a:solidFill>
                  <a:srgbClr val="002060"/>
                </a:solidFill>
                <a:ea typeface="黑体" panose="02010609060101010101" charset="-122"/>
                <a:sym typeface="+mn-ea"/>
              </a:rPr>
              <a:t>         但是，从整个社会长远发展层面来看，假如大家都如此效仿，会不会产生“多米诺骨牌效应”呢？我们曾经早已熟悉的“北大毕业生卖猪肉”之类的事已不是一件两件了。当时，大家对他、他们也许是同情，也许是指责对当地部门“有眼无珠”，但不管怎么说，留给大家的更多是反思：国家办大学的最终目的是什么？一流学府难道就是培养你去“卖猪肉”吗？</a:t>
            </a:r>
          </a:p>
          <a:p>
            <a:pPr fontAlgn="auto">
              <a:lnSpc>
                <a:spcPct val="120000"/>
              </a:lnSpc>
            </a:pPr>
            <a:r>
              <a:rPr lang="zh-CN" altLang="en-US" sz="2800" dirty="0">
                <a:solidFill>
                  <a:srgbClr val="002060"/>
                </a:solidFill>
                <a:ea typeface="黑体" panose="02010609060101010101" charset="-122"/>
                <a:sym typeface="+mn-ea"/>
              </a:rPr>
              <a:t>        常言道：“物尽其用，人尽其才”，关键在一个“尽”字。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wipe(down)">
                                      <p:cBhvr>
                                        <p:cTn id="15" dur="580">
                                          <p:stCondLst>
                                            <p:cond delay="0"/>
                                          </p:stCondLst>
                                        </p:cTn>
                                        <p:tgtEl>
                                          <p:spTgt spid="6">
                                            <p:bg/>
                                          </p:spTgt>
                                        </p:tgtEl>
                                      </p:cBhvr>
                                    </p:animEffect>
                                    <p:anim calcmode="lin" valueType="num">
                                      <p:cBhvr>
                                        <p:cTn id="16" dur="1822" tmFilter="0,0; 0.14,0.36; 0.43,0.73; 0.71,0.91; 1.0,1.0">
                                          <p:stCondLst>
                                            <p:cond delay="0"/>
                                          </p:stCondLst>
                                        </p:cTn>
                                        <p:tgtEl>
                                          <p:spTgt spid="6">
                                            <p:bg/>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6">
                                            <p:bg/>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6">
                                            <p:bg/>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6">
                                            <p:bg/>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6">
                                            <p:bg/>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6">
                                            <p:bg/>
                                          </p:spTgt>
                                        </p:tgtEl>
                                      </p:cBhvr>
                                      <p:to x="100000" y="60000"/>
                                    </p:animScale>
                                    <p:animScale>
                                      <p:cBhvr>
                                        <p:cTn id="22" dur="166" decel="50000">
                                          <p:stCondLst>
                                            <p:cond delay="676"/>
                                          </p:stCondLst>
                                        </p:cTn>
                                        <p:tgtEl>
                                          <p:spTgt spid="6">
                                            <p:bg/>
                                          </p:spTgt>
                                        </p:tgtEl>
                                      </p:cBhvr>
                                      <p:to x="100000" y="100000"/>
                                    </p:animScale>
                                    <p:animScale>
                                      <p:cBhvr>
                                        <p:cTn id="23" dur="26">
                                          <p:stCondLst>
                                            <p:cond delay="1312"/>
                                          </p:stCondLst>
                                        </p:cTn>
                                        <p:tgtEl>
                                          <p:spTgt spid="6">
                                            <p:bg/>
                                          </p:spTgt>
                                        </p:tgtEl>
                                      </p:cBhvr>
                                      <p:to x="100000" y="80000"/>
                                    </p:animScale>
                                    <p:animScale>
                                      <p:cBhvr>
                                        <p:cTn id="24" dur="166" decel="50000">
                                          <p:stCondLst>
                                            <p:cond delay="1338"/>
                                          </p:stCondLst>
                                        </p:cTn>
                                        <p:tgtEl>
                                          <p:spTgt spid="6">
                                            <p:bg/>
                                          </p:spTgt>
                                        </p:tgtEl>
                                      </p:cBhvr>
                                      <p:to x="100000" y="100000"/>
                                    </p:animScale>
                                    <p:animScale>
                                      <p:cBhvr>
                                        <p:cTn id="25" dur="26">
                                          <p:stCondLst>
                                            <p:cond delay="1642"/>
                                          </p:stCondLst>
                                        </p:cTn>
                                        <p:tgtEl>
                                          <p:spTgt spid="6">
                                            <p:bg/>
                                          </p:spTgt>
                                        </p:tgtEl>
                                      </p:cBhvr>
                                      <p:to x="100000" y="90000"/>
                                    </p:animScale>
                                    <p:animScale>
                                      <p:cBhvr>
                                        <p:cTn id="26" dur="166" decel="50000">
                                          <p:stCondLst>
                                            <p:cond delay="1668"/>
                                          </p:stCondLst>
                                        </p:cTn>
                                        <p:tgtEl>
                                          <p:spTgt spid="6">
                                            <p:bg/>
                                          </p:spTgt>
                                        </p:tgtEl>
                                      </p:cBhvr>
                                      <p:to x="100000" y="100000"/>
                                    </p:animScale>
                                    <p:animScale>
                                      <p:cBhvr>
                                        <p:cTn id="27" dur="26">
                                          <p:stCondLst>
                                            <p:cond delay="1808"/>
                                          </p:stCondLst>
                                        </p:cTn>
                                        <p:tgtEl>
                                          <p:spTgt spid="6">
                                            <p:bg/>
                                          </p:spTgt>
                                        </p:tgtEl>
                                      </p:cBhvr>
                                      <p:to x="100000" y="95000"/>
                                    </p:animScale>
                                    <p:animScale>
                                      <p:cBhvr>
                                        <p:cTn id="28" dur="166" decel="50000">
                                          <p:stCondLst>
                                            <p:cond delay="1834"/>
                                          </p:stCondLst>
                                        </p:cTn>
                                        <p:tgtEl>
                                          <p:spTgt spid="6">
                                            <p:bg/>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Effect transition="in" filter="wipe(down)">
                                      <p:cBhvr>
                                        <p:cTn id="33" dur="580">
                                          <p:stCondLst>
                                            <p:cond delay="0"/>
                                          </p:stCondLst>
                                        </p:cTn>
                                        <p:tgtEl>
                                          <p:spTgt spid="6">
                                            <p:txEl>
                                              <p:pRg st="0" end="0"/>
                                            </p:txEl>
                                          </p:spTgt>
                                        </p:tgtEl>
                                      </p:cBhvr>
                                    </p:animEffect>
                                    <p:anim calcmode="lin" valueType="num">
                                      <p:cBhvr>
                                        <p:cTn id="34" dur="1822" tmFilter="0,0; 0.14,0.36; 0.43,0.73; 0.71,0.91; 1.0,1.0">
                                          <p:stCondLst>
                                            <p:cond delay="0"/>
                                          </p:stCondLst>
                                        </p:cTn>
                                        <p:tgtEl>
                                          <p:spTgt spid="6">
                                            <p:txEl>
                                              <p:pRg st="0" end="0"/>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6">
                                            <p:txEl>
                                              <p:pRg st="0" end="0"/>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6">
                                            <p:txEl>
                                              <p:pRg st="0" end="0"/>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6">
                                            <p:txEl>
                                              <p:pRg st="0" end="0"/>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6">
                                            <p:txEl>
                                              <p:pRg st="0" end="0"/>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6">
                                            <p:txEl>
                                              <p:pRg st="0" end="0"/>
                                            </p:txEl>
                                          </p:spTgt>
                                        </p:tgtEl>
                                      </p:cBhvr>
                                      <p:to x="100000" y="60000"/>
                                    </p:animScale>
                                    <p:animScale>
                                      <p:cBhvr>
                                        <p:cTn id="40" dur="166" decel="50000">
                                          <p:stCondLst>
                                            <p:cond delay="676"/>
                                          </p:stCondLst>
                                        </p:cTn>
                                        <p:tgtEl>
                                          <p:spTgt spid="6">
                                            <p:txEl>
                                              <p:pRg st="0" end="0"/>
                                            </p:txEl>
                                          </p:spTgt>
                                        </p:tgtEl>
                                      </p:cBhvr>
                                      <p:to x="100000" y="100000"/>
                                    </p:animScale>
                                    <p:animScale>
                                      <p:cBhvr>
                                        <p:cTn id="41" dur="26">
                                          <p:stCondLst>
                                            <p:cond delay="1312"/>
                                          </p:stCondLst>
                                        </p:cTn>
                                        <p:tgtEl>
                                          <p:spTgt spid="6">
                                            <p:txEl>
                                              <p:pRg st="0" end="0"/>
                                            </p:txEl>
                                          </p:spTgt>
                                        </p:tgtEl>
                                      </p:cBhvr>
                                      <p:to x="100000" y="80000"/>
                                    </p:animScale>
                                    <p:animScale>
                                      <p:cBhvr>
                                        <p:cTn id="42" dur="166" decel="50000">
                                          <p:stCondLst>
                                            <p:cond delay="1338"/>
                                          </p:stCondLst>
                                        </p:cTn>
                                        <p:tgtEl>
                                          <p:spTgt spid="6">
                                            <p:txEl>
                                              <p:pRg st="0" end="0"/>
                                            </p:txEl>
                                          </p:spTgt>
                                        </p:tgtEl>
                                      </p:cBhvr>
                                      <p:to x="100000" y="100000"/>
                                    </p:animScale>
                                    <p:animScale>
                                      <p:cBhvr>
                                        <p:cTn id="43" dur="26">
                                          <p:stCondLst>
                                            <p:cond delay="1642"/>
                                          </p:stCondLst>
                                        </p:cTn>
                                        <p:tgtEl>
                                          <p:spTgt spid="6">
                                            <p:txEl>
                                              <p:pRg st="0" end="0"/>
                                            </p:txEl>
                                          </p:spTgt>
                                        </p:tgtEl>
                                      </p:cBhvr>
                                      <p:to x="100000" y="90000"/>
                                    </p:animScale>
                                    <p:animScale>
                                      <p:cBhvr>
                                        <p:cTn id="44" dur="166" decel="50000">
                                          <p:stCondLst>
                                            <p:cond delay="1668"/>
                                          </p:stCondLst>
                                        </p:cTn>
                                        <p:tgtEl>
                                          <p:spTgt spid="6">
                                            <p:txEl>
                                              <p:pRg st="0" end="0"/>
                                            </p:txEl>
                                          </p:spTgt>
                                        </p:tgtEl>
                                      </p:cBhvr>
                                      <p:to x="100000" y="100000"/>
                                    </p:animScale>
                                    <p:animScale>
                                      <p:cBhvr>
                                        <p:cTn id="45" dur="26">
                                          <p:stCondLst>
                                            <p:cond delay="1808"/>
                                          </p:stCondLst>
                                        </p:cTn>
                                        <p:tgtEl>
                                          <p:spTgt spid="6">
                                            <p:txEl>
                                              <p:pRg st="0" end="0"/>
                                            </p:txEl>
                                          </p:spTgt>
                                        </p:tgtEl>
                                      </p:cBhvr>
                                      <p:to x="100000" y="95000"/>
                                    </p:animScale>
                                    <p:animScale>
                                      <p:cBhvr>
                                        <p:cTn id="46" dur="166" decel="50000">
                                          <p:stCondLst>
                                            <p:cond delay="1834"/>
                                          </p:stCondLst>
                                        </p:cTn>
                                        <p:tgtEl>
                                          <p:spTgt spid="6">
                                            <p:txEl>
                                              <p:pRg st="0" end="0"/>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6">
                                            <p:txEl>
                                              <p:pRg st="1" end="1"/>
                                            </p:txEl>
                                          </p:spTgt>
                                        </p:tgtEl>
                                        <p:attrNameLst>
                                          <p:attrName>style.visibility</p:attrName>
                                        </p:attrNameLst>
                                      </p:cBhvr>
                                      <p:to>
                                        <p:strVal val="visible"/>
                                      </p:to>
                                    </p:set>
                                    <p:animEffect transition="in" filter="wipe(down)">
                                      <p:cBhvr>
                                        <p:cTn id="51" dur="580">
                                          <p:stCondLst>
                                            <p:cond delay="0"/>
                                          </p:stCondLst>
                                        </p:cTn>
                                        <p:tgtEl>
                                          <p:spTgt spid="6">
                                            <p:txEl>
                                              <p:pRg st="1" end="1"/>
                                            </p:txEl>
                                          </p:spTgt>
                                        </p:tgtEl>
                                      </p:cBhvr>
                                    </p:animEffect>
                                    <p:anim calcmode="lin" valueType="num">
                                      <p:cBhvr>
                                        <p:cTn id="52" dur="1822" tmFilter="0,0; 0.14,0.36; 0.43,0.73; 0.71,0.91; 1.0,1.0">
                                          <p:stCondLst>
                                            <p:cond delay="0"/>
                                          </p:stCondLst>
                                        </p:cTn>
                                        <p:tgtEl>
                                          <p:spTgt spid="6">
                                            <p:txEl>
                                              <p:pRg st="1" end="1"/>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6">
                                            <p:txEl>
                                              <p:pRg st="1" end="1"/>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6">
                                            <p:txEl>
                                              <p:pRg st="1" end="1"/>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6">
                                            <p:txEl>
                                              <p:pRg st="1" end="1"/>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6">
                                            <p:txEl>
                                              <p:pRg st="1" end="1"/>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6">
                                            <p:txEl>
                                              <p:pRg st="1" end="1"/>
                                            </p:txEl>
                                          </p:spTgt>
                                        </p:tgtEl>
                                      </p:cBhvr>
                                      <p:to x="100000" y="60000"/>
                                    </p:animScale>
                                    <p:animScale>
                                      <p:cBhvr>
                                        <p:cTn id="58" dur="166" decel="50000">
                                          <p:stCondLst>
                                            <p:cond delay="676"/>
                                          </p:stCondLst>
                                        </p:cTn>
                                        <p:tgtEl>
                                          <p:spTgt spid="6">
                                            <p:txEl>
                                              <p:pRg st="1" end="1"/>
                                            </p:txEl>
                                          </p:spTgt>
                                        </p:tgtEl>
                                      </p:cBhvr>
                                      <p:to x="100000" y="100000"/>
                                    </p:animScale>
                                    <p:animScale>
                                      <p:cBhvr>
                                        <p:cTn id="59" dur="26">
                                          <p:stCondLst>
                                            <p:cond delay="1312"/>
                                          </p:stCondLst>
                                        </p:cTn>
                                        <p:tgtEl>
                                          <p:spTgt spid="6">
                                            <p:txEl>
                                              <p:pRg st="1" end="1"/>
                                            </p:txEl>
                                          </p:spTgt>
                                        </p:tgtEl>
                                      </p:cBhvr>
                                      <p:to x="100000" y="80000"/>
                                    </p:animScale>
                                    <p:animScale>
                                      <p:cBhvr>
                                        <p:cTn id="60" dur="166" decel="50000">
                                          <p:stCondLst>
                                            <p:cond delay="1338"/>
                                          </p:stCondLst>
                                        </p:cTn>
                                        <p:tgtEl>
                                          <p:spTgt spid="6">
                                            <p:txEl>
                                              <p:pRg st="1" end="1"/>
                                            </p:txEl>
                                          </p:spTgt>
                                        </p:tgtEl>
                                      </p:cBhvr>
                                      <p:to x="100000" y="100000"/>
                                    </p:animScale>
                                    <p:animScale>
                                      <p:cBhvr>
                                        <p:cTn id="61" dur="26">
                                          <p:stCondLst>
                                            <p:cond delay="1642"/>
                                          </p:stCondLst>
                                        </p:cTn>
                                        <p:tgtEl>
                                          <p:spTgt spid="6">
                                            <p:txEl>
                                              <p:pRg st="1" end="1"/>
                                            </p:txEl>
                                          </p:spTgt>
                                        </p:tgtEl>
                                      </p:cBhvr>
                                      <p:to x="100000" y="90000"/>
                                    </p:animScale>
                                    <p:animScale>
                                      <p:cBhvr>
                                        <p:cTn id="62" dur="166" decel="50000">
                                          <p:stCondLst>
                                            <p:cond delay="1668"/>
                                          </p:stCondLst>
                                        </p:cTn>
                                        <p:tgtEl>
                                          <p:spTgt spid="6">
                                            <p:txEl>
                                              <p:pRg st="1" end="1"/>
                                            </p:txEl>
                                          </p:spTgt>
                                        </p:tgtEl>
                                      </p:cBhvr>
                                      <p:to x="100000" y="100000"/>
                                    </p:animScale>
                                    <p:animScale>
                                      <p:cBhvr>
                                        <p:cTn id="63" dur="26">
                                          <p:stCondLst>
                                            <p:cond delay="1808"/>
                                          </p:stCondLst>
                                        </p:cTn>
                                        <p:tgtEl>
                                          <p:spTgt spid="6">
                                            <p:txEl>
                                              <p:pRg st="1" end="1"/>
                                            </p:txEl>
                                          </p:spTgt>
                                        </p:tgtEl>
                                      </p:cBhvr>
                                      <p:to x="100000" y="95000"/>
                                    </p:animScale>
                                    <p:animScale>
                                      <p:cBhvr>
                                        <p:cTn id="64" dur="166" decel="50000">
                                          <p:stCondLst>
                                            <p:cond delay="1834"/>
                                          </p:stCondLst>
                                        </p:cTn>
                                        <p:tgtEl>
                                          <p:spTgt spid="6">
                                            <p:txEl>
                                              <p:pRg st="1" end="1"/>
                                            </p:txEl>
                                          </p:spTgt>
                                        </p:tgtEl>
                                      </p:cBhvr>
                                      <p:to x="100000" y="100000"/>
                                    </p:animScale>
                                  </p:childTnLst>
                                </p:cTn>
                              </p:par>
                            </p:childTnLst>
                          </p:cTn>
                        </p:par>
                      </p:childTnLst>
                    </p:cTn>
                  </p:par>
                  <p:par>
                    <p:cTn id="65" fill="hold">
                      <p:stCondLst>
                        <p:cond delay="indefinite"/>
                      </p:stCondLst>
                      <p:childTnLst>
                        <p:par>
                          <p:cTn id="66" fill="hold">
                            <p:stCondLst>
                              <p:cond delay="0"/>
                            </p:stCondLst>
                            <p:childTnLst>
                              <p:par>
                                <p:cTn id="67" presetID="26" presetClass="entr" presetSubtype="0" fill="hold" grpId="0" nodeType="clickEffect">
                                  <p:stCondLst>
                                    <p:cond delay="0"/>
                                  </p:stCondLst>
                                  <p:childTnLst>
                                    <p:set>
                                      <p:cBhvr>
                                        <p:cTn id="68" dur="1" fill="hold">
                                          <p:stCondLst>
                                            <p:cond delay="0"/>
                                          </p:stCondLst>
                                        </p:cTn>
                                        <p:tgtEl>
                                          <p:spTgt spid="6">
                                            <p:txEl>
                                              <p:pRg st="2" end="2"/>
                                            </p:txEl>
                                          </p:spTgt>
                                        </p:tgtEl>
                                        <p:attrNameLst>
                                          <p:attrName>style.visibility</p:attrName>
                                        </p:attrNameLst>
                                      </p:cBhvr>
                                      <p:to>
                                        <p:strVal val="visible"/>
                                      </p:to>
                                    </p:set>
                                    <p:animEffect transition="in" filter="wipe(down)">
                                      <p:cBhvr>
                                        <p:cTn id="69" dur="580">
                                          <p:stCondLst>
                                            <p:cond delay="0"/>
                                          </p:stCondLst>
                                        </p:cTn>
                                        <p:tgtEl>
                                          <p:spTgt spid="6">
                                            <p:txEl>
                                              <p:pRg st="2" end="2"/>
                                            </p:txEl>
                                          </p:spTgt>
                                        </p:tgtEl>
                                      </p:cBhvr>
                                    </p:animEffect>
                                    <p:anim calcmode="lin" valueType="num">
                                      <p:cBhvr>
                                        <p:cTn id="70" dur="1822" tmFilter="0,0; 0.14,0.36; 0.43,0.73; 0.71,0.91; 1.0,1.0">
                                          <p:stCondLst>
                                            <p:cond delay="0"/>
                                          </p:stCondLst>
                                        </p:cTn>
                                        <p:tgtEl>
                                          <p:spTgt spid="6">
                                            <p:txEl>
                                              <p:pRg st="2" end="2"/>
                                            </p:txEl>
                                          </p:spTgt>
                                        </p:tgtEl>
                                        <p:attrNameLst>
                                          <p:attrName>ppt_x</p:attrName>
                                        </p:attrNameLst>
                                      </p:cBhvr>
                                      <p:tavLst>
                                        <p:tav tm="0">
                                          <p:val>
                                            <p:strVal val="#ppt_x-0.25"/>
                                          </p:val>
                                        </p:tav>
                                        <p:tav tm="100000">
                                          <p:val>
                                            <p:strVal val="#ppt_x"/>
                                          </p:val>
                                        </p:tav>
                                      </p:tavLst>
                                    </p:anim>
                                    <p:anim calcmode="lin" valueType="num">
                                      <p:cBhvr>
                                        <p:cTn id="71" dur="664" tmFilter="0.0,0.0; 0.25,0.07; 0.50,0.2; 0.75,0.467; 1.0,1.0">
                                          <p:stCondLst>
                                            <p:cond delay="0"/>
                                          </p:stCondLst>
                                        </p:cTn>
                                        <p:tgtEl>
                                          <p:spTgt spid="6">
                                            <p:txEl>
                                              <p:pRg st="2" end="2"/>
                                            </p:txEl>
                                          </p:spTgt>
                                        </p:tgtEl>
                                        <p:attrNameLst>
                                          <p:attrName>ppt_y</p:attrName>
                                        </p:attrNameLst>
                                      </p:cBhvr>
                                      <p:tavLst>
                                        <p:tav tm="0" fmla="#ppt_y-sin(pi*$)/3">
                                          <p:val>
                                            <p:fltVal val="0.5"/>
                                          </p:val>
                                        </p:tav>
                                        <p:tav tm="100000">
                                          <p:val>
                                            <p:fltVal val="1"/>
                                          </p:val>
                                        </p:tav>
                                      </p:tavLst>
                                    </p:anim>
                                    <p:anim calcmode="lin" valueType="num">
                                      <p:cBhvr>
                                        <p:cTn id="72" dur="664" tmFilter="0, 0; 0.125,0.2665; 0.25,0.4; 0.375,0.465; 0.5,0.5;  0.625,0.535; 0.75,0.6; 0.875,0.7335; 1,1">
                                          <p:stCondLst>
                                            <p:cond delay="664"/>
                                          </p:stCondLst>
                                        </p:cTn>
                                        <p:tgtEl>
                                          <p:spTgt spid="6">
                                            <p:txEl>
                                              <p:pRg st="2" end="2"/>
                                            </p:txEl>
                                          </p:spTgt>
                                        </p:tgtEl>
                                        <p:attrNameLst>
                                          <p:attrName>ppt_y</p:attrName>
                                        </p:attrNameLst>
                                      </p:cBhvr>
                                      <p:tavLst>
                                        <p:tav tm="0" fmla="#ppt_y-sin(pi*$)/9">
                                          <p:val>
                                            <p:fltVal val="0"/>
                                          </p:val>
                                        </p:tav>
                                        <p:tav tm="100000">
                                          <p:val>
                                            <p:fltVal val="1"/>
                                          </p:val>
                                        </p:tav>
                                      </p:tavLst>
                                    </p:anim>
                                    <p:anim calcmode="lin" valueType="num">
                                      <p:cBhvr>
                                        <p:cTn id="73" dur="332" tmFilter="0, 0; 0.125,0.2665; 0.25,0.4; 0.375,0.465; 0.5,0.5;  0.625,0.535; 0.75,0.6; 0.875,0.7335; 1,1">
                                          <p:stCondLst>
                                            <p:cond delay="1324"/>
                                          </p:stCondLst>
                                        </p:cTn>
                                        <p:tgtEl>
                                          <p:spTgt spid="6">
                                            <p:txEl>
                                              <p:pRg st="2" end="2"/>
                                            </p:txEl>
                                          </p:spTgt>
                                        </p:tgtEl>
                                        <p:attrNameLst>
                                          <p:attrName>ppt_y</p:attrName>
                                        </p:attrNameLst>
                                      </p:cBhvr>
                                      <p:tavLst>
                                        <p:tav tm="0" fmla="#ppt_y-sin(pi*$)/27">
                                          <p:val>
                                            <p:fltVal val="0"/>
                                          </p:val>
                                        </p:tav>
                                        <p:tav tm="100000">
                                          <p:val>
                                            <p:fltVal val="1"/>
                                          </p:val>
                                        </p:tav>
                                      </p:tavLst>
                                    </p:anim>
                                    <p:anim calcmode="lin" valueType="num">
                                      <p:cBhvr>
                                        <p:cTn id="74" dur="164" tmFilter="0, 0; 0.125,0.2665; 0.25,0.4; 0.375,0.465; 0.5,0.5;  0.625,0.535; 0.75,0.6; 0.875,0.7335; 1,1">
                                          <p:stCondLst>
                                            <p:cond delay="1656"/>
                                          </p:stCondLst>
                                        </p:cTn>
                                        <p:tgtEl>
                                          <p:spTgt spid="6">
                                            <p:txEl>
                                              <p:pRg st="2" end="2"/>
                                            </p:txEl>
                                          </p:spTgt>
                                        </p:tgtEl>
                                        <p:attrNameLst>
                                          <p:attrName>ppt_y</p:attrName>
                                        </p:attrNameLst>
                                      </p:cBhvr>
                                      <p:tavLst>
                                        <p:tav tm="0" fmla="#ppt_y-sin(pi*$)/81">
                                          <p:val>
                                            <p:fltVal val="0"/>
                                          </p:val>
                                        </p:tav>
                                        <p:tav tm="100000">
                                          <p:val>
                                            <p:fltVal val="1"/>
                                          </p:val>
                                        </p:tav>
                                      </p:tavLst>
                                    </p:anim>
                                    <p:animScale>
                                      <p:cBhvr>
                                        <p:cTn id="75" dur="26">
                                          <p:stCondLst>
                                            <p:cond delay="650"/>
                                          </p:stCondLst>
                                        </p:cTn>
                                        <p:tgtEl>
                                          <p:spTgt spid="6">
                                            <p:txEl>
                                              <p:pRg st="2" end="2"/>
                                            </p:txEl>
                                          </p:spTgt>
                                        </p:tgtEl>
                                      </p:cBhvr>
                                      <p:to x="100000" y="60000"/>
                                    </p:animScale>
                                    <p:animScale>
                                      <p:cBhvr>
                                        <p:cTn id="76" dur="166" decel="50000">
                                          <p:stCondLst>
                                            <p:cond delay="676"/>
                                          </p:stCondLst>
                                        </p:cTn>
                                        <p:tgtEl>
                                          <p:spTgt spid="6">
                                            <p:txEl>
                                              <p:pRg st="2" end="2"/>
                                            </p:txEl>
                                          </p:spTgt>
                                        </p:tgtEl>
                                      </p:cBhvr>
                                      <p:to x="100000" y="100000"/>
                                    </p:animScale>
                                    <p:animScale>
                                      <p:cBhvr>
                                        <p:cTn id="77" dur="26">
                                          <p:stCondLst>
                                            <p:cond delay="1312"/>
                                          </p:stCondLst>
                                        </p:cTn>
                                        <p:tgtEl>
                                          <p:spTgt spid="6">
                                            <p:txEl>
                                              <p:pRg st="2" end="2"/>
                                            </p:txEl>
                                          </p:spTgt>
                                        </p:tgtEl>
                                      </p:cBhvr>
                                      <p:to x="100000" y="80000"/>
                                    </p:animScale>
                                    <p:animScale>
                                      <p:cBhvr>
                                        <p:cTn id="78" dur="166" decel="50000">
                                          <p:stCondLst>
                                            <p:cond delay="1338"/>
                                          </p:stCondLst>
                                        </p:cTn>
                                        <p:tgtEl>
                                          <p:spTgt spid="6">
                                            <p:txEl>
                                              <p:pRg st="2" end="2"/>
                                            </p:txEl>
                                          </p:spTgt>
                                        </p:tgtEl>
                                      </p:cBhvr>
                                      <p:to x="100000" y="100000"/>
                                    </p:animScale>
                                    <p:animScale>
                                      <p:cBhvr>
                                        <p:cTn id="79" dur="26">
                                          <p:stCondLst>
                                            <p:cond delay="1642"/>
                                          </p:stCondLst>
                                        </p:cTn>
                                        <p:tgtEl>
                                          <p:spTgt spid="6">
                                            <p:txEl>
                                              <p:pRg st="2" end="2"/>
                                            </p:txEl>
                                          </p:spTgt>
                                        </p:tgtEl>
                                      </p:cBhvr>
                                      <p:to x="100000" y="90000"/>
                                    </p:animScale>
                                    <p:animScale>
                                      <p:cBhvr>
                                        <p:cTn id="80" dur="166" decel="50000">
                                          <p:stCondLst>
                                            <p:cond delay="1668"/>
                                          </p:stCondLst>
                                        </p:cTn>
                                        <p:tgtEl>
                                          <p:spTgt spid="6">
                                            <p:txEl>
                                              <p:pRg st="2" end="2"/>
                                            </p:txEl>
                                          </p:spTgt>
                                        </p:tgtEl>
                                      </p:cBhvr>
                                      <p:to x="100000" y="100000"/>
                                    </p:animScale>
                                    <p:animScale>
                                      <p:cBhvr>
                                        <p:cTn id="81" dur="26">
                                          <p:stCondLst>
                                            <p:cond delay="1808"/>
                                          </p:stCondLst>
                                        </p:cTn>
                                        <p:tgtEl>
                                          <p:spTgt spid="6">
                                            <p:txEl>
                                              <p:pRg st="2" end="2"/>
                                            </p:txEl>
                                          </p:spTgt>
                                        </p:tgtEl>
                                      </p:cBhvr>
                                      <p:to x="100000" y="95000"/>
                                    </p:animScale>
                                    <p:animScale>
                                      <p:cBhvr>
                                        <p:cTn id="82" dur="166" decel="50000">
                                          <p:stCondLst>
                                            <p:cond delay="1834"/>
                                          </p:stCondLst>
                                        </p:cTn>
                                        <p:tgtEl>
                                          <p:spTgt spid="6">
                                            <p:txEl>
                                              <p:pRg st="2" end="2"/>
                                            </p:txEl>
                                          </p:spTgt>
                                        </p:tgtEl>
                                      </p:cBhvr>
                                      <p:to x="100000" y="100000"/>
                                    </p:animScale>
                                  </p:childTnLst>
                                </p:cTn>
                              </p:par>
                            </p:childTnLst>
                          </p:cTn>
                        </p:par>
                      </p:childTnLst>
                    </p:cTn>
                  </p:par>
                  <p:par>
                    <p:cTn id="83" fill="hold">
                      <p:stCondLst>
                        <p:cond delay="indefinite"/>
                      </p:stCondLst>
                      <p:childTnLst>
                        <p:par>
                          <p:cTn id="84" fill="hold">
                            <p:stCondLst>
                              <p:cond delay="0"/>
                            </p:stCondLst>
                            <p:childTnLst>
                              <p:par>
                                <p:cTn id="85" presetID="26" presetClass="entr" presetSubtype="0" fill="hold" grpId="0" nodeType="clickEffect">
                                  <p:stCondLst>
                                    <p:cond delay="0"/>
                                  </p:stCondLst>
                                  <p:childTnLst>
                                    <p:set>
                                      <p:cBhvr>
                                        <p:cTn id="86" dur="1" fill="hold">
                                          <p:stCondLst>
                                            <p:cond delay="0"/>
                                          </p:stCondLst>
                                        </p:cTn>
                                        <p:tgtEl>
                                          <p:spTgt spid="6">
                                            <p:txEl>
                                              <p:pRg st="3" end="3"/>
                                            </p:txEl>
                                          </p:spTgt>
                                        </p:tgtEl>
                                        <p:attrNameLst>
                                          <p:attrName>style.visibility</p:attrName>
                                        </p:attrNameLst>
                                      </p:cBhvr>
                                      <p:to>
                                        <p:strVal val="visible"/>
                                      </p:to>
                                    </p:set>
                                    <p:animEffect transition="in" filter="wipe(down)">
                                      <p:cBhvr>
                                        <p:cTn id="87" dur="580">
                                          <p:stCondLst>
                                            <p:cond delay="0"/>
                                          </p:stCondLst>
                                        </p:cTn>
                                        <p:tgtEl>
                                          <p:spTgt spid="6">
                                            <p:txEl>
                                              <p:pRg st="3" end="3"/>
                                            </p:txEl>
                                          </p:spTgt>
                                        </p:tgtEl>
                                      </p:cBhvr>
                                    </p:animEffect>
                                    <p:anim calcmode="lin" valueType="num">
                                      <p:cBhvr>
                                        <p:cTn id="88" dur="1822" tmFilter="0,0; 0.14,0.36; 0.43,0.73; 0.71,0.91; 1.0,1.0">
                                          <p:stCondLst>
                                            <p:cond delay="0"/>
                                          </p:stCondLst>
                                        </p:cTn>
                                        <p:tgtEl>
                                          <p:spTgt spid="6">
                                            <p:txEl>
                                              <p:pRg st="3" end="3"/>
                                            </p:txEl>
                                          </p:spTgt>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6">
                                            <p:txEl>
                                              <p:pRg st="3" end="3"/>
                                            </p:txEl>
                                          </p:spTgt>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6">
                                            <p:txEl>
                                              <p:pRg st="3" end="3"/>
                                            </p:txEl>
                                          </p:spTgt>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6">
                                            <p:txEl>
                                              <p:pRg st="3" end="3"/>
                                            </p:txEl>
                                          </p:spTgt>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6">
                                            <p:txEl>
                                              <p:pRg st="3" end="3"/>
                                            </p:txEl>
                                          </p:spTgt>
                                        </p:tgtEl>
                                        <p:attrNameLst>
                                          <p:attrName>ppt_y</p:attrName>
                                        </p:attrNameLst>
                                      </p:cBhvr>
                                      <p:tavLst>
                                        <p:tav tm="0" fmla="#ppt_y-sin(pi*$)/81">
                                          <p:val>
                                            <p:fltVal val="0"/>
                                          </p:val>
                                        </p:tav>
                                        <p:tav tm="100000">
                                          <p:val>
                                            <p:fltVal val="1"/>
                                          </p:val>
                                        </p:tav>
                                      </p:tavLst>
                                    </p:anim>
                                    <p:animScale>
                                      <p:cBhvr>
                                        <p:cTn id="93" dur="26">
                                          <p:stCondLst>
                                            <p:cond delay="650"/>
                                          </p:stCondLst>
                                        </p:cTn>
                                        <p:tgtEl>
                                          <p:spTgt spid="6">
                                            <p:txEl>
                                              <p:pRg st="3" end="3"/>
                                            </p:txEl>
                                          </p:spTgt>
                                        </p:tgtEl>
                                      </p:cBhvr>
                                      <p:to x="100000" y="60000"/>
                                    </p:animScale>
                                    <p:animScale>
                                      <p:cBhvr>
                                        <p:cTn id="94" dur="166" decel="50000">
                                          <p:stCondLst>
                                            <p:cond delay="676"/>
                                          </p:stCondLst>
                                        </p:cTn>
                                        <p:tgtEl>
                                          <p:spTgt spid="6">
                                            <p:txEl>
                                              <p:pRg st="3" end="3"/>
                                            </p:txEl>
                                          </p:spTgt>
                                        </p:tgtEl>
                                      </p:cBhvr>
                                      <p:to x="100000" y="100000"/>
                                    </p:animScale>
                                    <p:animScale>
                                      <p:cBhvr>
                                        <p:cTn id="95" dur="26">
                                          <p:stCondLst>
                                            <p:cond delay="1312"/>
                                          </p:stCondLst>
                                        </p:cTn>
                                        <p:tgtEl>
                                          <p:spTgt spid="6">
                                            <p:txEl>
                                              <p:pRg st="3" end="3"/>
                                            </p:txEl>
                                          </p:spTgt>
                                        </p:tgtEl>
                                      </p:cBhvr>
                                      <p:to x="100000" y="80000"/>
                                    </p:animScale>
                                    <p:animScale>
                                      <p:cBhvr>
                                        <p:cTn id="96" dur="166" decel="50000">
                                          <p:stCondLst>
                                            <p:cond delay="1338"/>
                                          </p:stCondLst>
                                        </p:cTn>
                                        <p:tgtEl>
                                          <p:spTgt spid="6">
                                            <p:txEl>
                                              <p:pRg st="3" end="3"/>
                                            </p:txEl>
                                          </p:spTgt>
                                        </p:tgtEl>
                                      </p:cBhvr>
                                      <p:to x="100000" y="100000"/>
                                    </p:animScale>
                                    <p:animScale>
                                      <p:cBhvr>
                                        <p:cTn id="97" dur="26">
                                          <p:stCondLst>
                                            <p:cond delay="1642"/>
                                          </p:stCondLst>
                                        </p:cTn>
                                        <p:tgtEl>
                                          <p:spTgt spid="6">
                                            <p:txEl>
                                              <p:pRg st="3" end="3"/>
                                            </p:txEl>
                                          </p:spTgt>
                                        </p:tgtEl>
                                      </p:cBhvr>
                                      <p:to x="100000" y="90000"/>
                                    </p:animScale>
                                    <p:animScale>
                                      <p:cBhvr>
                                        <p:cTn id="98" dur="166" decel="50000">
                                          <p:stCondLst>
                                            <p:cond delay="1668"/>
                                          </p:stCondLst>
                                        </p:cTn>
                                        <p:tgtEl>
                                          <p:spTgt spid="6">
                                            <p:txEl>
                                              <p:pRg st="3" end="3"/>
                                            </p:txEl>
                                          </p:spTgt>
                                        </p:tgtEl>
                                      </p:cBhvr>
                                      <p:to x="100000" y="100000"/>
                                    </p:animScale>
                                    <p:animScale>
                                      <p:cBhvr>
                                        <p:cTn id="99" dur="26">
                                          <p:stCondLst>
                                            <p:cond delay="1808"/>
                                          </p:stCondLst>
                                        </p:cTn>
                                        <p:tgtEl>
                                          <p:spTgt spid="6">
                                            <p:txEl>
                                              <p:pRg st="3" end="3"/>
                                            </p:txEl>
                                          </p:spTgt>
                                        </p:tgtEl>
                                      </p:cBhvr>
                                      <p:to x="100000" y="95000"/>
                                    </p:animScale>
                                    <p:animScale>
                                      <p:cBhvr>
                                        <p:cTn id="100" dur="166" decel="50000">
                                          <p:stCondLst>
                                            <p:cond delay="1834"/>
                                          </p:stCondLst>
                                        </p:cTn>
                                        <p:tgtEl>
                                          <p:spTgt spid="6">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uiExpand="1" build="p"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0"/>
            <a:ext cx="12192000" cy="3029803"/>
          </a:xfrm>
        </p:spPr>
        <p:txBody>
          <a:bodyPr>
            <a:normAutofit/>
          </a:bodyPr>
          <a:lstStyle/>
          <a:p>
            <a:r>
              <a:rPr lang="en-US" altLang="zh-CN" sz="7200" dirty="0" smtClean="0"/>
              <a:t> </a:t>
            </a:r>
            <a:r>
              <a:rPr lang="zh-CN" altLang="en-US" sz="7200" dirty="0" smtClean="0"/>
              <a:t>优秀例文                  </a:t>
            </a:r>
            <a:endParaRPr lang="en-US" altLang="zh-CN" sz="7200" dirty="0" smtClean="0"/>
          </a:p>
          <a:p>
            <a:r>
              <a:rPr lang="zh-CN" altLang="en-US" sz="7200" dirty="0" smtClean="0"/>
              <a:t> </a:t>
            </a:r>
            <a:r>
              <a:rPr lang="en-US" altLang="zh-CN" sz="7200" dirty="0" smtClean="0"/>
              <a:t>    </a:t>
            </a:r>
            <a:r>
              <a:rPr lang="zh-CN" altLang="en-US" sz="7200" dirty="0" smtClean="0"/>
              <a:t>多元择业，勇敢创新                                                                   </a:t>
            </a:r>
            <a:endParaRPr lang="en-US" altLang="zh-CN" sz="7200" dirty="0" smtClean="0"/>
          </a:p>
          <a:p>
            <a:pPr algn="r">
              <a:buNone/>
            </a:pPr>
            <a:r>
              <a:rPr lang="zh-CN" altLang="en-US" sz="3200" dirty="0" smtClean="0"/>
              <a:t>深圳外国语学校  高   健  </a:t>
            </a:r>
            <a:r>
              <a:rPr lang="en-US" altLang="zh-CN" sz="3200" dirty="0" smtClean="0"/>
              <a:t>58</a:t>
            </a:r>
            <a:r>
              <a:rPr lang="zh-CN" altLang="en-US" sz="3200" dirty="0" smtClean="0"/>
              <a:t>分</a:t>
            </a:r>
          </a:p>
          <a:p>
            <a:endParaRPr lang="zh-CN" altLang="en-US" sz="7200" dirty="0"/>
          </a:p>
        </p:txBody>
      </p:sp>
      <p:sp>
        <p:nvSpPr>
          <p:cNvPr id="4" name="矩形 3"/>
          <p:cNvSpPr/>
          <p:nvPr/>
        </p:nvSpPr>
        <p:spPr>
          <a:xfrm>
            <a:off x="0" y="2729551"/>
            <a:ext cx="12192000" cy="3539430"/>
          </a:xfrm>
          <a:prstGeom prst="rect">
            <a:avLst/>
          </a:prstGeom>
        </p:spPr>
        <p:txBody>
          <a:bodyPr wrap="square">
            <a:spAutoFit/>
          </a:bodyPr>
          <a:lstStyle/>
          <a:p>
            <a:r>
              <a:rPr lang="zh-CN" altLang="en-US" b="1" dirty="0" smtClean="0"/>
              <a:t>                 </a:t>
            </a:r>
            <a:r>
              <a:rPr lang="zh-CN" altLang="en-US" sz="3200" b="1" dirty="0" smtClean="0"/>
              <a:t>跳出“农门”的大学生小朱在思虑许久后决定辞职回乡养螃蟹。在“大众创新，万众创业”的春风下，做出像小朱的决定一样的年轻人不在少数。在我看来，我们确实需要打破择业单一、职业有优劣之分的社会藩篱，拾起青春的梦想，迈出一条属于自己的创业之路。</a:t>
            </a:r>
            <a:endParaRPr lang="en-US" altLang="zh-CN" sz="3200" b="1" dirty="0" smtClean="0"/>
          </a:p>
          <a:p>
            <a:r>
              <a:rPr lang="zh-CN" altLang="en-US" sz="3200" b="1" dirty="0" smtClean="0">
                <a:solidFill>
                  <a:srgbClr val="FF0000"/>
                </a:solidFill>
              </a:rPr>
              <a:t>          （“打破择业单一、职业有优劣之分的</a:t>
            </a:r>
            <a:r>
              <a:rPr lang="en-US" altLang="zh-CN" sz="3200" b="1" dirty="0" smtClean="0">
                <a:solidFill>
                  <a:srgbClr val="FF0000"/>
                </a:solidFill>
              </a:rPr>
              <a:t>…”</a:t>
            </a:r>
            <a:r>
              <a:rPr lang="zh-CN" altLang="en-US" sz="3200" b="1" dirty="0" smtClean="0">
                <a:solidFill>
                  <a:srgbClr val="FF0000"/>
                </a:solidFill>
              </a:rPr>
              <a:t>、“迈出创业之路”已经奠定了文章的骨架。可见开篇定调定向的重要。）</a:t>
            </a:r>
            <a:endParaRPr lang="zh-CN" altLang="en-US"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1" y="0"/>
            <a:ext cx="12192000" cy="6857999"/>
          </a:xfrm>
        </p:spPr>
        <p:txBody>
          <a:bodyPr>
            <a:normAutofit/>
          </a:bodyPr>
          <a:lstStyle/>
          <a:p>
            <a:r>
              <a:rPr lang="zh-CN" altLang="en-US" sz="3200" b="1" dirty="0" smtClean="0"/>
              <a:t>        ②诚然 ，公务员“万人求一职”的盛况或许仍然可见，但如今“铁饭碗”已不太受青年们的青睐。多元择业意识已深入人心</a:t>
            </a:r>
            <a:r>
              <a:rPr lang="zh-CN" altLang="en-US" sz="3200" b="1" dirty="0" smtClean="0">
                <a:solidFill>
                  <a:srgbClr val="FF0000"/>
                </a:solidFill>
              </a:rPr>
              <a:t>。（“多元择业”核心词语出现。）</a:t>
            </a:r>
            <a:r>
              <a:rPr lang="zh-CN" altLang="en-US" sz="3200" b="1" dirty="0" smtClean="0"/>
              <a:t>小朱有高学历，高科技，若投身在自己打小就熟知的养蟹领域，势必将给养蟹业带来发展。由此可见，小朱选择之正确和小朱思想之开放。</a:t>
            </a:r>
            <a:r>
              <a:rPr lang="zh-CN" altLang="en-US" sz="3200" b="1" dirty="0" smtClean="0">
                <a:solidFill>
                  <a:srgbClr val="FF0000"/>
                </a:solidFill>
              </a:rPr>
              <a:t>（“思想之开放”指向时代，正好引出下一段的写作。）</a:t>
            </a:r>
            <a:r>
              <a:rPr lang="zh-CN" altLang="en-US" sz="3200" b="1" dirty="0" smtClean="0"/>
              <a:t> </a:t>
            </a:r>
            <a:endParaRPr lang="en-US" altLang="zh-CN" sz="3200" b="1" dirty="0" smtClean="0"/>
          </a:p>
          <a:p>
            <a:r>
              <a:rPr lang="zh-CN" altLang="en-US" sz="3200" b="1" dirty="0" smtClean="0"/>
              <a:t>         ③“单一择业”，“职业有优劣之分”的思想早已过时，将知识技能应用于实践，专注于自己感兴趣的领域，难道不是明智之举吗？小朱选择做电商养蟹，正是将科技与传统结合为一体，既发挥了自身特长又能带领乡亲们脱贫致富</a:t>
            </a:r>
            <a:r>
              <a:rPr lang="zh-CN" altLang="en-US" sz="3200" b="1" dirty="0" smtClean="0">
                <a:solidFill>
                  <a:srgbClr val="FF0000"/>
                </a:solidFill>
              </a:rPr>
              <a:t>。（析事言理，从小到大有层次。）</a:t>
            </a:r>
            <a:r>
              <a:rPr lang="zh-CN" altLang="en-US" sz="3200" b="1" dirty="0" smtClean="0"/>
              <a:t>而假如小朱始终囿于网络工程师的职业，虽然待遇好，但是始终无法接地气，贴近乡亲们的生活</a:t>
            </a:r>
            <a:r>
              <a:rPr lang="zh-CN" altLang="en-US" sz="3200" b="1" dirty="0" smtClean="0">
                <a:solidFill>
                  <a:srgbClr val="FF0000"/>
                </a:solidFill>
              </a:rPr>
              <a:t>。（这个复句关系可学！）</a:t>
            </a:r>
            <a:r>
              <a:rPr lang="zh-CN" altLang="en-US" sz="3200" b="1" dirty="0" smtClean="0"/>
              <a:t>如从发展的前景来看，养蟹电商业正是朝阳行业，而网络工程师因为人员过多，难以脱颖而出。正是如此，小朱选择电商卖螃蟹实为明智之举。</a:t>
            </a:r>
            <a:endParaRPr lang="zh-CN" altLang="en-US" sz="3200" b="1" dirty="0" smtClean="0">
              <a:solidFill>
                <a:srgbClr val="FF0000"/>
              </a:solidFill>
            </a:endParaRPr>
          </a:p>
          <a:p>
            <a:endParaRPr lang="zh-CN" altLang="en-US" sz="32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0"/>
            <a:ext cx="12192000" cy="6858000"/>
          </a:xfrm>
        </p:spPr>
        <p:txBody>
          <a:bodyPr>
            <a:normAutofit/>
          </a:bodyPr>
          <a:lstStyle/>
          <a:p>
            <a:r>
              <a:rPr lang="zh-CN" altLang="en-US" sz="3600" b="1" dirty="0" smtClean="0"/>
              <a:t>      ④摘掉择业时的有色眼镜，认清发展方向，勇于开拓创新的精神值得肯定。</a:t>
            </a:r>
            <a:r>
              <a:rPr lang="en-US" altLang="zh-CN" sz="3600" b="1" dirty="0" smtClean="0"/>
              <a:t>《</a:t>
            </a:r>
            <a:r>
              <a:rPr lang="zh-CN" altLang="en-US" sz="3600" b="1" dirty="0" smtClean="0"/>
              <a:t>肖申克的救赎</a:t>
            </a:r>
            <a:r>
              <a:rPr lang="en-US" altLang="zh-CN" sz="3600" b="1" dirty="0" smtClean="0"/>
              <a:t>》</a:t>
            </a:r>
            <a:r>
              <a:rPr lang="zh-CN" altLang="en-US" sz="3600" b="1" dirty="0" smtClean="0"/>
              <a:t>中有言：“有些鸟儿是管不住的，因为它们心中有梦想，每一片羽毛上都洒满太阳的光芒。”</a:t>
            </a:r>
            <a:r>
              <a:rPr lang="zh-CN" altLang="en-US" sz="3600" b="1" dirty="0" smtClean="0">
                <a:solidFill>
                  <a:srgbClr val="FF0000"/>
                </a:solidFill>
              </a:rPr>
              <a:t>（炫才之句也增色。）</a:t>
            </a:r>
            <a:r>
              <a:rPr lang="zh-CN" altLang="en-US" sz="3600" b="1" dirty="0" smtClean="0"/>
              <a:t>文中小朱亲身实践了养蟹业，从其中的苦品出了快乐。小朱若认准了做电商买螃蟹，沿着这条路开拓下去，必然能寻到宝藏</a:t>
            </a:r>
            <a:r>
              <a:rPr lang="zh-CN" altLang="en-US" sz="3600" b="1" dirty="0" smtClean="0">
                <a:solidFill>
                  <a:srgbClr val="FF0000"/>
                </a:solidFill>
              </a:rPr>
              <a:t>。（“必然”一词过于绝对，不妨用“即便是失败，但这份开拓创新的精神会更显珍贵”，使分析更辩证些。）</a:t>
            </a:r>
            <a:r>
              <a:rPr lang="zh-CN" altLang="en-US" sz="3600" b="1" dirty="0" smtClean="0"/>
              <a:t>创业者最需要的就是勇气与毅力。当特斯拉创始人埃隆马斯克打算投身航天领域时，所有人都认为他疯了，而埃隆却以人类第一次回收火箭的实际行动证明了自己。小朱需要像埃隆一样有恒定的目标与决心，创作出自己的养蟹、电商帝国。（</a:t>
            </a:r>
            <a:r>
              <a:rPr lang="zh-CN" altLang="en-US" sz="3600" b="1" dirty="0" smtClean="0">
                <a:solidFill>
                  <a:srgbClr val="FF0000"/>
                </a:solidFill>
              </a:rPr>
              <a:t>事例横比，只不过“电商帝国”有些夸大。）</a:t>
            </a:r>
          </a:p>
          <a:p>
            <a:endParaRPr lang="zh-CN" altLang="en-US" sz="36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204717" y="191069"/>
            <a:ext cx="11668835" cy="6858000"/>
          </a:xfrm>
        </p:spPr>
        <p:txBody>
          <a:bodyPr>
            <a:noAutofit/>
          </a:bodyPr>
          <a:lstStyle/>
          <a:p>
            <a:r>
              <a:rPr lang="zh-CN" altLang="en-US" sz="3600" b="1" dirty="0" smtClean="0"/>
              <a:t>      ⑤在“互联网</a:t>
            </a:r>
            <a:r>
              <a:rPr lang="en-US" altLang="zh-CN" sz="3600" b="1" dirty="0" smtClean="0"/>
              <a:t>+”</a:t>
            </a:r>
            <a:r>
              <a:rPr lang="zh-CN" altLang="en-US" sz="3600" b="1" dirty="0" smtClean="0"/>
              <a:t>的大时代中，葆有一颗勇于开拓进取的恒心并且舍弃职业单一的陈旧思想确实重要</a:t>
            </a:r>
            <a:r>
              <a:rPr lang="zh-CN" altLang="en-US" sz="3600" b="1" dirty="0" smtClean="0">
                <a:solidFill>
                  <a:srgbClr val="FF0000"/>
                </a:solidFill>
              </a:rPr>
              <a:t>。（段落核心句意识！）</a:t>
            </a:r>
            <a:r>
              <a:rPr lang="zh-CN" altLang="en-US" sz="3600" b="1" dirty="0" smtClean="0"/>
              <a:t>上交大的李宏烨以材料学博士身份跨入相声界，北大建筑系高材生石悦也勇敢地进入了游戏领域都深刻体现着多元择业意识的深入人心。苏轼有云：“古今之成大事业者，非惟有超世之才，亦必有坚韧不拔之志。”</a:t>
            </a:r>
            <a:r>
              <a:rPr lang="zh-CN" altLang="en-US" sz="3600" b="1" dirty="0" smtClean="0">
                <a:solidFill>
                  <a:srgbClr val="FF0000"/>
                </a:solidFill>
              </a:rPr>
              <a:t>（再次显才炫才。）</a:t>
            </a:r>
            <a:r>
              <a:rPr lang="zh-CN" altLang="en-US" sz="3600" b="1" dirty="0" smtClean="0"/>
              <a:t>笃定目标，勇敢地迈出人生的脚步，将每一步走的扎实，那么千千万万像小朱一般的创业者，们即可计日而待成功之时了。</a:t>
            </a:r>
          </a:p>
          <a:p>
            <a:r>
              <a:rPr lang="zh-CN" altLang="en-US" sz="3600" b="1" dirty="0" smtClean="0"/>
              <a:t>       ⑥让我们选择自己热爱的事业，驾着人生之舟远航吧！</a:t>
            </a:r>
            <a:r>
              <a:rPr lang="zh-CN" altLang="en-US" sz="3600" b="1" dirty="0" smtClean="0">
                <a:solidFill>
                  <a:srgbClr val="FF0000"/>
                </a:solidFill>
              </a:rPr>
              <a:t>（呼告结束。）</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204717" y="191069"/>
            <a:ext cx="12396717" cy="6858000"/>
          </a:xfrm>
        </p:spPr>
        <p:txBody>
          <a:bodyPr>
            <a:normAutofit fontScale="92500" lnSpcReduction="10000"/>
          </a:bodyPr>
          <a:lstStyle/>
          <a:p>
            <a:r>
              <a:rPr lang="en-US" altLang="zh-CN" b="1" dirty="0" smtClean="0"/>
              <a:t>【</a:t>
            </a:r>
            <a:r>
              <a:rPr lang="zh-CN" altLang="en-US" b="1" dirty="0" smtClean="0"/>
              <a:t>总评</a:t>
            </a:r>
            <a:r>
              <a:rPr lang="en-US" altLang="zh-CN" b="1" dirty="0" smtClean="0"/>
              <a:t>】</a:t>
            </a:r>
            <a:r>
              <a:rPr lang="zh-CN" altLang="en-US" b="1" dirty="0" smtClean="0">
                <a:solidFill>
                  <a:srgbClr val="C00000"/>
                </a:solidFill>
              </a:rPr>
              <a:t>这篇文章能得</a:t>
            </a:r>
            <a:r>
              <a:rPr lang="en-US" altLang="zh-CN" b="1" dirty="0" smtClean="0">
                <a:solidFill>
                  <a:srgbClr val="C00000"/>
                </a:solidFill>
              </a:rPr>
              <a:t>58</a:t>
            </a:r>
            <a:r>
              <a:rPr lang="zh-CN" altLang="en-US" b="1" dirty="0" smtClean="0">
                <a:solidFill>
                  <a:srgbClr val="C00000"/>
                </a:solidFill>
              </a:rPr>
              <a:t>分的原因，最主要是把事情想得清楚，论得明白，写得丰富。此文的背后，有一颗清晰的头脑在！</a:t>
            </a:r>
          </a:p>
          <a:p>
            <a:r>
              <a:rPr lang="zh-CN" altLang="en-US" b="1" dirty="0" smtClean="0">
                <a:solidFill>
                  <a:srgbClr val="0B1BB9"/>
                </a:solidFill>
              </a:rPr>
              <a:t>从题目看，“多元择业，勇于创新”两个短语各有所指，又互有关联。“多元择业”是与时代大背景有关，“勇于创新”则更多的是指向小朱这样的大学生。二者有关系则是要在“多元择业”的大背景下“勇于创新”，当然，二者的关系，是“多元择业”依靠于“勇于创新”。这样一关联，就有了从一个人到一个群体，再到一个时代的宏大意旨，所以，文章开头段的一句“我们确实需要打破择业单一、职业有优劣之分的社会藩篱，拾起青春的梦想，迈出一条属于自己的创业之路”，既是文章观点，更是文章的二元内容的总起；与之相对应的是，在文章结尾句中，呼告对象变成了“我们”。</a:t>
            </a:r>
          </a:p>
          <a:p>
            <a:r>
              <a:rPr lang="zh-CN" altLang="en-US" b="1" dirty="0" smtClean="0">
                <a:solidFill>
                  <a:srgbClr val="0B1BB9"/>
                </a:solidFill>
              </a:rPr>
              <a:t>从逻辑上，作者首先定位“多元择业”重于“勇于创新”，因此，“多元择业观”的分析论证成为文章的核心内容。除了第④段是在集中论证“勇于创新的精神值得肯定”之外，其他段落都是在论证“多元择业观的时代意义”：第②段借“铁饭碗”之不再受青睐，而说明“多元择业意识已深入人心”，从而看出小朱“选择之正确”和“小朱思想之开放”与时代之间有关联；第③段紧接上一段，先批一下“单一择业”、“职业有优劣之分”思想的过时，得出小朱的选择为明智之举的结论；第⑤段继续扣紧时代选择之必然，加以李宏烨的事例、苏轼的名言，使得论述充分有力。</a:t>
            </a:r>
          </a:p>
          <a:p>
            <a:r>
              <a:rPr lang="zh-CN" altLang="en-US" b="1" dirty="0" smtClean="0">
                <a:solidFill>
                  <a:srgbClr val="0B1BB9"/>
                </a:solidFill>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627380" y="1194435"/>
            <a:ext cx="10937875" cy="2214880"/>
          </a:xfrm>
          <a:prstGeom prst="rect">
            <a:avLst/>
          </a:prstGeom>
          <a:solidFill>
            <a:srgbClr val="FF0000">
              <a:alpha val="62000"/>
            </a:srgbClr>
          </a:solidFill>
          <a:ln>
            <a:noFill/>
          </a:ln>
          <a:effectLst>
            <a:softEdge rad="304800"/>
          </a:effectLst>
        </p:spPr>
        <p:txBody>
          <a:bodyPr wrap="square" rtlCol="0" anchor="t">
            <a:spAutoFit/>
          </a:bodyPr>
          <a:lstStyle/>
          <a:p>
            <a:pPr algn="ctr"/>
            <a:r>
              <a:rPr lang="zh-CN" altLang="en-US" sz="13800" b="1">
                <a:ln w="25400">
                  <a:gradFill>
                    <a:gsLst>
                      <a:gs pos="31000">
                        <a:srgbClr val="6D6E85"/>
                      </a:gs>
                      <a:gs pos="66000">
                        <a:srgbClr val="A2C6FF"/>
                      </a:gs>
                      <a:gs pos="45000">
                        <a:srgbClr val="97B8F2"/>
                      </a:gs>
                      <a:gs pos="11000">
                        <a:srgbClr val="ED7D31">
                          <a:lumMod val="20000"/>
                          <a:lumOff val="80000"/>
                        </a:srgbClr>
                      </a:gs>
                      <a:gs pos="100000">
                        <a:srgbClr val="7E6760"/>
                      </a:gs>
                      <a:gs pos="91000">
                        <a:schemeClr val="bg1">
                          <a:lumMod val="50000"/>
                        </a:schemeClr>
                      </a:gs>
                      <a:gs pos="56000">
                        <a:srgbClr val="455C85"/>
                      </a:gs>
                      <a:gs pos="81000">
                        <a:srgbClr val="F8D8CF"/>
                      </a:gs>
                    </a:gsLst>
                  </a:gradFill>
                </a:ln>
                <a:blipFill>
                  <a:blip r:embed="rId2"/>
                  <a:tile sx="100000" sy="100000"/>
                </a:blipFill>
                <a:effectLst>
                  <a:outerShdw blurRad="38100" dist="25400" dir="5400000" algn="ctr" rotWithShape="0">
                    <a:srgbClr val="6E747A">
                      <a:alpha val="43000"/>
                    </a:srgbClr>
                  </a:outerShdw>
                </a:effectLst>
              </a:rPr>
              <a:t>让步分析法</a:t>
            </a:r>
          </a:p>
        </p:txBody>
      </p:sp>
      <p:pic>
        <p:nvPicPr>
          <p:cNvPr id="3" name="图片 2" descr="timg (1)"/>
          <p:cNvPicPr>
            <a:picLocks noChangeAspect="1"/>
          </p:cNvPicPr>
          <p:nvPr/>
        </p:nvPicPr>
        <p:blipFill>
          <a:blip r:embed="rId3" cstate="print"/>
          <a:stretch>
            <a:fillRect/>
          </a:stretch>
        </p:blipFill>
        <p:spPr>
          <a:xfrm>
            <a:off x="3390900" y="3172460"/>
            <a:ext cx="4727575" cy="3151505"/>
          </a:xfrm>
          <a:prstGeom prst="rect">
            <a:avLst/>
          </a:prstGeom>
          <a:effectLst>
            <a:softEdge rad="495300"/>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2045970"/>
            <a:ext cx="11306810" cy="2879090"/>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866775" y="2514600"/>
            <a:ext cx="10640060" cy="2662845"/>
          </a:xfrm>
          <a:prstGeom prst="rect">
            <a:avLst/>
          </a:prstGeom>
          <a:noFill/>
        </p:spPr>
        <p:txBody>
          <a:bodyPr wrap="square" rtlCol="0">
            <a:spAutoFit/>
          </a:bodyPr>
          <a:lstStyle/>
          <a:p>
            <a:pPr algn="ctr" fontAlgn="auto">
              <a:lnSpc>
                <a:spcPct val="120000"/>
              </a:lnSpc>
            </a:pPr>
            <a:r>
              <a:rPr lang="zh-CN" altLang="en-US" sz="7200" b="1" dirty="0">
                <a:solidFill>
                  <a:srgbClr val="002060"/>
                </a:solidFill>
                <a:sym typeface="+mn-ea"/>
              </a:rPr>
              <a:t>小试牛刀</a:t>
            </a:r>
          </a:p>
          <a:p>
            <a:pPr algn="l" fontAlgn="auto">
              <a:lnSpc>
                <a:spcPct val="120000"/>
              </a:lnSpc>
            </a:pPr>
            <a:r>
              <a:rPr lang="zh-CN" altLang="en-US" sz="7200" b="1" dirty="0">
                <a:solidFill>
                  <a:srgbClr val="C00000"/>
                </a:solidFill>
                <a:sym typeface="+mn-ea"/>
              </a:rPr>
              <a:t>       </a:t>
            </a:r>
            <a:r>
              <a:rPr lang="en-US" altLang="zh-CN" sz="7200" b="1" dirty="0" smtClean="0">
                <a:solidFill>
                  <a:srgbClr val="C00000"/>
                </a:solidFill>
                <a:sym typeface="+mn-ea"/>
              </a:rPr>
              <a:t> </a:t>
            </a:r>
            <a:endParaRPr lang="zh-CN" altLang="en-US" sz="7200" b="1" dirty="0">
              <a:solidFill>
                <a:srgbClr val="C00000"/>
              </a:solidFill>
              <a:sym typeface="+mn-e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369570" y="417830"/>
            <a:ext cx="11593195" cy="602297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r>
              <a:rPr lang="en-US" altLang="zh-CN" sz="2800">
                <a:solidFill>
                  <a:srgbClr val="002060"/>
                </a:solidFill>
                <a:latin typeface="黑体" panose="02010609060101010101" charset="-122"/>
                <a:ea typeface="黑体" panose="02010609060101010101" charset="-122"/>
              </a:rPr>
              <a:t>阅读下面的材料，根据要求写一篇不少于800字的文章。（60分）</a:t>
            </a:r>
            <a:br>
              <a:rPr lang="en-US" altLang="zh-CN" sz="2800">
                <a:solidFill>
                  <a:srgbClr val="002060"/>
                </a:solidFill>
                <a:latin typeface="黑体" panose="02010609060101010101" charset="-122"/>
                <a:ea typeface="黑体" panose="02010609060101010101" charset="-122"/>
              </a:rPr>
            </a:br>
            <a:r>
              <a:rPr lang="en-US" altLang="zh-CN" sz="2800">
                <a:solidFill>
                  <a:srgbClr val="C00000"/>
                </a:solidFill>
                <a:latin typeface="黑体" panose="02010609060101010101" charset="-122"/>
                <a:ea typeface="黑体" panose="02010609060101010101" charset="-122"/>
              </a:rPr>
              <a:t>    意大利某城市有个名叫海因茨的人，他的妻子得了癌症，危在旦夕。该市有个药剂师，研制了一种治癌特效药，配制这种药的成本只有200美元，但他要价极高，每剂要价 2000 美元。为了买到这剂药，海因茨变卖家产，并且到处借钱，但最终只凑得1000美元。海因茨恳求药剂师说：他的妻子快要死了，能否将药便宜点卖给他，或者允许他赊帐。药剂师拒绝了他，并且还说：“我研制的这种药，正是为了赚钱”。海因茨没别的办法，于是在一个晚上潜入药剂师的仓库把药偷走了，结果被警察发现，抓进警察局。</a:t>
            </a:r>
            <a:br>
              <a:rPr lang="en-US" altLang="zh-CN" sz="2800">
                <a:solidFill>
                  <a:srgbClr val="C00000"/>
                </a:solidFill>
                <a:latin typeface="黑体" panose="02010609060101010101" charset="-122"/>
                <a:ea typeface="黑体" panose="02010609060101010101" charset="-122"/>
              </a:rPr>
            </a:br>
            <a:r>
              <a:rPr lang="en-US" altLang="zh-CN" sz="2800">
                <a:solidFill>
                  <a:srgbClr val="C00000"/>
                </a:solidFill>
                <a:latin typeface="黑体" panose="02010609060101010101" charset="-122"/>
                <a:ea typeface="黑体" panose="02010609060101010101" charset="-122"/>
              </a:rPr>
              <a:t>    要求</a:t>
            </a:r>
            <a:r>
              <a:rPr lang="zh-CN" altLang="en-US" sz="2800">
                <a:solidFill>
                  <a:srgbClr val="C00000"/>
                </a:solidFill>
                <a:latin typeface="黑体" panose="02010609060101010101" charset="-122"/>
                <a:ea typeface="黑体" panose="02010609060101010101" charset="-122"/>
              </a:rPr>
              <a:t>结合材料内容及含意，</a:t>
            </a:r>
            <a:r>
              <a:rPr lang="en-US" altLang="zh-CN" sz="2800">
                <a:solidFill>
                  <a:srgbClr val="C00000"/>
                </a:solidFill>
                <a:latin typeface="黑体" panose="02010609060101010101" charset="-122"/>
                <a:ea typeface="黑体" panose="02010609060101010101" charset="-122"/>
              </a:rPr>
              <a:t>选好角度，确定立意</a:t>
            </a:r>
            <a:r>
              <a:rPr lang="zh-CN" altLang="en-US" sz="2800">
                <a:solidFill>
                  <a:srgbClr val="C00000"/>
                </a:solidFill>
                <a:latin typeface="黑体" panose="02010609060101010101" charset="-122"/>
                <a:ea typeface="黑体" panose="02010609060101010101" charset="-122"/>
              </a:rPr>
              <a:t>；</a:t>
            </a:r>
            <a:r>
              <a:rPr lang="en-US" altLang="zh-CN" sz="2800">
                <a:solidFill>
                  <a:srgbClr val="C00000"/>
                </a:solidFill>
                <a:latin typeface="黑体" panose="02010609060101010101" charset="-122"/>
                <a:ea typeface="黑体" panose="02010609060101010101" charset="-122"/>
              </a:rPr>
              <a:t>明确文体，自拟标题；不要套作，不得抄袭。</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2235" y="92075"/>
            <a:ext cx="11735435" cy="1526540"/>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zh-CN" altLang="en-US" sz="2800">
                <a:solidFill>
                  <a:srgbClr val="C00000"/>
                </a:solidFill>
                <a:latin typeface="黑体" panose="02010609060101010101" charset="-122"/>
                <a:ea typeface="黑体" panose="02010609060101010101" charset="-122"/>
              </a:rPr>
              <a:t>附：让步分析法段落一个</a:t>
            </a:r>
            <a:r>
              <a:rPr lang="en-US" altLang="zh-CN" sz="2800">
                <a:solidFill>
                  <a:srgbClr val="C00000"/>
                </a:solidFill>
                <a:latin typeface="黑体" panose="02010609060101010101" charset="-122"/>
                <a:ea typeface="黑体" panose="02010609060101010101" charset="-122"/>
              </a:rPr>
              <a:t>                 </a:t>
            </a:r>
            <a:br>
              <a:rPr lang="en-US" altLang="zh-CN" sz="2800">
                <a:solidFill>
                  <a:srgbClr val="C00000"/>
                </a:solidFill>
                <a:latin typeface="黑体" panose="02010609060101010101" charset="-122"/>
                <a:ea typeface="黑体" panose="02010609060101010101" charset="-122"/>
              </a:rPr>
            </a:br>
            <a:r>
              <a:rPr lang="en-US" altLang="zh-CN" sz="2800">
                <a:solidFill>
                  <a:srgbClr val="C00000"/>
                </a:solidFill>
                <a:latin typeface="黑体" panose="02010609060101010101" charset="-122"/>
                <a:ea typeface="黑体" panose="02010609060101010101" charset="-122"/>
              </a:rPr>
              <a:t>                   </a:t>
            </a:r>
            <a:r>
              <a:rPr lang="zh-CN" altLang="en-US" sz="3600">
                <a:solidFill>
                  <a:srgbClr val="C00000"/>
                </a:solidFill>
                <a:latin typeface="黑体" panose="02010609060101010101" charset="-122"/>
                <a:ea typeface="黑体" panose="02010609060101010101" charset="-122"/>
              </a:rPr>
              <a:t>题目：莫让金钱遮蔽人性</a:t>
            </a:r>
            <a:r>
              <a:rPr lang="en-US" altLang="zh-CN" sz="3600">
                <a:solidFill>
                  <a:srgbClr val="C00000"/>
                </a:solidFill>
                <a:latin typeface="黑体" panose="02010609060101010101" charset="-122"/>
                <a:ea typeface="黑体" panose="02010609060101010101" charset="-122"/>
              </a:rPr>
              <a:t>  </a:t>
            </a:r>
            <a:endParaRPr sz="2800">
              <a:latin typeface="黑体" panose="02010609060101010101" charset="-122"/>
              <a:ea typeface="黑体" panose="02010609060101010101" charset="-122"/>
            </a:endParaRPr>
          </a:p>
        </p:txBody>
      </p:sp>
      <p:sp>
        <p:nvSpPr>
          <p:cNvPr id="3" name="文本框 2"/>
          <p:cNvSpPr txBox="1"/>
          <p:nvPr/>
        </p:nvSpPr>
        <p:spPr>
          <a:xfrm>
            <a:off x="0" y="1627922"/>
            <a:ext cx="11916410" cy="4968240"/>
          </a:xfrm>
          <a:prstGeom prst="rect">
            <a:avLst/>
          </a:prstGeom>
          <a:noFill/>
        </p:spPr>
        <p:txBody>
          <a:bodyPr wrap="square" rtlCol="0">
            <a:spAutoFit/>
          </a:bodyPr>
          <a:lstStyle/>
          <a:p>
            <a:pPr algn="l"/>
            <a:r>
              <a:rPr lang="en-US" sz="2800" dirty="0">
                <a:latin typeface="黑体" panose="02010609060101010101" charset="-122"/>
                <a:ea typeface="黑体" panose="02010609060101010101" charset="-122"/>
                <a:cs typeface="+mj-cs"/>
                <a:sym typeface="+mn-ea"/>
              </a:rPr>
              <a:t>     </a:t>
            </a:r>
            <a:r>
              <a:rPr sz="3200" dirty="0" err="1">
                <a:solidFill>
                  <a:srgbClr val="0B1BB9"/>
                </a:solidFill>
                <a:latin typeface="黑体" panose="02010609060101010101" charset="-122"/>
                <a:ea typeface="黑体" panose="02010609060101010101" charset="-122"/>
                <a:cs typeface="+mj-cs"/>
                <a:sym typeface="+mn-ea"/>
              </a:rPr>
              <a:t>诚然</a:t>
            </a:r>
            <a:r>
              <a:rPr sz="3200" dirty="0" err="1">
                <a:latin typeface="黑体" panose="02010609060101010101" charset="-122"/>
                <a:ea typeface="黑体" panose="02010609060101010101" charset="-122"/>
                <a:cs typeface="+mj-cs"/>
                <a:sym typeface="+mn-ea"/>
              </a:rPr>
              <a:t>，金钱财富是美好生活的重要保证</a:t>
            </a:r>
            <a:r>
              <a:rPr sz="3200" dirty="0">
                <a:latin typeface="黑体" panose="02010609060101010101" charset="-122"/>
                <a:ea typeface="黑体" panose="02010609060101010101" charset="-122"/>
                <a:cs typeface="+mj-cs"/>
                <a:sym typeface="+mn-ea"/>
              </a:rPr>
              <a:t>。</a:t>
            </a:r>
            <a:r>
              <a:rPr sz="3200" dirty="0" err="1">
                <a:latin typeface="黑体" panose="02010609060101010101" charset="-122"/>
                <a:ea typeface="黑体" panose="02010609060101010101" charset="-122"/>
                <a:cs typeface="+mj-cs"/>
                <a:sym typeface="+mn-ea"/>
              </a:rPr>
              <a:t>无论中外古今，人们</a:t>
            </a:r>
            <a:r>
              <a:rPr sz="3200" dirty="0" err="1">
                <a:solidFill>
                  <a:srgbClr val="0B1BB9"/>
                </a:solidFill>
                <a:latin typeface="黑体" panose="02010609060101010101" charset="-122"/>
                <a:ea typeface="黑体" panose="02010609060101010101" charset="-122"/>
                <a:cs typeface="+mj-cs"/>
                <a:sym typeface="+mn-ea"/>
              </a:rPr>
              <a:t>都</a:t>
            </a:r>
            <a:r>
              <a:rPr sz="3200" dirty="0" err="1">
                <a:latin typeface="黑体" panose="02010609060101010101" charset="-122"/>
                <a:ea typeface="黑体" panose="02010609060101010101" charset="-122"/>
                <a:cs typeface="+mj-cs"/>
                <a:sym typeface="+mn-ea"/>
              </a:rPr>
              <a:t>把发展经济、增加金钱财富、提高生活质量作为重要事务</a:t>
            </a:r>
            <a:r>
              <a:rPr sz="3200" dirty="0">
                <a:latin typeface="黑体" panose="02010609060101010101" charset="-122"/>
                <a:ea typeface="黑体" panose="02010609060101010101" charset="-122"/>
                <a:cs typeface="+mj-cs"/>
                <a:sym typeface="+mn-ea"/>
              </a:rPr>
              <a:t>。</a:t>
            </a:r>
            <a:r>
              <a:rPr sz="3200" dirty="0" err="1">
                <a:latin typeface="黑体" panose="02010609060101010101" charset="-122"/>
                <a:ea typeface="黑体" panose="02010609060101010101" charset="-122"/>
                <a:cs typeface="+mj-cs"/>
                <a:sym typeface="+mn-ea"/>
              </a:rPr>
              <a:t>我国实行改革开放，</a:t>
            </a:r>
            <a:r>
              <a:rPr sz="3200" dirty="0" err="1">
                <a:solidFill>
                  <a:srgbClr val="0B1BB9"/>
                </a:solidFill>
                <a:latin typeface="黑体" panose="02010609060101010101" charset="-122"/>
                <a:ea typeface="黑体" panose="02010609060101010101" charset="-122"/>
                <a:cs typeface="+mj-cs"/>
                <a:sym typeface="+mn-ea"/>
              </a:rPr>
              <a:t>也正是</a:t>
            </a:r>
            <a:r>
              <a:rPr sz="3200" dirty="0" err="1">
                <a:latin typeface="黑体" panose="02010609060101010101" charset="-122"/>
                <a:ea typeface="黑体" panose="02010609060101010101" charset="-122"/>
                <a:cs typeface="+mj-cs"/>
                <a:sym typeface="+mn-ea"/>
              </a:rPr>
              <a:t>为了促进经济发展，提高人民生活水平</a:t>
            </a:r>
            <a:r>
              <a:rPr sz="3200" dirty="0">
                <a:latin typeface="黑体" panose="02010609060101010101" charset="-122"/>
                <a:ea typeface="黑体" panose="02010609060101010101" charset="-122"/>
                <a:cs typeface="+mj-cs"/>
                <a:sym typeface="+mn-ea"/>
              </a:rPr>
              <a:t>。</a:t>
            </a:r>
            <a:r>
              <a:rPr sz="3200" dirty="0" err="1">
                <a:latin typeface="黑体" panose="02010609060101010101" charset="-122"/>
                <a:ea typeface="黑体" panose="02010609060101010101" charset="-122"/>
                <a:cs typeface="+mj-cs"/>
                <a:sym typeface="+mn-ea"/>
              </a:rPr>
              <a:t>药剂师说他研制治癌特效药是为了赚钱，</a:t>
            </a:r>
            <a:r>
              <a:rPr sz="3200" dirty="0" err="1">
                <a:solidFill>
                  <a:srgbClr val="0B1BB9"/>
                </a:solidFill>
                <a:latin typeface="黑体" panose="02010609060101010101" charset="-122"/>
                <a:ea typeface="黑体" panose="02010609060101010101" charset="-122"/>
                <a:cs typeface="+mj-cs"/>
                <a:sym typeface="+mn-ea"/>
              </a:rPr>
              <a:t>这是很实诚而且很在理的话，我们应该承认它的合理性</a:t>
            </a:r>
            <a:r>
              <a:rPr sz="3200" dirty="0">
                <a:solidFill>
                  <a:srgbClr val="0B1BB9"/>
                </a:solidFill>
                <a:latin typeface="黑体" panose="02010609060101010101" charset="-122"/>
                <a:ea typeface="黑体" panose="02010609060101010101" charset="-122"/>
                <a:cs typeface="+mj-cs"/>
                <a:sym typeface="+mn-ea"/>
              </a:rPr>
              <a:t>。</a:t>
            </a:r>
            <a:br>
              <a:rPr sz="3200" dirty="0">
                <a:solidFill>
                  <a:srgbClr val="0B1BB9"/>
                </a:solidFill>
                <a:latin typeface="黑体" panose="02010609060101010101" charset="-122"/>
                <a:ea typeface="黑体" panose="02010609060101010101" charset="-122"/>
                <a:cs typeface="+mj-cs"/>
                <a:sym typeface="+mn-ea"/>
              </a:rPr>
            </a:br>
            <a:r>
              <a:rPr sz="3200" dirty="0">
                <a:latin typeface="黑体" panose="02010609060101010101" charset="-122"/>
                <a:ea typeface="黑体" panose="02010609060101010101" charset="-122"/>
                <a:cs typeface="+mj-cs"/>
                <a:sym typeface="+mn-ea"/>
              </a:rPr>
              <a:t>    </a:t>
            </a:r>
            <a:r>
              <a:rPr sz="3200" dirty="0" err="1">
                <a:latin typeface="黑体" panose="02010609060101010101" charset="-122"/>
                <a:ea typeface="黑体" panose="02010609060101010101" charset="-122"/>
                <a:cs typeface="+mj-cs"/>
                <a:sym typeface="+mn-ea"/>
              </a:rPr>
              <a:t>可是，对金钱的追求是有底线的</a:t>
            </a:r>
            <a:r>
              <a:rPr sz="3200" dirty="0">
                <a:latin typeface="黑体" panose="02010609060101010101" charset="-122"/>
                <a:ea typeface="黑体" panose="02010609060101010101" charset="-122"/>
                <a:cs typeface="+mj-cs"/>
                <a:sym typeface="+mn-ea"/>
              </a:rPr>
              <a:t>。</a:t>
            </a:r>
            <a:r>
              <a:rPr sz="3200" dirty="0" err="1">
                <a:latin typeface="黑体" panose="02010609060101010101" charset="-122"/>
                <a:ea typeface="黑体" panose="02010609060101010101" charset="-122"/>
                <a:cs typeface="+mj-cs"/>
                <a:sym typeface="+mn-ea"/>
              </a:rPr>
              <a:t>我国古人尊崇</a:t>
            </a:r>
            <a:r>
              <a:rPr sz="3200" dirty="0">
                <a:latin typeface="黑体" panose="02010609060101010101" charset="-122"/>
                <a:ea typeface="黑体" panose="02010609060101010101" charset="-122"/>
                <a:cs typeface="+mj-cs"/>
                <a:sym typeface="+mn-ea"/>
              </a:rPr>
              <a:t>“</a:t>
            </a:r>
            <a:r>
              <a:rPr lang="zh-CN" sz="3200" dirty="0">
                <a:latin typeface="黑体" panose="02010609060101010101" charset="-122"/>
                <a:ea typeface="黑体" panose="02010609060101010101" charset="-122"/>
                <a:cs typeface="+mj-cs"/>
                <a:sym typeface="+mn-ea"/>
              </a:rPr>
              <a:t>君子爱财，</a:t>
            </a:r>
            <a:r>
              <a:rPr sz="3200" dirty="0">
                <a:latin typeface="黑体" panose="02010609060101010101" charset="-122"/>
                <a:ea typeface="黑体" panose="02010609060101010101" charset="-122"/>
                <a:cs typeface="+mj-cs"/>
                <a:sym typeface="+mn-ea"/>
              </a:rPr>
              <a:t>取</a:t>
            </a:r>
            <a:r>
              <a:rPr lang="zh-CN" sz="3200" dirty="0">
                <a:latin typeface="黑体" panose="02010609060101010101" charset="-122"/>
                <a:ea typeface="黑体" panose="02010609060101010101" charset="-122"/>
                <a:cs typeface="+mj-cs"/>
                <a:sym typeface="+mn-ea"/>
              </a:rPr>
              <a:t>之</a:t>
            </a:r>
            <a:r>
              <a:rPr sz="3200" dirty="0" err="1">
                <a:latin typeface="黑体" panose="02010609060101010101" charset="-122"/>
                <a:ea typeface="黑体" panose="02010609060101010101" charset="-122"/>
                <a:cs typeface="+mj-cs"/>
                <a:sym typeface="+mn-ea"/>
              </a:rPr>
              <a:t>有道”，所谓“道”，即是大家公认的共同遵从的原则、规矩</a:t>
            </a:r>
            <a:r>
              <a:rPr sz="3200" dirty="0">
                <a:latin typeface="黑体" panose="02010609060101010101" charset="-122"/>
                <a:ea typeface="黑体" panose="02010609060101010101" charset="-122"/>
                <a:cs typeface="+mj-cs"/>
                <a:sym typeface="+mn-ea"/>
              </a:rPr>
              <a:t>。</a:t>
            </a:r>
            <a:r>
              <a:rPr sz="3200" dirty="0" err="1">
                <a:latin typeface="黑体" panose="02010609060101010101" charset="-122"/>
                <a:ea typeface="黑体" panose="02010609060101010101" charset="-122"/>
                <a:cs typeface="+mj-cs"/>
                <a:sym typeface="+mn-ea"/>
              </a:rPr>
              <a:t>一旦违道而行，纵然富可敌国，也必将受人唾弃，视之为不义之财</a:t>
            </a:r>
            <a:r>
              <a:rPr sz="3200" dirty="0">
                <a:latin typeface="黑体" panose="02010609060101010101" charset="-122"/>
                <a:ea typeface="黑体" panose="02010609060101010101" charset="-122"/>
                <a:cs typeface="+mj-cs"/>
                <a:sym typeface="+mn-ea"/>
              </a:rPr>
              <a:t>。</a:t>
            </a:r>
            <a:r>
              <a:rPr sz="3200" dirty="0" err="1">
                <a:latin typeface="黑体" panose="02010609060101010101" charset="-122"/>
                <a:ea typeface="黑体" panose="02010609060101010101" charset="-122"/>
                <a:cs typeface="+mj-cs"/>
                <a:sym typeface="+mn-ea"/>
              </a:rPr>
              <a:t>药剂师对金钱的追求，超越了“取财有道”的底线，这在道义与良知上，是要受谴责的</a:t>
            </a:r>
            <a:r>
              <a:rPr sz="3200" dirty="0">
                <a:latin typeface="黑体" panose="02010609060101010101" charset="-122"/>
                <a:ea typeface="黑体" panose="02010609060101010101" charset="-122"/>
                <a:cs typeface="+mj-cs"/>
                <a:sym typeface="+mn-ea"/>
              </a:rPr>
              <a:t>。</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3773" y="0"/>
            <a:ext cx="11880272" cy="470344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191070" y="477672"/>
            <a:ext cx="11682482" cy="3785652"/>
          </a:xfrm>
          <a:prstGeom prst="rect">
            <a:avLst/>
          </a:prstGeom>
          <a:noFill/>
        </p:spPr>
        <p:txBody>
          <a:bodyPr wrap="square" rtlCol="0">
            <a:spAutoFit/>
          </a:bodyPr>
          <a:lstStyle/>
          <a:p>
            <a:r>
              <a:rPr lang="zh-CN" altLang="en-US" sz="6000" b="1" dirty="0">
                <a:solidFill>
                  <a:srgbClr val="002060"/>
                </a:solidFill>
                <a:sym typeface="+mn-ea"/>
              </a:rPr>
              <a:t>课堂练习</a:t>
            </a:r>
            <a:r>
              <a:rPr lang="zh-CN" altLang="en-US" sz="6000" b="1" dirty="0" smtClean="0">
                <a:solidFill>
                  <a:srgbClr val="002060"/>
                </a:solidFill>
                <a:sym typeface="+mn-ea"/>
              </a:rPr>
              <a:t>：</a:t>
            </a:r>
            <a:endParaRPr lang="en-US" altLang="zh-CN" sz="6000" b="1" dirty="0" smtClean="0">
              <a:solidFill>
                <a:srgbClr val="002060"/>
              </a:solidFill>
              <a:sym typeface="+mn-ea"/>
            </a:endParaRPr>
          </a:p>
          <a:p>
            <a:r>
              <a:rPr lang="en-US" altLang="zh-CN" sz="6000" b="1" dirty="0" smtClean="0">
                <a:solidFill>
                  <a:srgbClr val="C00000"/>
                </a:solidFill>
                <a:sym typeface="+mn-ea"/>
              </a:rPr>
              <a:t>         </a:t>
            </a:r>
            <a:r>
              <a:rPr lang="zh-CN" sz="6000" b="1" dirty="0" smtClean="0">
                <a:solidFill>
                  <a:srgbClr val="C00000"/>
                </a:solidFill>
                <a:sym typeface="+mn-ea"/>
              </a:rPr>
              <a:t>阅</a:t>
            </a:r>
            <a:r>
              <a:rPr lang="zh-CN" sz="6000" b="1" dirty="0">
                <a:solidFill>
                  <a:srgbClr val="C00000"/>
                </a:solidFill>
                <a:sym typeface="+mn-ea"/>
              </a:rPr>
              <a:t>读下面的材料，确定自己的观点和题目后，用</a:t>
            </a:r>
            <a:r>
              <a:rPr lang="en-US" altLang="zh-CN" sz="6000" b="1" dirty="0">
                <a:solidFill>
                  <a:srgbClr val="C00000"/>
                </a:solidFill>
                <a:sym typeface="+mn-ea"/>
              </a:rPr>
              <a:t>“</a:t>
            </a:r>
            <a:r>
              <a:rPr lang="zh-CN" altLang="en-US" sz="6000" b="1" dirty="0">
                <a:solidFill>
                  <a:srgbClr val="C00000"/>
                </a:solidFill>
                <a:sym typeface="+mn-ea"/>
              </a:rPr>
              <a:t>让步分析法</a:t>
            </a:r>
            <a:r>
              <a:rPr lang="en-US" altLang="zh-CN" sz="6000" b="1" dirty="0">
                <a:solidFill>
                  <a:srgbClr val="C00000"/>
                </a:solidFill>
                <a:sym typeface="+mn-ea"/>
              </a:rPr>
              <a:t>”</a:t>
            </a:r>
            <a:r>
              <a:rPr lang="zh-CN" altLang="en-US" sz="6000" b="1" dirty="0">
                <a:solidFill>
                  <a:srgbClr val="C00000"/>
                </a:solidFill>
                <a:sym typeface="+mn-ea"/>
              </a:rPr>
              <a:t>写一个作文主题议论段落。</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7015" y="467360"/>
            <a:ext cx="11593195" cy="602297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dirty="0">
                <a:solidFill>
                  <a:srgbClr val="C00000"/>
                </a:solidFill>
                <a:latin typeface="黑体" panose="02010609060101010101" charset="-122"/>
                <a:ea typeface="黑体" panose="02010609060101010101" charset="-122"/>
              </a:rPr>
              <a:t>    </a:t>
            </a:r>
            <a:r>
              <a:rPr lang="en-US" altLang="zh-CN" sz="3200" dirty="0">
                <a:solidFill>
                  <a:srgbClr val="002060"/>
                </a:solidFill>
                <a:latin typeface="黑体" panose="02010609060101010101" charset="-122"/>
                <a:ea typeface="黑体" panose="02010609060101010101" charset="-122"/>
              </a:rPr>
              <a:t>阅读下面的材料，根据要求写一篇不少于800字的文章。（60分）</a:t>
            </a:r>
            <a:br>
              <a:rPr lang="en-US" altLang="zh-CN" sz="3200" dirty="0">
                <a:solidFill>
                  <a:srgbClr val="002060"/>
                </a:solidFill>
                <a:latin typeface="黑体" panose="02010609060101010101" charset="-122"/>
                <a:ea typeface="黑体" panose="02010609060101010101" charset="-122"/>
              </a:rPr>
            </a:br>
            <a:r>
              <a:rPr lang="en-US" altLang="zh-CN" sz="3200" dirty="0">
                <a:solidFill>
                  <a:srgbClr val="C00000"/>
                </a:solidFill>
                <a:latin typeface="黑体" panose="02010609060101010101" charset="-122"/>
                <a:ea typeface="黑体" panose="02010609060101010101" charset="-122"/>
              </a:rPr>
              <a:t>    2016年1月，一位记者问钢琴大师格拉芙曼，在教了许多中国学生、造访中国将近四十次后，对中国琴童及其家长，有没有特别想说的话。</a:t>
            </a:r>
            <a:r>
              <a:rPr lang="en-US" altLang="zh-CN" sz="3200" dirty="0" err="1">
                <a:solidFill>
                  <a:srgbClr val="C00000"/>
                </a:solidFill>
                <a:latin typeface="黑体" panose="02010609060101010101" charset="-122"/>
                <a:ea typeface="黑体" panose="02010609060101010101" charset="-122"/>
              </a:rPr>
              <a:t>格拉芙曼说，“我觉得中国人太强调竞争，尤其要争第一，而且在日常生活中就不自觉地强调这种观念。”竞争，难道不是必要的吗</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争做第一，难道还有什么不好吗</a:t>
            </a:r>
            <a:r>
              <a:rPr lang="en-US" altLang="zh-CN" sz="3200" dirty="0">
                <a:solidFill>
                  <a:srgbClr val="C00000"/>
                </a:solidFill>
                <a:latin typeface="黑体" panose="02010609060101010101" charset="-122"/>
                <a:ea typeface="黑体" panose="02010609060101010101" charset="-122"/>
              </a:rPr>
              <a:t>？</a:t>
            </a:r>
            <a:br>
              <a:rPr lang="en-US" altLang="zh-CN" sz="3200" dirty="0">
                <a:solidFill>
                  <a:srgbClr val="C00000"/>
                </a:solidFill>
                <a:latin typeface="黑体" panose="02010609060101010101" charset="-122"/>
                <a:ea typeface="黑体" panose="02010609060101010101" charset="-122"/>
              </a:rPr>
            </a:br>
            <a:r>
              <a:rPr lang="en-US" altLang="zh-CN" sz="3200" dirty="0">
                <a:solidFill>
                  <a:srgbClr val="C00000"/>
                </a:solidFill>
                <a:latin typeface="黑体" panose="02010609060101010101" charset="-122"/>
                <a:ea typeface="黑体" panose="02010609060101010101" charset="-122"/>
              </a:rPr>
              <a:t>    </a:t>
            </a:r>
            <a:r>
              <a:rPr lang="en-US" altLang="zh-CN" sz="3200" dirty="0" err="1">
                <a:solidFill>
                  <a:srgbClr val="C00000"/>
                </a:solidFill>
                <a:latin typeface="黑体" panose="02010609060101010101" charset="-122"/>
                <a:ea typeface="黑体" panose="02010609060101010101" charset="-122"/>
              </a:rPr>
              <a:t>你对上述问题有何看法</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请就此写一篇文章表明你的态度，体现你的思考与权衡</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要求选好角度，确定立意，明确文体，自拟标题；不要套作，不得抄袭</a:t>
            </a:r>
            <a:r>
              <a:rPr lang="en-US" altLang="zh-CN" sz="3200" dirty="0">
                <a:solidFill>
                  <a:srgbClr val="C00000"/>
                </a:solidFill>
                <a:latin typeface="黑体" panose="02010609060101010101" charset="-122"/>
                <a:ea typeface="黑体" panose="02010609060101010101" charset="-122"/>
              </a:rPr>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913235" cy="664273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10000"/>
              </a:lnSpc>
            </a:pPr>
            <a:r>
              <a:rPr lang="en-US" altLang="zh-CN" sz="2800" dirty="0">
                <a:solidFill>
                  <a:srgbClr val="C00000"/>
                </a:solidFill>
                <a:latin typeface="黑体" panose="02010609060101010101" charset="-122"/>
                <a:ea typeface="黑体" panose="02010609060101010101" charset="-122"/>
              </a:rPr>
              <a:t>  </a:t>
            </a:r>
            <a:r>
              <a:rPr lang="zh-CN" altLang="en-US" sz="4000" dirty="0" smtClean="0">
                <a:solidFill>
                  <a:srgbClr val="C00000"/>
                </a:solidFill>
                <a:latin typeface="黑体" panose="02010609060101010101" charset="-122"/>
                <a:ea typeface="黑体" panose="02010609060101010101" charset="-122"/>
              </a:rPr>
              <a:t>（让步说理作文精彩片</a:t>
            </a:r>
            <a:r>
              <a:rPr lang="zh-CN" altLang="en-US" sz="4000" dirty="0">
                <a:solidFill>
                  <a:srgbClr val="C00000"/>
                </a:solidFill>
                <a:latin typeface="黑体" panose="02010609060101010101" charset="-122"/>
                <a:ea typeface="黑体" panose="02010609060101010101" charset="-122"/>
              </a:rPr>
              <a:t>段）</a:t>
            </a:r>
            <a:r>
              <a:rPr lang="zh-CN" altLang="en-US" sz="2800" dirty="0">
                <a:solidFill>
                  <a:srgbClr val="C00000"/>
                </a:solidFill>
                <a:latin typeface="黑体" panose="02010609060101010101" charset="-122"/>
                <a:ea typeface="黑体" panose="02010609060101010101" charset="-122"/>
              </a:rPr>
              <a:t/>
            </a:r>
            <a:br>
              <a:rPr lang="zh-CN" altLang="en-US" sz="2800" dirty="0">
                <a:solidFill>
                  <a:srgbClr val="C00000"/>
                </a:solidFill>
                <a:latin typeface="黑体" panose="02010609060101010101" charset="-122"/>
                <a:ea typeface="黑体" panose="02010609060101010101" charset="-122"/>
              </a:rPr>
            </a:br>
            <a:r>
              <a:rPr lang="zh-CN" altLang="en-US" sz="2800" dirty="0">
                <a:solidFill>
                  <a:srgbClr val="C00000"/>
                </a:solidFill>
                <a:latin typeface="黑体" panose="02010609060101010101" charset="-122"/>
                <a:ea typeface="黑体" panose="02010609060101010101" charset="-122"/>
              </a:rPr>
              <a:t>   </a:t>
            </a:r>
            <a:r>
              <a:rPr lang="zh-CN" altLang="en-US" sz="2800" dirty="0" smtClean="0">
                <a:solidFill>
                  <a:srgbClr val="C00000"/>
                </a:solidFill>
                <a:latin typeface="黑体" panose="02010609060101010101" charset="-122"/>
                <a:ea typeface="黑体" panose="02010609060101010101" charset="-122"/>
              </a:rPr>
              <a:t> </a:t>
            </a:r>
            <a:r>
              <a:rPr lang="en-US" altLang="zh-CN" sz="2800" dirty="0" smtClean="0">
                <a:latin typeface="黑体" panose="02010609060101010101" charset="-122"/>
                <a:ea typeface="黑体" panose="02010609060101010101" charset="-122"/>
              </a:rPr>
              <a:t>诚然</a:t>
            </a:r>
            <a:r>
              <a:rPr lang="en-US" altLang="zh-CN" sz="2800" dirty="0">
                <a:latin typeface="黑体" panose="02010609060101010101" charset="-122"/>
                <a:ea typeface="黑体" panose="02010609060101010101" charset="-122"/>
              </a:rPr>
              <a:t>，竞争在有些时候是必要的。“物竞天择，适者生存”，这是自然界的生存法则；从某种程度上讲，这也是人类社会的生存法则。“不竞争，就落后”“不竞争，就死亡”！</a:t>
            </a:r>
            <a:r>
              <a:rPr lang="en-US" altLang="zh-CN" sz="2800" dirty="0" err="1">
                <a:latin typeface="黑体" panose="02010609060101010101" charset="-122"/>
                <a:ea typeface="黑体" panose="02010609060101010101" charset="-122"/>
              </a:rPr>
              <a:t>而且，有的时候，通过竞争可以使自己实力得到增长，使自己更高，更快，更强</a:t>
            </a:r>
            <a:r>
              <a:rPr lang="en-US" altLang="zh-CN" sz="2800" dirty="0">
                <a:latin typeface="黑体" panose="02010609060101010101" charset="-122"/>
                <a:ea typeface="黑体" panose="02010609060101010101" charset="-122"/>
              </a:rPr>
              <a:t>。</a:t>
            </a:r>
            <a:r>
              <a:rPr lang="en-US" altLang="zh-CN" sz="2800" dirty="0" err="1">
                <a:latin typeface="黑体" panose="02010609060101010101" charset="-122"/>
                <a:ea typeface="黑体" panose="02010609060101010101" charset="-122"/>
              </a:rPr>
              <a:t>然而，竞争在某些时候是不必要的</a:t>
            </a:r>
            <a:r>
              <a:rPr lang="en-US" altLang="zh-CN" sz="2800" dirty="0">
                <a:latin typeface="黑体" panose="02010609060101010101" charset="-122"/>
                <a:ea typeface="黑体" panose="02010609060101010101" charset="-122"/>
              </a:rPr>
              <a:t>。</a:t>
            </a:r>
            <a:r>
              <a:rPr lang="en-US" altLang="zh-CN" sz="2800" dirty="0" err="1">
                <a:latin typeface="黑体" panose="02010609060101010101" charset="-122"/>
                <a:ea typeface="黑体" panose="02010609060101010101" charset="-122"/>
              </a:rPr>
              <a:t>不涉及到生存，不涉及到发展，不涉及到进步，争权势，争虚名，争利益，这些就是不必要的，不仅不必要，而且不正当，不正义</a:t>
            </a:r>
            <a:r>
              <a:rPr lang="en-US" altLang="zh-CN" sz="2800" dirty="0">
                <a:latin typeface="黑体" panose="02010609060101010101" charset="-122"/>
                <a:ea typeface="黑体" panose="02010609060101010101" charset="-122"/>
              </a:rPr>
              <a:t>。</a:t>
            </a:r>
            <a:r>
              <a:rPr lang="en-US" altLang="zh-CN" sz="2800" dirty="0" err="1">
                <a:latin typeface="黑体" panose="02010609060101010101" charset="-122"/>
                <a:ea typeface="黑体" panose="02010609060101010101" charset="-122"/>
              </a:rPr>
              <a:t>可见，“竞争，难道不是必要的吗？”这话本身就是个伪命题，正当，正义，就必要；不正当，不正义，就不必要，而且是非常地不必要</a:t>
            </a:r>
            <a:r>
              <a:rPr lang="en-US" altLang="zh-CN" sz="2800" dirty="0">
                <a:latin typeface="黑体" panose="02010609060101010101" charset="-122"/>
                <a:ea typeface="黑体" panose="02010609060101010101" charset="-122"/>
              </a:rPr>
              <a:t>！忽略了“争什么？”的前提条件，国人在什么事情上都趋之若鹜地去竞争，难免就会让格拉芙曼之类的外国朋友说，“我觉得中国人太强调竞争了！”一个“太”字，就告诉我们，他觉得，国人在竞争这个问题上，不辨有无，不分好坏，不分时地，不管对象，不顾一切。</a:t>
            </a:r>
            <a:r>
              <a:rPr lang="en-US" altLang="zh-CN" sz="2800" dirty="0" err="1">
                <a:latin typeface="黑体" panose="02010609060101010101" charset="-122"/>
                <a:ea typeface="黑体" panose="02010609060101010101" charset="-122"/>
              </a:rPr>
              <a:t>这是要不得的</a:t>
            </a:r>
            <a:r>
              <a:rPr lang="en-US" altLang="zh-CN" sz="2800" dirty="0">
                <a:solidFill>
                  <a:srgbClr val="C00000"/>
                </a:solidFill>
                <a:latin typeface="黑体" panose="02010609060101010101" charset="-122"/>
                <a:ea typeface="黑体" panose="02010609060101010101" charset="-122"/>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dirty="0" smtClean="0"/>
              <a:t>正向立意</a:t>
            </a:r>
            <a:r>
              <a:rPr lang="en-US" altLang="zh-CN" b="1" dirty="0" smtClean="0"/>
              <a:t>1</a:t>
            </a:r>
            <a:r>
              <a:rPr lang="zh-CN" altLang="zh-CN" b="1" dirty="0" smtClean="0"/>
              <a:t>：并列式  </a:t>
            </a:r>
            <a:r>
              <a:rPr lang="en-US" altLang="zh-CN" b="1" dirty="0" smtClean="0"/>
              <a:t>                 </a:t>
            </a:r>
            <a:br>
              <a:rPr lang="en-US" altLang="zh-CN" b="1" dirty="0" smtClean="0"/>
            </a:br>
            <a:r>
              <a:rPr lang="en-US" altLang="zh-CN" b="1" dirty="0" smtClean="0"/>
              <a:t>                          </a:t>
            </a:r>
            <a:r>
              <a:rPr lang="zh-CN" altLang="zh-CN" b="1" dirty="0" smtClean="0"/>
              <a:t>守住传统，持续发展</a:t>
            </a:r>
            <a:r>
              <a:rPr lang="en-US" altLang="zh-CN" b="1" dirty="0" smtClean="0"/>
              <a:t>                                  </a:t>
            </a:r>
            <a:r>
              <a:rPr lang="zh-CN" altLang="zh-CN" dirty="0" smtClean="0"/>
              <a:t/>
            </a:r>
            <a:br>
              <a:rPr lang="zh-CN" altLang="zh-CN" dirty="0" smtClean="0"/>
            </a:br>
            <a:endParaRPr lang="zh-CN" altLang="en-US" dirty="0"/>
          </a:p>
        </p:txBody>
      </p:sp>
      <p:sp>
        <p:nvSpPr>
          <p:cNvPr id="3" name="内容占位符 2"/>
          <p:cNvSpPr>
            <a:spLocks noGrp="1"/>
          </p:cNvSpPr>
          <p:nvPr>
            <p:ph idx="1"/>
          </p:nvPr>
        </p:nvSpPr>
        <p:spPr>
          <a:xfrm>
            <a:off x="0" y="1774209"/>
            <a:ext cx="11914496" cy="4402754"/>
          </a:xfrm>
        </p:spPr>
        <p:txBody>
          <a:bodyPr>
            <a:normAutofit fontScale="92500"/>
          </a:bodyPr>
          <a:lstStyle/>
          <a:p>
            <a:r>
              <a:rPr lang="en-US" altLang="zh-CN" b="1" dirty="0" smtClean="0"/>
              <a:t> </a:t>
            </a:r>
            <a:r>
              <a:rPr lang="zh-CN" altLang="en-US" sz="4000" b="1" dirty="0" smtClean="0">
                <a:solidFill>
                  <a:srgbClr val="C00000"/>
                </a:solidFill>
                <a:latin typeface="黑体" panose="02010609060101010101" charset="-122"/>
                <a:ea typeface="黑体" panose="02010609060101010101" charset="-122"/>
              </a:rPr>
              <a:t>（让步说理作文精彩片段）</a:t>
            </a:r>
            <a:endParaRPr lang="zh-CN" altLang="zh-CN" sz="4000" b="1" dirty="0" smtClean="0"/>
          </a:p>
          <a:p>
            <a:r>
              <a:rPr lang="en-US" altLang="zh-CN" sz="4000" b="1" dirty="0" smtClean="0">
                <a:solidFill>
                  <a:srgbClr val="C00000"/>
                </a:solidFill>
              </a:rPr>
              <a:t>         </a:t>
            </a:r>
            <a:r>
              <a:rPr lang="zh-CN" altLang="zh-CN" sz="4000" b="1" dirty="0" smtClean="0">
                <a:solidFill>
                  <a:srgbClr val="C00000"/>
                </a:solidFill>
              </a:rPr>
              <a:t>诚然</a:t>
            </a:r>
            <a:r>
              <a:rPr lang="zh-CN" altLang="zh-CN" sz="4000" b="1" dirty="0" smtClean="0"/>
              <a:t>，半个多世纪的栉风沐雨使老教学楼日益沧桑、斑驳，与周围现代化设施的崭新、富丽格格不入。但矮小并不能掩盖曾经的非凡，简陋中诞生了无数优秀的才子，老旧里蕴藏着学校辉煌的历史。它是一本活着的教科书，它是一座永恒的纪念碑。留住它就是留住精神，留住传统，留住情怀。在笔者看来，发展绝不是建立在破坏的基础之上的，有一些东西永远不能丢弃。</a:t>
            </a:r>
          </a:p>
          <a:p>
            <a:endParaRPr lang="zh-CN" altLang="en-US" sz="4000" b="1"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177421"/>
            <a:ext cx="12010030" cy="6858000"/>
          </a:xfrm>
        </p:spPr>
        <p:txBody>
          <a:bodyPr>
            <a:normAutofit fontScale="85000" lnSpcReduction="20000"/>
          </a:bodyPr>
          <a:lstStyle/>
          <a:p>
            <a:pPr algn="ctr">
              <a:buNone/>
            </a:pPr>
            <a:r>
              <a:rPr lang="zh-CN" altLang="zh-CN" sz="5700" b="1" dirty="0" smtClean="0"/>
              <a:t>反向立意</a:t>
            </a:r>
            <a:r>
              <a:rPr lang="en-US" altLang="zh-CN" sz="5700" b="1" dirty="0" smtClean="0"/>
              <a:t>1</a:t>
            </a:r>
            <a:r>
              <a:rPr lang="zh-CN" altLang="zh-CN" sz="5700" b="1" dirty="0" smtClean="0"/>
              <a:t>：递进式</a:t>
            </a:r>
            <a:r>
              <a:rPr lang="en-US" altLang="zh-CN" sz="5700" b="1" smtClean="0"/>
              <a:t>  </a:t>
            </a:r>
          </a:p>
          <a:p>
            <a:pPr algn="ctr">
              <a:buNone/>
            </a:pPr>
            <a:r>
              <a:rPr lang="zh-CN" altLang="zh-CN" sz="4700" b="1" smtClean="0"/>
              <a:t>莫</a:t>
            </a:r>
            <a:r>
              <a:rPr lang="zh-CN" altLang="zh-CN" sz="4700" b="1" dirty="0" smtClean="0"/>
              <a:t>让深情成羁绊</a:t>
            </a:r>
            <a:endParaRPr lang="zh-CN" altLang="zh-CN" sz="4700" dirty="0" smtClean="0"/>
          </a:p>
          <a:p>
            <a:r>
              <a:rPr lang="en-US" altLang="zh-CN" sz="4000" b="1" dirty="0" smtClean="0"/>
              <a:t>        </a:t>
            </a:r>
            <a:r>
              <a:rPr lang="zh-CN" altLang="zh-CN" sz="4000" b="1" dirty="0" smtClean="0"/>
              <a:t>立于风雨之中半个多世纪的教学楼，见证了一代又一代学子的成长，承载着无数人的青春回忆，难怪这旧楼因不适应新的教学环境而要被拆除时，会引起如此广泛的关注！在我看来，若老旧教学楼的存在已经阻碍了学校的发展，那为何不拆掉呢？请莫让深情成羁绊！</a:t>
            </a:r>
          </a:p>
          <a:p>
            <a:r>
              <a:rPr lang="en-US" altLang="zh-CN" sz="4000" b="1" dirty="0" smtClean="0"/>
              <a:t>         </a:t>
            </a:r>
            <a:r>
              <a:rPr lang="zh-CN" altLang="zh-CN" sz="4000" b="1" dirty="0" smtClean="0">
                <a:solidFill>
                  <a:srgbClr val="C00000"/>
                </a:solidFill>
              </a:rPr>
              <a:t>诚然</a:t>
            </a:r>
            <a:r>
              <a:rPr lang="zh-CN" altLang="zh-CN" sz="4000" b="1" dirty="0" smtClean="0"/>
              <a:t>，校友们的不舍，我完全能够理解，毕竟他们在这里度过了人生中最珍贵的青春岁月，老楼的一砖一瓦都承载着他们点滴的青春记忆，拆掉老楼无异于拆掉了他们的精神家园，反对拆楼，恰恰体现了他们对母校那份最朴素、最真挚的情感</a:t>
            </a:r>
            <a:r>
              <a:rPr lang="zh-CN" altLang="zh-CN" sz="4000" b="1" dirty="0" smtClean="0">
                <a:solidFill>
                  <a:srgbClr val="C00000"/>
                </a:solidFill>
              </a:rPr>
              <a:t>。（这一段是让步说理，先肯定老校友们的想法，承认对方的优势。“诚然”一词与下文“然而”形成让步关系，可以作为让步说理的模板）</a:t>
            </a:r>
          </a:p>
          <a:p>
            <a:r>
              <a:rPr lang="en-US" altLang="zh-CN" sz="4000" b="1" dirty="0" smtClean="0"/>
              <a:t>          </a:t>
            </a:r>
            <a:endParaRPr lang="zh-CN" altLang="zh-CN" sz="4000" b="1" dirty="0" smtClean="0"/>
          </a:p>
          <a:p>
            <a:endParaRPr lang="zh-CN" altLang="en-US" sz="4000" b="1"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41325" y="2406650"/>
            <a:ext cx="11602720" cy="229679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1065530" y="2678430"/>
            <a:ext cx="10640060" cy="1753235"/>
          </a:xfrm>
          <a:prstGeom prst="rect">
            <a:avLst/>
          </a:prstGeom>
          <a:noFill/>
        </p:spPr>
        <p:txBody>
          <a:bodyPr wrap="square" rtlCol="0">
            <a:spAutoFit/>
          </a:bodyPr>
          <a:lstStyle/>
          <a:p>
            <a:pPr fontAlgn="auto">
              <a:lnSpc>
                <a:spcPct val="150000"/>
              </a:lnSpc>
            </a:pPr>
            <a:r>
              <a:rPr sz="3600" b="1">
                <a:sym typeface="+mn-ea"/>
              </a:rPr>
              <a:t>思维是灵魂的自我谈话。——柏拉图</a:t>
            </a:r>
          </a:p>
          <a:p>
            <a:pPr fontAlgn="auto">
              <a:lnSpc>
                <a:spcPct val="150000"/>
              </a:lnSpc>
            </a:pPr>
            <a:r>
              <a:rPr lang="zh-CN" sz="3600" b="1">
                <a:sym typeface="+mn-ea"/>
              </a:rPr>
              <a:t>写作是灵魂与灵魂的对话。</a:t>
            </a:r>
            <a:r>
              <a:rPr lang="en-US" altLang="zh-CN" sz="3600" b="1">
                <a:sym typeface="+mn-ea"/>
              </a:rPr>
              <a:t>——</a:t>
            </a:r>
            <a:r>
              <a:rPr lang="zh-CN" altLang="en-US" sz="3600" b="1">
                <a:sym typeface="+mn-ea"/>
              </a:rPr>
              <a:t>某某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style.rotation</p:attrName>
                                        </p:attrNameLst>
                                      </p:cBhvr>
                                      <p:tavLst>
                                        <p:tav tm="0">
                                          <p:val>
                                            <p:fltVal val="360"/>
                                          </p:val>
                                        </p:tav>
                                        <p:tav tm="100000">
                                          <p:val>
                                            <p:fltVal val="0"/>
                                          </p:val>
                                        </p:tav>
                                      </p:tavLst>
                                    </p:anim>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4">
                                            <p:txEl>
                                              <p:pRg st="0" end="0"/>
                                            </p:txEl>
                                          </p:spTgt>
                                        </p:tgtEl>
                                        <p:attrNameLst>
                                          <p:attrName>ppt_h</p:attrName>
                                        </p:attrNameLst>
                                      </p:cBhvr>
                                      <p:tavLst>
                                        <p:tav tm="0">
                                          <p:val>
                                            <p:fltVal val="0"/>
                                          </p:val>
                                        </p:tav>
                                        <p:tav tm="100000">
                                          <p:val>
                                            <p:strVal val="#ppt_h"/>
                                          </p:val>
                                        </p:tav>
                                      </p:tavLst>
                                    </p:anim>
                                    <p:anim calcmode="lin" valueType="num">
                                      <p:cBhvr>
                                        <p:cTn id="17" dur="500" fill="hold"/>
                                        <p:tgtEl>
                                          <p:spTgt spid="4">
                                            <p:txEl>
                                              <p:pRg st="0" end="0"/>
                                            </p:txEl>
                                          </p:spTgt>
                                        </p:tgtEl>
                                        <p:attrNameLst>
                                          <p:attrName>style.rotation</p:attrName>
                                        </p:attrNameLst>
                                      </p:cBhvr>
                                      <p:tavLst>
                                        <p:tav tm="0">
                                          <p:val>
                                            <p:fltVal val="360"/>
                                          </p:val>
                                        </p:tav>
                                        <p:tav tm="100000">
                                          <p:val>
                                            <p:fltVal val="0"/>
                                          </p:val>
                                        </p:tav>
                                      </p:tavLst>
                                    </p:anim>
                                    <p:animEffect transition="in" filter="fade">
                                      <p:cBhvr>
                                        <p:cTn id="18" dur="500"/>
                                        <p:tgtEl>
                                          <p:spTgt spid="4">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 calcmode="lin" valueType="num">
                                      <p:cBhvr>
                                        <p:cTn id="23"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4">
                                            <p:txEl>
                                              <p:pRg st="1" end="1"/>
                                            </p:txEl>
                                          </p:spTgt>
                                        </p:tgtEl>
                                        <p:attrNameLst>
                                          <p:attrName>ppt_h</p:attrName>
                                        </p:attrNameLst>
                                      </p:cBhvr>
                                      <p:tavLst>
                                        <p:tav tm="0">
                                          <p:val>
                                            <p:fltVal val="0"/>
                                          </p:val>
                                        </p:tav>
                                        <p:tav tm="100000">
                                          <p:val>
                                            <p:strVal val="#ppt_h"/>
                                          </p:val>
                                        </p:tav>
                                      </p:tavLst>
                                    </p:anim>
                                    <p:anim calcmode="lin" valueType="num">
                                      <p:cBhvr>
                                        <p:cTn id="25" dur="500" fill="hold"/>
                                        <p:tgtEl>
                                          <p:spTgt spid="4">
                                            <p:txEl>
                                              <p:pRg st="1" end="1"/>
                                            </p:txEl>
                                          </p:spTgt>
                                        </p:tgtEl>
                                        <p:attrNameLst>
                                          <p:attrName>style.rotation</p:attrName>
                                        </p:attrNameLst>
                                      </p:cBhvr>
                                      <p:tavLst>
                                        <p:tav tm="0">
                                          <p:val>
                                            <p:fltVal val="360"/>
                                          </p:val>
                                        </p:tav>
                                        <p:tav tm="100000">
                                          <p:val>
                                            <p:fltVal val="0"/>
                                          </p:val>
                                        </p:tav>
                                      </p:tavLst>
                                    </p:anim>
                                    <p:animEffect transition="in" filter="fade">
                                      <p:cBhvr>
                                        <p:cTn id="26"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42388" y="0"/>
            <a:ext cx="12234388" cy="6858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91070" y="0"/>
            <a:ext cx="11676446" cy="670369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3600" dirty="0">
                <a:solidFill>
                  <a:srgbClr val="C00000"/>
                </a:solidFill>
                <a:latin typeface="黑体" panose="02010609060101010101" charset="-122"/>
                <a:ea typeface="黑体" panose="02010609060101010101" charset="-122"/>
              </a:rPr>
              <a:t>               </a:t>
            </a:r>
            <a:r>
              <a:rPr lang="zh-CN" altLang="en-US" sz="7200" dirty="0" smtClean="0">
                <a:solidFill>
                  <a:srgbClr val="C00000"/>
                </a:solidFill>
                <a:latin typeface="黑体" panose="02010609060101010101" charset="-122"/>
                <a:ea typeface="黑体" panose="02010609060101010101" charset="-122"/>
              </a:rPr>
              <a:t>什么是</a:t>
            </a:r>
            <a:r>
              <a:rPr lang="zh-CN" altLang="en-US" sz="7200" dirty="0" smtClean="0">
                <a:solidFill>
                  <a:srgbClr val="002060"/>
                </a:solidFill>
                <a:latin typeface="黑体" panose="02010609060101010101" charset="-122"/>
                <a:ea typeface="黑体" panose="02010609060101010101" charset="-122"/>
              </a:rPr>
              <a:t>让</a:t>
            </a:r>
            <a:r>
              <a:rPr lang="zh-CN" altLang="en-US" sz="7200" dirty="0">
                <a:solidFill>
                  <a:srgbClr val="002060"/>
                </a:solidFill>
                <a:latin typeface="黑体" panose="02010609060101010101" charset="-122"/>
                <a:ea typeface="黑体" panose="02010609060101010101" charset="-122"/>
              </a:rPr>
              <a:t>步思</a:t>
            </a:r>
            <a:r>
              <a:rPr lang="zh-CN" altLang="en-US" sz="7200" dirty="0" smtClean="0">
                <a:solidFill>
                  <a:srgbClr val="002060"/>
                </a:solidFill>
                <a:latin typeface="黑体" panose="02010609060101010101" charset="-122"/>
                <a:ea typeface="黑体" panose="02010609060101010101" charset="-122"/>
              </a:rPr>
              <a:t>维？</a:t>
            </a:r>
            <a:r>
              <a:rPr lang="zh-CN" altLang="en-US" dirty="0">
                <a:solidFill>
                  <a:srgbClr val="002060"/>
                </a:solidFill>
                <a:latin typeface="黑体" panose="02010609060101010101" charset="-122"/>
                <a:ea typeface="黑体" panose="02010609060101010101" charset="-122"/>
              </a:rPr>
              <a:t/>
            </a:r>
            <a:br>
              <a:rPr lang="zh-CN" altLang="en-US" dirty="0">
                <a:solidFill>
                  <a:srgbClr val="002060"/>
                </a:solidFill>
                <a:latin typeface="黑体" panose="02010609060101010101" charset="-122"/>
                <a:ea typeface="黑体" panose="02010609060101010101" charset="-122"/>
              </a:rPr>
            </a:br>
            <a:r>
              <a:rPr lang="zh-CN" altLang="en-US" sz="3600" dirty="0">
                <a:solidFill>
                  <a:srgbClr val="C00000"/>
                </a:solidFill>
                <a:latin typeface="黑体" panose="02010609060101010101" charset="-122"/>
                <a:ea typeface="黑体" panose="02010609060101010101" charset="-122"/>
              </a:rPr>
              <a:t>    让步思维是一种</a:t>
            </a:r>
            <a:r>
              <a:rPr lang="zh-CN" altLang="en-US" sz="3600" dirty="0">
                <a:solidFill>
                  <a:srgbClr val="0B1BB9"/>
                </a:solidFill>
                <a:latin typeface="黑体" panose="02010609060101010101" charset="-122"/>
                <a:ea typeface="黑体" panose="02010609060101010101" charset="-122"/>
              </a:rPr>
              <a:t>以退为进</a:t>
            </a:r>
            <a:r>
              <a:rPr lang="zh-CN" altLang="en-US" sz="3600" dirty="0">
                <a:solidFill>
                  <a:srgbClr val="C00000"/>
                </a:solidFill>
                <a:latin typeface="黑体" panose="02010609060101010101" charset="-122"/>
                <a:ea typeface="黑体" panose="02010609060101010101" charset="-122"/>
              </a:rPr>
              <a:t>的思维，即</a:t>
            </a:r>
            <a:r>
              <a:rPr lang="zh-CN" altLang="en-US" sz="3600" dirty="0">
                <a:solidFill>
                  <a:srgbClr val="0B1BB9"/>
                </a:solidFill>
                <a:latin typeface="黑体" panose="02010609060101010101" charset="-122"/>
                <a:ea typeface="黑体" panose="02010609060101010101" charset="-122"/>
              </a:rPr>
              <a:t>承认</a:t>
            </a:r>
            <a:r>
              <a:rPr lang="zh-CN" altLang="en-US" sz="3600" dirty="0">
                <a:solidFill>
                  <a:schemeClr val="tx1"/>
                </a:solidFill>
                <a:latin typeface="黑体" panose="02010609060101010101" charset="-122"/>
                <a:ea typeface="黑体" panose="02010609060101010101" charset="-122"/>
              </a:rPr>
              <a:t>自己的观点</a:t>
            </a:r>
            <a:r>
              <a:rPr lang="zh-CN" altLang="en-US" sz="3600" dirty="0">
                <a:solidFill>
                  <a:srgbClr val="0B1BB9"/>
                </a:solidFill>
                <a:latin typeface="黑体" panose="02010609060101010101" charset="-122"/>
                <a:ea typeface="黑体" panose="02010609060101010101" charset="-122"/>
              </a:rPr>
              <a:t>存在一定的缺陷</a:t>
            </a:r>
            <a:r>
              <a:rPr lang="zh-CN" altLang="en-US" sz="3600" dirty="0">
                <a:solidFill>
                  <a:srgbClr val="C00000"/>
                </a:solidFill>
                <a:latin typeface="黑体" panose="02010609060101010101" charset="-122"/>
                <a:ea typeface="黑体" panose="02010609060101010101" charset="-122"/>
              </a:rPr>
              <a:t>或是</a:t>
            </a:r>
            <a:r>
              <a:rPr lang="zh-CN" altLang="en-US" sz="3600" dirty="0">
                <a:latin typeface="黑体" panose="02010609060101010101" charset="-122"/>
                <a:ea typeface="黑体" panose="02010609060101010101" charset="-122"/>
              </a:rPr>
              <a:t>对方的观点</a:t>
            </a:r>
            <a:r>
              <a:rPr lang="zh-CN" altLang="en-US" sz="3600" dirty="0">
                <a:solidFill>
                  <a:srgbClr val="0B1BB9"/>
                </a:solidFill>
                <a:latin typeface="黑体" panose="02010609060101010101" charset="-122"/>
                <a:ea typeface="黑体" panose="02010609060101010101" charset="-122"/>
              </a:rPr>
              <a:t>存在一定的合理性</a:t>
            </a:r>
            <a:r>
              <a:rPr lang="zh-CN" altLang="en-US" sz="3600" dirty="0">
                <a:solidFill>
                  <a:srgbClr val="C00000"/>
                </a:solidFill>
                <a:latin typeface="黑体" panose="02010609060101010101" charset="-122"/>
                <a:ea typeface="黑体" panose="02010609060101010101" charset="-122"/>
              </a:rPr>
              <a:t>。让步思维在写作中运用的意义在于体现思维的缜密性，表明自己考虑到了对方的想法，这有利于增强自己观点的</a:t>
            </a:r>
            <a:r>
              <a:rPr lang="zh-CN" altLang="en-US" sz="3600" dirty="0">
                <a:solidFill>
                  <a:schemeClr val="tx1"/>
                </a:solidFill>
                <a:latin typeface="黑体" panose="02010609060101010101" charset="-122"/>
                <a:ea typeface="黑体" panose="02010609060101010101" charset="-122"/>
              </a:rPr>
              <a:t>可接受性和说服力</a:t>
            </a:r>
            <a:r>
              <a:rPr lang="zh-CN" altLang="en-US" sz="3600" dirty="0">
                <a:solidFill>
                  <a:srgbClr val="C00000"/>
                </a:solidFill>
                <a:latin typeface="黑体" panose="02010609060101010101" charset="-122"/>
                <a:ea typeface="黑体" panose="02010609060101010101" charset="-122"/>
              </a:rPr>
              <a:t>。但</a:t>
            </a:r>
            <a:r>
              <a:rPr lang="zh-CN" altLang="en-US" sz="3600" dirty="0">
                <a:solidFill>
                  <a:schemeClr val="tx1"/>
                </a:solidFill>
                <a:latin typeface="黑体" panose="02010609060101010101" charset="-122"/>
                <a:ea typeface="黑体" panose="02010609060101010101" charset="-122"/>
              </a:rPr>
              <a:t>让步不是目的</a:t>
            </a:r>
            <a:r>
              <a:rPr lang="zh-CN" altLang="en-US" sz="3600" dirty="0">
                <a:solidFill>
                  <a:srgbClr val="C00000"/>
                </a:solidFill>
                <a:latin typeface="黑体" panose="02010609060101010101" charset="-122"/>
                <a:ea typeface="黑体" panose="02010609060101010101" charset="-122"/>
              </a:rPr>
              <a:t>，肯定对方观点的部分合理性</a:t>
            </a:r>
            <a:r>
              <a:rPr lang="zh-CN" altLang="en-US" sz="3600" dirty="0">
                <a:solidFill>
                  <a:schemeClr val="tx1"/>
                </a:solidFill>
                <a:latin typeface="黑体" panose="02010609060101010101" charset="-122"/>
                <a:ea typeface="黑体" panose="02010609060101010101" charset="-122"/>
              </a:rPr>
              <a:t>是为了</a:t>
            </a:r>
            <a:r>
              <a:rPr lang="zh-CN" altLang="en-US" sz="3600" dirty="0">
                <a:solidFill>
                  <a:srgbClr val="0B1BB9"/>
                </a:solidFill>
                <a:latin typeface="黑体" panose="02010609060101010101" charset="-122"/>
                <a:ea typeface="黑体" panose="02010609060101010101" charset="-122"/>
              </a:rPr>
              <a:t>引出己方观点</a:t>
            </a:r>
            <a:r>
              <a:rPr lang="zh-CN" altLang="en-US" sz="3600" dirty="0">
                <a:solidFill>
                  <a:srgbClr val="C00000"/>
                </a:solidFill>
                <a:latin typeface="黑体" panose="02010609060101010101" charset="-122"/>
                <a:ea typeface="黑体" panose="02010609060101010101" charset="-122"/>
              </a:rPr>
              <a:t>，</a:t>
            </a:r>
            <a:r>
              <a:rPr lang="zh-CN" altLang="en-US" sz="3600" dirty="0">
                <a:solidFill>
                  <a:srgbClr val="0B1BB9"/>
                </a:solidFill>
                <a:latin typeface="黑体" panose="02010609060101010101" charset="-122"/>
                <a:ea typeface="黑体" panose="02010609060101010101" charset="-122"/>
              </a:rPr>
              <a:t>让别人同意自己的观点，让自己的说理更有力度</a:t>
            </a:r>
            <a:r>
              <a:rPr lang="zh-CN" altLang="en-US" sz="3600" dirty="0">
                <a:solidFill>
                  <a:srgbClr val="C00000"/>
                </a:solidFill>
                <a:latin typeface="黑体" panose="02010609060101010101" charset="-122"/>
                <a:ea typeface="黑体" panose="02010609060101010101" charset="-122"/>
              </a:rPr>
              <a:t>。所以让步思维和转折思维往往配套使用。</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156116"/>
            <a:ext cx="11955780" cy="6701883"/>
          </a:xfrm>
        </p:spPr>
        <p:txBody>
          <a:bodyPr>
            <a:normAutofit lnSpcReduction="10000"/>
          </a:bodyPr>
          <a:lstStyle/>
          <a:p>
            <a:r>
              <a:rPr lang="zh-CN" altLang="zh-CN" sz="3600" b="1" dirty="0" smtClean="0">
                <a:solidFill>
                  <a:srgbClr val="FF0000"/>
                </a:solidFill>
              </a:rPr>
              <a:t>最新作文题审题训练</a:t>
            </a:r>
            <a:endParaRPr lang="zh-CN" altLang="zh-CN" sz="3600" dirty="0" smtClean="0">
              <a:solidFill>
                <a:srgbClr val="FF0000"/>
              </a:solidFill>
            </a:endParaRPr>
          </a:p>
          <a:p>
            <a:r>
              <a:rPr lang="en-US" altLang="zh-CN" sz="3600" b="1" dirty="0" smtClean="0">
                <a:solidFill>
                  <a:srgbClr val="FF0000"/>
                </a:solidFill>
              </a:rPr>
              <a:t>22</a:t>
            </a:r>
            <a:r>
              <a:rPr lang="zh-CN" altLang="zh-CN" sz="3600" b="1" dirty="0" smtClean="0">
                <a:solidFill>
                  <a:srgbClr val="FF0000"/>
                </a:solidFill>
              </a:rPr>
              <a:t>．阅读下面的材料，根据要求写作。（</a:t>
            </a:r>
            <a:r>
              <a:rPr lang="en-US" altLang="zh-CN" sz="3600" b="1" dirty="0" smtClean="0">
                <a:solidFill>
                  <a:srgbClr val="FF0000"/>
                </a:solidFill>
              </a:rPr>
              <a:t>60</a:t>
            </a:r>
            <a:r>
              <a:rPr lang="zh-CN" altLang="zh-CN" sz="3600" b="1" dirty="0" smtClean="0">
                <a:solidFill>
                  <a:srgbClr val="FF0000"/>
                </a:solidFill>
              </a:rPr>
              <a:t>分）</a:t>
            </a:r>
          </a:p>
          <a:p>
            <a:r>
              <a:rPr lang="zh-CN" altLang="zh-CN" b="1" dirty="0" smtClean="0"/>
              <a:t>①《送东阳马生序》中有言：“同舍生皆被绮绣，戴朱缨宝饰之帽，腰白玉之环，左佩刀，右备容臭，烨然若神人；余则缊袍敝衣处其间，略无慕艳意，以中有足乐者，不知口体之奉不若人也。”</a:t>
            </a:r>
          </a:p>
          <a:p>
            <a:r>
              <a:rPr lang="zh-CN" altLang="zh-CN" b="1" dirty="0" smtClean="0"/>
              <a:t>②据《中国青年报》报道：高考以后，准大学生掀起了整容热，整容项目主要集中在五官上，如割双眼皮、隆鼻、改脸型等。去做手术的极少是为“修残补缺”，更多的是为“锦上添花”。面对整容，学生说，整容是为了漂亮，上大学后有一个全新的形象。</a:t>
            </a:r>
          </a:p>
          <a:p>
            <a:r>
              <a:rPr lang="zh-CN" altLang="zh-CN" b="1" dirty="0" smtClean="0"/>
              <a:t>③美国《福布斯》杂志这样介绍马云：这个长相怪异的人有拿破仑一般的身材，深凹的面颊</a:t>
            </a:r>
            <a:r>
              <a:rPr lang="en-US" altLang="zh-CN" b="1" dirty="0" smtClean="0"/>
              <a:t>,</a:t>
            </a:r>
            <a:r>
              <a:rPr lang="zh-CN" altLang="zh-CN" b="1" dirty="0" smtClean="0"/>
              <a:t>扭曲的头发</a:t>
            </a:r>
            <a:r>
              <a:rPr lang="en-US" altLang="zh-CN" b="1" dirty="0" smtClean="0"/>
              <a:t>,</a:t>
            </a:r>
            <a:r>
              <a:rPr lang="zh-CN" altLang="zh-CN" b="1" dirty="0" smtClean="0"/>
              <a:t>淘气的露齿笑</a:t>
            </a:r>
            <a:r>
              <a:rPr lang="en-US" altLang="zh-CN" b="1" dirty="0" smtClean="0"/>
              <a:t>,</a:t>
            </a:r>
            <a:r>
              <a:rPr lang="zh-CN" altLang="zh-CN" b="1" dirty="0" smtClean="0"/>
              <a:t>一个</a:t>
            </a:r>
            <a:r>
              <a:rPr lang="en-US" altLang="zh-CN" b="1" dirty="0" smtClean="0"/>
              <a:t>5</a:t>
            </a:r>
            <a:r>
              <a:rPr lang="zh-CN" altLang="zh-CN" b="1" dirty="0" smtClean="0"/>
              <a:t>英尺高、</a:t>
            </a:r>
            <a:r>
              <a:rPr lang="en-US" altLang="zh-CN" b="1" dirty="0" smtClean="0"/>
              <a:t>100</a:t>
            </a:r>
            <a:r>
              <a:rPr lang="zh-CN" altLang="zh-CN" b="1" dirty="0" smtClean="0"/>
              <a:t>磅重的顽童模样。”</a:t>
            </a:r>
          </a:p>
          <a:p>
            <a:r>
              <a:rPr lang="zh-CN" altLang="zh-CN" sz="4000" b="1" dirty="0" smtClean="0">
                <a:solidFill>
                  <a:srgbClr val="0B1BB9"/>
                </a:solidFill>
              </a:rPr>
              <a:t>要求：综合材料内容及含意，选好角度，确定立意；明确文体，自拟标题；不要套作，不得抄袭；不少于</a:t>
            </a:r>
            <a:r>
              <a:rPr lang="en-US" altLang="zh-CN" sz="4000" b="1" dirty="0" smtClean="0">
                <a:solidFill>
                  <a:srgbClr val="0B1BB9"/>
                </a:solidFill>
              </a:rPr>
              <a:t>800</a:t>
            </a:r>
            <a:r>
              <a:rPr lang="zh-CN" altLang="zh-CN" sz="4000" b="1" dirty="0" smtClean="0">
                <a:solidFill>
                  <a:srgbClr val="0B1BB9"/>
                </a:solidFill>
              </a:rPr>
              <a:t>字。</a:t>
            </a:r>
          </a:p>
          <a:p>
            <a:pPr>
              <a:buNone/>
            </a:pPr>
            <a:endParaRPr lang="zh-CN" altLang="zh-CN" sz="4000" b="1" dirty="0" smtClean="0">
              <a:solidFill>
                <a:srgbClr val="0B1BB9"/>
              </a:solidFill>
            </a:endParaRPr>
          </a:p>
          <a:p>
            <a:endParaRPr lang="zh-CN" altLang="zh-CN" sz="4000" b="1" dirty="0" smtClean="0">
              <a:solidFill>
                <a:srgbClr val="0B1BB9"/>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1" y="218364"/>
            <a:ext cx="11832609" cy="6291618"/>
          </a:xfrm>
        </p:spPr>
        <p:txBody>
          <a:bodyPr>
            <a:noAutofit/>
          </a:bodyPr>
          <a:lstStyle/>
          <a:p>
            <a:r>
              <a:rPr lang="zh-CN" altLang="en-US" sz="3600" b="1" dirty="0" smtClean="0">
                <a:solidFill>
                  <a:srgbClr val="FF0000"/>
                </a:solidFill>
              </a:rPr>
              <a:t>试题分析：</a:t>
            </a:r>
            <a:r>
              <a:rPr lang="zh-CN" altLang="en-US" sz="3600" b="1" dirty="0" smtClean="0">
                <a:solidFill>
                  <a:srgbClr val="0B1BB9"/>
                </a:solidFill>
              </a:rPr>
              <a:t>注意抓住材料的中心“略无慕艳意，以中有足乐者”“更多的是为‘锦上添花’”“这个长相怪异的人“，可以看出谈论的是“穿着”“相貌”，由此可以</a:t>
            </a:r>
            <a:r>
              <a:rPr lang="zh-CN" altLang="en-US" sz="3600" b="1" dirty="0" smtClean="0">
                <a:solidFill>
                  <a:srgbClr val="FF0000"/>
                </a:solidFill>
              </a:rPr>
              <a:t>立意为</a:t>
            </a:r>
            <a:r>
              <a:rPr lang="en-US" altLang="zh-CN" sz="3600" b="1" dirty="0" smtClean="0">
                <a:solidFill>
                  <a:srgbClr val="FF0000"/>
                </a:solidFill>
              </a:rPr>
              <a:t>-------</a:t>
            </a:r>
            <a:r>
              <a:rPr lang="zh-CN" altLang="en-US" sz="3600" b="1" dirty="0" smtClean="0">
                <a:solidFill>
                  <a:srgbClr val="FF0000"/>
                </a:solidFill>
              </a:rPr>
              <a:t>“穿着”“相貌”对人的影响</a:t>
            </a:r>
            <a:r>
              <a:rPr lang="zh-CN" altLang="en-US" sz="3600" b="1" dirty="0" smtClean="0">
                <a:solidFill>
                  <a:srgbClr val="0B1BB9"/>
                </a:solidFill>
              </a:rPr>
              <a:t>。</a:t>
            </a:r>
          </a:p>
          <a:p>
            <a:r>
              <a:rPr lang="zh-CN" altLang="en-US" sz="3600" b="1" dirty="0" smtClean="0">
                <a:solidFill>
                  <a:srgbClr val="FF0000"/>
                </a:solidFill>
              </a:rPr>
              <a:t>点睛</a:t>
            </a:r>
            <a:r>
              <a:rPr lang="zh-CN" altLang="en-US" sz="3600" b="1" dirty="0" smtClean="0">
                <a:solidFill>
                  <a:srgbClr val="0B1BB9"/>
                </a:solidFill>
              </a:rPr>
              <a:t>：这是一道多则材料作文，首先要分析材料的性质是相同或相反，如果相同，就从同一的角度立意，如果相反，首先首先提炼观点，可以选取其中的一个进行立意，最好是对事物的两个方面进行辩证的分析，进行辩证的立意，这样文章会显得深刻、全面，能够一分为二的看问题。立意时首先抓住材料中的词语，分析他们之间的关系。这道作文题属于相反的方面，注意谈论“相貌”“穿着”对人的影响。</a:t>
            </a:r>
          </a:p>
          <a:p>
            <a:endParaRPr lang="zh-CN" altLang="en-US" sz="3600" b="1" dirty="0">
              <a:solidFill>
                <a:srgbClr val="0B1BB9"/>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0515600" cy="1325563"/>
          </a:xfrm>
        </p:spPr>
        <p:txBody>
          <a:bodyPr>
            <a:normAutofit/>
          </a:bodyPr>
          <a:lstStyle/>
          <a:p>
            <a:r>
              <a:rPr lang="en-US" altLang="zh-CN" sz="6600" b="1" dirty="0" smtClean="0">
                <a:solidFill>
                  <a:srgbClr val="FF0000"/>
                </a:solidFill>
              </a:rPr>
              <a:t>1</a:t>
            </a:r>
            <a:r>
              <a:rPr lang="zh-CN" altLang="en-US" sz="6600" b="1" dirty="0" smtClean="0">
                <a:solidFill>
                  <a:srgbClr val="FF0000"/>
                </a:solidFill>
              </a:rPr>
              <a:t>、偏、跑题立意：</a:t>
            </a:r>
            <a:endParaRPr lang="zh-CN" altLang="en-US" sz="6600" b="1" dirty="0">
              <a:solidFill>
                <a:srgbClr val="FF0000"/>
              </a:solidFill>
            </a:endParaRPr>
          </a:p>
        </p:txBody>
      </p:sp>
      <p:sp>
        <p:nvSpPr>
          <p:cNvPr id="3" name="内容占位符 2"/>
          <p:cNvSpPr>
            <a:spLocks noGrp="1"/>
          </p:cNvSpPr>
          <p:nvPr>
            <p:ph idx="1"/>
          </p:nvPr>
        </p:nvSpPr>
        <p:spPr>
          <a:xfrm>
            <a:off x="641445" y="1364776"/>
            <a:ext cx="10712355" cy="4812187"/>
          </a:xfrm>
        </p:spPr>
        <p:txBody>
          <a:bodyPr>
            <a:noAutofit/>
          </a:bodyPr>
          <a:lstStyle/>
          <a:p>
            <a:r>
              <a:rPr lang="zh-CN" altLang="en-US" sz="3600" dirty="0" smtClean="0"/>
              <a:t>脸蛋是张王牌；</a:t>
            </a:r>
            <a:endParaRPr lang="en-US" altLang="zh-CN" sz="3600" dirty="0" smtClean="0"/>
          </a:p>
          <a:p>
            <a:r>
              <a:rPr lang="zh-CN" altLang="en-US" sz="3600" dirty="0" smtClean="0"/>
              <a:t>这是个看脸时代；</a:t>
            </a:r>
            <a:endParaRPr lang="en-US" altLang="zh-CN" sz="3600" dirty="0" smtClean="0"/>
          </a:p>
          <a:p>
            <a:r>
              <a:rPr lang="zh-CN" altLang="en-US" sz="3600" dirty="0" smtClean="0"/>
              <a:t>人不可貌相；</a:t>
            </a:r>
            <a:endParaRPr lang="en-US" altLang="zh-CN" sz="3600" dirty="0" smtClean="0"/>
          </a:p>
          <a:p>
            <a:r>
              <a:rPr lang="zh-CN" altLang="en-US" sz="3600" dirty="0" smtClean="0"/>
              <a:t>实力重于颜值；</a:t>
            </a:r>
            <a:endParaRPr lang="en-US" altLang="zh-CN" sz="3600" dirty="0" smtClean="0"/>
          </a:p>
          <a:p>
            <a:r>
              <a:rPr lang="zh-CN" altLang="en-US" sz="3600" dirty="0" smtClean="0"/>
              <a:t>成功在于实力，不关乎外表；</a:t>
            </a:r>
            <a:endParaRPr lang="en-US" altLang="zh-CN" sz="3600" dirty="0" smtClean="0"/>
          </a:p>
          <a:p>
            <a:r>
              <a:rPr lang="zh-CN" altLang="en-US" sz="3600" dirty="0" smtClean="0"/>
              <a:t>绝世芳华不如腹有诗书；</a:t>
            </a:r>
            <a:endParaRPr lang="en-US" altLang="zh-CN" sz="3600" dirty="0" smtClean="0"/>
          </a:p>
          <a:p>
            <a:r>
              <a:rPr lang="zh-CN" altLang="en-US" sz="3600" dirty="0" smtClean="0"/>
              <a:t>相貌诚可贵，实力价更高；</a:t>
            </a:r>
            <a:endParaRPr lang="en-US" altLang="zh-CN" sz="3600" dirty="0" smtClean="0"/>
          </a:p>
          <a:p>
            <a:r>
              <a:rPr lang="zh-CN" altLang="en-US" sz="3600" dirty="0" smtClean="0"/>
              <a:t>何必追寻外表的华丽；</a:t>
            </a:r>
            <a:endParaRPr lang="en-US" altLang="zh-CN" sz="3600" dirty="0" smtClean="0"/>
          </a:p>
          <a:p>
            <a:r>
              <a:rPr lang="zh-CN" altLang="en-US" sz="3600" dirty="0" smtClean="0"/>
              <a:t>颜值不过雕饰，实力防卫资本。</a:t>
            </a:r>
            <a:endParaRPr lang="zh-CN" altLang="en-US" sz="36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7200" b="1" dirty="0" smtClean="0">
                <a:solidFill>
                  <a:srgbClr val="FF0000"/>
                </a:solidFill>
              </a:rPr>
              <a:t>2</a:t>
            </a:r>
            <a:r>
              <a:rPr lang="zh-CN" altLang="en-US" sz="7200" b="1" dirty="0" smtClean="0">
                <a:solidFill>
                  <a:srgbClr val="FF0000"/>
                </a:solidFill>
              </a:rPr>
              <a:t>、切题立意</a:t>
            </a:r>
            <a:r>
              <a:rPr lang="zh-CN" altLang="en-US" sz="7200" dirty="0" smtClean="0">
                <a:solidFill>
                  <a:srgbClr val="FF0000"/>
                </a:solidFill>
              </a:rPr>
              <a:t>：</a:t>
            </a:r>
            <a:endParaRPr lang="zh-CN" altLang="en-US" sz="7200" dirty="0">
              <a:solidFill>
                <a:srgbClr val="FF0000"/>
              </a:solidFill>
            </a:endParaRPr>
          </a:p>
        </p:txBody>
      </p:sp>
      <p:sp>
        <p:nvSpPr>
          <p:cNvPr id="3" name="内容占位符 2"/>
          <p:cNvSpPr>
            <a:spLocks noGrp="1"/>
          </p:cNvSpPr>
          <p:nvPr>
            <p:ph idx="1"/>
          </p:nvPr>
        </p:nvSpPr>
        <p:spPr>
          <a:xfrm>
            <a:off x="838200" y="1825625"/>
            <a:ext cx="11185478" cy="4351338"/>
          </a:xfrm>
        </p:spPr>
        <p:txBody>
          <a:bodyPr>
            <a:normAutofit/>
          </a:bodyPr>
          <a:lstStyle/>
          <a:p>
            <a:r>
              <a:rPr lang="zh-CN" altLang="en-US" sz="4800" b="1" dirty="0" smtClean="0"/>
              <a:t>内外兼修     必为赢家（方为正道）；</a:t>
            </a:r>
            <a:endParaRPr lang="en-US" altLang="zh-CN" sz="4800" b="1" dirty="0" smtClean="0"/>
          </a:p>
          <a:p>
            <a:r>
              <a:rPr lang="zh-CN" altLang="en-US" sz="4800" b="1" dirty="0" smtClean="0"/>
              <a:t>内映外衬     艳压群芳；</a:t>
            </a:r>
            <a:endParaRPr lang="en-US" altLang="zh-CN" sz="4800" b="1" dirty="0" smtClean="0"/>
          </a:p>
          <a:p>
            <a:r>
              <a:rPr lang="zh-CN" altLang="en-US" sz="4800" b="1" dirty="0" smtClean="0"/>
              <a:t>外修边幅可添颜值    内修品性可养气质；</a:t>
            </a:r>
            <a:endParaRPr lang="en-US" altLang="zh-CN" sz="4800" b="1" dirty="0" smtClean="0"/>
          </a:p>
          <a:p>
            <a:r>
              <a:rPr lang="zh-CN" altLang="en-US" sz="4800" b="1" dirty="0" smtClean="0">
                <a:solidFill>
                  <a:srgbClr val="0B1BB9"/>
                </a:solidFill>
              </a:rPr>
              <a:t>内外兼修     并蒂莲花分外艳。</a:t>
            </a:r>
            <a:endParaRPr lang="zh-CN" altLang="en-US" sz="4800" b="1" dirty="0">
              <a:solidFill>
                <a:srgbClr val="0B1BB9"/>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9961" y="0"/>
            <a:ext cx="10515600" cy="1325563"/>
          </a:xfrm>
        </p:spPr>
        <p:txBody>
          <a:bodyPr/>
          <a:lstStyle/>
          <a:p>
            <a:r>
              <a:rPr lang="zh-CN" altLang="en-US" dirty="0" smtClean="0"/>
              <a:t>范文赏读：</a:t>
            </a:r>
            <a:endParaRPr lang="zh-CN" altLang="en-US" dirty="0"/>
          </a:p>
        </p:txBody>
      </p:sp>
      <p:sp>
        <p:nvSpPr>
          <p:cNvPr id="3" name="内容占位符 2"/>
          <p:cNvSpPr>
            <a:spLocks noGrp="1"/>
          </p:cNvSpPr>
          <p:nvPr>
            <p:ph idx="1"/>
          </p:nvPr>
        </p:nvSpPr>
        <p:spPr>
          <a:xfrm>
            <a:off x="0" y="928048"/>
            <a:ext cx="11932693" cy="5929952"/>
          </a:xfrm>
        </p:spPr>
        <p:txBody>
          <a:bodyPr>
            <a:normAutofit/>
          </a:bodyPr>
          <a:lstStyle/>
          <a:p>
            <a:r>
              <a:rPr lang="zh-CN" altLang="en-US" sz="6000" dirty="0" smtClean="0"/>
              <a:t>      </a:t>
            </a:r>
            <a:r>
              <a:rPr lang="zh-CN" altLang="en-US" sz="6000" b="1" dirty="0" smtClean="0">
                <a:solidFill>
                  <a:srgbClr val="FF0000"/>
                </a:solidFill>
              </a:rPr>
              <a:t>内外兼修，并蒂莲花分外艳</a:t>
            </a:r>
          </a:p>
          <a:p>
            <a:r>
              <a:rPr lang="zh-CN" altLang="en-US" b="1" dirty="0" smtClean="0"/>
              <a:t>             </a:t>
            </a:r>
            <a:r>
              <a:rPr lang="zh-CN" altLang="en-US" sz="4400" b="1" dirty="0" smtClean="0"/>
              <a:t>毕业将至，莘莘学子将走出校园，走向社会。面对未知的社会，不少人开始“病急乱投医”，去整容、美化自己。需知，外表只是人的一部分，内在修养也同样重要。只有内外兼修的人，才是高素质的人，才能立足于社会，凸显于人海。</a:t>
            </a:r>
            <a:r>
              <a:rPr lang="zh-CN" altLang="en-US" sz="4400" b="1" dirty="0" smtClean="0">
                <a:solidFill>
                  <a:srgbClr val="C00000"/>
                </a:solidFill>
              </a:rPr>
              <a:t>内与外相互映衬，就像并蒂莲的花儿，双花绽放之日，才是艳压群芳之时。</a:t>
            </a:r>
          </a:p>
          <a:p>
            <a:endParaRPr lang="zh-CN" altLang="en-US" b="1"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204716"/>
            <a:ext cx="11873552" cy="6441744"/>
          </a:xfrm>
        </p:spPr>
        <p:txBody>
          <a:bodyPr>
            <a:normAutofit/>
          </a:bodyPr>
          <a:lstStyle/>
          <a:p>
            <a:r>
              <a:rPr lang="zh-CN" altLang="en-US" b="1" dirty="0" smtClean="0"/>
              <a:t>           </a:t>
            </a:r>
            <a:r>
              <a:rPr lang="zh-CN" altLang="en-US" sz="3600" b="1" dirty="0" smtClean="0">
                <a:solidFill>
                  <a:srgbClr val="C00000"/>
                </a:solidFill>
              </a:rPr>
              <a:t>重外轻内，是昙花一现</a:t>
            </a:r>
            <a:r>
              <a:rPr lang="zh-CN" altLang="en-US" sz="3600" b="1" dirty="0" smtClean="0"/>
              <a:t>。在如今“看脸的时代”，人们过多倾向于外表的华丽，而忘记内涵的重要性。外表只是承载灵魂的空壳，它并不能帮你一生一世，再美的花朵，也有凋谢之日，容颜再靓丽，终有老去一天。但修养与文化的沉淀只会伴随岁月流逝而越积越厚。展望历史长河，闪烁着珍珠光彩的往往不是容颜佼好者，而是创下丰功伟绩的人。建立汉朝的不是雄姿英发的项羽，而是“相貌奇特”的</a:t>
            </a:r>
            <a:r>
              <a:rPr lang="zh-CN" altLang="en-US" sz="3600" b="1" dirty="0" smtClean="0">
                <a:solidFill>
                  <a:srgbClr val="C00000"/>
                </a:solidFill>
              </a:rPr>
              <a:t>刘邦</a:t>
            </a:r>
            <a:r>
              <a:rPr lang="zh-CN" altLang="en-US" sz="3600" b="1" dirty="0" smtClean="0"/>
              <a:t>；妲已、褒姒更是被视为他们绝代佳人，却是“国家的灾星”，过早地香消玉殒，红颜薄命。所以，只看重外表的人，要么永无出头之日，要么不过昙花一现，他们无法主宰什么，更无法主宰历史，甚至连自己命运也无法把握。</a:t>
            </a:r>
            <a:endParaRPr lang="zh-CN" altLang="en-US" sz="36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191068"/>
            <a:ext cx="11969086" cy="6305266"/>
          </a:xfrm>
        </p:spPr>
        <p:txBody>
          <a:bodyPr>
            <a:normAutofit/>
          </a:bodyPr>
          <a:lstStyle/>
          <a:p>
            <a:r>
              <a:rPr lang="zh-CN" altLang="en-US" sz="3600" dirty="0" smtClean="0"/>
              <a:t>         </a:t>
            </a:r>
            <a:r>
              <a:rPr lang="zh-CN" altLang="en-US" sz="4000" b="1" dirty="0" smtClean="0">
                <a:solidFill>
                  <a:srgbClr val="C00000"/>
                </a:solidFill>
              </a:rPr>
              <a:t>重内轻外者，难成大事。</a:t>
            </a:r>
            <a:r>
              <a:rPr lang="zh-CN" altLang="en-US" sz="4000" b="1" dirty="0" smtClean="0"/>
              <a:t>内涵固然重要，但过于不修边幅的人也难成大事。我们现在的“国母”</a:t>
            </a:r>
            <a:r>
              <a:rPr lang="zh-CN" altLang="en-US" sz="4000" b="1" dirty="0" smtClean="0">
                <a:solidFill>
                  <a:srgbClr val="FF0000"/>
                </a:solidFill>
              </a:rPr>
              <a:t>彭丽媛女士</a:t>
            </a:r>
            <a:r>
              <a:rPr lang="zh-CN" altLang="en-US" sz="4000" b="1" dirty="0" smtClean="0"/>
              <a:t>，哪一次出席外交不是盛装出席呢？难道这说明她没有内涵吗？她的端庄仪表，代表的是中国</a:t>
            </a:r>
            <a:r>
              <a:rPr lang="en-US" altLang="zh-CN" sz="4000" b="1" dirty="0" smtClean="0"/>
              <a:t>13</a:t>
            </a:r>
            <a:r>
              <a:rPr lang="zh-CN" altLang="en-US" sz="4000" b="1" dirty="0" smtClean="0"/>
              <a:t>亿人民。内涵是一个人的灵魂，而让灵魂之美外化的正是外表的气质和修饰。若彭丽媛每次出门都衣衫不整、不修边幅，我们的“习大大”还愿意带她也席吗？岂不是丢尽了泱泱大国的颜面？她还对得起“第一夫人”的雅号吗？因此，注重内涵固然没错，但若兼顾形象，必能锦上添花。只有“添花”的“锦”才是最美丽的。</a:t>
            </a:r>
          </a:p>
          <a:p>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endParaRPr lang="zh-CN" altLang="en-US" dirty="0"/>
          </a:p>
        </p:txBody>
      </p:sp>
      <p:sp>
        <p:nvSpPr>
          <p:cNvPr id="3" name="内容占位符 2"/>
          <p:cNvSpPr>
            <a:spLocks noGrp="1"/>
          </p:cNvSpPr>
          <p:nvPr>
            <p:ph idx="1"/>
          </p:nvPr>
        </p:nvSpPr>
        <p:spPr>
          <a:xfrm>
            <a:off x="0" y="191069"/>
            <a:ext cx="12191999" cy="6858000"/>
          </a:xfrm>
        </p:spPr>
        <p:txBody>
          <a:bodyPr>
            <a:normAutofit/>
          </a:bodyPr>
          <a:lstStyle/>
          <a:p>
            <a:r>
              <a:rPr lang="zh-CN" altLang="en-US" sz="3200" b="1" dirty="0" smtClean="0"/>
              <a:t>         </a:t>
            </a:r>
            <a:r>
              <a:rPr lang="zh-CN" altLang="en-US" sz="3200" b="1" dirty="0" smtClean="0">
                <a:solidFill>
                  <a:srgbClr val="C00000"/>
                </a:solidFill>
              </a:rPr>
              <a:t>内外兼修者，必为赢家。</a:t>
            </a:r>
            <a:r>
              <a:rPr lang="zh-CN" altLang="en-US" sz="3200" b="1" dirty="0" smtClean="0"/>
              <a:t>一位真正的淑女或绅士亦或谦谦君子，不仅要举止优雅，还要谈吐恰当得体。这需要外修行为举止等形象，内修人文涵养。做人亦是如此，从出生到死亡，我们一直在学习，学的不仅是如何打扮，还有为人处事的道理和文化。著名钢琴家</a:t>
            </a:r>
            <a:r>
              <a:rPr lang="zh-CN" altLang="en-US" sz="3200" b="1" dirty="0" smtClean="0">
                <a:solidFill>
                  <a:srgbClr val="FF0000"/>
                </a:solidFill>
              </a:rPr>
              <a:t>朗朗</a:t>
            </a:r>
            <a:r>
              <a:rPr lang="zh-CN" altLang="en-US" sz="3200" b="1" dirty="0" smtClean="0"/>
              <a:t>是出了名的勤奋，但他每次演出都会盛装出席，他不会因为自己沉醉于音乐而忘记如何示人，也因此他深受上至各国政要，下到普通百姓的喜欢，为此，他的事业也是顺风顺水。过于注重外表虽不被提倡，但不修边幅只知沉淀也不为世人所接受。以内外兼修，才能打造高品位。</a:t>
            </a:r>
          </a:p>
          <a:p>
            <a:r>
              <a:rPr lang="zh-CN" altLang="en-US" sz="3200" b="1" dirty="0" smtClean="0"/>
              <a:t>         外表出众的人，易被当作花瓶，衬托别人的辉煌人生；内涵出众的人，易被当作工具，铺垫别人的成功之路；内外兼修的人，能成就自己的人生辉煌。因为，</a:t>
            </a:r>
            <a:r>
              <a:rPr lang="zh-CN" altLang="en-US" sz="3200" b="1" dirty="0" smtClean="0">
                <a:solidFill>
                  <a:srgbClr val="FF0000"/>
                </a:solidFill>
              </a:rPr>
              <a:t>内外双胜，表里共赢，如并蒂花般分外娇艳。</a:t>
            </a:r>
          </a:p>
          <a:p>
            <a:endParaRPr lang="zh-CN" altLang="en-US" sz="3200" b="1"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1999" cy="6490336"/>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3600" dirty="0">
                <a:solidFill>
                  <a:srgbClr val="C00000"/>
                </a:solidFill>
                <a:latin typeface="黑体" panose="02010609060101010101" charset="-122"/>
                <a:ea typeface="黑体" panose="02010609060101010101" charset="-122"/>
              </a:rPr>
              <a:t>    </a:t>
            </a:r>
            <a:r>
              <a:rPr lang="en-US" altLang="zh-CN" sz="3600" dirty="0">
                <a:solidFill>
                  <a:srgbClr val="002060"/>
                </a:solidFill>
                <a:latin typeface="黑体" panose="02010609060101010101" charset="-122"/>
                <a:ea typeface="黑体" panose="02010609060101010101" charset="-122"/>
              </a:rPr>
              <a:t>阅读下面的材料，根据要求写一篇不少于800字的文章。（60分）</a:t>
            </a:r>
            <a:r>
              <a:rPr lang="en-US" altLang="zh-CN" sz="2800" dirty="0">
                <a:solidFill>
                  <a:srgbClr val="002060"/>
                </a:solidFill>
                <a:latin typeface="黑体" panose="02010609060101010101" charset="-122"/>
                <a:ea typeface="黑体" panose="02010609060101010101" charset="-122"/>
              </a:rPr>
              <a:t/>
            </a:r>
            <a:br>
              <a:rPr lang="en-US" altLang="zh-CN" sz="2800" dirty="0">
                <a:solidFill>
                  <a:srgbClr val="002060"/>
                </a:solidFill>
                <a:latin typeface="黑体" panose="02010609060101010101" charset="-122"/>
                <a:ea typeface="黑体" panose="02010609060101010101" charset="-122"/>
              </a:rPr>
            </a:br>
            <a:r>
              <a:rPr lang="en-US" altLang="zh-CN" sz="2800" dirty="0">
                <a:solidFill>
                  <a:srgbClr val="C00000"/>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某报社记者发现中学生在校服上的涂画现象较为突出，下面是他的采访记录</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记者：同学，你校服上画了机器猫，为什么又用涂改液涂掉</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学生</a:t>
            </a:r>
            <a:r>
              <a:rPr lang="zh-CN" altLang="en-US" sz="2800" dirty="0">
                <a:solidFill>
                  <a:srgbClr val="0B1BB9"/>
                </a:solidFill>
                <a:latin typeface="黑体" panose="02010609060101010101" charset="-122"/>
                <a:ea typeface="黑体" panose="02010609060101010101" charset="-122"/>
              </a:rPr>
              <a:t>一</a:t>
            </a:r>
            <a:r>
              <a:rPr lang="en-US" altLang="zh-CN" sz="2800" dirty="0">
                <a:solidFill>
                  <a:srgbClr val="0B1BB9"/>
                </a:solidFill>
                <a:latin typeface="黑体" panose="02010609060101010101" charset="-122"/>
                <a:ea typeface="黑体" panose="02010609060101010101" charset="-122"/>
              </a:rPr>
              <a:t>：</a:t>
            </a:r>
            <a:r>
              <a:rPr lang="en-US" altLang="zh-CN" sz="2800" dirty="0" err="1">
                <a:solidFill>
                  <a:srgbClr val="0B1BB9"/>
                </a:solidFill>
                <a:latin typeface="黑体" panose="02010609060101010101" charset="-122"/>
                <a:ea typeface="黑体" panose="02010609060101010101" charset="-122"/>
              </a:rPr>
              <a:t>班主任让我全部洗掉，洗不掉就得用白色涂改液盖住</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记者：同学，你校服上有歌星张靓颖的签名，是真迹吗</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学生</a:t>
            </a:r>
            <a:r>
              <a:rPr lang="zh-CN" altLang="en-US" sz="2800" dirty="0">
                <a:solidFill>
                  <a:srgbClr val="0B1BB9"/>
                </a:solidFill>
                <a:latin typeface="黑体" panose="02010609060101010101" charset="-122"/>
                <a:ea typeface="黑体" panose="02010609060101010101" charset="-122"/>
              </a:rPr>
              <a:t>二</a:t>
            </a:r>
            <a:r>
              <a:rPr lang="en-US" altLang="zh-CN" sz="2800" dirty="0">
                <a:solidFill>
                  <a:srgbClr val="0B1BB9"/>
                </a:solidFill>
                <a:latin typeface="黑体" panose="02010609060101010101" charset="-122"/>
                <a:ea typeface="黑体" panose="02010609060101010101" charset="-122"/>
              </a:rPr>
              <a:t>：</a:t>
            </a:r>
            <a:r>
              <a:rPr lang="en-US" altLang="zh-CN" sz="2800" dirty="0" err="1">
                <a:solidFill>
                  <a:srgbClr val="0B1BB9"/>
                </a:solidFill>
                <a:latin typeface="黑体" panose="02010609060101010101" charset="-122"/>
                <a:ea typeface="黑体" panose="02010609060101010101" charset="-122"/>
              </a:rPr>
              <a:t>百分百真迹</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记者：哇，你怎么直接在校服上试笔</a:t>
            </a:r>
            <a:r>
              <a:rPr lang="en-US" altLang="zh-CN" sz="2800" dirty="0">
                <a:solidFill>
                  <a:srgbClr val="0B1BB9"/>
                </a:solidFill>
                <a:latin typeface="黑体" panose="02010609060101010101" charset="-122"/>
                <a:ea typeface="黑体" panose="02010609060101010101" charset="-122"/>
              </a:rPr>
              <a:t>？</a:t>
            </a:r>
            <a:r>
              <a:rPr lang="en-US" altLang="zh-CN" sz="2800" dirty="0" err="1">
                <a:solidFill>
                  <a:srgbClr val="0B1BB9"/>
                </a:solidFill>
                <a:latin typeface="黑体" panose="02010609060101010101" charset="-122"/>
                <a:ea typeface="黑体" panose="02010609060101010101" charset="-122"/>
              </a:rPr>
              <a:t>洗不干净的</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a:solidFill>
                  <a:srgbClr val="0B1BB9"/>
                </a:solidFill>
                <a:latin typeface="黑体" panose="02010609060101010101" charset="-122"/>
                <a:ea typeface="黑体" panose="02010609060101010101" charset="-122"/>
              </a:rPr>
              <a:t>学生</a:t>
            </a:r>
            <a:r>
              <a:rPr lang="zh-CN" altLang="en-US" sz="2800" dirty="0">
                <a:solidFill>
                  <a:srgbClr val="0B1BB9"/>
                </a:solidFill>
                <a:latin typeface="黑体" panose="02010609060101010101" charset="-122"/>
                <a:ea typeface="黑体" panose="02010609060101010101" charset="-122"/>
              </a:rPr>
              <a:t>三</a:t>
            </a:r>
            <a:r>
              <a:rPr lang="en-US" altLang="zh-CN" sz="2800" dirty="0">
                <a:solidFill>
                  <a:srgbClr val="0B1BB9"/>
                </a:solidFill>
                <a:latin typeface="黑体" panose="02010609060101010101" charset="-122"/>
                <a:ea typeface="黑体" panose="02010609060101010101" charset="-122"/>
              </a:rPr>
              <a:t>：</a:t>
            </a:r>
            <a:r>
              <a:rPr lang="en-US" altLang="zh-CN" sz="2800" dirty="0" err="1">
                <a:solidFill>
                  <a:srgbClr val="0B1BB9"/>
                </a:solidFill>
                <a:latin typeface="黑体" panose="02010609060101010101" charset="-122"/>
                <a:ea typeface="黑体" panose="02010609060101010101" charset="-122"/>
              </a:rPr>
              <a:t>校服很便宜呀</a:t>
            </a:r>
            <a:r>
              <a:rPr lang="en-US" altLang="zh-CN" sz="2800" dirty="0">
                <a:solidFill>
                  <a:srgbClr val="0B1BB9"/>
                </a:solidFill>
                <a:latin typeface="黑体" panose="02010609060101010101" charset="-122"/>
                <a:ea typeface="黑体" panose="02010609060101010101" charset="-122"/>
              </a:rPr>
              <a:t>。</a:t>
            </a:r>
            <a:br>
              <a:rPr lang="en-US" altLang="zh-CN" sz="2800" dirty="0">
                <a:solidFill>
                  <a:srgbClr val="0B1BB9"/>
                </a:solidFill>
                <a:latin typeface="黑体" panose="02010609060101010101" charset="-122"/>
                <a:ea typeface="黑体" panose="02010609060101010101" charset="-122"/>
              </a:rPr>
            </a:br>
            <a:r>
              <a:rPr lang="en-US" altLang="zh-CN" sz="2800" dirty="0">
                <a:solidFill>
                  <a:srgbClr val="0B1BB9"/>
                </a:solidFill>
                <a:latin typeface="黑体" panose="02010609060101010101" charset="-122"/>
                <a:ea typeface="黑体" panose="02010609060101010101" charset="-122"/>
              </a:rPr>
              <a:t>   </a:t>
            </a:r>
            <a:r>
              <a:rPr lang="en-US" altLang="zh-CN" sz="2800" dirty="0" err="1" smtClean="0">
                <a:solidFill>
                  <a:srgbClr val="0B1BB9"/>
                </a:solidFill>
                <a:latin typeface="黑体" panose="02010609060101010101" charset="-122"/>
                <a:ea typeface="黑体" panose="02010609060101010101" charset="-122"/>
              </a:rPr>
              <a:t>要求</a:t>
            </a:r>
            <a:r>
              <a:rPr lang="en-US" altLang="zh-CN" sz="2800" dirty="0" err="1">
                <a:solidFill>
                  <a:srgbClr val="0B1BB9"/>
                </a:solidFill>
                <a:latin typeface="黑体" panose="02010609060101010101" charset="-122"/>
                <a:ea typeface="黑体" panose="02010609060101010101" charset="-122"/>
              </a:rPr>
              <a:t>：①自选角度，确定立意，自拟标题，文体不限</a:t>
            </a:r>
            <a:r>
              <a:rPr lang="en-US" altLang="zh-CN" sz="2800" dirty="0">
                <a:solidFill>
                  <a:srgbClr val="0B1BB9"/>
                </a:solidFill>
                <a:latin typeface="黑体" panose="02010609060101010101" charset="-122"/>
                <a:ea typeface="黑体" panose="02010609060101010101" charset="-122"/>
              </a:rPr>
              <a:t>。②</a:t>
            </a:r>
            <a:r>
              <a:rPr lang="en-US" altLang="zh-CN" sz="2800" dirty="0" err="1">
                <a:solidFill>
                  <a:srgbClr val="0B1BB9"/>
                </a:solidFill>
                <a:latin typeface="黑体" panose="02010609060101010101" charset="-122"/>
                <a:ea typeface="黑体" panose="02010609060101010101" charset="-122"/>
              </a:rPr>
              <a:t>不要脱离材料内容及含意的范围</a:t>
            </a:r>
            <a:r>
              <a:rPr lang="en-US" altLang="zh-CN" sz="2800" dirty="0">
                <a:solidFill>
                  <a:srgbClr val="0B1BB9"/>
                </a:solidFill>
                <a:latin typeface="黑体" panose="02010609060101010101" charset="-122"/>
                <a:ea typeface="黑体" panose="02010609060101010101" charset="-122"/>
              </a:rPr>
              <a:t>。③不少于800字。④</a:t>
            </a:r>
            <a:r>
              <a:rPr lang="en-US" altLang="zh-CN" sz="2800" dirty="0" err="1">
                <a:solidFill>
                  <a:srgbClr val="0B1BB9"/>
                </a:solidFill>
                <a:latin typeface="黑体" panose="02010609060101010101" charset="-122"/>
                <a:ea typeface="黑体" panose="02010609060101010101" charset="-122"/>
              </a:rPr>
              <a:t>不得套作，不得抄袭</a:t>
            </a:r>
            <a:r>
              <a:rPr lang="en-US" altLang="zh-CN" sz="2800" dirty="0">
                <a:solidFill>
                  <a:srgbClr val="0B1BB9"/>
                </a:solidFill>
                <a:latin typeface="黑体" panose="02010609060101010101" charset="-122"/>
                <a:ea typeface="黑体" panose="02010609060101010101" charset="-122"/>
              </a:rPr>
              <a:t>。</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913235" cy="6858000"/>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fontAlgn="auto">
              <a:lnSpc>
                <a:spcPct val="120000"/>
              </a:lnSpc>
            </a:pPr>
            <a:r>
              <a:rPr lang="en-US" altLang="zh-CN" sz="2800" dirty="0">
                <a:solidFill>
                  <a:srgbClr val="C00000"/>
                </a:solidFill>
                <a:latin typeface="黑体" panose="02010609060101010101" charset="-122"/>
                <a:ea typeface="黑体" panose="02010609060101010101" charset="-122"/>
              </a:rPr>
              <a:t> </a:t>
            </a:r>
            <a:r>
              <a:rPr lang="en-US" altLang="zh-CN" sz="2800" dirty="0" smtClean="0">
                <a:solidFill>
                  <a:srgbClr val="C00000"/>
                </a:solidFill>
                <a:latin typeface="黑体" panose="02010609060101010101" charset="-122"/>
                <a:ea typeface="黑体" panose="02010609060101010101" charset="-122"/>
              </a:rPr>
              <a:t>         </a:t>
            </a:r>
            <a:r>
              <a:rPr lang="zh-CN" altLang="en-US" sz="5400" dirty="0" smtClean="0">
                <a:solidFill>
                  <a:srgbClr val="C00000"/>
                </a:solidFill>
                <a:latin typeface="黑体" panose="02010609060101010101" charset="-122"/>
                <a:ea typeface="黑体" panose="02010609060101010101" charset="-122"/>
                <a:sym typeface="+mn-ea"/>
              </a:rPr>
              <a:t>《</a:t>
            </a:r>
            <a:r>
              <a:rPr lang="zh-CN" altLang="en-US" sz="5400" dirty="0">
                <a:solidFill>
                  <a:srgbClr val="C00000"/>
                </a:solidFill>
                <a:latin typeface="黑体" panose="02010609060101010101" charset="-122"/>
                <a:ea typeface="黑体" panose="02010609060101010101" charset="-122"/>
                <a:sym typeface="+mn-ea"/>
              </a:rPr>
              <a:t>越是便宜，越要珍爱》</a:t>
            </a:r>
            <a:r>
              <a:rPr lang="zh-CN" altLang="en-US" sz="3600" dirty="0">
                <a:solidFill>
                  <a:srgbClr val="C00000"/>
                </a:solidFill>
                <a:latin typeface="黑体" panose="02010609060101010101" charset="-122"/>
                <a:ea typeface="黑体" panose="02010609060101010101" charset="-122"/>
                <a:sym typeface="+mn-ea"/>
              </a:rPr>
              <a:t/>
            </a:r>
            <a:br>
              <a:rPr lang="zh-CN" altLang="en-US" sz="3600" dirty="0">
                <a:solidFill>
                  <a:srgbClr val="C00000"/>
                </a:solidFill>
                <a:latin typeface="黑体" panose="02010609060101010101" charset="-122"/>
                <a:ea typeface="黑体" panose="02010609060101010101" charset="-122"/>
                <a:sym typeface="+mn-ea"/>
              </a:rPr>
            </a:br>
            <a:r>
              <a:rPr lang="zh-CN" altLang="en-US" sz="3600" dirty="0">
                <a:solidFill>
                  <a:srgbClr val="C00000"/>
                </a:solidFill>
                <a:latin typeface="黑体" panose="02010609060101010101" charset="-122"/>
                <a:ea typeface="黑体" panose="02010609060101010101" charset="-122"/>
                <a:sym typeface="+mn-ea"/>
              </a:rPr>
              <a:t>   </a:t>
            </a:r>
            <a:r>
              <a:rPr lang="zh-CN" altLang="en-US" sz="3600" dirty="0" smtClean="0">
                <a:solidFill>
                  <a:srgbClr val="C00000"/>
                </a:solidFill>
                <a:latin typeface="黑体" panose="02010609060101010101" charset="-122"/>
                <a:ea typeface="黑体" panose="02010609060101010101" charset="-122"/>
                <a:sym typeface="+mn-ea"/>
              </a:rPr>
              <a:t> </a:t>
            </a:r>
            <a:r>
              <a:rPr lang="en-US" altLang="zh-CN" sz="3600" dirty="0" err="1" smtClean="0">
                <a:solidFill>
                  <a:srgbClr val="0B1BB9"/>
                </a:solidFill>
                <a:latin typeface="黑体" panose="02010609060101010101" charset="-122"/>
                <a:ea typeface="黑体" panose="02010609060101010101" charset="-122"/>
              </a:rPr>
              <a:t>诚然</a:t>
            </a:r>
            <a:r>
              <a:rPr lang="en-US" altLang="zh-CN" sz="3600" dirty="0" err="1">
                <a:solidFill>
                  <a:srgbClr val="C00000"/>
                </a:solidFill>
                <a:latin typeface="黑体" panose="02010609060101010101" charset="-122"/>
                <a:ea typeface="黑体" panose="02010609060101010101" charset="-122"/>
              </a:rPr>
              <a:t>，这种涂画行为</a:t>
            </a:r>
            <a:r>
              <a:rPr lang="en-US" altLang="zh-CN" sz="3600" dirty="0" err="1">
                <a:solidFill>
                  <a:srgbClr val="0B1BB9"/>
                </a:solidFill>
                <a:latin typeface="黑体" panose="02010609060101010101" charset="-122"/>
                <a:ea typeface="黑体" panose="02010609060101010101" charset="-122"/>
              </a:rPr>
              <a:t>符合新时代创新之说</a:t>
            </a:r>
            <a:r>
              <a:rPr lang="en-US" altLang="zh-CN" sz="3600" dirty="0" err="1">
                <a:solidFill>
                  <a:srgbClr val="C00000"/>
                </a:solidFill>
                <a:latin typeface="黑体" panose="02010609060101010101" charset="-122"/>
                <a:ea typeface="黑体" panose="02010609060101010101" charset="-122"/>
              </a:rPr>
              <a:t>，</a:t>
            </a:r>
            <a:r>
              <a:rPr lang="en-US" altLang="zh-CN" sz="3600" dirty="0" err="1">
                <a:solidFill>
                  <a:srgbClr val="0B1BB9"/>
                </a:solidFill>
                <a:latin typeface="黑体" panose="02010609060101010101" charset="-122"/>
                <a:ea typeface="黑体" panose="02010609060101010101" charset="-122"/>
              </a:rPr>
              <a:t>可以展现我们不羁的个性</a:t>
            </a:r>
            <a:r>
              <a:rPr lang="zh-CN" altLang="en-US" sz="3600" dirty="0">
                <a:solidFill>
                  <a:srgbClr val="C00000"/>
                </a:solidFill>
                <a:latin typeface="黑体" panose="02010609060101010101" charset="-122"/>
                <a:ea typeface="黑体" panose="02010609060101010101" charset="-122"/>
              </a:rPr>
              <a:t>。</a:t>
            </a:r>
            <a:r>
              <a:rPr lang="en-US" altLang="zh-CN" sz="3600" dirty="0" err="1">
                <a:solidFill>
                  <a:srgbClr val="0B1BB9"/>
                </a:solidFill>
                <a:latin typeface="黑体" panose="02010609060101010101" charset="-122"/>
                <a:ea typeface="黑体" panose="02010609060101010101" charset="-122"/>
              </a:rPr>
              <a:t>但</a:t>
            </a:r>
            <a:r>
              <a:rPr lang="en-US" altLang="zh-CN" sz="3600" dirty="0" err="1">
                <a:solidFill>
                  <a:srgbClr val="C00000"/>
                </a:solidFill>
                <a:latin typeface="黑体" panose="02010609060101010101" charset="-122"/>
                <a:ea typeface="黑体" panose="02010609060101010101" charset="-122"/>
              </a:rPr>
              <a:t>你知道吗</a:t>
            </a:r>
            <a:r>
              <a:rPr lang="en-US" altLang="zh-CN" sz="3600" dirty="0">
                <a:solidFill>
                  <a:srgbClr val="C00000"/>
                </a:solidFill>
                <a:latin typeface="黑体" panose="02010609060101010101" charset="-122"/>
                <a:ea typeface="黑体" panose="02010609060101010101" charset="-122"/>
              </a:rPr>
              <a:t>？在危急时刻它使我们从人群中区分出来，获得更多保护；它能避免学生间的攀比，教会我们人无三六九等，我们公平地在学海泛舟；它告诉我们学习就是成为苦行僧，就算箪食壶浆仍要学习。</a:t>
            </a:r>
            <a:r>
              <a:rPr lang="en-US" altLang="zh-CN" sz="3600" dirty="0" err="1">
                <a:solidFill>
                  <a:srgbClr val="C00000"/>
                </a:solidFill>
                <a:latin typeface="黑体" panose="02010609060101010101" charset="-122"/>
                <a:ea typeface="黑体" panose="02010609060101010101" charset="-122"/>
              </a:rPr>
              <a:t>由此可见校服中蕴藏着巨大财富，就算它便宜又怎样</a:t>
            </a:r>
            <a:r>
              <a:rPr lang="en-US" altLang="zh-CN" sz="3600" dirty="0">
                <a:solidFill>
                  <a:srgbClr val="C00000"/>
                </a:solidFill>
                <a:latin typeface="黑体" panose="02010609060101010101" charset="-122"/>
                <a:ea typeface="黑体" panose="02010609060101010101" charset="-122"/>
              </a:rPr>
              <a:t>。</a:t>
            </a:r>
            <a:r>
              <a:rPr lang="en-US" altLang="zh-CN" sz="3600" dirty="0" err="1">
                <a:latin typeface="黑体" panose="02010609060101010101" charset="-122"/>
                <a:ea typeface="黑体" panose="02010609060101010101" charset="-122"/>
              </a:rPr>
              <a:t>我以为，保持校服洁净是学生之本，让自己看起来更阳光，才能成为阳光下的花朵</a:t>
            </a:r>
            <a:r>
              <a:rPr lang="en-US" altLang="zh-CN" sz="3600" dirty="0">
                <a:latin typeface="黑体" panose="02010609060101010101" charset="-122"/>
                <a:ea typeface="黑体" panose="02010609060101010101" charset="-122"/>
              </a:rPr>
              <a:t>。</a:t>
            </a:r>
            <a:r>
              <a:rPr lang="en-US" altLang="zh-CN" sz="3600" dirty="0">
                <a:solidFill>
                  <a:srgbClr val="C00000"/>
                </a:solidFill>
                <a:latin typeface="黑体" panose="02010609060101010101" charset="-122"/>
                <a:ea typeface="黑体" panose="02010609060101010101" charset="-122"/>
              </a:rPr>
              <a:t/>
            </a:r>
            <a:br>
              <a:rPr lang="en-US" altLang="zh-CN" sz="3600" dirty="0">
                <a:solidFill>
                  <a:srgbClr val="C00000"/>
                </a:solidFill>
                <a:latin typeface="黑体" panose="02010609060101010101" charset="-122"/>
                <a:ea typeface="黑体" panose="02010609060101010101" charset="-122"/>
              </a:rPr>
            </a:br>
            <a:r>
              <a:rPr lang="en-US" altLang="zh-CN" sz="3600" dirty="0">
                <a:solidFill>
                  <a:srgbClr val="C00000"/>
                </a:solidFill>
                <a:latin typeface="黑体" panose="02010609060101010101" charset="-122"/>
                <a:ea typeface="黑体" panose="02010609060101010101" charset="-122"/>
              </a:rPr>
              <a:t>    </a:t>
            </a:r>
            <a:endParaRPr lang="zh-CN" altLang="en-US" sz="3600" dirty="0">
              <a:solidFill>
                <a:srgbClr val="C0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3773" y="386080"/>
            <a:ext cx="11749462" cy="6471920"/>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4000" dirty="0">
                <a:solidFill>
                  <a:srgbClr val="C00000"/>
                </a:solidFill>
                <a:latin typeface="黑体" panose="02010609060101010101" charset="-122"/>
                <a:ea typeface="黑体" panose="02010609060101010101" charset="-122"/>
              </a:rPr>
              <a:t>     </a:t>
            </a:r>
            <a:r>
              <a:rPr lang="zh-CN" altLang="en-US" sz="5400" dirty="0" smtClean="0">
                <a:solidFill>
                  <a:srgbClr val="C00000"/>
                </a:solidFill>
                <a:latin typeface="黑体" panose="02010609060101010101" charset="-122"/>
                <a:ea typeface="黑体" panose="02010609060101010101" charset="-122"/>
                <a:sym typeface="+mn-ea"/>
              </a:rPr>
              <a:t>个</a:t>
            </a:r>
            <a:r>
              <a:rPr lang="zh-CN" altLang="en-US" sz="5400" dirty="0">
                <a:solidFill>
                  <a:srgbClr val="C00000"/>
                </a:solidFill>
                <a:latin typeface="黑体" panose="02010609060101010101" charset="-122"/>
                <a:ea typeface="黑体" panose="02010609060101010101" charset="-122"/>
                <a:sym typeface="+mn-ea"/>
              </a:rPr>
              <a:t>性不会成为打破规则的原因</a:t>
            </a:r>
            <a:r>
              <a:rPr lang="en-US" altLang="zh-CN" sz="5400" dirty="0">
                <a:solidFill>
                  <a:srgbClr val="C00000"/>
                </a:solidFill>
                <a:latin typeface="黑体" panose="02010609060101010101" charset="-122"/>
                <a:ea typeface="黑体" panose="02010609060101010101" charset="-122"/>
              </a:rPr>
              <a:t> </a:t>
            </a:r>
            <a:r>
              <a:rPr lang="en-US" altLang="zh-CN" sz="3200" dirty="0">
                <a:solidFill>
                  <a:srgbClr val="C00000"/>
                </a:solidFill>
                <a:latin typeface="黑体" panose="02010609060101010101" charset="-122"/>
                <a:ea typeface="黑体" panose="02010609060101010101" charset="-122"/>
              </a:rPr>
              <a:t/>
            </a:r>
            <a:br>
              <a:rPr lang="en-US" altLang="zh-CN" sz="3200" dirty="0">
                <a:solidFill>
                  <a:srgbClr val="C00000"/>
                </a:solidFill>
                <a:latin typeface="黑体" panose="02010609060101010101" charset="-122"/>
                <a:ea typeface="黑体" panose="02010609060101010101" charset="-122"/>
              </a:rPr>
            </a:br>
            <a:r>
              <a:rPr lang="en-US" altLang="zh-CN" sz="3200" dirty="0">
                <a:solidFill>
                  <a:srgbClr val="C00000"/>
                </a:solidFill>
                <a:latin typeface="黑体" panose="02010609060101010101" charset="-122"/>
                <a:ea typeface="黑体" panose="02010609060101010101" charset="-122"/>
              </a:rPr>
              <a:t>    </a:t>
            </a:r>
            <a:r>
              <a:rPr lang="en-US" altLang="zh-CN" sz="3200" dirty="0" err="1">
                <a:solidFill>
                  <a:srgbClr val="0B1BB9"/>
                </a:solidFill>
                <a:latin typeface="黑体" panose="02010609060101010101" charset="-122"/>
                <a:ea typeface="黑体" panose="02010609060101010101" charset="-122"/>
              </a:rPr>
              <a:t>彰显创造力与想象力是孩子的天性，老师要求用涂改液盖掉的确误人子弟</a:t>
            </a:r>
            <a:r>
              <a:rPr lang="en-US" altLang="zh-CN" sz="3200" dirty="0">
                <a:solidFill>
                  <a:srgbClr val="0B1BB9"/>
                </a:solidFill>
                <a:latin typeface="黑体" panose="02010609060101010101" charset="-122"/>
                <a:ea typeface="黑体" panose="02010609060101010101" charset="-122"/>
              </a:rPr>
              <a:t>。</a:t>
            </a:r>
            <a:r>
              <a:rPr lang="en-US" altLang="zh-CN" sz="3200" dirty="0" err="1">
                <a:solidFill>
                  <a:srgbClr val="0B1BB9"/>
                </a:solidFill>
                <a:latin typeface="黑体" panose="02010609060101010101" charset="-122"/>
                <a:ea typeface="黑体" panose="02010609060101010101" charset="-122"/>
              </a:rPr>
              <a:t>粗暴简单的制止行为不但不能达到教育孩子、传递孩子正确对待他们行为的价值观，反而会对孩子的心灵造成不正当的影响乃至心理阴影</a:t>
            </a:r>
            <a:r>
              <a:rPr lang="en-US" altLang="zh-CN" sz="3200" dirty="0">
                <a:solidFill>
                  <a:srgbClr val="0B1BB9"/>
                </a:solidFill>
                <a:latin typeface="黑体" panose="02010609060101010101" charset="-122"/>
                <a:ea typeface="黑体" panose="02010609060101010101" charset="-122"/>
              </a:rPr>
              <a:t>。</a:t>
            </a:r>
            <a:r>
              <a:rPr lang="en-US" altLang="zh-CN" sz="3200" dirty="0" err="1">
                <a:solidFill>
                  <a:srgbClr val="0B1BB9"/>
                </a:solidFill>
                <a:latin typeface="黑体" panose="02010609060101010101" charset="-122"/>
                <a:ea typeface="黑体" panose="02010609060101010101" charset="-122"/>
              </a:rPr>
              <a:t>但</a:t>
            </a:r>
            <a:r>
              <a:rPr lang="en-US" altLang="zh-CN" sz="3200" dirty="0" err="1">
                <a:solidFill>
                  <a:srgbClr val="C00000"/>
                </a:solidFill>
                <a:latin typeface="黑体" panose="02010609060101010101" charset="-122"/>
                <a:ea typeface="黑体" panose="02010609060101010101" charset="-122"/>
              </a:rPr>
              <a:t>无可置否的是，尽管方式不对，老师的举动仍有合理性</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校规要求了，那么校服就应当受到孩子们的爱护爱惜</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遵守规章制度，是对每一个孩子的有力要求</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也通过如此，孩子们的个性不会恣意发展，最终走上了“无所不惧</a:t>
            </a:r>
            <a:r>
              <a:rPr lang="en-US" altLang="zh-CN" sz="3200" dirty="0">
                <a:solidFill>
                  <a:srgbClr val="C00000"/>
                </a:solidFill>
                <a:latin typeface="黑体" panose="02010609060101010101" charset="-122"/>
                <a:ea typeface="黑体" panose="02010609060101010101" charset="-122"/>
              </a:rPr>
              <a:t>”</a:t>
            </a:r>
            <a:r>
              <a:rPr lang="zh-CN" altLang="en-US" sz="3200" dirty="0">
                <a:solidFill>
                  <a:srgbClr val="C00000"/>
                </a:solidFill>
                <a:latin typeface="黑体" panose="02010609060101010101" charset="-122"/>
                <a:ea typeface="黑体" panose="02010609060101010101" charset="-122"/>
              </a:rPr>
              <a:t>、</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试法犯法”的歧途</a:t>
            </a:r>
            <a:r>
              <a:rPr lang="en-US" altLang="zh-CN" sz="3200" dirty="0">
                <a:solidFill>
                  <a:srgbClr val="C00000"/>
                </a:solidFill>
                <a:latin typeface="黑体" panose="02010609060101010101" charset="-122"/>
                <a:ea typeface="黑体" panose="02010609060101010101" charset="-122"/>
              </a:rPr>
              <a:t>。</a:t>
            </a:r>
            <a:r>
              <a:rPr lang="en-US" altLang="zh-CN" sz="2800" dirty="0">
                <a:solidFill>
                  <a:srgbClr val="C00000"/>
                </a:solidFill>
                <a:latin typeface="黑体" panose="02010609060101010101" charset="-122"/>
                <a:ea typeface="黑体" panose="02010609060101010101" charset="-122"/>
              </a:rPr>
              <a:t/>
            </a:r>
            <a:br>
              <a:rPr lang="en-US" altLang="zh-CN" sz="2800" dirty="0">
                <a:solidFill>
                  <a:srgbClr val="C00000"/>
                </a:solidFill>
                <a:latin typeface="黑体" panose="02010609060101010101" charset="-122"/>
                <a:ea typeface="黑体" panose="02010609060101010101" charset="-122"/>
              </a:rPr>
            </a:br>
            <a:r>
              <a:rPr lang="en-US" altLang="zh-CN" sz="2800" dirty="0">
                <a:solidFill>
                  <a:srgbClr val="C00000"/>
                </a:solidFill>
                <a:latin typeface="黑体" panose="02010609060101010101" charset="-122"/>
                <a:ea typeface="黑体" panose="02010609060101010101" charset="-122"/>
              </a:rPr>
              <a:t>   </a:t>
            </a:r>
            <a:endParaRPr lang="zh-CN" altLang="en-US" sz="2800" dirty="0">
              <a:solidFill>
                <a:srgbClr val="C00000"/>
              </a:solidFill>
              <a:latin typeface="黑体" panose="02010609060101010101" charset="-122"/>
              <a:ea typeface="黑体" panose="0201060906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6858000"/>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dirty="0">
                <a:solidFill>
                  <a:srgbClr val="C00000"/>
                </a:solidFill>
                <a:latin typeface="黑体" panose="02010609060101010101" charset="-122"/>
                <a:ea typeface="黑体" panose="02010609060101010101" charset="-122"/>
              </a:rPr>
              <a:t> </a:t>
            </a:r>
            <a:r>
              <a:rPr lang="en-US" altLang="zh-CN" sz="2800" dirty="0" smtClean="0">
                <a:solidFill>
                  <a:srgbClr val="C00000"/>
                </a:solidFill>
                <a:latin typeface="黑体" panose="02010609060101010101" charset="-122"/>
                <a:ea typeface="黑体" panose="02010609060101010101" charset="-122"/>
              </a:rPr>
              <a:t>  </a:t>
            </a:r>
            <a:r>
              <a:rPr lang="zh-CN" altLang="en-US" sz="3600" b="1" dirty="0" smtClean="0">
                <a:solidFill>
                  <a:srgbClr val="C00000"/>
                </a:solidFill>
                <a:latin typeface="华文琥珀" panose="02010800040101010101" charset="-122"/>
                <a:ea typeface="华文琥珀" panose="02010800040101010101" charset="-122"/>
              </a:rPr>
              <a:t>让</a:t>
            </a:r>
            <a:r>
              <a:rPr lang="zh-CN" altLang="en-US" sz="3600" b="1" dirty="0">
                <a:solidFill>
                  <a:srgbClr val="C00000"/>
                </a:solidFill>
                <a:latin typeface="华文琥珀" panose="02010800040101010101" charset="-122"/>
                <a:ea typeface="华文琥珀" panose="02010800040101010101" charset="-122"/>
              </a:rPr>
              <a:t>步分析法</a:t>
            </a:r>
            <a:br>
              <a:rPr lang="zh-CN" altLang="en-US" sz="3600" b="1" dirty="0">
                <a:solidFill>
                  <a:srgbClr val="C00000"/>
                </a:solidFill>
                <a:latin typeface="华文琥珀" panose="02010800040101010101" charset="-122"/>
                <a:ea typeface="华文琥珀" panose="02010800040101010101" charset="-122"/>
              </a:rPr>
            </a:br>
            <a:r>
              <a:rPr lang="zh-CN" altLang="en-US" sz="3600" b="1" dirty="0">
                <a:solidFill>
                  <a:srgbClr val="C00000"/>
                </a:solidFill>
                <a:latin typeface="华文琥珀" panose="02010800040101010101" charset="-122"/>
                <a:ea typeface="华文琥珀" panose="02010800040101010101" charset="-122"/>
              </a:rPr>
              <a:t>     写作思路</a:t>
            </a:r>
          </a:p>
        </p:txBody>
      </p:sp>
      <p:sp>
        <p:nvSpPr>
          <p:cNvPr id="3" name="左大括号 2"/>
          <p:cNvSpPr/>
          <p:nvPr/>
        </p:nvSpPr>
        <p:spPr>
          <a:xfrm>
            <a:off x="3516630" y="1041400"/>
            <a:ext cx="561975" cy="5095240"/>
          </a:xfrm>
          <a:prstGeom prst="leftBrace">
            <a:avLst/>
          </a:prstGeom>
          <a:ln w="28575" cmpd="sng">
            <a:solidFill>
              <a:srgbClr val="C00000"/>
            </a:solidFill>
            <a:prstDash val="solid"/>
          </a:ln>
        </p:spPr>
        <p:style>
          <a:lnRef idx="3">
            <a:schemeClr val="dk1"/>
          </a:lnRef>
          <a:fillRef idx="0">
            <a:schemeClr val="dk1"/>
          </a:fillRef>
          <a:effectRef idx="2">
            <a:schemeClr val="dk1"/>
          </a:effectRef>
          <a:fontRef idx="minor">
            <a:schemeClr val="tx1"/>
          </a:fontRef>
        </p:style>
        <p:txBody>
          <a:bodyPr rtlCol="0" anchor="ctr"/>
          <a:lstStyle/>
          <a:p>
            <a:pPr algn="ctr"/>
            <a:endParaRPr lang="zh-CN" altLang="en-US"/>
          </a:p>
        </p:txBody>
      </p:sp>
      <p:sp>
        <p:nvSpPr>
          <p:cNvPr id="4" name="文本框 3"/>
          <p:cNvSpPr txBox="1"/>
          <p:nvPr/>
        </p:nvSpPr>
        <p:spPr>
          <a:xfrm>
            <a:off x="4077970" y="762635"/>
            <a:ext cx="7687945" cy="579120"/>
          </a:xfrm>
          <a:prstGeom prst="rect">
            <a:avLst/>
          </a:prstGeom>
          <a:noFill/>
        </p:spPr>
        <p:txBody>
          <a:bodyPr wrap="square" rtlCol="0">
            <a:spAutoFit/>
          </a:bodyPr>
          <a:lstStyle/>
          <a:p>
            <a:r>
              <a:rPr lang="zh-CN" altLang="en-US" sz="3200" b="1" dirty="0">
                <a:solidFill>
                  <a:srgbClr val="002060"/>
                </a:solidFill>
              </a:rPr>
              <a:t>第一步：</a:t>
            </a:r>
            <a:r>
              <a:rPr lang="zh-CN" altLang="en-US" sz="3200" b="1" dirty="0">
                <a:solidFill>
                  <a:srgbClr val="C00000"/>
                </a:solidFill>
              </a:rPr>
              <a:t>确定论辩的对象及其立场和观点。</a:t>
            </a:r>
          </a:p>
        </p:txBody>
      </p:sp>
      <p:sp>
        <p:nvSpPr>
          <p:cNvPr id="5" name="文本框 4"/>
          <p:cNvSpPr txBox="1"/>
          <p:nvPr/>
        </p:nvSpPr>
        <p:spPr>
          <a:xfrm>
            <a:off x="4077970" y="1928495"/>
            <a:ext cx="7284720" cy="1066800"/>
          </a:xfrm>
          <a:prstGeom prst="rect">
            <a:avLst/>
          </a:prstGeom>
          <a:noFill/>
        </p:spPr>
        <p:txBody>
          <a:bodyPr wrap="square" rtlCol="0">
            <a:spAutoFit/>
          </a:bodyPr>
          <a:lstStyle/>
          <a:p>
            <a:r>
              <a:rPr lang="zh-CN" altLang="en-US" sz="3200" b="1">
                <a:solidFill>
                  <a:srgbClr val="002060"/>
                </a:solidFill>
              </a:rPr>
              <a:t>第二步：</a:t>
            </a:r>
            <a:r>
              <a:rPr lang="zh-CN" altLang="en-US" sz="3200" b="1">
                <a:solidFill>
                  <a:srgbClr val="C00000"/>
                </a:solidFill>
              </a:rPr>
              <a:t>首先肯定对方观点的合理之处。（或自己的观点的问题。）</a:t>
            </a:r>
          </a:p>
        </p:txBody>
      </p:sp>
      <p:sp>
        <p:nvSpPr>
          <p:cNvPr id="6" name="文本框 5"/>
          <p:cNvSpPr txBox="1"/>
          <p:nvPr/>
        </p:nvSpPr>
        <p:spPr>
          <a:xfrm>
            <a:off x="4078605" y="3735070"/>
            <a:ext cx="7375525" cy="1066800"/>
          </a:xfrm>
          <a:prstGeom prst="rect">
            <a:avLst/>
          </a:prstGeom>
          <a:noFill/>
        </p:spPr>
        <p:txBody>
          <a:bodyPr wrap="square" rtlCol="0">
            <a:spAutoFit/>
          </a:bodyPr>
          <a:lstStyle/>
          <a:p>
            <a:r>
              <a:rPr lang="zh-CN" altLang="en-US" sz="3200" b="1">
                <a:solidFill>
                  <a:srgbClr val="002060"/>
                </a:solidFill>
              </a:rPr>
              <a:t>第三步：</a:t>
            </a:r>
            <a:r>
              <a:rPr lang="zh-CN" altLang="en-US" sz="3200" b="1">
                <a:solidFill>
                  <a:srgbClr val="C00000"/>
                </a:solidFill>
              </a:rPr>
              <a:t>然后指出对方观点的问题所在。（或自己观点的合理之处。）</a:t>
            </a:r>
          </a:p>
        </p:txBody>
      </p:sp>
      <p:sp>
        <p:nvSpPr>
          <p:cNvPr id="7" name="文本框 6"/>
          <p:cNvSpPr txBox="1"/>
          <p:nvPr/>
        </p:nvSpPr>
        <p:spPr>
          <a:xfrm>
            <a:off x="4310380" y="5376545"/>
            <a:ext cx="6985635" cy="579120"/>
          </a:xfrm>
          <a:prstGeom prst="rect">
            <a:avLst/>
          </a:prstGeom>
          <a:noFill/>
        </p:spPr>
        <p:txBody>
          <a:bodyPr wrap="square" rtlCol="0">
            <a:spAutoFit/>
          </a:bodyPr>
          <a:lstStyle/>
          <a:p>
            <a:r>
              <a:rPr lang="zh-CN" altLang="en-US" sz="3200" b="1">
                <a:solidFill>
                  <a:srgbClr val="002060"/>
                </a:solidFill>
              </a:rPr>
              <a:t>第四步：</a:t>
            </a:r>
            <a:r>
              <a:rPr lang="zh-CN" altLang="en-US" sz="3200" b="1">
                <a:solidFill>
                  <a:srgbClr val="C00000"/>
                </a:solidFill>
              </a:rPr>
              <a:t>最后再次论述自己的观点。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style.rotation</p:attrName>
                                        </p:attrNameLst>
                                      </p:cBhvr>
                                      <p:tavLst>
                                        <p:tav tm="0">
                                          <p:val>
                                            <p:fltVal val="360"/>
                                          </p:val>
                                        </p:tav>
                                        <p:tav tm="100000">
                                          <p:val>
                                            <p:fltVal val="0"/>
                                          </p:val>
                                        </p:tav>
                                      </p:tavLst>
                                    </p:anim>
                                    <p:animEffect transition="in" filter="fad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 calcmode="lin" valueType="num">
                                      <p:cBhvr>
                                        <p:cTn id="25" dur="500" fill="hold"/>
                                        <p:tgtEl>
                                          <p:spTgt spid="6"/>
                                        </p:tgtEl>
                                        <p:attrNameLst>
                                          <p:attrName>style.rotation</p:attrName>
                                        </p:attrNameLst>
                                      </p:cBhvr>
                                      <p:tavLst>
                                        <p:tav tm="0">
                                          <p:val>
                                            <p:fltVal val="360"/>
                                          </p:val>
                                        </p:tav>
                                        <p:tav tm="100000">
                                          <p:val>
                                            <p:fltVal val="0"/>
                                          </p:val>
                                        </p:tav>
                                      </p:tavLst>
                                    </p:anim>
                                    <p:animEffect transition="in" filter="fad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7015" y="0"/>
            <a:ext cx="11593195" cy="649033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3200" dirty="0" smtClean="0">
                <a:solidFill>
                  <a:srgbClr val="002060"/>
                </a:solidFill>
                <a:latin typeface="黑体" panose="02010609060101010101" charset="-122"/>
                <a:ea typeface="黑体" panose="02010609060101010101" charset="-122"/>
              </a:rPr>
              <a:t>阅读下面的材料</a:t>
            </a:r>
            <a:r>
              <a:rPr lang="en-US" altLang="zh-CN" sz="3200" dirty="0">
                <a:solidFill>
                  <a:srgbClr val="002060"/>
                </a:solidFill>
                <a:latin typeface="黑体" panose="02010609060101010101" charset="-122"/>
                <a:ea typeface="黑体" panose="02010609060101010101" charset="-122"/>
              </a:rPr>
              <a:t>，根据要求写一篇不少于800字的文章。（60分）</a:t>
            </a:r>
            <a:br>
              <a:rPr lang="en-US" altLang="zh-CN" sz="3200" dirty="0">
                <a:solidFill>
                  <a:srgbClr val="002060"/>
                </a:solidFill>
                <a:latin typeface="黑体" panose="02010609060101010101" charset="-122"/>
                <a:ea typeface="黑体" panose="02010609060101010101" charset="-122"/>
              </a:rPr>
            </a:br>
            <a:r>
              <a:rPr lang="en-US" altLang="zh-CN" sz="3200" dirty="0">
                <a:solidFill>
                  <a:srgbClr val="C00000"/>
                </a:solidFill>
                <a:latin typeface="黑体" panose="02010609060101010101" charset="-122"/>
                <a:ea typeface="黑体" panose="02010609060101010101" charset="-122"/>
              </a:rPr>
              <a:t>    </a:t>
            </a:r>
            <a:r>
              <a:rPr lang="en-US" altLang="zh-CN" sz="3200" dirty="0" err="1">
                <a:solidFill>
                  <a:srgbClr val="C00000"/>
                </a:solidFill>
                <a:latin typeface="黑体" panose="02010609060101010101" charset="-122"/>
                <a:ea typeface="黑体" panose="02010609060101010101" charset="-122"/>
              </a:rPr>
              <a:t>聂老汉年逾古稀，生活困难</a:t>
            </a:r>
            <a:r>
              <a:rPr lang="en-US" altLang="zh-CN" sz="3200" dirty="0">
                <a:solidFill>
                  <a:srgbClr val="C00000"/>
                </a:solidFill>
                <a:latin typeface="黑体" panose="02010609060101010101" charset="-122"/>
                <a:ea typeface="黑体" panose="02010609060101010101" charset="-122"/>
              </a:rPr>
              <a:t>。</a:t>
            </a:r>
            <a:r>
              <a:rPr lang="en-US" altLang="zh-CN" sz="3200" dirty="0" err="1">
                <a:solidFill>
                  <a:srgbClr val="C00000"/>
                </a:solidFill>
                <a:latin typeface="黑体" panose="02010609060101010101" charset="-122"/>
                <a:ea typeface="黑体" panose="02010609060101010101" charset="-122"/>
              </a:rPr>
              <a:t>因外出打工的儿子小聂，连续半年不支付赡养费，聂老汉到法院申请强制执行</a:t>
            </a:r>
            <a:r>
              <a:rPr lang="en-US" altLang="zh-CN" sz="3200" dirty="0">
                <a:solidFill>
                  <a:srgbClr val="C00000"/>
                </a:solidFill>
                <a:latin typeface="黑体" panose="02010609060101010101" charset="-122"/>
                <a:ea typeface="黑体" panose="02010609060101010101" charset="-122"/>
              </a:rPr>
              <a:t>。经法官与小聂沟通无效后，法院遂将小聂录入“失信被执行人”名单，后小聂因无法正常出行，工作受阻，只好到法院承认错误并借钱支付了有关赡养费。</a:t>
            </a:r>
            <a:r>
              <a:rPr lang="en-US" altLang="zh-CN" sz="3200" dirty="0" err="1">
                <a:solidFill>
                  <a:srgbClr val="C00000"/>
                </a:solidFill>
                <a:latin typeface="黑体" panose="02010609060101010101" charset="-122"/>
                <a:ea typeface="黑体" panose="02010609060101010101" charset="-122"/>
              </a:rPr>
              <a:t>此事经媒体报道后，激起了更大范围、更多角度的讨论</a:t>
            </a:r>
            <a:r>
              <a:rPr lang="en-US" altLang="zh-CN" sz="3200" dirty="0">
                <a:solidFill>
                  <a:srgbClr val="C00000"/>
                </a:solidFill>
                <a:latin typeface="黑体" panose="02010609060101010101" charset="-122"/>
                <a:ea typeface="黑体" panose="02010609060101010101" charset="-122"/>
              </a:rPr>
              <a:t>。</a:t>
            </a:r>
            <a:br>
              <a:rPr lang="en-US" altLang="zh-CN" sz="3200" dirty="0">
                <a:solidFill>
                  <a:srgbClr val="C00000"/>
                </a:solidFill>
                <a:latin typeface="黑体" panose="02010609060101010101" charset="-122"/>
                <a:ea typeface="黑体" panose="02010609060101010101" charset="-122"/>
              </a:rPr>
            </a:br>
            <a:r>
              <a:rPr lang="en-US" altLang="zh-CN" sz="3200" dirty="0">
                <a:solidFill>
                  <a:srgbClr val="C00000"/>
                </a:solidFill>
                <a:latin typeface="黑体" panose="02010609060101010101" charset="-122"/>
                <a:ea typeface="黑体" panose="02010609060101010101" charset="-122"/>
              </a:rPr>
              <a:t>    </a:t>
            </a:r>
            <a:r>
              <a:rPr lang="en-US" altLang="zh-CN" sz="3200" dirty="0" err="1">
                <a:solidFill>
                  <a:srgbClr val="C00000"/>
                </a:solidFill>
                <a:latin typeface="黑体" panose="02010609060101010101" charset="-122"/>
                <a:ea typeface="黑体" panose="02010609060101010101" charset="-122"/>
              </a:rPr>
              <a:t>要求：综合材料内容及含意，选好角度，确定立意，明确文体，自拟标题：不要套作，不得抄袭</a:t>
            </a:r>
            <a:r>
              <a:rPr lang="en-US" altLang="zh-CN" sz="3200" dirty="0">
                <a:solidFill>
                  <a:srgbClr val="C00000"/>
                </a:solidFill>
                <a:latin typeface="黑体" panose="02010609060101010101" charset="-122"/>
                <a:ea typeface="黑体" panose="02010609060101010101" charset="-122"/>
              </a:rPr>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2" cstate="print"/>
          <a:tile tx="0" ty="0" sx="100000" sy="100000" flip="none" algn="tl"/>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47015" y="467360"/>
            <a:ext cx="11593195" cy="6022975"/>
          </a:xfrm>
          <a:pattFill prst="pct5">
            <a:fgClr>
              <a:schemeClr val="accent1">
                <a:lumMod val="40000"/>
                <a:lumOff val="60000"/>
              </a:schemeClr>
            </a:fgClr>
            <a:bgClr>
              <a:schemeClr val="bg1"/>
            </a:bgClr>
          </a:pattFill>
          <a:ln cmpd="dbl">
            <a:solidFill>
              <a:schemeClr val="accent1">
                <a:alpha val="98000"/>
              </a:schemeClr>
            </a:solidFill>
          </a:ln>
        </p:spPr>
        <p:txBody>
          <a:bodyPr>
            <a:noAutofit/>
          </a:bodyPr>
          <a:lstStyle/>
          <a:p>
            <a:pPr algn="l" fontAlgn="auto">
              <a:lnSpc>
                <a:spcPct val="120000"/>
              </a:lnSpc>
            </a:pPr>
            <a:r>
              <a:rPr lang="en-US" altLang="zh-CN" sz="2800">
                <a:solidFill>
                  <a:srgbClr val="C00000"/>
                </a:solidFill>
                <a:latin typeface="黑体" panose="02010609060101010101" charset="-122"/>
                <a:ea typeface="黑体" panose="02010609060101010101" charset="-122"/>
              </a:rPr>
              <a:t>    </a:t>
            </a:r>
            <a:endParaRPr lang="zh-CN" altLang="en-US" sz="2800">
              <a:solidFill>
                <a:srgbClr val="C00000"/>
              </a:solidFill>
              <a:latin typeface="黑体" panose="02010609060101010101" charset="-122"/>
              <a:ea typeface="黑体" panose="02010609060101010101" charset="-122"/>
            </a:endParaRPr>
          </a:p>
        </p:txBody>
      </p:sp>
      <p:sp>
        <p:nvSpPr>
          <p:cNvPr id="4" name="文本框 3"/>
          <p:cNvSpPr txBox="1"/>
          <p:nvPr/>
        </p:nvSpPr>
        <p:spPr>
          <a:xfrm>
            <a:off x="1591945" y="545911"/>
            <a:ext cx="9036685" cy="1569660"/>
          </a:xfrm>
          <a:prstGeom prst="rect">
            <a:avLst/>
          </a:prstGeom>
          <a:noFill/>
        </p:spPr>
        <p:txBody>
          <a:bodyPr wrap="square" rtlCol="0">
            <a:spAutoFit/>
          </a:bodyPr>
          <a:lstStyle/>
          <a:p>
            <a:r>
              <a:rPr lang="zh-CN" altLang="en-US" sz="4800" b="1" dirty="0">
                <a:solidFill>
                  <a:srgbClr val="002060"/>
                </a:solidFill>
              </a:rPr>
              <a:t>第一步：</a:t>
            </a:r>
            <a:r>
              <a:rPr lang="zh-CN" altLang="en-US" sz="4800" b="1" dirty="0">
                <a:solidFill>
                  <a:srgbClr val="C00000"/>
                </a:solidFill>
              </a:rPr>
              <a:t>确定论辩的对象及其立场和观点。</a:t>
            </a:r>
          </a:p>
        </p:txBody>
      </p:sp>
      <p:sp>
        <p:nvSpPr>
          <p:cNvPr id="3" name="文本框 2"/>
          <p:cNvSpPr txBox="1"/>
          <p:nvPr/>
        </p:nvSpPr>
        <p:spPr>
          <a:xfrm>
            <a:off x="702310" y="2406015"/>
            <a:ext cx="5889625" cy="2453640"/>
          </a:xfrm>
          <a:prstGeom prst="rect">
            <a:avLst/>
          </a:prstGeom>
          <a:noFill/>
        </p:spPr>
        <p:txBody>
          <a:bodyPr wrap="square" rtlCol="0">
            <a:spAutoFit/>
          </a:bodyPr>
          <a:lstStyle/>
          <a:p>
            <a:pPr fontAlgn="auto">
              <a:lnSpc>
                <a:spcPct val="120000"/>
              </a:lnSpc>
            </a:pPr>
            <a:r>
              <a:rPr lang="zh-CN" altLang="en-US" sz="3200" dirty="0">
                <a:solidFill>
                  <a:srgbClr val="C00000"/>
                </a:solidFill>
                <a:latin typeface="黑体" panose="02010609060101010101" charset="-122"/>
                <a:ea typeface="黑体" panose="02010609060101010101" charset="-122"/>
                <a:sym typeface="+mn-ea"/>
              </a:rPr>
              <a:t>审题立意后开始构思写作。</a:t>
            </a:r>
          </a:p>
          <a:p>
            <a:pPr fontAlgn="auto">
              <a:lnSpc>
                <a:spcPct val="120000"/>
              </a:lnSpc>
            </a:pPr>
            <a:r>
              <a:rPr lang="zh-CN" altLang="en-US" sz="3200" dirty="0">
                <a:solidFill>
                  <a:srgbClr val="C00000"/>
                </a:solidFill>
                <a:latin typeface="黑体" panose="02010609060101010101" charset="-122"/>
                <a:ea typeface="黑体" panose="02010609060101010101" charset="-122"/>
                <a:sym typeface="+mn-ea"/>
              </a:rPr>
              <a:t>运用让步分析时先要想清楚：</a:t>
            </a:r>
          </a:p>
          <a:p>
            <a:pPr fontAlgn="auto">
              <a:lnSpc>
                <a:spcPct val="120000"/>
              </a:lnSpc>
            </a:pPr>
            <a:r>
              <a:rPr lang="zh-CN" altLang="en-US" sz="3200" dirty="0">
                <a:solidFill>
                  <a:srgbClr val="C00000"/>
                </a:solidFill>
                <a:latin typeface="黑体" panose="02010609060101010101" charset="-122"/>
                <a:ea typeface="黑体" panose="02010609060101010101" charset="-122"/>
                <a:sym typeface="+mn-ea"/>
              </a:rPr>
              <a:t>论辩的对象是谁？</a:t>
            </a:r>
          </a:p>
          <a:p>
            <a:pPr fontAlgn="auto">
              <a:lnSpc>
                <a:spcPct val="120000"/>
              </a:lnSpc>
            </a:pPr>
            <a:r>
              <a:rPr lang="zh-CN" altLang="en-US" sz="3200" dirty="0">
                <a:solidFill>
                  <a:srgbClr val="C00000"/>
                </a:solidFill>
                <a:latin typeface="黑体" panose="02010609060101010101" charset="-122"/>
                <a:ea typeface="黑体" panose="02010609060101010101" charset="-122"/>
                <a:sym typeface="+mn-ea"/>
              </a:rPr>
              <a:t>对方的立场和观点怎样？</a:t>
            </a:r>
          </a:p>
        </p:txBody>
      </p:sp>
      <p:sp>
        <p:nvSpPr>
          <p:cNvPr id="5" name="文本框 4"/>
          <p:cNvSpPr txBox="1"/>
          <p:nvPr/>
        </p:nvSpPr>
        <p:spPr>
          <a:xfrm>
            <a:off x="6375722" y="1873752"/>
            <a:ext cx="5052695" cy="4450962"/>
          </a:xfrm>
          <a:prstGeom prst="rect">
            <a:avLst/>
          </a:prstGeom>
          <a:noFill/>
          <a:ln w="31750" cmpd="sng">
            <a:solidFill>
              <a:schemeClr val="accent1">
                <a:shade val="50000"/>
              </a:schemeClr>
            </a:solidFill>
            <a:prstDash val="solid"/>
          </a:ln>
        </p:spPr>
        <p:txBody>
          <a:bodyPr wrap="square" rtlCol="0">
            <a:spAutoFit/>
          </a:bodyPr>
          <a:lstStyle/>
          <a:p>
            <a:pPr fontAlgn="auto">
              <a:lnSpc>
                <a:spcPct val="120000"/>
              </a:lnSpc>
            </a:pPr>
            <a:r>
              <a:rPr lang="en-US" altLang="zh-CN" sz="2800" dirty="0">
                <a:solidFill>
                  <a:srgbClr val="002060"/>
                </a:solidFill>
                <a:latin typeface="黑体" panose="02010609060101010101" charset="-122"/>
                <a:ea typeface="黑体" panose="02010609060101010101" charset="-122"/>
                <a:sym typeface="+mn-ea"/>
              </a:rPr>
              <a:t>    </a:t>
            </a:r>
            <a:r>
              <a:rPr lang="en-US" altLang="zh-CN" sz="4000" dirty="0">
                <a:solidFill>
                  <a:srgbClr val="002060"/>
                </a:solidFill>
                <a:latin typeface="黑体" panose="02010609060101010101" charset="-122"/>
                <a:ea typeface="黑体" panose="02010609060101010101" charset="-122"/>
                <a:sym typeface="+mn-ea"/>
              </a:rPr>
              <a:t>(</a:t>
            </a:r>
            <a:r>
              <a:rPr lang="zh-CN" altLang="en-US" sz="4000" dirty="0">
                <a:solidFill>
                  <a:srgbClr val="002060"/>
                </a:solidFill>
                <a:latin typeface="黑体" panose="02010609060101010101" charset="-122"/>
                <a:ea typeface="黑体" panose="02010609060101010101" charset="-122"/>
                <a:sym typeface="+mn-ea"/>
              </a:rPr>
              <a:t>学生习作片段）</a:t>
            </a:r>
          </a:p>
          <a:p>
            <a:pPr fontAlgn="auto">
              <a:lnSpc>
                <a:spcPct val="120000"/>
              </a:lnSpc>
            </a:pPr>
            <a:r>
              <a:rPr lang="zh-CN" altLang="en-US" sz="4000" dirty="0">
                <a:solidFill>
                  <a:srgbClr val="002060"/>
                </a:solidFill>
                <a:latin typeface="黑体" panose="02010609060101010101" charset="-122"/>
                <a:ea typeface="黑体" panose="02010609060101010101" charset="-122"/>
                <a:sym typeface="+mn-ea"/>
              </a:rPr>
              <a:t>    诚然聂老汉获得了自己应该获得的利益，但是聂老汉的心里深处一定不会太高兴，因为</a:t>
            </a:r>
            <a:r>
              <a:rPr lang="zh-CN" altLang="en-US" sz="4000" dirty="0">
                <a:solidFill>
                  <a:srgbClr val="002060"/>
                </a:solidFill>
                <a:latin typeface="Arial" panose="020B0604020202020204" pitchFamily="34" charset="0"/>
                <a:ea typeface="黑体" panose="02010609060101010101"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diamond(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diamond(in)">
                                      <p:cBhvr>
                                        <p:cTn id="20" dur="2000"/>
                                        <p:tgtEl>
                                          <p:spTgt spid="3">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diamond(in)">
                                      <p:cBhvr>
                                        <p:cTn id="25" dur="2000"/>
                                        <p:tgtEl>
                                          <p:spTgt spid="3">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diamond(in)">
                                      <p:cBhvr>
                                        <p:cTn id="30" dur="2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5">
                                            <p:txEl>
                                              <p:pRg st="0" end="0"/>
                                            </p:txEl>
                                          </p:spTgt>
                                        </p:tgtEl>
                                        <p:attrNameLst>
                                          <p:attrName>style.visibility</p:attrName>
                                        </p:attrNameLst>
                                      </p:cBhvr>
                                      <p:to>
                                        <p:strVal val="visible"/>
                                      </p:to>
                                    </p:set>
                                    <p:animEffect transition="in" filter="diamond(in)">
                                      <p:cBhvr>
                                        <p:cTn id="35" dur="2000"/>
                                        <p:tgtEl>
                                          <p:spTgt spid="5">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grpId="0" nodeType="clickEffect">
                                  <p:stCondLst>
                                    <p:cond delay="0"/>
                                  </p:stCondLst>
                                  <p:childTnLst>
                                    <p:set>
                                      <p:cBhvr>
                                        <p:cTn id="39" dur="1" fill="hold">
                                          <p:stCondLst>
                                            <p:cond delay="0"/>
                                          </p:stCondLst>
                                        </p:cTn>
                                        <p:tgtEl>
                                          <p:spTgt spid="5">
                                            <p:txEl>
                                              <p:pRg st="1" end="1"/>
                                            </p:txEl>
                                          </p:spTgt>
                                        </p:tgtEl>
                                        <p:attrNameLst>
                                          <p:attrName>style.visibility</p:attrName>
                                        </p:attrNameLst>
                                      </p:cBhvr>
                                      <p:to>
                                        <p:strVal val="visible"/>
                                      </p:to>
                                    </p:set>
                                    <p:animEffect transition="in" filter="diamond(in)">
                                      <p:cBhvr>
                                        <p:cTn id="40" dur="2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uiExpand="1" build="p"/>
      <p:bldP spid="5" grpId="0" uiExpand="1"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TotalTime>
  <Words>5328</Words>
  <Application>Microsoft Office PowerPoint</Application>
  <PresentationFormat>自定义</PresentationFormat>
  <Paragraphs>131</Paragraphs>
  <Slides>37</Slides>
  <Notes>0</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    作文,其实就是一个人思维成果的展示。</vt:lpstr>
      <vt:lpstr>幻灯片 2</vt:lpstr>
      <vt:lpstr>               什么是让步思维？     让步思维是一种以退为进的思维，即承认自己的观点存在一定的缺陷或是对方的观点存在一定的合理性。让步思维在写作中运用的意义在于体现思维的缜密性，表明自己考虑到了对方的想法，这有利于增强自己观点的可接受性和说服力。但让步不是目的，肯定对方观点的部分合理性是为了引出己方观点，让别人同意自己的观点，让自己的说理更有力度。所以让步思维和转折思维往往配套使用。</vt:lpstr>
      <vt:lpstr>    阅读下面的材料，根据要求写一篇不少于800字的文章。（60分）     某报社记者发现中学生在校服上的涂画现象较为突出，下面是他的采访记录。     记者：同学，你校服上画了机器猫，为什么又用涂改液涂掉？     学生一：班主任让我全部洗掉，洗不掉就得用白色涂改液盖住。     记者：同学，你校服上有歌星张靓颖的签名，是真迹吗？     学生二：百分百真迹。     记者：哇，你怎么直接在校服上试笔？洗不干净的！     学生三：校服很便宜呀。    要求：①自选角度，确定立意，自拟标题，文体不限。②不要脱离材料内容及含意的范围。③不少于800字。④不得套作，不得抄袭。</vt:lpstr>
      <vt:lpstr>          《越是便宜，越要珍爱》     诚然，这种涂画行为符合新时代创新之说，可以展现我们不羁的个性。但你知道吗？在危急时刻它使我们从人群中区分出来，获得更多保护；它能避免学生间的攀比，教会我们人无三六九等，我们公平地在学海泛舟；它告诉我们学习就是成为苦行僧，就算箪食壶浆仍要学习。由此可见校服中蕴藏着巨大财富，就算它便宜又怎样。我以为，保持校服洁净是学生之本，让自己看起来更阳光，才能成为阳光下的花朵。     </vt:lpstr>
      <vt:lpstr>     个性不会成为打破规则的原因      彰显创造力与想象力是孩子的天性，老师要求用涂改液盖掉的确误人子弟。粗暴简单的制止行为不但不能达到教育孩子、传递孩子正确对待他们行为的价值观，反而会对孩子的心灵造成不正当的影响乃至心理阴影。但无可置否的是，尽管方式不对，老师的举动仍有合理性——校规要求了，那么校服就应当受到孩子们的爱护爱惜。遵守规章制度，是对每一个孩子的有力要求。也通过如此，孩子们的个性不会恣意发展，最终走上了“无所不惧”、“试法犯法”的歧途。    </vt:lpstr>
      <vt:lpstr>   让步分析法      写作思路</vt:lpstr>
      <vt:lpstr>阅读下面的材料，根据要求写一篇不少于800字的文章。（60分）     聂老汉年逾古稀，生活困难。因外出打工的儿子小聂，连续半年不支付赡养费，聂老汉到法院申请强制执行。经法官与小聂沟通无效后，法院遂将小聂录入“失信被执行人”名单，后小聂因无法正常出行，工作受阻，只好到法院承认错误并借钱支付了有关赡养费。此事经媒体报道后，激起了更大范围、更多角度的讨论。     要求：综合材料内容及含意，选好角度，确定立意，明确文体，自拟标题：不要套作，不得抄袭。 。</vt:lpstr>
      <vt:lpstr>    </vt:lpstr>
      <vt:lpstr>    </vt:lpstr>
      <vt:lpstr>    </vt:lpstr>
      <vt:lpstr>    </vt:lpstr>
      <vt:lpstr> </vt:lpstr>
      <vt:lpstr>    </vt:lpstr>
      <vt:lpstr> </vt:lpstr>
      <vt:lpstr> </vt:lpstr>
      <vt:lpstr> </vt:lpstr>
      <vt:lpstr> </vt:lpstr>
      <vt:lpstr> </vt:lpstr>
      <vt:lpstr>    </vt:lpstr>
      <vt:lpstr>    阅读下面的材料，根据要求写一篇不少于800字的文章。（60分）     意大利某城市有个名叫海因茨的人，他的妻子得了癌症，危在旦夕。该市有个药剂师，研制了一种治癌特效药，配制这种药的成本只有200美元，但他要价极高，每剂要价 2000 美元。为了买到这剂药，海因茨变卖家产，并且到处借钱，但最终只凑得1000美元。海因茨恳求药剂师说：他的妻子快要死了，能否将药便宜点卖给他，或者允许他赊帐。药剂师拒绝了他，并且还说：“我研制的这种药，正是为了赚钱”。海因茨没别的办法，于是在一个晚上潜入药剂师的仓库把药偷走了，结果被警察发现，抓进警察局。     要求结合材料内容及含意，选好角度，确定立意；明确文体，自拟标题；不要套作，不得抄袭。</vt:lpstr>
      <vt:lpstr>附：让步分析法段落一个                                     题目：莫让金钱遮蔽人性  </vt:lpstr>
      <vt:lpstr>    </vt:lpstr>
      <vt:lpstr>    阅读下面的材料，根据要求写一篇不少于800字的文章。（60分）     2016年1月，一位记者问钢琴大师格拉芙曼，在教了许多中国学生、造访中国将近四十次后，对中国琴童及其家长，有没有特别想说的话。格拉芙曼说，“我觉得中国人太强调竞争，尤其要争第一，而且在日常生活中就不自觉地强调这种观念。”竞争，难道不是必要的吗？争做第一，难道还有什么不好吗？     你对上述问题有何看法？请就此写一篇文章表明你的态度，体现你的思考与权衡。要求选好角度，确定立意，明确文体，自拟标题；不要套作，不得抄袭。</vt:lpstr>
      <vt:lpstr>  （让步说理作文精彩片段）     诚然，竞争在有些时候是必要的。“物竞天择，适者生存”，这是自然界的生存法则；从某种程度上讲，这也是人类社会的生存法则。“不竞争，就落后”“不竞争，就死亡”！而且，有的时候，通过竞争可以使自己实力得到增长，使自己更高，更快，更强。然而，竞争在某些时候是不必要的。不涉及到生存，不涉及到发展，不涉及到进步，争权势，争虚名，争利益，这些就是不必要的，不仅不必要，而且不正当，不正义。可见，“竞争，难道不是必要的吗？”这话本身就是个伪命题，正当，正义，就必要；不正当，不正义，就不必要，而且是非常地不必要！忽略了“争什么？”的前提条件，国人在什么事情上都趋之若鹜地去竞争，难免就会让格拉芙曼之类的外国朋友说，“我觉得中国人太强调竞争了！”一个“太”字，就告诉我们，他觉得，国人在竞争这个问题上，不辨有无，不分好坏，不分时地，不管对象，不顾一切。这是要不得的。</vt:lpstr>
      <vt:lpstr>正向立意1：并列式                                              守住传统，持续发展                                   </vt:lpstr>
      <vt:lpstr> </vt:lpstr>
      <vt:lpstr>    </vt:lpstr>
      <vt:lpstr> </vt:lpstr>
      <vt:lpstr> </vt:lpstr>
      <vt:lpstr> </vt:lpstr>
      <vt:lpstr>1、偏、跑题立意：</vt:lpstr>
      <vt:lpstr>2、切题立意：</vt:lpstr>
      <vt:lpstr>范文赏读：</vt:lpstr>
      <vt:lpstr> </vt:lpstr>
      <vt:lpstr> </vt:lpstr>
      <vt:lpstr>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作文,其实就是一个人思维成果的展示。</dc:title>
  <dc:creator>cfxd000</dc:creator>
  <cp:lastModifiedBy>Administrator</cp:lastModifiedBy>
  <cp:revision>82</cp:revision>
  <dcterms:created xsi:type="dcterms:W3CDTF">2015-05-05T08:02:00Z</dcterms:created>
  <dcterms:modified xsi:type="dcterms:W3CDTF">2018-01-08T02:01:41Z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2052-10.1.0.6156</vt:lpwstr>
  </property>
</Properties>
</file>