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413" r:id="rId2"/>
    <p:sldId id="349" r:id="rId3"/>
    <p:sldId id="343" r:id="rId4"/>
    <p:sldId id="345" r:id="rId5"/>
    <p:sldId id="346" r:id="rId6"/>
    <p:sldId id="347" r:id="rId7"/>
    <p:sldId id="348" r:id="rId8"/>
    <p:sldId id="459" r:id="rId9"/>
    <p:sldId id="332" r:id="rId10"/>
    <p:sldId id="266" r:id="rId11"/>
    <p:sldId id="335" r:id="rId12"/>
    <p:sldId id="325" r:id="rId13"/>
    <p:sldId id="471" r:id="rId14"/>
    <p:sldId id="452" r:id="rId15"/>
    <p:sldId id="453" r:id="rId16"/>
    <p:sldId id="456" r:id="rId17"/>
    <p:sldId id="269" r:id="rId18"/>
    <p:sldId id="455" r:id="rId19"/>
    <p:sldId id="270" r:id="rId20"/>
    <p:sldId id="271" r:id="rId21"/>
    <p:sldId id="374" r:id="rId22"/>
    <p:sldId id="273" r:id="rId23"/>
    <p:sldId id="457" r:id="rId24"/>
    <p:sldId id="458" r:id="rId25"/>
    <p:sldId id="379" r:id="rId26"/>
    <p:sldId id="380" r:id="rId27"/>
    <p:sldId id="382" r:id="rId28"/>
    <p:sldId id="337" r:id="rId29"/>
    <p:sldId id="361" r:id="rId30"/>
    <p:sldId id="352" r:id="rId31"/>
    <p:sldId id="367" r:id="rId32"/>
    <p:sldId id="373" r:id="rId33"/>
    <p:sldId id="375" r:id="rId34"/>
    <p:sldId id="381" r:id="rId35"/>
    <p:sldId id="363" r:id="rId36"/>
    <p:sldId id="461" r:id="rId37"/>
    <p:sldId id="464" r:id="rId38"/>
    <p:sldId id="465" r:id="rId39"/>
    <p:sldId id="466" r:id="rId40"/>
    <p:sldId id="468" r:id="rId41"/>
    <p:sldId id="469" r:id="rId42"/>
    <p:sldId id="470" r:id="rId43"/>
  </p:sldIdLst>
  <p:sldSz cx="9144000" cy="6858000" type="screen4x3"/>
  <p:notesSz cx="6858000" cy="9144000"/>
  <p:defaultTextStyle>
    <a:defPPr>
      <a:defRPr lang="zh-CN"/>
    </a:defPPr>
    <a:lvl1pPr algn="l" rtl="0" fontAlgn="base">
      <a:spcBef>
        <a:spcPct val="0"/>
      </a:spcBef>
      <a:spcAft>
        <a:spcPct val="0"/>
      </a:spcAft>
      <a:defRPr sz="3200" kern="1200">
        <a:solidFill>
          <a:schemeClr val="tx2"/>
        </a:solidFill>
        <a:latin typeface="Arial" charset="0"/>
        <a:ea typeface="宋体" charset="-122"/>
        <a:cs typeface="+mn-cs"/>
      </a:defRPr>
    </a:lvl1pPr>
    <a:lvl2pPr marL="457200" algn="l" rtl="0" fontAlgn="base">
      <a:spcBef>
        <a:spcPct val="0"/>
      </a:spcBef>
      <a:spcAft>
        <a:spcPct val="0"/>
      </a:spcAft>
      <a:defRPr sz="3200" kern="1200">
        <a:solidFill>
          <a:schemeClr val="tx2"/>
        </a:solidFill>
        <a:latin typeface="Arial" charset="0"/>
        <a:ea typeface="宋体" charset="-122"/>
        <a:cs typeface="+mn-cs"/>
      </a:defRPr>
    </a:lvl2pPr>
    <a:lvl3pPr marL="914400" algn="l" rtl="0" fontAlgn="base">
      <a:spcBef>
        <a:spcPct val="0"/>
      </a:spcBef>
      <a:spcAft>
        <a:spcPct val="0"/>
      </a:spcAft>
      <a:defRPr sz="3200" kern="1200">
        <a:solidFill>
          <a:schemeClr val="tx2"/>
        </a:solidFill>
        <a:latin typeface="Arial" charset="0"/>
        <a:ea typeface="宋体" charset="-122"/>
        <a:cs typeface="+mn-cs"/>
      </a:defRPr>
    </a:lvl3pPr>
    <a:lvl4pPr marL="1371600" algn="l" rtl="0" fontAlgn="base">
      <a:spcBef>
        <a:spcPct val="0"/>
      </a:spcBef>
      <a:spcAft>
        <a:spcPct val="0"/>
      </a:spcAft>
      <a:defRPr sz="3200" kern="1200">
        <a:solidFill>
          <a:schemeClr val="tx2"/>
        </a:solidFill>
        <a:latin typeface="Arial" charset="0"/>
        <a:ea typeface="宋体" charset="-122"/>
        <a:cs typeface="+mn-cs"/>
      </a:defRPr>
    </a:lvl4pPr>
    <a:lvl5pPr marL="1828800" algn="l" rtl="0" fontAlgn="base">
      <a:spcBef>
        <a:spcPct val="0"/>
      </a:spcBef>
      <a:spcAft>
        <a:spcPct val="0"/>
      </a:spcAft>
      <a:defRPr sz="3200" kern="1200">
        <a:solidFill>
          <a:schemeClr val="tx2"/>
        </a:solidFill>
        <a:latin typeface="Arial" charset="0"/>
        <a:ea typeface="宋体" charset="-122"/>
        <a:cs typeface="+mn-cs"/>
      </a:defRPr>
    </a:lvl5pPr>
    <a:lvl6pPr marL="2286000" algn="l" defTabSz="914400" rtl="0" eaLnBrk="1" latinLnBrk="0" hangingPunct="1">
      <a:defRPr sz="3200" kern="1200">
        <a:solidFill>
          <a:schemeClr val="tx2"/>
        </a:solidFill>
        <a:latin typeface="Arial" charset="0"/>
        <a:ea typeface="宋体" charset="-122"/>
        <a:cs typeface="+mn-cs"/>
      </a:defRPr>
    </a:lvl6pPr>
    <a:lvl7pPr marL="2743200" algn="l" defTabSz="914400" rtl="0" eaLnBrk="1" latinLnBrk="0" hangingPunct="1">
      <a:defRPr sz="3200" kern="1200">
        <a:solidFill>
          <a:schemeClr val="tx2"/>
        </a:solidFill>
        <a:latin typeface="Arial" charset="0"/>
        <a:ea typeface="宋体" charset="-122"/>
        <a:cs typeface="+mn-cs"/>
      </a:defRPr>
    </a:lvl7pPr>
    <a:lvl8pPr marL="3200400" algn="l" defTabSz="914400" rtl="0" eaLnBrk="1" latinLnBrk="0" hangingPunct="1">
      <a:defRPr sz="3200" kern="1200">
        <a:solidFill>
          <a:schemeClr val="tx2"/>
        </a:solidFill>
        <a:latin typeface="Arial" charset="0"/>
        <a:ea typeface="宋体" charset="-122"/>
        <a:cs typeface="+mn-cs"/>
      </a:defRPr>
    </a:lvl8pPr>
    <a:lvl9pPr marL="3657600" algn="l" defTabSz="914400" rtl="0" eaLnBrk="1" latinLnBrk="0" hangingPunct="1">
      <a:defRPr sz="3200" kern="1200">
        <a:solidFill>
          <a:schemeClr val="tx2"/>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0066"/>
    <a:srgbClr val="FFFFCC"/>
    <a:srgbClr val="FFFF00"/>
    <a:srgbClr val="FFFFFF"/>
    <a:srgbClr val="DE2506"/>
    <a:srgbClr val="FF33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07"/>
    <p:restoredTop sz="96357"/>
  </p:normalViewPr>
  <p:slideViewPr>
    <p:cSldViewPr>
      <p:cViewPr varScale="1">
        <p:scale>
          <a:sx n="85" d="100"/>
          <a:sy n="85" d="100"/>
        </p:scale>
        <p:origin x="-72" y="-72"/>
      </p:cViewPr>
      <p:guideLst>
        <p:guide orient="horz" pos="2198"/>
        <p:guide pos="283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页眉占位符 91137"/>
          <p:cNvSpPr>
            <a:spLocks noGrp="1"/>
          </p:cNvSpPr>
          <p:nvPr>
            <p:ph type="hdr" sz="quarter"/>
          </p:nvPr>
        </p:nvSpPr>
        <p:spPr>
          <a:xfrm>
            <a:off x="0" y="0"/>
            <a:ext cx="2971800" cy="457200"/>
          </a:xfrm>
          <a:prstGeom prst="rect">
            <a:avLst/>
          </a:prstGeom>
          <a:noFill/>
          <a:ln w="9525">
            <a:noFill/>
          </a:ln>
        </p:spPr>
        <p:txBody>
          <a:bodyPr/>
          <a:lstStyle>
            <a:lvl1pPr>
              <a:spcBef>
                <a:spcPct val="20000"/>
              </a:spcBef>
              <a:buClr>
                <a:schemeClr val="hlink"/>
              </a:buClr>
              <a:buFont typeface="Wingdings" panose="05000000000000000000" pitchFamily="2" charset="2"/>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91139" name="日期占位符 91138"/>
          <p:cNvSpPr>
            <a:spLocks noGrp="1"/>
          </p:cNvSpPr>
          <p:nvPr>
            <p:ph type="dt" sz="quarter" idx="1"/>
          </p:nvPr>
        </p:nvSpPr>
        <p:spPr>
          <a:xfrm>
            <a:off x="3884613" y="0"/>
            <a:ext cx="2971800" cy="457200"/>
          </a:xfrm>
          <a:prstGeom prst="rect">
            <a:avLst/>
          </a:prstGeom>
          <a:noFill/>
          <a:ln w="9525">
            <a:noFill/>
          </a:ln>
        </p:spPr>
        <p:txBody>
          <a:bodyPr/>
          <a:lstStyle>
            <a:lvl1pPr algn="r">
              <a:spcBef>
                <a:spcPct val="20000"/>
              </a:spcBef>
              <a:buClr>
                <a:schemeClr val="hlink"/>
              </a:buClr>
              <a:buFont typeface="Wingdings" panose="05000000000000000000" pitchFamily="2" charset="2"/>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91140" name="页脚占位符 91139"/>
          <p:cNvSpPr>
            <a:spLocks noGrp="1"/>
          </p:cNvSpPr>
          <p:nvPr>
            <p:ph type="ftr" sz="quarter" idx="2"/>
          </p:nvPr>
        </p:nvSpPr>
        <p:spPr>
          <a:xfrm>
            <a:off x="0" y="8685213"/>
            <a:ext cx="2971800" cy="457200"/>
          </a:xfrm>
          <a:prstGeom prst="rect">
            <a:avLst/>
          </a:prstGeom>
          <a:noFill/>
          <a:ln w="9525">
            <a:noFill/>
          </a:ln>
        </p:spPr>
        <p:txBody>
          <a:bodyPr anchor="b"/>
          <a:lstStyle>
            <a:lvl1pPr>
              <a:spcBef>
                <a:spcPct val="20000"/>
              </a:spcBef>
              <a:buClr>
                <a:schemeClr val="hlink"/>
              </a:buClr>
              <a:buFont typeface="Wingdings" panose="05000000000000000000" pitchFamily="2" charset="2"/>
              <a:buNone/>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91141" name="灯片编号占位符 91140"/>
          <p:cNvSpPr>
            <a:spLocks noGrp="1"/>
          </p:cNvSpPr>
          <p:nvPr>
            <p:ph type="sldNum" sz="quarter" idx="3"/>
          </p:nvPr>
        </p:nvSpPr>
        <p:spPr>
          <a:xfrm>
            <a:off x="3884613" y="8685213"/>
            <a:ext cx="2971800" cy="457200"/>
          </a:xfrm>
          <a:prstGeom prst="rect">
            <a:avLst/>
          </a:prstGeom>
          <a:noFill/>
          <a:ln w="9525">
            <a:noFill/>
          </a:ln>
        </p:spPr>
        <p:txBody>
          <a:bodyPr anchor="b"/>
          <a:lstStyle>
            <a:lvl1pPr algn="r">
              <a:spcBef>
                <a:spcPct val="20000"/>
              </a:spcBef>
              <a:buClr>
                <a:schemeClr val="hlink"/>
              </a:buClr>
              <a:buFont typeface="Wingdings" panose="05000000000000000000" pitchFamily="2" charset="2"/>
              <a:buNone/>
              <a:defRPr sz="1200" noProof="1">
                <a:latin typeface="Arial" panose="020B0604020202020204" pitchFamily="34" charset="0"/>
                <a:ea typeface="宋体" panose="02010600030101010101" pitchFamily="2" charset="-122"/>
              </a:defRPr>
            </a:lvl1pPr>
          </a:lstStyle>
          <a:p>
            <a:pPr>
              <a:defRPr/>
            </a:pPr>
            <a:fld id="{9B4C9928-D650-44FC-8ED4-886A48B09A5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buClrTx/>
              <a:buFontTx/>
              <a:buNone/>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1776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spcBef>
                <a:spcPct val="0"/>
              </a:spcBef>
              <a:buClrTx/>
              <a:buFontTx/>
              <a:buNone/>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5364" name="Rectangle 4"/>
          <p:cNvSpPr>
            <a:spLocks noGrp="1" noRot="1" noTextEdit="1"/>
          </p:cNvSpPr>
          <p:nvPr>
            <p:ph type="sldImg"/>
          </p:nvPr>
        </p:nvSpPr>
        <p:spPr bwMode="auto">
          <a:xfrm>
            <a:off x="1143000" y="685800"/>
            <a:ext cx="4572000" cy="3429000"/>
          </a:xfrm>
          <a:prstGeom prst="rect">
            <a:avLst/>
          </a:prstGeom>
          <a:noFill/>
          <a:ln w="9525">
            <a:solidFill>
              <a:srgbClr val="000000"/>
            </a:solidFill>
            <a:miter lim="800000"/>
            <a:headEnd/>
            <a:tailEnd/>
          </a:ln>
        </p:spPr>
      </p:sp>
      <p:sp>
        <p:nvSpPr>
          <p:cNvPr id="11776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1776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spcBef>
                <a:spcPct val="0"/>
              </a:spcBef>
              <a:buClrTx/>
              <a:buFontTx/>
              <a:buNone/>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1776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buFont typeface="Wingdings" panose="05000000000000000000" pitchFamily="2" charset="2"/>
              <a:buNone/>
              <a:defRPr sz="1200" noProof="1">
                <a:solidFill>
                  <a:schemeClr val="tx1"/>
                </a:solidFill>
                <a:latin typeface="Arial" panose="020B0604020202020204" pitchFamily="34" charset="0"/>
                <a:ea typeface="宋体" panose="02010600030101010101" pitchFamily="2" charset="-122"/>
              </a:defRPr>
            </a:lvl1pPr>
          </a:lstStyle>
          <a:p>
            <a:pPr>
              <a:defRPr/>
            </a:pPr>
            <a:fld id="{056CD0E9-07AD-4795-8154-B57FFB4A88A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p:cNvSpPr>
          <p:nvPr>
            <p:ph type="sldNum" sz="quarter" idx="5"/>
          </p:nvPr>
        </p:nvSpPr>
        <p:spPr>
          <a:noFill/>
          <a:ln>
            <a:headEnd/>
            <a:tailEnd/>
          </a:ln>
        </p:spPr>
        <p:txBody>
          <a:bodyPr>
            <a:prstTxWarp prst="textNoShape">
              <a:avLst/>
            </a:prstTxWarp>
          </a:bodyPr>
          <a:lstStyle/>
          <a:p>
            <a:fld id="{4A6B2B5B-8A15-4C4C-B22F-EA6228D3F6FF}" type="slidenum">
              <a:rPr altLang="zh-CN" smtClean="0">
                <a:latin typeface="Arial" charset="0"/>
                <a:ea typeface="宋体" charset="-122"/>
              </a:rPr>
              <a:pPr/>
              <a:t>3</a:t>
            </a:fld>
            <a:endParaRPr lang="zh-CN" altLang="zh-CN" smtClean="0">
              <a:latin typeface="Arial" charset="0"/>
              <a:ea typeface="宋体" charset="-122"/>
            </a:endParaRPr>
          </a:p>
        </p:txBody>
      </p:sp>
      <p:sp>
        <p:nvSpPr>
          <p:cNvPr id="20482" name="Rectangle 7"/>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buFont typeface="Wingdings" pitchFamily="2" charset="2"/>
              <a:buNone/>
            </a:pPr>
            <a:fld id="{463994CA-E089-4C0F-BDC0-BCD04D7D8106}" type="slidenum">
              <a:rPr lang="en-US" altLang="zh-CN" sz="1200">
                <a:solidFill>
                  <a:schemeClr val="tx1"/>
                </a:solidFill>
              </a:rPr>
              <a:pPr algn="r">
                <a:buFont typeface="Wingdings" pitchFamily="2" charset="2"/>
                <a:buNone/>
              </a:pPr>
              <a:t>3</a:t>
            </a:fld>
            <a:endParaRPr lang="en-US" altLang="zh-CN" sz="1200">
              <a:solidFill>
                <a:schemeClr val="tx1"/>
              </a:solidFill>
            </a:endParaRPr>
          </a:p>
        </p:txBody>
      </p:sp>
      <p:sp>
        <p:nvSpPr>
          <p:cNvPr id="20483" name="Rectangle 2"/>
          <p:cNvSpPr>
            <a:spLocks noGrp="1" noRot="1" noTextEdit="1"/>
          </p:cNvSpPr>
          <p:nvPr>
            <p:ph type="sldImg"/>
          </p:nvPr>
        </p:nvSpPr>
        <p:spPr>
          <a:xfrm>
            <a:off x="1144588" y="685800"/>
            <a:ext cx="4572000" cy="3429000"/>
          </a:xfrm>
          <a:ln/>
        </p:spPr>
      </p:sp>
      <p:sp>
        <p:nvSpPr>
          <p:cNvPr id="20484" name="Rectangle 3"/>
          <p:cNvSpPr>
            <a:spLocks noGrp="1"/>
          </p:cNvSpPr>
          <p:nvPr>
            <p:ph type="body"/>
          </p:nvPr>
        </p:nvSpPr>
        <p:spPr>
          <a:noFill/>
          <a:ln/>
        </p:spPr>
        <p:txBody>
          <a:bodyPr>
            <a:prstTxWarp prst="textNoShape">
              <a:avLst/>
            </a:prstTxWarp>
          </a:bodyPr>
          <a:lstStyle/>
          <a:p>
            <a:pPr eaLnBrk="1" hangingPunct="1"/>
            <a:endParaRPr lang="zh-CN"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p:nvPr/>
        </p:nvSpPr>
        <p:spPr bwMode="auto">
          <a:xfrm>
            <a:off x="4760913" y="20638"/>
            <a:ext cx="4438650" cy="4038600"/>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nvGrpSpPr>
          <p:cNvPr id="5" name="Group 3"/>
          <p:cNvGrpSpPr>
            <a:grpSpLocks/>
          </p:cNvGrpSpPr>
          <p:nvPr/>
        </p:nvGrpSpPr>
        <p:grpSpPr bwMode="auto">
          <a:xfrm>
            <a:off x="4572000" y="28575"/>
            <a:ext cx="4756150" cy="4338638"/>
            <a:chOff x="2918" y="18"/>
            <a:chExt cx="2958" cy="2699"/>
          </a:xfrm>
        </p:grpSpPr>
        <p:sp>
          <p:nvSpPr>
            <p:cNvPr id="6" name="Freeform 4"/>
            <p:cNvSpPr/>
            <p:nvPr/>
          </p:nvSpPr>
          <p:spPr bwMode="auto">
            <a:xfrm>
              <a:off x="3060" y="18"/>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 name="Freeform 5"/>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 name="Freeform 6"/>
            <p:cNvSpPr/>
            <p:nvPr/>
          </p:nvSpPr>
          <p:spPr bwMode="auto">
            <a:xfrm>
              <a:off x="3621" y="1287"/>
              <a:ext cx="238"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 name="Freeform 7"/>
            <p:cNvSpPr/>
            <p:nvPr/>
          </p:nvSpPr>
          <p:spPr bwMode="auto">
            <a:xfrm>
              <a:off x="3403" y="1403"/>
              <a:ext cx="208"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 name="Freeform 8"/>
            <p:cNvSpPr/>
            <p:nvPr/>
          </p:nvSpPr>
          <p:spPr bwMode="auto">
            <a:xfrm>
              <a:off x="3272" y="645"/>
              <a:ext cx="679" cy="318"/>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 name="Freeform 9"/>
            <p:cNvSpPr/>
            <p:nvPr/>
          </p:nvSpPr>
          <p:spPr bwMode="auto">
            <a:xfrm>
              <a:off x="4046" y="1545"/>
              <a:ext cx="494" cy="516"/>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 name="Freeform 10"/>
            <p:cNvSpPr/>
            <p:nvPr/>
          </p:nvSpPr>
          <p:spPr bwMode="auto">
            <a:xfrm>
              <a:off x="5173" y="1024"/>
              <a:ext cx="501"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 name="Freeform 11"/>
            <p:cNvSpPr/>
            <p:nvPr/>
          </p:nvSpPr>
          <p:spPr bwMode="auto">
            <a:xfrm>
              <a:off x="5340" y="1004"/>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 name="Freeform 12"/>
            <p:cNvSpPr/>
            <p:nvPr/>
          </p:nvSpPr>
          <p:spPr bwMode="auto">
            <a:xfrm>
              <a:off x="5325" y="1201"/>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 name="Freeform 13"/>
            <p:cNvSpPr/>
            <p:nvPr/>
          </p:nvSpPr>
          <p:spPr bwMode="auto">
            <a:xfrm>
              <a:off x="5001" y="1378"/>
              <a:ext cx="698"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 name="Freeform 14"/>
            <p:cNvSpPr/>
            <p:nvPr/>
          </p:nvSpPr>
          <p:spPr bwMode="auto">
            <a:xfrm>
              <a:off x="5077" y="1540"/>
              <a:ext cx="567"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 name="Freeform 15"/>
            <p:cNvSpPr/>
            <p:nvPr/>
          </p:nvSpPr>
          <p:spPr bwMode="auto">
            <a:xfrm>
              <a:off x="5042" y="1656"/>
              <a:ext cx="584" cy="48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8" name="Freeform 16"/>
            <p:cNvSpPr/>
            <p:nvPr/>
          </p:nvSpPr>
          <p:spPr bwMode="auto">
            <a:xfrm>
              <a:off x="5421" y="1464"/>
              <a:ext cx="329"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9" name="Group 17"/>
          <p:cNvGrpSpPr>
            <a:grpSpLocks/>
          </p:cNvGrpSpPr>
          <p:nvPr/>
        </p:nvGrpSpPr>
        <p:grpSpPr bwMode="auto">
          <a:xfrm>
            <a:off x="554038" y="36513"/>
            <a:ext cx="7891462" cy="6821487"/>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1" name="Freeform 19"/>
            <p:cNvSpPr>
              <a:spLocks noEditPoints="1"/>
            </p:cNvSpPr>
            <p:nvPr/>
          </p:nvSpPr>
          <p:spPr bwMode="auto">
            <a:xfrm>
              <a:off x="38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2" name="Freeform 20"/>
            <p:cNvSpPr>
              <a:spLocks noEditPoints="1"/>
            </p:cNvSpPr>
            <p:nvPr/>
          </p:nvSpPr>
          <p:spPr bwMode="auto">
            <a:xfrm>
              <a:off x="38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3" name="Freeform 21"/>
            <p:cNvSpPr>
              <a:spLocks noEditPoints="1"/>
            </p:cNvSpPr>
            <p:nvPr/>
          </p:nvSpPr>
          <p:spPr bwMode="auto">
            <a:xfrm>
              <a:off x="38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4" name="Freeform 22"/>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5" name="Freeform 23"/>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6" name="Freeform 24"/>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7" name="Freeform 25"/>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8" name="Freeform 26"/>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29" name="Freeform 27"/>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0" name="Freeform 28"/>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1" name="Rectangle 29"/>
            <p:cNvSpPr>
              <a:spLocks noChangeArrowheads="1"/>
            </p:cNvSpPr>
            <p:nvPr/>
          </p:nvSpPr>
          <p:spPr bwMode="auto">
            <a:xfrm>
              <a:off x="384" y="4269"/>
              <a:ext cx="21"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2" name="Rectangle 30"/>
            <p:cNvSpPr>
              <a:spLocks noChangeArrowheads="1"/>
            </p:cNvSpPr>
            <p:nvPr/>
          </p:nvSpPr>
          <p:spPr bwMode="auto">
            <a:xfrm>
              <a:off x="829" y="23"/>
              <a:ext cx="21"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3" name="Freeform 31"/>
            <p:cNvSpPr>
              <a:spLocks noEditPoints="1"/>
            </p:cNvSpPr>
            <p:nvPr/>
          </p:nvSpPr>
          <p:spPr bwMode="auto">
            <a:xfrm>
              <a:off x="82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4" name="Freeform 32"/>
            <p:cNvSpPr>
              <a:spLocks noEditPoints="1"/>
            </p:cNvSpPr>
            <p:nvPr/>
          </p:nvSpPr>
          <p:spPr bwMode="auto">
            <a:xfrm>
              <a:off x="82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5" name="Freeform 33"/>
            <p:cNvSpPr>
              <a:spLocks noEditPoints="1"/>
            </p:cNvSpPr>
            <p:nvPr/>
          </p:nvSpPr>
          <p:spPr bwMode="auto">
            <a:xfrm>
              <a:off x="82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6" name="Freeform 34"/>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7" name="Freeform 35"/>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8" name="Freeform 36"/>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39" name="Freeform 37"/>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0" name="Freeform 38"/>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1" name="Freeform 39"/>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2" name="Freeform 40"/>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3" name="Rectangle 41"/>
            <p:cNvSpPr>
              <a:spLocks noChangeArrowheads="1"/>
            </p:cNvSpPr>
            <p:nvPr/>
          </p:nvSpPr>
          <p:spPr bwMode="auto">
            <a:xfrm>
              <a:off x="829" y="4269"/>
              <a:ext cx="21"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4" name="Rectangle 42"/>
            <p:cNvSpPr>
              <a:spLocks noChangeArrowheads="1"/>
            </p:cNvSpPr>
            <p:nvPr/>
          </p:nvSpPr>
          <p:spPr bwMode="auto">
            <a:xfrm>
              <a:off x="1279" y="23"/>
              <a:ext cx="21"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5" name="Freeform 43"/>
            <p:cNvSpPr>
              <a:spLocks noEditPoints="1"/>
            </p:cNvSpPr>
            <p:nvPr/>
          </p:nvSpPr>
          <p:spPr bwMode="auto">
            <a:xfrm>
              <a:off x="127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6" name="Freeform 44"/>
            <p:cNvSpPr>
              <a:spLocks noEditPoints="1"/>
            </p:cNvSpPr>
            <p:nvPr/>
          </p:nvSpPr>
          <p:spPr bwMode="auto">
            <a:xfrm>
              <a:off x="127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7" name="Freeform 45"/>
            <p:cNvSpPr>
              <a:spLocks noEditPoints="1"/>
            </p:cNvSpPr>
            <p:nvPr/>
          </p:nvSpPr>
          <p:spPr bwMode="auto">
            <a:xfrm>
              <a:off x="127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8" name="Freeform 46"/>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49" name="Freeform 47"/>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0" name="Freeform 48"/>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1" name="Freeform 49"/>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2" name="Freeform 50"/>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3" name="Freeform 51"/>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4" name="Freeform 52"/>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5" name="Rectangle 53"/>
            <p:cNvSpPr>
              <a:spLocks noChangeArrowheads="1"/>
            </p:cNvSpPr>
            <p:nvPr/>
          </p:nvSpPr>
          <p:spPr bwMode="auto">
            <a:xfrm>
              <a:off x="1279" y="4269"/>
              <a:ext cx="21"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6" name="Rectangle 54"/>
            <p:cNvSpPr>
              <a:spLocks noChangeArrowheads="1"/>
            </p:cNvSpPr>
            <p:nvPr/>
          </p:nvSpPr>
          <p:spPr bwMode="auto">
            <a:xfrm>
              <a:off x="1724" y="23"/>
              <a:ext cx="21"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7" name="Freeform 55"/>
            <p:cNvSpPr>
              <a:spLocks noEditPoints="1"/>
            </p:cNvSpPr>
            <p:nvPr/>
          </p:nvSpPr>
          <p:spPr bwMode="auto">
            <a:xfrm>
              <a:off x="172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8" name="Freeform 56"/>
            <p:cNvSpPr>
              <a:spLocks noEditPoints="1"/>
            </p:cNvSpPr>
            <p:nvPr/>
          </p:nvSpPr>
          <p:spPr bwMode="auto">
            <a:xfrm>
              <a:off x="172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59" name="Freeform 57"/>
            <p:cNvSpPr>
              <a:spLocks noEditPoints="1"/>
            </p:cNvSpPr>
            <p:nvPr/>
          </p:nvSpPr>
          <p:spPr bwMode="auto">
            <a:xfrm>
              <a:off x="172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0" name="Freeform 58"/>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1" name="Freeform 59"/>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2" name="Freeform 60"/>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3" name="Freeform 61"/>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4" name="Freeform 62"/>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5" name="Freeform 63"/>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6" name="Freeform 64"/>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7" name="Rectangle 65"/>
            <p:cNvSpPr>
              <a:spLocks noChangeArrowheads="1"/>
            </p:cNvSpPr>
            <p:nvPr/>
          </p:nvSpPr>
          <p:spPr bwMode="auto">
            <a:xfrm>
              <a:off x="1724" y="4269"/>
              <a:ext cx="21"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8" name="Rectangle 66"/>
            <p:cNvSpPr>
              <a:spLocks noChangeArrowheads="1"/>
            </p:cNvSpPr>
            <p:nvPr/>
          </p:nvSpPr>
          <p:spPr bwMode="auto">
            <a:xfrm>
              <a:off x="2169" y="23"/>
              <a:ext cx="21"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69" name="Freeform 67"/>
            <p:cNvSpPr>
              <a:spLocks noEditPoints="1"/>
            </p:cNvSpPr>
            <p:nvPr/>
          </p:nvSpPr>
          <p:spPr bwMode="auto">
            <a:xfrm>
              <a:off x="216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0" name="Freeform 68"/>
            <p:cNvSpPr>
              <a:spLocks noEditPoints="1"/>
            </p:cNvSpPr>
            <p:nvPr/>
          </p:nvSpPr>
          <p:spPr bwMode="auto">
            <a:xfrm>
              <a:off x="216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1" name="Freeform 69"/>
            <p:cNvSpPr>
              <a:spLocks noEditPoints="1"/>
            </p:cNvSpPr>
            <p:nvPr/>
          </p:nvSpPr>
          <p:spPr bwMode="auto">
            <a:xfrm>
              <a:off x="216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2" name="Freeform 70"/>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3" name="Freeform 71"/>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4" name="Freeform 72"/>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5" name="Freeform 73"/>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6" name="Freeform 74"/>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7" name="Freeform 75"/>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8" name="Freeform 76"/>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79" name="Rectangle 77"/>
            <p:cNvSpPr>
              <a:spLocks noChangeArrowheads="1"/>
            </p:cNvSpPr>
            <p:nvPr/>
          </p:nvSpPr>
          <p:spPr bwMode="auto">
            <a:xfrm>
              <a:off x="2169" y="4269"/>
              <a:ext cx="21"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0" name="Rectangle 78"/>
            <p:cNvSpPr>
              <a:spLocks noChangeArrowheads="1"/>
            </p:cNvSpPr>
            <p:nvPr/>
          </p:nvSpPr>
          <p:spPr bwMode="auto">
            <a:xfrm>
              <a:off x="2620"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1" name="Freeform 79"/>
            <p:cNvSpPr>
              <a:spLocks noEditPoints="1"/>
            </p:cNvSpPr>
            <p:nvPr/>
          </p:nvSpPr>
          <p:spPr bwMode="auto">
            <a:xfrm>
              <a:off x="262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2" name="Freeform 80"/>
            <p:cNvSpPr>
              <a:spLocks noEditPoints="1"/>
            </p:cNvSpPr>
            <p:nvPr/>
          </p:nvSpPr>
          <p:spPr bwMode="auto">
            <a:xfrm>
              <a:off x="262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3" name="Freeform 81"/>
            <p:cNvSpPr>
              <a:spLocks noEditPoints="1"/>
            </p:cNvSpPr>
            <p:nvPr/>
          </p:nvSpPr>
          <p:spPr bwMode="auto">
            <a:xfrm>
              <a:off x="262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4" name="Freeform 82"/>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5" name="Freeform 83"/>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6" name="Freeform 84"/>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7" name="Freeform 85"/>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8" name="Freeform 86"/>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89" name="Freeform 87"/>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0" name="Freeform 88"/>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1" name="Rectangle 89"/>
            <p:cNvSpPr>
              <a:spLocks noChangeArrowheads="1"/>
            </p:cNvSpPr>
            <p:nvPr/>
          </p:nvSpPr>
          <p:spPr bwMode="auto">
            <a:xfrm>
              <a:off x="2620"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2" name="Rectangle 90"/>
            <p:cNvSpPr>
              <a:spLocks noChangeArrowheads="1"/>
            </p:cNvSpPr>
            <p:nvPr/>
          </p:nvSpPr>
          <p:spPr bwMode="auto">
            <a:xfrm>
              <a:off x="3065"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3" name="Freeform 91"/>
            <p:cNvSpPr>
              <a:spLocks noEditPoints="1"/>
            </p:cNvSpPr>
            <p:nvPr/>
          </p:nvSpPr>
          <p:spPr bwMode="auto">
            <a:xfrm>
              <a:off x="306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4" name="Freeform 92"/>
            <p:cNvSpPr>
              <a:spLocks noEditPoints="1"/>
            </p:cNvSpPr>
            <p:nvPr/>
          </p:nvSpPr>
          <p:spPr bwMode="auto">
            <a:xfrm>
              <a:off x="306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5" name="Freeform 93"/>
            <p:cNvSpPr>
              <a:spLocks noEditPoints="1"/>
            </p:cNvSpPr>
            <p:nvPr/>
          </p:nvSpPr>
          <p:spPr bwMode="auto">
            <a:xfrm>
              <a:off x="306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6" name="Freeform 94"/>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7" name="Freeform 95"/>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8" name="Freeform 96"/>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99" name="Freeform 97"/>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0" name="Freeform 98"/>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1" name="Freeform 99"/>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2" name="Freeform 100"/>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3" name="Rectangle 101"/>
            <p:cNvSpPr>
              <a:spLocks noChangeArrowheads="1"/>
            </p:cNvSpPr>
            <p:nvPr/>
          </p:nvSpPr>
          <p:spPr bwMode="auto">
            <a:xfrm>
              <a:off x="3065"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4" name="Rectangle 102"/>
            <p:cNvSpPr>
              <a:spLocks noChangeArrowheads="1"/>
            </p:cNvSpPr>
            <p:nvPr/>
          </p:nvSpPr>
          <p:spPr bwMode="auto">
            <a:xfrm>
              <a:off x="3510"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5" name="Freeform 103"/>
            <p:cNvSpPr>
              <a:spLocks noEditPoints="1"/>
            </p:cNvSpPr>
            <p:nvPr/>
          </p:nvSpPr>
          <p:spPr bwMode="auto">
            <a:xfrm>
              <a:off x="351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6" name="Freeform 104"/>
            <p:cNvSpPr>
              <a:spLocks noEditPoints="1"/>
            </p:cNvSpPr>
            <p:nvPr/>
          </p:nvSpPr>
          <p:spPr bwMode="auto">
            <a:xfrm>
              <a:off x="351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7" name="Freeform 105"/>
            <p:cNvSpPr>
              <a:spLocks noEditPoints="1"/>
            </p:cNvSpPr>
            <p:nvPr/>
          </p:nvSpPr>
          <p:spPr bwMode="auto">
            <a:xfrm>
              <a:off x="351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8" name="Freeform 106"/>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09" name="Freeform 107"/>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0" name="Freeform 108"/>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1" name="Freeform 109"/>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2" name="Freeform 110"/>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3" name="Freeform 111"/>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4" name="Freeform 112"/>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5" name="Rectangle 113"/>
            <p:cNvSpPr>
              <a:spLocks noChangeArrowheads="1"/>
            </p:cNvSpPr>
            <p:nvPr/>
          </p:nvSpPr>
          <p:spPr bwMode="auto">
            <a:xfrm>
              <a:off x="3510"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6" name="Rectangle 114"/>
            <p:cNvSpPr>
              <a:spLocks noChangeArrowheads="1"/>
            </p:cNvSpPr>
            <p:nvPr/>
          </p:nvSpPr>
          <p:spPr bwMode="auto">
            <a:xfrm>
              <a:off x="3960"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7" name="Freeform 115"/>
            <p:cNvSpPr>
              <a:spLocks noEditPoints="1"/>
            </p:cNvSpPr>
            <p:nvPr/>
          </p:nvSpPr>
          <p:spPr bwMode="auto">
            <a:xfrm>
              <a:off x="396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8" name="Freeform 116"/>
            <p:cNvSpPr>
              <a:spLocks noEditPoints="1"/>
            </p:cNvSpPr>
            <p:nvPr/>
          </p:nvSpPr>
          <p:spPr bwMode="auto">
            <a:xfrm>
              <a:off x="396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19" name="Freeform 117"/>
            <p:cNvSpPr>
              <a:spLocks noEditPoints="1"/>
            </p:cNvSpPr>
            <p:nvPr/>
          </p:nvSpPr>
          <p:spPr bwMode="auto">
            <a:xfrm>
              <a:off x="396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0" name="Freeform 118"/>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1" name="Freeform 119"/>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 name="Freeform 120"/>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 name="Freeform 121"/>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4" name="Freeform 122"/>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5" name="Freeform 123"/>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6" name="Freeform 124"/>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7" name="Rectangle 125"/>
            <p:cNvSpPr>
              <a:spLocks noChangeArrowheads="1"/>
            </p:cNvSpPr>
            <p:nvPr/>
          </p:nvSpPr>
          <p:spPr bwMode="auto">
            <a:xfrm>
              <a:off x="3960"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8" name="Rectangle 126"/>
            <p:cNvSpPr>
              <a:spLocks noChangeArrowheads="1"/>
            </p:cNvSpPr>
            <p:nvPr/>
          </p:nvSpPr>
          <p:spPr bwMode="auto">
            <a:xfrm>
              <a:off x="4405"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9" name="Freeform 127"/>
            <p:cNvSpPr>
              <a:spLocks noEditPoints="1"/>
            </p:cNvSpPr>
            <p:nvPr/>
          </p:nvSpPr>
          <p:spPr bwMode="auto">
            <a:xfrm>
              <a:off x="440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0" name="Freeform 128"/>
            <p:cNvSpPr>
              <a:spLocks noEditPoints="1"/>
            </p:cNvSpPr>
            <p:nvPr/>
          </p:nvSpPr>
          <p:spPr bwMode="auto">
            <a:xfrm>
              <a:off x="440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1" name="Freeform 129"/>
            <p:cNvSpPr>
              <a:spLocks noEditPoints="1"/>
            </p:cNvSpPr>
            <p:nvPr/>
          </p:nvSpPr>
          <p:spPr bwMode="auto">
            <a:xfrm>
              <a:off x="440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2" name="Freeform 130"/>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3" name="Freeform 131"/>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4" name="Freeform 132"/>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5" name="Freeform 133"/>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6" name="Freeform 134"/>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7" name="Freeform 135"/>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8" name="Freeform 136"/>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39" name="Rectangle 137"/>
            <p:cNvSpPr>
              <a:spLocks noChangeArrowheads="1"/>
            </p:cNvSpPr>
            <p:nvPr/>
          </p:nvSpPr>
          <p:spPr bwMode="auto">
            <a:xfrm>
              <a:off x="4405"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0" name="Rectangle 138"/>
            <p:cNvSpPr>
              <a:spLocks noChangeArrowheads="1"/>
            </p:cNvSpPr>
            <p:nvPr/>
          </p:nvSpPr>
          <p:spPr bwMode="auto">
            <a:xfrm>
              <a:off x="4850"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1" name="Freeform 139"/>
            <p:cNvSpPr>
              <a:spLocks noEditPoints="1"/>
            </p:cNvSpPr>
            <p:nvPr/>
          </p:nvSpPr>
          <p:spPr bwMode="auto">
            <a:xfrm>
              <a:off x="485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2" name="Freeform 140"/>
            <p:cNvSpPr>
              <a:spLocks noEditPoints="1"/>
            </p:cNvSpPr>
            <p:nvPr/>
          </p:nvSpPr>
          <p:spPr bwMode="auto">
            <a:xfrm>
              <a:off x="485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3" name="Freeform 141"/>
            <p:cNvSpPr>
              <a:spLocks noEditPoints="1"/>
            </p:cNvSpPr>
            <p:nvPr/>
          </p:nvSpPr>
          <p:spPr bwMode="auto">
            <a:xfrm>
              <a:off x="485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4" name="Freeform 142"/>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5" name="Freeform 143"/>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6" name="Freeform 144"/>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7" name="Freeform 145"/>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8" name="Freeform 146"/>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49" name="Freeform 147"/>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0" name="Freeform 148"/>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1" name="Rectangle 149"/>
            <p:cNvSpPr>
              <a:spLocks noChangeArrowheads="1"/>
            </p:cNvSpPr>
            <p:nvPr/>
          </p:nvSpPr>
          <p:spPr bwMode="auto">
            <a:xfrm>
              <a:off x="4850"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2" name="Rectangle 150"/>
            <p:cNvSpPr>
              <a:spLocks noChangeArrowheads="1"/>
            </p:cNvSpPr>
            <p:nvPr/>
          </p:nvSpPr>
          <p:spPr bwMode="auto">
            <a:xfrm>
              <a:off x="5300" y="23"/>
              <a:ext cx="20" cy="10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3" name="Freeform 151"/>
            <p:cNvSpPr>
              <a:spLocks noEditPoints="1"/>
            </p:cNvSpPr>
            <p:nvPr/>
          </p:nvSpPr>
          <p:spPr bwMode="auto">
            <a:xfrm>
              <a:off x="530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4" name="Freeform 152"/>
            <p:cNvSpPr>
              <a:spLocks noEditPoints="1"/>
            </p:cNvSpPr>
            <p:nvPr/>
          </p:nvSpPr>
          <p:spPr bwMode="auto">
            <a:xfrm>
              <a:off x="530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5" name="Freeform 153"/>
            <p:cNvSpPr>
              <a:spLocks noEditPoints="1"/>
            </p:cNvSpPr>
            <p:nvPr/>
          </p:nvSpPr>
          <p:spPr bwMode="auto">
            <a:xfrm>
              <a:off x="530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6" name="Freeform 154"/>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7" name="Freeform 155"/>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8" name="Freeform 156"/>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59" name="Freeform 157"/>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0" name="Freeform 158"/>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1" name="Freeform 159"/>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2" name="Freeform 160"/>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3" name="Rectangle 161"/>
            <p:cNvSpPr>
              <a:spLocks noChangeArrowheads="1"/>
            </p:cNvSpPr>
            <p:nvPr/>
          </p:nvSpPr>
          <p:spPr bwMode="auto">
            <a:xfrm>
              <a:off x="5300" y="4269"/>
              <a:ext cx="20" cy="51"/>
            </a:xfrm>
            <a:prstGeom prst="rect">
              <a:avLst/>
            </a:prstGeom>
            <a:solidFill>
              <a:schemeClr val="bg2">
                <a:alpha val="50000"/>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4" name="Freeform 162"/>
            <p:cNvSpPr/>
            <p:nvPr/>
          </p:nvSpPr>
          <p:spPr bwMode="auto">
            <a:xfrm>
              <a:off x="349" y="3304"/>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65" name="Group 168"/>
          <p:cNvGrpSpPr>
            <a:grpSpLocks/>
          </p:cNvGrpSpPr>
          <p:nvPr/>
        </p:nvGrpSpPr>
        <p:grpSpPr bwMode="auto">
          <a:xfrm>
            <a:off x="152400" y="4724400"/>
            <a:ext cx="1685925" cy="1557338"/>
            <a:chOff x="96" y="2784"/>
            <a:chExt cx="1062" cy="981"/>
          </a:xfrm>
        </p:grpSpPr>
        <p:sp>
          <p:nvSpPr>
            <p:cNvPr id="166" name="Freeform 169"/>
            <p:cNvSpPr/>
            <p:nvPr/>
          </p:nvSpPr>
          <p:spPr bwMode="auto">
            <a:xfrm>
              <a:off x="121" y="2784"/>
              <a:ext cx="207" cy="81"/>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7" name="Freeform 170"/>
            <p:cNvSpPr>
              <a:spLocks noEditPoints="1"/>
            </p:cNvSpPr>
            <p:nvPr/>
          </p:nvSpPr>
          <p:spPr bwMode="auto">
            <a:xfrm>
              <a:off x="96" y="2789"/>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8" name="Freeform 171"/>
            <p:cNvSpPr/>
            <p:nvPr/>
          </p:nvSpPr>
          <p:spPr bwMode="auto">
            <a:xfrm>
              <a:off x="348" y="3254"/>
              <a:ext cx="86" cy="10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69" name="Freeform 172"/>
            <p:cNvSpPr/>
            <p:nvPr/>
          </p:nvSpPr>
          <p:spPr bwMode="auto">
            <a:xfrm>
              <a:off x="267" y="3295"/>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0" name="Freeform 173"/>
            <p:cNvSpPr/>
            <p:nvPr/>
          </p:nvSpPr>
          <p:spPr bwMode="auto">
            <a:xfrm>
              <a:off x="222" y="3022"/>
              <a:ext cx="243" cy="116"/>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1" name="Freeform 174"/>
            <p:cNvSpPr/>
            <p:nvPr/>
          </p:nvSpPr>
          <p:spPr bwMode="auto">
            <a:xfrm>
              <a:off x="500" y="3345"/>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2" name="Freeform 175"/>
            <p:cNvSpPr/>
            <p:nvPr/>
          </p:nvSpPr>
          <p:spPr bwMode="auto">
            <a:xfrm>
              <a:off x="905" y="3158"/>
              <a:ext cx="177" cy="36"/>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3" name="Freeform 176"/>
            <p:cNvSpPr/>
            <p:nvPr/>
          </p:nvSpPr>
          <p:spPr bwMode="auto">
            <a:xfrm>
              <a:off x="965" y="3153"/>
              <a:ext cx="137" cy="81"/>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4" name="Freeform 177"/>
            <p:cNvSpPr/>
            <p:nvPr/>
          </p:nvSpPr>
          <p:spPr bwMode="auto">
            <a:xfrm>
              <a:off x="960" y="3204"/>
              <a:ext cx="177" cy="86"/>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5" name="Freeform 178"/>
            <p:cNvSpPr/>
            <p:nvPr/>
          </p:nvSpPr>
          <p:spPr bwMode="auto">
            <a:xfrm>
              <a:off x="844" y="3285"/>
              <a:ext cx="248"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6" name="Freeform 179"/>
            <p:cNvSpPr/>
            <p:nvPr/>
          </p:nvSpPr>
          <p:spPr bwMode="auto">
            <a:xfrm>
              <a:off x="869" y="3340"/>
              <a:ext cx="203" cy="56"/>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7" name="Freeform 180"/>
            <p:cNvSpPr/>
            <p:nvPr/>
          </p:nvSpPr>
          <p:spPr bwMode="auto">
            <a:xfrm>
              <a:off x="859" y="3386"/>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78" name="Freeform 181"/>
            <p:cNvSpPr/>
            <p:nvPr/>
          </p:nvSpPr>
          <p:spPr bwMode="auto">
            <a:xfrm>
              <a:off x="996" y="3305"/>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sp>
        <p:nvSpPr>
          <p:cNvPr id="124067"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noProof="1"/>
              <a:t>单击此处编辑母版标题样式</a:t>
            </a:r>
          </a:p>
        </p:txBody>
      </p:sp>
      <p:sp>
        <p:nvSpPr>
          <p:cNvPr id="124071" name="Rectangle 167"/>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r>
              <a:rPr lang="zh-CN" altLang="en-US" noProof="1"/>
              <a:t>单击此处编辑母版副标题样式</a:t>
            </a:r>
          </a:p>
        </p:txBody>
      </p:sp>
      <p:sp>
        <p:nvSpPr>
          <p:cNvPr id="179" name="Rectangle 164"/>
          <p:cNvSpPr>
            <a:spLocks noGrp="1" noChangeArrowheads="1"/>
          </p:cNvSpPr>
          <p:nvPr>
            <p:ph type="dt" sz="half" idx="10"/>
          </p:nvPr>
        </p:nvSpPr>
        <p:spPr>
          <a:xfrm>
            <a:off x="301625" y="6248400"/>
            <a:ext cx="2289175" cy="476250"/>
          </a:xfrm>
        </p:spPr>
        <p:txBody>
          <a:bodyPr/>
          <a:lstStyle>
            <a:lvl1pPr>
              <a:defRPr/>
            </a:lvl1pPr>
          </a:lstStyle>
          <a:p>
            <a:pPr>
              <a:defRPr/>
            </a:pPr>
            <a:endParaRPr lang="en-US" altLang="zh-CN"/>
          </a:p>
        </p:txBody>
      </p:sp>
      <p:sp>
        <p:nvSpPr>
          <p:cNvPr id="180" name="Rectangle 165"/>
          <p:cNvSpPr>
            <a:spLocks noGrp="1" noChangeArrowheads="1"/>
          </p:cNvSpPr>
          <p:nvPr>
            <p:ph type="ftr" sz="quarter" idx="11"/>
          </p:nvPr>
        </p:nvSpPr>
        <p:spPr>
          <a:xfrm>
            <a:off x="3124200" y="6248400"/>
            <a:ext cx="2895600" cy="476250"/>
          </a:xfrm>
        </p:spPr>
        <p:txBody>
          <a:bodyPr/>
          <a:lstStyle>
            <a:lvl1pPr>
              <a:defRPr/>
            </a:lvl1pPr>
          </a:lstStyle>
          <a:p>
            <a:pPr>
              <a:defRPr/>
            </a:pPr>
            <a:endParaRPr lang="en-US" altLang="zh-CN"/>
          </a:p>
        </p:txBody>
      </p:sp>
      <p:sp>
        <p:nvSpPr>
          <p:cNvPr id="181" name="Rectangle 166"/>
          <p:cNvSpPr>
            <a:spLocks noGrp="1" noChangeArrowheads="1"/>
          </p:cNvSpPr>
          <p:nvPr>
            <p:ph type="sldNum" sz="quarter" idx="12"/>
          </p:nvPr>
        </p:nvSpPr>
        <p:spPr>
          <a:xfrm>
            <a:off x="6553200" y="6248400"/>
            <a:ext cx="2289175" cy="476250"/>
          </a:xfrm>
        </p:spPr>
        <p:txBody>
          <a:bodyPr/>
          <a:lstStyle>
            <a:lvl1pPr>
              <a:defRPr/>
            </a:lvl1pPr>
          </a:lstStyle>
          <a:p>
            <a:pPr>
              <a:defRPr/>
            </a:pPr>
            <a:fld id="{0C2BA118-50DA-4C91-B223-EFA1FE994D4F}"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6EA17ED3-20E9-4766-B731-27B571F18EF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6ECCEE7D-0DC2-44DA-BCCF-3CEAFA7A330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4000500" cy="44989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762500" y="1600200"/>
            <a:ext cx="4000500" cy="44989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4575AF1A-4CC9-4C72-8B01-0A73D336BDD5}"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228600"/>
            <a:ext cx="8540750" cy="58705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80FAF48B-A073-4F9D-A6DD-1A579A094F02}"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5FF900AC-B85B-4135-BD95-E58DD9D777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A0FFDC46-46B2-480C-B4BA-5A0CD521EA59}"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23EE9874-04D2-452A-B1EF-EDD9E45FADCB}"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a:ln/>
        </p:spPr>
        <p:txBody>
          <a:bodyPr/>
          <a:lstStyle>
            <a:lvl1pPr>
              <a:defRPr/>
            </a:lvl1pPr>
          </a:lstStyle>
          <a:p>
            <a:pPr>
              <a:defRPr/>
            </a:pPr>
            <a:fld id="{0176A9DF-3F40-4E1C-A7BE-E114C9A5ED32}"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F24FA755-3ADA-4F78-80AB-250F557F6739}"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a:ln/>
        </p:spPr>
        <p:txBody>
          <a:bodyPr/>
          <a:lstStyle>
            <a:lvl1pPr>
              <a:defRPr/>
            </a:lvl1pPr>
          </a:lstStyle>
          <a:p>
            <a:pPr>
              <a:defRPr/>
            </a:pPr>
            <a:fld id="{2AB4FDB1-F008-4D47-B9E0-BCEBED5449E8}"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A0501B15-9BDB-4281-8116-B9218FA1103B}"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6996D99B-0474-486F-901A-354EA8F88027}"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566738" y="0"/>
            <a:ext cx="7891462" cy="6821488"/>
            <a:chOff x="349" y="23"/>
            <a:chExt cx="4971" cy="4297"/>
          </a:xfrm>
        </p:grpSpPr>
        <p:sp>
          <p:nvSpPr>
            <p:cNvPr id="122883" name="Rectangle 3"/>
            <p:cNvSpPr>
              <a:spLocks noChangeArrowheads="1"/>
            </p:cNvSpPr>
            <p:nvPr/>
          </p:nvSpPr>
          <p:spPr bwMode="auto">
            <a:xfrm>
              <a:off x="384" y="23"/>
              <a:ext cx="21"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4" name="Freeform 4"/>
            <p:cNvSpPr>
              <a:spLocks noEditPoints="1"/>
            </p:cNvSpPr>
            <p:nvPr/>
          </p:nvSpPr>
          <p:spPr bwMode="auto">
            <a:xfrm>
              <a:off x="38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5" name="Freeform 5"/>
            <p:cNvSpPr>
              <a:spLocks noEditPoints="1"/>
            </p:cNvSpPr>
            <p:nvPr/>
          </p:nvSpPr>
          <p:spPr bwMode="auto">
            <a:xfrm>
              <a:off x="38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6" name="Freeform 6"/>
            <p:cNvSpPr>
              <a:spLocks noEditPoints="1"/>
            </p:cNvSpPr>
            <p:nvPr/>
          </p:nvSpPr>
          <p:spPr bwMode="auto">
            <a:xfrm>
              <a:off x="38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7" name="Freeform 7"/>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8" name="Freeform 8"/>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89" name="Freeform 9"/>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0" name="Freeform 10"/>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1" name="Freeform 11"/>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2" name="Freeform 12"/>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3" name="Freeform 13"/>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4" name="Rectangle 14"/>
            <p:cNvSpPr>
              <a:spLocks noChangeArrowheads="1"/>
            </p:cNvSpPr>
            <p:nvPr/>
          </p:nvSpPr>
          <p:spPr bwMode="auto">
            <a:xfrm>
              <a:off x="384" y="4269"/>
              <a:ext cx="21"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5" name="Rectangle 15"/>
            <p:cNvSpPr>
              <a:spLocks noChangeArrowheads="1"/>
            </p:cNvSpPr>
            <p:nvPr/>
          </p:nvSpPr>
          <p:spPr bwMode="auto">
            <a:xfrm>
              <a:off x="829" y="23"/>
              <a:ext cx="21"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6" name="Freeform 16"/>
            <p:cNvSpPr>
              <a:spLocks noEditPoints="1"/>
            </p:cNvSpPr>
            <p:nvPr/>
          </p:nvSpPr>
          <p:spPr bwMode="auto">
            <a:xfrm>
              <a:off x="82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7" name="Freeform 17"/>
            <p:cNvSpPr>
              <a:spLocks noEditPoints="1"/>
            </p:cNvSpPr>
            <p:nvPr/>
          </p:nvSpPr>
          <p:spPr bwMode="auto">
            <a:xfrm>
              <a:off x="82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8" name="Freeform 18"/>
            <p:cNvSpPr>
              <a:spLocks noEditPoints="1"/>
            </p:cNvSpPr>
            <p:nvPr/>
          </p:nvSpPr>
          <p:spPr bwMode="auto">
            <a:xfrm>
              <a:off x="82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899" name="Freeform 19"/>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0" name="Freeform 20"/>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1" name="Freeform 21"/>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2" name="Freeform 22"/>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3" name="Freeform 23"/>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4" name="Freeform 24"/>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5" name="Freeform 25"/>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6" name="Rectangle 26"/>
            <p:cNvSpPr>
              <a:spLocks noChangeArrowheads="1"/>
            </p:cNvSpPr>
            <p:nvPr/>
          </p:nvSpPr>
          <p:spPr bwMode="auto">
            <a:xfrm>
              <a:off x="829" y="4269"/>
              <a:ext cx="21"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7" name="Rectangle 27"/>
            <p:cNvSpPr>
              <a:spLocks noChangeArrowheads="1"/>
            </p:cNvSpPr>
            <p:nvPr/>
          </p:nvSpPr>
          <p:spPr bwMode="auto">
            <a:xfrm>
              <a:off x="1279" y="23"/>
              <a:ext cx="21"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8" name="Freeform 28"/>
            <p:cNvSpPr>
              <a:spLocks noEditPoints="1"/>
            </p:cNvSpPr>
            <p:nvPr/>
          </p:nvSpPr>
          <p:spPr bwMode="auto">
            <a:xfrm>
              <a:off x="127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09" name="Freeform 29"/>
            <p:cNvSpPr>
              <a:spLocks noEditPoints="1"/>
            </p:cNvSpPr>
            <p:nvPr/>
          </p:nvSpPr>
          <p:spPr bwMode="auto">
            <a:xfrm>
              <a:off x="127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0" name="Freeform 30"/>
            <p:cNvSpPr>
              <a:spLocks noEditPoints="1"/>
            </p:cNvSpPr>
            <p:nvPr/>
          </p:nvSpPr>
          <p:spPr bwMode="auto">
            <a:xfrm>
              <a:off x="127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1" name="Freeform 31"/>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2" name="Freeform 32"/>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3" name="Freeform 33"/>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4" name="Freeform 34"/>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5" name="Freeform 35"/>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6" name="Freeform 36"/>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7" name="Freeform 37"/>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8" name="Rectangle 38"/>
            <p:cNvSpPr>
              <a:spLocks noChangeArrowheads="1"/>
            </p:cNvSpPr>
            <p:nvPr/>
          </p:nvSpPr>
          <p:spPr bwMode="auto">
            <a:xfrm>
              <a:off x="1279" y="4269"/>
              <a:ext cx="21"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19" name="Rectangle 39"/>
            <p:cNvSpPr>
              <a:spLocks noChangeArrowheads="1"/>
            </p:cNvSpPr>
            <p:nvPr/>
          </p:nvSpPr>
          <p:spPr bwMode="auto">
            <a:xfrm>
              <a:off x="1724" y="23"/>
              <a:ext cx="21"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0" name="Freeform 40"/>
            <p:cNvSpPr>
              <a:spLocks noEditPoints="1"/>
            </p:cNvSpPr>
            <p:nvPr/>
          </p:nvSpPr>
          <p:spPr bwMode="auto">
            <a:xfrm>
              <a:off x="172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1" name="Freeform 41"/>
            <p:cNvSpPr>
              <a:spLocks noEditPoints="1"/>
            </p:cNvSpPr>
            <p:nvPr/>
          </p:nvSpPr>
          <p:spPr bwMode="auto">
            <a:xfrm>
              <a:off x="172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2" name="Freeform 42"/>
            <p:cNvSpPr>
              <a:spLocks noEditPoints="1"/>
            </p:cNvSpPr>
            <p:nvPr/>
          </p:nvSpPr>
          <p:spPr bwMode="auto">
            <a:xfrm>
              <a:off x="172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3" name="Freeform 43"/>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4" name="Freeform 44"/>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5" name="Freeform 45"/>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6" name="Freeform 46"/>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7" name="Freeform 47"/>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8" name="Freeform 48"/>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29" name="Freeform 49"/>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0" name="Rectangle 50"/>
            <p:cNvSpPr>
              <a:spLocks noChangeArrowheads="1"/>
            </p:cNvSpPr>
            <p:nvPr/>
          </p:nvSpPr>
          <p:spPr bwMode="auto">
            <a:xfrm>
              <a:off x="1724" y="4269"/>
              <a:ext cx="21"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1" name="Rectangle 51"/>
            <p:cNvSpPr>
              <a:spLocks noChangeArrowheads="1"/>
            </p:cNvSpPr>
            <p:nvPr/>
          </p:nvSpPr>
          <p:spPr bwMode="auto">
            <a:xfrm>
              <a:off x="2169" y="23"/>
              <a:ext cx="21"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2" name="Freeform 52"/>
            <p:cNvSpPr>
              <a:spLocks noEditPoints="1"/>
            </p:cNvSpPr>
            <p:nvPr/>
          </p:nvSpPr>
          <p:spPr bwMode="auto">
            <a:xfrm>
              <a:off x="216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3" name="Freeform 53"/>
            <p:cNvSpPr>
              <a:spLocks noEditPoints="1"/>
            </p:cNvSpPr>
            <p:nvPr/>
          </p:nvSpPr>
          <p:spPr bwMode="auto">
            <a:xfrm>
              <a:off x="216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4" name="Freeform 54"/>
            <p:cNvSpPr>
              <a:spLocks noEditPoints="1"/>
            </p:cNvSpPr>
            <p:nvPr/>
          </p:nvSpPr>
          <p:spPr bwMode="auto">
            <a:xfrm>
              <a:off x="216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5" name="Freeform 55"/>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6" name="Freeform 56"/>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7" name="Freeform 57"/>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8" name="Freeform 58"/>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39" name="Freeform 59"/>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0" name="Freeform 60"/>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1" name="Freeform 61"/>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2" name="Rectangle 62"/>
            <p:cNvSpPr>
              <a:spLocks noChangeArrowheads="1"/>
            </p:cNvSpPr>
            <p:nvPr/>
          </p:nvSpPr>
          <p:spPr bwMode="auto">
            <a:xfrm>
              <a:off x="2169" y="4269"/>
              <a:ext cx="21"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3" name="Rectangle 63"/>
            <p:cNvSpPr>
              <a:spLocks noChangeArrowheads="1"/>
            </p:cNvSpPr>
            <p:nvPr/>
          </p:nvSpPr>
          <p:spPr bwMode="auto">
            <a:xfrm>
              <a:off x="2620"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4" name="Freeform 64"/>
            <p:cNvSpPr>
              <a:spLocks noEditPoints="1"/>
            </p:cNvSpPr>
            <p:nvPr/>
          </p:nvSpPr>
          <p:spPr bwMode="auto">
            <a:xfrm>
              <a:off x="262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5" name="Freeform 65"/>
            <p:cNvSpPr>
              <a:spLocks noEditPoints="1"/>
            </p:cNvSpPr>
            <p:nvPr/>
          </p:nvSpPr>
          <p:spPr bwMode="auto">
            <a:xfrm>
              <a:off x="262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6" name="Freeform 66"/>
            <p:cNvSpPr>
              <a:spLocks noEditPoints="1"/>
            </p:cNvSpPr>
            <p:nvPr/>
          </p:nvSpPr>
          <p:spPr bwMode="auto">
            <a:xfrm>
              <a:off x="262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7" name="Freeform 67"/>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8" name="Freeform 68"/>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49" name="Freeform 69"/>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0" name="Freeform 70"/>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1" name="Freeform 71"/>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2" name="Freeform 72"/>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3" name="Freeform 73"/>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4" name="Rectangle 74"/>
            <p:cNvSpPr>
              <a:spLocks noChangeArrowheads="1"/>
            </p:cNvSpPr>
            <p:nvPr/>
          </p:nvSpPr>
          <p:spPr bwMode="auto">
            <a:xfrm>
              <a:off x="2620"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5" name="Rectangle 75"/>
            <p:cNvSpPr>
              <a:spLocks noChangeArrowheads="1"/>
            </p:cNvSpPr>
            <p:nvPr/>
          </p:nvSpPr>
          <p:spPr bwMode="auto">
            <a:xfrm>
              <a:off x="3065"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6" name="Freeform 76"/>
            <p:cNvSpPr>
              <a:spLocks noEditPoints="1"/>
            </p:cNvSpPr>
            <p:nvPr/>
          </p:nvSpPr>
          <p:spPr bwMode="auto">
            <a:xfrm>
              <a:off x="306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7" name="Freeform 77"/>
            <p:cNvSpPr>
              <a:spLocks noEditPoints="1"/>
            </p:cNvSpPr>
            <p:nvPr/>
          </p:nvSpPr>
          <p:spPr bwMode="auto">
            <a:xfrm>
              <a:off x="306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8" name="Freeform 78"/>
            <p:cNvSpPr>
              <a:spLocks noEditPoints="1"/>
            </p:cNvSpPr>
            <p:nvPr/>
          </p:nvSpPr>
          <p:spPr bwMode="auto">
            <a:xfrm>
              <a:off x="306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59" name="Freeform 79"/>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0" name="Freeform 80"/>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1" name="Freeform 81"/>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2" name="Freeform 82"/>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3" name="Freeform 83"/>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4" name="Freeform 84"/>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5" name="Freeform 85"/>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6" name="Rectangle 86"/>
            <p:cNvSpPr>
              <a:spLocks noChangeArrowheads="1"/>
            </p:cNvSpPr>
            <p:nvPr/>
          </p:nvSpPr>
          <p:spPr bwMode="auto">
            <a:xfrm>
              <a:off x="3065"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7" name="Rectangle 87"/>
            <p:cNvSpPr>
              <a:spLocks noChangeArrowheads="1"/>
            </p:cNvSpPr>
            <p:nvPr/>
          </p:nvSpPr>
          <p:spPr bwMode="auto">
            <a:xfrm>
              <a:off x="3510"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8" name="Freeform 88"/>
            <p:cNvSpPr>
              <a:spLocks noEditPoints="1"/>
            </p:cNvSpPr>
            <p:nvPr/>
          </p:nvSpPr>
          <p:spPr bwMode="auto">
            <a:xfrm>
              <a:off x="351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69" name="Freeform 89"/>
            <p:cNvSpPr>
              <a:spLocks noEditPoints="1"/>
            </p:cNvSpPr>
            <p:nvPr/>
          </p:nvSpPr>
          <p:spPr bwMode="auto">
            <a:xfrm>
              <a:off x="351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0" name="Freeform 90"/>
            <p:cNvSpPr>
              <a:spLocks noEditPoints="1"/>
            </p:cNvSpPr>
            <p:nvPr/>
          </p:nvSpPr>
          <p:spPr bwMode="auto">
            <a:xfrm>
              <a:off x="351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1" name="Freeform 91"/>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2" name="Freeform 92"/>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3" name="Freeform 93"/>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4" name="Freeform 94"/>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5" name="Freeform 95"/>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6" name="Freeform 96"/>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7" name="Freeform 97"/>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8" name="Rectangle 98"/>
            <p:cNvSpPr>
              <a:spLocks noChangeArrowheads="1"/>
            </p:cNvSpPr>
            <p:nvPr/>
          </p:nvSpPr>
          <p:spPr bwMode="auto">
            <a:xfrm>
              <a:off x="3510"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79" name="Rectangle 99"/>
            <p:cNvSpPr>
              <a:spLocks noChangeArrowheads="1"/>
            </p:cNvSpPr>
            <p:nvPr/>
          </p:nvSpPr>
          <p:spPr bwMode="auto">
            <a:xfrm>
              <a:off x="3960"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0" name="Freeform 100"/>
            <p:cNvSpPr>
              <a:spLocks noEditPoints="1"/>
            </p:cNvSpPr>
            <p:nvPr/>
          </p:nvSpPr>
          <p:spPr bwMode="auto">
            <a:xfrm>
              <a:off x="396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1" name="Freeform 101"/>
            <p:cNvSpPr>
              <a:spLocks noEditPoints="1"/>
            </p:cNvSpPr>
            <p:nvPr/>
          </p:nvSpPr>
          <p:spPr bwMode="auto">
            <a:xfrm>
              <a:off x="396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2" name="Freeform 102"/>
            <p:cNvSpPr>
              <a:spLocks noEditPoints="1"/>
            </p:cNvSpPr>
            <p:nvPr/>
          </p:nvSpPr>
          <p:spPr bwMode="auto">
            <a:xfrm>
              <a:off x="396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3" name="Freeform 103"/>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4" name="Freeform 104"/>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5" name="Freeform 105"/>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6" name="Freeform 106"/>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7" name="Freeform 107"/>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8" name="Freeform 108"/>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89" name="Freeform 109"/>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0" name="Rectangle 110"/>
            <p:cNvSpPr>
              <a:spLocks noChangeArrowheads="1"/>
            </p:cNvSpPr>
            <p:nvPr/>
          </p:nvSpPr>
          <p:spPr bwMode="auto">
            <a:xfrm>
              <a:off x="3960"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1" name="Rectangle 111"/>
            <p:cNvSpPr>
              <a:spLocks noChangeArrowheads="1"/>
            </p:cNvSpPr>
            <p:nvPr/>
          </p:nvSpPr>
          <p:spPr bwMode="auto">
            <a:xfrm>
              <a:off x="4405"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2" name="Freeform 112"/>
            <p:cNvSpPr>
              <a:spLocks noEditPoints="1"/>
            </p:cNvSpPr>
            <p:nvPr/>
          </p:nvSpPr>
          <p:spPr bwMode="auto">
            <a:xfrm>
              <a:off x="440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3" name="Freeform 113"/>
            <p:cNvSpPr>
              <a:spLocks noEditPoints="1"/>
            </p:cNvSpPr>
            <p:nvPr/>
          </p:nvSpPr>
          <p:spPr bwMode="auto">
            <a:xfrm>
              <a:off x="440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4" name="Freeform 114"/>
            <p:cNvSpPr>
              <a:spLocks noEditPoints="1"/>
            </p:cNvSpPr>
            <p:nvPr/>
          </p:nvSpPr>
          <p:spPr bwMode="auto">
            <a:xfrm>
              <a:off x="440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5" name="Freeform 115"/>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6" name="Freeform 116"/>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7" name="Freeform 117"/>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8" name="Freeform 118"/>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2999" name="Freeform 119"/>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0" name="Freeform 120"/>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1" name="Freeform 121"/>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2" name="Rectangle 122"/>
            <p:cNvSpPr>
              <a:spLocks noChangeArrowheads="1"/>
            </p:cNvSpPr>
            <p:nvPr/>
          </p:nvSpPr>
          <p:spPr bwMode="auto">
            <a:xfrm>
              <a:off x="4405"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3" name="Rectangle 123"/>
            <p:cNvSpPr>
              <a:spLocks noChangeArrowheads="1"/>
            </p:cNvSpPr>
            <p:nvPr/>
          </p:nvSpPr>
          <p:spPr bwMode="auto">
            <a:xfrm>
              <a:off x="4850"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4" name="Freeform 124"/>
            <p:cNvSpPr>
              <a:spLocks noEditPoints="1"/>
            </p:cNvSpPr>
            <p:nvPr/>
          </p:nvSpPr>
          <p:spPr bwMode="auto">
            <a:xfrm>
              <a:off x="485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5" name="Freeform 125"/>
            <p:cNvSpPr>
              <a:spLocks noEditPoints="1"/>
            </p:cNvSpPr>
            <p:nvPr/>
          </p:nvSpPr>
          <p:spPr bwMode="auto">
            <a:xfrm>
              <a:off x="485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6" name="Freeform 126"/>
            <p:cNvSpPr>
              <a:spLocks noEditPoints="1"/>
            </p:cNvSpPr>
            <p:nvPr/>
          </p:nvSpPr>
          <p:spPr bwMode="auto">
            <a:xfrm>
              <a:off x="485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7" name="Freeform 127"/>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8" name="Freeform 128"/>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09" name="Freeform 129"/>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0" name="Freeform 130"/>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1" name="Freeform 131"/>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2" name="Freeform 132"/>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3" name="Freeform 133"/>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4" name="Rectangle 134"/>
            <p:cNvSpPr>
              <a:spLocks noChangeArrowheads="1"/>
            </p:cNvSpPr>
            <p:nvPr/>
          </p:nvSpPr>
          <p:spPr bwMode="auto">
            <a:xfrm>
              <a:off x="4850"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5" name="Rectangle 135"/>
            <p:cNvSpPr>
              <a:spLocks noChangeArrowheads="1"/>
            </p:cNvSpPr>
            <p:nvPr/>
          </p:nvSpPr>
          <p:spPr bwMode="auto">
            <a:xfrm>
              <a:off x="5300" y="23"/>
              <a:ext cx="20" cy="10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6" name="Freeform 136"/>
            <p:cNvSpPr>
              <a:spLocks noEditPoints="1"/>
            </p:cNvSpPr>
            <p:nvPr/>
          </p:nvSpPr>
          <p:spPr bwMode="auto">
            <a:xfrm>
              <a:off x="530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7" name="Freeform 137"/>
            <p:cNvSpPr>
              <a:spLocks noEditPoints="1"/>
            </p:cNvSpPr>
            <p:nvPr/>
          </p:nvSpPr>
          <p:spPr bwMode="auto">
            <a:xfrm>
              <a:off x="530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8" name="Freeform 138"/>
            <p:cNvSpPr>
              <a:spLocks noEditPoints="1"/>
            </p:cNvSpPr>
            <p:nvPr/>
          </p:nvSpPr>
          <p:spPr bwMode="auto">
            <a:xfrm>
              <a:off x="530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19" name="Freeform 139"/>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0" name="Freeform 140"/>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1" name="Freeform 141"/>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2" name="Freeform 142"/>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3" name="Freeform 143"/>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4" name="Freeform 144"/>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5" name="Freeform 145"/>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6" name="Rectangle 146"/>
            <p:cNvSpPr>
              <a:spLocks noChangeArrowheads="1"/>
            </p:cNvSpPr>
            <p:nvPr/>
          </p:nvSpPr>
          <p:spPr bwMode="auto">
            <a:xfrm>
              <a:off x="5300" y="4269"/>
              <a:ext cx="20" cy="51"/>
            </a:xfrm>
            <a:prstGeom prst="rect">
              <a:avLst/>
            </a:prstGeom>
            <a:solidFill>
              <a:schemeClr val="bg2">
                <a:alpha val="60001"/>
              </a:schemeClr>
            </a:solidFill>
            <a:ln w="0">
              <a:noFill/>
              <a:miter lim="800000"/>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27" name="Freeform 147"/>
            <p:cNvSpPr/>
            <p:nvPr/>
          </p:nvSpPr>
          <p:spPr bwMode="auto">
            <a:xfrm>
              <a:off x="349" y="3304"/>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60001"/>
              </a:schemeClr>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27" name="Group 148"/>
          <p:cNvGrpSpPr>
            <a:grpSpLocks/>
          </p:cNvGrpSpPr>
          <p:nvPr/>
        </p:nvGrpSpPr>
        <p:grpSpPr bwMode="auto">
          <a:xfrm>
            <a:off x="1066800" y="3444875"/>
            <a:ext cx="533400" cy="492125"/>
            <a:chOff x="96" y="2784"/>
            <a:chExt cx="1062" cy="981"/>
          </a:xfrm>
        </p:grpSpPr>
        <p:sp>
          <p:nvSpPr>
            <p:cNvPr id="123029" name="Freeform 149"/>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0" name="Freeform 150"/>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1" name="Freeform 151"/>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2" name="Freeform 152"/>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3" name="Freeform 153"/>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4" name="Freeform 154"/>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5" name="Freeform 155"/>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6" name="Freeform 156"/>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7" name="Freeform 157"/>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8" name="Freeform 158"/>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39" name="Freeform 159"/>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0" name="Freeform 160"/>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1" name="Freeform 161"/>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28" name="Group 162"/>
          <p:cNvGrpSpPr>
            <a:grpSpLocks/>
          </p:cNvGrpSpPr>
          <p:nvPr/>
        </p:nvGrpSpPr>
        <p:grpSpPr bwMode="auto">
          <a:xfrm>
            <a:off x="1066800" y="4552950"/>
            <a:ext cx="533400" cy="492125"/>
            <a:chOff x="96" y="2784"/>
            <a:chExt cx="1062" cy="981"/>
          </a:xfrm>
        </p:grpSpPr>
        <p:sp>
          <p:nvSpPr>
            <p:cNvPr id="123043" name="Freeform 163"/>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4" name="Freeform 164"/>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5" name="Freeform 165"/>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6" name="Freeform 166"/>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7" name="Freeform 167"/>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8" name="Freeform 168"/>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49" name="Freeform 169"/>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0" name="Freeform 170"/>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1" name="Freeform 171"/>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2" name="Freeform 172"/>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3" name="Freeform 173"/>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4" name="Freeform 174"/>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5" name="Freeform 175"/>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29" name="Group 176"/>
          <p:cNvGrpSpPr>
            <a:grpSpLocks/>
          </p:cNvGrpSpPr>
          <p:nvPr/>
        </p:nvGrpSpPr>
        <p:grpSpPr bwMode="auto">
          <a:xfrm>
            <a:off x="1066800" y="5562600"/>
            <a:ext cx="533400" cy="492125"/>
            <a:chOff x="96" y="2784"/>
            <a:chExt cx="1062" cy="981"/>
          </a:xfrm>
        </p:grpSpPr>
        <p:sp>
          <p:nvSpPr>
            <p:cNvPr id="123057" name="Freeform 177"/>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8" name="Freeform 178"/>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59" name="Freeform 179"/>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0" name="Freeform 180"/>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1" name="Freeform 181"/>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2" name="Freeform 182"/>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3" name="Freeform 183"/>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4" name="Freeform 184"/>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5" name="Freeform 185"/>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6" name="Freeform 186"/>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7" name="Freeform 187"/>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8" name="Freeform 188"/>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69" name="Freeform 189"/>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30" name="Group 190"/>
          <p:cNvGrpSpPr>
            <a:grpSpLocks/>
          </p:cNvGrpSpPr>
          <p:nvPr/>
        </p:nvGrpSpPr>
        <p:grpSpPr bwMode="auto">
          <a:xfrm>
            <a:off x="381000" y="3962400"/>
            <a:ext cx="533400" cy="492125"/>
            <a:chOff x="96" y="2784"/>
            <a:chExt cx="1062" cy="981"/>
          </a:xfrm>
        </p:grpSpPr>
        <p:sp>
          <p:nvSpPr>
            <p:cNvPr id="123071" name="Freeform 191"/>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2" name="Freeform 192"/>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3" name="Freeform 193"/>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4" name="Freeform 194"/>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5" name="Freeform 195"/>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6" name="Freeform 196"/>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7" name="Freeform 197"/>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8" name="Freeform 198"/>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79" name="Freeform 199"/>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0" name="Freeform 200"/>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1" name="Freeform 201"/>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2" name="Freeform 202"/>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3" name="Freeform 203"/>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31" name="Group 204"/>
          <p:cNvGrpSpPr>
            <a:grpSpLocks/>
          </p:cNvGrpSpPr>
          <p:nvPr/>
        </p:nvGrpSpPr>
        <p:grpSpPr bwMode="auto">
          <a:xfrm>
            <a:off x="381000" y="5070475"/>
            <a:ext cx="533400" cy="492125"/>
            <a:chOff x="96" y="2784"/>
            <a:chExt cx="1062" cy="981"/>
          </a:xfrm>
        </p:grpSpPr>
        <p:sp>
          <p:nvSpPr>
            <p:cNvPr id="123085" name="Freeform 205"/>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6" name="Freeform 206"/>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7" name="Freeform 207"/>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8" name="Freeform 208"/>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89" name="Freeform 209"/>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0" name="Freeform 210"/>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1" name="Freeform 211"/>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2" name="Freeform 212"/>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3" name="Freeform 213"/>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4" name="Freeform 214"/>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5" name="Freeform 215"/>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6" name="Freeform 216"/>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097" name="Freeform 217"/>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32" name="Group 218"/>
          <p:cNvGrpSpPr>
            <a:grpSpLocks/>
          </p:cNvGrpSpPr>
          <p:nvPr/>
        </p:nvGrpSpPr>
        <p:grpSpPr bwMode="auto">
          <a:xfrm>
            <a:off x="381000" y="6121400"/>
            <a:ext cx="533400" cy="492125"/>
            <a:chOff x="96" y="2784"/>
            <a:chExt cx="1062" cy="981"/>
          </a:xfrm>
        </p:grpSpPr>
        <p:sp>
          <p:nvSpPr>
            <p:cNvPr id="123099" name="Freeform 219"/>
            <p:cNvSpPr/>
            <p:nvPr/>
          </p:nvSpPr>
          <p:spPr bwMode="auto">
            <a:xfrm>
              <a:off x="121" y="2784"/>
              <a:ext cx="205" cy="82"/>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0" name="Freeform 220"/>
            <p:cNvSpPr>
              <a:spLocks noEditPoints="1"/>
            </p:cNvSpPr>
            <p:nvPr/>
          </p:nvSpPr>
          <p:spPr bwMode="auto">
            <a:xfrm>
              <a:off x="96" y="2790"/>
              <a:ext cx="1062" cy="975"/>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1" name="Freeform 221"/>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2" name="Freeform 222"/>
            <p:cNvSpPr/>
            <p:nvPr/>
          </p:nvSpPr>
          <p:spPr bwMode="auto">
            <a:xfrm>
              <a:off x="267" y="3293"/>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3" name="Freeform 223"/>
            <p:cNvSpPr/>
            <p:nvPr/>
          </p:nvSpPr>
          <p:spPr bwMode="auto">
            <a:xfrm>
              <a:off x="222" y="3021"/>
              <a:ext cx="243" cy="11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4" name="Freeform 224"/>
            <p:cNvSpPr/>
            <p:nvPr/>
          </p:nvSpPr>
          <p:spPr bwMode="auto">
            <a:xfrm>
              <a:off x="501" y="3344"/>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5" name="Freeform 225"/>
            <p:cNvSpPr/>
            <p:nvPr/>
          </p:nvSpPr>
          <p:spPr bwMode="auto">
            <a:xfrm>
              <a:off x="905" y="3157"/>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6" name="Freeform 226"/>
            <p:cNvSpPr/>
            <p:nvPr/>
          </p:nvSpPr>
          <p:spPr bwMode="auto">
            <a:xfrm>
              <a:off x="965" y="3154"/>
              <a:ext cx="136" cy="79"/>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7" name="Freeform 227"/>
            <p:cNvSpPr/>
            <p:nvPr/>
          </p:nvSpPr>
          <p:spPr bwMode="auto">
            <a:xfrm>
              <a:off x="959" y="3205"/>
              <a:ext cx="177" cy="85"/>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8" name="Freeform 228"/>
            <p:cNvSpPr/>
            <p:nvPr/>
          </p:nvSpPr>
          <p:spPr bwMode="auto">
            <a:xfrm>
              <a:off x="845" y="3284"/>
              <a:ext cx="247"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09" name="Freeform 229"/>
            <p:cNvSpPr/>
            <p:nvPr/>
          </p:nvSpPr>
          <p:spPr bwMode="auto">
            <a:xfrm>
              <a:off x="870" y="3341"/>
              <a:ext cx="202" cy="54"/>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0" name="Freeform 230"/>
            <p:cNvSpPr/>
            <p:nvPr/>
          </p:nvSpPr>
          <p:spPr bwMode="auto">
            <a:xfrm>
              <a:off x="858" y="3385"/>
              <a:ext cx="209" cy="174"/>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1" name="Freeform 231"/>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nvGrpSpPr>
          <p:cNvPr id="1033" name="Group 232"/>
          <p:cNvGrpSpPr>
            <a:grpSpLocks/>
          </p:cNvGrpSpPr>
          <p:nvPr/>
        </p:nvGrpSpPr>
        <p:grpSpPr bwMode="auto">
          <a:xfrm>
            <a:off x="6934200" y="-7938"/>
            <a:ext cx="2317750" cy="2063751"/>
            <a:chOff x="4080" y="-5"/>
            <a:chExt cx="1748" cy="1556"/>
          </a:xfrm>
        </p:grpSpPr>
        <p:sp>
          <p:nvSpPr>
            <p:cNvPr id="123113" name="Freeform 233"/>
            <p:cNvSpPr/>
            <p:nvPr/>
          </p:nvSpPr>
          <p:spPr bwMode="auto">
            <a:xfrm>
              <a:off x="4161" y="-5"/>
              <a:ext cx="1585" cy="1443"/>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nvGrpSpPr>
            <p:cNvPr id="1040" name="Group 234"/>
            <p:cNvGrpSpPr>
              <a:grpSpLocks/>
            </p:cNvGrpSpPr>
            <p:nvPr userDrawn="1"/>
          </p:nvGrpSpPr>
          <p:grpSpPr bwMode="auto">
            <a:xfrm>
              <a:off x="4080" y="0"/>
              <a:ext cx="1748" cy="1551"/>
              <a:chOff x="2918" y="18"/>
              <a:chExt cx="2958" cy="2699"/>
            </a:xfrm>
          </p:grpSpPr>
          <p:sp>
            <p:nvSpPr>
              <p:cNvPr id="123115" name="Freeform 235"/>
              <p:cNvSpPr/>
              <p:nvPr/>
            </p:nvSpPr>
            <p:spPr bwMode="auto">
              <a:xfrm>
                <a:off x="3060" y="18"/>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6" name="Freeform 236"/>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7" name="Freeform 237"/>
              <p:cNvSpPr/>
              <p:nvPr/>
            </p:nvSpPr>
            <p:spPr bwMode="auto">
              <a:xfrm>
                <a:off x="3621" y="1286"/>
                <a:ext cx="237"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8" name="Freeform 238"/>
              <p:cNvSpPr/>
              <p:nvPr/>
            </p:nvSpPr>
            <p:spPr bwMode="auto">
              <a:xfrm>
                <a:off x="3402" y="1403"/>
                <a:ext cx="209"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19" name="Freeform 239"/>
              <p:cNvSpPr/>
              <p:nvPr/>
            </p:nvSpPr>
            <p:spPr bwMode="auto">
              <a:xfrm>
                <a:off x="3273" y="645"/>
                <a:ext cx="683" cy="319"/>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0" name="Freeform 240"/>
              <p:cNvSpPr/>
              <p:nvPr/>
            </p:nvSpPr>
            <p:spPr bwMode="auto">
              <a:xfrm>
                <a:off x="4046" y="1544"/>
                <a:ext cx="490" cy="517"/>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1" name="Freeform 241"/>
              <p:cNvSpPr/>
              <p:nvPr/>
            </p:nvSpPr>
            <p:spPr bwMode="auto">
              <a:xfrm>
                <a:off x="5173" y="1024"/>
                <a:ext cx="500"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2" name="Freeform 242"/>
              <p:cNvSpPr/>
              <p:nvPr/>
            </p:nvSpPr>
            <p:spPr bwMode="auto">
              <a:xfrm>
                <a:off x="5339" y="1003"/>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3" name="Freeform 243"/>
              <p:cNvSpPr/>
              <p:nvPr/>
            </p:nvSpPr>
            <p:spPr bwMode="auto">
              <a:xfrm>
                <a:off x="5325" y="1201"/>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4" name="Freeform 244"/>
              <p:cNvSpPr/>
              <p:nvPr/>
            </p:nvSpPr>
            <p:spPr bwMode="auto">
              <a:xfrm>
                <a:off x="5001" y="1378"/>
                <a:ext cx="699"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5" name="Freeform 245"/>
              <p:cNvSpPr/>
              <p:nvPr/>
            </p:nvSpPr>
            <p:spPr bwMode="auto">
              <a:xfrm>
                <a:off x="5078" y="1540"/>
                <a:ext cx="565"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6" name="Freeform 246"/>
              <p:cNvSpPr/>
              <p:nvPr/>
            </p:nvSpPr>
            <p:spPr bwMode="auto">
              <a:xfrm>
                <a:off x="5041" y="1657"/>
                <a:ext cx="581" cy="479"/>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sp>
            <p:nvSpPr>
              <p:cNvPr id="123127" name="Freeform 247"/>
              <p:cNvSpPr/>
              <p:nvPr/>
            </p:nvSpPr>
            <p:spPr bwMode="auto">
              <a:xfrm>
                <a:off x="5420" y="1463"/>
                <a:ext cx="330"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a:spcBef>
                    <a:spcPct val="20000"/>
                  </a:spcBef>
                  <a:buClr>
                    <a:schemeClr val="hlink"/>
                  </a:buClr>
                  <a:buFont typeface="Wingdings" panose="05000000000000000000" pitchFamily="2" charset="2"/>
                  <a:buNone/>
                  <a:defRPr/>
                </a:pPr>
                <a:endParaRPr lang="zh-CN" altLang="en-US" b="1">
                  <a:latin typeface="Arial" panose="020B0604020202020204" pitchFamily="34" charset="0"/>
                  <a:ea typeface="宋体" panose="02010600030101010101" pitchFamily="2" charset="-122"/>
                </a:endParaRPr>
              </a:p>
            </p:txBody>
          </p:sp>
        </p:grpSp>
      </p:grpSp>
      <p:sp>
        <p:nvSpPr>
          <p:cNvPr id="1034" name="Rectangle 248"/>
          <p:cNvSpPr>
            <a:spLocks noGrp="1" noRot="1"/>
          </p:cNvSpPr>
          <p:nvPr>
            <p:ph type="title"/>
          </p:nvPr>
        </p:nvSpPr>
        <p:spPr bwMode="auto">
          <a:xfrm>
            <a:off x="298450" y="228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249"/>
          <p:cNvSpPr>
            <a:spLocks noGrp="1" noRot="1"/>
          </p:cNvSpPr>
          <p:nvPr>
            <p:ph type="body"/>
          </p:nvPr>
        </p:nvSpPr>
        <p:spPr bwMode="auto">
          <a:xfrm>
            <a:off x="609600" y="1600200"/>
            <a:ext cx="8153400" cy="4498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3130"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vert="horz" wrap="square" lIns="91440" tIns="45720" rIns="91440" bIns="45720" numCol="1" anchor="t" anchorCtr="0" compatLnSpc="1"/>
          <a:lstStyle>
            <a:lvl1pPr>
              <a:spcBef>
                <a:spcPct val="0"/>
              </a:spcBef>
              <a:buClrTx/>
              <a:buFontTx/>
              <a:buNone/>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23131"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ClrTx/>
              <a:buFontTx/>
              <a:buNone/>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23132"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buFont typeface="Wingdings" panose="05000000000000000000" pitchFamily="2" charset="2"/>
              <a:buNone/>
              <a:defRPr sz="1400" b="0" noProof="1">
                <a:solidFill>
                  <a:schemeClr val="tx1"/>
                </a:solidFill>
                <a:latin typeface="Arial" panose="020B0604020202020204" pitchFamily="34" charset="0"/>
                <a:ea typeface="宋体" panose="02010600030101010101" pitchFamily="2" charset="-122"/>
              </a:defRPr>
            </a:lvl1pPr>
          </a:lstStyle>
          <a:p>
            <a:pPr>
              <a:defRPr/>
            </a:pPr>
            <a:fld id="{18D16393-1F4D-4097-BE18-B6C3E2CF4F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Rot="1" noChangeArrowheads="1"/>
          </p:cNvSpPr>
          <p:nvPr>
            <p:ph type="ctrTitle"/>
          </p:nvPr>
        </p:nvSpPr>
        <p:spPr/>
        <p:txBody>
          <a:bodyPr>
            <a:scene3d>
              <a:camera prst="orthographicFront"/>
              <a:lightRig rig="soft" dir="t">
                <a:rot lat="0" lon="0" rev="15600000"/>
              </a:lightRig>
            </a:scene3d>
            <a:sp3d extrusionH="57150" prstMaterial="softEdge">
              <a:bevelT w="25400" h="38100"/>
            </a:sp3d>
          </a:bodyPr>
          <a:lstStyle/>
          <a:p>
            <a:pPr eaLnBrk="1" hangingPunct="1">
              <a:defRPr/>
            </a:pPr>
            <a:r>
              <a:rPr lang="zh-CN" altLang="en-US" sz="6600" b="1" noProof="1">
                <a:solidFill>
                  <a:schemeClr val="accent4"/>
                </a:solidFill>
                <a:sym typeface="+mn-ea"/>
              </a:rPr>
              <a:t>文学作品阅读指导</a:t>
            </a:r>
            <a:r>
              <a:rPr lang="en-US" altLang="zh-CN" b="1" i="1">
                <a:solidFill>
                  <a:schemeClr val="accent4"/>
                </a:solidFill>
              </a:rPr>
              <a:t/>
            </a:r>
            <a:br>
              <a:rPr lang="en-US" altLang="zh-CN" b="1" i="1">
                <a:solidFill>
                  <a:schemeClr val="accent4"/>
                </a:solidFill>
              </a:rPr>
            </a:br>
            <a:r>
              <a:rPr lang="en-US" altLang="zh-CN" b="1" i="1" noProof="1">
                <a:solidFill>
                  <a:schemeClr val="accent4"/>
                </a:solidFill>
              </a:rPr>
              <a:t>                                              </a:t>
            </a:r>
            <a:r>
              <a:rPr lang="zh-CN" altLang="en-US" b="1" noProof="1">
                <a:solidFill>
                  <a:schemeClr val="accent4"/>
                </a:solidFill>
              </a:rPr>
              <a:t>以《细细的潮音》为例</a:t>
            </a:r>
          </a:p>
        </p:txBody>
      </p:sp>
      <p:sp>
        <p:nvSpPr>
          <p:cNvPr id="17410" name="副标题 2"/>
          <p:cNvSpPr>
            <a:spLocks noGrp="1" noRot="1"/>
          </p:cNvSpPr>
          <p:nvPr>
            <p:ph type="subTitle" idx="1"/>
          </p:nvPr>
        </p:nvSpPr>
        <p:spPr>
          <a:xfrm>
            <a:off x="1371600" y="3497263"/>
            <a:ext cx="6400800" cy="1752600"/>
          </a:xfrm>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6"/>
          <p:cNvSpPr>
            <a:spLocks noChangeArrowheads="1"/>
          </p:cNvSpPr>
          <p:nvPr/>
        </p:nvSpPr>
        <p:spPr bwMode="auto">
          <a:xfrm>
            <a:off x="179388" y="908050"/>
            <a:ext cx="8675687" cy="1022350"/>
          </a:xfrm>
          <a:prstGeom prst="rect">
            <a:avLst/>
          </a:prstGeom>
          <a:solidFill>
            <a:srgbClr val="FFFFFF"/>
          </a:solidFill>
          <a:ln w="76200" cmpd="tri">
            <a:solidFill>
              <a:schemeClr val="tx2"/>
            </a:solidFill>
            <a:miter lim="800000"/>
            <a:headEnd/>
            <a:tailEnd/>
          </a:ln>
        </p:spPr>
        <p:txBody>
          <a:bodyPr>
            <a:spAutoFit/>
          </a:bodyPr>
          <a:lstStyle/>
          <a:p>
            <a:pPr>
              <a:spcBef>
                <a:spcPct val="20000"/>
              </a:spcBef>
              <a:buClr>
                <a:schemeClr val="tx2"/>
              </a:buClr>
              <a:buFont typeface="Wingdings" pitchFamily="2" charset="2"/>
              <a:buNone/>
            </a:pPr>
            <a:r>
              <a:rPr lang="en-US" altLang="zh-CN" sz="2800" b="1"/>
              <a:t>1</a:t>
            </a:r>
            <a:r>
              <a:rPr lang="zh-CN" altLang="en-US" sz="2800" b="1"/>
              <a:t>．文中记叙了三则小故事，请分别概述故事大意及作者当时的心情。（</a:t>
            </a:r>
            <a:r>
              <a:rPr lang="en-US" altLang="zh-CN" sz="2800" b="1"/>
              <a:t>3</a:t>
            </a:r>
            <a:r>
              <a:rPr lang="zh-CN" altLang="en-US" sz="2800" b="1"/>
              <a:t>分）</a:t>
            </a:r>
          </a:p>
        </p:txBody>
      </p:sp>
      <p:sp>
        <p:nvSpPr>
          <p:cNvPr id="27650" name="Text Box 12"/>
          <p:cNvSpPr txBox="1">
            <a:spLocks noChangeArrowheads="1"/>
          </p:cNvSpPr>
          <p:nvPr/>
        </p:nvSpPr>
        <p:spPr bwMode="auto">
          <a:xfrm>
            <a:off x="34925" y="2798763"/>
            <a:ext cx="184150" cy="701675"/>
          </a:xfrm>
          <a:prstGeom prst="rect">
            <a:avLst/>
          </a:prstGeom>
          <a:noFill/>
          <a:ln w="9525">
            <a:noFill/>
            <a:miter lim="800000"/>
            <a:headEnd/>
            <a:tailEnd/>
          </a:ln>
        </p:spPr>
        <p:txBody>
          <a:bodyPr wrap="none">
            <a:spAutoFit/>
          </a:bodyPr>
          <a:lstStyle/>
          <a:p>
            <a:pPr>
              <a:buFont typeface="Wingdings" pitchFamily="2" charset="2"/>
              <a:buNone/>
            </a:pPr>
            <a:endParaRPr lang="zh-CN" altLang="zh-CN" sz="4000" b="1">
              <a:solidFill>
                <a:srgbClr val="FFFF00"/>
              </a:solidFill>
            </a:endParaRPr>
          </a:p>
        </p:txBody>
      </p:sp>
      <p:grpSp>
        <p:nvGrpSpPr>
          <p:cNvPr id="27651" name="Group 24"/>
          <p:cNvGrpSpPr>
            <a:grpSpLocks/>
          </p:cNvGrpSpPr>
          <p:nvPr/>
        </p:nvGrpSpPr>
        <p:grpSpPr bwMode="auto">
          <a:xfrm>
            <a:off x="179388" y="1989138"/>
            <a:ext cx="3025775" cy="641350"/>
            <a:chOff x="249" y="1933"/>
            <a:chExt cx="1406" cy="515"/>
          </a:xfrm>
        </p:grpSpPr>
        <p:sp>
          <p:nvSpPr>
            <p:cNvPr id="27656" name="Rectangle 21"/>
            <p:cNvSpPr>
              <a:spLocks noChangeArrowheads="1"/>
            </p:cNvSpPr>
            <p:nvPr/>
          </p:nvSpPr>
          <p:spPr bwMode="auto">
            <a:xfrm>
              <a:off x="294" y="1933"/>
              <a:ext cx="1361" cy="515"/>
            </a:xfrm>
            <a:prstGeom prst="rect">
              <a:avLst/>
            </a:prstGeom>
            <a:noFill/>
            <a:ln w="9525">
              <a:noFill/>
              <a:miter lim="800000"/>
              <a:headEnd/>
              <a:tailEnd/>
            </a:ln>
          </p:spPr>
          <p:txBody>
            <a:bodyPr>
              <a:spAutoFit/>
            </a:bodyPr>
            <a:lstStyle/>
            <a:p>
              <a:pPr>
                <a:buFont typeface="Wingdings" pitchFamily="2" charset="2"/>
                <a:buNone/>
              </a:pPr>
              <a:r>
                <a:rPr lang="zh-CN" altLang="en-US" sz="3600" b="1">
                  <a:solidFill>
                    <a:schemeClr val="bg1"/>
                  </a:solidFill>
                  <a:ea typeface="黑体" pitchFamily="49" charset="-122"/>
                </a:rPr>
                <a:t>失误诊断</a:t>
              </a:r>
            </a:p>
          </p:txBody>
        </p:sp>
        <p:sp>
          <p:nvSpPr>
            <p:cNvPr id="27657" name="Rectangle 13"/>
            <p:cNvSpPr>
              <a:spLocks noChangeArrowheads="1"/>
            </p:cNvSpPr>
            <p:nvPr/>
          </p:nvSpPr>
          <p:spPr bwMode="auto">
            <a:xfrm>
              <a:off x="249" y="1933"/>
              <a:ext cx="1316" cy="465"/>
            </a:xfrm>
            <a:prstGeom prst="rect">
              <a:avLst/>
            </a:prstGeom>
            <a:noFill/>
            <a:ln w="9525">
              <a:noFill/>
              <a:miter lim="800000"/>
              <a:headEnd/>
              <a:tailEnd/>
            </a:ln>
          </p:spPr>
          <p:txBody>
            <a:bodyPr>
              <a:spAutoFit/>
            </a:bodyPr>
            <a:lstStyle/>
            <a:p>
              <a:pPr>
                <a:buFont typeface="Wingdings" pitchFamily="2" charset="2"/>
                <a:buNone/>
              </a:pPr>
              <a:r>
                <a:rPr lang="zh-CN" altLang="en-US" b="1">
                  <a:solidFill>
                    <a:srgbClr val="0033CC"/>
                  </a:solidFill>
                  <a:ea typeface="黑体" pitchFamily="49" charset="-122"/>
                </a:rPr>
                <a:t>答案展示：</a:t>
              </a:r>
            </a:p>
          </p:txBody>
        </p:sp>
      </p:grpSp>
      <p:sp>
        <p:nvSpPr>
          <p:cNvPr id="12302" name="Rectangle 14"/>
          <p:cNvSpPr>
            <a:spLocks noChangeArrowheads="1"/>
          </p:cNvSpPr>
          <p:nvPr/>
        </p:nvSpPr>
        <p:spPr bwMode="auto">
          <a:xfrm>
            <a:off x="179388" y="2636838"/>
            <a:ext cx="8856662" cy="4011612"/>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zh-CN" altLang="en-US" sz="2800" b="1"/>
              <a:t>例</a:t>
            </a:r>
            <a:r>
              <a:rPr lang="en-US" altLang="zh-CN" sz="2800" b="1"/>
              <a:t>1.</a:t>
            </a:r>
            <a:r>
              <a:rPr lang="en-US" altLang="zh-CN" sz="2800" b="1">
                <a:solidFill>
                  <a:schemeClr val="tx1"/>
                </a:solidFill>
              </a:rPr>
              <a:t> ①</a:t>
            </a:r>
            <a:r>
              <a:rPr lang="zh-CN" altLang="en-US" sz="2800" b="1">
                <a:solidFill>
                  <a:schemeClr val="tx1"/>
                </a:solidFill>
              </a:rPr>
              <a:t>当作者在路旁等车时，一个拉车的人满身疲惫地走了过来，不经意地看见了他汗水滴落的一瞬间，震撼了作者的心，作者开始敬佩拉车的人；</a:t>
            </a:r>
          </a:p>
          <a:p>
            <a:pPr>
              <a:buFont typeface="Wingdings" pitchFamily="2" charset="2"/>
              <a:buNone/>
            </a:pPr>
            <a:r>
              <a:rPr lang="zh-CN" altLang="en-US" sz="2800" b="1">
                <a:solidFill>
                  <a:schemeClr val="tx1"/>
                </a:solidFill>
              </a:rPr>
              <a:t>        ②作者到达麻风病院时，那里年老的老人对作者他们的平安归来感到欢愉，当时作者被老人们美好的心灵和关爱深受感动；</a:t>
            </a:r>
          </a:p>
          <a:p>
            <a:pPr>
              <a:buFont typeface="Wingdings" pitchFamily="2" charset="2"/>
              <a:buNone/>
            </a:pPr>
            <a:r>
              <a:rPr lang="zh-CN" altLang="en-US" sz="2800" b="1">
                <a:solidFill>
                  <a:schemeClr val="tx1"/>
                </a:solidFill>
              </a:rPr>
              <a:t>        ③在一群患有疾病的人中，他们依然能够面带真实勇敢的笑容。作者为他们顽强的生命而感到震撼，也为现实社会的一些现象而感到可悲和困惑。</a:t>
            </a:r>
            <a:endParaRPr lang="zh-CN" altLang="en-US" sz="2800" b="1"/>
          </a:p>
        </p:txBody>
      </p:sp>
      <p:sp>
        <p:nvSpPr>
          <p:cNvPr id="27653" name="Text Box 15"/>
          <p:cNvSpPr txBox="1">
            <a:spLocks noChangeArrowheads="1"/>
          </p:cNvSpPr>
          <p:nvPr/>
        </p:nvSpPr>
        <p:spPr bwMode="auto">
          <a:xfrm>
            <a:off x="2032000" y="6216650"/>
            <a:ext cx="184150" cy="396875"/>
          </a:xfrm>
          <a:prstGeom prst="rect">
            <a:avLst/>
          </a:prstGeom>
          <a:noFill/>
          <a:ln w="9525">
            <a:noFill/>
            <a:miter lim="800000"/>
            <a:headEnd/>
            <a:tailEnd/>
          </a:ln>
        </p:spPr>
        <p:txBody>
          <a:bodyPr wrap="none">
            <a:spAutoFit/>
          </a:bodyPr>
          <a:lstStyle/>
          <a:p>
            <a:pPr>
              <a:buFont typeface="Wingdings" pitchFamily="2" charset="2"/>
              <a:buNone/>
            </a:pPr>
            <a:endParaRPr lang="zh-CN" altLang="zh-CN" sz="2000">
              <a:solidFill>
                <a:schemeClr val="tx1"/>
              </a:solidFill>
            </a:endParaRPr>
          </a:p>
        </p:txBody>
      </p:sp>
      <p:sp>
        <p:nvSpPr>
          <p:cNvPr id="8208" name="AutoShape 13"/>
          <p:cNvSpPr>
            <a:spLocks noChangeArrowheads="1"/>
          </p:cNvSpPr>
          <p:nvPr/>
        </p:nvSpPr>
        <p:spPr bwMode="auto">
          <a:xfrm>
            <a:off x="3779838" y="2997200"/>
            <a:ext cx="5256212" cy="1152525"/>
          </a:xfrm>
          <a:prstGeom prst="cloudCallout">
            <a:avLst>
              <a:gd name="adj1" fmla="val -29282"/>
              <a:gd name="adj2" fmla="val 112398"/>
            </a:avLst>
          </a:prstGeom>
          <a:solidFill>
            <a:srgbClr val="FF0000"/>
          </a:solidFill>
          <a:ln w="9525">
            <a:solidFill>
              <a:srgbClr val="993300"/>
            </a:solidFill>
            <a:round/>
            <a:headEnd/>
            <a:tailEnd/>
          </a:ln>
        </p:spPr>
        <p:txBody>
          <a:bodyPr/>
          <a:lstStyle/>
          <a:p>
            <a:pPr algn="ctr">
              <a:buFont typeface="Wingdings" pitchFamily="2" charset="2"/>
              <a:buNone/>
            </a:pPr>
            <a:r>
              <a:rPr lang="en-US" altLang="zh-CN" sz="2400">
                <a:solidFill>
                  <a:srgbClr val="FFFF00"/>
                </a:solidFill>
                <a:ea typeface="方正姚体" pitchFamily="2" charset="-122"/>
              </a:rPr>
              <a:t>1</a:t>
            </a:r>
            <a:r>
              <a:rPr lang="zh-CN" altLang="en-US" sz="2400">
                <a:solidFill>
                  <a:srgbClr val="FFFF00"/>
                </a:solidFill>
                <a:ea typeface="方正姚体" pitchFamily="2" charset="-122"/>
              </a:rPr>
              <a:t>分。语言不简洁，没有扣紧题目要求“概述”。</a:t>
            </a:r>
          </a:p>
        </p:txBody>
      </p:sp>
      <p:sp>
        <p:nvSpPr>
          <p:cNvPr id="27655" name="矩形 8209"/>
          <p:cNvSpPr>
            <a:spLocks noChangeArrowheads="1"/>
          </p:cNvSpPr>
          <p:nvPr/>
        </p:nvSpPr>
        <p:spPr bwMode="auto">
          <a:xfrm>
            <a:off x="179388" y="115888"/>
            <a:ext cx="2736850" cy="579437"/>
          </a:xfrm>
          <a:prstGeom prst="rect">
            <a:avLst/>
          </a:prstGeom>
          <a:noFill/>
          <a:ln w="9525">
            <a:noFill/>
            <a:miter lim="800000"/>
            <a:headEnd/>
            <a:tailEnd/>
          </a:ln>
        </p:spPr>
        <p:txBody>
          <a:bodyPr>
            <a:spAutoFit/>
          </a:bodyPr>
          <a:lstStyle/>
          <a:p>
            <a:pPr marL="342900" indent="-342900">
              <a:spcBef>
                <a:spcPct val="20000"/>
              </a:spcBef>
              <a:buClr>
                <a:schemeClr val="hlink"/>
              </a:buClr>
              <a:buFont typeface="Wingdings" pitchFamily="2" charset="2"/>
              <a:buNone/>
            </a:pPr>
            <a:r>
              <a:rPr lang="zh-CN" altLang="en-US" b="1">
                <a:solidFill>
                  <a:srgbClr val="0033CC"/>
                </a:solidFill>
                <a:ea typeface="黑体" pitchFamily="49" charset="-122"/>
              </a:rPr>
              <a:t>试题呈现：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blinds(horizontal)">
                                      <p:cBhvr>
                                        <p:cTn id="7" dur="500"/>
                                        <p:tgtEl>
                                          <p:spTgt spid="122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302">
                                            <p:txEl>
                                              <p:pRg st="0" end="0"/>
                                            </p:txEl>
                                          </p:spTgt>
                                        </p:tgtEl>
                                        <p:attrNameLst>
                                          <p:attrName>style.visibility</p:attrName>
                                        </p:attrNameLst>
                                      </p:cBhvr>
                                      <p:to>
                                        <p:strVal val="visible"/>
                                      </p:to>
                                    </p:set>
                                    <p:animEffect transition="in" filter="blinds(horizontal)">
                                      <p:cBhvr>
                                        <p:cTn id="12" dur="500"/>
                                        <p:tgtEl>
                                          <p:spTgt spid="123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302">
                                            <p:txEl>
                                              <p:pRg st="1" end="1"/>
                                            </p:txEl>
                                          </p:spTgt>
                                        </p:tgtEl>
                                        <p:attrNameLst>
                                          <p:attrName>style.visibility</p:attrName>
                                        </p:attrNameLst>
                                      </p:cBhvr>
                                      <p:to>
                                        <p:strVal val="visible"/>
                                      </p:to>
                                    </p:set>
                                    <p:animEffect transition="in" filter="blinds(horizontal)">
                                      <p:cBhvr>
                                        <p:cTn id="17" dur="500"/>
                                        <p:tgtEl>
                                          <p:spTgt spid="1230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302">
                                            <p:txEl>
                                              <p:pRg st="2" end="2"/>
                                            </p:txEl>
                                          </p:spTgt>
                                        </p:tgtEl>
                                        <p:attrNameLst>
                                          <p:attrName>style.visibility</p:attrName>
                                        </p:attrNameLst>
                                      </p:cBhvr>
                                      <p:to>
                                        <p:strVal val="visible"/>
                                      </p:to>
                                    </p:set>
                                    <p:animEffect transition="in" filter="blinds(horizontal)">
                                      <p:cBhvr>
                                        <p:cTn id="22" dur="500"/>
                                        <p:tgtEl>
                                          <p:spTgt spid="1230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08"/>
                                        </p:tgtEl>
                                        <p:attrNameLst>
                                          <p:attrName>style.visibility</p:attrName>
                                        </p:attrNameLst>
                                      </p:cBhvr>
                                      <p:to>
                                        <p:strVal val="visible"/>
                                      </p:to>
                                    </p:set>
                                    <p:animEffect transition="in" filter="blinds(horizontal)">
                                      <p:cBhvr>
                                        <p:cTn id="27"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820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ChangeArrowheads="1"/>
          </p:cNvSpPr>
          <p:nvPr/>
        </p:nvSpPr>
        <p:spPr bwMode="auto">
          <a:xfrm>
            <a:off x="0" y="1401763"/>
            <a:ext cx="8964613" cy="579437"/>
          </a:xfrm>
          <a:prstGeom prst="rect">
            <a:avLst/>
          </a:prstGeom>
          <a:noFill/>
          <a:ln w="9525">
            <a:noFill/>
            <a:miter lim="800000"/>
            <a:headEnd/>
            <a:tailEnd/>
          </a:ln>
        </p:spPr>
        <p:txBody>
          <a:bodyPr>
            <a:spAutoFit/>
          </a:bodyPr>
          <a:lstStyle/>
          <a:p>
            <a:pPr>
              <a:buFont typeface="Wingdings" pitchFamily="2" charset="2"/>
              <a:buNone/>
            </a:pPr>
            <a:endParaRPr lang="zh-CN" altLang="zh-CN">
              <a:solidFill>
                <a:schemeClr val="tx1"/>
              </a:solidFill>
            </a:endParaRPr>
          </a:p>
        </p:txBody>
      </p:sp>
      <p:sp>
        <p:nvSpPr>
          <p:cNvPr id="28674" name="Text Box 5"/>
          <p:cNvSpPr txBox="1">
            <a:spLocks noChangeArrowheads="1"/>
          </p:cNvSpPr>
          <p:nvPr/>
        </p:nvSpPr>
        <p:spPr bwMode="auto">
          <a:xfrm>
            <a:off x="250825" y="290513"/>
            <a:ext cx="184150" cy="762000"/>
          </a:xfrm>
          <a:prstGeom prst="rect">
            <a:avLst/>
          </a:prstGeom>
          <a:noFill/>
          <a:ln w="9525">
            <a:noFill/>
            <a:miter lim="800000"/>
            <a:headEnd/>
            <a:tailEnd/>
          </a:ln>
        </p:spPr>
        <p:txBody>
          <a:bodyPr wrap="none">
            <a:spAutoFit/>
          </a:bodyPr>
          <a:lstStyle/>
          <a:p>
            <a:pPr>
              <a:buFont typeface="Wingdings" pitchFamily="2" charset="2"/>
              <a:buNone/>
            </a:pPr>
            <a:endParaRPr lang="zh-CN" altLang="zh-CN" sz="4400" b="1">
              <a:solidFill>
                <a:schemeClr val="tx1"/>
              </a:solidFill>
              <a:ea typeface="黑体" pitchFamily="49" charset="-122"/>
            </a:endParaRPr>
          </a:p>
        </p:txBody>
      </p:sp>
      <p:sp>
        <p:nvSpPr>
          <p:cNvPr id="103430" name="Rectangle 6"/>
          <p:cNvSpPr>
            <a:spLocks noChangeArrowheads="1"/>
          </p:cNvSpPr>
          <p:nvPr/>
        </p:nvSpPr>
        <p:spPr bwMode="auto">
          <a:xfrm>
            <a:off x="250825" y="260350"/>
            <a:ext cx="8785225" cy="6403975"/>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zh-CN" altLang="en-US" sz="2800" b="1"/>
              <a:t>例</a:t>
            </a:r>
            <a:r>
              <a:rPr lang="en-US" altLang="zh-CN" sz="2800" b="1"/>
              <a:t>2.</a:t>
            </a:r>
          </a:p>
          <a:p>
            <a:pPr>
              <a:spcBef>
                <a:spcPct val="20000"/>
              </a:spcBef>
              <a:buClr>
                <a:schemeClr val="hlink"/>
              </a:buClr>
              <a:buFont typeface="Wingdings" pitchFamily="2" charset="2"/>
              <a:buNone/>
            </a:pPr>
            <a:r>
              <a:rPr lang="en-US" altLang="zh-CN" sz="2800" b="1">
                <a:solidFill>
                  <a:schemeClr val="tx1"/>
                </a:solidFill>
              </a:rPr>
              <a:t> ①</a:t>
            </a:r>
            <a:r>
              <a:rPr lang="zh-CN" altLang="en-US" sz="2800" b="1">
                <a:solidFill>
                  <a:schemeClr val="tx1"/>
                </a:solidFill>
              </a:rPr>
              <a:t>敬佩一位用筋肉和汗水灌溉着大地的人。</a:t>
            </a:r>
          </a:p>
          <a:p>
            <a:pPr>
              <a:spcBef>
                <a:spcPct val="20000"/>
              </a:spcBef>
              <a:buClr>
                <a:schemeClr val="hlink"/>
              </a:buClr>
              <a:buFont typeface="Wingdings" pitchFamily="2" charset="2"/>
              <a:buNone/>
            </a:pPr>
            <a:r>
              <a:rPr lang="zh-CN" altLang="en-US" sz="2800" b="1">
                <a:solidFill>
                  <a:srgbClr val="FFFF00"/>
                </a:solidFill>
              </a:rPr>
              <a:t> </a:t>
            </a:r>
            <a:r>
              <a:rPr lang="zh-CN" altLang="en-US" sz="2800" b="1">
                <a:solidFill>
                  <a:schemeClr val="tx1"/>
                </a:solidFill>
              </a:rPr>
              <a:t>②对体弱病难者给予的祝福表示感动。</a:t>
            </a:r>
          </a:p>
          <a:p>
            <a:pPr>
              <a:spcBef>
                <a:spcPct val="20000"/>
              </a:spcBef>
              <a:buClr>
                <a:schemeClr val="hlink"/>
              </a:buClr>
              <a:buFont typeface="Wingdings" pitchFamily="2" charset="2"/>
              <a:buNone/>
            </a:pPr>
            <a:r>
              <a:rPr lang="zh-CN" altLang="en-US" sz="2800" b="1">
                <a:solidFill>
                  <a:schemeClr val="tx1"/>
                </a:solidFill>
              </a:rPr>
              <a:t> ③写出了冬天的景色，和心灵的喜悦。</a:t>
            </a:r>
          </a:p>
          <a:p>
            <a:pPr>
              <a:buFont typeface="Wingdings" pitchFamily="2" charset="2"/>
              <a:buNone/>
            </a:pPr>
            <a:r>
              <a:rPr lang="zh-CN" altLang="en-US" sz="2800" b="1"/>
              <a:t>例</a:t>
            </a:r>
            <a:r>
              <a:rPr lang="en-US" altLang="zh-CN" sz="2800" b="1"/>
              <a:t>3. </a:t>
            </a:r>
          </a:p>
          <a:p>
            <a:pPr>
              <a:buFont typeface="Wingdings" pitchFamily="2" charset="2"/>
              <a:buNone/>
            </a:pPr>
            <a:r>
              <a:rPr lang="en-US" altLang="zh-CN" sz="2800" b="1">
                <a:solidFill>
                  <a:schemeClr val="tx1"/>
                </a:solidFill>
              </a:rPr>
              <a:t> ①</a:t>
            </a:r>
            <a:r>
              <a:rPr lang="zh-CN" altLang="en-US" sz="2800" b="1">
                <a:solidFill>
                  <a:schemeClr val="tx1"/>
                </a:solidFill>
              </a:rPr>
              <a:t>看到一个拉车的人，刚开始是同情，后来是敬佩的心情。</a:t>
            </a:r>
            <a:endParaRPr lang="zh-CN" altLang="en-US" sz="2800" b="1">
              <a:solidFill>
                <a:srgbClr val="FFFF00"/>
              </a:solidFill>
            </a:endParaRPr>
          </a:p>
          <a:p>
            <a:pPr>
              <a:buFont typeface="Wingdings" pitchFamily="2" charset="2"/>
              <a:buNone/>
            </a:pPr>
            <a:r>
              <a:rPr lang="zh-CN" altLang="en-US" sz="2800" b="1">
                <a:solidFill>
                  <a:schemeClr val="tx1"/>
                </a:solidFill>
              </a:rPr>
              <a:t> ②到山顶看到几个年老的人并坐。 惭愧和感叹的心情。</a:t>
            </a:r>
          </a:p>
          <a:p>
            <a:pPr>
              <a:buFont typeface="Wingdings" pitchFamily="2" charset="2"/>
              <a:buNone/>
            </a:pPr>
            <a:r>
              <a:rPr lang="zh-CN" altLang="en-US" sz="2800" b="1">
                <a:solidFill>
                  <a:schemeClr val="tx1"/>
                </a:solidFill>
              </a:rPr>
              <a:t> ③看没有趣味的书。  无畏和喜悦的心情。</a:t>
            </a:r>
          </a:p>
          <a:p>
            <a:pPr>
              <a:buFont typeface="Wingdings" pitchFamily="2" charset="2"/>
              <a:buNone/>
            </a:pPr>
            <a:r>
              <a:rPr lang="zh-CN" altLang="en-US" sz="2800" b="1"/>
              <a:t>例</a:t>
            </a:r>
            <a:r>
              <a:rPr lang="en-US" altLang="zh-CN" sz="2800" b="1"/>
              <a:t>4. </a:t>
            </a:r>
          </a:p>
          <a:p>
            <a:pPr>
              <a:buFont typeface="Wingdings" pitchFamily="2" charset="2"/>
              <a:buNone/>
            </a:pPr>
            <a:r>
              <a:rPr lang="en-US" altLang="zh-CN" sz="2800" b="1">
                <a:solidFill>
                  <a:schemeClr val="tx1"/>
                </a:solidFill>
              </a:rPr>
              <a:t> ①</a:t>
            </a:r>
            <a:r>
              <a:rPr lang="zh-CN" altLang="en-US" sz="2800" b="1">
                <a:solidFill>
                  <a:schemeClr val="tx1"/>
                </a:solidFill>
              </a:rPr>
              <a:t>烈日下车夫艰辛地拉车，让我敬服；</a:t>
            </a:r>
            <a:endParaRPr lang="zh-CN" altLang="en-US" sz="2800" b="1"/>
          </a:p>
          <a:p>
            <a:pPr>
              <a:buFont typeface="Wingdings" pitchFamily="2" charset="2"/>
              <a:buNone/>
            </a:pPr>
            <a:r>
              <a:rPr lang="zh-CN" altLang="en-US" sz="2800" b="1">
                <a:solidFill>
                  <a:schemeClr val="tx1"/>
                </a:solidFill>
              </a:rPr>
              <a:t> ②雪日里麻风病人虔诚的安慰，让我无法忘怀；</a:t>
            </a:r>
          </a:p>
          <a:p>
            <a:pPr>
              <a:buFont typeface="Wingdings" pitchFamily="2" charset="2"/>
              <a:buNone/>
            </a:pPr>
            <a:r>
              <a:rPr lang="en-US" altLang="zh-CN" sz="2800" b="1">
                <a:solidFill>
                  <a:schemeClr val="tx1"/>
                </a:solidFill>
              </a:rPr>
              <a:t> </a:t>
            </a:r>
            <a:r>
              <a:rPr lang="zh-CN" altLang="en-US" sz="2800" b="1">
                <a:solidFill>
                  <a:schemeClr val="tx1"/>
                </a:solidFill>
              </a:rPr>
              <a:t>③残冬时杜鹃跳跃的灿烂，让我喜悦。</a:t>
            </a:r>
            <a:endParaRPr lang="zh-CN" altLang="en-US" sz="2400" b="1"/>
          </a:p>
        </p:txBody>
      </p:sp>
      <p:sp>
        <p:nvSpPr>
          <p:cNvPr id="9224" name="AutoShape 13"/>
          <p:cNvSpPr>
            <a:spLocks noChangeArrowheads="1"/>
          </p:cNvSpPr>
          <p:nvPr/>
        </p:nvSpPr>
        <p:spPr bwMode="auto">
          <a:xfrm>
            <a:off x="3059113" y="2420938"/>
            <a:ext cx="4751387" cy="1152525"/>
          </a:xfrm>
          <a:prstGeom prst="cloudCallout">
            <a:avLst>
              <a:gd name="adj1" fmla="val -49764"/>
              <a:gd name="adj2" fmla="val 101792"/>
            </a:avLst>
          </a:prstGeom>
          <a:solidFill>
            <a:srgbClr val="FF0000"/>
          </a:solidFill>
          <a:ln w="9525">
            <a:solidFill>
              <a:srgbClr val="993300"/>
            </a:solidFill>
            <a:round/>
            <a:headEnd/>
            <a:tailEnd/>
          </a:ln>
        </p:spPr>
        <p:txBody>
          <a:bodyPr/>
          <a:lstStyle/>
          <a:p>
            <a:pPr>
              <a:buFont typeface="Wingdings" pitchFamily="2" charset="2"/>
              <a:buNone/>
            </a:pPr>
            <a:r>
              <a:rPr lang="en-US" altLang="zh-CN" sz="2400">
                <a:solidFill>
                  <a:srgbClr val="FFFF00"/>
                </a:solidFill>
                <a:ea typeface="方正姚体" pitchFamily="2" charset="-122"/>
              </a:rPr>
              <a:t>1</a:t>
            </a:r>
            <a:r>
              <a:rPr lang="zh-CN" altLang="en-US" sz="2400">
                <a:solidFill>
                  <a:srgbClr val="FFFF00"/>
                </a:solidFill>
                <a:ea typeface="方正姚体" pitchFamily="2" charset="-122"/>
              </a:rPr>
              <a:t>分。不得要领，表意不确切</a:t>
            </a:r>
          </a:p>
        </p:txBody>
      </p:sp>
      <p:sp>
        <p:nvSpPr>
          <p:cNvPr id="9225" name="AutoShape 13"/>
          <p:cNvSpPr>
            <a:spLocks noChangeArrowheads="1"/>
          </p:cNvSpPr>
          <p:nvPr/>
        </p:nvSpPr>
        <p:spPr bwMode="auto">
          <a:xfrm>
            <a:off x="3995738" y="404813"/>
            <a:ext cx="4751387" cy="1152525"/>
          </a:xfrm>
          <a:prstGeom prst="cloudCallout">
            <a:avLst>
              <a:gd name="adj1" fmla="val -49764"/>
              <a:gd name="adj2" fmla="val 101792"/>
            </a:avLst>
          </a:prstGeom>
          <a:solidFill>
            <a:srgbClr val="FF0000"/>
          </a:solidFill>
          <a:ln w="9525">
            <a:solidFill>
              <a:srgbClr val="993300"/>
            </a:solidFill>
            <a:round/>
            <a:headEnd/>
            <a:tailEnd/>
          </a:ln>
        </p:spPr>
        <p:txBody>
          <a:bodyPr/>
          <a:lstStyle/>
          <a:p>
            <a:pPr>
              <a:buFont typeface="Wingdings" pitchFamily="2" charset="2"/>
              <a:buNone/>
            </a:pPr>
            <a:r>
              <a:rPr lang="en-US" altLang="zh-CN" sz="2400">
                <a:solidFill>
                  <a:srgbClr val="FFFF00"/>
                </a:solidFill>
                <a:ea typeface="方正姚体" pitchFamily="2" charset="-122"/>
              </a:rPr>
              <a:t>2</a:t>
            </a:r>
            <a:r>
              <a:rPr lang="zh-CN" altLang="en-US" sz="2400">
                <a:solidFill>
                  <a:srgbClr val="FFFF00"/>
                </a:solidFill>
                <a:ea typeface="方正姚体" pitchFamily="2" charset="-122"/>
              </a:rPr>
              <a:t>分。没有准确理解文意，表达含混模糊</a:t>
            </a:r>
          </a:p>
        </p:txBody>
      </p:sp>
      <p:sp>
        <p:nvSpPr>
          <p:cNvPr id="9226" name="AutoShape 13"/>
          <p:cNvSpPr>
            <a:spLocks noChangeArrowheads="1"/>
          </p:cNvSpPr>
          <p:nvPr/>
        </p:nvSpPr>
        <p:spPr bwMode="auto">
          <a:xfrm>
            <a:off x="2195513" y="4797425"/>
            <a:ext cx="6192837" cy="1152525"/>
          </a:xfrm>
          <a:prstGeom prst="cloudCallout">
            <a:avLst>
              <a:gd name="adj1" fmla="val -32389"/>
              <a:gd name="adj2" fmla="val 89255"/>
            </a:avLst>
          </a:prstGeom>
          <a:solidFill>
            <a:srgbClr val="FF0000"/>
          </a:solidFill>
          <a:ln w="9525">
            <a:solidFill>
              <a:srgbClr val="993300"/>
            </a:solidFill>
            <a:round/>
            <a:headEnd/>
            <a:tailEnd/>
          </a:ln>
        </p:spPr>
        <p:txBody>
          <a:bodyPr/>
          <a:lstStyle/>
          <a:p>
            <a:pPr>
              <a:buFont typeface="Wingdings" pitchFamily="2" charset="2"/>
              <a:buNone/>
            </a:pPr>
            <a:r>
              <a:rPr lang="zh-CN" altLang="en-US" sz="2400">
                <a:solidFill>
                  <a:srgbClr val="FFFF00"/>
                </a:solidFill>
                <a:ea typeface="方正姚体" pitchFamily="2" charset="-122"/>
              </a:rPr>
              <a:t>参考答案。简明扼要，表达精准，符合题目要求</a:t>
            </a:r>
          </a:p>
        </p:txBody>
      </p:sp>
      <p:sp>
        <p:nvSpPr>
          <p:cNvPr id="28679" name="文本框 9226">
            <a:hlinkClick r:id="rId2" action="ppaction://hlinksldjump"/>
          </p:cNvPr>
          <p:cNvSpPr txBox="1">
            <a:spLocks noChangeArrowheads="1"/>
          </p:cNvSpPr>
          <p:nvPr/>
        </p:nvSpPr>
        <p:spPr bwMode="auto">
          <a:xfrm>
            <a:off x="8388350" y="5876925"/>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430">
                                            <p:txEl>
                                              <p:pRg st="0" end="0"/>
                                            </p:txEl>
                                          </p:spTgt>
                                        </p:tgtEl>
                                        <p:attrNameLst>
                                          <p:attrName>style.visibility</p:attrName>
                                        </p:attrNameLst>
                                      </p:cBhvr>
                                      <p:to>
                                        <p:strVal val="visible"/>
                                      </p:to>
                                    </p:set>
                                    <p:anim calcmode="lin" valueType="num">
                                      <p:cBhvr additive="base">
                                        <p:cTn id="7" dur="500" fill="hold"/>
                                        <p:tgtEl>
                                          <p:spTgt spid="1034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430">
                                            <p:txEl>
                                              <p:pRg st="1" end="1"/>
                                            </p:txEl>
                                          </p:spTgt>
                                        </p:tgtEl>
                                        <p:attrNameLst>
                                          <p:attrName>style.visibility</p:attrName>
                                        </p:attrNameLst>
                                      </p:cBhvr>
                                      <p:to>
                                        <p:strVal val="visible"/>
                                      </p:to>
                                    </p:set>
                                    <p:anim calcmode="lin" valueType="num">
                                      <p:cBhvr additive="base">
                                        <p:cTn id="11" dur="500" fill="hold"/>
                                        <p:tgtEl>
                                          <p:spTgt spid="1034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343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3430">
                                            <p:txEl>
                                              <p:pRg st="2" end="2"/>
                                            </p:txEl>
                                          </p:spTgt>
                                        </p:tgtEl>
                                        <p:attrNameLst>
                                          <p:attrName>style.visibility</p:attrName>
                                        </p:attrNameLst>
                                      </p:cBhvr>
                                      <p:to>
                                        <p:strVal val="visible"/>
                                      </p:to>
                                    </p:set>
                                    <p:anim calcmode="lin" valueType="num">
                                      <p:cBhvr additive="base">
                                        <p:cTn id="15" dur="500" fill="hold"/>
                                        <p:tgtEl>
                                          <p:spTgt spid="10343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3430">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430">
                                            <p:txEl>
                                              <p:pRg st="3" end="3"/>
                                            </p:txEl>
                                          </p:spTgt>
                                        </p:tgtEl>
                                        <p:attrNameLst>
                                          <p:attrName>style.visibility</p:attrName>
                                        </p:attrNameLst>
                                      </p:cBhvr>
                                      <p:to>
                                        <p:strVal val="visible"/>
                                      </p:to>
                                    </p:set>
                                    <p:anim calcmode="lin" valueType="num">
                                      <p:cBhvr additive="base">
                                        <p:cTn id="19" dur="500" fill="hold"/>
                                        <p:tgtEl>
                                          <p:spTgt spid="10343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34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430">
                                            <p:txEl>
                                              <p:pRg st="4" end="4"/>
                                            </p:txEl>
                                          </p:spTgt>
                                        </p:tgtEl>
                                        <p:attrNameLst>
                                          <p:attrName>style.visibility</p:attrName>
                                        </p:attrNameLst>
                                      </p:cBhvr>
                                      <p:to>
                                        <p:strVal val="visible"/>
                                      </p:to>
                                    </p:set>
                                    <p:anim calcmode="lin" valueType="num">
                                      <p:cBhvr additive="base">
                                        <p:cTn id="25" dur="500" fill="hold"/>
                                        <p:tgtEl>
                                          <p:spTgt spid="10343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30">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3430">
                                            <p:txEl>
                                              <p:pRg st="5" end="5"/>
                                            </p:txEl>
                                          </p:spTgt>
                                        </p:tgtEl>
                                        <p:attrNameLst>
                                          <p:attrName>style.visibility</p:attrName>
                                        </p:attrNameLst>
                                      </p:cBhvr>
                                      <p:to>
                                        <p:strVal val="visible"/>
                                      </p:to>
                                    </p:set>
                                    <p:anim calcmode="lin" valueType="num">
                                      <p:cBhvr additive="base">
                                        <p:cTn id="29" dur="500" fill="hold"/>
                                        <p:tgtEl>
                                          <p:spTgt spid="103430">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3430">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3430">
                                            <p:txEl>
                                              <p:pRg st="6" end="6"/>
                                            </p:txEl>
                                          </p:spTgt>
                                        </p:tgtEl>
                                        <p:attrNameLst>
                                          <p:attrName>style.visibility</p:attrName>
                                        </p:attrNameLst>
                                      </p:cBhvr>
                                      <p:to>
                                        <p:strVal val="visible"/>
                                      </p:to>
                                    </p:set>
                                    <p:anim calcmode="lin" valueType="num">
                                      <p:cBhvr additive="base">
                                        <p:cTn id="33" dur="500" fill="hold"/>
                                        <p:tgtEl>
                                          <p:spTgt spid="103430">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3430">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3430">
                                            <p:txEl>
                                              <p:pRg st="7" end="7"/>
                                            </p:txEl>
                                          </p:spTgt>
                                        </p:tgtEl>
                                        <p:attrNameLst>
                                          <p:attrName>style.visibility</p:attrName>
                                        </p:attrNameLst>
                                      </p:cBhvr>
                                      <p:to>
                                        <p:strVal val="visible"/>
                                      </p:to>
                                    </p:set>
                                    <p:anim calcmode="lin" valueType="num">
                                      <p:cBhvr additive="base">
                                        <p:cTn id="37" dur="500" fill="hold"/>
                                        <p:tgtEl>
                                          <p:spTgt spid="10343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343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3430">
                                            <p:txEl>
                                              <p:pRg st="8" end="8"/>
                                            </p:txEl>
                                          </p:spTgt>
                                        </p:tgtEl>
                                        <p:attrNameLst>
                                          <p:attrName>style.visibility</p:attrName>
                                        </p:attrNameLst>
                                      </p:cBhvr>
                                      <p:to>
                                        <p:strVal val="visible"/>
                                      </p:to>
                                    </p:set>
                                    <p:anim calcmode="lin" valueType="num">
                                      <p:cBhvr additive="base">
                                        <p:cTn id="43" dur="500" fill="hold"/>
                                        <p:tgtEl>
                                          <p:spTgt spid="10343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3430">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03430">
                                            <p:txEl>
                                              <p:pRg st="9" end="9"/>
                                            </p:txEl>
                                          </p:spTgt>
                                        </p:tgtEl>
                                        <p:attrNameLst>
                                          <p:attrName>style.visibility</p:attrName>
                                        </p:attrNameLst>
                                      </p:cBhvr>
                                      <p:to>
                                        <p:strVal val="visible"/>
                                      </p:to>
                                    </p:set>
                                    <p:anim calcmode="lin" valueType="num">
                                      <p:cBhvr additive="base">
                                        <p:cTn id="47" dur="500" fill="hold"/>
                                        <p:tgtEl>
                                          <p:spTgt spid="103430">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03430">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03430">
                                            <p:txEl>
                                              <p:pRg st="10" end="10"/>
                                            </p:txEl>
                                          </p:spTgt>
                                        </p:tgtEl>
                                        <p:attrNameLst>
                                          <p:attrName>style.visibility</p:attrName>
                                        </p:attrNameLst>
                                      </p:cBhvr>
                                      <p:to>
                                        <p:strVal val="visible"/>
                                      </p:to>
                                    </p:set>
                                    <p:anim calcmode="lin" valueType="num">
                                      <p:cBhvr additive="base">
                                        <p:cTn id="51" dur="500" fill="hold"/>
                                        <p:tgtEl>
                                          <p:spTgt spid="103430">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3430">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03430">
                                            <p:txEl>
                                              <p:pRg st="11" end="11"/>
                                            </p:txEl>
                                          </p:spTgt>
                                        </p:tgtEl>
                                        <p:attrNameLst>
                                          <p:attrName>style.visibility</p:attrName>
                                        </p:attrNameLst>
                                      </p:cBhvr>
                                      <p:to>
                                        <p:strVal val="visible"/>
                                      </p:to>
                                    </p:set>
                                    <p:anim calcmode="lin" valueType="num">
                                      <p:cBhvr additive="base">
                                        <p:cTn id="55" dur="500" fill="hold"/>
                                        <p:tgtEl>
                                          <p:spTgt spid="103430">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3430">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25"/>
                                        </p:tgtEl>
                                        <p:attrNameLst>
                                          <p:attrName>style.visibility</p:attrName>
                                        </p:attrNameLst>
                                      </p:cBhvr>
                                      <p:to>
                                        <p:strVal val="visible"/>
                                      </p:to>
                                    </p:set>
                                    <p:anim calcmode="lin" valueType="num">
                                      <p:cBhvr additive="base">
                                        <p:cTn id="61" dur="500" fill="hold"/>
                                        <p:tgtEl>
                                          <p:spTgt spid="9225"/>
                                        </p:tgtEl>
                                        <p:attrNameLst>
                                          <p:attrName>ppt_x</p:attrName>
                                        </p:attrNameLst>
                                      </p:cBhvr>
                                      <p:tavLst>
                                        <p:tav tm="0">
                                          <p:val>
                                            <p:strVal val="#ppt_x"/>
                                          </p:val>
                                        </p:tav>
                                        <p:tav tm="100000">
                                          <p:val>
                                            <p:strVal val="#ppt_x"/>
                                          </p:val>
                                        </p:tav>
                                      </p:tavLst>
                                    </p:anim>
                                    <p:anim calcmode="lin" valueType="num">
                                      <p:cBhvr additive="base">
                                        <p:cTn id="62"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24"/>
                                        </p:tgtEl>
                                        <p:attrNameLst>
                                          <p:attrName>style.visibility</p:attrName>
                                        </p:attrNameLst>
                                      </p:cBhvr>
                                      <p:to>
                                        <p:strVal val="visible"/>
                                      </p:to>
                                    </p:set>
                                    <p:anim calcmode="lin" valueType="num">
                                      <p:cBhvr additive="base">
                                        <p:cTn id="67" dur="500" fill="hold"/>
                                        <p:tgtEl>
                                          <p:spTgt spid="9224"/>
                                        </p:tgtEl>
                                        <p:attrNameLst>
                                          <p:attrName>ppt_x</p:attrName>
                                        </p:attrNameLst>
                                      </p:cBhvr>
                                      <p:tavLst>
                                        <p:tav tm="0">
                                          <p:val>
                                            <p:strVal val="#ppt_x"/>
                                          </p:val>
                                        </p:tav>
                                        <p:tav tm="100000">
                                          <p:val>
                                            <p:strVal val="#ppt_x"/>
                                          </p:val>
                                        </p:tav>
                                      </p:tavLst>
                                    </p:anim>
                                    <p:anim calcmode="lin" valueType="num">
                                      <p:cBhvr additive="base">
                                        <p:cTn id="68"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226"/>
                                        </p:tgtEl>
                                        <p:attrNameLst>
                                          <p:attrName>style.visibility</p:attrName>
                                        </p:attrNameLst>
                                      </p:cBhvr>
                                      <p:to>
                                        <p:strVal val="visible"/>
                                      </p:to>
                                    </p:set>
                                    <p:anim calcmode="lin" valueType="num">
                                      <p:cBhvr additive="base">
                                        <p:cTn id="73" dur="500" fill="hold"/>
                                        <p:tgtEl>
                                          <p:spTgt spid="9226"/>
                                        </p:tgtEl>
                                        <p:attrNameLst>
                                          <p:attrName>ppt_x</p:attrName>
                                        </p:attrNameLst>
                                      </p:cBhvr>
                                      <p:tavLst>
                                        <p:tav tm="0">
                                          <p:val>
                                            <p:strVal val="#ppt_x"/>
                                          </p:val>
                                        </p:tav>
                                        <p:tav tm="100000">
                                          <p:val>
                                            <p:strVal val="#ppt_x"/>
                                          </p:val>
                                        </p:tav>
                                      </p:tavLst>
                                    </p:anim>
                                    <p:anim calcmode="lin" valueType="num">
                                      <p:cBhvr additive="base">
                                        <p:cTn id="74"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p:bldP spid="9225" grpId="0" animBg="1"/>
      <p:bldP spid="92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8"/>
          <p:cNvSpPr>
            <a:spLocks noRot="1"/>
          </p:cNvSpPr>
          <p:nvPr/>
        </p:nvSpPr>
        <p:spPr bwMode="auto">
          <a:xfrm>
            <a:off x="250825" y="115888"/>
            <a:ext cx="3384550" cy="576262"/>
          </a:xfrm>
          <a:prstGeom prst="rect">
            <a:avLst/>
          </a:prstGeom>
          <a:noFill/>
          <a:ln w="9525">
            <a:noFill/>
            <a:miter lim="800000"/>
            <a:headEnd/>
            <a:tailEnd/>
          </a:ln>
        </p:spPr>
        <p:txBody>
          <a:bodyPr anchor="ctr"/>
          <a:lstStyle/>
          <a:p>
            <a:pPr>
              <a:buFont typeface="Wingdings" pitchFamily="2" charset="2"/>
              <a:buNone/>
            </a:pPr>
            <a:r>
              <a:rPr lang="zh-CN" altLang="en-US" sz="4400">
                <a:solidFill>
                  <a:schemeClr val="bg1"/>
                </a:solidFill>
                <a:ea typeface="黑体" pitchFamily="49" charset="-122"/>
              </a:rPr>
              <a:t>方法指：</a:t>
            </a:r>
          </a:p>
        </p:txBody>
      </p:sp>
      <p:sp>
        <p:nvSpPr>
          <p:cNvPr id="16386" name="Rectangle 2"/>
          <p:cNvSpPr>
            <a:spLocks noGrp="1" noRot="1"/>
          </p:cNvSpPr>
          <p:nvPr>
            <p:ph type="title"/>
          </p:nvPr>
        </p:nvSpPr>
        <p:spPr>
          <a:xfrm>
            <a:off x="403225" y="215900"/>
            <a:ext cx="2735263" cy="620713"/>
          </a:xfrm>
        </p:spPr>
        <p:txBody>
          <a:bodyPr/>
          <a:lstStyle/>
          <a:p>
            <a:pPr algn="l" eaLnBrk="1" hangingPunct="1">
              <a:defRPr/>
            </a:pPr>
            <a:r>
              <a:rPr lang="zh-CN" altLang="en-US" sz="3200" b="1" kern="1200" dirty="0">
                <a:solidFill>
                  <a:srgbClr val="0000CC"/>
                </a:solidFill>
                <a:ea typeface="黑体" panose="02010609060101010101" pitchFamily="2" charset="-122"/>
                <a:cs typeface="+mn-cs"/>
              </a:rPr>
              <a:t>试题分析：</a:t>
            </a:r>
          </a:p>
        </p:txBody>
      </p:sp>
      <p:sp>
        <p:nvSpPr>
          <p:cNvPr id="82949" name="Rectangle 5"/>
          <p:cNvSpPr>
            <a:spLocks noChangeArrowheads="1"/>
          </p:cNvSpPr>
          <p:nvPr/>
        </p:nvSpPr>
        <p:spPr bwMode="auto">
          <a:xfrm>
            <a:off x="403225" y="2998788"/>
            <a:ext cx="8569325" cy="3365500"/>
          </a:xfrm>
          <a:prstGeom prst="rect">
            <a:avLst/>
          </a:prstGeom>
          <a:solidFill>
            <a:schemeClr val="bg1"/>
          </a:solidFill>
          <a:ln w="76200" cmpd="tri">
            <a:solidFill>
              <a:srgbClr val="993300"/>
            </a:solidFill>
            <a:miter lim="800000"/>
            <a:headEnd/>
            <a:tailEnd/>
          </a:ln>
        </p:spPr>
        <p:txBody>
          <a:bodyPr>
            <a:spAutoFit/>
          </a:bodyPr>
          <a:lstStyle/>
          <a:p>
            <a:pPr>
              <a:spcBef>
                <a:spcPct val="20000"/>
              </a:spcBef>
              <a:buClr>
                <a:schemeClr val="hlink"/>
              </a:buClr>
              <a:buFont typeface="Wingdings" pitchFamily="2" charset="2"/>
              <a:buNone/>
            </a:pPr>
            <a:r>
              <a:rPr lang="zh-CN" altLang="en-US" sz="2800" b="1">
                <a:solidFill>
                  <a:srgbClr val="0000CC"/>
                </a:solidFill>
                <a:ea typeface="黑体" pitchFamily="49" charset="-122"/>
              </a:rPr>
              <a:t>“事件概括”类试题答题模式：</a:t>
            </a:r>
          </a:p>
          <a:p>
            <a:pPr>
              <a:spcBef>
                <a:spcPct val="20000"/>
              </a:spcBef>
              <a:buClr>
                <a:schemeClr val="hlink"/>
              </a:buClr>
              <a:buFont typeface="Wingdings" pitchFamily="2" charset="2"/>
              <a:buNone/>
            </a:pPr>
            <a:r>
              <a:rPr lang="zh-CN" altLang="en-US" sz="2800" b="1">
                <a:solidFill>
                  <a:srgbClr val="FF0000"/>
                </a:solidFill>
              </a:rPr>
              <a:t>什么人，什么事，结果怎么样（可加入时间、地点）</a:t>
            </a:r>
          </a:p>
          <a:p>
            <a:pPr>
              <a:spcBef>
                <a:spcPct val="20000"/>
              </a:spcBef>
              <a:buClr>
                <a:schemeClr val="hlink"/>
              </a:buClr>
              <a:buFont typeface="Wingdings" pitchFamily="2" charset="2"/>
              <a:buNone/>
            </a:pPr>
            <a:r>
              <a:rPr lang="zh-CN" altLang="en-US" sz="2800" b="1">
                <a:solidFill>
                  <a:srgbClr val="0000CC"/>
                </a:solidFill>
                <a:ea typeface="黑体" pitchFamily="49" charset="-122"/>
              </a:rPr>
              <a:t>答案：</a:t>
            </a:r>
          </a:p>
          <a:p>
            <a:pPr>
              <a:buFont typeface="Wingdings" pitchFamily="2" charset="2"/>
              <a:buNone/>
            </a:pPr>
            <a:r>
              <a:rPr lang="en-US" altLang="zh-CN" sz="2800" b="1">
                <a:solidFill>
                  <a:schemeClr val="tx1"/>
                </a:solidFill>
                <a:sym typeface="+mn-ea"/>
              </a:rPr>
              <a:t> </a:t>
            </a:r>
            <a:r>
              <a:rPr lang="en-US" altLang="zh-CN" sz="2800" b="1">
                <a:sym typeface="+mn-ea"/>
              </a:rPr>
              <a:t>①</a:t>
            </a:r>
            <a:r>
              <a:rPr lang="zh-CN" altLang="en-US" sz="2800" b="1">
                <a:sym typeface="+mn-ea"/>
              </a:rPr>
              <a:t>我看到车夫在烈日下艰辛地拉车，心生敬服；</a:t>
            </a:r>
          </a:p>
          <a:p>
            <a:pPr>
              <a:buFont typeface="Wingdings" pitchFamily="2" charset="2"/>
              <a:buNone/>
            </a:pPr>
            <a:r>
              <a:rPr lang="zh-CN" altLang="en-US" sz="2800" b="1">
                <a:sym typeface="+mn-ea"/>
              </a:rPr>
              <a:t> ②我看到雪日里麻风病人虔诚的安慰，无法忘怀；</a:t>
            </a:r>
          </a:p>
          <a:p>
            <a:pPr>
              <a:buFont typeface="Wingdings" pitchFamily="2" charset="2"/>
              <a:buNone/>
            </a:pPr>
            <a:r>
              <a:rPr lang="en-US" altLang="zh-CN" sz="2800" b="1">
                <a:sym typeface="+mn-ea"/>
              </a:rPr>
              <a:t> </a:t>
            </a:r>
            <a:r>
              <a:rPr lang="zh-CN" altLang="en-US" sz="2800" b="1">
                <a:sym typeface="+mn-ea"/>
              </a:rPr>
              <a:t>③我看到残冬时杜鹃跳跃的灿烂，心生喜悦。</a:t>
            </a:r>
          </a:p>
          <a:p>
            <a:pPr>
              <a:spcBef>
                <a:spcPct val="20000"/>
              </a:spcBef>
              <a:buClr>
                <a:schemeClr val="hlink"/>
              </a:buClr>
              <a:buFont typeface="Wingdings" pitchFamily="2" charset="2"/>
              <a:buNone/>
            </a:pPr>
            <a:endParaRPr lang="zh-CN" altLang="en-US" sz="2800" b="1">
              <a:sym typeface="+mn-ea"/>
            </a:endParaRPr>
          </a:p>
        </p:txBody>
      </p:sp>
      <p:sp>
        <p:nvSpPr>
          <p:cNvPr id="82947" name="Rectangle 3"/>
          <p:cNvSpPr>
            <a:spLocks noGrp="1" noRot="1"/>
          </p:cNvSpPr>
          <p:nvPr>
            <p:ph idx="1"/>
          </p:nvPr>
        </p:nvSpPr>
        <p:spPr>
          <a:xfrm>
            <a:off x="468313" y="836613"/>
            <a:ext cx="8569325" cy="1439862"/>
          </a:xfrm>
        </p:spPr>
        <p:txBody>
          <a:bodyPr/>
          <a:lstStyle/>
          <a:p>
            <a:pPr eaLnBrk="1" hangingPunct="1">
              <a:buFont typeface="Wingdings" pitchFamily="2" charset="2"/>
              <a:buNone/>
            </a:pPr>
            <a:r>
              <a:rPr lang="en-US" altLang="zh-CN" b="1" smtClean="0">
                <a:sym typeface="+mn-ea"/>
              </a:rPr>
              <a:t>1</a:t>
            </a:r>
            <a:r>
              <a:rPr lang="zh-CN" altLang="en-US" b="1" smtClean="0">
                <a:sym typeface="+mn-ea"/>
              </a:rPr>
              <a:t>．作者在文中记叙了三则小故事，请分别概述故事大意及作者当时的心情。（</a:t>
            </a:r>
            <a:r>
              <a:rPr lang="en-US" altLang="zh-CN" b="1" smtClean="0">
                <a:sym typeface="+mn-ea"/>
              </a:rPr>
              <a:t>3</a:t>
            </a:r>
            <a:r>
              <a:rPr lang="zh-CN" altLang="en-US" b="1" smtClean="0">
                <a:sym typeface="+mn-ea"/>
              </a:rPr>
              <a:t>分）</a:t>
            </a:r>
            <a:endParaRPr lang="zh-CN" altLang="en-US" b="1" smtClean="0">
              <a:solidFill>
                <a:schemeClr val="tx2"/>
              </a:solidFill>
            </a:endParaRPr>
          </a:p>
        </p:txBody>
      </p:sp>
      <p:sp>
        <p:nvSpPr>
          <p:cNvPr id="28677" name="文本框 1"/>
          <p:cNvSpPr txBox="1">
            <a:spLocks noChangeArrowheads="1"/>
          </p:cNvSpPr>
          <p:nvPr/>
        </p:nvSpPr>
        <p:spPr bwMode="auto">
          <a:xfrm>
            <a:off x="722313" y="2000250"/>
            <a:ext cx="6945312" cy="584200"/>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b="1"/>
              <a:t>该题型属于内容概括题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947">
                                            <p:txEl>
                                              <p:pRg st="0" end="0"/>
                                            </p:txEl>
                                          </p:spTgt>
                                        </p:tgtEl>
                                        <p:attrNameLst>
                                          <p:attrName>style.visibility</p:attrName>
                                        </p:attrNameLst>
                                      </p:cBhvr>
                                      <p:to>
                                        <p:strVal val="visible"/>
                                      </p:to>
                                    </p:set>
                                    <p:anim calcmode="lin" valueType="num">
                                      <p:cBhvr additive="base">
                                        <p:cTn id="13"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7">
                                            <p:txEl>
                                              <p:pRg st="0" end="0"/>
                                            </p:txEl>
                                          </p:spTgt>
                                        </p:tgtEl>
                                        <p:attrNameLst>
                                          <p:attrName>style.visibility</p:attrName>
                                        </p:attrNameLst>
                                      </p:cBhvr>
                                      <p:to>
                                        <p:strVal val="visible"/>
                                      </p:to>
                                    </p:set>
                                    <p:anim calcmode="lin" valueType="num">
                                      <p:cBhvr additive="base">
                                        <p:cTn id="19"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949">
                                            <p:txEl>
                                              <p:pRg st="0" end="0"/>
                                            </p:txEl>
                                          </p:spTgt>
                                        </p:tgtEl>
                                        <p:attrNameLst>
                                          <p:attrName>style.visibility</p:attrName>
                                        </p:attrNameLst>
                                      </p:cBhvr>
                                      <p:to>
                                        <p:strVal val="visible"/>
                                      </p:to>
                                    </p:set>
                                    <p:anim calcmode="lin" valueType="num">
                                      <p:cBhvr additive="base">
                                        <p:cTn id="25" dur="500" fill="hold"/>
                                        <p:tgtEl>
                                          <p:spTgt spid="8294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9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2949">
                                            <p:txEl>
                                              <p:pRg st="1" end="1"/>
                                            </p:txEl>
                                          </p:spTgt>
                                        </p:tgtEl>
                                        <p:attrNameLst>
                                          <p:attrName>style.visibility</p:attrName>
                                        </p:attrNameLst>
                                      </p:cBhvr>
                                      <p:to>
                                        <p:strVal val="visible"/>
                                      </p:to>
                                    </p:set>
                                    <p:anim calcmode="lin" valueType="num">
                                      <p:cBhvr additive="base">
                                        <p:cTn id="31" dur="500" fill="hold"/>
                                        <p:tgtEl>
                                          <p:spTgt spid="82949">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9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2949">
                                            <p:txEl>
                                              <p:pRg st="2" end="2"/>
                                            </p:txEl>
                                          </p:spTgt>
                                        </p:tgtEl>
                                        <p:attrNameLst>
                                          <p:attrName>style.visibility</p:attrName>
                                        </p:attrNameLst>
                                      </p:cBhvr>
                                      <p:to>
                                        <p:strVal val="visible"/>
                                      </p:to>
                                    </p:set>
                                    <p:anim calcmode="lin" valueType="num">
                                      <p:cBhvr additive="base">
                                        <p:cTn id="37" dur="500" fill="hold"/>
                                        <p:tgtEl>
                                          <p:spTgt spid="82949">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9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2949">
                                            <p:txEl>
                                              <p:pRg st="3" end="3"/>
                                            </p:txEl>
                                          </p:spTgt>
                                        </p:tgtEl>
                                        <p:attrNameLst>
                                          <p:attrName>style.visibility</p:attrName>
                                        </p:attrNameLst>
                                      </p:cBhvr>
                                      <p:to>
                                        <p:strVal val="visible"/>
                                      </p:to>
                                    </p:set>
                                    <p:anim calcmode="lin" valueType="num">
                                      <p:cBhvr additive="base">
                                        <p:cTn id="43" dur="500" fill="hold"/>
                                        <p:tgtEl>
                                          <p:spTgt spid="82949">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9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2949">
                                            <p:txEl>
                                              <p:pRg st="4" end="4"/>
                                            </p:txEl>
                                          </p:spTgt>
                                        </p:tgtEl>
                                        <p:attrNameLst>
                                          <p:attrName>style.visibility</p:attrName>
                                        </p:attrNameLst>
                                      </p:cBhvr>
                                      <p:to>
                                        <p:strVal val="visible"/>
                                      </p:to>
                                    </p:set>
                                    <p:anim calcmode="lin" valueType="num">
                                      <p:cBhvr additive="base">
                                        <p:cTn id="49" dur="500" fill="hold"/>
                                        <p:tgtEl>
                                          <p:spTgt spid="82949">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29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2949">
                                            <p:txEl>
                                              <p:pRg st="5" end="5"/>
                                            </p:txEl>
                                          </p:spTgt>
                                        </p:tgtEl>
                                        <p:attrNameLst>
                                          <p:attrName>style.visibility</p:attrName>
                                        </p:attrNameLst>
                                      </p:cBhvr>
                                      <p:to>
                                        <p:strVal val="visible"/>
                                      </p:to>
                                    </p:set>
                                    <p:anim calcmode="lin" valueType="num">
                                      <p:cBhvr additive="base">
                                        <p:cTn id="55" dur="500" fill="hold"/>
                                        <p:tgtEl>
                                          <p:spTgt spid="82949">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29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p:cNvSpPr>
          <p:nvPr>
            <p:ph type="title"/>
          </p:nvPr>
        </p:nvSpPr>
        <p:spPr/>
        <p:txBody>
          <a:bodyPr/>
          <a:lstStyle/>
          <a:p>
            <a:endParaRPr lang="zh-CN" altLang="en-US" smtClean="0"/>
          </a:p>
        </p:txBody>
      </p:sp>
      <p:sp>
        <p:nvSpPr>
          <p:cNvPr id="61443" name="Rectangle 3"/>
          <p:cNvSpPr>
            <a:spLocks noGrp="1" noRot="1"/>
          </p:cNvSpPr>
          <p:nvPr>
            <p:ph type="body" idx="1"/>
          </p:nvPr>
        </p:nvSpPr>
        <p:spPr/>
        <p:txBody>
          <a:bodyPr/>
          <a:lstStyle/>
          <a:p>
            <a:pPr>
              <a:lnSpc>
                <a:spcPct val="80000"/>
              </a:lnSpc>
            </a:pPr>
            <a:r>
              <a:rPr lang="zh-CN" altLang="en-US" sz="2400" smtClean="0"/>
              <a:t>⑨博物馆时的黄色帷幕垂着，依稀地在提示着古老的帝王之色。陈列柜里的古物安静的深睡了，完全无视于落地窗外年轻的山峦。我轻轻地走过每件千年以上的古物，我的影子映在打蜡的地板上，旋又消失。而那些细腻朴拙的瓷器、气象恢宏的画轴、纸色半枯的刻本、温润暇的玉器，以及微现绿色的钟鼎，却凝然不动地闪着冷冷的光。隔着无情的玻璃，看这个幼稚的世纪。</a:t>
            </a:r>
          </a:p>
          <a:p>
            <a:pPr>
              <a:lnSpc>
                <a:spcPct val="80000"/>
              </a:lnSpc>
            </a:pPr>
            <a:r>
              <a:rPr lang="zh-CN" altLang="en-US" sz="2400" smtClean="0"/>
              <a:t>⑩望着那犹带中原泥土的故物，我的血忽然澎湃起来，走过历史，走过辉煌的传统，我发觉我竟是这样爱着自己的民族、自己的文化。那对侯，莫名地想哭，仿佛一个贫穷的孩子，忽然在荒废的后园里发现了祖先留下来买宝物的坛子，上面写着“子孙万世，永宝勿替”。那时，才忽然知道自己是这样富有</a:t>
            </a:r>
            <a:r>
              <a:rPr lang="en-US" altLang="zh-CN" sz="2400" smtClean="0"/>
              <a:t>——</a:t>
            </a:r>
            <a:r>
              <a:rPr lang="zh-CN" altLang="en-US" sz="2400" smtClean="0"/>
              <a:t>而博物院肃穆着如同深沉的庙堂，使人有一种下拜的冲动。</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8"/>
          <p:cNvSpPr>
            <a:spLocks noRot="1"/>
          </p:cNvSpPr>
          <p:nvPr/>
        </p:nvSpPr>
        <p:spPr bwMode="auto">
          <a:xfrm>
            <a:off x="250825" y="115888"/>
            <a:ext cx="3384550" cy="576262"/>
          </a:xfrm>
          <a:prstGeom prst="rect">
            <a:avLst/>
          </a:prstGeom>
          <a:noFill/>
          <a:ln w="9525">
            <a:noFill/>
            <a:miter lim="800000"/>
            <a:headEnd/>
            <a:tailEnd/>
          </a:ln>
        </p:spPr>
        <p:txBody>
          <a:bodyPr anchor="ctr"/>
          <a:lstStyle/>
          <a:p>
            <a:pPr>
              <a:buFont typeface="Wingdings" pitchFamily="2" charset="2"/>
              <a:buNone/>
            </a:pPr>
            <a:r>
              <a:rPr lang="zh-CN" altLang="en-US" sz="4400">
                <a:solidFill>
                  <a:schemeClr val="bg1"/>
                </a:solidFill>
                <a:ea typeface="黑体" pitchFamily="49" charset="-122"/>
              </a:rPr>
              <a:t>方法指：</a:t>
            </a:r>
          </a:p>
        </p:txBody>
      </p:sp>
      <p:sp>
        <p:nvSpPr>
          <p:cNvPr id="16386" name="Rectangle 2"/>
          <p:cNvSpPr>
            <a:spLocks noGrp="1" noRot="1"/>
          </p:cNvSpPr>
          <p:nvPr>
            <p:ph type="title"/>
          </p:nvPr>
        </p:nvSpPr>
        <p:spPr>
          <a:xfrm>
            <a:off x="403225" y="215900"/>
            <a:ext cx="2735263" cy="620713"/>
          </a:xfrm>
        </p:spPr>
        <p:txBody>
          <a:bodyPr/>
          <a:lstStyle/>
          <a:p>
            <a:pPr algn="l" eaLnBrk="1" hangingPunct="1">
              <a:defRPr/>
            </a:pPr>
            <a:r>
              <a:rPr lang="zh-CN" altLang="en-US" sz="3200" b="1" kern="1200" dirty="0">
                <a:solidFill>
                  <a:srgbClr val="0000CC"/>
                </a:solidFill>
                <a:ea typeface="黑体" panose="02010609060101010101" pitchFamily="2" charset="-122"/>
                <a:cs typeface="+mn-cs"/>
              </a:rPr>
              <a:t>试题分析：</a:t>
            </a:r>
          </a:p>
        </p:txBody>
      </p:sp>
      <p:sp>
        <p:nvSpPr>
          <p:cNvPr id="82947" name="Rectangle 3"/>
          <p:cNvSpPr>
            <a:spLocks noGrp="1" noRot="1"/>
          </p:cNvSpPr>
          <p:nvPr>
            <p:ph idx="1"/>
          </p:nvPr>
        </p:nvSpPr>
        <p:spPr>
          <a:xfrm>
            <a:off x="250825" y="836613"/>
            <a:ext cx="9147175" cy="1439862"/>
          </a:xfrm>
        </p:spPr>
        <p:txBody>
          <a:bodyPr/>
          <a:lstStyle/>
          <a:p>
            <a:pPr eaLnBrk="1" hangingPunct="1">
              <a:buFont typeface="Wingdings" pitchFamily="2" charset="2"/>
              <a:buNone/>
            </a:pPr>
            <a:r>
              <a:rPr lang="en-US" altLang="zh-CN" sz="2800" b="1" smtClean="0">
                <a:sym typeface="+mn-ea"/>
              </a:rPr>
              <a:t>2.下列句子形象生动，富有表现力，请加以赏析。（4分）</a:t>
            </a:r>
            <a:endParaRPr lang="en-US" altLang="zh-CN" sz="2800" b="1" smtClean="0"/>
          </a:p>
          <a:p>
            <a:pPr eaLnBrk="1" hangingPunct="1">
              <a:buFont typeface="Wingdings" pitchFamily="2" charset="2"/>
              <a:buNone/>
            </a:pPr>
            <a:r>
              <a:rPr lang="en-US" altLang="zh-CN" sz="2400" b="1" smtClean="0">
                <a:sym typeface="+mn-ea"/>
              </a:rPr>
              <a:t>①那些细腻朴拙的瓷器、气象恢宏的画轴、纸色半枯的刻本、温润暇的玉器，以及微现绿色的钟鼎，却凝然不动地闪着冷冷的光。隔着无情的玻璃，看这个幼稚的世纪。</a:t>
            </a:r>
            <a:endParaRPr lang="en-US" altLang="zh-CN" sz="2400" b="1" smtClean="0"/>
          </a:p>
          <a:p>
            <a:pPr eaLnBrk="1" hangingPunct="1">
              <a:buFont typeface="Wingdings" pitchFamily="2" charset="2"/>
              <a:buNone/>
            </a:pPr>
            <a:r>
              <a:rPr lang="zh-CN" altLang="en-US" sz="2800" b="1" smtClean="0">
                <a:sym typeface="+mn-ea"/>
              </a:rPr>
              <a:t>    </a:t>
            </a:r>
            <a:r>
              <a:rPr lang="zh-CN" altLang="en-US" sz="2800" b="1" smtClean="0">
                <a:solidFill>
                  <a:schemeClr val="tx2"/>
                </a:solidFill>
                <a:sym typeface="+mn-ea"/>
              </a:rPr>
              <a:t>  该题型属于赏析题，可从修辞角度入手</a:t>
            </a:r>
          </a:p>
        </p:txBody>
      </p:sp>
      <p:sp>
        <p:nvSpPr>
          <p:cNvPr id="3" name="Rectangle 5"/>
          <p:cNvSpPr>
            <a:spLocks noChangeArrowheads="1"/>
          </p:cNvSpPr>
          <p:nvPr/>
        </p:nvSpPr>
        <p:spPr bwMode="auto">
          <a:xfrm>
            <a:off x="250825" y="3101975"/>
            <a:ext cx="8713788" cy="3756025"/>
          </a:xfrm>
          <a:prstGeom prst="rect">
            <a:avLst/>
          </a:prstGeom>
          <a:solidFill>
            <a:schemeClr val="bg1"/>
          </a:solidFill>
          <a:ln w="76200" cmpd="tri">
            <a:solidFill>
              <a:srgbClr val="993300"/>
            </a:solidFill>
            <a:miter lim="800000"/>
            <a:headEnd/>
            <a:tailEnd/>
          </a:ln>
        </p:spPr>
        <p:txBody>
          <a:bodyPr>
            <a:spAutoFit/>
          </a:bodyPr>
          <a:lstStyle/>
          <a:p>
            <a:pPr>
              <a:spcBef>
                <a:spcPct val="20000"/>
              </a:spcBef>
              <a:buClr>
                <a:schemeClr val="hlink"/>
              </a:buClr>
              <a:buFont typeface="Wingdings" pitchFamily="2" charset="2"/>
              <a:buNone/>
            </a:pPr>
            <a:r>
              <a:rPr lang="zh-CN" altLang="en-US" sz="2800" b="1">
                <a:solidFill>
                  <a:srgbClr val="0000CC"/>
                </a:solidFill>
                <a:ea typeface="黑体" pitchFamily="49" charset="-122"/>
              </a:rPr>
              <a:t>修辞类赏析题答题模式：</a:t>
            </a:r>
          </a:p>
          <a:p>
            <a:pPr>
              <a:spcBef>
                <a:spcPct val="20000"/>
              </a:spcBef>
              <a:buClr>
                <a:schemeClr val="hlink"/>
              </a:buClr>
              <a:buFont typeface="Wingdings" pitchFamily="2" charset="2"/>
              <a:buNone/>
            </a:pPr>
            <a:r>
              <a:rPr lang="zh-CN" altLang="en-US" sz="2800" b="1">
                <a:solidFill>
                  <a:srgbClr val="FF0000"/>
                </a:solidFill>
                <a:latin typeface="Calibri" pitchFamily="34" charset="0"/>
              </a:rPr>
              <a:t>①运用了</a:t>
            </a:r>
            <a:r>
              <a:rPr lang="zh-CN" altLang="en-US" sz="2800" b="1">
                <a:solidFill>
                  <a:srgbClr val="FF0000"/>
                </a:solidFill>
                <a:latin typeface="宋体" charset="-122"/>
              </a:rPr>
              <a:t>……的修辞手法，</a:t>
            </a:r>
            <a:r>
              <a:rPr lang="zh-CN" altLang="en-US" sz="2800" b="1">
                <a:solidFill>
                  <a:srgbClr val="FF0000"/>
                </a:solidFill>
                <a:latin typeface="Calibri" pitchFamily="34" charset="0"/>
              </a:rPr>
              <a:t>②形象、生动地写出了</a:t>
            </a:r>
            <a:r>
              <a:rPr lang="zh-CN" altLang="en-US" sz="2800" b="1">
                <a:solidFill>
                  <a:srgbClr val="FF0000"/>
                </a:solidFill>
                <a:latin typeface="宋体" charset="-122"/>
                <a:sym typeface="+mn-ea"/>
              </a:rPr>
              <a:t>……的特点，</a:t>
            </a:r>
            <a:r>
              <a:rPr lang="zh-CN" altLang="en-US" sz="2800" b="1">
                <a:solidFill>
                  <a:srgbClr val="FF0000"/>
                </a:solidFill>
                <a:latin typeface="Calibri" pitchFamily="34" charset="0"/>
                <a:sym typeface="+mn-ea"/>
              </a:rPr>
              <a:t>③表达了</a:t>
            </a:r>
            <a:r>
              <a:rPr lang="zh-CN" altLang="en-US" sz="2800" b="1">
                <a:solidFill>
                  <a:srgbClr val="FF0000"/>
                </a:solidFill>
                <a:latin typeface="宋体" charset="-122"/>
                <a:sym typeface="+mn-ea"/>
              </a:rPr>
              <a:t>……的情感（或抒发了……哲理）</a:t>
            </a:r>
            <a:endParaRPr lang="en-US" altLang="zh-CN" sz="2800" b="1">
              <a:solidFill>
                <a:srgbClr val="FF0000"/>
              </a:solidFill>
              <a:latin typeface="宋体" charset="-122"/>
              <a:sym typeface="+mn-ea"/>
            </a:endParaRPr>
          </a:p>
          <a:p>
            <a:pPr>
              <a:spcBef>
                <a:spcPct val="20000"/>
              </a:spcBef>
              <a:buClr>
                <a:schemeClr val="hlink"/>
              </a:buClr>
              <a:buFont typeface="Wingdings" pitchFamily="2" charset="2"/>
              <a:buNone/>
            </a:pPr>
            <a:r>
              <a:rPr lang="zh-CN" altLang="en-US" sz="2800" b="1">
                <a:solidFill>
                  <a:srgbClr val="0000CC"/>
                </a:solidFill>
                <a:ea typeface="黑体" pitchFamily="49" charset="-122"/>
              </a:rPr>
              <a:t>答案：</a:t>
            </a:r>
            <a:endParaRPr lang="en-US" altLang="zh-CN" sz="2800" b="1">
              <a:solidFill>
                <a:schemeClr val="tx1"/>
              </a:solidFill>
            </a:endParaRPr>
          </a:p>
          <a:p>
            <a:pPr>
              <a:buFont typeface="Wingdings" pitchFamily="2" charset="2"/>
              <a:buNone/>
            </a:pPr>
            <a:r>
              <a:rPr lang="en-US" altLang="zh-CN" sz="2800" b="1">
                <a:solidFill>
                  <a:schemeClr val="tx1"/>
                </a:solidFill>
                <a:sym typeface="+mn-ea"/>
              </a:rPr>
              <a:t> ①运用了拟人、排比的手法，②</a:t>
            </a:r>
            <a:r>
              <a:rPr lang="zh-CN" altLang="en-US" sz="2800" b="1">
                <a:solidFill>
                  <a:schemeClr val="tx1"/>
                </a:solidFill>
                <a:sym typeface="+mn-ea"/>
              </a:rPr>
              <a:t>生动形象</a:t>
            </a:r>
            <a:r>
              <a:rPr lang="en-US" altLang="zh-CN" sz="2800" b="1">
                <a:solidFill>
                  <a:schemeClr val="tx1"/>
                </a:solidFill>
                <a:sym typeface="+mn-ea"/>
              </a:rPr>
              <a:t>写出了传统文化的深沉与辉煌，③</a:t>
            </a:r>
            <a:r>
              <a:rPr lang="zh-CN" altLang="en-US" sz="2800" b="1">
                <a:solidFill>
                  <a:schemeClr val="tx1"/>
                </a:solidFill>
                <a:sym typeface="+mn-ea"/>
              </a:rPr>
              <a:t>表达了作者对自己民族和文化的崇拜和敬仰之情</a:t>
            </a:r>
            <a:r>
              <a:rPr lang="en-US" altLang="zh-CN" sz="2800" b="1">
                <a:solidFill>
                  <a:schemeClr val="tx1"/>
                </a:solidFill>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947">
                                            <p:txEl>
                                              <p:pRg st="0" end="0"/>
                                            </p:txEl>
                                          </p:spTgt>
                                        </p:tgtEl>
                                        <p:attrNameLst>
                                          <p:attrName>style.visibility</p:attrName>
                                        </p:attrNameLst>
                                      </p:cBhvr>
                                      <p:to>
                                        <p:strVal val="visible"/>
                                      </p:to>
                                    </p:set>
                                    <p:anim calcmode="lin" valueType="num">
                                      <p:cBhvr additive="base">
                                        <p:cTn id="13"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2947">
                                            <p:txEl>
                                              <p:pRg st="1" end="1"/>
                                            </p:txEl>
                                          </p:spTgt>
                                        </p:tgtEl>
                                        <p:attrNameLst>
                                          <p:attrName>style.visibility</p:attrName>
                                        </p:attrNameLst>
                                      </p:cBhvr>
                                      <p:to>
                                        <p:strVal val="visible"/>
                                      </p:to>
                                    </p:set>
                                    <p:anim calcmode="lin" valueType="num">
                                      <p:cBhvr additive="base">
                                        <p:cTn id="17"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2947">
                                            <p:txEl>
                                              <p:pRg st="2" end="2"/>
                                            </p:txEl>
                                          </p:spTgt>
                                        </p:tgtEl>
                                        <p:attrNameLst>
                                          <p:attrName>style.visibility</p:attrName>
                                        </p:attrNameLst>
                                      </p:cBhvr>
                                      <p:to>
                                        <p:strVal val="visible"/>
                                      </p:to>
                                    </p:set>
                                    <p:anim calcmode="lin" valueType="num">
                                      <p:cBhvr additive="base">
                                        <p:cTn id="23"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additive="base">
                                        <p:cTn id="2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 calcmode="lin" valueType="num">
                                      <p:cBhvr additive="base">
                                        <p:cTn id="3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additive="base">
                                        <p:cTn id="4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additive="base">
                                        <p:cTn id="4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8"/>
          <p:cNvSpPr>
            <a:spLocks noRot="1"/>
          </p:cNvSpPr>
          <p:nvPr/>
        </p:nvSpPr>
        <p:spPr bwMode="auto">
          <a:xfrm>
            <a:off x="250825" y="115888"/>
            <a:ext cx="3384550" cy="576262"/>
          </a:xfrm>
          <a:prstGeom prst="rect">
            <a:avLst/>
          </a:prstGeom>
          <a:noFill/>
          <a:ln w="9525">
            <a:noFill/>
            <a:miter lim="800000"/>
            <a:headEnd/>
            <a:tailEnd/>
          </a:ln>
        </p:spPr>
        <p:txBody>
          <a:bodyPr anchor="ctr"/>
          <a:lstStyle/>
          <a:p>
            <a:pPr>
              <a:buFont typeface="Wingdings" pitchFamily="2" charset="2"/>
              <a:buNone/>
            </a:pPr>
            <a:r>
              <a:rPr lang="zh-CN" altLang="en-US" sz="4400">
                <a:solidFill>
                  <a:schemeClr val="bg1"/>
                </a:solidFill>
                <a:ea typeface="黑体" pitchFamily="49" charset="-122"/>
              </a:rPr>
              <a:t>方法指：</a:t>
            </a:r>
          </a:p>
        </p:txBody>
      </p:sp>
      <p:sp>
        <p:nvSpPr>
          <p:cNvPr id="16386" name="Rectangle 2"/>
          <p:cNvSpPr>
            <a:spLocks noGrp="1" noRot="1"/>
          </p:cNvSpPr>
          <p:nvPr>
            <p:ph type="title"/>
          </p:nvPr>
        </p:nvSpPr>
        <p:spPr>
          <a:xfrm>
            <a:off x="403225" y="215900"/>
            <a:ext cx="2735263" cy="620713"/>
          </a:xfrm>
        </p:spPr>
        <p:txBody>
          <a:bodyPr/>
          <a:lstStyle/>
          <a:p>
            <a:pPr algn="l" eaLnBrk="1" hangingPunct="1">
              <a:defRPr/>
            </a:pPr>
            <a:r>
              <a:rPr lang="zh-CN" altLang="en-US" sz="3200" b="1" kern="1200" dirty="0">
                <a:solidFill>
                  <a:srgbClr val="0000CC"/>
                </a:solidFill>
                <a:ea typeface="黑体" panose="02010609060101010101" pitchFamily="2" charset="-122"/>
                <a:cs typeface="+mn-cs"/>
              </a:rPr>
              <a:t>试题分析：</a:t>
            </a:r>
          </a:p>
        </p:txBody>
      </p:sp>
      <p:sp>
        <p:nvSpPr>
          <p:cNvPr id="82947" name="Rectangle 3"/>
          <p:cNvSpPr>
            <a:spLocks noGrp="1" noRot="1"/>
          </p:cNvSpPr>
          <p:nvPr>
            <p:ph idx="1"/>
          </p:nvPr>
        </p:nvSpPr>
        <p:spPr>
          <a:xfrm>
            <a:off x="200025" y="836613"/>
            <a:ext cx="8866188" cy="1439862"/>
          </a:xfrm>
        </p:spPr>
        <p:txBody>
          <a:bodyPr/>
          <a:lstStyle/>
          <a:p>
            <a:pPr eaLnBrk="1" hangingPunct="1">
              <a:buFont typeface="Wingdings" pitchFamily="2" charset="2"/>
              <a:buNone/>
            </a:pPr>
            <a:r>
              <a:rPr lang="en-US" altLang="zh-CN" sz="2800" b="1" smtClean="0">
                <a:sym typeface="+mn-ea"/>
              </a:rPr>
              <a:t>2.下列句子形象生动，富有表现力，请加以赏析。（4分）</a:t>
            </a:r>
            <a:endParaRPr lang="en-US" altLang="zh-CN" sz="2800" b="1" smtClean="0"/>
          </a:p>
          <a:p>
            <a:pPr eaLnBrk="1" hangingPunct="1">
              <a:buFont typeface="Wingdings" pitchFamily="2" charset="2"/>
              <a:buNone/>
            </a:pPr>
            <a:r>
              <a:rPr lang="en-US" altLang="zh-CN" sz="2800" b="1" smtClean="0"/>
              <a:t>②长廊上有几个年老的病人并坐，看见我们便一起都站了起来，久病的脸上闪亮着诚恳的笑容。</a:t>
            </a:r>
          </a:p>
          <a:p>
            <a:pPr eaLnBrk="1" hangingPunct="1">
              <a:buFont typeface="Wingdings" pitchFamily="2" charset="2"/>
              <a:buNone/>
            </a:pPr>
            <a:r>
              <a:rPr lang="zh-CN" altLang="en-US" sz="2800" b="1" smtClean="0">
                <a:solidFill>
                  <a:schemeClr val="tx2"/>
                </a:solidFill>
                <a:sym typeface="+mn-ea"/>
              </a:rPr>
              <a:t>   该题型属于赏析题，可从描写角度入手</a:t>
            </a:r>
            <a:endParaRPr lang="zh-CN" altLang="en-US" sz="2800" b="1" smtClean="0">
              <a:sym typeface="+mn-ea"/>
            </a:endParaRPr>
          </a:p>
        </p:txBody>
      </p:sp>
      <p:sp>
        <p:nvSpPr>
          <p:cNvPr id="31748" name="文本框 1"/>
          <p:cNvSpPr txBox="1">
            <a:spLocks noChangeArrowheads="1"/>
          </p:cNvSpPr>
          <p:nvPr/>
        </p:nvSpPr>
        <p:spPr bwMode="auto">
          <a:xfrm>
            <a:off x="2146300" y="3197225"/>
            <a:ext cx="6954838" cy="584200"/>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b="1"/>
              <a:t>该题型属于赏析题。</a:t>
            </a:r>
          </a:p>
        </p:txBody>
      </p:sp>
      <p:sp>
        <p:nvSpPr>
          <p:cNvPr id="3" name="Rectangle 5"/>
          <p:cNvSpPr>
            <a:spLocks noChangeArrowheads="1"/>
          </p:cNvSpPr>
          <p:nvPr/>
        </p:nvSpPr>
        <p:spPr bwMode="auto">
          <a:xfrm>
            <a:off x="403225" y="3254375"/>
            <a:ext cx="8459788" cy="3328988"/>
          </a:xfrm>
          <a:prstGeom prst="rect">
            <a:avLst/>
          </a:prstGeom>
          <a:solidFill>
            <a:schemeClr val="bg1"/>
          </a:solidFill>
          <a:ln w="76200" cmpd="tri">
            <a:solidFill>
              <a:srgbClr val="993300"/>
            </a:solidFill>
            <a:miter lim="800000"/>
            <a:headEnd/>
            <a:tailEnd/>
          </a:ln>
        </p:spPr>
        <p:txBody>
          <a:bodyPr>
            <a:spAutoFit/>
          </a:bodyPr>
          <a:lstStyle/>
          <a:p>
            <a:pPr>
              <a:spcBef>
                <a:spcPct val="20000"/>
              </a:spcBef>
              <a:buClr>
                <a:schemeClr val="hlink"/>
              </a:buClr>
              <a:buFont typeface="Wingdings" pitchFamily="2" charset="2"/>
              <a:buNone/>
            </a:pPr>
            <a:r>
              <a:rPr lang="zh-CN" altLang="en-US" sz="2800" b="1">
                <a:solidFill>
                  <a:srgbClr val="0000CC"/>
                </a:solidFill>
                <a:ea typeface="黑体" pitchFamily="49" charset="-122"/>
              </a:rPr>
              <a:t>描写类赏析题答题模式：</a:t>
            </a:r>
          </a:p>
          <a:p>
            <a:pPr>
              <a:spcBef>
                <a:spcPct val="20000"/>
              </a:spcBef>
              <a:buClr>
                <a:schemeClr val="hlink"/>
              </a:buClr>
              <a:buFont typeface="Wingdings" pitchFamily="2" charset="2"/>
              <a:buNone/>
            </a:pPr>
            <a:r>
              <a:rPr lang="zh-CN" altLang="en-US" sz="2800" b="1">
                <a:solidFill>
                  <a:srgbClr val="FF0000"/>
                </a:solidFill>
                <a:latin typeface="Calibri" pitchFamily="34" charset="0"/>
              </a:rPr>
              <a:t>①运用了</a:t>
            </a:r>
            <a:r>
              <a:rPr lang="zh-CN" altLang="en-US" sz="2800" b="1">
                <a:solidFill>
                  <a:srgbClr val="FF0000"/>
                </a:solidFill>
                <a:latin typeface="宋体" charset="-122"/>
              </a:rPr>
              <a:t>……描写方法，</a:t>
            </a:r>
            <a:r>
              <a:rPr lang="zh-CN" altLang="en-US" sz="2800" b="1">
                <a:solidFill>
                  <a:srgbClr val="FF0000"/>
                </a:solidFill>
                <a:latin typeface="Calibri" pitchFamily="34" charset="0"/>
              </a:rPr>
              <a:t>②细腻深刻突出了</a:t>
            </a:r>
            <a:r>
              <a:rPr lang="zh-CN" altLang="en-US" sz="2800" b="1">
                <a:solidFill>
                  <a:srgbClr val="FF0000"/>
                </a:solidFill>
                <a:latin typeface="宋体" charset="-122"/>
                <a:sym typeface="+mn-ea"/>
              </a:rPr>
              <a:t>……性格的特点，</a:t>
            </a:r>
            <a:r>
              <a:rPr lang="zh-CN" altLang="en-US" sz="2800" b="1">
                <a:solidFill>
                  <a:srgbClr val="FF0000"/>
                </a:solidFill>
                <a:latin typeface="Calibri" pitchFamily="34" charset="0"/>
                <a:sym typeface="+mn-ea"/>
              </a:rPr>
              <a:t>③表达了</a:t>
            </a:r>
            <a:r>
              <a:rPr lang="zh-CN" altLang="en-US" sz="2800" b="1">
                <a:solidFill>
                  <a:srgbClr val="FF0000"/>
                </a:solidFill>
                <a:latin typeface="宋体" charset="-122"/>
                <a:sym typeface="+mn-ea"/>
              </a:rPr>
              <a:t>……的情感。</a:t>
            </a:r>
          </a:p>
          <a:p>
            <a:pPr>
              <a:spcBef>
                <a:spcPct val="20000"/>
              </a:spcBef>
              <a:buClr>
                <a:schemeClr val="hlink"/>
              </a:buClr>
              <a:buFont typeface="Wingdings" pitchFamily="2" charset="2"/>
              <a:buNone/>
            </a:pPr>
            <a:r>
              <a:rPr lang="zh-CN" altLang="en-US" sz="2800" b="1">
                <a:solidFill>
                  <a:srgbClr val="0000CC"/>
                </a:solidFill>
                <a:ea typeface="黑体" pitchFamily="49" charset="-122"/>
              </a:rPr>
              <a:t>答案：</a:t>
            </a:r>
            <a:r>
              <a:rPr lang="en-US" altLang="zh-CN" sz="2800" b="1">
                <a:solidFill>
                  <a:schemeClr val="tx1"/>
                </a:solidFill>
                <a:sym typeface="+mn-ea"/>
              </a:rPr>
              <a:t>运用了神态描写的方法，</a:t>
            </a:r>
            <a:r>
              <a:rPr lang="zh-CN" altLang="en-US" sz="2800" b="1">
                <a:solidFill>
                  <a:schemeClr val="tx1"/>
                </a:solidFill>
                <a:sym typeface="+mn-ea"/>
              </a:rPr>
              <a:t>细腻深刻地</a:t>
            </a:r>
            <a:r>
              <a:rPr lang="en-US" altLang="zh-CN" sz="2800" b="1">
                <a:solidFill>
                  <a:schemeClr val="tx1"/>
                </a:solidFill>
                <a:sym typeface="+mn-ea"/>
              </a:rPr>
              <a:t>突出了麻风病人的愉悦、诚恳的生活态度，</a:t>
            </a:r>
            <a:r>
              <a:rPr lang="zh-CN" altLang="en-US" sz="2800" b="1">
                <a:solidFill>
                  <a:schemeClr val="tx1"/>
                </a:solidFill>
                <a:sym typeface="+mn-ea"/>
              </a:rPr>
              <a:t>表达了作者对健康人鄙视他们所反映出来的灵魂低下的反思和惭愧之情。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2947">
                                            <p:txEl>
                                              <p:pRg st="0" end="0"/>
                                            </p:txEl>
                                          </p:spTgt>
                                        </p:tgtEl>
                                        <p:attrNameLst>
                                          <p:attrName>style.visibility</p:attrName>
                                        </p:attrNameLst>
                                      </p:cBhvr>
                                      <p:to>
                                        <p:strVal val="visible"/>
                                      </p:to>
                                    </p:set>
                                    <p:anim calcmode="lin" valueType="num">
                                      <p:cBhvr additive="base">
                                        <p:cTn id="12"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2947">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2947">
                                            <p:txEl>
                                              <p:pRg st="1" end="1"/>
                                            </p:txEl>
                                          </p:spTgt>
                                        </p:tgtEl>
                                        <p:attrNameLst>
                                          <p:attrName>style.visibility</p:attrName>
                                        </p:attrNameLst>
                                      </p:cBhvr>
                                      <p:to>
                                        <p:strVal val="visible"/>
                                      </p:to>
                                    </p:set>
                                    <p:anim calcmode="lin" valueType="num">
                                      <p:cBhvr additive="base">
                                        <p:cTn id="16"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2947">
                                            <p:txEl>
                                              <p:pRg st="2" end="2"/>
                                            </p:txEl>
                                          </p:spTgt>
                                        </p:tgtEl>
                                        <p:attrNameLst>
                                          <p:attrName>style.visibility</p:attrName>
                                        </p:attrNameLst>
                                      </p:cBhvr>
                                      <p:to>
                                        <p:strVal val="visible"/>
                                      </p:to>
                                    </p:set>
                                    <p:anim calcmode="lin" valueType="num">
                                      <p:cBhvr additive="base">
                                        <p:cTn id="22"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additive="base">
                                        <p:cTn id="2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 calcmode="lin" valueType="num">
                                      <p:cBhvr additive="base">
                                        <p:cTn id="3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additive="base">
                                        <p:cTn id="4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p:cNvSpPr>
          <p:nvPr>
            <p:ph type="title"/>
          </p:nvPr>
        </p:nvSpPr>
        <p:spPr/>
        <p:txBody>
          <a:bodyPr/>
          <a:lstStyle/>
          <a:p>
            <a:endParaRPr lang="zh-CN" altLang="en-US" smtClean="0"/>
          </a:p>
        </p:txBody>
      </p:sp>
      <p:sp>
        <p:nvSpPr>
          <p:cNvPr id="50180" name="文本框 91137"/>
          <p:cNvSpPr>
            <a:spLocks noGrp="1" noChangeArrowheads="1"/>
          </p:cNvSpPr>
          <p:nvPr>
            <p:ph type="body" idx="1"/>
          </p:nvPr>
        </p:nvSpPr>
        <p:spPr>
          <a:xfrm>
            <a:off x="609600" y="333375"/>
            <a:ext cx="8153400" cy="5765800"/>
          </a:xfrm>
        </p:spPr>
        <p:txBody>
          <a:bodyPr/>
          <a:lstStyle/>
          <a:p>
            <a:pPr>
              <a:buFont typeface="Wingdings" pitchFamily="2" charset="2"/>
              <a:buNone/>
            </a:pPr>
            <a:endParaRPr lang="zh-CN" altLang="en-US" b="1" smtClean="0">
              <a:solidFill>
                <a:srgbClr val="0000FF"/>
              </a:solidFill>
            </a:endParaRPr>
          </a:p>
          <a:p>
            <a:pPr>
              <a:buFont typeface="Wingdings" pitchFamily="2" charset="2"/>
              <a:buNone/>
            </a:pPr>
            <a:endParaRPr lang="zh-CN" altLang="en-US" b="1" smtClean="0">
              <a:solidFill>
                <a:srgbClr val="0000FF"/>
              </a:solidFill>
            </a:endParaRPr>
          </a:p>
          <a:p>
            <a:pPr>
              <a:buFont typeface="Wingdings" pitchFamily="2" charset="2"/>
              <a:buNone/>
            </a:pPr>
            <a:r>
              <a:rPr lang="zh-CN" altLang="en-US" b="1" smtClean="0">
                <a:solidFill>
                  <a:srgbClr val="0000FF"/>
                </a:solidFill>
              </a:rPr>
              <a:t>小结：赏析题答题模式</a:t>
            </a:r>
            <a:r>
              <a:rPr lang="en-US" altLang="zh-CN" b="1" smtClean="0">
                <a:solidFill>
                  <a:srgbClr val="0000FF"/>
                </a:solidFill>
              </a:rPr>
              <a:t>:</a:t>
            </a:r>
          </a:p>
          <a:p>
            <a:pPr>
              <a:buFont typeface="Wingdings" pitchFamily="2" charset="2"/>
              <a:buNone/>
            </a:pPr>
            <a:r>
              <a:rPr lang="en-US" altLang="zh-CN" b="1" u="sng" smtClean="0">
                <a:solidFill>
                  <a:srgbClr val="FF3300"/>
                </a:solidFill>
              </a:rPr>
              <a:t>①</a:t>
            </a:r>
            <a:r>
              <a:rPr lang="zh-CN" altLang="en-US" b="1" u="sng" smtClean="0">
                <a:solidFill>
                  <a:srgbClr val="FF3300"/>
                </a:solidFill>
              </a:rPr>
              <a:t>方法（修辞、表现手法、描写、句式等）</a:t>
            </a:r>
          </a:p>
          <a:p>
            <a:pPr>
              <a:buFont typeface="Wingdings" pitchFamily="2" charset="2"/>
              <a:buNone/>
            </a:pPr>
            <a:r>
              <a:rPr lang="zh-CN" altLang="en-US" b="1" u="sng" smtClean="0">
                <a:solidFill>
                  <a:srgbClr val="FF3300"/>
                </a:solidFill>
              </a:rPr>
              <a:t>②表达效果（生动形象、细腻优美、强调突出等）</a:t>
            </a:r>
          </a:p>
          <a:p>
            <a:pPr>
              <a:buFont typeface="Wingdings" pitchFamily="2" charset="2"/>
              <a:buNone/>
            </a:pPr>
            <a:r>
              <a:rPr lang="zh-CN" altLang="en-US" b="1" u="sng" smtClean="0">
                <a:solidFill>
                  <a:srgbClr val="FF3300"/>
                </a:solidFill>
              </a:rPr>
              <a:t>③结合文章内容（情感、主旨、景物特点、人物性格、品质等作具体分析。）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0">
                                            <p:txEl>
                                              <p:pRg st="2" end="2"/>
                                            </p:txEl>
                                          </p:spTgt>
                                        </p:tgtEl>
                                        <p:attrNameLst>
                                          <p:attrName>style.visibility</p:attrName>
                                        </p:attrNameLst>
                                      </p:cBhvr>
                                      <p:to>
                                        <p:strVal val="visible"/>
                                      </p:to>
                                    </p:set>
                                    <p:anim calcmode="lin" valueType="num">
                                      <p:cBhvr additive="base">
                                        <p:cTn id="7" dur="500" fill="hold"/>
                                        <p:tgtEl>
                                          <p:spTgt spid="5018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0">
                                            <p:txEl>
                                              <p:pRg st="3" end="3"/>
                                            </p:txEl>
                                          </p:spTgt>
                                        </p:tgtEl>
                                        <p:attrNameLst>
                                          <p:attrName>style.visibility</p:attrName>
                                        </p:attrNameLst>
                                      </p:cBhvr>
                                      <p:to>
                                        <p:strVal val="visible"/>
                                      </p:to>
                                    </p:set>
                                    <p:anim calcmode="lin" valueType="num">
                                      <p:cBhvr additive="base">
                                        <p:cTn id="13" dur="500" fill="hold"/>
                                        <p:tgtEl>
                                          <p:spTgt spid="5018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0">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0180">
                                            <p:txEl>
                                              <p:pRg st="4" end="4"/>
                                            </p:txEl>
                                          </p:spTgt>
                                        </p:tgtEl>
                                        <p:attrNameLst>
                                          <p:attrName>style.visibility</p:attrName>
                                        </p:attrNameLst>
                                      </p:cBhvr>
                                      <p:to>
                                        <p:strVal val="visible"/>
                                      </p:to>
                                    </p:set>
                                    <p:anim calcmode="lin" valueType="num">
                                      <p:cBhvr additive="base">
                                        <p:cTn id="17" dur="500" fill="hold"/>
                                        <p:tgtEl>
                                          <p:spTgt spid="50180">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0180">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0180">
                                            <p:txEl>
                                              <p:pRg st="5" end="5"/>
                                            </p:txEl>
                                          </p:spTgt>
                                        </p:tgtEl>
                                        <p:attrNameLst>
                                          <p:attrName>style.visibility</p:attrName>
                                        </p:attrNameLst>
                                      </p:cBhvr>
                                      <p:to>
                                        <p:strVal val="visible"/>
                                      </p:to>
                                    </p:set>
                                    <p:anim calcmode="lin" valueType="num">
                                      <p:cBhvr additive="base">
                                        <p:cTn id="21" dur="500" fill="hold"/>
                                        <p:tgtEl>
                                          <p:spTgt spid="50180">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018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6"/>
          <p:cNvSpPr>
            <a:spLocks noChangeArrowheads="1"/>
          </p:cNvSpPr>
          <p:nvPr/>
        </p:nvSpPr>
        <p:spPr bwMode="auto">
          <a:xfrm>
            <a:off x="179388" y="1916113"/>
            <a:ext cx="8785225" cy="3454400"/>
          </a:xfrm>
          <a:prstGeom prst="rect">
            <a:avLst/>
          </a:prstGeom>
          <a:solidFill>
            <a:schemeClr val="bg1"/>
          </a:solidFill>
          <a:ln w="76200" cmpd="tri">
            <a:solidFill>
              <a:schemeClr val="tx2"/>
            </a:solidFill>
            <a:miter lim="800000"/>
            <a:headEnd/>
            <a:tailEnd/>
          </a:ln>
        </p:spPr>
        <p:txBody>
          <a:bodyPr>
            <a:spAutoFit/>
          </a:bodyPr>
          <a:lstStyle/>
          <a:p>
            <a:pPr>
              <a:buFont typeface="Wingdings" pitchFamily="2" charset="2"/>
              <a:buNone/>
            </a:pPr>
            <a:r>
              <a:rPr lang="zh-CN" altLang="en-US" sz="2400" b="1"/>
              <a:t>例</a:t>
            </a:r>
            <a:r>
              <a:rPr lang="en-US" altLang="zh-CN" sz="2400" b="1"/>
              <a:t>1.</a:t>
            </a:r>
            <a:r>
              <a:rPr lang="zh-CN" altLang="en-US" sz="2400" b="1">
                <a:solidFill>
                  <a:schemeClr val="tx1"/>
                </a:solidFill>
              </a:rPr>
              <a:t>“细细的潮音”是指打开心灵的门窗，用充满爱的目光去捕捉生活中点点滴滴充满了爱的镜头。</a:t>
            </a:r>
          </a:p>
          <a:p>
            <a:pPr>
              <a:buFont typeface="Wingdings" pitchFamily="2" charset="2"/>
              <a:buNone/>
            </a:pPr>
            <a:r>
              <a:rPr lang="zh-CN" altLang="en-US" sz="2400" b="1"/>
              <a:t>例</a:t>
            </a:r>
            <a:r>
              <a:rPr lang="en-US" altLang="zh-CN" sz="2400" b="1"/>
              <a:t>2.</a:t>
            </a:r>
            <a:r>
              <a:rPr lang="zh-CN" altLang="en-US" sz="2400" b="1">
                <a:solidFill>
                  <a:schemeClr val="tx1"/>
                </a:solidFill>
              </a:rPr>
              <a:t> “细细的潮音”指生命间的种种小事，当我们去谛听找些小事时，才会发现这些感动像露水一样轻轻击打着我们的心灵，使少许麻木的心灵找回感触，打开的那扇心灵的木屋的窗忽然一阵清风吹进，一种清静的感觉像香水一样挥发出来。</a:t>
            </a:r>
          </a:p>
          <a:p>
            <a:pPr>
              <a:buFont typeface="Wingdings" pitchFamily="2" charset="2"/>
              <a:buNone/>
            </a:pPr>
            <a:r>
              <a:rPr lang="zh-CN" altLang="en-US" sz="2400" b="1"/>
              <a:t>例</a:t>
            </a:r>
            <a:r>
              <a:rPr lang="en-US" altLang="zh-CN" sz="2400" b="1"/>
              <a:t>3.</a:t>
            </a:r>
            <a:r>
              <a:rPr lang="zh-CN" altLang="en-US" sz="2400" b="1">
                <a:solidFill>
                  <a:schemeClr val="tx1"/>
                </a:solidFill>
              </a:rPr>
              <a:t>若把我们的生活比作“平静的湖水”，则“细细的潮音”就是我们生活中一些平凡的小事，然而它却可以使我们的心灵得到释放和净化，使“平静的湖水”变得更有生机和美妙。</a:t>
            </a:r>
          </a:p>
        </p:txBody>
      </p:sp>
      <p:sp>
        <p:nvSpPr>
          <p:cNvPr id="31746" name="Rectangle 9"/>
          <p:cNvSpPr>
            <a:spLocks noChangeArrowheads="1"/>
          </p:cNvSpPr>
          <p:nvPr/>
        </p:nvSpPr>
        <p:spPr bwMode="auto">
          <a:xfrm>
            <a:off x="0" y="1268413"/>
            <a:ext cx="2555875" cy="579437"/>
          </a:xfrm>
          <a:prstGeom prst="rect">
            <a:avLst/>
          </a:prstGeom>
          <a:noFill/>
          <a:ln w="9525">
            <a:noFill/>
            <a:miter lim="800000"/>
            <a:headEnd/>
            <a:tailEnd/>
          </a:ln>
        </p:spPr>
        <p:txBody>
          <a:bodyPr>
            <a:spAutoFit/>
          </a:bodyPr>
          <a:lstStyle/>
          <a:p>
            <a:pPr>
              <a:buFont typeface="Wingdings" pitchFamily="2" charset="2"/>
              <a:buNone/>
            </a:pPr>
            <a:r>
              <a:rPr lang="zh-CN" altLang="en-US" b="1">
                <a:solidFill>
                  <a:srgbClr val="0033CC"/>
                </a:solidFill>
                <a:ea typeface="黑体" pitchFamily="49" charset="-122"/>
              </a:rPr>
              <a:t>答案展示：</a:t>
            </a:r>
          </a:p>
        </p:txBody>
      </p:sp>
      <p:sp>
        <p:nvSpPr>
          <p:cNvPr id="2" name="Rectangle 6"/>
          <p:cNvSpPr>
            <a:spLocks noChangeArrowheads="1"/>
          </p:cNvSpPr>
          <p:nvPr/>
        </p:nvSpPr>
        <p:spPr bwMode="auto">
          <a:xfrm>
            <a:off x="179388" y="692150"/>
            <a:ext cx="8785225" cy="522288"/>
          </a:xfrm>
          <a:prstGeom prst="rect">
            <a:avLst/>
          </a:prstGeom>
          <a:solidFill>
            <a:schemeClr val="bg1"/>
          </a:solidFill>
          <a:ln w="76200" cmpd="tri">
            <a:solidFill>
              <a:schemeClr val="tx2"/>
            </a:solidFill>
            <a:miter lim="800000"/>
            <a:headEnd/>
            <a:tailEnd/>
          </a:ln>
        </p:spPr>
        <p:txBody>
          <a:bodyPr>
            <a:spAutoFit/>
          </a:bodyPr>
          <a:lstStyle/>
          <a:p>
            <a:pPr>
              <a:buFont typeface="Wingdings" pitchFamily="2" charset="2"/>
              <a:buNone/>
            </a:pPr>
            <a:r>
              <a:rPr lang="en-US" altLang="zh-CN" sz="2800" b="1">
                <a:solidFill>
                  <a:schemeClr val="tx1"/>
                </a:solidFill>
              </a:rPr>
              <a:t>3</a:t>
            </a:r>
            <a:r>
              <a:rPr lang="zh-CN" altLang="en-US" sz="2800" b="1">
                <a:solidFill>
                  <a:schemeClr val="tx1"/>
                </a:solidFill>
              </a:rPr>
              <a:t>．说说你对题目“细细的潮音”的理解。（</a:t>
            </a:r>
            <a:r>
              <a:rPr lang="en-US" altLang="zh-CN" sz="2800" b="1">
                <a:solidFill>
                  <a:schemeClr val="tx1"/>
                </a:solidFill>
              </a:rPr>
              <a:t>3</a:t>
            </a:r>
            <a:r>
              <a:rPr lang="zh-CN" altLang="en-US" sz="2800" b="1">
                <a:solidFill>
                  <a:schemeClr val="tx1"/>
                </a:solidFill>
              </a:rPr>
              <a:t>分）</a:t>
            </a:r>
          </a:p>
        </p:txBody>
      </p:sp>
      <p:sp>
        <p:nvSpPr>
          <p:cNvPr id="31748" name="矩形 12299"/>
          <p:cNvSpPr>
            <a:spLocks noChangeArrowheads="1"/>
          </p:cNvSpPr>
          <p:nvPr/>
        </p:nvSpPr>
        <p:spPr bwMode="auto">
          <a:xfrm>
            <a:off x="0" y="0"/>
            <a:ext cx="2376488" cy="579438"/>
          </a:xfrm>
          <a:prstGeom prst="rect">
            <a:avLst/>
          </a:prstGeom>
          <a:noFill/>
          <a:ln w="9525">
            <a:noFill/>
            <a:miter lim="800000"/>
            <a:headEnd/>
            <a:tailEnd/>
          </a:ln>
        </p:spPr>
        <p:txBody>
          <a:bodyPr>
            <a:spAutoFit/>
          </a:bodyPr>
          <a:lstStyle/>
          <a:p>
            <a:pPr marL="342900" indent="-342900">
              <a:spcBef>
                <a:spcPct val="20000"/>
              </a:spcBef>
              <a:buClr>
                <a:schemeClr val="hlink"/>
              </a:buClr>
              <a:buFont typeface="Wingdings" pitchFamily="2" charset="2"/>
              <a:buNone/>
            </a:pPr>
            <a:r>
              <a:rPr lang="zh-CN" altLang="en-US" b="1">
                <a:solidFill>
                  <a:srgbClr val="0033CC"/>
                </a:solidFill>
                <a:ea typeface="黑体" pitchFamily="49" charset="-122"/>
              </a:rPr>
              <a:t>试题呈现：</a:t>
            </a:r>
          </a:p>
        </p:txBody>
      </p:sp>
      <p:sp>
        <p:nvSpPr>
          <p:cNvPr id="12301" name="AutoShape 13"/>
          <p:cNvSpPr>
            <a:spLocks noChangeArrowheads="1"/>
          </p:cNvSpPr>
          <p:nvPr/>
        </p:nvSpPr>
        <p:spPr bwMode="auto">
          <a:xfrm>
            <a:off x="3995738" y="333375"/>
            <a:ext cx="4751387" cy="1439863"/>
          </a:xfrm>
          <a:prstGeom prst="cloudCallout">
            <a:avLst>
              <a:gd name="adj1" fmla="val -49764"/>
              <a:gd name="adj2" fmla="val 71500"/>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ea typeface="方正姚体" pitchFamily="2" charset="-122"/>
              </a:rPr>
              <a:t>0</a:t>
            </a:r>
            <a:r>
              <a:rPr lang="zh-CN" altLang="en-US" sz="2000">
                <a:solidFill>
                  <a:srgbClr val="FFFF00"/>
                </a:solidFill>
                <a:ea typeface="方正姚体" pitchFamily="2" charset="-122"/>
              </a:rPr>
              <a:t>分。没有准确把握文章主题。没有分析修辞作用。</a:t>
            </a:r>
          </a:p>
        </p:txBody>
      </p:sp>
      <p:sp>
        <p:nvSpPr>
          <p:cNvPr id="12302" name="AutoShape 13"/>
          <p:cNvSpPr>
            <a:spLocks noChangeArrowheads="1"/>
          </p:cNvSpPr>
          <p:nvPr/>
        </p:nvSpPr>
        <p:spPr bwMode="auto">
          <a:xfrm>
            <a:off x="3851275" y="1773238"/>
            <a:ext cx="4751388" cy="1368425"/>
          </a:xfrm>
          <a:prstGeom prst="cloudCallout">
            <a:avLst>
              <a:gd name="adj1" fmla="val -48264"/>
              <a:gd name="adj2" fmla="val 56843"/>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ea typeface="方正姚体" pitchFamily="2" charset="-122"/>
              </a:rPr>
              <a:t>1</a:t>
            </a:r>
            <a:r>
              <a:rPr lang="zh-CN" altLang="en-US" sz="2000">
                <a:solidFill>
                  <a:srgbClr val="FFFF00"/>
                </a:solidFill>
                <a:ea typeface="方正姚体" pitchFamily="2" charset="-122"/>
              </a:rPr>
              <a:t>分。没有掌握答题方法，含糊飘渺。没有分析修辞作用。</a:t>
            </a:r>
          </a:p>
        </p:txBody>
      </p:sp>
      <p:sp>
        <p:nvSpPr>
          <p:cNvPr id="12305" name="AutoShape 13"/>
          <p:cNvSpPr>
            <a:spLocks noChangeArrowheads="1"/>
          </p:cNvSpPr>
          <p:nvPr/>
        </p:nvSpPr>
        <p:spPr bwMode="auto">
          <a:xfrm>
            <a:off x="2411413" y="3644900"/>
            <a:ext cx="4751387" cy="1152525"/>
          </a:xfrm>
          <a:prstGeom prst="cloudCallout">
            <a:avLst>
              <a:gd name="adj1" fmla="val -49468"/>
              <a:gd name="adj2" fmla="val 89532"/>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ea typeface="方正姚体" pitchFamily="2" charset="-122"/>
              </a:rPr>
              <a:t>2</a:t>
            </a:r>
            <a:r>
              <a:rPr lang="zh-CN" altLang="en-US" sz="2000">
                <a:solidFill>
                  <a:srgbClr val="FFFF00"/>
                </a:solidFill>
                <a:ea typeface="方正姚体" pitchFamily="2" charset="-122"/>
              </a:rPr>
              <a:t>分。题感不对，以虚对虚。</a:t>
            </a:r>
          </a:p>
        </p:txBody>
      </p:sp>
      <p:sp>
        <p:nvSpPr>
          <p:cNvPr id="33800" name="文本框 12305">
            <a:hlinkClick r:id="" action="ppaction://hlinkshowjump?jump=previousslide"/>
          </p:cNvPr>
          <p:cNvSpPr txBox="1">
            <a:spLocks noChangeArrowheads="1"/>
          </p:cNvSpPr>
          <p:nvPr/>
        </p:nvSpPr>
        <p:spPr bwMode="auto">
          <a:xfrm>
            <a:off x="8388350" y="5876925"/>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hlinkClick r:id="rId2" action="ppaction://hlinksldjump"/>
              </a:rPr>
              <a:t>2</a:t>
            </a:r>
            <a:endParaRPr lang="en-US" altLang="zh-CN" sz="2800" b="1">
              <a:solidFill>
                <a:schemeClr val="tx1"/>
              </a:solidFill>
              <a:latin typeface="Rockwell Extra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8">
                                            <p:txEl>
                                              <p:pRg st="0" end="0"/>
                                            </p:txEl>
                                          </p:spTgt>
                                        </p:tgtEl>
                                        <p:attrNameLst>
                                          <p:attrName>style.visibility</p:attrName>
                                        </p:attrNameLst>
                                      </p:cBhvr>
                                      <p:to>
                                        <p:strVal val="visible"/>
                                      </p:to>
                                    </p:set>
                                    <p:anim calcmode="lin" valueType="num">
                                      <p:cBhvr additive="base">
                                        <p:cTn id="7" dur="500" fill="hold"/>
                                        <p:tgtEl>
                                          <p:spTgt spid="317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0" end="0"/>
                                            </p:txEl>
                                          </p:spTgt>
                                        </p:tgtEl>
                                        <p:attrNameLst>
                                          <p:attrName>style.visibility</p:attrName>
                                        </p:attrNameLst>
                                      </p:cBhvr>
                                      <p:to>
                                        <p:strVal val="visible"/>
                                      </p:to>
                                    </p:set>
                                    <p:anim calcmode="lin" valueType="num">
                                      <p:cBhvr additive="base">
                                        <p:cTn id="19"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366">
                                            <p:txEl>
                                              <p:pRg st="0" end="0"/>
                                            </p:txEl>
                                          </p:spTgt>
                                        </p:tgtEl>
                                        <p:attrNameLst>
                                          <p:attrName>style.visibility</p:attrName>
                                        </p:attrNameLst>
                                      </p:cBhvr>
                                      <p:to>
                                        <p:strVal val="visible"/>
                                      </p:to>
                                    </p:set>
                                    <p:anim calcmode="lin" valueType="num">
                                      <p:cBhvr additive="base">
                                        <p:cTn id="25" dur="500" fill="hold"/>
                                        <p:tgtEl>
                                          <p:spTgt spid="1536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366">
                                            <p:txEl>
                                              <p:pRg st="1" end="1"/>
                                            </p:txEl>
                                          </p:spTgt>
                                        </p:tgtEl>
                                        <p:attrNameLst>
                                          <p:attrName>style.visibility</p:attrName>
                                        </p:attrNameLst>
                                      </p:cBhvr>
                                      <p:to>
                                        <p:strVal val="visible"/>
                                      </p:to>
                                    </p:set>
                                    <p:anim calcmode="lin" valueType="num">
                                      <p:cBhvr additive="base">
                                        <p:cTn id="31" dur="500" fill="hold"/>
                                        <p:tgtEl>
                                          <p:spTgt spid="1536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366">
                                            <p:txEl>
                                              <p:pRg st="2" end="2"/>
                                            </p:txEl>
                                          </p:spTgt>
                                        </p:tgtEl>
                                        <p:attrNameLst>
                                          <p:attrName>style.visibility</p:attrName>
                                        </p:attrNameLst>
                                      </p:cBhvr>
                                      <p:to>
                                        <p:strVal val="visible"/>
                                      </p:to>
                                    </p:set>
                                    <p:anim calcmode="lin" valueType="num">
                                      <p:cBhvr additive="base">
                                        <p:cTn id="37" dur="500" fill="hold"/>
                                        <p:tgtEl>
                                          <p:spTgt spid="15366">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3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301"/>
                                        </p:tgtEl>
                                        <p:attrNameLst>
                                          <p:attrName>style.visibility</p:attrName>
                                        </p:attrNameLst>
                                      </p:cBhvr>
                                      <p:to>
                                        <p:strVal val="visible"/>
                                      </p:to>
                                    </p:set>
                                    <p:anim calcmode="lin" valueType="num">
                                      <p:cBhvr additive="base">
                                        <p:cTn id="43" dur="500" fill="hold"/>
                                        <p:tgtEl>
                                          <p:spTgt spid="12301"/>
                                        </p:tgtEl>
                                        <p:attrNameLst>
                                          <p:attrName>ppt_x</p:attrName>
                                        </p:attrNameLst>
                                      </p:cBhvr>
                                      <p:tavLst>
                                        <p:tav tm="0">
                                          <p:val>
                                            <p:strVal val="#ppt_x"/>
                                          </p:val>
                                        </p:tav>
                                        <p:tav tm="100000">
                                          <p:val>
                                            <p:strVal val="#ppt_x"/>
                                          </p:val>
                                        </p:tav>
                                      </p:tavLst>
                                    </p:anim>
                                    <p:anim calcmode="lin" valueType="num">
                                      <p:cBhvr additive="base">
                                        <p:cTn id="44" dur="500" fill="hold"/>
                                        <p:tgtEl>
                                          <p:spTgt spid="1230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302"/>
                                        </p:tgtEl>
                                        <p:attrNameLst>
                                          <p:attrName>style.visibility</p:attrName>
                                        </p:attrNameLst>
                                      </p:cBhvr>
                                      <p:to>
                                        <p:strVal val="visible"/>
                                      </p:to>
                                    </p:set>
                                    <p:anim calcmode="lin" valueType="num">
                                      <p:cBhvr additive="base">
                                        <p:cTn id="49" dur="500" fill="hold"/>
                                        <p:tgtEl>
                                          <p:spTgt spid="12302"/>
                                        </p:tgtEl>
                                        <p:attrNameLst>
                                          <p:attrName>ppt_x</p:attrName>
                                        </p:attrNameLst>
                                      </p:cBhvr>
                                      <p:tavLst>
                                        <p:tav tm="0">
                                          <p:val>
                                            <p:strVal val="#ppt_x"/>
                                          </p:val>
                                        </p:tav>
                                        <p:tav tm="100000">
                                          <p:val>
                                            <p:strVal val="#ppt_x"/>
                                          </p:val>
                                        </p:tav>
                                      </p:tavLst>
                                    </p:anim>
                                    <p:anim calcmode="lin" valueType="num">
                                      <p:cBhvr additive="base">
                                        <p:cTn id="50"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305"/>
                                        </p:tgtEl>
                                        <p:attrNameLst>
                                          <p:attrName>style.visibility</p:attrName>
                                        </p:attrNameLst>
                                      </p:cBhvr>
                                      <p:to>
                                        <p:strVal val="visible"/>
                                      </p:to>
                                    </p:set>
                                    <p:anim calcmode="lin" valueType="num">
                                      <p:cBhvr additive="base">
                                        <p:cTn id="55" dur="500" fill="hold"/>
                                        <p:tgtEl>
                                          <p:spTgt spid="12305"/>
                                        </p:tgtEl>
                                        <p:attrNameLst>
                                          <p:attrName>ppt_x</p:attrName>
                                        </p:attrNameLst>
                                      </p:cBhvr>
                                      <p:tavLst>
                                        <p:tav tm="0">
                                          <p:val>
                                            <p:strVal val="#ppt_x"/>
                                          </p:val>
                                        </p:tav>
                                        <p:tav tm="100000">
                                          <p:val>
                                            <p:strVal val="#ppt_x"/>
                                          </p:val>
                                        </p:tav>
                                      </p:tavLst>
                                    </p:anim>
                                    <p:anim calcmode="lin" valueType="num">
                                      <p:cBhvr additive="base">
                                        <p:cTn id="56" dur="500" fill="hold"/>
                                        <p:tgtEl>
                                          <p:spTgt spid="123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1" grpId="0" animBg="1"/>
      <p:bldP spid="12302" grpId="0" animBg="1"/>
      <p:bldP spid="1230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250825" y="2065338"/>
            <a:ext cx="8713788" cy="3044825"/>
          </a:xfrm>
          <a:prstGeom prst="rect">
            <a:avLst/>
          </a:prstGeom>
          <a:solidFill>
            <a:schemeClr val="bg1"/>
          </a:solidFill>
          <a:ln w="76200" cmpd="tri">
            <a:solidFill>
              <a:schemeClr val="tx2"/>
            </a:solidFill>
            <a:miter lim="800000"/>
            <a:headEnd/>
            <a:tailEnd/>
          </a:ln>
        </p:spPr>
        <p:txBody>
          <a:bodyPr anchor="ctr">
            <a:spAutoFit/>
          </a:bodyPr>
          <a:lstStyle/>
          <a:p>
            <a:pPr marL="342900" indent="-342900">
              <a:buFont typeface="Wingdings" pitchFamily="2" charset="2"/>
              <a:buNone/>
            </a:pPr>
            <a:r>
              <a:rPr lang="zh-CN" altLang="en-US" sz="2400" b="1">
                <a:latin typeface="华文楷体" pitchFamily="2" charset="-122"/>
                <a:ea typeface="华文楷体" pitchFamily="2" charset="-122"/>
              </a:rPr>
              <a:t>例</a:t>
            </a:r>
            <a:r>
              <a:rPr lang="en-US" altLang="zh-CN" sz="2400" b="1">
                <a:latin typeface="华文楷体" pitchFamily="2" charset="-122"/>
                <a:ea typeface="华文楷体" pitchFamily="2" charset="-122"/>
              </a:rPr>
              <a:t>4</a:t>
            </a:r>
            <a:r>
              <a:rPr lang="zh-CN" altLang="en-US" sz="2400" b="1">
                <a:latin typeface="华文楷体" pitchFamily="2" charset="-122"/>
                <a:ea typeface="华文楷体" pitchFamily="2" charset="-122"/>
              </a:rPr>
              <a:t>：</a:t>
            </a:r>
            <a:r>
              <a:rPr lang="zh-CN" altLang="en-US" sz="2400" b="1">
                <a:solidFill>
                  <a:schemeClr val="tx1"/>
                </a:solidFill>
                <a:latin typeface="华文楷体" pitchFamily="2" charset="-122"/>
                <a:ea typeface="华文楷体" pitchFamily="2" charset="-122"/>
              </a:rPr>
              <a:t>“细细的潮音”指的是生活中的点点滴滴的小事叩打人们心灵的声音。作者借这一形象的比喻，呼吁人们要善于发现生活中的每一份美丽，感动与感慨，让人们的生活更有色彩，灵魂升华得更有意义。</a:t>
            </a:r>
          </a:p>
          <a:p>
            <a:pPr marL="342900" indent="-342900">
              <a:buFont typeface="Wingdings" pitchFamily="2" charset="2"/>
              <a:buNone/>
            </a:pPr>
            <a:r>
              <a:rPr lang="zh-CN" altLang="en-US" sz="2400" b="1">
                <a:latin typeface="华文楷体" pitchFamily="2" charset="-122"/>
                <a:ea typeface="华文楷体" pitchFamily="2" charset="-122"/>
              </a:rPr>
              <a:t>例</a:t>
            </a:r>
            <a:r>
              <a:rPr lang="en-US" altLang="zh-CN" sz="2400" b="1">
                <a:latin typeface="华文楷体" pitchFamily="2" charset="-122"/>
                <a:ea typeface="华文楷体" pitchFamily="2" charset="-122"/>
              </a:rPr>
              <a:t>5</a:t>
            </a:r>
            <a:r>
              <a:rPr lang="zh-CN" altLang="en-US" sz="2400" b="1">
                <a:latin typeface="华文楷体" pitchFamily="2" charset="-122"/>
                <a:ea typeface="华文楷体" pitchFamily="2" charset="-122"/>
              </a:rPr>
              <a:t>：</a:t>
            </a:r>
            <a:r>
              <a:rPr lang="zh-CN" altLang="en-US" sz="2400" b="1">
                <a:solidFill>
                  <a:schemeClr val="tx1"/>
                </a:solidFill>
                <a:latin typeface="华文楷体" pitchFamily="2" charset="-122"/>
                <a:ea typeface="华文楷体" pitchFamily="2" charset="-122"/>
              </a:rPr>
              <a:t>生活中有许多人和物，他们卑微，但他们的表现能撼动人心。就像海潮的声音，即使是“细细的”，只要用心去聆听、去感受，也一样能让我们心潮澎湃。比喻的手法让题目更新颖更吸引人。</a:t>
            </a:r>
            <a:r>
              <a:rPr lang="zh-CN" altLang="en-US" sz="2400"/>
              <a:t> </a:t>
            </a:r>
          </a:p>
        </p:txBody>
      </p:sp>
      <p:sp>
        <p:nvSpPr>
          <p:cNvPr id="34818" name="矩形 13321"/>
          <p:cNvSpPr>
            <a:spLocks noChangeArrowheads="1"/>
          </p:cNvSpPr>
          <p:nvPr/>
        </p:nvSpPr>
        <p:spPr bwMode="auto">
          <a:xfrm>
            <a:off x="0" y="115888"/>
            <a:ext cx="2771775" cy="579437"/>
          </a:xfrm>
          <a:prstGeom prst="rect">
            <a:avLst/>
          </a:prstGeom>
          <a:noFill/>
          <a:ln w="9525">
            <a:noFill/>
            <a:miter lim="800000"/>
            <a:headEnd/>
            <a:tailEnd/>
          </a:ln>
        </p:spPr>
        <p:txBody>
          <a:bodyPr>
            <a:spAutoFit/>
          </a:bodyPr>
          <a:lstStyle/>
          <a:p>
            <a:pPr marL="342900" indent="-342900">
              <a:spcBef>
                <a:spcPct val="20000"/>
              </a:spcBef>
              <a:buClr>
                <a:schemeClr val="hlink"/>
              </a:buClr>
              <a:buFont typeface="Wingdings" pitchFamily="2" charset="2"/>
              <a:buNone/>
            </a:pPr>
            <a:r>
              <a:rPr lang="zh-CN" altLang="en-US" b="1">
                <a:solidFill>
                  <a:srgbClr val="0033CC"/>
                </a:solidFill>
                <a:ea typeface="黑体" pitchFamily="49" charset="-122"/>
              </a:rPr>
              <a:t>答案展示：</a:t>
            </a:r>
          </a:p>
        </p:txBody>
      </p:sp>
      <p:sp>
        <p:nvSpPr>
          <p:cNvPr id="13324" name="AutoShape 13"/>
          <p:cNvSpPr>
            <a:spLocks noChangeArrowheads="1"/>
          </p:cNvSpPr>
          <p:nvPr/>
        </p:nvSpPr>
        <p:spPr bwMode="auto">
          <a:xfrm>
            <a:off x="4427538" y="1412875"/>
            <a:ext cx="4932362" cy="1152525"/>
          </a:xfrm>
          <a:prstGeom prst="cloudCallout">
            <a:avLst>
              <a:gd name="adj1" fmla="val -47264"/>
              <a:gd name="adj2" fmla="val 89532"/>
            </a:avLst>
          </a:prstGeom>
          <a:solidFill>
            <a:srgbClr val="FF0000"/>
          </a:solidFill>
          <a:ln w="9525">
            <a:solidFill>
              <a:srgbClr val="993300"/>
            </a:solidFill>
            <a:round/>
            <a:headEnd/>
            <a:tailEnd/>
          </a:ln>
        </p:spPr>
        <p:txBody>
          <a:bodyPr/>
          <a:lstStyle/>
          <a:p>
            <a:pPr>
              <a:buFont typeface="Wingdings" pitchFamily="2" charset="2"/>
              <a:buNone/>
            </a:pPr>
            <a:r>
              <a:rPr lang="zh-CN" altLang="en-US" sz="2000">
                <a:solidFill>
                  <a:srgbClr val="FFFF00"/>
                </a:solidFill>
                <a:latin typeface="方正姚体" pitchFamily="2" charset="-122"/>
                <a:ea typeface="方正姚体" pitchFamily="2" charset="-122"/>
              </a:rPr>
              <a:t>参考答案。准确、全面、规范。</a:t>
            </a:r>
          </a:p>
        </p:txBody>
      </p:sp>
      <p:sp>
        <p:nvSpPr>
          <p:cNvPr id="13325" name="AutoShape 13"/>
          <p:cNvSpPr>
            <a:spLocks noChangeArrowheads="1"/>
          </p:cNvSpPr>
          <p:nvPr/>
        </p:nvSpPr>
        <p:spPr bwMode="auto">
          <a:xfrm>
            <a:off x="3492500" y="2924175"/>
            <a:ext cx="4932363" cy="1152525"/>
          </a:xfrm>
          <a:prstGeom prst="cloudCallout">
            <a:avLst>
              <a:gd name="adj1" fmla="val -47264"/>
              <a:gd name="adj2" fmla="val 89532"/>
            </a:avLst>
          </a:prstGeom>
          <a:solidFill>
            <a:srgbClr val="FF0000"/>
          </a:solidFill>
          <a:ln w="9525">
            <a:solidFill>
              <a:srgbClr val="993300"/>
            </a:solidFill>
            <a:round/>
            <a:headEnd/>
            <a:tailEnd/>
          </a:ln>
        </p:spPr>
        <p:txBody>
          <a:bodyPr/>
          <a:lstStyle/>
          <a:p>
            <a:pPr>
              <a:buFont typeface="Wingdings" pitchFamily="2" charset="2"/>
              <a:buNone/>
            </a:pPr>
            <a:r>
              <a:rPr lang="en-US" altLang="zh-CN" sz="2400">
                <a:solidFill>
                  <a:srgbClr val="FFFF00"/>
                </a:solidFill>
                <a:latin typeface="方正姚体" pitchFamily="2" charset="-122"/>
                <a:ea typeface="方正姚体" pitchFamily="2" charset="-122"/>
              </a:rPr>
              <a:t>3</a:t>
            </a:r>
            <a:r>
              <a:rPr lang="zh-CN" altLang="en-US" sz="2400">
                <a:solidFill>
                  <a:srgbClr val="FFFF00"/>
                </a:solidFill>
                <a:latin typeface="方正姚体" pitchFamily="2" charset="-122"/>
                <a:ea typeface="方正姚体" pitchFamily="2" charset="-122"/>
              </a:rPr>
              <a:t>分。正确无误。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blinds(horizontal)">
                                      <p:cBhvr>
                                        <p:cTn id="7" dur="500"/>
                                        <p:tgtEl>
                                          <p:spTgt spid="163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8">
                                            <p:txEl>
                                              <p:pRg st="1" end="1"/>
                                            </p:txEl>
                                          </p:spTgt>
                                        </p:tgtEl>
                                        <p:attrNameLst>
                                          <p:attrName>style.visibility</p:attrName>
                                        </p:attrNameLst>
                                      </p:cBhvr>
                                      <p:to>
                                        <p:strVal val="visible"/>
                                      </p:to>
                                    </p:set>
                                    <p:animEffect transition="in" filter="blinds(horizontal)">
                                      <p:cBhvr>
                                        <p:cTn id="12" dur="500"/>
                                        <p:tgtEl>
                                          <p:spTgt spid="163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24"/>
                                        </p:tgtEl>
                                        <p:attrNameLst>
                                          <p:attrName>style.visibility</p:attrName>
                                        </p:attrNameLst>
                                      </p:cBhvr>
                                      <p:to>
                                        <p:strVal val="visible"/>
                                      </p:to>
                                    </p:set>
                                    <p:animEffect transition="in" filter="blinds(horizontal)">
                                      <p:cBhvr>
                                        <p:cTn id="17" dur="500"/>
                                        <p:tgtEl>
                                          <p:spTgt spid="133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25"/>
                                        </p:tgtEl>
                                        <p:attrNameLst>
                                          <p:attrName>style.visibility</p:attrName>
                                        </p:attrNameLst>
                                      </p:cBhvr>
                                      <p:to>
                                        <p:strVal val="visible"/>
                                      </p:to>
                                    </p:set>
                                    <p:animEffect transition="in" filter="blinds(horizontal)">
                                      <p:cBhvr>
                                        <p:cTn id="22" dur="5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4" grpId="0" bldLvl="0" animBg="1"/>
      <p:bldP spid="133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p:nvPr/>
        </p:nvSpPr>
        <p:spPr>
          <a:xfrm>
            <a:off x="146050" y="1116013"/>
            <a:ext cx="8997950" cy="5367337"/>
          </a:xfrm>
          <a:prstGeom prst="rect">
            <a:avLst/>
          </a:prstGeom>
          <a:solidFill>
            <a:schemeClr val="bg1"/>
          </a:solidFill>
          <a:ln w="76200" cap="flat" cmpd="tri">
            <a:solidFill>
              <a:schemeClr val="tx2"/>
            </a:solidFill>
            <a:prstDash val="solid"/>
            <a:miter/>
            <a:headEnd type="none" w="med" len="med"/>
            <a:tailEnd type="none" w="med" len="med"/>
          </a:ln>
        </p:spPr>
        <p:txBody>
          <a:bodyPr anchor="ctr">
            <a:spAutoFit/>
          </a:bodyPr>
          <a:lstStyle/>
          <a:p>
            <a:pPr marL="342900" indent="-342900">
              <a:buFont typeface="Wingdings" panose="05000000000000000000" pitchFamily="2" charset="2"/>
              <a:buNone/>
              <a:defRPr/>
            </a:pPr>
            <a:r>
              <a:rPr lang="zh-CN" altLang="en-US" sz="2800" b="1" dirty="0">
                <a:solidFill>
                  <a:srgbClr val="0033CC"/>
                </a:solidFill>
                <a:latin typeface="Arial" panose="020B0604020202020204" pitchFamily="34" charset="0"/>
                <a:ea typeface="黑体" panose="02010609060101010101" pitchFamily="2" charset="-122"/>
              </a:rPr>
              <a:t>标题作用类答题方法：</a:t>
            </a:r>
          </a:p>
          <a:p>
            <a:pPr>
              <a:lnSpc>
                <a:spcPct val="90000"/>
              </a:lnSpc>
              <a:spcBef>
                <a:spcPct val="20000"/>
              </a:spcBef>
              <a:buClr>
                <a:schemeClr val="hlink"/>
              </a:buClr>
              <a:buFont typeface="Wingdings" panose="05000000000000000000" pitchFamily="2" charset="2"/>
              <a:buNone/>
              <a:defRPr/>
            </a:pPr>
            <a:r>
              <a:rPr lang="en-US" altLang="zh-CN" sz="2400" b="1">
                <a:solidFill>
                  <a:srgbClr val="CC0000"/>
                </a:solidFill>
                <a:latin typeface="Arial" panose="020B0604020202020204" pitchFamily="34" charset="0"/>
                <a:ea typeface="宋体" panose="02010600030101010101" pitchFamily="2" charset="-122"/>
                <a:sym typeface="+mn-ea"/>
              </a:rPr>
              <a:t>1</a:t>
            </a:r>
            <a:r>
              <a:rPr lang="zh-CN" altLang="en-US" sz="2400" b="1" dirty="0">
                <a:solidFill>
                  <a:srgbClr val="CC0000"/>
                </a:solidFill>
                <a:latin typeface="Arial" panose="020B0604020202020204" pitchFamily="34" charset="0"/>
                <a:ea typeface="宋体" panose="02010600030101010101" pitchFamily="2" charset="-122"/>
                <a:sym typeface="+mn-ea"/>
              </a:rPr>
              <a:t>、先看标题的本义：</a:t>
            </a:r>
            <a:r>
              <a:rPr lang="zh-CN" altLang="en-US" sz="2400" b="1" dirty="0">
                <a:latin typeface="Arial" panose="020B0604020202020204" pitchFamily="34" charset="0"/>
                <a:ea typeface="宋体" panose="02010600030101010101" pitchFamily="2" charset="-122"/>
                <a:sym typeface="+mn-ea"/>
              </a:rPr>
              <a:t>（词语的含义，概括内容、点明对象）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en-US" altLang="zh-CN" sz="2400" b="1">
                <a:solidFill>
                  <a:srgbClr val="CC0000"/>
                </a:solidFill>
                <a:latin typeface="Arial" panose="020B0604020202020204" pitchFamily="34" charset="0"/>
                <a:ea typeface="宋体" panose="02010600030101010101" pitchFamily="2" charset="-122"/>
                <a:sym typeface="+mn-ea"/>
              </a:rPr>
              <a:t>2</a:t>
            </a:r>
            <a:r>
              <a:rPr lang="zh-CN" altLang="en-US" sz="2400" b="1" dirty="0">
                <a:solidFill>
                  <a:srgbClr val="CC0000"/>
                </a:solidFill>
                <a:latin typeface="Arial" panose="020B0604020202020204" pitchFamily="34" charset="0"/>
                <a:ea typeface="宋体" panose="02010600030101010101" pitchFamily="2" charset="-122"/>
                <a:sym typeface="+mn-ea"/>
              </a:rPr>
              <a:t>、再思考深层含义：</a:t>
            </a:r>
            <a:r>
              <a:rPr lang="zh-CN" altLang="en-US" sz="2400" b="1" dirty="0">
                <a:latin typeface="Arial" panose="020B0604020202020204" pitchFamily="34" charset="0"/>
                <a:ea typeface="宋体" panose="02010600030101010101" pitchFamily="2" charset="-122"/>
                <a:sym typeface="+mn-ea"/>
              </a:rPr>
              <a:t>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zh-CN" altLang="en-US" sz="2400" b="1" dirty="0">
                <a:latin typeface="Arial" panose="020B0604020202020204" pitchFamily="34" charset="0"/>
                <a:ea typeface="宋体" panose="02010600030101010101" pitchFamily="2" charset="-122"/>
                <a:sym typeface="+mn-ea"/>
              </a:rPr>
              <a:t>（</a:t>
            </a:r>
            <a:r>
              <a:rPr lang="en-US" altLang="zh-CN" sz="2400" b="1">
                <a:latin typeface="Arial" panose="020B0604020202020204" pitchFamily="34" charset="0"/>
                <a:ea typeface="宋体" panose="02010600030101010101" pitchFamily="2" charset="-122"/>
                <a:sym typeface="+mn-ea"/>
              </a:rPr>
              <a:t>1</a:t>
            </a:r>
            <a:r>
              <a:rPr lang="zh-CN" altLang="en-US" sz="2400" b="1" dirty="0">
                <a:latin typeface="Arial" panose="020B0604020202020204" pitchFamily="34" charset="0"/>
                <a:ea typeface="宋体" panose="02010600030101010101" pitchFamily="2" charset="-122"/>
                <a:sym typeface="+mn-ea"/>
              </a:rPr>
              <a:t>）线索或悬念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zh-CN" altLang="en-US" sz="2400" b="1" dirty="0">
                <a:latin typeface="Arial" panose="020B0604020202020204" pitchFamily="34" charset="0"/>
                <a:ea typeface="宋体" panose="02010600030101010101" pitchFamily="2" charset="-122"/>
                <a:sym typeface="+mn-ea"/>
              </a:rPr>
              <a:t>（</a:t>
            </a:r>
            <a:r>
              <a:rPr lang="en-US" altLang="zh-CN" sz="2400" b="1">
                <a:latin typeface="Arial" panose="020B0604020202020204" pitchFamily="34" charset="0"/>
                <a:ea typeface="宋体" panose="02010600030101010101" pitchFamily="2" charset="-122"/>
                <a:sym typeface="+mn-ea"/>
              </a:rPr>
              <a:t>2</a:t>
            </a:r>
            <a:r>
              <a:rPr lang="zh-CN" altLang="en-US" sz="2400" b="1" dirty="0">
                <a:latin typeface="Arial" panose="020B0604020202020204" pitchFamily="34" charset="0"/>
                <a:ea typeface="宋体" panose="02010600030101010101" pitchFamily="2" charset="-122"/>
                <a:sym typeface="+mn-ea"/>
              </a:rPr>
              <a:t>）点明主旨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zh-CN" altLang="en-US" sz="2400" b="1" dirty="0">
                <a:latin typeface="Arial" panose="020B0604020202020204" pitchFamily="34" charset="0"/>
                <a:ea typeface="宋体" panose="02010600030101010101" pitchFamily="2" charset="-122"/>
                <a:sym typeface="+mn-ea"/>
              </a:rPr>
              <a:t>（</a:t>
            </a:r>
            <a:r>
              <a:rPr lang="en-US" altLang="zh-CN" sz="2400" b="1">
                <a:latin typeface="Arial" panose="020B0604020202020204" pitchFamily="34" charset="0"/>
                <a:ea typeface="宋体" panose="02010600030101010101" pitchFamily="2" charset="-122"/>
                <a:sym typeface="+mn-ea"/>
              </a:rPr>
              <a:t>3</a:t>
            </a:r>
            <a:r>
              <a:rPr lang="zh-CN" altLang="en-US" sz="2400" b="1" dirty="0">
                <a:latin typeface="Arial" panose="020B0604020202020204" pitchFamily="34" charset="0"/>
                <a:ea typeface="宋体" panose="02010600030101010101" pitchFamily="2" charset="-122"/>
                <a:sym typeface="+mn-ea"/>
              </a:rPr>
              <a:t>）表现人物性格、表达作者情感；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zh-CN" altLang="en-US" sz="2400" b="1" dirty="0">
                <a:latin typeface="Arial" panose="020B0604020202020204" pitchFamily="34" charset="0"/>
                <a:ea typeface="宋体" panose="02010600030101010101" pitchFamily="2" charset="-122"/>
                <a:sym typeface="+mn-ea"/>
              </a:rPr>
              <a:t>（</a:t>
            </a:r>
            <a:r>
              <a:rPr lang="en-US" altLang="zh-CN" sz="2400" b="1">
                <a:latin typeface="Arial" panose="020B0604020202020204" pitchFamily="34" charset="0"/>
                <a:ea typeface="宋体" panose="02010600030101010101" pitchFamily="2" charset="-122"/>
                <a:sym typeface="+mn-ea"/>
              </a:rPr>
              <a:t>4</a:t>
            </a:r>
            <a:r>
              <a:rPr lang="zh-CN" altLang="en-US" sz="2400" b="1" dirty="0">
                <a:latin typeface="Arial" panose="020B0604020202020204" pitchFamily="34" charset="0"/>
                <a:ea typeface="宋体" panose="02010600030101010101" pitchFamily="2" charset="-122"/>
                <a:sym typeface="+mn-ea"/>
              </a:rPr>
              <a:t>）表现手法或修辞（比喻、拟人、象征等）　　</a:t>
            </a:r>
            <a:endParaRPr lang="zh-CN" altLang="en-US" sz="2400" b="1" dirty="0">
              <a:latin typeface="Arial" panose="020B0604020202020204" pitchFamily="34" charset="0"/>
              <a:ea typeface="宋体" panose="02010600030101010101" pitchFamily="2" charset="-122"/>
            </a:endParaRPr>
          </a:p>
          <a:p>
            <a:pPr>
              <a:lnSpc>
                <a:spcPct val="90000"/>
              </a:lnSpc>
              <a:spcBef>
                <a:spcPct val="20000"/>
              </a:spcBef>
              <a:buClr>
                <a:schemeClr val="hlink"/>
              </a:buClr>
              <a:buFont typeface="Wingdings" panose="05000000000000000000" pitchFamily="2" charset="2"/>
              <a:buNone/>
              <a:defRPr/>
            </a:pPr>
            <a:r>
              <a:rPr lang="en-US" altLang="zh-CN" sz="2400" b="1">
                <a:solidFill>
                  <a:srgbClr val="CC0000"/>
                </a:solidFill>
                <a:latin typeface="Arial" panose="020B0604020202020204" pitchFamily="34" charset="0"/>
                <a:ea typeface="宋体" panose="02010600030101010101" pitchFamily="2" charset="-122"/>
                <a:sym typeface="+mn-ea"/>
              </a:rPr>
              <a:t>3</a:t>
            </a:r>
            <a:r>
              <a:rPr lang="zh-CN" altLang="en-US" sz="2400" b="1" dirty="0">
                <a:solidFill>
                  <a:srgbClr val="CC0000"/>
                </a:solidFill>
                <a:latin typeface="Arial" panose="020B0604020202020204" pitchFamily="34" charset="0"/>
                <a:ea typeface="宋体" panose="02010600030101010101" pitchFamily="2" charset="-122"/>
                <a:sym typeface="+mn-ea"/>
              </a:rPr>
              <a:t>、最后分析其效果：</a:t>
            </a:r>
            <a:r>
              <a:rPr lang="zh-CN" altLang="en-US" sz="2400" b="1" dirty="0">
                <a:latin typeface="Arial" panose="020B0604020202020204" pitchFamily="34" charset="0"/>
                <a:ea typeface="宋体" panose="02010600030101010101" pitchFamily="2" charset="-122"/>
                <a:sym typeface="+mn-ea"/>
              </a:rPr>
              <a:t>新颖含蓄、言简意丰、发人深思、引起阅读兴趣</a:t>
            </a:r>
            <a:r>
              <a:rPr lang="en-US" altLang="zh-CN" sz="2400" b="1">
                <a:latin typeface="Arial" panose="020B0604020202020204" pitchFamily="34" charset="0"/>
                <a:ea typeface="宋体" panose="02010600030101010101" pitchFamily="2" charset="-122"/>
                <a:sym typeface="+mn-ea"/>
              </a:rPr>
              <a:t>……</a:t>
            </a:r>
            <a:r>
              <a:rPr lang="zh-CN" altLang="en-US" sz="2400" b="1" dirty="0">
                <a:latin typeface="Arial" panose="020B0604020202020204" pitchFamily="34" charset="0"/>
                <a:ea typeface="宋体" panose="02010600030101010101" pitchFamily="2" charset="-122"/>
                <a:sym typeface="+mn-ea"/>
              </a:rPr>
              <a:t>　</a:t>
            </a:r>
            <a:r>
              <a:rPr lang="zh-CN" altLang="en-US" b="1" dirty="0">
                <a:latin typeface="Arial" panose="020B0604020202020204" pitchFamily="34" charset="0"/>
                <a:ea typeface="宋体" panose="02010600030101010101" pitchFamily="2" charset="-122"/>
                <a:sym typeface="+mn-ea"/>
              </a:rPr>
              <a:t>　</a:t>
            </a:r>
            <a:endParaRPr lang="zh-CN" altLang="en-US" b="1" dirty="0">
              <a:latin typeface="Arial" panose="020B0604020202020204" pitchFamily="34" charset="0"/>
              <a:ea typeface="宋体" panose="02010600030101010101" pitchFamily="2" charset="-122"/>
            </a:endParaRPr>
          </a:p>
          <a:p>
            <a:pPr marL="342900" indent="-342900">
              <a:buFont typeface="Wingdings" panose="05000000000000000000" pitchFamily="2" charset="2"/>
              <a:buNone/>
              <a:defRPr/>
            </a:pPr>
            <a:r>
              <a:rPr lang="zh-CN" altLang="en-US" sz="2800" b="1" dirty="0">
                <a:solidFill>
                  <a:srgbClr val="0033CC"/>
                </a:solidFill>
                <a:latin typeface="Arial" panose="020B0604020202020204" pitchFamily="34" charset="0"/>
                <a:ea typeface="黑体" panose="02010609060101010101" pitchFamily="2" charset="-122"/>
              </a:rPr>
              <a:t>答案：</a:t>
            </a:r>
            <a:r>
              <a:rPr lang="zh-CN" altLang="en-US" sz="2400" b="1" dirty="0">
                <a:solidFill>
                  <a:schemeClr val="tx1"/>
                </a:solidFill>
                <a:latin typeface="华文楷体" pitchFamily="2" charset="-122"/>
                <a:ea typeface="华文楷体" pitchFamily="2" charset="-122"/>
                <a:sym typeface="+mn-ea"/>
              </a:rPr>
              <a:t>“细细的潮音”指的是生活中的点点滴滴的小事叩打人们心灵的声音。作者借这一形象的</a:t>
            </a:r>
            <a:r>
              <a:rPr lang="zh-CN" altLang="en-US" sz="2400" b="1" dirty="0">
                <a:solidFill>
                  <a:srgbClr val="FF0000"/>
                </a:solidFill>
                <a:latin typeface="华文楷体" pitchFamily="2" charset="-122"/>
                <a:ea typeface="华文楷体" pitchFamily="2" charset="-122"/>
                <a:sym typeface="+mn-ea"/>
              </a:rPr>
              <a:t>比喻</a:t>
            </a:r>
            <a:r>
              <a:rPr lang="zh-CN" altLang="en-US" sz="2400" b="1" dirty="0">
                <a:solidFill>
                  <a:schemeClr val="tx1"/>
                </a:solidFill>
                <a:latin typeface="华文楷体" pitchFamily="2" charset="-122"/>
                <a:ea typeface="华文楷体" pitchFamily="2" charset="-122"/>
                <a:sym typeface="+mn-ea"/>
              </a:rPr>
              <a:t>，呼吁人们要善于发现生活中的每一份美丽，感动与感慨，让人们的生活更有色彩，灵魂升华得更有意义。</a:t>
            </a:r>
            <a:r>
              <a:rPr lang="zh-CN" altLang="en-US" sz="2400" dirty="0">
                <a:solidFill>
                  <a:srgbClr val="0033CC"/>
                </a:solidFill>
                <a:latin typeface="Calibri" panose="020F0502020204030204" charset="0"/>
                <a:ea typeface="宋体" panose="02010600030101010101" pitchFamily="2" charset="-122"/>
              </a:rPr>
              <a:t>               </a:t>
            </a:r>
          </a:p>
        </p:txBody>
      </p:sp>
      <p:sp>
        <p:nvSpPr>
          <p:cNvPr id="33794" name="矩形 13321"/>
          <p:cNvSpPr>
            <a:spLocks noChangeArrowheads="1"/>
          </p:cNvSpPr>
          <p:nvPr/>
        </p:nvSpPr>
        <p:spPr bwMode="auto">
          <a:xfrm>
            <a:off x="93663" y="568325"/>
            <a:ext cx="7627937" cy="522288"/>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800" b="1">
                <a:sym typeface="+mn-ea"/>
              </a:rPr>
              <a:t>该题型属于作用题，主要考察标题的作用</a:t>
            </a:r>
            <a:endParaRPr lang="zh-CN" altLang="en-US" sz="2800" b="1">
              <a:solidFill>
                <a:srgbClr val="0033CC"/>
              </a:solidFill>
              <a:ea typeface="黑体" pitchFamily="49" charset="-122"/>
            </a:endParaRPr>
          </a:p>
        </p:txBody>
      </p:sp>
      <p:sp>
        <p:nvSpPr>
          <p:cNvPr id="33795" name="文本框 1"/>
          <p:cNvSpPr txBox="1">
            <a:spLocks noChangeArrowheads="1"/>
          </p:cNvSpPr>
          <p:nvPr/>
        </p:nvSpPr>
        <p:spPr bwMode="auto">
          <a:xfrm>
            <a:off x="149225" y="115888"/>
            <a:ext cx="8407400" cy="460375"/>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zh-CN" sz="2400" b="1">
                <a:solidFill>
                  <a:schemeClr val="tx1"/>
                </a:solidFill>
                <a:sym typeface="+mn-ea"/>
              </a:rPr>
              <a:t>试题分析：</a:t>
            </a:r>
            <a:r>
              <a:rPr lang="en-US" altLang="zh-CN" sz="2400" b="1">
                <a:solidFill>
                  <a:schemeClr val="tx1"/>
                </a:solidFill>
                <a:sym typeface="+mn-ea"/>
              </a:rPr>
              <a:t>3.</a:t>
            </a:r>
            <a:r>
              <a:rPr lang="zh-CN" altLang="en-US" sz="2400" b="1">
                <a:solidFill>
                  <a:schemeClr val="tx1"/>
                </a:solidFill>
                <a:sym typeface="+mn-ea"/>
              </a:rPr>
              <a:t>说说你对题目“细细的潮音”的理解。</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4">
                                            <p:txEl>
                                              <p:pRg st="0" end="0"/>
                                            </p:txEl>
                                          </p:spTgt>
                                        </p:tgtEl>
                                        <p:attrNameLst>
                                          <p:attrName>style.visibility</p:attrName>
                                        </p:attrNameLst>
                                      </p:cBhvr>
                                      <p:to>
                                        <p:strVal val="visible"/>
                                      </p:to>
                                    </p:set>
                                    <p:anim calcmode="lin" valueType="num">
                                      <p:cBhvr additive="base">
                                        <p:cTn id="13" dur="500" fill="hold"/>
                                        <p:tgtEl>
                                          <p:spTgt spid="3379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8">
                                            <p:txEl>
                                              <p:pRg st="0" end="0"/>
                                            </p:txEl>
                                          </p:spTgt>
                                        </p:tgtEl>
                                        <p:attrNameLst>
                                          <p:attrName>style.visibility</p:attrName>
                                        </p:attrNameLst>
                                      </p:cBhvr>
                                      <p:to>
                                        <p:strVal val="visible"/>
                                      </p:to>
                                    </p:set>
                                    <p:anim calcmode="lin" valueType="num">
                                      <p:cBhvr additive="base">
                                        <p:cTn id="19" dur="5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8">
                                            <p:txEl>
                                              <p:pRg st="1" end="1"/>
                                            </p:txEl>
                                          </p:spTgt>
                                        </p:tgtEl>
                                        <p:attrNameLst>
                                          <p:attrName>style.visibility</p:attrName>
                                        </p:attrNameLst>
                                      </p:cBhvr>
                                      <p:to>
                                        <p:strVal val="visible"/>
                                      </p:to>
                                    </p:set>
                                    <p:anim calcmode="lin" valueType="num">
                                      <p:cBhvr additive="base">
                                        <p:cTn id="25" dur="500" fill="hold"/>
                                        <p:tgtEl>
                                          <p:spTgt spid="1638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388">
                                            <p:txEl>
                                              <p:pRg st="2" end="2"/>
                                            </p:txEl>
                                          </p:spTgt>
                                        </p:tgtEl>
                                        <p:attrNameLst>
                                          <p:attrName>style.visibility</p:attrName>
                                        </p:attrNameLst>
                                      </p:cBhvr>
                                      <p:to>
                                        <p:strVal val="visible"/>
                                      </p:to>
                                    </p:set>
                                    <p:anim calcmode="lin" valueType="num">
                                      <p:cBhvr additive="base">
                                        <p:cTn id="31" dur="500" fill="hold"/>
                                        <p:tgtEl>
                                          <p:spTgt spid="1638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388">
                                            <p:txEl>
                                              <p:pRg st="3" end="3"/>
                                            </p:txEl>
                                          </p:spTgt>
                                        </p:tgtEl>
                                        <p:attrNameLst>
                                          <p:attrName>style.visibility</p:attrName>
                                        </p:attrNameLst>
                                      </p:cBhvr>
                                      <p:to>
                                        <p:strVal val="visible"/>
                                      </p:to>
                                    </p:set>
                                    <p:anim calcmode="lin" valueType="num">
                                      <p:cBhvr additive="base">
                                        <p:cTn id="37" dur="500" fill="hold"/>
                                        <p:tgtEl>
                                          <p:spTgt spid="1638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6388">
                                            <p:txEl>
                                              <p:pRg st="4" end="4"/>
                                            </p:txEl>
                                          </p:spTgt>
                                        </p:tgtEl>
                                        <p:attrNameLst>
                                          <p:attrName>style.visibility</p:attrName>
                                        </p:attrNameLst>
                                      </p:cBhvr>
                                      <p:to>
                                        <p:strVal val="visible"/>
                                      </p:to>
                                    </p:set>
                                    <p:anim calcmode="lin" valueType="num">
                                      <p:cBhvr additive="base">
                                        <p:cTn id="43" dur="500" fill="hold"/>
                                        <p:tgtEl>
                                          <p:spTgt spid="16388">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38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6388">
                                            <p:txEl>
                                              <p:pRg st="5" end="5"/>
                                            </p:txEl>
                                          </p:spTgt>
                                        </p:tgtEl>
                                        <p:attrNameLst>
                                          <p:attrName>style.visibility</p:attrName>
                                        </p:attrNameLst>
                                      </p:cBhvr>
                                      <p:to>
                                        <p:strVal val="visible"/>
                                      </p:to>
                                    </p:set>
                                    <p:anim calcmode="lin" valueType="num">
                                      <p:cBhvr additive="base">
                                        <p:cTn id="49" dur="500" fill="hold"/>
                                        <p:tgtEl>
                                          <p:spTgt spid="16388">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38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388">
                                            <p:txEl>
                                              <p:pRg st="6" end="6"/>
                                            </p:txEl>
                                          </p:spTgt>
                                        </p:tgtEl>
                                        <p:attrNameLst>
                                          <p:attrName>style.visibility</p:attrName>
                                        </p:attrNameLst>
                                      </p:cBhvr>
                                      <p:to>
                                        <p:strVal val="visible"/>
                                      </p:to>
                                    </p:set>
                                    <p:anim calcmode="lin" valueType="num">
                                      <p:cBhvr additive="base">
                                        <p:cTn id="55" dur="500" fill="hold"/>
                                        <p:tgtEl>
                                          <p:spTgt spid="16388">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638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388">
                                            <p:txEl>
                                              <p:pRg st="7" end="7"/>
                                            </p:txEl>
                                          </p:spTgt>
                                        </p:tgtEl>
                                        <p:attrNameLst>
                                          <p:attrName>style.visibility</p:attrName>
                                        </p:attrNameLst>
                                      </p:cBhvr>
                                      <p:to>
                                        <p:strVal val="visible"/>
                                      </p:to>
                                    </p:set>
                                    <p:anim calcmode="lin" valueType="num">
                                      <p:cBhvr additive="base">
                                        <p:cTn id="61" dur="500" fill="hold"/>
                                        <p:tgtEl>
                                          <p:spTgt spid="16388">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638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6388">
                                            <p:txEl>
                                              <p:pRg st="8" end="8"/>
                                            </p:txEl>
                                          </p:spTgt>
                                        </p:tgtEl>
                                        <p:attrNameLst>
                                          <p:attrName>style.visibility</p:attrName>
                                        </p:attrNameLst>
                                      </p:cBhvr>
                                      <p:to>
                                        <p:strVal val="visible"/>
                                      </p:to>
                                    </p:set>
                                    <p:anim calcmode="lin" valueType="num">
                                      <p:cBhvr additive="base">
                                        <p:cTn id="67" dur="500" fill="hold"/>
                                        <p:tgtEl>
                                          <p:spTgt spid="16388">
                                            <p:txEl>
                                              <p:pRg st="8" end="8"/>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38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49153"/>
          <p:cNvSpPr>
            <a:spLocks noGrp="1" noRot="1"/>
          </p:cNvSpPr>
          <p:nvPr>
            <p:ph type="title"/>
          </p:nvPr>
        </p:nvSpPr>
        <p:spPr/>
        <p:txBody>
          <a:bodyPr/>
          <a:lstStyle/>
          <a:p>
            <a:pPr algn="l" eaLnBrk="1" hangingPunct="1"/>
            <a:r>
              <a:rPr lang="zh-CN" altLang="en-US" sz="4000" b="1" smtClean="0"/>
              <a:t>常考题型：</a:t>
            </a:r>
          </a:p>
        </p:txBody>
      </p:sp>
      <p:sp>
        <p:nvSpPr>
          <p:cNvPr id="18434" name="文本占位符 49154"/>
          <p:cNvSpPr>
            <a:spLocks noGrp="1" noRot="1"/>
          </p:cNvSpPr>
          <p:nvPr>
            <p:ph idx="1"/>
          </p:nvPr>
        </p:nvSpPr>
        <p:spPr>
          <a:xfrm>
            <a:off x="250825" y="1484313"/>
            <a:ext cx="8785225" cy="4614862"/>
          </a:xfrm>
        </p:spPr>
        <p:txBody>
          <a:bodyPr/>
          <a:lstStyle/>
          <a:p>
            <a:pPr marL="0" indent="0" eaLnBrk="1" hangingPunct="1">
              <a:buFont typeface="Wingdings" pitchFamily="2" charset="2"/>
              <a:buNone/>
            </a:pPr>
            <a:r>
              <a:rPr lang="zh-CN" altLang="en-US" sz="4000" b="1" smtClean="0"/>
              <a:t>一、整体感知题</a:t>
            </a:r>
          </a:p>
          <a:p>
            <a:pPr marL="0" indent="0" eaLnBrk="1" hangingPunct="1">
              <a:buFont typeface="Wingdings" pitchFamily="2" charset="2"/>
              <a:buNone/>
            </a:pPr>
            <a:r>
              <a:rPr lang="zh-CN" altLang="en-US" sz="4000" b="1" smtClean="0"/>
              <a:t>二、赏析题</a:t>
            </a:r>
          </a:p>
          <a:p>
            <a:pPr marL="0" indent="0" eaLnBrk="1" hangingPunct="1">
              <a:buFont typeface="Wingdings" pitchFamily="2" charset="2"/>
              <a:buNone/>
            </a:pPr>
            <a:r>
              <a:rPr lang="zh-CN" altLang="en-US" sz="4000" b="1" smtClean="0"/>
              <a:t>三、作用题</a:t>
            </a:r>
          </a:p>
          <a:p>
            <a:pPr marL="0" indent="0" eaLnBrk="1" hangingPunct="1">
              <a:buFont typeface="Wingdings" pitchFamily="2" charset="2"/>
              <a:buNone/>
            </a:pPr>
            <a:r>
              <a:rPr lang="zh-CN" altLang="en-US" sz="4000" b="1" smtClean="0"/>
              <a:t>四、含义题</a:t>
            </a:r>
          </a:p>
          <a:p>
            <a:pPr marL="0" indent="0" eaLnBrk="1" hangingPunct="1">
              <a:buFont typeface="Wingdings" pitchFamily="2" charset="2"/>
              <a:buNone/>
            </a:pPr>
            <a:r>
              <a:rPr lang="zh-CN" altLang="en-US" sz="4000" b="1" smtClean="0"/>
              <a:t>五、铺垫题</a:t>
            </a:r>
          </a:p>
          <a:p>
            <a:pPr marL="0" indent="0" eaLnBrk="1" hangingPunct="1">
              <a:buFont typeface="Wingdings" pitchFamily="2" charset="2"/>
              <a:buNone/>
            </a:pPr>
            <a:r>
              <a:rPr lang="zh-CN" altLang="en-US" sz="4000" b="1" smtClean="0"/>
              <a:t>六、开放题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linds(horizontal)">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34">
                                            <p:txEl>
                                              <p:pRg st="0" end="0"/>
                                            </p:txEl>
                                          </p:spTgt>
                                        </p:tgtEl>
                                        <p:attrNameLst>
                                          <p:attrName>style.visibility</p:attrName>
                                        </p:attrNameLst>
                                      </p:cBhvr>
                                      <p:to>
                                        <p:strVal val="visible"/>
                                      </p:to>
                                    </p:set>
                                    <p:anim calcmode="lin" valueType="num">
                                      <p:cBhvr additive="base">
                                        <p:cTn id="12" dur="5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8434">
                                            <p:txEl>
                                              <p:pRg st="1" end="1"/>
                                            </p:txEl>
                                          </p:spTgt>
                                        </p:tgtEl>
                                        <p:attrNameLst>
                                          <p:attrName>style.visibility</p:attrName>
                                        </p:attrNameLst>
                                      </p:cBhvr>
                                      <p:to>
                                        <p:strVal val="visible"/>
                                      </p:to>
                                    </p:set>
                                    <p:anim calcmode="lin" valueType="num">
                                      <p:cBhvr additive="base">
                                        <p:cTn id="18"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8434">
                                            <p:txEl>
                                              <p:pRg st="2" end="2"/>
                                            </p:txEl>
                                          </p:spTgt>
                                        </p:tgtEl>
                                        <p:attrNameLst>
                                          <p:attrName>style.visibility</p:attrName>
                                        </p:attrNameLst>
                                      </p:cBhvr>
                                      <p:to>
                                        <p:strVal val="visible"/>
                                      </p:to>
                                    </p:set>
                                    <p:anim calcmode="lin" valueType="num">
                                      <p:cBhvr additive="base">
                                        <p:cTn id="24" dur="500" fill="hold"/>
                                        <p:tgtEl>
                                          <p:spTgt spid="18434">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84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18434">
                                            <p:txEl>
                                              <p:pRg st="3" end="3"/>
                                            </p:txEl>
                                          </p:spTgt>
                                        </p:tgtEl>
                                        <p:attrNameLst>
                                          <p:attrName>style.visibility</p:attrName>
                                        </p:attrNameLst>
                                      </p:cBhvr>
                                      <p:to>
                                        <p:strVal val="visible"/>
                                      </p:to>
                                    </p:set>
                                    <p:animEffect transition="in" filter="box(in)">
                                      <p:cBhvr>
                                        <p:cTn id="30" dur="500"/>
                                        <p:tgtEl>
                                          <p:spTgt spid="1843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8434">
                                            <p:txEl>
                                              <p:pRg st="4" end="4"/>
                                            </p:txEl>
                                          </p:spTgt>
                                        </p:tgtEl>
                                        <p:attrNameLst>
                                          <p:attrName>style.visibility</p:attrName>
                                        </p:attrNameLst>
                                      </p:cBhvr>
                                      <p:to>
                                        <p:strVal val="visible"/>
                                      </p:to>
                                    </p:set>
                                    <p:anim calcmode="lin" valueType="num">
                                      <p:cBhvr additive="base">
                                        <p:cTn id="35" dur="500" fill="hold"/>
                                        <p:tgtEl>
                                          <p:spTgt spid="18434">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843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8434">
                                            <p:txEl>
                                              <p:pRg st="5" end="5"/>
                                            </p:txEl>
                                          </p:spTgt>
                                        </p:tgtEl>
                                        <p:attrNameLst>
                                          <p:attrName>style.visibility</p:attrName>
                                        </p:attrNameLst>
                                      </p:cBhvr>
                                      <p:to>
                                        <p:strVal val="visible"/>
                                      </p:to>
                                    </p:set>
                                    <p:anim calcmode="lin" valueType="num">
                                      <p:cBhvr additive="base">
                                        <p:cTn id="41" dur="500" fill="hold"/>
                                        <p:tgtEl>
                                          <p:spTgt spid="18434">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43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ChangeArrowheads="1"/>
          </p:cNvSpPr>
          <p:nvPr/>
        </p:nvSpPr>
        <p:spPr bwMode="auto">
          <a:xfrm>
            <a:off x="0" y="3284538"/>
            <a:ext cx="8964613" cy="3089275"/>
          </a:xfrm>
          <a:prstGeom prst="rect">
            <a:avLst/>
          </a:prstGeom>
          <a:solidFill>
            <a:schemeClr val="bg1"/>
          </a:solidFill>
          <a:ln w="76200" cmpd="tri">
            <a:solidFill>
              <a:schemeClr val="tx2"/>
            </a:solidFill>
            <a:miter lim="800000"/>
            <a:headEnd/>
            <a:tailEnd/>
          </a:ln>
        </p:spPr>
        <p:txBody>
          <a:bodyPr>
            <a:spAutoFit/>
          </a:bodyPr>
          <a:lstStyle/>
          <a:p>
            <a:pPr>
              <a:buFont typeface="Wingdings" pitchFamily="2" charset="2"/>
              <a:buNone/>
            </a:pPr>
            <a:r>
              <a:rPr lang="zh-CN" altLang="en-US" sz="2400" b="1"/>
              <a:t>例</a:t>
            </a:r>
            <a:r>
              <a:rPr lang="en-US" altLang="zh-CN" sz="2400" b="1"/>
              <a:t>1</a:t>
            </a:r>
            <a:r>
              <a:rPr lang="zh-CN" altLang="en-US" sz="2400" b="1"/>
              <a:t>：</a:t>
            </a:r>
            <a:r>
              <a:rPr lang="zh-CN" altLang="en-US" sz="2400" b="1">
                <a:solidFill>
                  <a:schemeClr val="tx1"/>
                </a:solidFill>
              </a:rPr>
              <a:t>“抽”字。生动形象地表达了当时作者被拉车人所震撼。拉车人为了生活而艰辛地工作着，用汗水浇灌着大地，而我们却生活在如此舒适的环境中，看到此景，能不为之而思索、愧疚。所以“抽”字准确地表现了作者的心理。</a:t>
            </a:r>
          </a:p>
          <a:p>
            <a:pPr>
              <a:buFont typeface="Wingdings" pitchFamily="2" charset="2"/>
              <a:buNone/>
            </a:pPr>
            <a:r>
              <a:rPr lang="zh-CN" altLang="en-US" sz="2400" b="1"/>
              <a:t>例</a:t>
            </a:r>
            <a:r>
              <a:rPr lang="en-US" altLang="zh-CN" sz="2400" b="1"/>
              <a:t>2</a:t>
            </a:r>
            <a:r>
              <a:rPr lang="zh-CN" altLang="en-US" sz="2400" b="1"/>
              <a:t>：</a:t>
            </a:r>
            <a:r>
              <a:rPr lang="zh-CN" altLang="en-US" sz="2400" b="1">
                <a:solidFill>
                  <a:schemeClr val="tx1"/>
                </a:solidFill>
              </a:rPr>
              <a:t>“闪亮”。生动形象地描写出老病人苍白的脸上的诚恳笑容，表现出老病人们虽然身体被病毒侵噬，但精神却得到升华，明白“平安”的意义，表现了老病人即使身残但依旧关爱他人的精神。</a:t>
            </a:r>
          </a:p>
        </p:txBody>
      </p:sp>
      <p:grpSp>
        <p:nvGrpSpPr>
          <p:cNvPr id="36866" name="Group 11"/>
          <p:cNvGrpSpPr>
            <a:grpSpLocks/>
          </p:cNvGrpSpPr>
          <p:nvPr/>
        </p:nvGrpSpPr>
        <p:grpSpPr bwMode="auto">
          <a:xfrm>
            <a:off x="179388" y="115888"/>
            <a:ext cx="2735262" cy="582612"/>
            <a:chOff x="295" y="117"/>
            <a:chExt cx="1723" cy="367"/>
          </a:xfrm>
        </p:grpSpPr>
        <p:sp>
          <p:nvSpPr>
            <p:cNvPr id="36871" name="Text Box 10"/>
            <p:cNvSpPr txBox="1">
              <a:spLocks noChangeArrowheads="1"/>
            </p:cNvSpPr>
            <p:nvPr/>
          </p:nvSpPr>
          <p:spPr bwMode="auto">
            <a:xfrm>
              <a:off x="340" y="117"/>
              <a:ext cx="1678" cy="365"/>
            </a:xfrm>
            <a:prstGeom prst="rect">
              <a:avLst/>
            </a:prstGeom>
            <a:noFill/>
            <a:ln w="9525">
              <a:noFill/>
              <a:miter lim="800000"/>
              <a:headEnd/>
              <a:tailEnd/>
            </a:ln>
          </p:spPr>
          <p:txBody>
            <a:bodyPr>
              <a:spAutoFit/>
            </a:bodyPr>
            <a:lstStyle/>
            <a:p>
              <a:pPr>
                <a:buFont typeface="Wingdings" pitchFamily="2" charset="2"/>
                <a:buNone/>
              </a:pPr>
              <a:r>
                <a:rPr lang="zh-CN" altLang="en-US">
                  <a:solidFill>
                    <a:schemeClr val="bg1"/>
                  </a:solidFill>
                </a:rPr>
                <a:t>试题呈现</a:t>
              </a:r>
            </a:p>
          </p:txBody>
        </p:sp>
        <p:sp>
          <p:nvSpPr>
            <p:cNvPr id="36872" name="Text Box 7"/>
            <p:cNvSpPr txBox="1">
              <a:spLocks noChangeArrowheads="1"/>
            </p:cNvSpPr>
            <p:nvPr/>
          </p:nvSpPr>
          <p:spPr bwMode="auto">
            <a:xfrm>
              <a:off x="295" y="119"/>
              <a:ext cx="1678" cy="365"/>
            </a:xfrm>
            <a:prstGeom prst="rect">
              <a:avLst/>
            </a:prstGeom>
            <a:noFill/>
            <a:ln w="9525">
              <a:noFill/>
              <a:miter lim="800000"/>
              <a:headEnd/>
              <a:tailEnd/>
            </a:ln>
          </p:spPr>
          <p:txBody>
            <a:bodyPr>
              <a:spAutoFit/>
            </a:bodyPr>
            <a:lstStyle/>
            <a:p>
              <a:pPr>
                <a:buFont typeface="Wingdings" pitchFamily="2" charset="2"/>
                <a:buNone/>
              </a:pPr>
              <a:r>
                <a:rPr lang="zh-CN" altLang="en-US" b="1">
                  <a:solidFill>
                    <a:srgbClr val="0033CC"/>
                  </a:solidFill>
                  <a:ea typeface="黑体" pitchFamily="49" charset="-122"/>
                </a:rPr>
                <a:t>试题呈现</a:t>
              </a:r>
            </a:p>
          </p:txBody>
        </p:sp>
      </p:grpSp>
      <p:sp>
        <p:nvSpPr>
          <p:cNvPr id="36867" name="Text Box 8"/>
          <p:cNvSpPr txBox="1">
            <a:spLocks noChangeArrowheads="1"/>
          </p:cNvSpPr>
          <p:nvPr/>
        </p:nvSpPr>
        <p:spPr bwMode="auto">
          <a:xfrm>
            <a:off x="179388" y="2565400"/>
            <a:ext cx="2019300" cy="579438"/>
          </a:xfrm>
          <a:prstGeom prst="rect">
            <a:avLst/>
          </a:prstGeom>
          <a:noFill/>
          <a:ln w="9525">
            <a:noFill/>
            <a:miter lim="800000"/>
            <a:headEnd/>
            <a:tailEnd/>
          </a:ln>
        </p:spPr>
        <p:txBody>
          <a:bodyPr>
            <a:spAutoFit/>
          </a:bodyPr>
          <a:lstStyle/>
          <a:p>
            <a:pPr>
              <a:buFont typeface="Wingdings" pitchFamily="2" charset="2"/>
              <a:buNone/>
            </a:pPr>
            <a:r>
              <a:rPr lang="zh-CN" altLang="en-US" b="1">
                <a:solidFill>
                  <a:srgbClr val="0033CC"/>
                </a:solidFill>
                <a:ea typeface="黑体" pitchFamily="49" charset="-122"/>
              </a:rPr>
              <a:t>答案展示</a:t>
            </a:r>
          </a:p>
        </p:txBody>
      </p:sp>
      <p:sp>
        <p:nvSpPr>
          <p:cNvPr id="2" name="Rectangle 5"/>
          <p:cNvSpPr>
            <a:spLocks noChangeArrowheads="1"/>
          </p:cNvSpPr>
          <p:nvPr/>
        </p:nvSpPr>
        <p:spPr bwMode="auto">
          <a:xfrm>
            <a:off x="0" y="765175"/>
            <a:ext cx="9036050" cy="1641475"/>
          </a:xfrm>
          <a:prstGeom prst="rect">
            <a:avLst/>
          </a:prstGeom>
          <a:solidFill>
            <a:schemeClr val="bg1"/>
          </a:solidFill>
          <a:ln w="76200" cmpd="tri">
            <a:solidFill>
              <a:schemeClr val="tx2"/>
            </a:solidFill>
            <a:miter lim="800000"/>
            <a:headEnd/>
            <a:tailEnd/>
          </a:ln>
        </p:spPr>
        <p:txBody>
          <a:bodyPr>
            <a:spAutoFit/>
          </a:bodyPr>
          <a:lstStyle/>
          <a:p>
            <a:pPr>
              <a:spcBef>
                <a:spcPct val="20000"/>
              </a:spcBef>
              <a:buClr>
                <a:schemeClr val="hlink"/>
              </a:buClr>
              <a:buFont typeface="Wingdings" pitchFamily="2" charset="2"/>
              <a:buNone/>
            </a:pPr>
            <a:r>
              <a:rPr lang="en-US" altLang="zh-CN" sz="2400" b="1"/>
              <a:t>4</a:t>
            </a:r>
            <a:r>
              <a:rPr lang="zh-CN" altLang="en-US" sz="2400" b="1"/>
              <a:t>．</a:t>
            </a:r>
            <a:r>
              <a:rPr lang="zh-CN" altLang="en-US" sz="2400" b="1">
                <a:solidFill>
                  <a:schemeClr val="tx1"/>
                </a:solidFill>
              </a:rPr>
              <a:t>本文语言形象、传神，比如第③段、第⑤段和第⑨段加点的“抽”、“闪亮”、“燃”都用得很有特色，请你选一处，联系上下文加以品味。（</a:t>
            </a:r>
            <a:r>
              <a:rPr lang="en-US" altLang="zh-CN" sz="2400" b="1">
                <a:solidFill>
                  <a:schemeClr val="tx1"/>
                </a:solidFill>
              </a:rPr>
              <a:t>3</a:t>
            </a:r>
            <a:r>
              <a:rPr lang="zh-CN" altLang="en-US" sz="2400" b="1">
                <a:solidFill>
                  <a:schemeClr val="tx1"/>
                </a:solidFill>
              </a:rPr>
              <a:t>分）</a:t>
            </a:r>
          </a:p>
          <a:p>
            <a:pPr>
              <a:spcBef>
                <a:spcPct val="20000"/>
              </a:spcBef>
              <a:buClr>
                <a:schemeClr val="hlink"/>
              </a:buClr>
              <a:buFont typeface="Wingdings" pitchFamily="2" charset="2"/>
              <a:buNone/>
            </a:pPr>
            <a:r>
              <a:rPr lang="zh-CN" altLang="en-US" sz="2400" b="1">
                <a:solidFill>
                  <a:schemeClr val="tx1"/>
                </a:solidFill>
              </a:rPr>
              <a:t>选</a:t>
            </a:r>
            <a:r>
              <a:rPr lang="en-US" altLang="zh-CN" sz="2400" b="1">
                <a:solidFill>
                  <a:schemeClr val="tx1"/>
                </a:solidFill>
              </a:rPr>
              <a:t>(      )</a:t>
            </a:r>
            <a:r>
              <a:rPr lang="zh-CN" altLang="en-US" sz="2400" b="1">
                <a:solidFill>
                  <a:schemeClr val="tx1"/>
                </a:solidFill>
              </a:rPr>
              <a:t>字    </a:t>
            </a:r>
            <a:r>
              <a:rPr lang="zh-CN" altLang="en-US" sz="2400" b="1" u="sng">
                <a:solidFill>
                  <a:schemeClr val="tx1"/>
                </a:solidFill>
              </a:rPr>
              <a:t>							</a:t>
            </a:r>
            <a:endParaRPr lang="zh-CN" altLang="en-US" sz="2400">
              <a:solidFill>
                <a:schemeClr val="tx1"/>
              </a:solidFill>
            </a:endParaRPr>
          </a:p>
        </p:txBody>
      </p:sp>
      <p:sp>
        <p:nvSpPr>
          <p:cNvPr id="14345" name="AutoShape 13"/>
          <p:cNvSpPr>
            <a:spLocks noChangeArrowheads="1"/>
          </p:cNvSpPr>
          <p:nvPr/>
        </p:nvSpPr>
        <p:spPr bwMode="auto">
          <a:xfrm>
            <a:off x="4932363" y="2781300"/>
            <a:ext cx="3455987" cy="792163"/>
          </a:xfrm>
          <a:prstGeom prst="cloudCallout">
            <a:avLst>
              <a:gd name="adj1" fmla="val -96120"/>
              <a:gd name="adj2" fmla="val 125750"/>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2</a:t>
            </a:r>
            <a:r>
              <a:rPr lang="zh-CN" altLang="en-US" sz="2000">
                <a:solidFill>
                  <a:srgbClr val="FFFF00"/>
                </a:solidFill>
                <a:latin typeface="方正姚体" pitchFamily="2" charset="-122"/>
                <a:ea typeface="方正姚体" pitchFamily="2" charset="-122"/>
              </a:rPr>
              <a:t>分。啰嗦无理。</a:t>
            </a:r>
          </a:p>
        </p:txBody>
      </p:sp>
      <p:sp>
        <p:nvSpPr>
          <p:cNvPr id="14346" name="AutoShape 13"/>
          <p:cNvSpPr>
            <a:spLocks noChangeArrowheads="1"/>
          </p:cNvSpPr>
          <p:nvPr/>
        </p:nvSpPr>
        <p:spPr bwMode="auto">
          <a:xfrm>
            <a:off x="4211638" y="4076700"/>
            <a:ext cx="3455987" cy="792163"/>
          </a:xfrm>
          <a:prstGeom prst="cloudCallout">
            <a:avLst>
              <a:gd name="adj1" fmla="val -89870"/>
              <a:gd name="adj2" fmla="val 134972"/>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3</a:t>
            </a:r>
            <a:r>
              <a:rPr lang="zh-CN" altLang="en-US" sz="2000">
                <a:solidFill>
                  <a:srgbClr val="FFFF00"/>
                </a:solidFill>
                <a:latin typeface="方正姚体" pitchFamily="2" charset="-122"/>
                <a:ea typeface="方正姚体" pitchFamily="2" charset="-122"/>
              </a:rPr>
              <a:t>分。啰嗦有理。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7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70" end="9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345"/>
                                        </p:tgtEl>
                                        <p:attrNameLst>
                                          <p:attrName>style.visibility</p:attrName>
                                        </p:attrNameLst>
                                      </p:cBhvr>
                                      <p:to>
                                        <p:strVal val="visible"/>
                                      </p:to>
                                    </p:set>
                                    <p:animEffect transition="in" filter="blinds(horizontal)">
                                      <p:cBhvr>
                                        <p:cTn id="23" dur="500"/>
                                        <p:tgtEl>
                                          <p:spTgt spid="1434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4346"/>
                                        </p:tgtEl>
                                        <p:attrNameLst>
                                          <p:attrName>style.visibility</p:attrName>
                                        </p:attrNameLst>
                                      </p:cBhvr>
                                      <p:to>
                                        <p:strVal val="visible"/>
                                      </p:to>
                                    </p:set>
                                    <p:animEffect transition="in" filter="blinds(horizontal)">
                                      <p:cBhvr>
                                        <p:cTn id="28"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animBg="1"/>
      <p:bldP spid="143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ChangeArrowheads="1"/>
          </p:cNvSpPr>
          <p:nvPr/>
        </p:nvSpPr>
        <p:spPr bwMode="auto">
          <a:xfrm>
            <a:off x="179388" y="188913"/>
            <a:ext cx="8785225" cy="4914900"/>
          </a:xfrm>
          <a:prstGeom prst="rect">
            <a:avLst/>
          </a:prstGeom>
          <a:solidFill>
            <a:schemeClr val="bg1"/>
          </a:solidFill>
          <a:ln w="76200" cmpd="tri">
            <a:solidFill>
              <a:schemeClr val="tx2"/>
            </a:solidFill>
            <a:miter lim="800000"/>
            <a:headEnd/>
            <a:tailEnd/>
          </a:ln>
        </p:spPr>
        <p:txBody>
          <a:bodyPr>
            <a:spAutoFit/>
          </a:bodyPr>
          <a:lstStyle/>
          <a:p>
            <a:pPr>
              <a:buFont typeface="Wingdings" pitchFamily="2" charset="2"/>
              <a:buNone/>
            </a:pPr>
            <a:r>
              <a:rPr lang="zh-CN" altLang="en-US" sz="2400" b="1"/>
              <a:t>例</a:t>
            </a:r>
            <a:r>
              <a:rPr lang="en-US" altLang="zh-CN" sz="2400" b="1"/>
              <a:t>3</a:t>
            </a:r>
            <a:r>
              <a:rPr lang="zh-CN" altLang="en-US" sz="2400" b="1"/>
              <a:t>：</a:t>
            </a:r>
            <a:r>
              <a:rPr lang="zh-CN" altLang="en-US" sz="2400" b="1">
                <a:solidFill>
                  <a:schemeClr val="tx1"/>
                </a:solidFill>
              </a:rPr>
              <a:t>“闪亮”。本意是很耀眼的意思。在本文表达的是病人们看到有人来探望他们而露出久违的笑容，表达了作者看到这闪亮的笑容，让人倍感同情，感到伤感。体现出了这是对健康人社会的一种责难。</a:t>
            </a:r>
          </a:p>
          <a:p>
            <a:pPr>
              <a:buFont typeface="Wingdings" pitchFamily="2" charset="2"/>
              <a:buNone/>
            </a:pPr>
            <a:endParaRPr lang="zh-CN" altLang="en-US" sz="2400" b="1">
              <a:solidFill>
                <a:schemeClr val="tx1"/>
              </a:solidFill>
            </a:endParaRPr>
          </a:p>
          <a:p>
            <a:pPr>
              <a:buFont typeface="Wingdings" pitchFamily="2" charset="2"/>
              <a:buNone/>
            </a:pPr>
            <a:r>
              <a:rPr lang="zh-CN" altLang="en-US" sz="2400" b="1"/>
              <a:t>例</a:t>
            </a:r>
            <a:r>
              <a:rPr lang="en-US" altLang="zh-CN" sz="2400" b="1"/>
              <a:t>5</a:t>
            </a:r>
            <a:r>
              <a:rPr lang="zh-CN" altLang="en-US" sz="2400" b="1">
                <a:solidFill>
                  <a:srgbClr val="FF0066"/>
                </a:solidFill>
              </a:rPr>
              <a:t>：</a:t>
            </a:r>
            <a:r>
              <a:rPr lang="zh-CN" altLang="en-US" sz="2400" b="1">
                <a:solidFill>
                  <a:schemeClr val="tx1"/>
                </a:solidFill>
              </a:rPr>
              <a:t>“闪亮”。闪闪发亮。生动形象地写出了老病人的笑容是勇敢的、闪亮的、感动人心的。</a:t>
            </a:r>
          </a:p>
          <a:p>
            <a:pPr>
              <a:buFont typeface="Wingdings" pitchFamily="2" charset="2"/>
              <a:buNone/>
            </a:pPr>
            <a:r>
              <a:rPr lang="zh-CN" altLang="en-US" sz="2400" b="1">
                <a:solidFill>
                  <a:srgbClr val="FF0066"/>
                </a:solidFill>
              </a:rPr>
              <a:t>例</a:t>
            </a:r>
            <a:r>
              <a:rPr lang="en-US" altLang="zh-CN" sz="2400" b="1">
                <a:solidFill>
                  <a:srgbClr val="FF0066"/>
                </a:solidFill>
              </a:rPr>
              <a:t>6</a:t>
            </a:r>
            <a:r>
              <a:rPr lang="zh-CN" altLang="en-US" sz="2400" b="1">
                <a:solidFill>
                  <a:srgbClr val="FF0066"/>
                </a:solidFill>
              </a:rPr>
              <a:t>：</a:t>
            </a:r>
            <a:r>
              <a:rPr lang="zh-CN" altLang="en-US" sz="2400" b="1">
                <a:solidFill>
                  <a:schemeClr val="tx1"/>
                </a:solidFill>
              </a:rPr>
              <a:t>“抽”。化抽象为具体，形象地写出“我”因看到车夫艰辛的举动而骤然被震撼的心理。</a:t>
            </a:r>
          </a:p>
          <a:p>
            <a:pPr>
              <a:buFont typeface="Wingdings" pitchFamily="2" charset="2"/>
              <a:buNone/>
            </a:pPr>
            <a:r>
              <a:rPr lang="zh-CN" altLang="en-US" sz="2400" b="1">
                <a:solidFill>
                  <a:srgbClr val="FF0066"/>
                </a:solidFill>
              </a:rPr>
              <a:t>例</a:t>
            </a:r>
            <a:r>
              <a:rPr lang="en-US" altLang="zh-CN" sz="2400" b="1">
                <a:solidFill>
                  <a:srgbClr val="FF0066"/>
                </a:solidFill>
              </a:rPr>
              <a:t>7</a:t>
            </a:r>
            <a:r>
              <a:rPr lang="zh-CN" altLang="en-US" sz="2400" b="1">
                <a:solidFill>
                  <a:srgbClr val="FF0066"/>
                </a:solidFill>
              </a:rPr>
              <a:t>：</a:t>
            </a:r>
            <a:r>
              <a:rPr lang="zh-CN" altLang="en-US" sz="2400" b="1">
                <a:solidFill>
                  <a:schemeClr val="tx1"/>
                </a:solidFill>
              </a:rPr>
              <a:t>“燃”。形象地表现出作者的希望：我们在面对身边的种种美丽时，能够擦亮眼睛，用心体会，从而升华自己的灵魂。</a:t>
            </a:r>
          </a:p>
          <a:p>
            <a:pPr>
              <a:buFont typeface="Wingdings" pitchFamily="2" charset="2"/>
              <a:buNone/>
            </a:pPr>
            <a:r>
              <a:rPr lang="zh-CN" altLang="en-US" sz="2400" b="1">
                <a:solidFill>
                  <a:srgbClr val="FF0066"/>
                </a:solidFill>
              </a:rPr>
              <a:t>例</a:t>
            </a:r>
            <a:r>
              <a:rPr lang="en-US" altLang="zh-CN" sz="2400" b="1">
                <a:solidFill>
                  <a:srgbClr val="FF0066"/>
                </a:solidFill>
              </a:rPr>
              <a:t>8</a:t>
            </a:r>
            <a:r>
              <a:rPr lang="zh-CN" altLang="en-US" sz="2400" b="1">
                <a:solidFill>
                  <a:srgbClr val="FF0066"/>
                </a:solidFill>
              </a:rPr>
              <a:t>：</a:t>
            </a:r>
            <a:r>
              <a:rPr lang="zh-CN" altLang="en-US" sz="2400" b="1">
                <a:solidFill>
                  <a:schemeClr val="tx1"/>
                </a:solidFill>
              </a:rPr>
              <a:t>“闪亮”。说明了麻风病人们脸上的笑容是发自内心的诚恳，简洁而生动地表现了麻风病人的乐观、仁厚的情怀。</a:t>
            </a:r>
          </a:p>
        </p:txBody>
      </p:sp>
      <p:sp>
        <p:nvSpPr>
          <p:cNvPr id="79877" name="AutoShape 13"/>
          <p:cNvSpPr>
            <a:spLocks noChangeArrowheads="1"/>
          </p:cNvSpPr>
          <p:nvPr/>
        </p:nvSpPr>
        <p:spPr bwMode="auto">
          <a:xfrm>
            <a:off x="3851275" y="-100013"/>
            <a:ext cx="5292725" cy="1152526"/>
          </a:xfrm>
          <a:prstGeom prst="cloudCallout">
            <a:avLst>
              <a:gd name="adj1" fmla="val -40644"/>
              <a:gd name="adj2" fmla="val 89532"/>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1</a:t>
            </a:r>
            <a:r>
              <a:rPr lang="zh-CN" altLang="en-US" sz="2000">
                <a:solidFill>
                  <a:srgbClr val="FFFF00"/>
                </a:solidFill>
                <a:latin typeface="方正姚体" pitchFamily="2" charset="-122"/>
                <a:ea typeface="方正姚体" pitchFamily="2" charset="-122"/>
              </a:rPr>
              <a:t>分。没有准确理解命题人意图，拓展过分，弄巧成拙。</a:t>
            </a:r>
          </a:p>
        </p:txBody>
      </p:sp>
      <p:sp>
        <p:nvSpPr>
          <p:cNvPr id="37891" name="文本框 79877">
            <a:hlinkClick r:id="rId2" action="ppaction://hlinksldjump"/>
          </p:cNvPr>
          <p:cNvSpPr txBox="1">
            <a:spLocks noChangeArrowheads="1"/>
          </p:cNvSpPr>
          <p:nvPr/>
        </p:nvSpPr>
        <p:spPr bwMode="auto">
          <a:xfrm>
            <a:off x="8459788" y="6165850"/>
            <a:ext cx="504825"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3</a:t>
            </a:r>
          </a:p>
        </p:txBody>
      </p:sp>
      <p:sp>
        <p:nvSpPr>
          <p:cNvPr id="79880" name="AutoShape 13"/>
          <p:cNvSpPr>
            <a:spLocks noChangeArrowheads="1"/>
          </p:cNvSpPr>
          <p:nvPr/>
        </p:nvSpPr>
        <p:spPr bwMode="auto">
          <a:xfrm>
            <a:off x="3924300" y="1412875"/>
            <a:ext cx="5219700" cy="792163"/>
          </a:xfrm>
          <a:prstGeom prst="cloudCallout">
            <a:avLst>
              <a:gd name="adj1" fmla="val -44528"/>
              <a:gd name="adj2" fmla="val 135171"/>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2</a:t>
            </a:r>
            <a:r>
              <a:rPr lang="zh-CN" altLang="en-US" sz="2000">
                <a:solidFill>
                  <a:srgbClr val="FFFF00"/>
                </a:solidFill>
                <a:latin typeface="方正姚体" pitchFamily="2" charset="-122"/>
                <a:ea typeface="方正姚体" pitchFamily="2" charset="-122"/>
              </a:rPr>
              <a:t>分。没有没有抓住原文的关键词作答。</a:t>
            </a:r>
          </a:p>
        </p:txBody>
      </p:sp>
      <p:sp>
        <p:nvSpPr>
          <p:cNvPr id="79881" name="AutoShape 13"/>
          <p:cNvSpPr>
            <a:spLocks noChangeArrowheads="1"/>
          </p:cNvSpPr>
          <p:nvPr/>
        </p:nvSpPr>
        <p:spPr bwMode="auto">
          <a:xfrm>
            <a:off x="3995738" y="5516563"/>
            <a:ext cx="4932362" cy="1152525"/>
          </a:xfrm>
          <a:prstGeom prst="cloudCallout">
            <a:avLst>
              <a:gd name="adj1" fmla="val -42889"/>
              <a:gd name="adj2" fmla="val -197796"/>
            </a:avLst>
          </a:prstGeom>
          <a:solidFill>
            <a:srgbClr val="FF0000"/>
          </a:solidFill>
          <a:ln w="9525">
            <a:solidFill>
              <a:srgbClr val="993300"/>
            </a:solidFill>
            <a:round/>
            <a:headEnd/>
            <a:tailEnd/>
          </a:ln>
        </p:spPr>
        <p:txBody>
          <a:bodyPr/>
          <a:lstStyle/>
          <a:p>
            <a:pPr>
              <a:buFont typeface="Wingdings" pitchFamily="2" charset="2"/>
              <a:buNone/>
            </a:pPr>
            <a:r>
              <a:rPr lang="zh-CN" altLang="en-US" sz="2000">
                <a:solidFill>
                  <a:srgbClr val="FFFF00"/>
                </a:solidFill>
                <a:latin typeface="方正姚体" pitchFamily="2" charset="-122"/>
                <a:ea typeface="方正姚体" pitchFamily="2" charset="-122"/>
              </a:rPr>
              <a:t>参考答案。准确、全面、规范。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9877"/>
                                        </p:tgtEl>
                                        <p:attrNameLst>
                                          <p:attrName>style.visibility</p:attrName>
                                        </p:attrNameLst>
                                      </p:cBhvr>
                                      <p:to>
                                        <p:strVal val="visible"/>
                                      </p:to>
                                    </p:set>
                                    <p:animEffect transition="in" filter="blinds(horizontal)">
                                      <p:cBhvr>
                                        <p:cTn id="27" dur="500"/>
                                        <p:tgtEl>
                                          <p:spTgt spid="7987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9880"/>
                                        </p:tgtEl>
                                        <p:attrNameLst>
                                          <p:attrName>style.visibility</p:attrName>
                                        </p:attrNameLst>
                                      </p:cBhvr>
                                      <p:to>
                                        <p:strVal val="visible"/>
                                      </p:to>
                                    </p:set>
                                    <p:animEffect transition="in" filter="blinds(horizontal)">
                                      <p:cBhvr>
                                        <p:cTn id="32" dur="500"/>
                                        <p:tgtEl>
                                          <p:spTgt spid="7988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9881"/>
                                        </p:tgtEl>
                                        <p:attrNameLst>
                                          <p:attrName>style.visibility</p:attrName>
                                        </p:attrNameLst>
                                      </p:cBhvr>
                                      <p:to>
                                        <p:strVal val="visible"/>
                                      </p:to>
                                    </p:set>
                                    <p:animEffect transition="in" filter="blinds(horizontal)">
                                      <p:cBhvr>
                                        <p:cTn id="37" dur="500"/>
                                        <p:tgtEl>
                                          <p:spTgt spid="7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nimBg="1"/>
      <p:bldP spid="79880" grpId="0" animBg="1"/>
      <p:bldP spid="7988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7"/>
          <p:cNvSpPr txBox="1">
            <a:spLocks noChangeArrowheads="1"/>
          </p:cNvSpPr>
          <p:nvPr/>
        </p:nvSpPr>
        <p:spPr bwMode="auto">
          <a:xfrm>
            <a:off x="179388" y="115888"/>
            <a:ext cx="6865937" cy="460375"/>
          </a:xfrm>
          <a:prstGeom prst="rect">
            <a:avLst/>
          </a:prstGeom>
          <a:noFill/>
          <a:ln w="9525">
            <a:noFill/>
            <a:miter lim="800000"/>
            <a:headEnd/>
            <a:tailEnd/>
          </a:ln>
        </p:spPr>
        <p:txBody>
          <a:bodyPr>
            <a:spAutoFit/>
          </a:bodyPr>
          <a:lstStyle/>
          <a:p>
            <a:pPr>
              <a:buFont typeface="Wingdings" pitchFamily="2" charset="2"/>
              <a:buNone/>
            </a:pPr>
            <a:r>
              <a:rPr lang="zh-CN" altLang="en-US" sz="2400" b="1">
                <a:solidFill>
                  <a:srgbClr val="0033CC"/>
                </a:solidFill>
                <a:ea typeface="黑体" pitchFamily="49" charset="-122"/>
              </a:rPr>
              <a:t>试题分析：</a:t>
            </a:r>
          </a:p>
        </p:txBody>
      </p:sp>
      <p:sp>
        <p:nvSpPr>
          <p:cNvPr id="2" name="Rectangle 6"/>
          <p:cNvSpPr/>
          <p:nvPr/>
        </p:nvSpPr>
        <p:spPr>
          <a:xfrm>
            <a:off x="0" y="1773238"/>
            <a:ext cx="9144000" cy="5475287"/>
          </a:xfrm>
          <a:prstGeom prst="rect">
            <a:avLst/>
          </a:prstGeom>
          <a:solidFill>
            <a:srgbClr val="FFFFFF"/>
          </a:solidFill>
          <a:ln w="76200" cap="flat" cmpd="tri">
            <a:solidFill>
              <a:schemeClr val="tx2"/>
            </a:solidFill>
            <a:prstDash val="solid"/>
            <a:miter/>
            <a:headEnd type="none" w="med" len="med"/>
            <a:tailEnd type="none" w="med" len="med"/>
          </a:ln>
        </p:spPr>
        <p:txBody>
          <a:bodyPr>
            <a:spAutoFit/>
          </a:bodyPr>
          <a:lstStyle/>
          <a:p>
            <a:pPr>
              <a:buFont typeface="Wingdings" panose="05000000000000000000" pitchFamily="2" charset="2"/>
              <a:buNone/>
              <a:defRPr/>
            </a:pPr>
            <a:r>
              <a:rPr lang="en-US" altLang="zh-CN" b="1" noProof="1">
                <a:latin typeface="Arial" panose="020B0604020202020204" pitchFamily="34" charset="0"/>
                <a:ea typeface="宋体" panose="02010600030101010101" pitchFamily="2" charset="-122"/>
              </a:rPr>
              <a:t> </a:t>
            </a:r>
            <a:r>
              <a:rPr lang="zh-CN" altLang="en-US" sz="2400" b="1" noProof="1">
                <a:solidFill>
                  <a:srgbClr val="0033CC"/>
                </a:solidFill>
                <a:latin typeface="Arial" panose="020B0604020202020204" pitchFamily="34" charset="0"/>
                <a:ea typeface="黑体" panose="02010609060101010101" pitchFamily="2" charset="-122"/>
              </a:rPr>
              <a:t>词语含义题型的一般答题模式：</a:t>
            </a:r>
          </a:p>
          <a:p>
            <a:pPr>
              <a:buFont typeface="Wingdings" panose="05000000000000000000" pitchFamily="2" charset="2"/>
              <a:buNone/>
              <a:defRPr/>
            </a:pPr>
            <a:r>
              <a:rPr lang="zh-CN" altLang="en-US" sz="2400" b="1" noProof="1">
                <a:solidFill>
                  <a:schemeClr val="tx1"/>
                </a:solidFill>
                <a:latin typeface="Arial" panose="020B0604020202020204" pitchFamily="34" charset="0"/>
                <a:ea typeface="宋体" panose="02010600030101010101" pitchFamily="2" charset="-122"/>
              </a:rPr>
              <a:t>解释词语含义，品评加点词语的作用。解释词语的含义要结合语境，还要结合作品的主题思想 、景物意境 、人物性格来阐述。</a:t>
            </a:r>
          </a:p>
          <a:p>
            <a:pPr>
              <a:buFont typeface="Wingdings" panose="05000000000000000000" pitchFamily="2" charset="2"/>
              <a:buNone/>
              <a:defRPr/>
            </a:pPr>
            <a:r>
              <a:rPr lang="zh-CN" altLang="en-US" sz="2400" b="1" noProof="1">
                <a:solidFill>
                  <a:schemeClr val="tx1"/>
                </a:solidFill>
                <a:latin typeface="Arial" panose="020B0604020202020204" pitchFamily="34" charset="0"/>
                <a:ea typeface="宋体" panose="02010600030101010101" pitchFamily="2" charset="-122"/>
              </a:rPr>
              <a:t>语言表述：</a:t>
            </a:r>
            <a:r>
              <a:rPr lang="zh-CN" altLang="en-US" sz="2400" b="1" noProof="1">
                <a:latin typeface="Arial" panose="020B0604020202020204" pitchFamily="34" charset="0"/>
                <a:ea typeface="宋体" panose="02010600030101010101" pitchFamily="2" charset="-122"/>
              </a:rPr>
              <a:t>①</a:t>
            </a:r>
            <a:r>
              <a:rPr lang="zh-CN" altLang="en-US" sz="2400" b="1" u="sng" noProof="1">
                <a:solidFill>
                  <a:srgbClr val="0033CC"/>
                </a:solidFill>
                <a:effectLst>
                  <a:outerShdw blurRad="38100" dist="38100" dir="2700000">
                    <a:srgbClr val="000000"/>
                  </a:outerShdw>
                </a:effectLst>
                <a:latin typeface="Arial" panose="020B0604020202020204" pitchFamily="34" charset="0"/>
                <a:ea typeface="宋体" panose="02010600030101010101" pitchFamily="2" charset="-122"/>
              </a:rPr>
              <a:t>这个词的意思是</a:t>
            </a:r>
            <a:r>
              <a:rPr lang="en-US" altLang="zh-CN" sz="2400" b="1" u="sng" noProof="1">
                <a:solidFill>
                  <a:srgbClr val="0033CC"/>
                </a:solidFill>
                <a:effectLst>
                  <a:outerShdw blurRad="38100" dist="38100" dir="2700000">
                    <a:srgbClr val="000000"/>
                  </a:outerShdw>
                </a:effectLst>
                <a:latin typeface="Arial" panose="020B0604020202020204" pitchFamily="34" charset="0"/>
                <a:ea typeface="宋体" panose="02010600030101010101" pitchFamily="2" charset="-122"/>
              </a:rPr>
              <a:t>……</a:t>
            </a:r>
            <a:r>
              <a:rPr lang="zh-CN" altLang="en-US" sz="2400" b="1" noProof="1">
                <a:solidFill>
                  <a:schemeClr val="tx1"/>
                </a:solidFill>
                <a:latin typeface="Arial" panose="020B0604020202020204" pitchFamily="34" charset="0"/>
                <a:ea typeface="宋体" panose="02010600030101010101" pitchFamily="2" charset="-122"/>
              </a:rPr>
              <a:t>，</a:t>
            </a:r>
            <a:r>
              <a:rPr lang="zh-CN" altLang="en-US" sz="2400" b="1" noProof="1">
                <a:latin typeface="Arial" panose="020B0604020202020204" pitchFamily="34" charset="0"/>
                <a:ea typeface="宋体" panose="02010600030101010101" pitchFamily="2" charset="-122"/>
              </a:rPr>
              <a:t>②</a:t>
            </a:r>
            <a:r>
              <a:rPr lang="zh-CN" altLang="en-US" sz="2400" b="1" u="sng" noProof="1">
                <a:solidFill>
                  <a:srgbClr val="DB09CC"/>
                </a:solidFill>
                <a:latin typeface="Arial" panose="020B0604020202020204" pitchFamily="34" charset="0"/>
                <a:ea typeface="宋体" panose="02010600030101010101" pitchFamily="2" charset="-122"/>
              </a:rPr>
              <a:t>采用了</a:t>
            </a:r>
            <a:r>
              <a:rPr lang="en-US" altLang="zh-CN" sz="2400" b="1" u="sng" noProof="1">
                <a:solidFill>
                  <a:srgbClr val="DB09CC"/>
                </a:solidFill>
                <a:latin typeface="Arial" panose="020B0604020202020204" pitchFamily="34" charset="0"/>
                <a:ea typeface="宋体" panose="02010600030101010101" pitchFamily="2" charset="-122"/>
              </a:rPr>
              <a:t>……</a:t>
            </a:r>
            <a:r>
              <a:rPr lang="zh-CN" altLang="en-US" sz="2400" b="1" u="sng" noProof="1">
                <a:solidFill>
                  <a:srgbClr val="DB09CC"/>
                </a:solidFill>
                <a:latin typeface="Arial" panose="020B0604020202020204" pitchFamily="34" charset="0"/>
                <a:ea typeface="宋体" panose="02010600030101010101" pitchFamily="2" charset="-122"/>
              </a:rPr>
              <a:t>的修辞手法，形象、生动地写出了</a:t>
            </a:r>
            <a:r>
              <a:rPr lang="en-US" altLang="zh-CN" sz="2400" b="1" u="sng" noProof="1">
                <a:solidFill>
                  <a:srgbClr val="DB09CC"/>
                </a:solidFill>
                <a:latin typeface="Arial" panose="020B0604020202020204" pitchFamily="34" charset="0"/>
                <a:ea typeface="宋体" panose="02010600030101010101" pitchFamily="2" charset="-122"/>
              </a:rPr>
              <a:t>……</a:t>
            </a:r>
            <a:r>
              <a:rPr lang="zh-CN" altLang="en-US" sz="2400" b="1" u="sng" noProof="1">
                <a:solidFill>
                  <a:srgbClr val="DB09CC"/>
                </a:solidFill>
                <a:latin typeface="Arial" panose="020B0604020202020204" pitchFamily="34" charset="0"/>
                <a:ea typeface="宋体" panose="02010600030101010101" pitchFamily="2" charset="-122"/>
              </a:rPr>
              <a:t>的特点</a:t>
            </a:r>
            <a:r>
              <a:rPr lang="zh-CN" altLang="en-US" sz="2400" b="1" noProof="1">
                <a:solidFill>
                  <a:schemeClr val="tx1"/>
                </a:solidFill>
                <a:latin typeface="Arial" panose="020B0604020202020204" pitchFamily="34" charset="0"/>
                <a:ea typeface="宋体" panose="02010600030101010101" pitchFamily="2" charset="-122"/>
              </a:rPr>
              <a:t>，</a:t>
            </a:r>
            <a:r>
              <a:rPr lang="zh-CN" altLang="en-US" sz="2400" b="1" noProof="1">
                <a:latin typeface="Arial" panose="020B0604020202020204" pitchFamily="34" charset="0"/>
                <a:ea typeface="宋体" panose="02010600030101010101" pitchFamily="2" charset="-122"/>
              </a:rPr>
              <a:t>③</a:t>
            </a:r>
            <a:r>
              <a:rPr lang="zh-CN" altLang="en-US" sz="2400" b="1" u="sng" noProof="1">
                <a:solidFill>
                  <a:srgbClr val="006666"/>
                </a:solidFill>
                <a:latin typeface="Arial" panose="020B0604020202020204" pitchFamily="34" charset="0"/>
                <a:ea typeface="宋体" panose="02010600030101010101" pitchFamily="2" charset="-122"/>
              </a:rPr>
              <a:t>表达了作者</a:t>
            </a:r>
            <a:r>
              <a:rPr lang="en-US" altLang="zh-CN" sz="2400" b="1" u="sng" noProof="1">
                <a:solidFill>
                  <a:srgbClr val="006666"/>
                </a:solidFill>
                <a:latin typeface="Arial" panose="020B0604020202020204" pitchFamily="34" charset="0"/>
                <a:ea typeface="宋体" panose="02010600030101010101" pitchFamily="2" charset="-122"/>
              </a:rPr>
              <a:t>……</a:t>
            </a:r>
            <a:r>
              <a:rPr lang="zh-CN" altLang="en-US" sz="2400" b="1" u="sng" noProof="1">
                <a:solidFill>
                  <a:srgbClr val="006666"/>
                </a:solidFill>
                <a:latin typeface="Arial" panose="020B0604020202020204" pitchFamily="34" charset="0"/>
                <a:ea typeface="宋体" panose="02010600030101010101" pitchFamily="2" charset="-122"/>
              </a:rPr>
              <a:t>的思想感情</a:t>
            </a:r>
            <a:r>
              <a:rPr lang="zh-CN" altLang="en-US" sz="2400" b="1" noProof="1">
                <a:solidFill>
                  <a:schemeClr val="tx1"/>
                </a:solidFill>
                <a:latin typeface="Arial" panose="020B0604020202020204" pitchFamily="34" charset="0"/>
                <a:ea typeface="宋体" panose="02010600030101010101" pitchFamily="2" charset="-122"/>
              </a:rPr>
              <a:t>。</a:t>
            </a:r>
          </a:p>
          <a:p>
            <a:pPr>
              <a:spcBef>
                <a:spcPct val="20000"/>
              </a:spcBef>
              <a:buFont typeface="Wingdings" panose="05000000000000000000" pitchFamily="2" charset="2"/>
              <a:buNone/>
              <a:defRPr/>
            </a:pPr>
            <a:r>
              <a:rPr lang="zh-CN" altLang="en-US" sz="2400" b="1" noProof="1">
                <a:solidFill>
                  <a:srgbClr val="0033CC"/>
                </a:solidFill>
                <a:latin typeface="Arial" panose="020B0604020202020204" pitchFamily="34" charset="0"/>
                <a:ea typeface="黑体" panose="02010609060101010101" pitchFamily="2" charset="-122"/>
              </a:rPr>
              <a:t>答案：</a:t>
            </a:r>
          </a:p>
          <a:p>
            <a:pPr>
              <a:buFont typeface="Wingdings" panose="05000000000000000000" pitchFamily="2" charset="2"/>
              <a:buNone/>
              <a:defRPr/>
            </a:pPr>
            <a:r>
              <a:rPr lang="zh-CN" altLang="en-US" sz="2400" b="1" dirty="0">
                <a:solidFill>
                  <a:schemeClr val="tx1"/>
                </a:solidFill>
                <a:latin typeface="Arial" panose="020B0604020202020204" pitchFamily="34" charset="0"/>
                <a:ea typeface="宋体" panose="02010600030101010101" pitchFamily="2" charset="-122"/>
                <a:sym typeface="+mn-ea"/>
              </a:rPr>
              <a:t>抽”。化抽象为具体，形象地写出“我”因看到车夫艰辛的举动而骤然被震撼的心理。</a:t>
            </a:r>
            <a:endParaRPr lang="zh-CN" altLang="en-US" sz="2400" b="1" dirty="0">
              <a:solidFill>
                <a:schemeClr val="tx1"/>
              </a:solidFill>
              <a:latin typeface="Arial" panose="020B0604020202020204" pitchFamily="34" charset="0"/>
              <a:ea typeface="宋体" panose="02010600030101010101" pitchFamily="2" charset="-122"/>
            </a:endParaRPr>
          </a:p>
          <a:p>
            <a:pPr>
              <a:buFont typeface="Wingdings" panose="05000000000000000000" pitchFamily="2" charset="2"/>
              <a:buNone/>
              <a:defRPr/>
            </a:pPr>
            <a:r>
              <a:rPr lang="zh-CN" altLang="en-US" sz="2400" b="1" dirty="0">
                <a:solidFill>
                  <a:schemeClr val="tx1"/>
                </a:solidFill>
                <a:latin typeface="Arial" panose="020B0604020202020204" pitchFamily="34" charset="0"/>
                <a:ea typeface="宋体" panose="02010600030101010101" pitchFamily="2" charset="-122"/>
                <a:sym typeface="+mn-ea"/>
              </a:rPr>
              <a:t>“燃”。形象地表现出作者的希望：我们在面对身边的种种美丽时，能够擦亮眼睛，用心体会，从而升华自己的灵魂。</a:t>
            </a:r>
            <a:endParaRPr lang="zh-CN" altLang="en-US" sz="2400" b="1" dirty="0">
              <a:solidFill>
                <a:schemeClr val="tx1"/>
              </a:solidFill>
              <a:latin typeface="Arial" panose="020B0604020202020204" pitchFamily="34" charset="0"/>
              <a:ea typeface="宋体" panose="02010600030101010101" pitchFamily="2" charset="-122"/>
            </a:endParaRPr>
          </a:p>
          <a:p>
            <a:pPr>
              <a:buFont typeface="Wingdings" panose="05000000000000000000" pitchFamily="2" charset="2"/>
              <a:buNone/>
              <a:defRPr/>
            </a:pPr>
            <a:r>
              <a:rPr lang="zh-CN" altLang="en-US" sz="2400" b="1" dirty="0">
                <a:solidFill>
                  <a:schemeClr val="tx1"/>
                </a:solidFill>
                <a:latin typeface="Arial" panose="020B0604020202020204" pitchFamily="34" charset="0"/>
                <a:ea typeface="宋体" panose="02010600030101010101" pitchFamily="2" charset="-122"/>
                <a:sym typeface="+mn-ea"/>
              </a:rPr>
              <a:t>“闪亮”。说明了麻风病人们脸上的笑容是发自内心的诚恳，简洁而生动地表现了麻风病人的乐观、仁厚的情怀。</a:t>
            </a:r>
            <a:endParaRPr lang="zh-CN" altLang="en-US" sz="2400" b="1" noProof="1">
              <a:solidFill>
                <a:schemeClr val="tx1"/>
              </a:solidFill>
              <a:latin typeface="Arial" panose="020B0604020202020204" pitchFamily="34" charset="0"/>
              <a:ea typeface="宋体" panose="02010600030101010101" pitchFamily="2" charset="-122"/>
            </a:endParaRPr>
          </a:p>
          <a:p>
            <a:pPr>
              <a:buFont typeface="Wingdings" panose="05000000000000000000" pitchFamily="2" charset="2"/>
              <a:buNone/>
              <a:defRPr/>
            </a:pPr>
            <a:endParaRPr lang="zh-CN" altLang="en-US" sz="2400" b="1" noProof="1">
              <a:solidFill>
                <a:schemeClr val="tx1"/>
              </a:solidFill>
              <a:latin typeface="Arial" panose="020B0604020202020204" pitchFamily="34" charset="0"/>
              <a:ea typeface="宋体" panose="02010600030101010101" pitchFamily="2" charset="-122"/>
            </a:endParaRPr>
          </a:p>
          <a:p>
            <a:pPr>
              <a:buFont typeface="Wingdings" panose="05000000000000000000" pitchFamily="2" charset="2"/>
              <a:buNone/>
              <a:defRPr/>
            </a:pPr>
            <a:endParaRPr lang="zh-CN" altLang="en-US" sz="2400" noProof="1">
              <a:solidFill>
                <a:schemeClr val="tx1"/>
              </a:solidFill>
              <a:latin typeface="Arial" panose="020B0604020202020204" pitchFamily="34" charset="0"/>
              <a:ea typeface="宋体" panose="02010600030101010101" pitchFamily="2" charset="-122"/>
            </a:endParaRPr>
          </a:p>
        </p:txBody>
      </p:sp>
      <p:sp>
        <p:nvSpPr>
          <p:cNvPr id="36867" name="文本框 3"/>
          <p:cNvSpPr txBox="1">
            <a:spLocks noChangeArrowheads="1"/>
          </p:cNvSpPr>
          <p:nvPr/>
        </p:nvSpPr>
        <p:spPr bwMode="auto">
          <a:xfrm>
            <a:off x="1812925" y="115888"/>
            <a:ext cx="7186613" cy="1643062"/>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400" b="1">
                <a:solidFill>
                  <a:schemeClr val="tx1"/>
                </a:solidFill>
                <a:sym typeface="+mn-ea"/>
              </a:rPr>
              <a:t>本文语言形象、传神，比如第③段、第⑤段和第⑨段加点的“抽”、“闪亮”、“燃”都用得很有特色，请你选一处，联系上下文加以品味。（</a:t>
            </a:r>
            <a:r>
              <a:rPr lang="en-US" altLang="zh-CN" sz="2400" b="1">
                <a:solidFill>
                  <a:schemeClr val="tx1"/>
                </a:solidFill>
                <a:sym typeface="+mn-ea"/>
              </a:rPr>
              <a:t>3</a:t>
            </a:r>
            <a:r>
              <a:rPr lang="zh-CN" altLang="en-US" sz="2400" b="1">
                <a:solidFill>
                  <a:schemeClr val="tx1"/>
                </a:solidFill>
                <a:sym typeface="+mn-ea"/>
              </a:rPr>
              <a:t>分）</a:t>
            </a:r>
            <a:endParaRPr lang="zh-CN" altLang="en-US" sz="2400" b="1">
              <a:solidFill>
                <a:schemeClr val="tx1"/>
              </a:solidFill>
            </a:endParaRPr>
          </a:p>
          <a:p>
            <a:pPr>
              <a:spcBef>
                <a:spcPct val="20000"/>
              </a:spcBef>
              <a:buClr>
                <a:schemeClr val="hlink"/>
              </a:buClr>
              <a:buFont typeface="Wingdings" pitchFamily="2" charset="2"/>
              <a:buNone/>
            </a:pPr>
            <a:endParaRPr lang="zh-CN" altLang="en-US" sz="2400"/>
          </a:p>
        </p:txBody>
      </p:sp>
      <p:sp>
        <p:nvSpPr>
          <p:cNvPr id="36868" name="文本框 4"/>
          <p:cNvSpPr txBox="1">
            <a:spLocks noChangeArrowheads="1"/>
          </p:cNvSpPr>
          <p:nvPr/>
        </p:nvSpPr>
        <p:spPr bwMode="auto">
          <a:xfrm>
            <a:off x="373063" y="1236663"/>
            <a:ext cx="7473950" cy="522287"/>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800" b="1"/>
              <a:t>该题属于含义题，主要考察词语的含义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blinds(horizontal)">
                                      <p:cBhvr>
                                        <p:cTn id="7" dur="500"/>
                                        <p:tgtEl>
                                          <p:spTgt spid="2">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blinds(horizontal)">
                                      <p:cBhvr>
                                        <p:cTn id="10" dur="500"/>
                                        <p:tgtEl>
                                          <p:spTgt spid="2">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blinds(horizontal)">
                                      <p:cBhvr>
                                        <p:cTn id="13" dur="500"/>
                                        <p:tgtEl>
                                          <p:spTgt spid="2">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blinds(horizontal)">
                                      <p:cBhvr>
                                        <p:cTn id="16" dur="500"/>
                                        <p:tgtEl>
                                          <p:spTgt spid="2">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blinds(horizontal)">
                                      <p:cBhvr>
                                        <p:cTn id="25" dur="500"/>
                                        <p:tgtEl>
                                          <p:spTgt spid="2">
                                            <p:txEl>
                                              <p:pRg st="5" end="5"/>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blinds(horizontal)">
                                      <p:cBhvr>
                                        <p:cTn id="28" dur="500"/>
                                        <p:tgtEl>
                                          <p:spTgt spid="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6865">
                                            <p:txEl>
                                              <p:pRg st="0" end="0"/>
                                            </p:txEl>
                                          </p:spTgt>
                                        </p:tgtEl>
                                        <p:attrNameLst>
                                          <p:attrName>style.visibility</p:attrName>
                                        </p:attrNameLst>
                                      </p:cBhvr>
                                      <p:to>
                                        <p:strVal val="visible"/>
                                      </p:to>
                                    </p:set>
                                    <p:anim calcmode="lin" valueType="num">
                                      <p:cBhvr additive="base">
                                        <p:cTn id="33" dur="500" fill="hold"/>
                                        <p:tgtEl>
                                          <p:spTgt spid="3686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68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6867">
                                            <p:txEl>
                                              <p:pRg st="0" end="0"/>
                                            </p:txEl>
                                          </p:spTgt>
                                        </p:tgtEl>
                                        <p:attrNameLst>
                                          <p:attrName>style.visibility</p:attrName>
                                        </p:attrNameLst>
                                      </p:cBhvr>
                                      <p:to>
                                        <p:strVal val="visible"/>
                                      </p:to>
                                    </p:set>
                                    <p:anim calcmode="lin" valueType="num">
                                      <p:cBhvr additive="base">
                                        <p:cTn id="39"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6868">
                                            <p:txEl>
                                              <p:pRg st="0" end="0"/>
                                            </p:txEl>
                                          </p:spTgt>
                                        </p:tgtEl>
                                        <p:attrNameLst>
                                          <p:attrName>style.visibility</p:attrName>
                                        </p:attrNameLst>
                                      </p:cBhvr>
                                      <p:to>
                                        <p:strVal val="visible"/>
                                      </p:to>
                                    </p:set>
                                    <p:anim calcmode="lin" valueType="num">
                                      <p:cBhvr additive="base">
                                        <p:cTn id="45" dur="500" fill="hold"/>
                                        <p:tgtEl>
                                          <p:spTgt spid="3686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68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xEl>
                                              <p:pRg st="0" end="0"/>
                                            </p:txEl>
                                          </p:spTgt>
                                        </p:tgtEl>
                                        <p:attrNameLst>
                                          <p:attrName>style.visibility</p:attrName>
                                        </p:attrNameLst>
                                      </p:cBhvr>
                                      <p:to>
                                        <p:strVal val="visible"/>
                                      </p:to>
                                    </p:set>
                                    <p:anim calcmode="lin" valueType="num">
                                      <p:cBhvr additive="base">
                                        <p:cTn id="5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
                                            <p:txEl>
                                              <p:pRg st="1" end="1"/>
                                            </p:txEl>
                                          </p:spTgt>
                                        </p:tgtEl>
                                        <p:attrNameLst>
                                          <p:attrName>style.visibility</p:attrName>
                                        </p:attrNameLst>
                                      </p:cBhvr>
                                      <p:to>
                                        <p:strVal val="visible"/>
                                      </p:to>
                                    </p:set>
                                    <p:anim calcmode="lin" valueType="num">
                                      <p:cBhvr additive="base">
                                        <p:cTn id="5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
                                            <p:txEl>
                                              <p:pRg st="2" end="2"/>
                                            </p:txEl>
                                          </p:spTgt>
                                        </p:tgtEl>
                                        <p:attrNameLst>
                                          <p:attrName>style.visibility</p:attrName>
                                        </p:attrNameLst>
                                      </p:cBhvr>
                                      <p:to>
                                        <p:strVal val="visible"/>
                                      </p:to>
                                    </p:set>
                                    <p:anim calcmode="lin" valueType="num">
                                      <p:cBhvr additive="base">
                                        <p:cTn id="6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
                                            <p:txEl>
                                              <p:pRg st="3" end="3"/>
                                            </p:txEl>
                                          </p:spTgt>
                                        </p:tgtEl>
                                        <p:attrNameLst>
                                          <p:attrName>style.visibility</p:attrName>
                                        </p:attrNameLst>
                                      </p:cBhvr>
                                      <p:to>
                                        <p:strVal val="visible"/>
                                      </p:to>
                                    </p:set>
                                    <p:anim calcmode="lin" valueType="num">
                                      <p:cBhvr additive="base">
                                        <p:cTn id="6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
                                            <p:txEl>
                                              <p:pRg st="4" end="4"/>
                                            </p:txEl>
                                          </p:spTgt>
                                        </p:tgtEl>
                                        <p:attrNameLst>
                                          <p:attrName>style.visibility</p:attrName>
                                        </p:attrNameLst>
                                      </p:cBhvr>
                                      <p:to>
                                        <p:strVal val="visible"/>
                                      </p:to>
                                    </p:set>
                                    <p:anim calcmode="lin" valueType="num">
                                      <p:cBhvr additive="base">
                                        <p:cTn id="7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
                                            <p:txEl>
                                              <p:pRg st="5" end="5"/>
                                            </p:txEl>
                                          </p:spTgt>
                                        </p:tgtEl>
                                        <p:attrNameLst>
                                          <p:attrName>style.visibility</p:attrName>
                                        </p:attrNameLst>
                                      </p:cBhvr>
                                      <p:to>
                                        <p:strVal val="visible"/>
                                      </p:to>
                                    </p:set>
                                    <p:anim calcmode="lin" valueType="num">
                                      <p:cBhvr additive="base">
                                        <p:cTn id="7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
                                            <p:txEl>
                                              <p:pRg st="6" end="6"/>
                                            </p:txEl>
                                          </p:spTgt>
                                        </p:tgtEl>
                                        <p:attrNameLst>
                                          <p:attrName>style.visibility</p:attrName>
                                        </p:attrNameLst>
                                      </p:cBhvr>
                                      <p:to>
                                        <p:strVal val="visible"/>
                                      </p:to>
                                    </p:set>
                                    <p:anim calcmode="lin" valueType="num">
                                      <p:cBhvr additive="base">
                                        <p:cTn id="7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
          <p:cNvSpPr>
            <a:spLocks noChangeArrowheads="1"/>
          </p:cNvSpPr>
          <p:nvPr/>
        </p:nvSpPr>
        <p:spPr bwMode="auto">
          <a:xfrm>
            <a:off x="323850" y="188913"/>
            <a:ext cx="2447925" cy="701675"/>
          </a:xfrm>
          <a:prstGeom prst="rect">
            <a:avLst/>
          </a:prstGeom>
          <a:noFill/>
          <a:ln w="9525">
            <a:noFill/>
            <a:miter lim="800000"/>
            <a:headEnd/>
            <a:tailEnd/>
          </a:ln>
        </p:spPr>
        <p:txBody>
          <a:bodyPr>
            <a:spAutoFit/>
          </a:bodyPr>
          <a:lstStyle/>
          <a:p>
            <a:pPr>
              <a:buFont typeface="Wingdings" pitchFamily="2" charset="2"/>
              <a:buNone/>
            </a:pPr>
            <a:r>
              <a:rPr lang="zh-CN" altLang="en-US" sz="4000" b="1">
                <a:solidFill>
                  <a:srgbClr val="0033CC"/>
                </a:solidFill>
                <a:ea typeface="黑体" pitchFamily="49" charset="-122"/>
              </a:rPr>
              <a:t>试题分析</a:t>
            </a:r>
          </a:p>
        </p:txBody>
      </p:sp>
      <p:sp>
        <p:nvSpPr>
          <p:cNvPr id="16387" name="Rectangle 5"/>
          <p:cNvSpPr>
            <a:spLocks noChangeArrowheads="1"/>
          </p:cNvSpPr>
          <p:nvPr/>
        </p:nvSpPr>
        <p:spPr bwMode="auto">
          <a:xfrm>
            <a:off x="179388" y="908050"/>
            <a:ext cx="8785225" cy="1022350"/>
          </a:xfrm>
          <a:prstGeom prst="rect">
            <a:avLst/>
          </a:prstGeom>
          <a:solidFill>
            <a:srgbClr val="FFFFFF"/>
          </a:solidFill>
          <a:ln w="76200" cmpd="tri">
            <a:solidFill>
              <a:schemeClr val="tx2"/>
            </a:solidFill>
            <a:miter lim="800000"/>
            <a:headEnd/>
            <a:tailEnd/>
          </a:ln>
        </p:spPr>
        <p:txBody>
          <a:bodyPr>
            <a:spAutoFit/>
          </a:bodyPr>
          <a:lstStyle/>
          <a:p>
            <a:pPr>
              <a:spcBef>
                <a:spcPct val="20000"/>
              </a:spcBef>
              <a:buClr>
                <a:schemeClr val="hlink"/>
              </a:buClr>
              <a:buFont typeface="Wingdings" pitchFamily="2" charset="2"/>
              <a:buNone/>
            </a:pPr>
            <a:r>
              <a:rPr lang="en-US" altLang="zh-CN" sz="2800" b="1">
                <a:solidFill>
                  <a:schemeClr val="tx1"/>
                </a:solidFill>
              </a:rPr>
              <a:t>15</a:t>
            </a:r>
            <a:r>
              <a:rPr lang="zh-CN" altLang="en-US" sz="2800" b="1">
                <a:solidFill>
                  <a:schemeClr val="tx1"/>
                </a:solidFill>
              </a:rPr>
              <a:t>．请看第④段画线处，按照“千峰壁立”的结构形式，仿写一个四字短语，可以是</a:t>
            </a:r>
            <a:r>
              <a:rPr lang="zh-CN" altLang="en-US" sz="2800" b="1" u="sng">
                <a:solidFill>
                  <a:schemeClr val="tx1"/>
                </a:solidFill>
              </a:rPr>
              <a:t>		</a:t>
            </a:r>
            <a:r>
              <a:rPr lang="zh-CN" altLang="en-US" sz="2800" b="1">
                <a:solidFill>
                  <a:schemeClr val="tx1"/>
                </a:solidFill>
              </a:rPr>
              <a:t>。（</a:t>
            </a:r>
            <a:r>
              <a:rPr lang="en-US" altLang="zh-CN" sz="2800" b="1">
                <a:solidFill>
                  <a:schemeClr val="tx1"/>
                </a:solidFill>
              </a:rPr>
              <a:t>2</a:t>
            </a:r>
            <a:r>
              <a:rPr lang="zh-CN" altLang="en-US" sz="2800" b="1">
                <a:solidFill>
                  <a:schemeClr val="tx1"/>
                </a:solidFill>
              </a:rPr>
              <a:t>分）</a:t>
            </a:r>
          </a:p>
        </p:txBody>
      </p:sp>
      <p:sp>
        <p:nvSpPr>
          <p:cNvPr id="105478" name="Rectangle 6"/>
          <p:cNvSpPr>
            <a:spLocks noChangeArrowheads="1"/>
          </p:cNvSpPr>
          <p:nvPr/>
        </p:nvSpPr>
        <p:spPr bwMode="auto">
          <a:xfrm>
            <a:off x="179388" y="3284538"/>
            <a:ext cx="8642350" cy="3217862"/>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en-US" altLang="zh-CN" b="1">
                <a:solidFill>
                  <a:schemeClr val="tx1"/>
                </a:solidFill>
              </a:rPr>
              <a:t>     </a:t>
            </a:r>
            <a:r>
              <a:rPr lang="zh-CN" altLang="en-US" sz="2800" b="1">
                <a:solidFill>
                  <a:schemeClr val="tx1"/>
                </a:solidFill>
              </a:rPr>
              <a:t>仿写词语，没有唯一确定的答案。这是深圳市去年新增的一种题型，以前是考仿句。在某种意义上说，仿词比仿句更难得分。答题时必须</a:t>
            </a:r>
            <a:r>
              <a:rPr lang="zh-CN" altLang="en-US" sz="2800" b="1">
                <a:solidFill>
                  <a:srgbClr val="FF3300"/>
                </a:solidFill>
              </a:rPr>
              <a:t>仔细分析示例词语的结构形式，在充分理解例词结构的基础上仿写</a:t>
            </a:r>
            <a:r>
              <a:rPr lang="zh-CN" altLang="en-US" sz="2800" b="1">
                <a:solidFill>
                  <a:schemeClr val="tx1"/>
                </a:solidFill>
              </a:rPr>
              <a:t>。同时必须注意的是，仿写的词语还应该是个</a:t>
            </a:r>
            <a:r>
              <a:rPr lang="zh-CN" altLang="en-US" sz="2800" b="1">
                <a:solidFill>
                  <a:srgbClr val="FF3300"/>
                </a:solidFill>
              </a:rPr>
              <a:t>词达义明的词语，最好是成语或者熟语，不能生造词义怪诞不明的词语。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5478"/>
                                        </p:tgtEl>
                                        <p:attrNameLst>
                                          <p:attrName>style.visibility</p:attrName>
                                        </p:attrNameLst>
                                      </p:cBhvr>
                                      <p:to>
                                        <p:strVal val="visible"/>
                                      </p:to>
                                    </p:set>
                                    <p:animEffect transition="in" filter="blinds(horizontal)">
                                      <p:cBhvr>
                                        <p:cTn id="12" dur="5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0547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83971"/>
          <p:cNvSpPr>
            <a:spLocks noChangeArrowheads="1"/>
          </p:cNvSpPr>
          <p:nvPr/>
        </p:nvSpPr>
        <p:spPr bwMode="auto">
          <a:xfrm>
            <a:off x="250825" y="188913"/>
            <a:ext cx="1944688" cy="579437"/>
          </a:xfrm>
          <a:prstGeom prst="rect">
            <a:avLst/>
          </a:prstGeom>
          <a:noFill/>
          <a:ln w="9525">
            <a:noFill/>
            <a:miter lim="800000"/>
            <a:headEnd/>
            <a:tailEnd/>
          </a:ln>
        </p:spPr>
        <p:txBody>
          <a:bodyPr>
            <a:spAutoFit/>
          </a:bodyPr>
          <a:lstStyle/>
          <a:p>
            <a:pPr marL="342900" indent="-342900">
              <a:buFont typeface="Wingdings" pitchFamily="2" charset="2"/>
              <a:buNone/>
            </a:pPr>
            <a:r>
              <a:rPr lang="zh-CN" altLang="en-US" b="1">
                <a:solidFill>
                  <a:srgbClr val="0033CC"/>
                </a:solidFill>
                <a:ea typeface="黑体" pitchFamily="49" charset="-122"/>
              </a:rPr>
              <a:t>答案展示</a:t>
            </a:r>
          </a:p>
        </p:txBody>
      </p:sp>
      <p:sp>
        <p:nvSpPr>
          <p:cNvPr id="105478" name="Rectangle 6"/>
          <p:cNvSpPr>
            <a:spLocks noChangeArrowheads="1"/>
          </p:cNvSpPr>
          <p:nvPr/>
        </p:nvSpPr>
        <p:spPr bwMode="auto">
          <a:xfrm>
            <a:off x="395288" y="908050"/>
            <a:ext cx="8247062" cy="4865688"/>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zh-CN" altLang="en-US" sz="2800" b="1"/>
              <a:t>失分答案：</a:t>
            </a:r>
          </a:p>
          <a:p>
            <a:pPr>
              <a:buFont typeface="Wingdings" pitchFamily="2" charset="2"/>
              <a:buNone/>
            </a:pPr>
            <a:r>
              <a:rPr lang="zh-CN" altLang="en-US" sz="2800" b="1">
                <a:solidFill>
                  <a:schemeClr val="tx1"/>
                </a:solidFill>
              </a:rPr>
              <a:t>例</a:t>
            </a:r>
            <a:r>
              <a:rPr lang="en-US" altLang="zh-CN" sz="2800" b="1">
                <a:solidFill>
                  <a:schemeClr val="tx1"/>
                </a:solidFill>
              </a:rPr>
              <a:t>1.</a:t>
            </a:r>
            <a:r>
              <a:rPr lang="zh-CN" altLang="en-US" sz="2800" b="1">
                <a:solidFill>
                  <a:schemeClr val="tx1"/>
                </a:solidFill>
              </a:rPr>
              <a:t>五湖水静                     例</a:t>
            </a:r>
            <a:r>
              <a:rPr lang="en-US" altLang="zh-CN" sz="2800" b="1">
                <a:solidFill>
                  <a:schemeClr val="tx1"/>
                </a:solidFill>
              </a:rPr>
              <a:t>2.</a:t>
            </a:r>
            <a:r>
              <a:rPr lang="zh-CN" altLang="en-US" sz="2800" b="1">
                <a:solidFill>
                  <a:schemeClr val="tx1"/>
                </a:solidFill>
              </a:rPr>
              <a:t>千山万壑</a:t>
            </a:r>
          </a:p>
          <a:p>
            <a:pPr>
              <a:buFont typeface="Wingdings" pitchFamily="2" charset="2"/>
              <a:buNone/>
            </a:pPr>
            <a:r>
              <a:rPr lang="zh-CN" altLang="en-US" sz="2800" b="1">
                <a:solidFill>
                  <a:schemeClr val="tx1"/>
                </a:solidFill>
              </a:rPr>
              <a:t>例</a:t>
            </a:r>
            <a:r>
              <a:rPr lang="en-US" altLang="zh-CN" sz="2800" b="1">
                <a:solidFill>
                  <a:schemeClr val="tx1"/>
                </a:solidFill>
              </a:rPr>
              <a:t>3.</a:t>
            </a:r>
            <a:r>
              <a:rPr lang="zh-CN" altLang="en-US" sz="2800" b="1">
                <a:solidFill>
                  <a:schemeClr val="tx1"/>
                </a:solidFill>
              </a:rPr>
              <a:t>千山万水                     例</a:t>
            </a:r>
            <a:r>
              <a:rPr lang="en-US" altLang="zh-CN" sz="2800" b="1">
                <a:solidFill>
                  <a:schemeClr val="tx1"/>
                </a:solidFill>
              </a:rPr>
              <a:t>4.</a:t>
            </a:r>
            <a:r>
              <a:rPr lang="zh-CN" altLang="en-US" sz="2800" b="1">
                <a:solidFill>
                  <a:schemeClr val="tx1"/>
                </a:solidFill>
              </a:rPr>
              <a:t>悬崖峭壁</a:t>
            </a:r>
          </a:p>
          <a:p>
            <a:pPr>
              <a:buFont typeface="Wingdings" pitchFamily="2" charset="2"/>
              <a:buNone/>
            </a:pPr>
            <a:r>
              <a:rPr lang="zh-CN" altLang="en-US" sz="2800" b="1">
                <a:solidFill>
                  <a:schemeClr val="tx1"/>
                </a:solidFill>
              </a:rPr>
              <a:t>例</a:t>
            </a:r>
            <a:r>
              <a:rPr lang="en-US" altLang="zh-CN" sz="2800" b="1">
                <a:solidFill>
                  <a:schemeClr val="tx1"/>
                </a:solidFill>
              </a:rPr>
              <a:t>5.</a:t>
            </a:r>
            <a:r>
              <a:rPr lang="zh-CN" altLang="en-US" sz="2800" b="1">
                <a:solidFill>
                  <a:schemeClr val="tx1"/>
                </a:solidFill>
              </a:rPr>
              <a:t>万山崖立                     例</a:t>
            </a:r>
            <a:r>
              <a:rPr lang="en-US" altLang="zh-CN" sz="2800" b="1">
                <a:solidFill>
                  <a:schemeClr val="tx1"/>
                </a:solidFill>
              </a:rPr>
              <a:t>6.</a:t>
            </a:r>
            <a:r>
              <a:rPr lang="zh-CN" altLang="en-US" sz="2800" b="1">
                <a:solidFill>
                  <a:schemeClr val="tx1"/>
                </a:solidFill>
              </a:rPr>
              <a:t>百花珠残</a:t>
            </a:r>
          </a:p>
          <a:p>
            <a:pPr>
              <a:buFont typeface="Wingdings" pitchFamily="2" charset="2"/>
              <a:buNone/>
            </a:pPr>
            <a:r>
              <a:rPr lang="zh-CN" altLang="en-US" sz="2800" b="1">
                <a:solidFill>
                  <a:schemeClr val="tx1"/>
                </a:solidFill>
              </a:rPr>
              <a:t>例</a:t>
            </a:r>
            <a:r>
              <a:rPr lang="en-US" altLang="zh-CN" sz="2800" b="1">
                <a:solidFill>
                  <a:schemeClr val="tx1"/>
                </a:solidFill>
              </a:rPr>
              <a:t>7.</a:t>
            </a:r>
            <a:r>
              <a:rPr lang="zh-CN" altLang="en-US" sz="2800" b="1">
                <a:solidFill>
                  <a:schemeClr val="tx1"/>
                </a:solidFill>
              </a:rPr>
              <a:t>万壑深渊                     例</a:t>
            </a:r>
            <a:r>
              <a:rPr lang="en-US" altLang="zh-CN" sz="2800" b="1">
                <a:solidFill>
                  <a:schemeClr val="tx1"/>
                </a:solidFill>
              </a:rPr>
              <a:t>8.</a:t>
            </a:r>
            <a:r>
              <a:rPr lang="zh-CN" altLang="en-US" sz="2800" b="1">
                <a:solidFill>
                  <a:schemeClr val="tx1"/>
                </a:solidFill>
              </a:rPr>
              <a:t>千百成峰</a:t>
            </a:r>
          </a:p>
          <a:p>
            <a:pPr>
              <a:buFont typeface="Wingdings" pitchFamily="2" charset="2"/>
              <a:buNone/>
            </a:pPr>
            <a:endParaRPr lang="en-US" altLang="zh-CN" sz="2800" b="1">
              <a:solidFill>
                <a:schemeClr val="tx1"/>
              </a:solidFill>
            </a:endParaRPr>
          </a:p>
          <a:p>
            <a:pPr>
              <a:buFont typeface="Wingdings" pitchFamily="2" charset="2"/>
              <a:buNone/>
            </a:pPr>
            <a:r>
              <a:rPr lang="zh-CN" altLang="en-US" sz="2800" b="1"/>
              <a:t>得分答案：</a:t>
            </a:r>
          </a:p>
          <a:p>
            <a:pPr>
              <a:buFont typeface="Wingdings" pitchFamily="2" charset="2"/>
              <a:buNone/>
            </a:pPr>
            <a:r>
              <a:rPr lang="zh-CN" altLang="en-US" sz="2800" b="1">
                <a:solidFill>
                  <a:schemeClr val="tx1"/>
                </a:solidFill>
              </a:rPr>
              <a:t>例</a:t>
            </a:r>
            <a:r>
              <a:rPr lang="en-US" altLang="zh-CN" sz="2800" b="1">
                <a:solidFill>
                  <a:schemeClr val="tx1"/>
                </a:solidFill>
              </a:rPr>
              <a:t>1.</a:t>
            </a:r>
            <a:r>
              <a:rPr lang="zh-CN" altLang="en-US" sz="2800" b="1">
                <a:solidFill>
                  <a:schemeClr val="tx1"/>
                </a:solidFill>
              </a:rPr>
              <a:t>百花怒放                     例</a:t>
            </a:r>
            <a:r>
              <a:rPr lang="en-US" altLang="zh-CN" sz="2800" b="1">
                <a:solidFill>
                  <a:schemeClr val="tx1"/>
                </a:solidFill>
              </a:rPr>
              <a:t>2.</a:t>
            </a:r>
            <a:r>
              <a:rPr lang="zh-CN" altLang="en-US" sz="2800" b="1">
                <a:solidFill>
                  <a:schemeClr val="tx1"/>
                </a:solidFill>
              </a:rPr>
              <a:t>流水</a:t>
            </a:r>
            <a:r>
              <a:rPr lang="zh-CN" altLang="zh-CN" sz="2800" b="1">
                <a:solidFill>
                  <a:schemeClr val="tx1"/>
                </a:solidFill>
              </a:rPr>
              <a:t>萦纡</a:t>
            </a:r>
            <a:endParaRPr lang="zh-CN" altLang="en-US" sz="2800" b="1">
              <a:solidFill>
                <a:schemeClr val="tx1"/>
              </a:solidFill>
            </a:endParaRPr>
          </a:p>
          <a:p>
            <a:pPr>
              <a:buFont typeface="Wingdings" pitchFamily="2" charset="2"/>
              <a:buNone/>
            </a:pPr>
            <a:r>
              <a:rPr lang="zh-CN" altLang="en-US" sz="2800" b="1">
                <a:solidFill>
                  <a:schemeClr val="tx1"/>
                </a:solidFill>
              </a:rPr>
              <a:t>例</a:t>
            </a:r>
            <a:r>
              <a:rPr lang="en-US" altLang="zh-CN" sz="2800" b="1">
                <a:solidFill>
                  <a:schemeClr val="tx1"/>
                </a:solidFill>
              </a:rPr>
              <a:t>3.</a:t>
            </a:r>
            <a:r>
              <a:rPr lang="zh-CN" altLang="en-US" sz="2800" b="1">
                <a:solidFill>
                  <a:schemeClr val="tx1"/>
                </a:solidFill>
              </a:rPr>
              <a:t>云雾缭绕                     例</a:t>
            </a:r>
            <a:r>
              <a:rPr lang="en-US" altLang="zh-CN" sz="2800" b="1">
                <a:solidFill>
                  <a:schemeClr val="tx1"/>
                </a:solidFill>
              </a:rPr>
              <a:t>4.</a:t>
            </a:r>
            <a:r>
              <a:rPr lang="zh-CN" altLang="en-US" sz="2800" b="1">
                <a:solidFill>
                  <a:schemeClr val="tx1"/>
                </a:solidFill>
              </a:rPr>
              <a:t>百川东流</a:t>
            </a:r>
          </a:p>
          <a:p>
            <a:pPr>
              <a:buFont typeface="Wingdings" pitchFamily="2" charset="2"/>
              <a:buNone/>
            </a:pPr>
            <a:r>
              <a:rPr lang="zh-CN" altLang="en-US" sz="2800" b="1">
                <a:solidFill>
                  <a:schemeClr val="tx1"/>
                </a:solidFill>
              </a:rPr>
              <a:t>例</a:t>
            </a:r>
            <a:r>
              <a:rPr lang="en-US" altLang="zh-CN" sz="2800" b="1">
                <a:solidFill>
                  <a:schemeClr val="tx1"/>
                </a:solidFill>
              </a:rPr>
              <a:t>5.</a:t>
            </a:r>
            <a:r>
              <a:rPr lang="zh-CN" altLang="en-US" sz="2800" b="1">
                <a:solidFill>
                  <a:schemeClr val="tx1"/>
                </a:solidFill>
              </a:rPr>
              <a:t>百鸟争鸣                     例</a:t>
            </a:r>
            <a:r>
              <a:rPr lang="en-US" altLang="zh-CN" sz="2800" b="1">
                <a:solidFill>
                  <a:schemeClr val="tx1"/>
                </a:solidFill>
              </a:rPr>
              <a:t>6.</a:t>
            </a:r>
            <a:r>
              <a:rPr lang="zh-CN" altLang="en-US" sz="2800" b="1">
                <a:solidFill>
                  <a:schemeClr val="tx1"/>
                </a:solidFill>
              </a:rPr>
              <a:t>万树屹立</a:t>
            </a:r>
          </a:p>
          <a:p>
            <a:pPr>
              <a:buFont typeface="Wingdings" pitchFamily="2" charset="2"/>
              <a:buNone/>
            </a:pPr>
            <a:r>
              <a:rPr lang="zh-CN" altLang="en-US" sz="2800" b="1">
                <a:solidFill>
                  <a:schemeClr val="tx1"/>
                </a:solidFill>
              </a:rPr>
              <a:t>例</a:t>
            </a:r>
            <a:r>
              <a:rPr lang="en-US" altLang="zh-CN" sz="2800" b="1">
                <a:solidFill>
                  <a:schemeClr val="tx1"/>
                </a:solidFill>
              </a:rPr>
              <a:t>7.</a:t>
            </a:r>
            <a:r>
              <a:rPr lang="zh-CN" altLang="en-US" sz="2800" b="1">
                <a:solidFill>
                  <a:schemeClr val="tx1"/>
                </a:solidFill>
              </a:rPr>
              <a:t>急湍甚箭                     例</a:t>
            </a:r>
            <a:r>
              <a:rPr lang="en-US" altLang="zh-CN" sz="2800" b="1">
                <a:solidFill>
                  <a:schemeClr val="tx1"/>
                </a:solidFill>
              </a:rPr>
              <a:t>8.</a:t>
            </a:r>
            <a:r>
              <a:rPr lang="zh-CN" altLang="en-US" sz="2800" b="1">
                <a:solidFill>
                  <a:schemeClr val="tx1"/>
                </a:solidFill>
              </a:rPr>
              <a:t>百舸争流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blinds(horizontal)">
                                      <p:cBhvr>
                                        <p:cTn id="7" dur="5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84995"/>
          <p:cNvSpPr>
            <a:spLocks noChangeArrowheads="1"/>
          </p:cNvSpPr>
          <p:nvPr/>
        </p:nvSpPr>
        <p:spPr bwMode="auto">
          <a:xfrm>
            <a:off x="250825" y="0"/>
            <a:ext cx="1816100" cy="579438"/>
          </a:xfrm>
          <a:prstGeom prst="rect">
            <a:avLst/>
          </a:prstGeom>
          <a:noFill/>
          <a:ln w="9525">
            <a:noFill/>
            <a:miter lim="800000"/>
            <a:headEnd/>
            <a:tailEnd/>
          </a:ln>
        </p:spPr>
        <p:txBody>
          <a:bodyPr wrap="none">
            <a:spAutoFit/>
          </a:bodyPr>
          <a:lstStyle/>
          <a:p>
            <a:pPr marL="342900" indent="-342900">
              <a:spcBef>
                <a:spcPct val="20000"/>
              </a:spcBef>
              <a:buClr>
                <a:schemeClr val="hlink"/>
              </a:buClr>
              <a:buFont typeface="Wingdings" pitchFamily="2" charset="2"/>
              <a:buNone/>
            </a:pPr>
            <a:r>
              <a:rPr lang="zh-CN" altLang="en-US" b="1">
                <a:solidFill>
                  <a:srgbClr val="0033CC"/>
                </a:solidFill>
                <a:ea typeface="黑体" pitchFamily="49" charset="-122"/>
              </a:rPr>
              <a:t>试题呈现</a:t>
            </a:r>
          </a:p>
        </p:txBody>
      </p:sp>
      <p:sp>
        <p:nvSpPr>
          <p:cNvPr id="105478" name="Rectangle 6"/>
          <p:cNvSpPr>
            <a:spLocks noChangeArrowheads="1"/>
          </p:cNvSpPr>
          <p:nvPr/>
        </p:nvSpPr>
        <p:spPr bwMode="auto">
          <a:xfrm>
            <a:off x="250825" y="692150"/>
            <a:ext cx="8713788" cy="1449388"/>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en-US" altLang="zh-CN" sz="2800" b="1">
                <a:solidFill>
                  <a:schemeClr val="tx1"/>
                </a:solidFill>
              </a:rPr>
              <a:t>6</a:t>
            </a:r>
            <a:r>
              <a:rPr lang="zh-CN" altLang="en-US" sz="2800" b="1">
                <a:solidFill>
                  <a:schemeClr val="tx1"/>
                </a:solidFill>
              </a:rPr>
              <a:t>．张晓风是当代台湾著名作家，她的文章注重景物描写对写人叙事的作用。请以本文某一处景物描写为例，加以品析。（</a:t>
            </a:r>
            <a:r>
              <a:rPr lang="en-US" altLang="zh-CN" sz="2800" b="1">
                <a:solidFill>
                  <a:schemeClr val="tx1"/>
                </a:solidFill>
              </a:rPr>
              <a:t>3</a:t>
            </a:r>
            <a:r>
              <a:rPr lang="zh-CN" altLang="en-US" sz="2800" b="1">
                <a:solidFill>
                  <a:schemeClr val="tx1"/>
                </a:solidFill>
              </a:rPr>
              <a:t>分）</a:t>
            </a:r>
          </a:p>
        </p:txBody>
      </p:sp>
      <p:sp>
        <p:nvSpPr>
          <p:cNvPr id="41987" name="矩形 84997"/>
          <p:cNvSpPr>
            <a:spLocks noChangeArrowheads="1"/>
          </p:cNvSpPr>
          <p:nvPr/>
        </p:nvSpPr>
        <p:spPr bwMode="auto">
          <a:xfrm>
            <a:off x="250825" y="2133600"/>
            <a:ext cx="1816100" cy="579438"/>
          </a:xfrm>
          <a:prstGeom prst="rect">
            <a:avLst/>
          </a:prstGeom>
          <a:noFill/>
          <a:ln w="9525">
            <a:noFill/>
            <a:miter lim="800000"/>
            <a:headEnd/>
            <a:tailEnd/>
          </a:ln>
        </p:spPr>
        <p:txBody>
          <a:bodyPr wrap="none">
            <a:spAutoFit/>
          </a:bodyPr>
          <a:lstStyle/>
          <a:p>
            <a:pPr marL="342900" indent="-342900">
              <a:spcBef>
                <a:spcPct val="20000"/>
              </a:spcBef>
              <a:buClr>
                <a:schemeClr val="hlink"/>
              </a:buClr>
              <a:buFont typeface="Wingdings" pitchFamily="2" charset="2"/>
              <a:buNone/>
            </a:pPr>
            <a:r>
              <a:rPr lang="zh-CN" altLang="en-US" b="1">
                <a:solidFill>
                  <a:srgbClr val="0033CC"/>
                </a:solidFill>
                <a:ea typeface="黑体" pitchFamily="49" charset="-122"/>
              </a:rPr>
              <a:t>答案展示</a:t>
            </a:r>
          </a:p>
        </p:txBody>
      </p:sp>
      <p:sp>
        <p:nvSpPr>
          <p:cNvPr id="2" name="Rectangle 6"/>
          <p:cNvSpPr>
            <a:spLocks noChangeArrowheads="1"/>
          </p:cNvSpPr>
          <p:nvPr/>
        </p:nvSpPr>
        <p:spPr bwMode="auto">
          <a:xfrm>
            <a:off x="179388" y="2636838"/>
            <a:ext cx="8785225" cy="4011612"/>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zh-CN" altLang="en-US" sz="2800" b="1"/>
              <a:t>例</a:t>
            </a:r>
            <a:r>
              <a:rPr lang="en-US" altLang="zh-CN" sz="2800" b="1"/>
              <a:t>1.</a:t>
            </a:r>
            <a:r>
              <a:rPr lang="zh-CN" altLang="en-US" sz="2800" b="1">
                <a:solidFill>
                  <a:schemeClr val="tx1"/>
                </a:solidFill>
              </a:rPr>
              <a:t>第⑧段，写残冬的早晨。“冷清清的阳光无力地照耀着”，烘托出人物的</a:t>
            </a:r>
            <a:r>
              <a:rPr lang="zh-CN" altLang="en-US" sz="2800" b="1">
                <a:solidFill>
                  <a:srgbClr val="0033CC"/>
                </a:solidFill>
              </a:rPr>
              <a:t>心情</a:t>
            </a:r>
            <a:r>
              <a:rPr lang="zh-CN" altLang="en-US" sz="2800" b="1">
                <a:solidFill>
                  <a:schemeClr val="tx1"/>
                </a:solidFill>
              </a:rPr>
              <a:t>，渲染</a:t>
            </a:r>
            <a:r>
              <a:rPr lang="zh-CN" altLang="en-US" sz="2800" b="1">
                <a:solidFill>
                  <a:srgbClr val="0033CC"/>
                </a:solidFill>
              </a:rPr>
              <a:t>气氛</a:t>
            </a:r>
            <a:r>
              <a:rPr lang="zh-CN" altLang="en-US" sz="2800" b="1">
                <a:solidFill>
                  <a:schemeClr val="tx1"/>
                </a:solidFill>
              </a:rPr>
              <a:t>。</a:t>
            </a:r>
          </a:p>
          <a:p>
            <a:pPr>
              <a:buFont typeface="Wingdings" pitchFamily="2" charset="2"/>
              <a:buNone/>
            </a:pPr>
            <a:r>
              <a:rPr lang="zh-CN" altLang="en-US" sz="2800" b="1"/>
              <a:t>例</a:t>
            </a:r>
            <a:r>
              <a:rPr lang="en-US" altLang="zh-CN" sz="2800" b="1"/>
              <a:t>2.</a:t>
            </a:r>
            <a:r>
              <a:rPr lang="zh-CN" altLang="en-US" sz="2800" b="1">
                <a:solidFill>
                  <a:schemeClr val="tx1"/>
                </a:solidFill>
              </a:rPr>
              <a:t>第③段首句。这句话生动形象地</a:t>
            </a:r>
            <a:r>
              <a:rPr lang="zh-CN" altLang="en-US" sz="2800" b="1">
                <a:solidFill>
                  <a:srgbClr val="0033CC"/>
                </a:solidFill>
              </a:rPr>
              <a:t>描写出石头路上每颗石头都像有青烟拂起一般，而且路面被太阳晒得有波浪形纹</a:t>
            </a:r>
            <a:r>
              <a:rPr lang="zh-CN" altLang="en-US" sz="2800" b="1">
                <a:solidFill>
                  <a:schemeClr val="tx1"/>
                </a:solidFill>
              </a:rPr>
              <a:t>。突出地面温度，更加为后文拉车人的辛酸</a:t>
            </a:r>
            <a:r>
              <a:rPr lang="zh-CN" altLang="en-US" sz="2800" b="1">
                <a:solidFill>
                  <a:srgbClr val="0033CC"/>
                </a:solidFill>
              </a:rPr>
              <a:t>做伏笔</a:t>
            </a:r>
            <a:r>
              <a:rPr lang="zh-CN" altLang="en-US" sz="2800" b="1">
                <a:solidFill>
                  <a:schemeClr val="tx1"/>
                </a:solidFill>
              </a:rPr>
              <a:t>，表达出作者对拉车人的同情与敬佩之情。</a:t>
            </a:r>
          </a:p>
          <a:p>
            <a:pPr>
              <a:buFont typeface="Wingdings" pitchFamily="2" charset="2"/>
              <a:buNone/>
            </a:pPr>
            <a:r>
              <a:rPr lang="zh-CN" altLang="en-US" sz="2800" b="1"/>
              <a:t>例</a:t>
            </a:r>
            <a:r>
              <a:rPr lang="en-US" altLang="zh-CN" sz="2800" b="1"/>
              <a:t>3.</a:t>
            </a:r>
            <a:r>
              <a:rPr lang="zh-CN" altLang="en-US" sz="2800" b="1">
                <a:solidFill>
                  <a:schemeClr val="tx1"/>
                </a:solidFill>
              </a:rPr>
              <a:t>第⑤段“走上石梯，简单的教堂便在夕晖中独立着”，“独立”这个词突出教堂的神圣，至高无上的地位，用“夕晖”来烘托出教堂的神圣，更生动形象。</a:t>
            </a:r>
          </a:p>
        </p:txBody>
      </p:sp>
      <p:sp>
        <p:nvSpPr>
          <p:cNvPr id="85000" name="AutoShape 13"/>
          <p:cNvSpPr>
            <a:spLocks noChangeArrowheads="1"/>
          </p:cNvSpPr>
          <p:nvPr/>
        </p:nvSpPr>
        <p:spPr bwMode="auto">
          <a:xfrm>
            <a:off x="2771775" y="1196975"/>
            <a:ext cx="5795963" cy="1295400"/>
          </a:xfrm>
          <a:prstGeom prst="cloudCallout">
            <a:avLst>
              <a:gd name="adj1" fmla="val -52491"/>
              <a:gd name="adj2" fmla="val 102204"/>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2</a:t>
            </a:r>
            <a:r>
              <a:rPr lang="zh-CN" altLang="en-US" sz="2000">
                <a:solidFill>
                  <a:srgbClr val="FFFF00"/>
                </a:solidFill>
                <a:latin typeface="方正姚体" pitchFamily="2" charset="-122"/>
                <a:ea typeface="方正姚体" pitchFamily="2" charset="-122"/>
              </a:rPr>
              <a:t>分。什么“心情”？什么“气氛”？为什么要烘托？答案太笼统。不确切。</a:t>
            </a:r>
          </a:p>
        </p:txBody>
      </p:sp>
      <p:sp>
        <p:nvSpPr>
          <p:cNvPr id="85001" name="AutoShape 13"/>
          <p:cNvSpPr>
            <a:spLocks noChangeArrowheads="1"/>
          </p:cNvSpPr>
          <p:nvPr/>
        </p:nvSpPr>
        <p:spPr bwMode="auto">
          <a:xfrm>
            <a:off x="3203575" y="2708275"/>
            <a:ext cx="5651500" cy="1008063"/>
          </a:xfrm>
          <a:prstGeom prst="cloudCallout">
            <a:avLst>
              <a:gd name="adj1" fmla="val -48204"/>
              <a:gd name="adj2" fmla="val 110000"/>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1</a:t>
            </a:r>
            <a:r>
              <a:rPr lang="zh-CN" altLang="en-US" sz="2000">
                <a:solidFill>
                  <a:srgbClr val="FFFF00"/>
                </a:solidFill>
                <a:latin typeface="方正姚体" pitchFamily="2" charset="-122"/>
                <a:ea typeface="方正姚体" pitchFamily="2" charset="-122"/>
              </a:rPr>
              <a:t>分。为什么要把自己的想象强加给作者？还有术语的误用。</a:t>
            </a:r>
          </a:p>
        </p:txBody>
      </p:sp>
      <p:sp>
        <p:nvSpPr>
          <p:cNvPr id="85002" name="AutoShape 13"/>
          <p:cNvSpPr>
            <a:spLocks noChangeArrowheads="1"/>
          </p:cNvSpPr>
          <p:nvPr/>
        </p:nvSpPr>
        <p:spPr bwMode="auto">
          <a:xfrm>
            <a:off x="3635375" y="4365625"/>
            <a:ext cx="5651500" cy="1008063"/>
          </a:xfrm>
          <a:prstGeom prst="cloudCallout">
            <a:avLst>
              <a:gd name="adj1" fmla="val -53708"/>
              <a:gd name="adj2" fmla="val 109685"/>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0</a:t>
            </a:r>
            <a:r>
              <a:rPr lang="zh-CN" altLang="en-US" sz="2000">
                <a:solidFill>
                  <a:srgbClr val="FFFF00"/>
                </a:solidFill>
                <a:latin typeface="方正姚体" pitchFamily="2" charset="-122"/>
                <a:ea typeface="方正姚体" pitchFamily="2" charset="-122"/>
              </a:rPr>
              <a:t>分。脱离主题答题，脱离问题答题。</a:t>
            </a:r>
          </a:p>
        </p:txBody>
      </p:sp>
      <p:sp>
        <p:nvSpPr>
          <p:cNvPr id="41992" name="文本框 85002">
            <a:hlinkClick r:id="rId2" action="ppaction://hlinksldjump"/>
          </p:cNvPr>
          <p:cNvSpPr txBox="1">
            <a:spLocks noChangeArrowheads="1"/>
          </p:cNvSpPr>
          <p:nvPr/>
        </p:nvSpPr>
        <p:spPr bwMode="auto">
          <a:xfrm>
            <a:off x="8388350" y="6021388"/>
            <a:ext cx="503238" cy="528637"/>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blinds(horizontal)">
                                      <p:cBhvr>
                                        <p:cTn id="7" dur="500"/>
                                        <p:tgtEl>
                                          <p:spTgt spid="1054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5000"/>
                                        </p:tgtEl>
                                        <p:attrNameLst>
                                          <p:attrName>style.visibility</p:attrName>
                                        </p:attrNameLst>
                                      </p:cBhvr>
                                      <p:to>
                                        <p:strVal val="visible"/>
                                      </p:to>
                                    </p:set>
                                    <p:animEffect transition="in" filter="blinds(horizontal)">
                                      <p:cBhvr>
                                        <p:cTn id="17" dur="500"/>
                                        <p:tgtEl>
                                          <p:spTgt spid="850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5001"/>
                                        </p:tgtEl>
                                        <p:attrNameLst>
                                          <p:attrName>style.visibility</p:attrName>
                                        </p:attrNameLst>
                                      </p:cBhvr>
                                      <p:to>
                                        <p:strVal val="visible"/>
                                      </p:to>
                                    </p:set>
                                    <p:animEffect transition="in" filter="blinds(horizontal)">
                                      <p:cBhvr>
                                        <p:cTn id="22" dur="500"/>
                                        <p:tgtEl>
                                          <p:spTgt spid="850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5002"/>
                                        </p:tgtEl>
                                        <p:attrNameLst>
                                          <p:attrName>style.visibility</p:attrName>
                                        </p:attrNameLst>
                                      </p:cBhvr>
                                      <p:to>
                                        <p:strVal val="visible"/>
                                      </p:to>
                                    </p:set>
                                    <p:animEffect transition="in" filter="blinds(horizontal)">
                                      <p:cBhvr>
                                        <p:cTn id="27" dur="500"/>
                                        <p:tgtEl>
                                          <p:spTgt spid="85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bldLvl="0" animBg="1"/>
      <p:bldP spid="2" grpId="0" animBg="1"/>
      <p:bldP spid="85000" grpId="0" animBg="1"/>
      <p:bldP spid="85001" grpId="0" animBg="1"/>
      <p:bldP spid="8500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8" name="Rectangle 6"/>
          <p:cNvSpPr>
            <a:spLocks noChangeArrowheads="1"/>
          </p:cNvSpPr>
          <p:nvPr/>
        </p:nvSpPr>
        <p:spPr bwMode="auto">
          <a:xfrm>
            <a:off x="179388" y="115888"/>
            <a:ext cx="8785225" cy="4549775"/>
          </a:xfrm>
          <a:prstGeom prst="rect">
            <a:avLst/>
          </a:prstGeom>
          <a:solidFill>
            <a:srgbClr val="FFFFFF"/>
          </a:solidFill>
          <a:ln w="76200" cmpd="tri">
            <a:solidFill>
              <a:schemeClr val="tx2"/>
            </a:solidFill>
            <a:miter lim="800000"/>
            <a:headEnd/>
            <a:tailEnd/>
          </a:ln>
        </p:spPr>
        <p:txBody>
          <a:bodyPr>
            <a:spAutoFit/>
          </a:bodyPr>
          <a:lstStyle/>
          <a:p>
            <a:pPr>
              <a:buFont typeface="Wingdings" pitchFamily="2" charset="2"/>
              <a:buNone/>
            </a:pPr>
            <a:r>
              <a:rPr lang="zh-CN" altLang="en-US" sz="2400" b="1"/>
              <a:t>例</a:t>
            </a:r>
            <a:r>
              <a:rPr lang="en-US" altLang="zh-CN" sz="2400" b="1"/>
              <a:t>4.</a:t>
            </a:r>
            <a:r>
              <a:rPr lang="zh-CN" altLang="en-US" sz="2400" b="1">
                <a:solidFill>
                  <a:schemeClr val="tx1"/>
                </a:solidFill>
              </a:rPr>
              <a:t>第④段。“淤”字写出了涧水被冻住的样子却显得更有美感，“千峰壁立”写出了一座座山峰笔直地伫立着，松树在雪中固执地绿着，“绿”字生动形象地写出了松树的生机，绿与积雪形成鲜明对比，给人以美感。</a:t>
            </a:r>
          </a:p>
          <a:p>
            <a:pPr>
              <a:buFont typeface="Wingdings" pitchFamily="2" charset="2"/>
              <a:buNone/>
            </a:pPr>
            <a:r>
              <a:rPr lang="zh-CN" altLang="en-US" sz="2400" b="1"/>
              <a:t>例</a:t>
            </a:r>
            <a:r>
              <a:rPr lang="en-US" altLang="zh-CN" sz="2400" b="1"/>
              <a:t>5.</a:t>
            </a:r>
            <a:r>
              <a:rPr lang="zh-CN" altLang="en-US" sz="2400" b="1">
                <a:solidFill>
                  <a:schemeClr val="tx1"/>
                </a:solidFill>
              </a:rPr>
              <a:t>第④段，“千峰壁立，松树在雪中固执地绿着”，在千峰壁立这样的环境里，松树仍在雪中固执地绿着，正像那些久病的老年人，他们在疾病和鄙视中残喘，却仍不放弃、不埋怨地生活着。物皆着我之色彩。</a:t>
            </a:r>
          </a:p>
          <a:p>
            <a:pPr>
              <a:buFont typeface="Wingdings" pitchFamily="2" charset="2"/>
              <a:buNone/>
            </a:pPr>
            <a:r>
              <a:rPr lang="zh-CN" altLang="en-US" sz="2400" b="1"/>
              <a:t>例</a:t>
            </a:r>
            <a:r>
              <a:rPr lang="en-US" altLang="zh-CN" sz="2400" b="1"/>
              <a:t>6.</a:t>
            </a:r>
            <a:r>
              <a:rPr lang="zh-CN" altLang="en-US" sz="2400" b="1">
                <a:solidFill>
                  <a:schemeClr val="tx1"/>
                </a:solidFill>
              </a:rPr>
              <a:t>第⑧段首句。“残冬”、“冷风”、“空旷”、“冷冷清清”、“无力地”，这些描写烘托出冬天的冷静、寂静，表现出了作者木然、无聊的心情，为后文作者发现灿烂的杜鹃花时的惊喜、愉快做铺垫。</a:t>
            </a:r>
          </a:p>
        </p:txBody>
      </p:sp>
      <p:sp>
        <p:nvSpPr>
          <p:cNvPr id="86021" name="AutoShape 13"/>
          <p:cNvSpPr>
            <a:spLocks noChangeArrowheads="1"/>
          </p:cNvSpPr>
          <p:nvPr/>
        </p:nvSpPr>
        <p:spPr bwMode="auto">
          <a:xfrm>
            <a:off x="4643438" y="115888"/>
            <a:ext cx="4319587" cy="865187"/>
          </a:xfrm>
          <a:prstGeom prst="cloudCallout">
            <a:avLst>
              <a:gd name="adj1" fmla="val -59995"/>
              <a:gd name="adj2" fmla="val 83213"/>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0</a:t>
            </a:r>
            <a:r>
              <a:rPr lang="zh-CN" altLang="en-US" sz="2000">
                <a:solidFill>
                  <a:srgbClr val="FFFF00"/>
                </a:solidFill>
                <a:latin typeface="方正姚体" pitchFamily="2" charset="-122"/>
                <a:ea typeface="方正姚体" pitchFamily="2" charset="-122"/>
              </a:rPr>
              <a:t>分。断章取义，脱离主题答题。</a:t>
            </a:r>
          </a:p>
        </p:txBody>
      </p:sp>
      <p:sp>
        <p:nvSpPr>
          <p:cNvPr id="86022" name="AutoShape 13"/>
          <p:cNvSpPr>
            <a:spLocks noChangeArrowheads="1"/>
          </p:cNvSpPr>
          <p:nvPr/>
        </p:nvSpPr>
        <p:spPr bwMode="auto">
          <a:xfrm>
            <a:off x="2987675" y="1268413"/>
            <a:ext cx="5111750" cy="1125537"/>
          </a:xfrm>
          <a:prstGeom prst="cloudCallout">
            <a:avLst>
              <a:gd name="adj1" fmla="val -45685"/>
              <a:gd name="adj2" fmla="val 65940"/>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3</a:t>
            </a:r>
            <a:r>
              <a:rPr lang="zh-CN" altLang="en-US" sz="2000">
                <a:solidFill>
                  <a:srgbClr val="FFFF00"/>
                </a:solidFill>
                <a:latin typeface="方正姚体" pitchFamily="2" charset="-122"/>
                <a:ea typeface="方正姚体" pitchFamily="2" charset="-122"/>
              </a:rPr>
              <a:t>分。紧扣主题，言之有理，发挥精彩。</a:t>
            </a:r>
          </a:p>
        </p:txBody>
      </p:sp>
      <p:sp>
        <p:nvSpPr>
          <p:cNvPr id="86023" name="AutoShape 13"/>
          <p:cNvSpPr>
            <a:spLocks noChangeArrowheads="1"/>
          </p:cNvSpPr>
          <p:nvPr/>
        </p:nvSpPr>
        <p:spPr bwMode="auto">
          <a:xfrm>
            <a:off x="2195513" y="2781300"/>
            <a:ext cx="6049962" cy="1125538"/>
          </a:xfrm>
          <a:prstGeom prst="cloudCallout">
            <a:avLst>
              <a:gd name="adj1" fmla="val -62727"/>
              <a:gd name="adj2" fmla="val 35190"/>
            </a:avLst>
          </a:prstGeom>
          <a:solidFill>
            <a:srgbClr val="FF0000"/>
          </a:solidFill>
          <a:ln w="9525">
            <a:solidFill>
              <a:srgbClr val="993300"/>
            </a:solidFill>
            <a:round/>
            <a:headEnd/>
            <a:tailEnd/>
          </a:ln>
        </p:spPr>
        <p:txBody>
          <a:bodyPr/>
          <a:lstStyle/>
          <a:p>
            <a:pPr>
              <a:buFont typeface="Wingdings" pitchFamily="2" charset="2"/>
              <a:buNone/>
            </a:pPr>
            <a:r>
              <a:rPr lang="en-US" altLang="zh-CN" sz="2000">
                <a:solidFill>
                  <a:srgbClr val="FFFF00"/>
                </a:solidFill>
                <a:latin typeface="方正姚体" pitchFamily="2" charset="-122"/>
                <a:ea typeface="方正姚体" pitchFamily="2" charset="-122"/>
              </a:rPr>
              <a:t>3</a:t>
            </a:r>
            <a:r>
              <a:rPr lang="zh-CN" altLang="en-US" sz="2000">
                <a:solidFill>
                  <a:srgbClr val="FFFF00"/>
                </a:solidFill>
                <a:latin typeface="方正姚体" pitchFamily="2" charset="-122"/>
                <a:ea typeface="方正姚体" pitchFamily="2" charset="-122"/>
              </a:rPr>
              <a:t>分。阅读仔细，选词准确，表达流畅，显示出语文功底。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blinds(horizontal)">
                                      <p:cBhvr>
                                        <p:cTn id="7" dur="500"/>
                                        <p:tgtEl>
                                          <p:spTgt spid="1054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21"/>
                                        </p:tgtEl>
                                        <p:attrNameLst>
                                          <p:attrName>style.visibility</p:attrName>
                                        </p:attrNameLst>
                                      </p:cBhvr>
                                      <p:to>
                                        <p:strVal val="visible"/>
                                      </p:to>
                                    </p:set>
                                    <p:animEffect transition="in" filter="blinds(horizontal)">
                                      <p:cBhvr>
                                        <p:cTn id="12" dur="500"/>
                                        <p:tgtEl>
                                          <p:spTgt spid="860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6022"/>
                                        </p:tgtEl>
                                        <p:attrNameLst>
                                          <p:attrName>style.visibility</p:attrName>
                                        </p:attrNameLst>
                                      </p:cBhvr>
                                      <p:to>
                                        <p:strVal val="visible"/>
                                      </p:to>
                                    </p:set>
                                    <p:animEffect transition="in" filter="blinds(horizontal)">
                                      <p:cBhvr>
                                        <p:cTn id="17" dur="500"/>
                                        <p:tgtEl>
                                          <p:spTgt spid="860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6023"/>
                                        </p:tgtEl>
                                        <p:attrNameLst>
                                          <p:attrName>style.visibility</p:attrName>
                                        </p:attrNameLst>
                                      </p:cBhvr>
                                      <p:to>
                                        <p:strVal val="visible"/>
                                      </p:to>
                                    </p:set>
                                    <p:animEffect transition="in" filter="blinds(horizontal)">
                                      <p:cBhvr>
                                        <p:cTn id="22" dur="500"/>
                                        <p:tgtEl>
                                          <p:spTgt spid="86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nimBg="1"/>
      <p:bldP spid="86021" grpId="0" animBg="1"/>
      <p:bldP spid="86022" grpId="0" animBg="1"/>
      <p:bldP spid="860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88068"/>
          <p:cNvSpPr>
            <a:spLocks noChangeArrowheads="1"/>
          </p:cNvSpPr>
          <p:nvPr/>
        </p:nvSpPr>
        <p:spPr bwMode="auto">
          <a:xfrm>
            <a:off x="177800" y="201613"/>
            <a:ext cx="21472525" cy="2071687"/>
          </a:xfrm>
          <a:prstGeom prst="rect">
            <a:avLst/>
          </a:prstGeom>
          <a:noFill/>
          <a:ln w="9525">
            <a:noFill/>
            <a:miter lim="800000"/>
            <a:headEnd/>
            <a:tailEnd/>
          </a:ln>
        </p:spPr>
        <p:txBody>
          <a:bodyPr>
            <a:spAutoFit/>
          </a:bodyPr>
          <a:lstStyle/>
          <a:p>
            <a:pPr marL="342900" indent="-342900">
              <a:spcBef>
                <a:spcPct val="20000"/>
              </a:spcBef>
              <a:buClr>
                <a:schemeClr val="hlink"/>
              </a:buClr>
              <a:buFont typeface="Wingdings" pitchFamily="2" charset="2"/>
              <a:buNone/>
            </a:pPr>
            <a:r>
              <a:rPr lang="zh-CN" altLang="en-US" sz="2800" b="1">
                <a:solidFill>
                  <a:srgbClr val="0033CC"/>
                </a:solidFill>
                <a:ea typeface="黑体" pitchFamily="49" charset="-122"/>
              </a:rPr>
              <a:t>试题分析：</a:t>
            </a:r>
            <a:r>
              <a:rPr lang="zh-CN" altLang="en-US" sz="2800" b="1">
                <a:solidFill>
                  <a:schemeClr val="tx1"/>
                </a:solidFill>
                <a:sym typeface="+mn-ea"/>
              </a:rPr>
              <a:t>张晓风是当代台湾著名作家，她的文章注重</a:t>
            </a:r>
          </a:p>
          <a:p>
            <a:pPr marL="342900" indent="-342900">
              <a:spcBef>
                <a:spcPct val="20000"/>
              </a:spcBef>
              <a:buClr>
                <a:schemeClr val="hlink"/>
              </a:buClr>
              <a:buFont typeface="Wingdings" pitchFamily="2" charset="2"/>
              <a:buNone/>
            </a:pPr>
            <a:r>
              <a:rPr lang="zh-CN" altLang="en-US" sz="2800" b="1">
                <a:solidFill>
                  <a:schemeClr val="tx1"/>
                </a:solidFill>
                <a:sym typeface="+mn-ea"/>
              </a:rPr>
              <a:t>景物描写对写人叙事的作用。请以本文某一处景物描写</a:t>
            </a:r>
          </a:p>
          <a:p>
            <a:pPr marL="342900" indent="-342900">
              <a:spcBef>
                <a:spcPct val="20000"/>
              </a:spcBef>
              <a:buClr>
                <a:schemeClr val="hlink"/>
              </a:buClr>
              <a:buFont typeface="Wingdings" pitchFamily="2" charset="2"/>
              <a:buNone/>
            </a:pPr>
            <a:r>
              <a:rPr lang="zh-CN" altLang="en-US" sz="2800" b="1">
                <a:solidFill>
                  <a:schemeClr val="tx1"/>
                </a:solidFill>
                <a:sym typeface="+mn-ea"/>
              </a:rPr>
              <a:t>为例，加以品析。（</a:t>
            </a:r>
            <a:r>
              <a:rPr lang="en-US" altLang="zh-CN" sz="2800" b="1">
                <a:solidFill>
                  <a:schemeClr val="tx1"/>
                </a:solidFill>
                <a:sym typeface="+mn-ea"/>
              </a:rPr>
              <a:t>3</a:t>
            </a:r>
            <a:r>
              <a:rPr lang="zh-CN" altLang="en-US" sz="2800" b="1">
                <a:solidFill>
                  <a:schemeClr val="tx1"/>
                </a:solidFill>
                <a:sym typeface="+mn-ea"/>
              </a:rPr>
              <a:t>分）</a:t>
            </a:r>
          </a:p>
          <a:p>
            <a:pPr marL="342900" indent="-342900">
              <a:spcBef>
                <a:spcPct val="20000"/>
              </a:spcBef>
              <a:buClr>
                <a:schemeClr val="hlink"/>
              </a:buClr>
              <a:buFont typeface="Wingdings" pitchFamily="2" charset="2"/>
              <a:buNone/>
            </a:pPr>
            <a:r>
              <a:rPr lang="zh-CN" altLang="en-US" sz="2800" b="1">
                <a:solidFill>
                  <a:srgbClr val="0033CC"/>
                </a:solidFill>
                <a:ea typeface="黑体" pitchFamily="49" charset="-122"/>
              </a:rPr>
              <a:t> </a:t>
            </a:r>
            <a:r>
              <a:rPr lang="zh-CN" altLang="en-US" sz="2800" b="1">
                <a:solidFill>
                  <a:srgbClr val="FF0000"/>
                </a:solidFill>
                <a:ea typeface="黑体" pitchFamily="49" charset="-122"/>
              </a:rPr>
              <a:t>该题属于作用题，主要考察景物描写的作用。</a:t>
            </a:r>
          </a:p>
        </p:txBody>
      </p:sp>
      <p:sp>
        <p:nvSpPr>
          <p:cNvPr id="88070" name="Text Box 4"/>
          <p:cNvSpPr txBox="1">
            <a:spLocks noChangeArrowheads="1"/>
          </p:cNvSpPr>
          <p:nvPr/>
        </p:nvSpPr>
        <p:spPr bwMode="auto">
          <a:xfrm>
            <a:off x="179388" y="2162175"/>
            <a:ext cx="8964612" cy="4695825"/>
          </a:xfrm>
          <a:prstGeom prst="rect">
            <a:avLst/>
          </a:prstGeom>
          <a:solidFill>
            <a:srgbClr val="FFFFFF"/>
          </a:solidFill>
          <a:ln w="76200" cmpd="tri">
            <a:solidFill>
              <a:schemeClr val="tx2"/>
            </a:solidFill>
            <a:miter lim="800000"/>
            <a:headEnd/>
            <a:tailEnd/>
          </a:ln>
        </p:spPr>
        <p:txBody>
          <a:bodyPr>
            <a:spAutoFit/>
          </a:bodyPr>
          <a:lstStyle/>
          <a:p>
            <a:pPr>
              <a:spcBef>
                <a:spcPct val="20000"/>
              </a:spcBef>
              <a:buClr>
                <a:schemeClr val="hlink"/>
              </a:buClr>
              <a:buFont typeface="Wingdings" pitchFamily="2" charset="2"/>
              <a:buNone/>
            </a:pPr>
            <a:r>
              <a:rPr lang="zh-CN" altLang="en-US" sz="2400" b="1">
                <a:ea typeface="黑体" pitchFamily="49" charset="-122"/>
              </a:rPr>
              <a:t>  </a:t>
            </a:r>
            <a:r>
              <a:rPr lang="zh-CN" altLang="en-US" sz="2800" b="1">
                <a:solidFill>
                  <a:srgbClr val="0033CC"/>
                </a:solidFill>
                <a:ea typeface="黑体" pitchFamily="49" charset="-122"/>
              </a:rPr>
              <a:t>景物描写的答题模式：</a:t>
            </a:r>
            <a:r>
              <a:rPr lang="zh-CN" altLang="en-US" sz="2800" b="1">
                <a:solidFill>
                  <a:srgbClr val="FF0000"/>
                </a:solidFill>
                <a:ea typeface="黑体" pitchFamily="49" charset="-122"/>
              </a:rPr>
              <a:t>①渲染……气氛；②烘托</a:t>
            </a:r>
            <a:r>
              <a:rPr lang="zh-CN" altLang="en-US" sz="2800" b="1">
                <a:solidFill>
                  <a:srgbClr val="FF0000"/>
                </a:solidFill>
                <a:ea typeface="黑体" pitchFamily="49" charset="-122"/>
                <a:sym typeface="+mn-ea"/>
              </a:rPr>
              <a:t>……心情；③为下文写……做铺垫；④交代时令（季节）；</a:t>
            </a:r>
          </a:p>
          <a:p>
            <a:pPr>
              <a:spcBef>
                <a:spcPct val="20000"/>
              </a:spcBef>
              <a:buClr>
                <a:schemeClr val="hlink"/>
              </a:buClr>
              <a:buFont typeface="Wingdings" pitchFamily="2" charset="2"/>
              <a:buNone/>
            </a:pPr>
            <a:r>
              <a:rPr lang="zh-CN" altLang="en-US" sz="2800" b="1">
                <a:solidFill>
                  <a:srgbClr val="FF0000"/>
                </a:solidFill>
                <a:ea typeface="黑体" pitchFamily="49" charset="-122"/>
                <a:sym typeface="+mn-ea"/>
              </a:rPr>
              <a:t> ⑤推动情节的发展</a:t>
            </a:r>
          </a:p>
          <a:p>
            <a:pPr>
              <a:spcBef>
                <a:spcPct val="20000"/>
              </a:spcBef>
              <a:buClr>
                <a:schemeClr val="hlink"/>
              </a:buClr>
              <a:buFont typeface="Wingdings" pitchFamily="2" charset="2"/>
              <a:buNone/>
            </a:pPr>
            <a:r>
              <a:rPr lang="zh-CN" altLang="en-US" sz="2800" b="1">
                <a:solidFill>
                  <a:srgbClr val="0033CC"/>
                </a:solidFill>
                <a:ea typeface="黑体" pitchFamily="49" charset="-122"/>
                <a:sym typeface="+mn-ea"/>
              </a:rPr>
              <a:t>答案：</a:t>
            </a:r>
            <a:r>
              <a:rPr lang="zh-CN" altLang="en-US" sz="2800" b="1">
                <a:solidFill>
                  <a:schemeClr val="tx1"/>
                </a:solidFill>
                <a:sym typeface="+mn-ea"/>
              </a:rPr>
              <a:t>第⑧段首句。</a:t>
            </a:r>
            <a:r>
              <a:rPr lang="zh-CN" altLang="en-US" sz="2800" b="1">
                <a:solidFill>
                  <a:srgbClr val="0033CC"/>
                </a:solidFill>
                <a:latin typeface="楷体_GB2312" pitchFamily="49" charset="-122"/>
                <a:ea typeface="楷体_GB2312" pitchFamily="49" charset="-122"/>
                <a:sym typeface="+mn-ea"/>
              </a:rPr>
              <a:t>一个残冬的早晨，车在冷风中前行，收割后空旷的禾田蔓延着。冷冷清清的阳光无力地照耀着。</a:t>
            </a:r>
          </a:p>
          <a:p>
            <a:pPr>
              <a:spcBef>
                <a:spcPct val="20000"/>
              </a:spcBef>
              <a:buClr>
                <a:schemeClr val="hlink"/>
              </a:buClr>
              <a:buFont typeface="Wingdings" pitchFamily="2" charset="2"/>
              <a:buNone/>
            </a:pPr>
            <a:r>
              <a:rPr lang="zh-CN" altLang="en-US" sz="2800" b="1">
                <a:solidFill>
                  <a:srgbClr val="FF0000"/>
                </a:solidFill>
                <a:sym typeface="+mn-ea"/>
              </a:rPr>
              <a:t>“残冬”、“冷风”、“空旷”、“冷冷清清”、“无力地”，这些描写烘托出冬天的冷静、寂静，表现出了作者木然、无聊的心情，为后文作者发现灿烂的杜鹃花时的惊喜、愉快做铺垫。</a:t>
            </a:r>
            <a:endParaRPr lang="zh-CN" altLang="en-US" sz="24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anim calcmode="lin" valueType="num">
                                      <p:cBhvr additive="base">
                                        <p:cTn id="7" dur="500" fill="hold"/>
                                        <p:tgtEl>
                                          <p:spTgt spid="399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937">
                                            <p:txEl>
                                              <p:pRg st="1" end="1"/>
                                            </p:txEl>
                                          </p:spTgt>
                                        </p:tgtEl>
                                        <p:attrNameLst>
                                          <p:attrName>style.visibility</p:attrName>
                                        </p:attrNameLst>
                                      </p:cBhvr>
                                      <p:to>
                                        <p:strVal val="visible"/>
                                      </p:to>
                                    </p:set>
                                    <p:anim calcmode="lin" valueType="num">
                                      <p:cBhvr additive="base">
                                        <p:cTn id="11" dur="500" fill="hold"/>
                                        <p:tgtEl>
                                          <p:spTgt spid="3993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93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937">
                                            <p:txEl>
                                              <p:pRg st="2" end="2"/>
                                            </p:txEl>
                                          </p:spTgt>
                                        </p:tgtEl>
                                        <p:attrNameLst>
                                          <p:attrName>style.visibility</p:attrName>
                                        </p:attrNameLst>
                                      </p:cBhvr>
                                      <p:to>
                                        <p:strVal val="visible"/>
                                      </p:to>
                                    </p:set>
                                    <p:anim calcmode="lin" valueType="num">
                                      <p:cBhvr additive="base">
                                        <p:cTn id="15" dur="500" fill="hold"/>
                                        <p:tgtEl>
                                          <p:spTgt spid="3993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993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9937">
                                            <p:txEl>
                                              <p:pRg st="3" end="3"/>
                                            </p:txEl>
                                          </p:spTgt>
                                        </p:tgtEl>
                                        <p:attrNameLst>
                                          <p:attrName>style.visibility</p:attrName>
                                        </p:attrNameLst>
                                      </p:cBhvr>
                                      <p:to>
                                        <p:strVal val="visible"/>
                                      </p:to>
                                    </p:set>
                                    <p:anim calcmode="lin" valueType="num">
                                      <p:cBhvr additive="base">
                                        <p:cTn id="21" dur="500" fill="hold"/>
                                        <p:tgtEl>
                                          <p:spTgt spid="3993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993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8070">
                                            <p:txEl>
                                              <p:pRg st="0" end="0"/>
                                            </p:txEl>
                                          </p:spTgt>
                                        </p:tgtEl>
                                        <p:attrNameLst>
                                          <p:attrName>style.visibility</p:attrName>
                                        </p:attrNameLst>
                                      </p:cBhvr>
                                      <p:to>
                                        <p:strVal val="visible"/>
                                      </p:to>
                                    </p:set>
                                    <p:anim calcmode="lin" valueType="num">
                                      <p:cBhvr additive="base">
                                        <p:cTn id="27" dur="500" fill="hold"/>
                                        <p:tgtEl>
                                          <p:spTgt spid="8807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8070">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8070">
                                            <p:txEl>
                                              <p:pRg st="1" end="1"/>
                                            </p:txEl>
                                          </p:spTgt>
                                        </p:tgtEl>
                                        <p:attrNameLst>
                                          <p:attrName>style.visibility</p:attrName>
                                        </p:attrNameLst>
                                      </p:cBhvr>
                                      <p:to>
                                        <p:strVal val="visible"/>
                                      </p:to>
                                    </p:set>
                                    <p:anim calcmode="lin" valueType="num">
                                      <p:cBhvr additive="base">
                                        <p:cTn id="31" dur="500" fill="hold"/>
                                        <p:tgtEl>
                                          <p:spTgt spid="88070">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80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8070">
                                            <p:txEl>
                                              <p:pRg st="2" end="2"/>
                                            </p:txEl>
                                          </p:spTgt>
                                        </p:tgtEl>
                                        <p:attrNameLst>
                                          <p:attrName>style.visibility</p:attrName>
                                        </p:attrNameLst>
                                      </p:cBhvr>
                                      <p:to>
                                        <p:strVal val="visible"/>
                                      </p:to>
                                    </p:set>
                                    <p:anim calcmode="lin" valueType="num">
                                      <p:cBhvr additive="base">
                                        <p:cTn id="37" dur="500" fill="hold"/>
                                        <p:tgtEl>
                                          <p:spTgt spid="88070">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80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8070">
                                            <p:txEl>
                                              <p:pRg st="3" end="3"/>
                                            </p:txEl>
                                          </p:spTgt>
                                        </p:tgtEl>
                                        <p:attrNameLst>
                                          <p:attrName>style.visibility</p:attrName>
                                        </p:attrNameLst>
                                      </p:cBhvr>
                                      <p:to>
                                        <p:strVal val="visible"/>
                                      </p:to>
                                    </p:set>
                                    <p:anim calcmode="lin" valueType="num">
                                      <p:cBhvr additive="base">
                                        <p:cTn id="43" dur="500" fill="hold"/>
                                        <p:tgtEl>
                                          <p:spTgt spid="88070">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807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7"/>
          <p:cNvGrpSpPr>
            <a:grpSpLocks/>
          </p:cNvGrpSpPr>
          <p:nvPr/>
        </p:nvGrpSpPr>
        <p:grpSpPr bwMode="auto">
          <a:xfrm>
            <a:off x="250825" y="188913"/>
            <a:ext cx="7129463" cy="1311275"/>
            <a:chOff x="158" y="119"/>
            <a:chExt cx="2087" cy="826"/>
          </a:xfrm>
        </p:grpSpPr>
        <p:sp>
          <p:nvSpPr>
            <p:cNvPr id="45059" name="Text Box 6"/>
            <p:cNvSpPr txBox="1">
              <a:spLocks noChangeArrowheads="1"/>
            </p:cNvSpPr>
            <p:nvPr/>
          </p:nvSpPr>
          <p:spPr bwMode="auto">
            <a:xfrm>
              <a:off x="203" y="119"/>
              <a:ext cx="2042" cy="442"/>
            </a:xfrm>
            <a:prstGeom prst="rect">
              <a:avLst/>
            </a:prstGeom>
            <a:noFill/>
            <a:ln w="9525">
              <a:noFill/>
              <a:miter lim="800000"/>
              <a:headEnd/>
              <a:tailEnd/>
            </a:ln>
          </p:spPr>
          <p:txBody>
            <a:bodyPr>
              <a:spAutoFit/>
            </a:bodyPr>
            <a:lstStyle/>
            <a:p>
              <a:pPr>
                <a:buFont typeface="Wingdings" pitchFamily="2" charset="2"/>
                <a:buNone/>
              </a:pPr>
              <a:r>
                <a:rPr lang="zh-CN" altLang="en-US" sz="4000" b="1">
                  <a:solidFill>
                    <a:schemeClr val="bg1"/>
                  </a:solidFill>
                </a:rPr>
                <a:t>课堂小结：</a:t>
              </a:r>
            </a:p>
          </p:txBody>
        </p:sp>
        <p:sp>
          <p:nvSpPr>
            <p:cNvPr id="45060" name="Text Box 5"/>
            <p:cNvSpPr txBox="1">
              <a:spLocks noChangeArrowheads="1"/>
            </p:cNvSpPr>
            <p:nvPr/>
          </p:nvSpPr>
          <p:spPr bwMode="auto">
            <a:xfrm>
              <a:off x="158" y="119"/>
              <a:ext cx="2042" cy="826"/>
            </a:xfrm>
            <a:prstGeom prst="rect">
              <a:avLst/>
            </a:prstGeom>
            <a:noFill/>
            <a:ln w="9525">
              <a:noFill/>
              <a:miter lim="800000"/>
              <a:headEnd/>
              <a:tailEnd/>
            </a:ln>
          </p:spPr>
          <p:txBody>
            <a:bodyPr>
              <a:spAutoFit/>
            </a:bodyPr>
            <a:lstStyle/>
            <a:p>
              <a:pPr>
                <a:buFont typeface="Wingdings" pitchFamily="2" charset="2"/>
                <a:buNone/>
              </a:pPr>
              <a:r>
                <a:rPr lang="zh-CN" altLang="en-US" sz="4000" b="1">
                  <a:solidFill>
                    <a:srgbClr val="0033CC"/>
                  </a:solidFill>
                  <a:ea typeface="黑体" pitchFamily="49" charset="-122"/>
                </a:rPr>
                <a:t>课堂小结：</a:t>
              </a:r>
            </a:p>
            <a:p>
              <a:pPr>
                <a:buFont typeface="Wingdings" pitchFamily="2" charset="2"/>
                <a:buNone/>
              </a:pPr>
              <a:r>
                <a:rPr lang="zh-CN" altLang="en-US" sz="4000" b="1">
                  <a:solidFill>
                    <a:srgbClr val="0033CC"/>
                  </a:solidFill>
                  <a:ea typeface="黑体" pitchFamily="49" charset="-122"/>
                </a:rPr>
                <a:t>文学作品阅读答题步骤和方法</a:t>
              </a:r>
            </a:p>
          </p:txBody>
        </p:sp>
      </p:grpSp>
      <p:sp>
        <p:nvSpPr>
          <p:cNvPr id="91141" name="Rectangle 5"/>
          <p:cNvSpPr>
            <a:spLocks noChangeArrowheads="1"/>
          </p:cNvSpPr>
          <p:nvPr/>
        </p:nvSpPr>
        <p:spPr bwMode="auto">
          <a:xfrm>
            <a:off x="611188" y="2276475"/>
            <a:ext cx="7777162" cy="2355850"/>
          </a:xfrm>
          <a:prstGeom prst="rect">
            <a:avLst/>
          </a:prstGeom>
          <a:solidFill>
            <a:srgbClr val="FF0000"/>
          </a:solidFill>
          <a:ln w="66675" cmpd="tri">
            <a:solidFill>
              <a:srgbClr val="993300"/>
            </a:solidFill>
            <a:miter lim="800000"/>
            <a:headEnd/>
            <a:tailEnd/>
          </a:ln>
        </p:spPr>
        <p:txBody>
          <a:bodyPr>
            <a:spAutoFit/>
          </a:bodyPr>
          <a:lstStyle/>
          <a:p>
            <a:pPr algn="ctr">
              <a:buFont typeface="Wingdings" pitchFamily="2" charset="2"/>
              <a:buNone/>
            </a:pPr>
            <a:r>
              <a:rPr lang="zh-CN" altLang="en-US" sz="3600" b="1" i="1">
                <a:solidFill>
                  <a:schemeClr val="bg1"/>
                </a:solidFill>
              </a:rPr>
              <a:t>第一步：读</a:t>
            </a:r>
            <a:r>
              <a:rPr lang="en-US" altLang="zh-CN" sz="3600" b="1" i="1">
                <a:solidFill>
                  <a:schemeClr val="bg1"/>
                </a:solidFill>
                <a:latin typeface="宋体" charset="-122"/>
              </a:rPr>
              <a:t>——</a:t>
            </a:r>
            <a:r>
              <a:rPr lang="zh-CN" altLang="en-US" sz="3600" b="1" i="1">
                <a:solidFill>
                  <a:schemeClr val="bg1"/>
                </a:solidFill>
              </a:rPr>
              <a:t>梳理思路，把握主旨</a:t>
            </a:r>
          </a:p>
          <a:p>
            <a:pPr algn="ctr">
              <a:buFont typeface="Wingdings" pitchFamily="2" charset="2"/>
              <a:buNone/>
            </a:pPr>
            <a:r>
              <a:rPr lang="zh-CN" altLang="en-US" sz="3600" b="1" i="1">
                <a:solidFill>
                  <a:schemeClr val="bg1"/>
                </a:solidFill>
              </a:rPr>
              <a:t>第二步：析</a:t>
            </a:r>
            <a:r>
              <a:rPr lang="en-US" altLang="zh-CN" sz="3600" b="1" i="1">
                <a:solidFill>
                  <a:schemeClr val="bg1"/>
                </a:solidFill>
                <a:latin typeface="宋体" charset="-122"/>
              </a:rPr>
              <a:t>——</a:t>
            </a:r>
            <a:r>
              <a:rPr lang="zh-CN" altLang="en-US" sz="3600" b="1" i="1">
                <a:solidFill>
                  <a:schemeClr val="bg1"/>
                </a:solidFill>
              </a:rPr>
              <a:t>分析题干，明确要求</a:t>
            </a:r>
          </a:p>
          <a:p>
            <a:pPr algn="ctr">
              <a:buFont typeface="Wingdings" pitchFamily="2" charset="2"/>
              <a:buNone/>
            </a:pPr>
            <a:r>
              <a:rPr lang="zh-CN" altLang="en-US" sz="3600" b="1" i="1">
                <a:solidFill>
                  <a:schemeClr val="bg1"/>
                </a:solidFill>
              </a:rPr>
              <a:t>第三步：找</a:t>
            </a:r>
            <a:r>
              <a:rPr lang="en-US" altLang="zh-CN" sz="3600" b="1" i="1">
                <a:solidFill>
                  <a:schemeClr val="bg1"/>
                </a:solidFill>
                <a:latin typeface="宋体" charset="-122"/>
              </a:rPr>
              <a:t>——</a:t>
            </a:r>
            <a:r>
              <a:rPr lang="zh-CN" altLang="en-US" sz="3600" b="1" i="1">
                <a:solidFill>
                  <a:schemeClr val="bg1"/>
                </a:solidFill>
              </a:rPr>
              <a:t>准确定位，捕捉信息</a:t>
            </a:r>
          </a:p>
          <a:p>
            <a:pPr algn="ctr">
              <a:buFont typeface="Wingdings" pitchFamily="2" charset="2"/>
              <a:buNone/>
            </a:pPr>
            <a:r>
              <a:rPr lang="zh-CN" altLang="en-US" sz="3600" b="1" i="1">
                <a:solidFill>
                  <a:schemeClr val="bg1"/>
                </a:solidFill>
              </a:rPr>
              <a:t>第四步：答</a:t>
            </a:r>
            <a:r>
              <a:rPr lang="en-US" altLang="zh-CN" sz="3600" b="1" i="1">
                <a:solidFill>
                  <a:schemeClr val="bg1"/>
                </a:solidFill>
                <a:latin typeface="宋体" charset="-122"/>
              </a:rPr>
              <a:t>——</a:t>
            </a:r>
            <a:r>
              <a:rPr lang="zh-CN" altLang="en-US" sz="3600" b="1" i="1">
                <a:solidFill>
                  <a:schemeClr val="bg1"/>
                </a:solidFill>
              </a:rPr>
              <a:t>组织语言，准确表达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41">
                                            <p:bg/>
                                          </p:spTgt>
                                        </p:tgtEl>
                                        <p:attrNameLst>
                                          <p:attrName>style.visibility</p:attrName>
                                        </p:attrNameLst>
                                      </p:cBhvr>
                                      <p:to>
                                        <p:strVal val="visible"/>
                                      </p:to>
                                    </p:set>
                                    <p:animEffect transition="in" filter="blinds(horizontal)">
                                      <p:cBhvr>
                                        <p:cTn id="7" dur="500"/>
                                        <p:tgtEl>
                                          <p:spTgt spid="91141">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1141">
                                            <p:txEl>
                                              <p:pRg st="0" end="0"/>
                                            </p:txEl>
                                          </p:spTgt>
                                        </p:tgtEl>
                                        <p:attrNameLst>
                                          <p:attrName>style.visibility</p:attrName>
                                        </p:attrNameLst>
                                      </p:cBhvr>
                                      <p:to>
                                        <p:strVal val="visible"/>
                                      </p:to>
                                    </p:set>
                                    <p:animEffect transition="in" filter="blinds(horizontal)">
                                      <p:cBhvr>
                                        <p:cTn id="10" dur="500"/>
                                        <p:tgtEl>
                                          <p:spTgt spid="91141">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1141">
                                            <p:txEl>
                                              <p:pRg st="1" end="1"/>
                                            </p:txEl>
                                          </p:spTgt>
                                        </p:tgtEl>
                                        <p:attrNameLst>
                                          <p:attrName>style.visibility</p:attrName>
                                        </p:attrNameLst>
                                      </p:cBhvr>
                                      <p:to>
                                        <p:strVal val="visible"/>
                                      </p:to>
                                    </p:set>
                                    <p:animEffect transition="in" filter="blinds(horizontal)">
                                      <p:cBhvr>
                                        <p:cTn id="13" dur="500"/>
                                        <p:tgtEl>
                                          <p:spTgt spid="91141">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1141">
                                            <p:txEl>
                                              <p:pRg st="2" end="2"/>
                                            </p:txEl>
                                          </p:spTgt>
                                        </p:tgtEl>
                                        <p:attrNameLst>
                                          <p:attrName>style.visibility</p:attrName>
                                        </p:attrNameLst>
                                      </p:cBhvr>
                                      <p:to>
                                        <p:strVal val="visible"/>
                                      </p:to>
                                    </p:set>
                                    <p:animEffect transition="in" filter="blinds(horizontal)">
                                      <p:cBhvr>
                                        <p:cTn id="16" dur="500"/>
                                        <p:tgtEl>
                                          <p:spTgt spid="91141">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1141">
                                            <p:txEl>
                                              <p:pRg st="3" end="3"/>
                                            </p:txEl>
                                          </p:spTgt>
                                        </p:tgtEl>
                                        <p:attrNameLst>
                                          <p:attrName>style.visibility</p:attrName>
                                        </p:attrNameLst>
                                      </p:cBhvr>
                                      <p:to>
                                        <p:strVal val="visible"/>
                                      </p:to>
                                    </p:set>
                                    <p:animEffect transition="in" filter="blinds(horizontal)">
                                      <p:cBhvr>
                                        <p:cTn id="19" dur="500"/>
                                        <p:tgtEl>
                                          <p:spTgt spid="9114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build="allAtOnce"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Text Box 3"/>
          <p:cNvSpPr txBox="1">
            <a:spLocks noChangeArrowheads="1"/>
          </p:cNvSpPr>
          <p:nvPr/>
        </p:nvSpPr>
        <p:spPr bwMode="auto">
          <a:xfrm>
            <a:off x="285750" y="642938"/>
            <a:ext cx="7891463" cy="708025"/>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sz="4000" b="1">
                <a:solidFill>
                  <a:schemeClr val="tx1"/>
                </a:solidFill>
                <a:latin typeface="Tahoma" pitchFamily="34" charset="0"/>
                <a:ea typeface="华文行楷" pitchFamily="2" charset="-122"/>
              </a:rPr>
              <a:t> </a:t>
            </a:r>
          </a:p>
        </p:txBody>
      </p:sp>
      <p:sp>
        <p:nvSpPr>
          <p:cNvPr id="79876" name="Oval 4"/>
          <p:cNvSpPr>
            <a:spLocks noChangeArrowheads="1"/>
          </p:cNvSpPr>
          <p:nvPr/>
        </p:nvSpPr>
        <p:spPr bwMode="auto">
          <a:xfrm>
            <a:off x="571500" y="1928813"/>
            <a:ext cx="1928813" cy="1643062"/>
          </a:xfrm>
          <a:prstGeom prst="ellipse">
            <a:avLst/>
          </a:prstGeom>
          <a:solidFill>
            <a:schemeClr val="accent1"/>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79877" name="Oval 5"/>
          <p:cNvSpPr>
            <a:spLocks noChangeArrowheads="1"/>
          </p:cNvSpPr>
          <p:nvPr/>
        </p:nvSpPr>
        <p:spPr bwMode="auto">
          <a:xfrm>
            <a:off x="2928938" y="1928813"/>
            <a:ext cx="1655762" cy="1571625"/>
          </a:xfrm>
          <a:prstGeom prst="ellipse">
            <a:avLst/>
          </a:prstGeom>
          <a:solidFill>
            <a:schemeClr val="accent1"/>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79878" name="Text Box 6"/>
          <p:cNvSpPr txBox="1">
            <a:spLocks noChangeArrowheads="1"/>
          </p:cNvSpPr>
          <p:nvPr/>
        </p:nvSpPr>
        <p:spPr bwMode="auto">
          <a:xfrm>
            <a:off x="1071563" y="2143125"/>
            <a:ext cx="1008062" cy="1066800"/>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b="1">
                <a:solidFill>
                  <a:schemeClr val="tx1"/>
                </a:solidFill>
                <a:latin typeface="Tahoma" pitchFamily="34" charset="0"/>
                <a:ea typeface="黑体" pitchFamily="49" charset="-122"/>
              </a:rPr>
              <a:t>阅读全文</a:t>
            </a:r>
          </a:p>
        </p:txBody>
      </p:sp>
      <p:sp>
        <p:nvSpPr>
          <p:cNvPr id="79879" name="Text Box 7"/>
          <p:cNvSpPr txBox="1">
            <a:spLocks noChangeArrowheads="1"/>
          </p:cNvSpPr>
          <p:nvPr/>
        </p:nvSpPr>
        <p:spPr bwMode="auto">
          <a:xfrm>
            <a:off x="3143250" y="2214563"/>
            <a:ext cx="1150938" cy="1066800"/>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b="1">
                <a:solidFill>
                  <a:schemeClr val="tx1"/>
                </a:solidFill>
                <a:latin typeface="Tahoma" pitchFamily="34" charset="0"/>
                <a:ea typeface="黑体" pitchFamily="49" charset="-122"/>
              </a:rPr>
              <a:t>整体理解</a:t>
            </a:r>
          </a:p>
        </p:txBody>
      </p:sp>
      <p:sp>
        <p:nvSpPr>
          <p:cNvPr id="79880" name="Oval 8"/>
          <p:cNvSpPr>
            <a:spLocks noChangeArrowheads="1"/>
          </p:cNvSpPr>
          <p:nvPr/>
        </p:nvSpPr>
        <p:spPr bwMode="auto">
          <a:xfrm>
            <a:off x="4857750" y="2928938"/>
            <a:ext cx="1714500" cy="1071562"/>
          </a:xfrm>
          <a:prstGeom prst="ellipse">
            <a:avLst/>
          </a:prstGeom>
          <a:solidFill>
            <a:srgbClr val="FFFF00"/>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79881" name="Text Box 9"/>
          <p:cNvSpPr txBox="1">
            <a:spLocks noChangeArrowheads="1"/>
          </p:cNvSpPr>
          <p:nvPr/>
        </p:nvSpPr>
        <p:spPr bwMode="auto">
          <a:xfrm>
            <a:off x="5072063" y="3214688"/>
            <a:ext cx="1439862" cy="457200"/>
          </a:xfrm>
          <a:prstGeom prst="rect">
            <a:avLst/>
          </a:prstGeom>
          <a:noFill/>
          <a:ln w="9525">
            <a:noFill/>
            <a:miter lim="800000"/>
            <a:headEnd/>
            <a:tailEnd/>
          </a:ln>
        </p:spPr>
        <p:txBody>
          <a:bodyPr>
            <a:spAutoFit/>
          </a:bodyPr>
          <a:lstStyle/>
          <a:p>
            <a:pPr>
              <a:spcBef>
                <a:spcPct val="50000"/>
              </a:spcBef>
              <a:buClr>
                <a:schemeClr val="hlink"/>
              </a:buClr>
              <a:buFont typeface="Wingdings" pitchFamily="2" charset="2"/>
              <a:buNone/>
            </a:pPr>
            <a:r>
              <a:rPr lang="zh-CN" altLang="en-US" sz="2400" b="1">
                <a:solidFill>
                  <a:srgbClr val="EBEBEB"/>
                </a:solidFill>
                <a:latin typeface="Tahoma" pitchFamily="34" charset="0"/>
                <a:ea typeface="黑体" pitchFamily="49" charset="-122"/>
              </a:rPr>
              <a:t>看题筛选</a:t>
            </a:r>
          </a:p>
        </p:txBody>
      </p:sp>
      <p:sp>
        <p:nvSpPr>
          <p:cNvPr id="79882" name="Oval 10"/>
          <p:cNvSpPr>
            <a:spLocks noChangeArrowheads="1"/>
          </p:cNvSpPr>
          <p:nvPr/>
        </p:nvSpPr>
        <p:spPr bwMode="auto">
          <a:xfrm>
            <a:off x="7000875" y="1714500"/>
            <a:ext cx="1785938" cy="928688"/>
          </a:xfrm>
          <a:prstGeom prst="ellipse">
            <a:avLst/>
          </a:prstGeom>
          <a:solidFill>
            <a:schemeClr val="accent1"/>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46089" name="Text Box 11"/>
          <p:cNvSpPr txBox="1">
            <a:spLocks noChangeArrowheads="1"/>
          </p:cNvSpPr>
          <p:nvPr/>
        </p:nvSpPr>
        <p:spPr bwMode="auto">
          <a:xfrm>
            <a:off x="7524750" y="4652963"/>
            <a:ext cx="792163" cy="366712"/>
          </a:xfrm>
          <a:prstGeom prst="rect">
            <a:avLst/>
          </a:prstGeom>
          <a:noFill/>
          <a:ln w="9525">
            <a:noFill/>
            <a:miter lim="800000"/>
            <a:headEnd/>
            <a:tailEnd/>
          </a:ln>
        </p:spPr>
        <p:txBody>
          <a:bodyPr>
            <a:spAutoFit/>
          </a:bodyPr>
          <a:lstStyle/>
          <a:p>
            <a:pPr>
              <a:spcBef>
                <a:spcPct val="50000"/>
              </a:spcBef>
              <a:buFont typeface="Wingdings" pitchFamily="2" charset="2"/>
              <a:buNone/>
            </a:pPr>
            <a:endParaRPr lang="zh-CN" altLang="zh-CN" sz="1800" b="1">
              <a:solidFill>
                <a:schemeClr val="tx1"/>
              </a:solidFill>
              <a:latin typeface="Tahoma" pitchFamily="34" charset="0"/>
            </a:endParaRPr>
          </a:p>
        </p:txBody>
      </p:sp>
      <p:sp>
        <p:nvSpPr>
          <p:cNvPr id="79884" name="Text Box 12"/>
          <p:cNvSpPr txBox="1">
            <a:spLocks noChangeArrowheads="1"/>
          </p:cNvSpPr>
          <p:nvPr/>
        </p:nvSpPr>
        <p:spPr bwMode="auto">
          <a:xfrm>
            <a:off x="7072313" y="2000250"/>
            <a:ext cx="1512887" cy="461963"/>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sz="2400" b="1">
                <a:solidFill>
                  <a:schemeClr val="tx1"/>
                </a:solidFill>
                <a:latin typeface="Tahoma" pitchFamily="34" charset="0"/>
                <a:ea typeface="黑体" pitchFamily="49" charset="-122"/>
              </a:rPr>
              <a:t>总揽提升</a:t>
            </a:r>
          </a:p>
        </p:txBody>
      </p:sp>
      <p:sp>
        <p:nvSpPr>
          <p:cNvPr id="79885" name="Oval 13"/>
          <p:cNvSpPr>
            <a:spLocks noChangeArrowheads="1"/>
          </p:cNvSpPr>
          <p:nvPr/>
        </p:nvSpPr>
        <p:spPr bwMode="auto">
          <a:xfrm>
            <a:off x="4857750" y="1714500"/>
            <a:ext cx="1714500" cy="928688"/>
          </a:xfrm>
          <a:prstGeom prst="ellipse">
            <a:avLst/>
          </a:prstGeom>
          <a:solidFill>
            <a:schemeClr val="accent1"/>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46092" name="Text Box 14"/>
          <p:cNvSpPr txBox="1">
            <a:spLocks noChangeArrowheads="1"/>
          </p:cNvSpPr>
          <p:nvPr/>
        </p:nvSpPr>
        <p:spPr bwMode="auto">
          <a:xfrm>
            <a:off x="5429250" y="2000250"/>
            <a:ext cx="1152525" cy="366713"/>
          </a:xfrm>
          <a:prstGeom prst="rect">
            <a:avLst/>
          </a:prstGeom>
          <a:noFill/>
          <a:ln w="9525">
            <a:noFill/>
            <a:miter lim="800000"/>
            <a:headEnd/>
            <a:tailEnd/>
          </a:ln>
        </p:spPr>
        <p:txBody>
          <a:bodyPr>
            <a:spAutoFit/>
          </a:bodyPr>
          <a:lstStyle/>
          <a:p>
            <a:pPr>
              <a:spcBef>
                <a:spcPct val="50000"/>
              </a:spcBef>
              <a:buFont typeface="Wingdings" pitchFamily="2" charset="2"/>
              <a:buNone/>
            </a:pPr>
            <a:endParaRPr lang="zh-CN" altLang="zh-CN" sz="1800" b="1">
              <a:solidFill>
                <a:schemeClr val="tx1"/>
              </a:solidFill>
              <a:latin typeface="Tahoma" pitchFamily="34" charset="0"/>
            </a:endParaRPr>
          </a:p>
        </p:txBody>
      </p:sp>
      <p:sp>
        <p:nvSpPr>
          <p:cNvPr id="79887" name="Text Box 15"/>
          <p:cNvSpPr txBox="1">
            <a:spLocks noChangeArrowheads="1"/>
          </p:cNvSpPr>
          <p:nvPr/>
        </p:nvSpPr>
        <p:spPr bwMode="auto">
          <a:xfrm>
            <a:off x="5072063" y="1928813"/>
            <a:ext cx="1439862" cy="457200"/>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sz="2400" b="1">
                <a:solidFill>
                  <a:schemeClr val="tx1"/>
                </a:solidFill>
                <a:latin typeface="Tahoma" pitchFamily="34" charset="0"/>
                <a:ea typeface="黑体" pitchFamily="49" charset="-122"/>
              </a:rPr>
              <a:t>局部细读</a:t>
            </a:r>
          </a:p>
        </p:txBody>
      </p:sp>
      <p:sp>
        <p:nvSpPr>
          <p:cNvPr id="79888" name="Oval 16"/>
          <p:cNvSpPr>
            <a:spLocks noChangeArrowheads="1"/>
          </p:cNvSpPr>
          <p:nvPr/>
        </p:nvSpPr>
        <p:spPr bwMode="auto">
          <a:xfrm>
            <a:off x="6929438" y="2928938"/>
            <a:ext cx="1747837" cy="1022350"/>
          </a:xfrm>
          <a:prstGeom prst="ellipse">
            <a:avLst/>
          </a:prstGeom>
          <a:solidFill>
            <a:srgbClr val="FFFF00"/>
          </a:solidFill>
          <a:ln w="9525">
            <a:solidFill>
              <a:schemeClr val="tx1"/>
            </a:solidFill>
            <a:round/>
            <a:headEnd/>
            <a:tailEnd/>
          </a:ln>
        </p:spPr>
        <p:txBody>
          <a:bodyPr wrap="none" anchor="ctr"/>
          <a:lstStyle/>
          <a:p>
            <a:pPr>
              <a:buFont typeface="Wingdings" pitchFamily="2" charset="2"/>
              <a:buNone/>
            </a:pPr>
            <a:endParaRPr lang="zh-CN" altLang="en-US" sz="1800">
              <a:solidFill>
                <a:schemeClr val="tx1"/>
              </a:solidFill>
            </a:endParaRPr>
          </a:p>
        </p:txBody>
      </p:sp>
      <p:sp>
        <p:nvSpPr>
          <p:cNvPr id="79889" name="Text Box 17"/>
          <p:cNvSpPr txBox="1">
            <a:spLocks noChangeArrowheads="1"/>
          </p:cNvSpPr>
          <p:nvPr/>
        </p:nvSpPr>
        <p:spPr bwMode="auto">
          <a:xfrm>
            <a:off x="7072313" y="3214688"/>
            <a:ext cx="1512887" cy="457200"/>
          </a:xfrm>
          <a:prstGeom prst="rect">
            <a:avLst/>
          </a:prstGeom>
          <a:noFill/>
          <a:ln w="9525">
            <a:noFill/>
            <a:miter lim="800000"/>
            <a:headEnd/>
            <a:tailEnd/>
          </a:ln>
        </p:spPr>
        <p:txBody>
          <a:bodyPr>
            <a:spAutoFit/>
          </a:bodyPr>
          <a:lstStyle/>
          <a:p>
            <a:pPr>
              <a:spcBef>
                <a:spcPct val="50000"/>
              </a:spcBef>
              <a:buClr>
                <a:schemeClr val="hlink"/>
              </a:buClr>
              <a:buFont typeface="Wingdings" pitchFamily="2" charset="2"/>
              <a:buNone/>
            </a:pPr>
            <a:r>
              <a:rPr lang="zh-CN" altLang="en-US" sz="2400" b="1">
                <a:solidFill>
                  <a:srgbClr val="EBEBEB"/>
                </a:solidFill>
                <a:latin typeface="Tahoma" pitchFamily="34" charset="0"/>
                <a:ea typeface="黑体" pitchFamily="49" charset="-122"/>
              </a:rPr>
              <a:t>验证作答</a:t>
            </a:r>
          </a:p>
        </p:txBody>
      </p:sp>
      <p:sp>
        <p:nvSpPr>
          <p:cNvPr id="79890" name="AutoShape 18"/>
          <p:cNvSpPr>
            <a:spLocks noChangeArrowheads="1"/>
          </p:cNvSpPr>
          <p:nvPr/>
        </p:nvSpPr>
        <p:spPr bwMode="auto">
          <a:xfrm>
            <a:off x="2571750" y="2500313"/>
            <a:ext cx="360363" cy="287337"/>
          </a:xfrm>
          <a:prstGeom prst="rightArrow">
            <a:avLst>
              <a:gd name="adj1" fmla="val 50000"/>
              <a:gd name="adj2" fmla="val 31348"/>
            </a:avLst>
          </a:prstGeom>
          <a:gradFill rotWithShape="1">
            <a:gsLst>
              <a:gs pos="0">
                <a:srgbClr val="FF0000"/>
              </a:gs>
              <a:gs pos="100000">
                <a:srgbClr val="760000"/>
              </a:gs>
            </a:gsLst>
            <a:lin ang="5400000" scaled="1"/>
          </a:gradFill>
          <a:ln w="9525">
            <a:solidFill>
              <a:schemeClr val="tx1"/>
            </a:solidFill>
            <a:miter lim="800000"/>
            <a:headEnd/>
            <a:tailEnd/>
          </a:ln>
        </p:spPr>
        <p:txBody>
          <a:bodyPr wrap="none" anchor="ctr"/>
          <a:lstStyle/>
          <a:p>
            <a:pPr>
              <a:buFont typeface="Wingdings" pitchFamily="2" charset="2"/>
              <a:buNone/>
            </a:pPr>
            <a:endParaRPr lang="zh-CN" altLang="en-US" sz="1800">
              <a:solidFill>
                <a:schemeClr val="tx1"/>
              </a:solidFill>
            </a:endParaRPr>
          </a:p>
        </p:txBody>
      </p:sp>
      <p:sp>
        <p:nvSpPr>
          <p:cNvPr id="79891" name="AutoShape 19"/>
          <p:cNvSpPr>
            <a:spLocks noChangeArrowheads="1"/>
          </p:cNvSpPr>
          <p:nvPr/>
        </p:nvSpPr>
        <p:spPr bwMode="auto">
          <a:xfrm>
            <a:off x="4643438" y="2500313"/>
            <a:ext cx="360362" cy="287337"/>
          </a:xfrm>
          <a:prstGeom prst="rightArrow">
            <a:avLst>
              <a:gd name="adj1" fmla="val 50000"/>
              <a:gd name="adj2" fmla="val 31348"/>
            </a:avLst>
          </a:prstGeom>
          <a:gradFill rotWithShape="1">
            <a:gsLst>
              <a:gs pos="0">
                <a:srgbClr val="FF0000"/>
              </a:gs>
              <a:gs pos="100000">
                <a:srgbClr val="760000"/>
              </a:gs>
            </a:gsLst>
            <a:lin ang="5400000" scaled="1"/>
          </a:gradFill>
          <a:ln w="9525">
            <a:solidFill>
              <a:schemeClr val="tx1"/>
            </a:solidFill>
            <a:miter lim="800000"/>
            <a:headEnd/>
            <a:tailEnd/>
          </a:ln>
        </p:spPr>
        <p:txBody>
          <a:bodyPr wrap="none" anchor="ctr"/>
          <a:lstStyle/>
          <a:p>
            <a:pPr>
              <a:buFont typeface="Wingdings" pitchFamily="2" charset="2"/>
              <a:buNone/>
            </a:pPr>
            <a:endParaRPr lang="zh-CN" altLang="en-US" sz="1800">
              <a:solidFill>
                <a:schemeClr val="tx1"/>
              </a:solidFill>
            </a:endParaRPr>
          </a:p>
        </p:txBody>
      </p:sp>
      <p:sp>
        <p:nvSpPr>
          <p:cNvPr id="79892" name="AutoShape 20"/>
          <p:cNvSpPr>
            <a:spLocks noChangeArrowheads="1"/>
          </p:cNvSpPr>
          <p:nvPr/>
        </p:nvSpPr>
        <p:spPr bwMode="auto">
          <a:xfrm>
            <a:off x="6643688" y="2071688"/>
            <a:ext cx="360362" cy="287337"/>
          </a:xfrm>
          <a:prstGeom prst="rightArrow">
            <a:avLst>
              <a:gd name="adj1" fmla="val 50000"/>
              <a:gd name="adj2" fmla="val 31348"/>
            </a:avLst>
          </a:prstGeom>
          <a:gradFill rotWithShape="1">
            <a:gsLst>
              <a:gs pos="0">
                <a:srgbClr val="FF0000"/>
              </a:gs>
              <a:gs pos="100000">
                <a:srgbClr val="760000"/>
              </a:gs>
            </a:gsLst>
            <a:lin ang="5400000" scaled="1"/>
          </a:gradFill>
          <a:ln w="9525">
            <a:solidFill>
              <a:schemeClr val="tx1"/>
            </a:solidFill>
            <a:miter lim="800000"/>
            <a:headEnd/>
            <a:tailEnd/>
          </a:ln>
        </p:spPr>
        <p:txBody>
          <a:bodyPr wrap="none" anchor="ctr"/>
          <a:lstStyle/>
          <a:p>
            <a:pPr>
              <a:buFont typeface="Wingdings" pitchFamily="2" charset="2"/>
              <a:buNone/>
            </a:pPr>
            <a:endParaRPr lang="zh-CN" altLang="en-US" sz="1800">
              <a:solidFill>
                <a:schemeClr val="tx1"/>
              </a:solidFill>
            </a:endParaRPr>
          </a:p>
        </p:txBody>
      </p:sp>
      <p:sp>
        <p:nvSpPr>
          <p:cNvPr id="79893" name="Text Box 21"/>
          <p:cNvSpPr txBox="1">
            <a:spLocks noChangeArrowheads="1"/>
          </p:cNvSpPr>
          <p:nvPr/>
        </p:nvSpPr>
        <p:spPr bwMode="auto">
          <a:xfrm>
            <a:off x="3357563" y="5357813"/>
            <a:ext cx="3500437" cy="646112"/>
          </a:xfrm>
          <a:prstGeom prst="rect">
            <a:avLst/>
          </a:prstGeom>
          <a:noFill/>
          <a:ln w="9525">
            <a:noFill/>
            <a:miter lim="800000"/>
            <a:headEnd/>
            <a:tailEnd/>
          </a:ln>
        </p:spPr>
        <p:txBody>
          <a:bodyPr>
            <a:spAutoFit/>
          </a:bodyPr>
          <a:lstStyle/>
          <a:p>
            <a:pPr>
              <a:spcBef>
                <a:spcPct val="50000"/>
              </a:spcBef>
              <a:buClr>
                <a:schemeClr val="hlink"/>
              </a:buClr>
              <a:buFont typeface="Wingdings" pitchFamily="2" charset="2"/>
              <a:buNone/>
            </a:pPr>
            <a:r>
              <a:rPr lang="zh-CN" altLang="en-US" sz="3600" b="1">
                <a:solidFill>
                  <a:srgbClr val="EBEBEB"/>
                </a:solidFill>
                <a:latin typeface="黑体" pitchFamily="49" charset="-122"/>
                <a:ea typeface="黑体" pitchFamily="49" charset="-122"/>
              </a:rPr>
              <a:t>阅读的流程</a:t>
            </a:r>
          </a:p>
        </p:txBody>
      </p:sp>
      <p:sp>
        <p:nvSpPr>
          <p:cNvPr id="79894" name="Text Box 22"/>
          <p:cNvSpPr txBox="1">
            <a:spLocks noChangeArrowheads="1"/>
          </p:cNvSpPr>
          <p:nvPr/>
        </p:nvSpPr>
        <p:spPr bwMode="auto">
          <a:xfrm>
            <a:off x="1643063" y="714375"/>
            <a:ext cx="6715125" cy="579438"/>
          </a:xfrm>
          <a:prstGeom prst="rect">
            <a:avLst/>
          </a:prstGeom>
          <a:noFill/>
          <a:ln w="9525">
            <a:noFill/>
            <a:miter lim="800000"/>
            <a:headEnd/>
            <a:tailEnd/>
          </a:ln>
        </p:spPr>
        <p:txBody>
          <a:bodyPr>
            <a:spAutoFit/>
          </a:bodyPr>
          <a:lstStyle/>
          <a:p>
            <a:pPr>
              <a:spcBef>
                <a:spcPct val="50000"/>
              </a:spcBef>
              <a:buFont typeface="Wingdings" pitchFamily="2" charset="2"/>
              <a:buNone/>
            </a:pPr>
            <a:r>
              <a:rPr lang="zh-CN" altLang="en-US" b="1">
                <a:solidFill>
                  <a:srgbClr val="FF0000"/>
                </a:solidFill>
                <a:latin typeface="Tahoma" pitchFamily="34" charset="0"/>
                <a:ea typeface="楷体_GB2312" pitchFamily="49" charset="-122"/>
              </a:rPr>
              <a:t>总                          分              总</a:t>
            </a:r>
          </a:p>
        </p:txBody>
      </p:sp>
      <p:sp>
        <p:nvSpPr>
          <p:cNvPr id="46101" name="TextBox 24"/>
          <p:cNvSpPr txBox="1">
            <a:spLocks noChangeArrowheads="1"/>
          </p:cNvSpPr>
          <p:nvPr/>
        </p:nvSpPr>
        <p:spPr bwMode="auto">
          <a:xfrm>
            <a:off x="2571750" y="3000375"/>
            <a:ext cx="1857375" cy="369888"/>
          </a:xfrm>
          <a:prstGeom prst="rect">
            <a:avLst/>
          </a:prstGeom>
          <a:noFill/>
          <a:ln w="9525">
            <a:noFill/>
            <a:miter lim="800000"/>
            <a:headEnd/>
            <a:tailEnd/>
          </a:ln>
        </p:spPr>
        <p:txBody>
          <a:bodyPr>
            <a:spAutoFit/>
          </a:bodyPr>
          <a:lstStyle/>
          <a:p>
            <a:pPr>
              <a:buFont typeface="Wingdings" pitchFamily="2" charset="2"/>
              <a:buNone/>
            </a:pPr>
            <a:endParaRPr lang="zh-CN" altLang="en-US" sz="1800">
              <a:solidFill>
                <a:schemeClr val="tx1"/>
              </a:solidFill>
            </a:endParaRPr>
          </a:p>
        </p:txBody>
      </p:sp>
      <p:sp>
        <p:nvSpPr>
          <p:cNvPr id="24" name="AutoShape 19"/>
          <p:cNvSpPr>
            <a:spLocks noChangeArrowheads="1"/>
          </p:cNvSpPr>
          <p:nvPr/>
        </p:nvSpPr>
        <p:spPr bwMode="auto">
          <a:xfrm>
            <a:off x="6572250" y="3357563"/>
            <a:ext cx="360363" cy="287337"/>
          </a:xfrm>
          <a:prstGeom prst="rightArrow">
            <a:avLst>
              <a:gd name="adj1" fmla="val 50000"/>
              <a:gd name="adj2" fmla="val 31348"/>
            </a:avLst>
          </a:prstGeom>
          <a:gradFill rotWithShape="1">
            <a:gsLst>
              <a:gs pos="0">
                <a:srgbClr val="FF0000"/>
              </a:gs>
              <a:gs pos="100000">
                <a:srgbClr val="760000"/>
              </a:gs>
            </a:gsLst>
            <a:lin ang="5400000" scaled="1"/>
          </a:gradFill>
          <a:ln w="9525">
            <a:solidFill>
              <a:schemeClr val="tx1"/>
            </a:solidFill>
            <a:miter lim="800000"/>
            <a:headEnd/>
            <a:tailEnd/>
          </a:ln>
        </p:spPr>
        <p:txBody>
          <a:bodyPr wrap="none" anchor="ctr"/>
          <a:lstStyle/>
          <a:p>
            <a:pPr>
              <a:buFont typeface="Wingdings" pitchFamily="2" charset="2"/>
              <a:buNone/>
            </a:pPr>
            <a:endParaRPr lang="zh-CN" altLang="en-US" sz="18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blinds(horizontal)">
                                      <p:cBhvr>
                                        <p:cTn id="7" dur="500"/>
                                        <p:tgtEl>
                                          <p:spTgt spid="798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9893"/>
                                        </p:tgtEl>
                                        <p:attrNameLst>
                                          <p:attrName>style.visibility</p:attrName>
                                        </p:attrNameLst>
                                      </p:cBhvr>
                                      <p:to>
                                        <p:strVal val="visible"/>
                                      </p:to>
                                    </p:set>
                                    <p:animEffect transition="in" filter="blinds(horizontal)">
                                      <p:cBhvr>
                                        <p:cTn id="12" dur="500"/>
                                        <p:tgtEl>
                                          <p:spTgt spid="7989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6"/>
                                        </p:tgtEl>
                                        <p:attrNameLst>
                                          <p:attrName>style.visibility</p:attrName>
                                        </p:attrNameLst>
                                      </p:cBhvr>
                                      <p:to>
                                        <p:strVal val="visible"/>
                                      </p:to>
                                    </p:set>
                                    <p:animEffect transition="in" filter="box(in)">
                                      <p:cBhvr>
                                        <p:cTn id="17" dur="500"/>
                                        <p:tgtEl>
                                          <p:spTgt spid="7987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9878"/>
                                        </p:tgtEl>
                                        <p:attrNameLst>
                                          <p:attrName>style.visibility</p:attrName>
                                        </p:attrNameLst>
                                      </p:cBhvr>
                                      <p:to>
                                        <p:strVal val="visible"/>
                                      </p:to>
                                    </p:set>
                                    <p:animEffect transition="in" filter="diamond(in)">
                                      <p:cBhvr>
                                        <p:cTn id="22" dur="2000"/>
                                        <p:tgtEl>
                                          <p:spTgt spid="7987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9890"/>
                                        </p:tgtEl>
                                        <p:attrNameLst>
                                          <p:attrName>style.visibility</p:attrName>
                                        </p:attrNameLst>
                                      </p:cBhvr>
                                      <p:to>
                                        <p:strVal val="visible"/>
                                      </p:to>
                                    </p:set>
                                    <p:anim calcmode="lin" valueType="num">
                                      <p:cBhvr additive="base">
                                        <p:cTn id="27" dur="500" fill="hold"/>
                                        <p:tgtEl>
                                          <p:spTgt spid="79890"/>
                                        </p:tgtEl>
                                        <p:attrNameLst>
                                          <p:attrName>ppt_x</p:attrName>
                                        </p:attrNameLst>
                                      </p:cBhvr>
                                      <p:tavLst>
                                        <p:tav tm="0">
                                          <p:val>
                                            <p:strVal val="0-#ppt_w/2"/>
                                          </p:val>
                                        </p:tav>
                                        <p:tav tm="100000">
                                          <p:val>
                                            <p:strVal val="#ppt_x"/>
                                          </p:val>
                                        </p:tav>
                                      </p:tavLst>
                                    </p:anim>
                                    <p:anim calcmode="lin" valueType="num">
                                      <p:cBhvr additive="base">
                                        <p:cTn id="28" dur="500" fill="hold"/>
                                        <p:tgtEl>
                                          <p:spTgt spid="7989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9877"/>
                                        </p:tgtEl>
                                        <p:attrNameLst>
                                          <p:attrName>style.visibility</p:attrName>
                                        </p:attrNameLst>
                                      </p:cBhvr>
                                      <p:to>
                                        <p:strVal val="visible"/>
                                      </p:to>
                                    </p:set>
                                    <p:animEffect transition="in" filter="blinds(horizontal)">
                                      <p:cBhvr>
                                        <p:cTn id="33" dur="500"/>
                                        <p:tgtEl>
                                          <p:spTgt spid="7987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79879"/>
                                        </p:tgtEl>
                                        <p:attrNameLst>
                                          <p:attrName>style.visibility</p:attrName>
                                        </p:attrNameLst>
                                      </p:cBhvr>
                                      <p:to>
                                        <p:strVal val="visible"/>
                                      </p:to>
                                    </p:set>
                                    <p:animEffect transition="in" filter="diamond(in)">
                                      <p:cBhvr>
                                        <p:cTn id="38" dur="2000"/>
                                        <p:tgtEl>
                                          <p:spTgt spid="79879"/>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79891"/>
                                        </p:tgtEl>
                                        <p:attrNameLst>
                                          <p:attrName>style.visibility</p:attrName>
                                        </p:attrNameLst>
                                      </p:cBhvr>
                                      <p:to>
                                        <p:strVal val="visible"/>
                                      </p:to>
                                    </p:set>
                                    <p:animEffect transition="in" filter="diamond(in)">
                                      <p:cBhvr>
                                        <p:cTn id="43" dur="2000"/>
                                        <p:tgtEl>
                                          <p:spTgt spid="79891"/>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79885"/>
                                        </p:tgtEl>
                                        <p:attrNameLst>
                                          <p:attrName>style.visibility</p:attrName>
                                        </p:attrNameLst>
                                      </p:cBhvr>
                                      <p:to>
                                        <p:strVal val="visible"/>
                                      </p:to>
                                    </p:set>
                                    <p:animEffect transition="in" filter="blinds(horizontal)">
                                      <p:cBhvr>
                                        <p:cTn id="48" dur="500"/>
                                        <p:tgtEl>
                                          <p:spTgt spid="79885"/>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79887">
                                            <p:txEl>
                                              <p:pRg st="0" end="0"/>
                                            </p:txEl>
                                          </p:spTgt>
                                        </p:tgtEl>
                                        <p:attrNameLst>
                                          <p:attrName>style.visibility</p:attrName>
                                        </p:attrNameLst>
                                      </p:cBhvr>
                                      <p:to>
                                        <p:strVal val="visible"/>
                                      </p:to>
                                    </p:set>
                                    <p:animEffect transition="in" filter="blinds(horizontal)">
                                      <p:cBhvr>
                                        <p:cTn id="53" dur="500"/>
                                        <p:tgtEl>
                                          <p:spTgt spid="79887">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79882"/>
                                        </p:tgtEl>
                                        <p:attrNameLst>
                                          <p:attrName>style.visibility</p:attrName>
                                        </p:attrNameLst>
                                      </p:cBhvr>
                                      <p:to>
                                        <p:strVal val="visible"/>
                                      </p:to>
                                    </p:set>
                                    <p:animEffect transition="in" filter="blinds(horizontal)">
                                      <p:cBhvr>
                                        <p:cTn id="58" dur="500"/>
                                        <p:tgtEl>
                                          <p:spTgt spid="7988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79884"/>
                                        </p:tgtEl>
                                        <p:attrNameLst>
                                          <p:attrName>style.visibility</p:attrName>
                                        </p:attrNameLst>
                                      </p:cBhvr>
                                      <p:to>
                                        <p:strVal val="visible"/>
                                      </p:to>
                                    </p:set>
                                    <p:animEffect transition="in" filter="blinds(horizontal)">
                                      <p:cBhvr>
                                        <p:cTn id="63" dur="500"/>
                                        <p:tgtEl>
                                          <p:spTgt spid="79884"/>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79892"/>
                                        </p:tgtEl>
                                        <p:attrNameLst>
                                          <p:attrName>style.visibility</p:attrName>
                                        </p:attrNameLst>
                                      </p:cBhvr>
                                      <p:to>
                                        <p:strVal val="visible"/>
                                      </p:to>
                                    </p:set>
                                    <p:animEffect transition="in" filter="blinds(horizontal)">
                                      <p:cBhvr>
                                        <p:cTn id="68" dur="500"/>
                                        <p:tgtEl>
                                          <p:spTgt spid="79892"/>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79881"/>
                                        </p:tgtEl>
                                        <p:attrNameLst>
                                          <p:attrName>style.visibility</p:attrName>
                                        </p:attrNameLst>
                                      </p:cBhvr>
                                      <p:to>
                                        <p:strVal val="visible"/>
                                      </p:to>
                                    </p:set>
                                    <p:animEffect transition="in" filter="checkerboard(across)">
                                      <p:cBhvr>
                                        <p:cTn id="73" dur="500"/>
                                        <p:tgtEl>
                                          <p:spTgt spid="79881"/>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79880"/>
                                        </p:tgtEl>
                                        <p:attrNameLst>
                                          <p:attrName>style.visibility</p:attrName>
                                        </p:attrNameLst>
                                      </p:cBhvr>
                                      <p:to>
                                        <p:strVal val="visible"/>
                                      </p:to>
                                    </p:set>
                                    <p:animEffect transition="in" filter="blinds(horizontal)">
                                      <p:cBhvr>
                                        <p:cTn id="78" dur="500"/>
                                        <p:tgtEl>
                                          <p:spTgt spid="79880"/>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diamond(in)">
                                      <p:cBhvr>
                                        <p:cTn id="83" dur="200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79888"/>
                                        </p:tgtEl>
                                        <p:attrNameLst>
                                          <p:attrName>style.visibility</p:attrName>
                                        </p:attrNameLst>
                                      </p:cBhvr>
                                      <p:to>
                                        <p:strVal val="visible"/>
                                      </p:to>
                                    </p:set>
                                    <p:animEffect transition="in" filter="blinds(horizontal)">
                                      <p:cBhvr>
                                        <p:cTn id="88" dur="500"/>
                                        <p:tgtEl>
                                          <p:spTgt spid="79888"/>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79889"/>
                                        </p:tgtEl>
                                        <p:attrNameLst>
                                          <p:attrName>style.visibility</p:attrName>
                                        </p:attrNameLst>
                                      </p:cBhvr>
                                      <p:to>
                                        <p:strVal val="visible"/>
                                      </p:to>
                                    </p:set>
                                    <p:animEffect transition="in" filter="blinds(horizontal)">
                                      <p:cBhvr>
                                        <p:cTn id="93" dur="500"/>
                                        <p:tgtEl>
                                          <p:spTgt spid="79889"/>
                                        </p:tgtEl>
                                      </p:cBhvr>
                                    </p:animEffect>
                                  </p:childTnLst>
                                </p:cTn>
                              </p:par>
                            </p:childTnLst>
                          </p:cTn>
                        </p:par>
                      </p:childTnLst>
                    </p:cTn>
                  </p:par>
                  <p:par>
                    <p:cTn id="94" fill="hold">
                      <p:stCondLst>
                        <p:cond delay="indefinite"/>
                      </p:stCondLst>
                      <p:childTnLst>
                        <p:par>
                          <p:cTn id="95" fill="hold">
                            <p:stCondLst>
                              <p:cond delay="0"/>
                            </p:stCondLst>
                            <p:childTnLst>
                              <p:par>
                                <p:cTn id="96" presetID="8" presetClass="entr" presetSubtype="16" fill="hold" grpId="0" nodeType="clickEffect">
                                  <p:stCondLst>
                                    <p:cond delay="0"/>
                                  </p:stCondLst>
                                  <p:childTnLst>
                                    <p:set>
                                      <p:cBhvr>
                                        <p:cTn id="97" dur="1" fill="hold">
                                          <p:stCondLst>
                                            <p:cond delay="0"/>
                                          </p:stCondLst>
                                        </p:cTn>
                                        <p:tgtEl>
                                          <p:spTgt spid="79894"/>
                                        </p:tgtEl>
                                        <p:attrNameLst>
                                          <p:attrName>style.visibility</p:attrName>
                                        </p:attrNameLst>
                                      </p:cBhvr>
                                      <p:to>
                                        <p:strVal val="visible"/>
                                      </p:to>
                                    </p:set>
                                    <p:animEffect transition="in" filter="diamond(in)">
                                      <p:cBhvr>
                                        <p:cTn id="98" dur="2000"/>
                                        <p:tgtEl>
                                          <p:spTgt spid="79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79876" grpId="0" animBg="1"/>
      <p:bldP spid="79877" grpId="0" animBg="1"/>
      <p:bldP spid="79878" grpId="0"/>
      <p:bldP spid="79879" grpId="0"/>
      <p:bldP spid="79880" grpId="0" animBg="1"/>
      <p:bldP spid="79881" grpId="0"/>
      <p:bldP spid="79882" grpId="0" animBg="1"/>
      <p:bldP spid="79884" grpId="0"/>
      <p:bldP spid="79885" grpId="0" animBg="1"/>
      <p:bldP spid="79888" grpId="0" animBg="1"/>
      <p:bldP spid="79889" grpId="0"/>
      <p:bldP spid="79890" grpId="0" animBg="1"/>
      <p:bldP spid="79891" grpId="0" animBg="1"/>
      <p:bldP spid="79892" grpId="0" animBg="1"/>
      <p:bldP spid="79893" grpId="0"/>
      <p:bldP spid="79894"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66"/>
          <p:cNvSpPr txBox="1">
            <a:spLocks noGrp="1"/>
          </p:cNvSpPr>
          <p:nvPr/>
        </p:nvSpPr>
        <p:spPr bwMode="auto">
          <a:xfrm>
            <a:off x="6553200" y="6248400"/>
            <a:ext cx="2289175" cy="476250"/>
          </a:xfrm>
          <a:prstGeom prst="rect">
            <a:avLst/>
          </a:prstGeom>
          <a:noFill/>
          <a:ln w="9525">
            <a:noFill/>
            <a:miter lim="800000"/>
            <a:headEnd/>
            <a:tailEnd/>
          </a:ln>
        </p:spPr>
        <p:txBody>
          <a:bodyPr/>
          <a:lstStyle/>
          <a:p>
            <a:pPr algn="r">
              <a:buFont typeface="Wingdings" pitchFamily="2" charset="2"/>
              <a:buNone/>
            </a:pPr>
            <a:fld id="{B86B10AC-0099-4E95-85C3-81EBA233E15B}" type="slidenum">
              <a:rPr lang="en-US" altLang="zh-CN" sz="1400">
                <a:solidFill>
                  <a:schemeClr val="tx1"/>
                </a:solidFill>
              </a:rPr>
              <a:pPr algn="r">
                <a:buFont typeface="Wingdings" pitchFamily="2" charset="2"/>
                <a:buNone/>
              </a:pPr>
              <a:t>3</a:t>
            </a:fld>
            <a:endParaRPr lang="en-US" altLang="zh-CN" sz="1400">
              <a:solidFill>
                <a:schemeClr val="tx1"/>
              </a:solidFill>
            </a:endParaRPr>
          </a:p>
        </p:txBody>
      </p:sp>
      <p:sp>
        <p:nvSpPr>
          <p:cNvPr id="19458" name="Rectangle 2"/>
          <p:cNvSpPr>
            <a:spLocks noGrp="1" noRot="1"/>
          </p:cNvSpPr>
          <p:nvPr>
            <p:ph type="ctrTitle" idx="4294967295"/>
          </p:nvPr>
        </p:nvSpPr>
        <p:spPr>
          <a:xfrm>
            <a:off x="179388" y="333375"/>
            <a:ext cx="8713787" cy="1295400"/>
          </a:xfrm>
          <a:ln>
            <a:solidFill>
              <a:schemeClr val="bg1"/>
            </a:solidFill>
          </a:ln>
        </p:spPr>
        <p:txBody>
          <a:bodyPr/>
          <a:lstStyle/>
          <a:p>
            <a:pPr algn="l" eaLnBrk="1" hangingPunct="1"/>
            <a:r>
              <a:rPr lang="zh-CN" altLang="en-US" sz="4000" b="1" i="1" smtClean="0">
                <a:solidFill>
                  <a:srgbClr val="FF6600"/>
                </a:solidFill>
              </a:rPr>
              <a:t>文学作品阅读</a:t>
            </a:r>
            <a:endParaRPr lang="en-US" altLang="zh-CN" sz="4000" b="1" i="1" smtClean="0">
              <a:solidFill>
                <a:srgbClr val="FF6600"/>
              </a:solidFill>
            </a:endParaRPr>
          </a:p>
        </p:txBody>
      </p:sp>
      <p:sp>
        <p:nvSpPr>
          <p:cNvPr id="19459" name="WordArt 4"/>
          <p:cNvSpPr>
            <a:spLocks noTextEdit="1"/>
          </p:cNvSpPr>
          <p:nvPr/>
        </p:nvSpPr>
        <p:spPr bwMode="auto">
          <a:xfrm>
            <a:off x="1619250" y="2636838"/>
            <a:ext cx="5976938" cy="935037"/>
          </a:xfrm>
          <a:prstGeom prst="rect">
            <a:avLst/>
          </a:prstGeom>
        </p:spPr>
        <p:txBody>
          <a:bodyPr wrap="none" fromWordArt="1">
            <a:prstTxWarp prst="textPlain">
              <a:avLst>
                <a:gd name="adj" fmla="val 50000"/>
              </a:avLst>
            </a:prstTxWarp>
          </a:bodyPr>
          <a:lstStyle/>
          <a:p>
            <a:pPr algn="ctr">
              <a:defRPr/>
            </a:pPr>
            <a:r>
              <a:rPr lang="en-US" altLang="zh-CN" sz="3600" b="1" kern="10">
                <a:ln w="28575">
                  <a:solidFill>
                    <a:schemeClr val="tx1"/>
                  </a:solidFill>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effectLst>
                  <a:outerShdw dist="74053" dir="1857825" algn="ctr" rotWithShape="0">
                    <a:srgbClr val="000000">
                      <a:alpha val="50000"/>
                    </a:srgbClr>
                  </a:outerShdw>
                </a:effectLst>
                <a:latin typeface="宋体"/>
                <a:ea typeface="宋体"/>
              </a:rPr>
              <a:t>《</a:t>
            </a:r>
            <a:r>
              <a:rPr lang="zh-CN" altLang="en-US" sz="3600" b="1" kern="10">
                <a:ln w="28575">
                  <a:solidFill>
                    <a:schemeClr val="tx1"/>
                  </a:solidFill>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effectLst>
                  <a:outerShdw dist="74053" dir="1857825" algn="ctr" rotWithShape="0">
                    <a:srgbClr val="000000">
                      <a:alpha val="50000"/>
                    </a:srgbClr>
                  </a:outerShdw>
                </a:effectLst>
                <a:latin typeface="宋体"/>
                <a:ea typeface="宋体"/>
              </a:rPr>
              <a:t>细细的潮音</a:t>
            </a:r>
            <a:r>
              <a:rPr lang="en-US" altLang="zh-CN" sz="3600" b="1" kern="10">
                <a:ln w="28575">
                  <a:solidFill>
                    <a:schemeClr val="tx1"/>
                  </a:solidFill>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effectLst>
                  <a:outerShdw dist="74053" dir="1857825" algn="ctr" rotWithShape="0">
                    <a:srgbClr val="000000">
                      <a:alpha val="50000"/>
                    </a:srgbClr>
                  </a:outerShdw>
                </a:effectLst>
                <a:latin typeface="宋体"/>
                <a:ea typeface="宋体"/>
              </a:rPr>
              <a:t>》</a:t>
            </a:r>
            <a:r>
              <a:rPr lang="zh-CN" altLang="en-US" sz="3600" b="1" kern="10">
                <a:ln w="28575">
                  <a:solidFill>
                    <a:schemeClr val="tx1"/>
                  </a:solidFill>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effectLst>
                  <a:outerShdw dist="74053" dir="1857825" algn="ctr" rotWithShape="0">
                    <a:srgbClr val="000000">
                      <a:alpha val="50000"/>
                    </a:srgbClr>
                  </a:outerShdw>
                </a:effectLst>
                <a:latin typeface="宋体"/>
                <a:ea typeface="宋体"/>
              </a:rPr>
              <a:t>阅读练习</a:t>
            </a:r>
          </a:p>
        </p:txBody>
      </p:sp>
      <p:sp>
        <p:nvSpPr>
          <p:cNvPr id="4102" name="Rectangle 3"/>
          <p:cNvSpPr>
            <a:spLocks noRot="1"/>
          </p:cNvSpPr>
          <p:nvPr/>
        </p:nvSpPr>
        <p:spPr bwMode="auto">
          <a:xfrm>
            <a:off x="179388" y="5084763"/>
            <a:ext cx="8713787" cy="576262"/>
          </a:xfrm>
          <a:prstGeom prst="rect">
            <a:avLst/>
          </a:prstGeom>
          <a:noFill/>
          <a:ln w="9525">
            <a:noFill/>
            <a:miter lim="800000"/>
            <a:headEnd/>
            <a:tailEnd/>
          </a:ln>
        </p:spPr>
        <p:txBody>
          <a:bodyPr/>
          <a:lstStyle/>
          <a:p>
            <a:pPr algn="ctr">
              <a:lnSpc>
                <a:spcPct val="90000"/>
              </a:lnSpc>
              <a:spcBef>
                <a:spcPct val="20000"/>
              </a:spcBef>
              <a:buClr>
                <a:schemeClr val="hlink"/>
              </a:buClr>
              <a:buFont typeface="Wingdings" pitchFamily="2" charset="2"/>
              <a:buNone/>
            </a:pPr>
            <a:endParaRPr lang="zh-CN" altLang="en-US" sz="3600" b="1">
              <a:solidFill>
                <a:srgbClr val="FF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repeatCount="5000" fill="remove" grpId="0" nodeType="afterEffect" nodePh="1">
                                  <p:stCondLst>
                                    <p:cond delay="5500"/>
                                  </p:stCondLst>
                                  <p:endCondLst>
                                    <p:cond evt="begin" delay="0">
                                      <p:tn val="5"/>
                                    </p:cond>
                                  </p:endCondLst>
                                  <p:childTnLst>
                                    <p:animClr clrSpc="hsl" dir="cw">
                                      <p:cBhvr override="childStyle">
                                        <p:cTn id="6" dur="5000" fill="hold"/>
                                        <p:tgtEl>
                                          <p:spTgt spid="4102">
                                            <p:txEl>
                                              <p:pRg st="0" end="0"/>
                                            </p:txEl>
                                          </p:spTgt>
                                        </p:tgtEl>
                                        <p:attrNameLst>
                                          <p:attrName>style.color</p:attrName>
                                        </p:attrNameLst>
                                      </p:cBhvr>
                                      <p:by>
                                        <p:hsl h="-7200000" s="0" l="0"/>
                                      </p:by>
                                    </p:animClr>
                                    <p:animClr clrSpc="hsl" dir="cw">
                                      <p:cBhvr>
                                        <p:cTn id="7" dur="5000" fill="hold"/>
                                        <p:tgtEl>
                                          <p:spTgt spid="4102">
                                            <p:txEl>
                                              <p:pRg st="0" end="0"/>
                                            </p:txEl>
                                          </p:spTgt>
                                        </p:tgtEl>
                                        <p:attrNameLst>
                                          <p:attrName>fillcolor</p:attrName>
                                        </p:attrNameLst>
                                      </p:cBhvr>
                                      <p:by>
                                        <p:hsl h="-7200000" s="0" l="0"/>
                                      </p:by>
                                    </p:animClr>
                                    <p:animClr clrSpc="hsl" dir="cw">
                                      <p:cBhvr>
                                        <p:cTn id="8" dur="5000" fill="hold"/>
                                        <p:tgtEl>
                                          <p:spTgt spid="4102">
                                            <p:txEl>
                                              <p:pRg st="0" end="0"/>
                                            </p:txEl>
                                          </p:spTgt>
                                        </p:tgtEl>
                                        <p:attrNameLst>
                                          <p:attrName>stroke.color</p:attrName>
                                        </p:attrNameLst>
                                      </p:cBhvr>
                                      <p:by>
                                        <p:hsl h="-7200000" s="0" l="0"/>
                                      </p:by>
                                    </p:animClr>
                                    <p:set>
                                      <p:cBhvr>
                                        <p:cTn id="9" dur="5000" fill="hold"/>
                                        <p:tgtEl>
                                          <p:spTgt spid="410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占位符 52226"/>
          <p:cNvSpPr>
            <a:spLocks noGrp="1" noRot="1"/>
          </p:cNvSpPr>
          <p:nvPr>
            <p:ph type="subTitle" idx="1"/>
          </p:nvPr>
        </p:nvSpPr>
        <p:spPr>
          <a:xfrm>
            <a:off x="0" y="333375"/>
            <a:ext cx="8712200" cy="5765800"/>
          </a:xfrm>
        </p:spPr>
        <p:txBody>
          <a:bodyPr/>
          <a:lstStyle/>
          <a:p>
            <a:pPr marL="342900" indent="-342900" algn="l" eaLnBrk="1" hangingPunct="1">
              <a:lnSpc>
                <a:spcPct val="115000"/>
              </a:lnSpc>
              <a:buFont typeface="Wingdings" panose="05000000000000000000" pitchFamily="2" charset="2"/>
              <a:buChar char="§"/>
            </a:pPr>
            <a:r>
              <a:rPr lang="zh-CN" altLang="en-US" sz="4000" b="1" smtClean="0">
                <a:solidFill>
                  <a:srgbClr val="D82704"/>
                </a:solidFill>
              </a:rPr>
              <a:t>      有一点要特别强调：阅读能力不是知识，不可能一听就会，也没有什么包打天下的绝招，能力只能在实践中增长。如果自己不体验阅读的思考过程，只记老师订正的答案，阅读能力是不可能得到提高的。</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71682">
            <a:hlinkClick r:id="rId2" action="ppaction://hlinksldjump"/>
          </p:cNvPr>
          <p:cNvSpPr txBox="1">
            <a:spLocks noChangeArrowheads="1"/>
          </p:cNvSpPr>
          <p:nvPr/>
        </p:nvSpPr>
        <p:spPr bwMode="auto">
          <a:xfrm>
            <a:off x="8316913" y="5876925"/>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
        <p:nvSpPr>
          <p:cNvPr id="82949" name="Rectangle 5"/>
          <p:cNvSpPr>
            <a:spLocks noChangeArrowheads="1"/>
          </p:cNvSpPr>
          <p:nvPr/>
        </p:nvSpPr>
        <p:spPr bwMode="auto">
          <a:xfrm>
            <a:off x="250825" y="1196975"/>
            <a:ext cx="8569325" cy="3714750"/>
          </a:xfrm>
          <a:prstGeom prst="rect">
            <a:avLst/>
          </a:prstGeom>
          <a:solidFill>
            <a:schemeClr val="bg1"/>
          </a:solidFill>
          <a:ln w="76200" cmpd="tri">
            <a:solidFill>
              <a:srgbClr val="993300"/>
            </a:solidFill>
            <a:miter lim="800000"/>
            <a:headEnd/>
            <a:tailEnd/>
          </a:ln>
        </p:spPr>
        <p:txBody>
          <a:bodyPr>
            <a:spAutoFit/>
          </a:bodyPr>
          <a:lstStyle/>
          <a:p>
            <a:pPr>
              <a:spcBef>
                <a:spcPct val="20000"/>
              </a:spcBef>
              <a:buClr>
                <a:schemeClr val="hlink"/>
              </a:buClr>
              <a:buFont typeface="Wingdings" pitchFamily="2" charset="2"/>
              <a:buNone/>
            </a:pPr>
            <a:r>
              <a:rPr lang="zh-CN" altLang="en-US" sz="4400" b="1">
                <a:ea typeface="黑体" pitchFamily="49" charset="-122"/>
              </a:rPr>
              <a:t>得分诀窍一：</a:t>
            </a:r>
          </a:p>
          <a:p>
            <a:pPr>
              <a:spcBef>
                <a:spcPct val="20000"/>
              </a:spcBef>
              <a:buClr>
                <a:schemeClr val="hlink"/>
              </a:buClr>
              <a:buFont typeface="Wingdings" pitchFamily="2" charset="2"/>
              <a:buNone/>
            </a:pPr>
            <a:endParaRPr lang="zh-CN" altLang="en-US" sz="4400" b="1">
              <a:ea typeface="黑体" pitchFamily="49" charset="-122"/>
            </a:endParaRPr>
          </a:p>
          <a:p>
            <a:pPr>
              <a:spcBef>
                <a:spcPct val="20000"/>
              </a:spcBef>
              <a:buClr>
                <a:schemeClr val="hlink"/>
              </a:buClr>
              <a:buFont typeface="Wingdings" pitchFamily="2" charset="2"/>
              <a:buNone/>
            </a:pPr>
            <a:r>
              <a:rPr lang="zh-CN" altLang="en-US" sz="4000"/>
              <a:t>   </a:t>
            </a:r>
            <a:r>
              <a:rPr lang="zh-CN" altLang="en-US" sz="4000">
                <a:solidFill>
                  <a:srgbClr val="0033CC"/>
                </a:solidFill>
                <a:ea typeface="华文新魏" pitchFamily="2" charset="-122"/>
              </a:rPr>
              <a:t>尽可能地在原文中寻找最重要的词句组织你的答题语言</a:t>
            </a:r>
          </a:p>
          <a:p>
            <a:pPr>
              <a:spcBef>
                <a:spcPct val="20000"/>
              </a:spcBef>
              <a:buClr>
                <a:schemeClr val="hlink"/>
              </a:buClr>
              <a:buFont typeface="Wingdings" pitchFamily="2" charset="2"/>
              <a:buNone/>
            </a:pPr>
            <a:endParaRPr lang="zh-CN" altLang="en-US" sz="4000">
              <a:solidFill>
                <a:srgbClr val="0033CC"/>
              </a:solidFill>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2949">
                                            <p:txEl>
                                              <p:pRg st="0" end="0"/>
                                            </p:txEl>
                                          </p:spTgt>
                                        </p:tgtEl>
                                        <p:attrNameLst>
                                          <p:attrName>style.visibility</p:attrName>
                                        </p:attrNameLst>
                                      </p:cBhvr>
                                      <p:to>
                                        <p:strVal val="visible"/>
                                      </p:to>
                                    </p:set>
                                    <p:animEffect transition="in" filter="blinds(horizontal)">
                                      <p:cBhvr>
                                        <p:cTn id="7" dur="500"/>
                                        <p:tgtEl>
                                          <p:spTgt spid="829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2949">
                                            <p:txEl>
                                              <p:pRg st="2" end="2"/>
                                            </p:txEl>
                                          </p:spTgt>
                                        </p:tgtEl>
                                        <p:attrNameLst>
                                          <p:attrName>style.visibility</p:attrName>
                                        </p:attrNameLst>
                                      </p:cBhvr>
                                      <p:to>
                                        <p:strVal val="visible"/>
                                      </p:to>
                                    </p:set>
                                    <p:animEffect transition="in" filter="blinds(horizontal)">
                                      <p:cBhvr>
                                        <p:cTn id="12" dur="500"/>
                                        <p:tgtEl>
                                          <p:spTgt spid="829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5"/>
          <p:cNvSpPr>
            <a:spLocks noGrp="1" noRot="1"/>
          </p:cNvSpPr>
          <p:nvPr>
            <p:ph idx="1"/>
          </p:nvPr>
        </p:nvSpPr>
        <p:spPr>
          <a:xfrm>
            <a:off x="609600" y="1600200"/>
            <a:ext cx="8153400" cy="3557588"/>
          </a:xfrm>
          <a:solidFill>
            <a:schemeClr val="bg1"/>
          </a:solidFill>
          <a:ln w="76200" cmpd="tri">
            <a:solidFill>
              <a:srgbClr val="993300"/>
            </a:solidFill>
          </a:ln>
        </p:spPr>
        <p:txBody>
          <a:bodyPr/>
          <a:lstStyle/>
          <a:p>
            <a:pPr eaLnBrk="1" hangingPunct="1"/>
            <a:r>
              <a:rPr lang="zh-CN" altLang="en-US" sz="4400" b="1" smtClean="0">
                <a:solidFill>
                  <a:schemeClr val="tx2"/>
                </a:solidFill>
                <a:ea typeface="黑体" pitchFamily="49" charset="-122"/>
              </a:rPr>
              <a:t>得分诀窍二：</a:t>
            </a:r>
          </a:p>
          <a:p>
            <a:pPr eaLnBrk="1" hangingPunct="1"/>
            <a:endParaRPr lang="zh-CN" altLang="en-US" sz="4400" b="1" smtClean="0">
              <a:ea typeface="黑体" pitchFamily="49" charset="-122"/>
            </a:endParaRPr>
          </a:p>
          <a:p>
            <a:pPr eaLnBrk="1" hangingPunct="1"/>
            <a:r>
              <a:rPr lang="zh-CN" altLang="en-US" sz="4000" smtClean="0">
                <a:solidFill>
                  <a:srgbClr val="0033CC"/>
                </a:solidFill>
                <a:ea typeface="华文新魏" pitchFamily="2" charset="-122"/>
              </a:rPr>
              <a:t>尽可能地从多种角度答题。但要注意言之有理。</a:t>
            </a:r>
          </a:p>
        </p:txBody>
      </p:sp>
      <p:sp>
        <p:nvSpPr>
          <p:cNvPr id="49154" name="文本框 78852">
            <a:hlinkClick r:id="" action="ppaction://hlinkshowjump?jump=previousslide"/>
          </p:cNvPr>
          <p:cNvSpPr txBox="1">
            <a:spLocks noChangeArrowheads="1"/>
          </p:cNvSpPr>
          <p:nvPr/>
        </p:nvSpPr>
        <p:spPr bwMode="auto">
          <a:xfrm>
            <a:off x="8316913" y="5876925"/>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hlinkClick r:id="rId2" action="ppaction://hlinksldjump"/>
              </a:rPr>
              <a:t>◆</a:t>
            </a:r>
            <a:endParaRPr lang="en-US" altLang="zh-CN" sz="2800" b="1">
              <a:solidFill>
                <a:schemeClr val="tx1"/>
              </a:solidFill>
              <a:latin typeface="Rockwell Extra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8852">
                                            <p:txEl>
                                              <p:pRg st="0" end="0"/>
                                            </p:txEl>
                                          </p:spTgt>
                                        </p:tgtEl>
                                        <p:attrNameLst>
                                          <p:attrName>style.visibility</p:attrName>
                                        </p:attrNameLst>
                                      </p:cBhvr>
                                      <p:to>
                                        <p:strVal val="visible"/>
                                      </p:to>
                                    </p:set>
                                    <p:animEffect transition="in" filter="blinds(horizontal)">
                                      <p:cBhvr>
                                        <p:cTn id="7" dur="500"/>
                                        <p:tgtEl>
                                          <p:spTgt spid="788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2">
                                            <p:txEl>
                                              <p:pRg st="2" end="2"/>
                                            </p:txEl>
                                          </p:spTgt>
                                        </p:tgtEl>
                                        <p:attrNameLst>
                                          <p:attrName>style.visibility</p:attrName>
                                        </p:attrNameLst>
                                      </p:cBhvr>
                                      <p:to>
                                        <p:strVal val="visible"/>
                                      </p:to>
                                    </p:set>
                                    <p:animEffect transition="in" filter="blinds(horizontal)">
                                      <p:cBhvr>
                                        <p:cTn id="12" dur="500"/>
                                        <p:tgtEl>
                                          <p:spTgt spid="788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5"/>
          <p:cNvSpPr>
            <a:spLocks noChangeArrowheads="1"/>
          </p:cNvSpPr>
          <p:nvPr/>
        </p:nvSpPr>
        <p:spPr bwMode="auto">
          <a:xfrm>
            <a:off x="609600" y="1600200"/>
            <a:ext cx="8153400" cy="3557588"/>
          </a:xfrm>
          <a:prstGeom prst="rect">
            <a:avLst/>
          </a:prstGeom>
          <a:solidFill>
            <a:schemeClr val="bg1"/>
          </a:solidFill>
          <a:ln w="76200" cmpd="tri">
            <a:solidFill>
              <a:srgbClr val="993300"/>
            </a:solidFill>
            <a:miter lim="800000"/>
            <a:headEnd/>
            <a:tailEnd/>
          </a:ln>
        </p:spPr>
        <p:txBody>
          <a:bodyPr/>
          <a:lstStyle/>
          <a:p>
            <a:pPr>
              <a:spcBef>
                <a:spcPct val="20000"/>
              </a:spcBef>
              <a:buClr>
                <a:schemeClr val="hlink"/>
              </a:buClr>
              <a:buFont typeface="Wingdings" pitchFamily="2" charset="2"/>
              <a:buChar char="§"/>
            </a:pPr>
            <a:r>
              <a:rPr lang="zh-CN" altLang="en-US" sz="4400" b="1">
                <a:ea typeface="黑体" pitchFamily="49" charset="-122"/>
              </a:rPr>
              <a:t>得分诀窍三：</a:t>
            </a:r>
          </a:p>
          <a:p>
            <a:pPr>
              <a:spcBef>
                <a:spcPct val="20000"/>
              </a:spcBef>
              <a:buClr>
                <a:schemeClr val="hlink"/>
              </a:buClr>
              <a:buFont typeface="Wingdings" pitchFamily="2" charset="2"/>
              <a:buChar char="§"/>
            </a:pPr>
            <a:endParaRPr lang="zh-CN" altLang="en-US" sz="4400" b="1">
              <a:solidFill>
                <a:schemeClr val="tx1"/>
              </a:solidFill>
              <a:ea typeface="黑体" pitchFamily="49" charset="-122"/>
            </a:endParaRPr>
          </a:p>
          <a:p>
            <a:pPr>
              <a:spcBef>
                <a:spcPct val="20000"/>
              </a:spcBef>
              <a:buClr>
                <a:schemeClr val="hlink"/>
              </a:buClr>
              <a:buFont typeface="Wingdings" pitchFamily="2" charset="2"/>
              <a:buChar char="§"/>
            </a:pPr>
            <a:r>
              <a:rPr lang="zh-CN" altLang="en-US" sz="4000">
                <a:solidFill>
                  <a:srgbClr val="0033CC"/>
                </a:solidFill>
                <a:ea typeface="华文新魏" pitchFamily="2" charset="-122"/>
              </a:rPr>
              <a:t>认真揣摩题干语，体会命题人的意图，问什么答什么。</a:t>
            </a:r>
          </a:p>
        </p:txBody>
      </p:sp>
      <p:sp>
        <p:nvSpPr>
          <p:cNvPr id="50178" name="文本框 80900">
            <a:hlinkClick r:id="rId2" action="ppaction://hlinksldjump"/>
          </p:cNvPr>
          <p:cNvSpPr txBox="1">
            <a:spLocks noChangeArrowheads="1"/>
          </p:cNvSpPr>
          <p:nvPr/>
        </p:nvSpPr>
        <p:spPr bwMode="auto">
          <a:xfrm>
            <a:off x="8316913" y="5876925"/>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0">
                                            <p:txEl>
                                              <p:pRg st="0" end="0"/>
                                            </p:txEl>
                                          </p:spTgt>
                                        </p:tgtEl>
                                        <p:attrNameLst>
                                          <p:attrName>style.visibility</p:attrName>
                                        </p:attrNameLst>
                                      </p:cBhvr>
                                      <p:to>
                                        <p:strVal val="visible"/>
                                      </p:to>
                                    </p:set>
                                    <p:animEffect transition="in" filter="blinds(horizontal)">
                                      <p:cBhvr>
                                        <p:cTn id="7" dur="500"/>
                                        <p:tgtEl>
                                          <p:spTgt spid="809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0900">
                                            <p:txEl>
                                              <p:pRg st="2" end="2"/>
                                            </p:txEl>
                                          </p:spTgt>
                                        </p:tgtEl>
                                        <p:attrNameLst>
                                          <p:attrName>style.visibility</p:attrName>
                                        </p:attrNameLst>
                                      </p:cBhvr>
                                      <p:to>
                                        <p:strVal val="visible"/>
                                      </p:to>
                                    </p:set>
                                    <p:animEffect transition="in" filter="blinds(horizontal)">
                                      <p:cBhvr>
                                        <p:cTn id="12" dur="500"/>
                                        <p:tgtEl>
                                          <p:spTgt spid="809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107950" y="620713"/>
            <a:ext cx="8856663" cy="5040312"/>
          </a:xfrm>
          <a:prstGeom prst="rect">
            <a:avLst/>
          </a:prstGeom>
          <a:solidFill>
            <a:schemeClr val="bg1"/>
          </a:solidFill>
          <a:ln w="76200" cmpd="tri">
            <a:solidFill>
              <a:srgbClr val="993300"/>
            </a:solidFill>
            <a:miter lim="800000"/>
            <a:headEnd/>
            <a:tailEnd/>
          </a:ln>
        </p:spPr>
        <p:txBody>
          <a:bodyPr/>
          <a:lstStyle/>
          <a:p>
            <a:pPr marL="342900" indent="-342900">
              <a:spcBef>
                <a:spcPct val="20000"/>
              </a:spcBef>
              <a:buClr>
                <a:schemeClr val="hlink"/>
              </a:buClr>
              <a:buFont typeface="Wingdings" pitchFamily="2" charset="2"/>
              <a:buChar char="§"/>
            </a:pPr>
            <a:r>
              <a:rPr lang="zh-CN" altLang="en-US" sz="4400" b="1">
                <a:ea typeface="黑体" pitchFamily="49" charset="-122"/>
              </a:rPr>
              <a:t>得分诀窍四：</a:t>
            </a:r>
          </a:p>
          <a:p>
            <a:pPr marL="342900" indent="-342900">
              <a:spcBef>
                <a:spcPct val="20000"/>
              </a:spcBef>
              <a:buClr>
                <a:schemeClr val="hlink"/>
              </a:buClr>
              <a:buFont typeface="Wingdings" pitchFamily="2" charset="2"/>
              <a:buChar char="§"/>
            </a:pPr>
            <a:endParaRPr lang="zh-CN" altLang="en-US" sz="4400" b="1">
              <a:solidFill>
                <a:schemeClr val="tx1"/>
              </a:solidFill>
              <a:ea typeface="黑体" pitchFamily="49" charset="-122"/>
            </a:endParaRPr>
          </a:p>
          <a:p>
            <a:pPr marL="342900" indent="-342900">
              <a:spcBef>
                <a:spcPct val="20000"/>
              </a:spcBef>
              <a:buClr>
                <a:schemeClr val="hlink"/>
              </a:buClr>
              <a:buFont typeface="Wingdings" pitchFamily="2" charset="2"/>
              <a:buChar char="§"/>
            </a:pPr>
            <a:r>
              <a:rPr lang="zh-CN" altLang="en-US" sz="4000">
                <a:solidFill>
                  <a:srgbClr val="0033CC"/>
                </a:solidFill>
                <a:ea typeface="华文新魏" pitchFamily="2" charset="-122"/>
              </a:rPr>
              <a:t>时刻不忘中心思想的作用。主旨是灵魂，是统帅。当你不知道从何作答时，就考虑如何联系主旨寻找答案吧。</a:t>
            </a:r>
          </a:p>
        </p:txBody>
      </p:sp>
      <p:sp>
        <p:nvSpPr>
          <p:cNvPr id="51202"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Effect transition="in" filter="blinds(horizontal)">
                                      <p:cBhvr>
                                        <p:cTn id="7" dur="500"/>
                                        <p:tgtEl>
                                          <p:spTgt spid="870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xEl>
                                              <p:pRg st="2" end="2"/>
                                            </p:txEl>
                                          </p:spTgt>
                                        </p:tgtEl>
                                        <p:attrNameLst>
                                          <p:attrName>style.visibility</p:attrName>
                                        </p:attrNameLst>
                                      </p:cBhvr>
                                      <p:to>
                                        <p:strVal val="visible"/>
                                      </p:to>
                                    </p:set>
                                    <p:animEffect transition="in" filter="blinds(horizontal)">
                                      <p:cBhvr>
                                        <p:cTn id="12" dur="500"/>
                                        <p:tgtEl>
                                          <p:spTgt spid="870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 Box 4"/>
          <p:cNvSpPr txBox="1">
            <a:spLocks noChangeArrowheads="1"/>
          </p:cNvSpPr>
          <p:nvPr/>
        </p:nvSpPr>
        <p:spPr bwMode="auto">
          <a:xfrm>
            <a:off x="2051050" y="188913"/>
            <a:ext cx="5834063" cy="762000"/>
          </a:xfrm>
          <a:prstGeom prst="rect">
            <a:avLst/>
          </a:prstGeom>
          <a:noFill/>
          <a:ln w="9525">
            <a:noFill/>
            <a:miter lim="800000"/>
            <a:headEnd/>
            <a:tailEnd/>
          </a:ln>
        </p:spPr>
        <p:txBody>
          <a:bodyPr>
            <a:spAutoFit/>
          </a:bodyPr>
          <a:lstStyle/>
          <a:p>
            <a:pPr>
              <a:buFont typeface="Wingdings" pitchFamily="2" charset="2"/>
              <a:buNone/>
            </a:pPr>
            <a:r>
              <a:rPr lang="zh-CN" altLang="en-US" sz="4400" b="1">
                <a:solidFill>
                  <a:schemeClr val="tx1"/>
                </a:solidFill>
                <a:ea typeface="黑体" pitchFamily="49" charset="-122"/>
              </a:rPr>
              <a:t>验证课堂效果作业：</a:t>
            </a:r>
          </a:p>
        </p:txBody>
      </p:sp>
      <p:sp>
        <p:nvSpPr>
          <p:cNvPr id="52226" name="AutoShape 7"/>
          <p:cNvSpPr>
            <a:spLocks noChangeArrowheads="1"/>
          </p:cNvSpPr>
          <p:nvPr/>
        </p:nvSpPr>
        <p:spPr bwMode="auto">
          <a:xfrm>
            <a:off x="900113" y="476250"/>
            <a:ext cx="1079500" cy="287338"/>
          </a:xfrm>
          <a:prstGeom prst="rightArrow">
            <a:avLst>
              <a:gd name="adj1" fmla="val 50000"/>
              <a:gd name="adj2" fmla="val 93905"/>
            </a:avLst>
          </a:prstGeom>
          <a:solidFill>
            <a:schemeClr val="tx2"/>
          </a:solidFill>
          <a:ln w="19050">
            <a:solidFill>
              <a:schemeClr val="tx2"/>
            </a:solidFill>
            <a:miter lim="800000"/>
            <a:headEnd/>
            <a:tailEnd/>
          </a:ln>
        </p:spPr>
        <p:txBody>
          <a:bodyPr anchor="ctr">
            <a:spAutoFit/>
          </a:bodyPr>
          <a:lstStyle/>
          <a:p>
            <a:pPr>
              <a:spcBef>
                <a:spcPct val="20000"/>
              </a:spcBef>
              <a:buClr>
                <a:schemeClr val="hlink"/>
              </a:buClr>
              <a:buFont typeface="Wingdings" pitchFamily="2" charset="2"/>
              <a:buNone/>
            </a:pPr>
            <a:endParaRPr lang="zh-CN" altLang="en-US" b="1"/>
          </a:p>
        </p:txBody>
      </p:sp>
      <p:sp>
        <p:nvSpPr>
          <p:cNvPr id="107525" name="Rectangle 5"/>
          <p:cNvSpPr>
            <a:spLocks noGrp="1" noRot="1"/>
          </p:cNvSpPr>
          <p:nvPr>
            <p:ph type="ctrTitle"/>
          </p:nvPr>
        </p:nvSpPr>
        <p:spPr>
          <a:xfrm>
            <a:off x="323850" y="1989138"/>
            <a:ext cx="8353425" cy="2305050"/>
          </a:xfrm>
        </p:spPr>
        <p:txBody>
          <a:bodyPr/>
          <a:lstStyle/>
          <a:p>
            <a:pPr algn="l" eaLnBrk="1" hangingPunct="1"/>
            <a:r>
              <a:rPr lang="zh-CN" altLang="en-US" sz="3200" b="1" smtClean="0">
                <a:latin typeface="华文新魏" pitchFamily="2" charset="-122"/>
                <a:ea typeface="华文新魏" pitchFamily="2" charset="-122"/>
              </a:rPr>
              <a:t>“</a:t>
            </a:r>
            <a:r>
              <a:rPr lang="zh-CN" altLang="en-US" sz="4000" b="1" smtClean="0">
                <a:latin typeface="华文新魏" pitchFamily="2" charset="-122"/>
                <a:ea typeface="华文新魏" pitchFamily="2" charset="-122"/>
              </a:rPr>
              <a:t>文学作品阅读”</a:t>
            </a:r>
            <a:r>
              <a:rPr lang="en-US" altLang="zh-CN" sz="4000" b="1" smtClean="0">
                <a:latin typeface="华文新魏" pitchFamily="2" charset="-122"/>
                <a:ea typeface="华文新魏" pitchFamily="2" charset="-122"/>
              </a:rPr>
              <a:t>——《</a:t>
            </a:r>
            <a:r>
              <a:rPr lang="zh-CN" altLang="en-US" sz="4000" b="1" smtClean="0">
                <a:latin typeface="华文新魏" pitchFamily="2" charset="-122"/>
                <a:ea typeface="华文新魏" pitchFamily="2" charset="-122"/>
              </a:rPr>
              <a:t>夏夜</a:t>
            </a:r>
            <a:r>
              <a:rPr lang="en-US" altLang="zh-CN" sz="4000" b="1" smtClean="0">
                <a:latin typeface="华文新魏" pitchFamily="2" charset="-122"/>
                <a:ea typeface="华文新魏" pitchFamily="2" charset="-122"/>
              </a:rPr>
              <a:t>》</a:t>
            </a:r>
            <a:br>
              <a:rPr lang="en-US" altLang="zh-CN" sz="4000" b="1" smtClean="0">
                <a:latin typeface="华文新魏" pitchFamily="2" charset="-122"/>
                <a:ea typeface="华文新魏" pitchFamily="2" charset="-122"/>
              </a:rPr>
            </a:br>
            <a:r>
              <a:rPr lang="en-US" altLang="zh-CN" sz="4000" b="1" smtClean="0">
                <a:latin typeface="华文新魏" pitchFamily="2" charset="-122"/>
                <a:ea typeface="华文新魏" pitchFamily="2" charset="-122"/>
              </a:rPr>
              <a:t>                                ——《</a:t>
            </a:r>
            <a:r>
              <a:rPr lang="zh-CN" altLang="en-US" sz="4000" b="1" smtClean="0">
                <a:latin typeface="华文新魏" pitchFamily="2" charset="-122"/>
                <a:ea typeface="华文新魏" pitchFamily="2" charset="-122"/>
              </a:rPr>
              <a:t>永远的蝴蝶</a:t>
            </a:r>
            <a:r>
              <a:rPr lang="en-US" altLang="zh-CN" sz="4000" b="1" smtClean="0">
                <a:latin typeface="华文新魏" pitchFamily="2" charset="-122"/>
                <a:ea typeface="华文新魏" pitchFamily="2" charset="-122"/>
              </a:rPr>
              <a:t>》 </a:t>
            </a:r>
            <a:br>
              <a:rPr lang="en-US" altLang="zh-CN" sz="4000" b="1" smtClean="0">
                <a:latin typeface="华文新魏" pitchFamily="2" charset="-122"/>
                <a:ea typeface="华文新魏" pitchFamily="2" charset="-122"/>
              </a:rPr>
            </a:br>
            <a:endParaRPr lang="zh-CN" altLang="en-US" sz="4000" b="1" smtClean="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blinds(horizontal)">
                                      <p:cBhvr>
                                        <p:cTn id="7"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p:cNvSpPr>
          <p:nvPr>
            <p:ph type="ctrTitle" idx="4294967295"/>
          </p:nvPr>
        </p:nvSpPr>
        <p:spPr>
          <a:xfrm>
            <a:off x="685800" y="2130425"/>
            <a:ext cx="7772400" cy="1470025"/>
          </a:xfrm>
        </p:spPr>
        <p:txBody>
          <a:bodyPr/>
          <a:lstStyle/>
          <a:p>
            <a:r>
              <a:rPr lang="en-US" altLang="zh-CN" b="1" smtClean="0"/>
              <a:t>《</a:t>
            </a:r>
            <a:r>
              <a:rPr lang="zh-CN" altLang="en-US" b="1" smtClean="0"/>
              <a:t>夏夜</a:t>
            </a:r>
            <a:r>
              <a:rPr lang="en-US" altLang="zh-CN" b="1" smtClean="0"/>
              <a:t>》</a:t>
            </a:r>
            <a:r>
              <a:rPr lang="zh-CN" altLang="en-US" b="1" smtClean="0"/>
              <a:t>阅读答案</a:t>
            </a:r>
          </a:p>
        </p:txBody>
      </p:sp>
      <p:sp>
        <p:nvSpPr>
          <p:cNvPr id="53250" name="Rectangle 3"/>
          <p:cNvSpPr>
            <a:spLocks noGrp="1" noRot="1"/>
          </p:cNvSpPr>
          <p:nvPr>
            <p:ph type="subTitle" idx="4294967295"/>
          </p:nvPr>
        </p:nvSpPr>
        <p:spPr>
          <a:xfrm>
            <a:off x="1371600" y="3886200"/>
            <a:ext cx="6400800" cy="1752600"/>
          </a:xfrm>
        </p:spPr>
        <p:txBody>
          <a:bodyPr/>
          <a:lstStyle/>
          <a:p>
            <a:pPr marL="0" indent="0" algn="ctr">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0" y="0"/>
            <a:ext cx="9144000" cy="6858000"/>
          </a:xfrm>
          <a:prstGeom prst="rect">
            <a:avLst/>
          </a:prstGeom>
          <a:solidFill>
            <a:schemeClr val="bg1"/>
          </a:solidFill>
          <a:ln w="76200" cmpd="tri">
            <a:solidFill>
              <a:srgbClr val="993300"/>
            </a:solidFill>
            <a:miter lim="800000"/>
            <a:headEnd/>
            <a:tailEnd/>
          </a:ln>
        </p:spPr>
        <p:txBody>
          <a:bodyPr/>
          <a:lstStyle/>
          <a:p>
            <a:pPr marL="342900" indent="-342900" eaLnBrk="0" hangingPunct="0">
              <a:spcBef>
                <a:spcPct val="20000"/>
              </a:spcBef>
              <a:buClr>
                <a:schemeClr val="hlink"/>
              </a:buClr>
              <a:buFont typeface="Wingdings" pitchFamily="2" charset="2"/>
              <a:buNone/>
            </a:pPr>
            <a:r>
              <a:rPr lang="en-US" altLang="zh-CN" b="1">
                <a:solidFill>
                  <a:schemeClr val="tx1"/>
                </a:solidFill>
              </a:rPr>
              <a:t>1</a:t>
            </a:r>
            <a:r>
              <a:rPr lang="zh-CN" altLang="en-US" b="1">
                <a:solidFill>
                  <a:schemeClr val="tx1"/>
                </a:solidFill>
              </a:rPr>
              <a:t>、作者回忆了夏夜的哪些事情，请用简洁的语言概括出来。作者为什么要些这些事情（</a:t>
            </a:r>
            <a:r>
              <a:rPr lang="en-US" altLang="zh-CN" b="1">
                <a:solidFill>
                  <a:schemeClr val="tx1"/>
                </a:solidFill>
              </a:rPr>
              <a:t>3</a:t>
            </a:r>
            <a:r>
              <a:rPr lang="zh-CN" altLang="en-US" b="1">
                <a:solidFill>
                  <a:schemeClr val="tx1"/>
                </a:solidFill>
              </a:rPr>
              <a:t>分）</a:t>
            </a:r>
          </a:p>
          <a:p>
            <a:pPr marL="342900" indent="-342900">
              <a:spcBef>
                <a:spcPct val="50000"/>
              </a:spcBef>
            </a:pPr>
            <a:r>
              <a:rPr lang="zh-CN" altLang="en-US" b="1">
                <a:solidFill>
                  <a:schemeClr val="tx1"/>
                </a:solidFill>
              </a:rPr>
              <a:t>  答：</a:t>
            </a:r>
            <a:r>
              <a:rPr lang="en-US" altLang="zh-CN" b="1">
                <a:solidFill>
                  <a:schemeClr val="tx1"/>
                </a:solidFill>
              </a:rPr>
              <a:t>3</a:t>
            </a:r>
            <a:r>
              <a:rPr lang="zh-CN" altLang="en-US" b="1">
                <a:solidFill>
                  <a:schemeClr val="tx1"/>
                </a:solidFill>
              </a:rPr>
              <a:t>分</a:t>
            </a:r>
            <a:r>
              <a:rPr lang="zh-CN" altLang="en-US" b="1">
                <a:solidFill>
                  <a:srgbClr val="FF3300"/>
                </a:solidFill>
              </a:rPr>
              <a:t>  ①父亲夏夜给“我”讲故事，②母亲月夜纳布鞋唱儿歌，③“我”在夏夜与伙伴游戏</a:t>
            </a:r>
            <a:r>
              <a:rPr lang="zh-CN" altLang="en-US" b="1">
                <a:solidFill>
                  <a:schemeClr val="tx1"/>
                </a:solidFill>
              </a:rPr>
              <a:t>。（答对任意两个给</a:t>
            </a:r>
            <a:r>
              <a:rPr lang="en-US" altLang="zh-CN" b="1">
                <a:solidFill>
                  <a:schemeClr val="tx1"/>
                </a:solidFill>
              </a:rPr>
              <a:t>2</a:t>
            </a:r>
            <a:r>
              <a:rPr lang="zh-CN" altLang="en-US" b="1">
                <a:solidFill>
                  <a:schemeClr val="tx1"/>
                </a:solidFill>
              </a:rPr>
              <a:t>分）</a:t>
            </a:r>
            <a:r>
              <a:rPr lang="zh-CN" altLang="en-US" b="1">
                <a:solidFill>
                  <a:srgbClr val="FF3300"/>
                </a:solidFill>
              </a:rPr>
              <a:t>为了表现夏夜的静谧和夏夜带给“我”的乐趣，让夏夜充满了诗意，突出了文章的主旨</a:t>
            </a:r>
            <a:r>
              <a:rPr lang="zh-CN" altLang="en-US" b="1">
                <a:solidFill>
                  <a:schemeClr val="tx1"/>
                </a:solidFill>
              </a:rPr>
              <a:t>（</a:t>
            </a:r>
            <a:r>
              <a:rPr lang="en-US" altLang="zh-CN" b="1">
                <a:solidFill>
                  <a:schemeClr val="tx1"/>
                </a:solidFill>
              </a:rPr>
              <a:t>1</a:t>
            </a:r>
            <a:r>
              <a:rPr lang="zh-CN" altLang="en-US" b="1">
                <a:solidFill>
                  <a:schemeClr val="tx1"/>
                </a:solidFill>
              </a:rPr>
              <a:t>分）</a:t>
            </a:r>
            <a:r>
              <a:rPr lang="zh-CN" altLang="en-US" b="1">
                <a:solidFill>
                  <a:srgbClr val="FF3300"/>
                </a:solidFill>
              </a:rPr>
              <a:t>。</a:t>
            </a:r>
          </a:p>
          <a:p>
            <a:pPr marL="342900" indent="-342900"/>
            <a:r>
              <a:rPr lang="en-US" altLang="zh-CN" b="1">
                <a:solidFill>
                  <a:schemeClr val="tx1"/>
                </a:solidFill>
              </a:rPr>
              <a:t>2</a:t>
            </a:r>
            <a:r>
              <a:rPr lang="zh-CN" altLang="en-US" b="1">
                <a:solidFill>
                  <a:schemeClr val="tx1"/>
                </a:solidFill>
              </a:rPr>
              <a:t>、本篇文章语言精美雅致，请赏析第二段划线的句子（</a:t>
            </a:r>
            <a:r>
              <a:rPr lang="en-US" altLang="zh-CN" b="1">
                <a:solidFill>
                  <a:schemeClr val="tx1"/>
                </a:solidFill>
              </a:rPr>
              <a:t>3</a:t>
            </a:r>
            <a:r>
              <a:rPr lang="zh-CN" altLang="en-US" b="1">
                <a:solidFill>
                  <a:schemeClr val="tx1"/>
                </a:solidFill>
              </a:rPr>
              <a:t>分）</a:t>
            </a:r>
            <a:br>
              <a:rPr lang="zh-CN" altLang="en-US" b="1">
                <a:solidFill>
                  <a:schemeClr val="tx1"/>
                </a:solidFill>
              </a:rPr>
            </a:br>
            <a:r>
              <a:rPr lang="zh-CN" altLang="en-US" b="1">
                <a:solidFill>
                  <a:schemeClr val="tx1"/>
                </a:solidFill>
              </a:rPr>
              <a:t>答：</a:t>
            </a:r>
            <a:r>
              <a:rPr lang="en-US" altLang="zh-CN" b="1">
                <a:solidFill>
                  <a:schemeClr val="tx1"/>
                </a:solidFill>
              </a:rPr>
              <a:t>3</a:t>
            </a:r>
            <a:r>
              <a:rPr lang="zh-CN" altLang="en-US" b="1">
                <a:solidFill>
                  <a:schemeClr val="tx1"/>
                </a:solidFill>
              </a:rPr>
              <a:t>分</a:t>
            </a:r>
            <a:r>
              <a:rPr lang="zh-CN" altLang="en-US" b="1">
                <a:solidFill>
                  <a:srgbClr val="FF3300"/>
                </a:solidFill>
              </a:rPr>
              <a:t>  ①运用了比喻的修辞手法</a:t>
            </a:r>
            <a:r>
              <a:rPr lang="zh-CN" altLang="en-US" b="1">
                <a:solidFill>
                  <a:schemeClr val="tx1"/>
                </a:solidFill>
              </a:rPr>
              <a:t>（</a:t>
            </a:r>
            <a:r>
              <a:rPr lang="en-US" altLang="zh-CN" b="1">
                <a:solidFill>
                  <a:schemeClr val="tx1"/>
                </a:solidFill>
              </a:rPr>
              <a:t>1</a:t>
            </a:r>
            <a:r>
              <a:rPr lang="zh-CN" altLang="en-US" b="1">
                <a:solidFill>
                  <a:schemeClr val="tx1"/>
                </a:solidFill>
              </a:rPr>
              <a:t>分）</a:t>
            </a:r>
            <a:r>
              <a:rPr lang="zh-CN" altLang="en-US" b="1">
                <a:solidFill>
                  <a:srgbClr val="FF3300"/>
                </a:solidFill>
              </a:rPr>
              <a:t>，将月光比作刚出嫁的女子，②生动形象地写出了月光的静谧与柔和</a:t>
            </a:r>
            <a:r>
              <a:rPr lang="zh-CN" altLang="en-US" b="1">
                <a:solidFill>
                  <a:schemeClr val="tx1"/>
                </a:solidFill>
              </a:rPr>
              <a:t>（</a:t>
            </a:r>
            <a:r>
              <a:rPr lang="en-US" altLang="zh-CN" b="1">
                <a:solidFill>
                  <a:schemeClr val="tx1"/>
                </a:solidFill>
              </a:rPr>
              <a:t>1</a:t>
            </a:r>
            <a:r>
              <a:rPr lang="zh-CN" altLang="en-US" b="1">
                <a:solidFill>
                  <a:schemeClr val="tx1"/>
                </a:solidFill>
              </a:rPr>
              <a:t>分）</a:t>
            </a:r>
            <a:r>
              <a:rPr lang="zh-CN" altLang="en-US" b="1">
                <a:solidFill>
                  <a:srgbClr val="FF3300"/>
                </a:solidFill>
              </a:rPr>
              <a:t>，</a:t>
            </a:r>
            <a:r>
              <a:rPr lang="en-US" altLang="zh-CN" b="1">
                <a:solidFill>
                  <a:srgbClr val="FF3300"/>
                </a:solidFill>
              </a:rPr>
              <a:t>③</a:t>
            </a:r>
            <a:r>
              <a:rPr lang="zh-CN" altLang="en-US" b="1">
                <a:solidFill>
                  <a:srgbClr val="FF3300"/>
                </a:solidFill>
              </a:rPr>
              <a:t>表现了作者对夏夜的喜爱之情</a:t>
            </a:r>
            <a:r>
              <a:rPr lang="zh-CN" altLang="en-US" b="1">
                <a:solidFill>
                  <a:schemeClr val="tx1"/>
                </a:solidFill>
              </a:rPr>
              <a:t>（</a:t>
            </a:r>
            <a:r>
              <a:rPr lang="en-US" altLang="zh-CN" b="1">
                <a:solidFill>
                  <a:schemeClr val="tx1"/>
                </a:solidFill>
              </a:rPr>
              <a:t>1</a:t>
            </a:r>
            <a:r>
              <a:rPr lang="zh-CN" altLang="en-US" b="1">
                <a:solidFill>
                  <a:schemeClr val="tx1"/>
                </a:solidFill>
              </a:rPr>
              <a:t>分）</a:t>
            </a:r>
            <a:r>
              <a:rPr lang="zh-CN" altLang="en-US" b="1">
                <a:solidFill>
                  <a:srgbClr val="FF3300"/>
                </a:solidFill>
              </a:rPr>
              <a:t>。</a:t>
            </a:r>
          </a:p>
          <a:p>
            <a:pPr marL="342900" indent="-342900">
              <a:spcBef>
                <a:spcPct val="50000"/>
              </a:spcBef>
            </a:pPr>
            <a:endParaRPr lang="zh-CN" altLang="en-US" b="1">
              <a:solidFill>
                <a:srgbClr val="FF3300"/>
              </a:solidFill>
            </a:endParaRPr>
          </a:p>
          <a:p>
            <a:pPr marL="342900" indent="-342900">
              <a:spcBef>
                <a:spcPct val="20000"/>
              </a:spcBef>
              <a:buClr>
                <a:schemeClr val="hlink"/>
              </a:buClr>
              <a:buFont typeface="Wingdings" pitchFamily="2" charset="2"/>
              <a:buNone/>
            </a:pPr>
            <a:endParaRPr lang="zh-CN" altLang="en-US" sz="4000">
              <a:solidFill>
                <a:srgbClr val="0033CC"/>
              </a:solidFill>
              <a:ea typeface="华文新魏" pitchFamily="2" charset="-122"/>
            </a:endParaRPr>
          </a:p>
        </p:txBody>
      </p:sp>
      <p:sp>
        <p:nvSpPr>
          <p:cNvPr id="54274"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 calcmode="lin" valueType="num">
                                      <p:cBhvr additive="base">
                                        <p:cTn id="7" dur="500" fill="hold"/>
                                        <p:tgtEl>
                                          <p:spTgt spid="870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7044">
                                            <p:txEl>
                                              <p:pRg st="1" end="1"/>
                                            </p:txEl>
                                          </p:spTgt>
                                        </p:tgtEl>
                                        <p:attrNameLst>
                                          <p:attrName>style.visibility</p:attrName>
                                        </p:attrNameLst>
                                      </p:cBhvr>
                                      <p:to>
                                        <p:strVal val="visible"/>
                                      </p:to>
                                    </p:set>
                                    <p:anim calcmode="lin" valueType="num">
                                      <p:cBhvr additive="base">
                                        <p:cTn id="13" dur="500" fill="hold"/>
                                        <p:tgtEl>
                                          <p:spTgt spid="8704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70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7044">
                                            <p:txEl>
                                              <p:pRg st="2" end="2"/>
                                            </p:txEl>
                                          </p:spTgt>
                                        </p:tgtEl>
                                        <p:attrNameLst>
                                          <p:attrName>style.visibility</p:attrName>
                                        </p:attrNameLst>
                                      </p:cBhvr>
                                      <p:to>
                                        <p:strVal val="visible"/>
                                      </p:to>
                                    </p:set>
                                    <p:anim calcmode="lin" valueType="num">
                                      <p:cBhvr additive="base">
                                        <p:cTn id="19" dur="500" fill="hold"/>
                                        <p:tgtEl>
                                          <p:spTgt spid="8704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70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044">
                                            <p:txEl>
                                              <p:pRg st="2" end="2"/>
                                            </p:txEl>
                                          </p:spTgt>
                                        </p:tgtEl>
                                        <p:attrNameLst>
                                          <p:attrName>style.visibility</p:attrName>
                                        </p:attrNameLst>
                                      </p:cBhvr>
                                      <p:to>
                                        <p:strVal val="visible"/>
                                      </p:to>
                                    </p:set>
                                    <p:anim calcmode="lin" valueType="num">
                                      <p:cBhvr additive="base">
                                        <p:cTn id="25" dur="500" fill="hold"/>
                                        <p:tgtEl>
                                          <p:spTgt spid="8704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0" y="0"/>
            <a:ext cx="9144000" cy="6858000"/>
          </a:xfrm>
          <a:prstGeom prst="rect">
            <a:avLst/>
          </a:prstGeom>
          <a:solidFill>
            <a:schemeClr val="bg1"/>
          </a:solidFill>
          <a:ln w="76200" cmpd="tri">
            <a:solidFill>
              <a:srgbClr val="993300"/>
            </a:solidFill>
            <a:miter lim="800000"/>
            <a:headEnd/>
            <a:tailEnd/>
          </a:ln>
        </p:spPr>
        <p:txBody>
          <a:bodyPr/>
          <a:lstStyle/>
          <a:p>
            <a:pPr marL="342900" indent="-342900" eaLnBrk="0" hangingPunct="0">
              <a:spcBef>
                <a:spcPct val="20000"/>
              </a:spcBef>
              <a:buClr>
                <a:schemeClr val="hlink"/>
              </a:buClr>
              <a:buFont typeface="Wingdings" pitchFamily="2" charset="2"/>
              <a:buNone/>
            </a:pPr>
            <a:r>
              <a:rPr lang="en-US" altLang="zh-CN" b="1">
                <a:solidFill>
                  <a:schemeClr val="tx1"/>
                </a:solidFill>
              </a:rPr>
              <a:t>3</a:t>
            </a:r>
            <a:r>
              <a:rPr lang="zh-CN" altLang="en-US" b="1">
                <a:solidFill>
                  <a:schemeClr val="tx1"/>
                </a:solidFill>
              </a:rPr>
              <a:t>、第五自然段最后写到：“让我在这样一个声音鱼龙混杂的年代里，能够分辨出什么才是真正的音乐。”请结合上下文说说，作者所说的真正的音乐是什么样的音乐？（</a:t>
            </a:r>
            <a:r>
              <a:rPr lang="en-US" altLang="zh-CN" b="1">
                <a:solidFill>
                  <a:schemeClr val="tx1"/>
                </a:solidFill>
              </a:rPr>
              <a:t>2</a:t>
            </a:r>
            <a:r>
              <a:rPr lang="zh-CN" altLang="en-US" b="1">
                <a:solidFill>
                  <a:schemeClr val="tx1"/>
                </a:solidFill>
              </a:rPr>
              <a:t>分）</a:t>
            </a:r>
          </a:p>
          <a:p>
            <a:pPr marL="342900" indent="-342900" eaLnBrk="0" hangingPunct="0">
              <a:spcBef>
                <a:spcPct val="20000"/>
              </a:spcBef>
              <a:buClr>
                <a:schemeClr val="hlink"/>
              </a:buClr>
              <a:buFont typeface="Wingdings" pitchFamily="2" charset="2"/>
              <a:buNone/>
            </a:pPr>
            <a:r>
              <a:rPr lang="zh-CN" altLang="en-US" b="1">
                <a:solidFill>
                  <a:schemeClr val="tx1"/>
                </a:solidFill>
              </a:rPr>
              <a:t>答</a:t>
            </a:r>
            <a:r>
              <a:rPr lang="en-US" altLang="zh-CN" b="1">
                <a:solidFill>
                  <a:schemeClr val="tx1"/>
                </a:solidFill>
              </a:rPr>
              <a:t>:2</a:t>
            </a:r>
            <a:r>
              <a:rPr lang="zh-CN" altLang="en-US" b="1">
                <a:solidFill>
                  <a:schemeClr val="tx1"/>
                </a:solidFill>
              </a:rPr>
              <a:t>分</a:t>
            </a:r>
            <a:r>
              <a:rPr lang="zh-CN" altLang="en-US" b="1">
                <a:solidFill>
                  <a:srgbClr val="FF3300"/>
                </a:solidFill>
              </a:rPr>
              <a:t>真正的音乐指：①母亲质朴的儿歌；②一切发自内心的，最真诚的，充满温暖的声音。</a:t>
            </a:r>
            <a:endParaRPr lang="en-US" altLang="zh-CN" b="1">
              <a:solidFill>
                <a:srgbClr val="FF3300"/>
              </a:solidFill>
            </a:endParaRPr>
          </a:p>
          <a:p>
            <a:pPr marL="342900" indent="-342900" eaLnBrk="0" hangingPunct="0">
              <a:spcBef>
                <a:spcPct val="20000"/>
              </a:spcBef>
              <a:buClr>
                <a:schemeClr val="hlink"/>
              </a:buClr>
              <a:buFont typeface="Wingdings" pitchFamily="2" charset="2"/>
              <a:buNone/>
            </a:pPr>
            <a:endParaRPr lang="en-US" altLang="zh-CN" b="1">
              <a:solidFill>
                <a:schemeClr val="tx1"/>
              </a:solidFill>
            </a:endParaRPr>
          </a:p>
          <a:p>
            <a:pPr marL="342900" indent="-342900" eaLnBrk="0" hangingPunct="0">
              <a:spcBef>
                <a:spcPct val="20000"/>
              </a:spcBef>
              <a:buClr>
                <a:schemeClr val="hlink"/>
              </a:buClr>
              <a:buFont typeface="Wingdings" pitchFamily="2" charset="2"/>
              <a:buNone/>
            </a:pPr>
            <a:r>
              <a:rPr lang="en-US" altLang="zh-CN" b="1">
                <a:solidFill>
                  <a:schemeClr val="tx1"/>
                </a:solidFill>
              </a:rPr>
              <a:t>4</a:t>
            </a:r>
            <a:r>
              <a:rPr lang="zh-CN" altLang="en-US" b="1">
                <a:solidFill>
                  <a:schemeClr val="tx1"/>
                </a:solidFill>
              </a:rPr>
              <a:t>、文章的第七段，作者引用康德的话有什么作用？（</a:t>
            </a:r>
            <a:r>
              <a:rPr lang="en-US" altLang="zh-CN" b="1">
                <a:solidFill>
                  <a:schemeClr val="tx1"/>
                </a:solidFill>
              </a:rPr>
              <a:t>3</a:t>
            </a:r>
            <a:r>
              <a:rPr lang="zh-CN" altLang="en-US" b="1">
                <a:solidFill>
                  <a:schemeClr val="tx1"/>
                </a:solidFill>
              </a:rPr>
              <a:t>分）</a:t>
            </a:r>
            <a:endParaRPr lang="en-US" altLang="zh-CN" b="1">
              <a:solidFill>
                <a:schemeClr val="tx1"/>
              </a:solidFill>
            </a:endParaRPr>
          </a:p>
          <a:p>
            <a:pPr marL="342900" indent="-342900">
              <a:spcBef>
                <a:spcPct val="20000"/>
              </a:spcBef>
              <a:buClr>
                <a:schemeClr val="hlink"/>
              </a:buClr>
              <a:buFont typeface="Wingdings" pitchFamily="2" charset="2"/>
              <a:buNone/>
            </a:pPr>
            <a:r>
              <a:rPr lang="zh-CN" altLang="en-US" b="1">
                <a:solidFill>
                  <a:schemeClr val="tx1"/>
                </a:solidFill>
              </a:rPr>
              <a:t>答：</a:t>
            </a:r>
            <a:r>
              <a:rPr lang="en-US" altLang="zh-CN" b="1">
                <a:solidFill>
                  <a:schemeClr val="tx1"/>
                </a:solidFill>
              </a:rPr>
              <a:t>3</a:t>
            </a:r>
            <a:r>
              <a:rPr lang="zh-CN" altLang="en-US" b="1">
                <a:solidFill>
                  <a:schemeClr val="tx1"/>
                </a:solidFill>
              </a:rPr>
              <a:t>分  </a:t>
            </a:r>
            <a:r>
              <a:rPr lang="zh-CN" altLang="en-US" b="1">
                <a:solidFill>
                  <a:srgbClr val="FF3300"/>
                </a:solidFill>
              </a:rPr>
              <a:t>作者引用康德的话语是为了进一步阐释星空带给人类的思考与顿悟（</a:t>
            </a:r>
            <a:r>
              <a:rPr lang="en-US" altLang="zh-CN" b="1">
                <a:solidFill>
                  <a:srgbClr val="FF3300"/>
                </a:solidFill>
              </a:rPr>
              <a:t>2</a:t>
            </a:r>
            <a:r>
              <a:rPr lang="zh-CN" altLang="en-US" b="1">
                <a:solidFill>
                  <a:srgbClr val="FF3300"/>
                </a:solidFill>
              </a:rPr>
              <a:t>分），从而深化文章的主旨</a:t>
            </a:r>
            <a:r>
              <a:rPr lang="zh-CN" altLang="en-US" b="1">
                <a:solidFill>
                  <a:schemeClr val="tx1"/>
                </a:solidFill>
              </a:rPr>
              <a:t>（</a:t>
            </a:r>
            <a:r>
              <a:rPr lang="en-US" altLang="zh-CN" b="1">
                <a:solidFill>
                  <a:schemeClr val="tx1"/>
                </a:solidFill>
              </a:rPr>
              <a:t>1</a:t>
            </a:r>
            <a:r>
              <a:rPr lang="zh-CN" altLang="en-US" b="1">
                <a:solidFill>
                  <a:schemeClr val="tx1"/>
                </a:solidFill>
              </a:rPr>
              <a:t>分）</a:t>
            </a:r>
            <a:r>
              <a:rPr lang="zh-CN" altLang="en-US" b="1">
                <a:solidFill>
                  <a:srgbClr val="FF3300"/>
                </a:solidFill>
              </a:rPr>
              <a:t>。</a:t>
            </a:r>
          </a:p>
        </p:txBody>
      </p:sp>
      <p:sp>
        <p:nvSpPr>
          <p:cNvPr id="55298"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Effect transition="in" filter="blinds(horizontal)">
                                      <p:cBhvr>
                                        <p:cTn id="7" dur="500"/>
                                        <p:tgtEl>
                                          <p:spTgt spid="870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xEl>
                                              <p:pRg st="1" end="1"/>
                                            </p:txEl>
                                          </p:spTgt>
                                        </p:tgtEl>
                                        <p:attrNameLst>
                                          <p:attrName>style.visibility</p:attrName>
                                        </p:attrNameLst>
                                      </p:cBhvr>
                                      <p:to>
                                        <p:strVal val="visible"/>
                                      </p:to>
                                    </p:set>
                                    <p:animEffect transition="in" filter="blinds(horizontal)">
                                      <p:cBhvr>
                                        <p:cTn id="12" dur="500"/>
                                        <p:tgtEl>
                                          <p:spTgt spid="870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7044">
                                            <p:txEl>
                                              <p:pRg st="3" end="3"/>
                                            </p:txEl>
                                          </p:spTgt>
                                        </p:tgtEl>
                                        <p:attrNameLst>
                                          <p:attrName>style.visibility</p:attrName>
                                        </p:attrNameLst>
                                      </p:cBhvr>
                                      <p:to>
                                        <p:strVal val="visible"/>
                                      </p:to>
                                    </p:set>
                                    <p:animEffect transition="in" filter="blinds(horizontal)">
                                      <p:cBhvr>
                                        <p:cTn id="17" dur="500"/>
                                        <p:tgtEl>
                                          <p:spTgt spid="8704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7044">
                                            <p:txEl>
                                              <p:pRg st="4" end="4"/>
                                            </p:txEl>
                                          </p:spTgt>
                                        </p:tgtEl>
                                        <p:attrNameLst>
                                          <p:attrName>style.visibility</p:attrName>
                                        </p:attrNameLst>
                                      </p:cBhvr>
                                      <p:to>
                                        <p:strVal val="visible"/>
                                      </p:to>
                                    </p:set>
                                    <p:animEffect transition="in" filter="blinds(horizontal)">
                                      <p:cBhvr>
                                        <p:cTn id="22" dur="500"/>
                                        <p:tgtEl>
                                          <p:spTgt spid="870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0" y="0"/>
            <a:ext cx="9144000" cy="6858000"/>
          </a:xfrm>
          <a:prstGeom prst="rect">
            <a:avLst/>
          </a:prstGeom>
          <a:solidFill>
            <a:schemeClr val="bg1"/>
          </a:solidFill>
          <a:ln w="76200" cmpd="tri">
            <a:solidFill>
              <a:srgbClr val="993300"/>
            </a:solidFill>
            <a:miter lim="800000"/>
            <a:headEnd/>
            <a:tailEnd/>
          </a:ln>
        </p:spPr>
        <p:txBody>
          <a:bodyPr/>
          <a:lstStyle/>
          <a:p>
            <a:pPr marL="342900" indent="-342900" eaLnBrk="0" hangingPunct="0">
              <a:spcBef>
                <a:spcPct val="20000"/>
              </a:spcBef>
              <a:buClr>
                <a:schemeClr val="hlink"/>
              </a:buClr>
              <a:buFont typeface="Wingdings" pitchFamily="2" charset="2"/>
              <a:buNone/>
            </a:pPr>
            <a:endParaRPr lang="en-US" altLang="zh-CN" b="1">
              <a:solidFill>
                <a:schemeClr val="tx1"/>
              </a:solidFill>
            </a:endParaRPr>
          </a:p>
          <a:p>
            <a:pPr marL="342900" indent="-342900" eaLnBrk="0" hangingPunct="0">
              <a:spcBef>
                <a:spcPct val="20000"/>
              </a:spcBef>
              <a:buClr>
                <a:schemeClr val="hlink"/>
              </a:buClr>
              <a:buFont typeface="Wingdings" pitchFamily="2" charset="2"/>
              <a:buNone/>
            </a:pPr>
            <a:r>
              <a:rPr lang="en-US" altLang="zh-CN" b="1">
                <a:solidFill>
                  <a:schemeClr val="tx1"/>
                </a:solidFill>
              </a:rPr>
              <a:t>5</a:t>
            </a:r>
            <a:r>
              <a:rPr lang="zh-CN" altLang="en-US" b="1">
                <a:solidFill>
                  <a:schemeClr val="tx1"/>
                </a:solidFill>
              </a:rPr>
              <a:t>、文章结尾说：“无数的夏夜不正是你不经意时所亲历的一句句很美很纯的诗吗？”你在生活中有没有发现类似的“很纯美的诗”？你觉得诗意生活应该是怎样的一种生活？（</a:t>
            </a:r>
            <a:r>
              <a:rPr lang="en-US" altLang="zh-CN" b="1">
                <a:solidFill>
                  <a:schemeClr val="tx1"/>
                </a:solidFill>
              </a:rPr>
              <a:t>4</a:t>
            </a:r>
            <a:r>
              <a:rPr lang="zh-CN" altLang="en-US" b="1">
                <a:solidFill>
                  <a:schemeClr val="tx1"/>
                </a:solidFill>
              </a:rPr>
              <a:t>分）</a:t>
            </a:r>
            <a:br>
              <a:rPr lang="zh-CN" altLang="en-US" b="1">
                <a:solidFill>
                  <a:schemeClr val="tx1"/>
                </a:solidFill>
              </a:rPr>
            </a:br>
            <a:endParaRPr lang="zh-CN" altLang="en-US" b="1">
              <a:solidFill>
                <a:schemeClr val="tx1"/>
              </a:solidFill>
            </a:endParaRPr>
          </a:p>
          <a:p>
            <a:pPr marL="342900" indent="-342900"/>
            <a:r>
              <a:rPr lang="zh-CN" altLang="en-US" b="1">
                <a:solidFill>
                  <a:schemeClr val="tx1"/>
                </a:solidFill>
              </a:rPr>
              <a:t>答：</a:t>
            </a:r>
            <a:r>
              <a:rPr lang="en-US" altLang="zh-CN" b="1">
                <a:solidFill>
                  <a:schemeClr val="tx1"/>
                </a:solidFill>
              </a:rPr>
              <a:t>4</a:t>
            </a:r>
            <a:r>
              <a:rPr lang="zh-CN" altLang="en-US" b="1">
                <a:solidFill>
                  <a:schemeClr val="tx1"/>
                </a:solidFill>
              </a:rPr>
              <a:t>分  </a:t>
            </a:r>
            <a:r>
              <a:rPr lang="zh-CN" altLang="en-US" b="1">
                <a:solidFill>
                  <a:srgbClr val="FF3300"/>
                </a:solidFill>
              </a:rPr>
              <a:t>诗意并不仅仅是高雅，任何一种充满着思考与温情的方式都带有诗意。作者的诗意是月光下母亲的一首质朴的儿歌，我的诗意可能是乡村生活中袅袅上升的炊烟，也可以是登上山顶的豪情，也可以是闹市中求宁静的那一份坦然。</a:t>
            </a:r>
            <a:r>
              <a:rPr lang="zh-CN" altLang="en-US" b="1">
                <a:solidFill>
                  <a:schemeClr val="tx1"/>
                </a:solidFill>
              </a:rPr>
              <a:t>（言之有理即可）</a:t>
            </a:r>
          </a:p>
          <a:p>
            <a:pPr marL="342900" indent="-342900"/>
            <a:endParaRPr lang="zh-CN" altLang="en-US" b="1">
              <a:solidFill>
                <a:schemeClr val="tx1"/>
              </a:solidFill>
            </a:endParaRPr>
          </a:p>
          <a:p>
            <a:pPr marL="342900" indent="-342900" eaLnBrk="0" hangingPunct="0">
              <a:spcBef>
                <a:spcPct val="20000"/>
              </a:spcBef>
              <a:buClr>
                <a:schemeClr val="hlink"/>
              </a:buClr>
              <a:buFont typeface="Wingdings" pitchFamily="2" charset="2"/>
              <a:buNone/>
            </a:pPr>
            <a:r>
              <a:rPr lang="zh-CN" altLang="en-US" b="1">
                <a:solidFill>
                  <a:schemeClr val="tx1"/>
                </a:solidFill>
              </a:rPr>
              <a:t/>
            </a:r>
            <a:br>
              <a:rPr lang="zh-CN" altLang="en-US" b="1">
                <a:solidFill>
                  <a:schemeClr val="tx1"/>
                </a:solidFill>
              </a:rPr>
            </a:br>
            <a:endParaRPr lang="zh-CN" altLang="en-US" b="1">
              <a:solidFill>
                <a:schemeClr val="tx1"/>
              </a:solidFill>
            </a:endParaRPr>
          </a:p>
        </p:txBody>
      </p:sp>
      <p:sp>
        <p:nvSpPr>
          <p:cNvPr id="56322"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4">
                                            <p:txEl>
                                              <p:pRg st="1" end="1"/>
                                            </p:txEl>
                                          </p:spTgt>
                                        </p:tgtEl>
                                        <p:attrNameLst>
                                          <p:attrName>style.visibility</p:attrName>
                                        </p:attrNameLst>
                                      </p:cBhvr>
                                      <p:to>
                                        <p:strVal val="visible"/>
                                      </p:to>
                                    </p:set>
                                    <p:animEffect transition="in" filter="blinds(horizontal)">
                                      <p:cBhvr>
                                        <p:cTn id="7" dur="500"/>
                                        <p:tgtEl>
                                          <p:spTgt spid="8704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xEl>
                                              <p:pRg st="4" end="4"/>
                                            </p:txEl>
                                          </p:spTgt>
                                        </p:tgtEl>
                                        <p:attrNameLst>
                                          <p:attrName>style.visibility</p:attrName>
                                        </p:attrNameLst>
                                      </p:cBhvr>
                                      <p:to>
                                        <p:strVal val="visible"/>
                                      </p:to>
                                    </p:set>
                                    <p:animEffect transition="in" filter="blinds(horizontal)">
                                      <p:cBhvr>
                                        <p:cTn id="12" dur="500"/>
                                        <p:tgtEl>
                                          <p:spTgt spid="8704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7044">
                                            <p:txEl>
                                              <p:pRg st="2" end="2"/>
                                            </p:txEl>
                                          </p:spTgt>
                                        </p:tgtEl>
                                        <p:attrNameLst>
                                          <p:attrName>style.visibility</p:attrName>
                                        </p:attrNameLst>
                                      </p:cBhvr>
                                      <p:to>
                                        <p:strVal val="visible"/>
                                      </p:to>
                                    </p:set>
                                    <p:animEffect transition="in" filter="blinds(horizontal)">
                                      <p:cBhvr>
                                        <p:cTn id="17" dur="500"/>
                                        <p:tgtEl>
                                          <p:spTgt spid="870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39937"/>
          <p:cNvSpPr txBox="1">
            <a:spLocks noChangeArrowheads="1"/>
          </p:cNvSpPr>
          <p:nvPr/>
        </p:nvSpPr>
        <p:spPr bwMode="auto">
          <a:xfrm>
            <a:off x="0" y="620713"/>
            <a:ext cx="8839200" cy="5995987"/>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800" b="1"/>
              <a:t> </a:t>
            </a:r>
            <a:r>
              <a:rPr lang="zh-CN" altLang="en-US" sz="2400" b="1">
                <a:solidFill>
                  <a:schemeClr val="tx1"/>
                </a:solidFill>
                <a:latin typeface="黑体" pitchFamily="49" charset="-122"/>
                <a:ea typeface="黑体" pitchFamily="49" charset="-122"/>
              </a:rPr>
              <a:t>文学作品阅读（</a:t>
            </a:r>
            <a:r>
              <a:rPr lang="en-US" altLang="zh-CN" sz="2400" b="1">
                <a:solidFill>
                  <a:schemeClr val="tx1"/>
                </a:solidFill>
                <a:latin typeface="黑体" pitchFamily="49" charset="-122"/>
                <a:ea typeface="黑体" pitchFamily="49" charset="-122"/>
              </a:rPr>
              <a:t>14</a:t>
            </a:r>
            <a:r>
              <a:rPr lang="zh-CN" altLang="en-US" sz="2400" b="1">
                <a:solidFill>
                  <a:schemeClr val="tx1"/>
                </a:solidFill>
                <a:latin typeface="黑体" pitchFamily="49" charset="-122"/>
                <a:ea typeface="黑体" pitchFamily="49" charset="-122"/>
              </a:rPr>
              <a:t>分）</a:t>
            </a:r>
          </a:p>
          <a:p>
            <a:pPr>
              <a:spcBef>
                <a:spcPct val="20000"/>
              </a:spcBef>
              <a:buClr>
                <a:schemeClr val="hlink"/>
              </a:buClr>
              <a:buFont typeface="Wingdings" pitchFamily="2" charset="2"/>
              <a:buNone/>
            </a:pPr>
            <a:r>
              <a:rPr lang="en-US" altLang="zh-CN" sz="2400" b="1">
                <a:solidFill>
                  <a:schemeClr val="tx1"/>
                </a:solidFill>
              </a:rPr>
              <a:t>※</a:t>
            </a:r>
            <a:r>
              <a:rPr lang="zh-CN" altLang="en-US" sz="2400" b="1">
                <a:solidFill>
                  <a:schemeClr val="tx1"/>
                </a:solidFill>
              </a:rPr>
              <a:t>阅读下面文段，完成以下题目。</a:t>
            </a:r>
          </a:p>
          <a:p>
            <a:pPr>
              <a:spcBef>
                <a:spcPct val="20000"/>
              </a:spcBef>
              <a:buClr>
                <a:schemeClr val="hlink"/>
              </a:buClr>
              <a:buFont typeface="Wingdings" pitchFamily="2" charset="2"/>
              <a:buNone/>
            </a:pPr>
            <a:r>
              <a:rPr lang="zh-CN" altLang="en-US" sz="2400" b="1">
                <a:solidFill>
                  <a:schemeClr val="tx1"/>
                </a:solidFill>
              </a:rPr>
              <a:t>                          细细的潮音         张晓风   </a:t>
            </a:r>
          </a:p>
          <a:p>
            <a:pPr>
              <a:spcBef>
                <a:spcPct val="20000"/>
              </a:spcBef>
              <a:buClr>
                <a:schemeClr val="hlink"/>
              </a:buClr>
              <a:buFont typeface="Wingdings" pitchFamily="2" charset="2"/>
              <a:buNone/>
            </a:pPr>
            <a:r>
              <a:rPr lang="zh-CN" altLang="en-US" sz="2400" b="1">
                <a:solidFill>
                  <a:schemeClr val="tx1"/>
                </a:solidFill>
              </a:rPr>
              <a:t>       </a:t>
            </a:r>
            <a:r>
              <a:rPr lang="zh-CN" altLang="en-US" sz="2400" b="1">
                <a:solidFill>
                  <a:schemeClr val="tx1"/>
                </a:solidFill>
                <a:latin typeface="楷体_GB2312" pitchFamily="49" charset="-122"/>
                <a:ea typeface="楷体_GB2312" pitchFamily="49" charset="-122"/>
              </a:rPr>
              <a:t>①每到月盈之夜，我恍惚总能看见一幢筑在悬崖上的小木屋，正启开它的每一扇窗户，谛听远远近近的潮音。</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②而我们的心呢？似乎已经习惯于一个无声的时代了。只是，当满月的清辉投在水面上，细细的潮音便来撼动我们沉寂已久的心，我们的胸臆间遂又鼓荡着激昂的风声水响！</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③那是个夏天的中午，太阳晒得每一块石头都能烫人。我一个人撑着伞站在路旁等车。空气凝成一团不动的热气。而渐渐地，一个拉车的人从路的尽头走过来了。我从来没有看过走得这样慢的人。满车的重负使他的腰弯到几乎头脸要着地的程度。当他从我面前经过的时侯，我忽然发现有一滴像大雨点似的汗，从他的额际落在地上，然后，又是第二滴。我的心刹那间被抽得很紧，在没有看到那滴汗以前，我是同情他，及至</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p:cNvSpPr>
          <p:nvPr>
            <p:ph type="ctrTitle" idx="4294967295"/>
          </p:nvPr>
        </p:nvSpPr>
        <p:spPr>
          <a:xfrm>
            <a:off x="685800" y="2130425"/>
            <a:ext cx="7772400" cy="1470025"/>
          </a:xfrm>
        </p:spPr>
        <p:txBody>
          <a:bodyPr/>
          <a:lstStyle/>
          <a:p>
            <a:r>
              <a:rPr lang="en-US" altLang="zh-CN" b="1" smtClean="0"/>
              <a:t>《</a:t>
            </a:r>
            <a:r>
              <a:rPr lang="zh-CN" altLang="en-US" b="1" smtClean="0"/>
              <a:t>永远的蝴蝶</a:t>
            </a:r>
            <a:r>
              <a:rPr lang="en-US" altLang="zh-CN" b="1" smtClean="0"/>
              <a:t>》</a:t>
            </a:r>
            <a:r>
              <a:rPr lang="zh-CN" altLang="en-US" b="1" smtClean="0"/>
              <a:t>阅读答案</a:t>
            </a:r>
          </a:p>
        </p:txBody>
      </p:sp>
      <p:sp>
        <p:nvSpPr>
          <p:cNvPr id="57346" name="Rectangle 3"/>
          <p:cNvSpPr>
            <a:spLocks noGrp="1" noRot="1"/>
          </p:cNvSpPr>
          <p:nvPr>
            <p:ph type="subTitle" idx="4294967295"/>
          </p:nvPr>
        </p:nvSpPr>
        <p:spPr>
          <a:xfrm>
            <a:off x="1371600" y="3886200"/>
            <a:ext cx="6400800" cy="1752600"/>
          </a:xfrm>
        </p:spPr>
        <p:txBody>
          <a:bodyPr/>
          <a:lstStyle/>
          <a:p>
            <a:pPr marL="0" indent="0" algn="ctr">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0" y="0"/>
            <a:ext cx="9144000" cy="6858000"/>
          </a:xfrm>
          <a:prstGeom prst="rect">
            <a:avLst/>
          </a:prstGeom>
          <a:solidFill>
            <a:schemeClr val="bg1"/>
          </a:solidFill>
          <a:ln w="76200" cmpd="tri">
            <a:solidFill>
              <a:srgbClr val="993300"/>
            </a:solidFill>
            <a:miter lim="800000"/>
            <a:headEnd/>
            <a:tailEnd/>
          </a:ln>
        </p:spPr>
        <p:txBody>
          <a:bodyPr/>
          <a:lstStyle/>
          <a:p>
            <a:pPr marL="342900" indent="-342900" eaLnBrk="0" hangingPunct="0">
              <a:spcBef>
                <a:spcPct val="20000"/>
              </a:spcBef>
              <a:buClr>
                <a:schemeClr val="hlink"/>
              </a:buClr>
              <a:buFont typeface="Wingdings" pitchFamily="2" charset="2"/>
              <a:buNone/>
            </a:pPr>
            <a:r>
              <a:rPr lang="en-US" altLang="zh-CN" b="1">
                <a:solidFill>
                  <a:schemeClr val="tx1"/>
                </a:solidFill>
              </a:rPr>
              <a:t>1</a:t>
            </a:r>
            <a:r>
              <a:rPr lang="zh-CN" altLang="en-US" b="1">
                <a:solidFill>
                  <a:schemeClr val="tx1"/>
                </a:solidFill>
              </a:rPr>
              <a:t>、找出开头的景物描写，想一想作者为什么要这样写？（</a:t>
            </a:r>
            <a:r>
              <a:rPr lang="en-US" altLang="zh-CN" b="1">
                <a:solidFill>
                  <a:schemeClr val="tx1"/>
                </a:solidFill>
              </a:rPr>
              <a:t>3</a:t>
            </a:r>
            <a:r>
              <a:rPr lang="zh-CN" altLang="en-US" b="1">
                <a:solidFill>
                  <a:schemeClr val="tx1"/>
                </a:solidFill>
              </a:rPr>
              <a:t>分）</a:t>
            </a:r>
            <a:endParaRPr lang="en-US" altLang="zh-CN" b="1">
              <a:solidFill>
                <a:schemeClr val="tx1"/>
              </a:solidFill>
            </a:endParaRPr>
          </a:p>
          <a:p>
            <a:pPr marL="342900" indent="-342900"/>
            <a:r>
              <a:rPr lang="zh-CN" altLang="en-US" b="1">
                <a:solidFill>
                  <a:schemeClr val="tx1"/>
                </a:solidFill>
              </a:rPr>
              <a:t>    </a:t>
            </a:r>
            <a:r>
              <a:rPr lang="zh-CN" altLang="en-US" b="1">
                <a:solidFill>
                  <a:srgbClr val="FF3300"/>
                </a:solidFill>
              </a:rPr>
              <a:t>答：“下着雨，柏油路面湿冷冷的，还闪着青、黄、红颜色的灯火。”作者为我们设置了一个特定的悲剧背景：雨夜、寂静、阴冷，渲染了忧郁的气氛，为小说悲剧情节的展开作了铺垫。</a:t>
            </a:r>
          </a:p>
          <a:p>
            <a:pPr marL="342900" indent="-342900"/>
            <a:r>
              <a:rPr lang="en-US" altLang="zh-CN" b="1">
                <a:solidFill>
                  <a:schemeClr val="tx1"/>
                </a:solidFill>
              </a:rPr>
              <a:t>2</a:t>
            </a:r>
            <a:r>
              <a:rPr lang="zh-CN" altLang="en-US" b="1">
                <a:solidFill>
                  <a:schemeClr val="tx1"/>
                </a:solidFill>
              </a:rPr>
              <a:t>、细读下面的句子，回答括号内的问题。</a:t>
            </a:r>
          </a:p>
          <a:p>
            <a:pPr marL="342900" indent="-342900"/>
            <a:r>
              <a:rPr lang="zh-CN" altLang="en-US" b="1"/>
              <a:t>      </a:t>
            </a:r>
            <a:r>
              <a:rPr lang="zh-CN" altLang="en-US" b="1">
                <a:solidFill>
                  <a:schemeClr val="tx1"/>
                </a:solidFill>
              </a:rPr>
              <a:t>世上所有的车子都停了下来，人潮</a:t>
            </a:r>
            <a:r>
              <a:rPr lang="zh-CN" altLang="en-US" b="1" u="sng">
                <a:solidFill>
                  <a:schemeClr val="tx1"/>
                </a:solidFill>
              </a:rPr>
              <a:t>涌</a:t>
            </a:r>
            <a:r>
              <a:rPr lang="zh-CN" altLang="en-US" b="1">
                <a:solidFill>
                  <a:schemeClr val="tx1"/>
                </a:solidFill>
              </a:rPr>
              <a:t>向马路中央。（句中的“涌”字改成“冲”字好不好？）</a:t>
            </a:r>
          </a:p>
          <a:p>
            <a:pPr marL="342900" indent="-342900" eaLnBrk="0" hangingPunct="0">
              <a:lnSpc>
                <a:spcPct val="80000"/>
              </a:lnSpc>
              <a:spcBef>
                <a:spcPct val="20000"/>
              </a:spcBef>
              <a:buClr>
                <a:schemeClr val="hlink"/>
              </a:buClr>
              <a:buFont typeface="Wingdings" pitchFamily="2" charset="2"/>
              <a:buNone/>
            </a:pPr>
            <a:r>
              <a:rPr lang="zh-CN" altLang="en-US" b="1">
                <a:solidFill>
                  <a:schemeClr val="tx1"/>
                </a:solidFill>
              </a:rPr>
              <a:t>       </a:t>
            </a:r>
            <a:r>
              <a:rPr lang="zh-CN" altLang="en-US" b="1">
                <a:solidFill>
                  <a:srgbClr val="FF3300"/>
                </a:solidFill>
              </a:rPr>
              <a:t>答：不好。“人潮”与“冲”搭配不当，“冲”是快速向前闯的意思，“人潮”指人多挤在一起，如何能快速向前闯呢？</a:t>
            </a:r>
          </a:p>
          <a:p>
            <a:pPr marL="342900" indent="-342900"/>
            <a:endParaRPr lang="zh-CN" altLang="en-US" b="1">
              <a:solidFill>
                <a:srgbClr val="FF3300"/>
              </a:solidFill>
            </a:endParaRPr>
          </a:p>
        </p:txBody>
      </p:sp>
      <p:sp>
        <p:nvSpPr>
          <p:cNvPr id="58370"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Effect transition="in" filter="blinds(horizontal)">
                                      <p:cBhvr>
                                        <p:cTn id="7" dur="500"/>
                                        <p:tgtEl>
                                          <p:spTgt spid="870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xEl>
                                              <p:pRg st="1" end="1"/>
                                            </p:txEl>
                                          </p:spTgt>
                                        </p:tgtEl>
                                        <p:attrNameLst>
                                          <p:attrName>style.visibility</p:attrName>
                                        </p:attrNameLst>
                                      </p:cBhvr>
                                      <p:to>
                                        <p:strVal val="visible"/>
                                      </p:to>
                                    </p:set>
                                    <p:animEffect transition="in" filter="blinds(horizontal)">
                                      <p:cBhvr>
                                        <p:cTn id="12" dur="500"/>
                                        <p:tgtEl>
                                          <p:spTgt spid="870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7044">
                                            <p:txEl>
                                              <p:pRg st="2" end="2"/>
                                            </p:txEl>
                                          </p:spTgt>
                                        </p:tgtEl>
                                        <p:attrNameLst>
                                          <p:attrName>style.visibility</p:attrName>
                                        </p:attrNameLst>
                                      </p:cBhvr>
                                      <p:to>
                                        <p:strVal val="visible"/>
                                      </p:to>
                                    </p:set>
                                    <p:animEffect transition="in" filter="blinds(horizontal)">
                                      <p:cBhvr>
                                        <p:cTn id="17" dur="500"/>
                                        <p:tgtEl>
                                          <p:spTgt spid="8704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7044">
                                            <p:txEl>
                                              <p:pRg st="3" end="3"/>
                                            </p:txEl>
                                          </p:spTgt>
                                        </p:tgtEl>
                                        <p:attrNameLst>
                                          <p:attrName>style.visibility</p:attrName>
                                        </p:attrNameLst>
                                      </p:cBhvr>
                                      <p:to>
                                        <p:strVal val="visible"/>
                                      </p:to>
                                    </p:set>
                                    <p:animEffect transition="in" filter="blinds(horizontal)">
                                      <p:cBhvr>
                                        <p:cTn id="22" dur="500"/>
                                        <p:tgtEl>
                                          <p:spTgt spid="8704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7044">
                                            <p:txEl>
                                              <p:pRg st="4" end="4"/>
                                            </p:txEl>
                                          </p:spTgt>
                                        </p:tgtEl>
                                        <p:attrNameLst>
                                          <p:attrName>style.visibility</p:attrName>
                                        </p:attrNameLst>
                                      </p:cBhvr>
                                      <p:to>
                                        <p:strVal val="visible"/>
                                      </p:to>
                                    </p:set>
                                    <p:animEffect transition="in" filter="blinds(horizontal)">
                                      <p:cBhvr>
                                        <p:cTn id="27" dur="500"/>
                                        <p:tgtEl>
                                          <p:spTgt spid="870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5"/>
          <p:cNvSpPr>
            <a:spLocks noChangeArrowheads="1"/>
          </p:cNvSpPr>
          <p:nvPr/>
        </p:nvSpPr>
        <p:spPr bwMode="auto">
          <a:xfrm>
            <a:off x="0" y="0"/>
            <a:ext cx="9144000" cy="6858000"/>
          </a:xfrm>
          <a:prstGeom prst="rect">
            <a:avLst/>
          </a:prstGeom>
          <a:solidFill>
            <a:schemeClr val="bg1"/>
          </a:solidFill>
          <a:ln w="76200" cmpd="tri">
            <a:solidFill>
              <a:srgbClr val="993300"/>
            </a:solidFill>
            <a:miter lim="800000"/>
            <a:headEnd/>
            <a:tailEnd/>
          </a:ln>
        </p:spPr>
        <p:txBody>
          <a:bodyPr/>
          <a:lstStyle/>
          <a:p>
            <a:pPr marL="342900" indent="-342900"/>
            <a:r>
              <a:rPr lang="en-US" altLang="zh-CN" b="1">
                <a:solidFill>
                  <a:schemeClr val="tx1"/>
                </a:solidFill>
              </a:rPr>
              <a:t>3</a:t>
            </a:r>
            <a:r>
              <a:rPr lang="zh-CN" altLang="en-US" b="1">
                <a:solidFill>
                  <a:schemeClr val="tx1"/>
                </a:solidFill>
              </a:rPr>
              <a:t>、结尾的话是否多余？为什么？</a:t>
            </a:r>
          </a:p>
          <a:p>
            <a:pPr marL="342900" indent="-342900" eaLnBrk="0" hangingPunct="0">
              <a:lnSpc>
                <a:spcPct val="80000"/>
              </a:lnSpc>
              <a:spcBef>
                <a:spcPct val="20000"/>
              </a:spcBef>
              <a:buClr>
                <a:schemeClr val="hlink"/>
              </a:buClr>
              <a:buFont typeface="Wingdings" pitchFamily="2" charset="2"/>
              <a:buNone/>
            </a:pPr>
            <a:r>
              <a:rPr lang="zh-CN" altLang="en-US" b="1">
                <a:solidFill>
                  <a:schemeClr val="tx1"/>
                </a:solidFill>
              </a:rPr>
              <a:t>    </a:t>
            </a:r>
            <a:r>
              <a:rPr lang="zh-CN" altLang="en-US" b="1">
                <a:solidFill>
                  <a:srgbClr val="FF3300"/>
                </a:solidFill>
              </a:rPr>
              <a:t>答：不多余。结尾的这句话揭示了“我”撕心裂肺般的悲哀和痛心的原因，加剧了悲剧程度，给读者以强烈而深切的感染。 </a:t>
            </a:r>
          </a:p>
          <a:p>
            <a:pPr marL="342900" indent="-342900" eaLnBrk="0" hangingPunct="0">
              <a:lnSpc>
                <a:spcPct val="80000"/>
              </a:lnSpc>
              <a:spcBef>
                <a:spcPct val="20000"/>
              </a:spcBef>
              <a:buClr>
                <a:schemeClr val="hlink"/>
              </a:buClr>
              <a:buFont typeface="Wingdings" pitchFamily="2" charset="2"/>
              <a:buNone/>
            </a:pPr>
            <a:endParaRPr lang="en-US" altLang="zh-CN" b="1">
              <a:solidFill>
                <a:schemeClr val="tx1"/>
              </a:solidFill>
            </a:endParaRPr>
          </a:p>
          <a:p>
            <a:pPr marL="342900" indent="-342900" eaLnBrk="0" hangingPunct="0">
              <a:lnSpc>
                <a:spcPct val="80000"/>
              </a:lnSpc>
              <a:spcBef>
                <a:spcPct val="20000"/>
              </a:spcBef>
              <a:buClr>
                <a:schemeClr val="hlink"/>
              </a:buClr>
              <a:buFont typeface="Wingdings" pitchFamily="2" charset="2"/>
              <a:buNone/>
            </a:pPr>
            <a:r>
              <a:rPr lang="en-US" altLang="zh-CN" b="1">
                <a:solidFill>
                  <a:schemeClr val="tx1"/>
                </a:solidFill>
              </a:rPr>
              <a:t>4</a:t>
            </a:r>
            <a:r>
              <a:rPr lang="zh-CN" altLang="en-US" b="1">
                <a:solidFill>
                  <a:schemeClr val="tx1"/>
                </a:solidFill>
              </a:rPr>
              <a:t>、写文章很讲究题目，本文标题恰切、精美，你能说说为什么吗？</a:t>
            </a:r>
            <a:r>
              <a:rPr lang="zh-CN" altLang="en-US" b="1">
                <a:solidFill>
                  <a:srgbClr val="FF3300"/>
                </a:solidFill>
              </a:rPr>
              <a:t>                                                                                                                                                                                                                                                                                                                                                                                                                                                                                                                                                                                                                                         </a:t>
            </a:r>
          </a:p>
          <a:p>
            <a:pPr marL="342900" indent="-342900" eaLnBrk="0" hangingPunct="0">
              <a:lnSpc>
                <a:spcPct val="80000"/>
              </a:lnSpc>
              <a:spcBef>
                <a:spcPct val="20000"/>
              </a:spcBef>
              <a:buClr>
                <a:schemeClr val="hlink"/>
              </a:buClr>
              <a:buFont typeface="Wingdings" pitchFamily="2" charset="2"/>
              <a:buNone/>
            </a:pPr>
            <a:r>
              <a:rPr lang="zh-CN" altLang="en-US" b="1">
                <a:solidFill>
                  <a:schemeClr val="tx1"/>
                </a:solidFill>
              </a:rPr>
              <a:t>      </a:t>
            </a:r>
            <a:r>
              <a:rPr lang="zh-CN" altLang="en-US" b="1">
                <a:solidFill>
                  <a:srgbClr val="FF3300"/>
                </a:solidFill>
              </a:rPr>
              <a:t>答：标题“永远的蝴蝶”中的“蝴蝶”与全文所设置的意象一致，与中心吻合，运用了比喻的手法，把娟子比喻成蝴蝶，并在“蝴蝶”前加上“永远的”三个字，表达了“我”心中的伤痛及对樱子的永远的怀念，生动形象、含义深刻。</a:t>
            </a:r>
          </a:p>
          <a:p>
            <a:pPr marL="342900" indent="-342900"/>
            <a:endParaRPr lang="zh-CN" altLang="en-US" b="1">
              <a:solidFill>
                <a:srgbClr val="FF3300"/>
              </a:solidFill>
            </a:endParaRPr>
          </a:p>
        </p:txBody>
      </p:sp>
      <p:sp>
        <p:nvSpPr>
          <p:cNvPr id="59394" name="文本框 87045">
            <a:hlinkClick r:id="rId2" action="ppaction://hlinksldjump"/>
          </p:cNvPr>
          <p:cNvSpPr txBox="1">
            <a:spLocks noChangeArrowheads="1"/>
          </p:cNvSpPr>
          <p:nvPr/>
        </p:nvSpPr>
        <p:spPr bwMode="auto">
          <a:xfrm>
            <a:off x="8316913" y="5949950"/>
            <a:ext cx="482600" cy="528638"/>
          </a:xfrm>
          <a:prstGeom prst="rect">
            <a:avLst/>
          </a:prstGeom>
          <a:gradFill rotWithShape="0">
            <a:gsLst>
              <a:gs pos="0">
                <a:schemeClr val="hlink"/>
              </a:gs>
              <a:gs pos="100000">
                <a:srgbClr val="002F5E"/>
              </a:gs>
            </a:gsLst>
            <a:path path="shape">
              <a:fillToRect l="50000" t="50000" r="50000" b="50000"/>
            </a:path>
          </a:gradFill>
          <a:ln w="9525">
            <a:solidFill>
              <a:srgbClr val="9900FF"/>
            </a:solidFill>
            <a:miter lim="800000"/>
            <a:headEnd/>
            <a:tailEnd/>
          </a:ln>
        </p:spPr>
        <p:txBody>
          <a:bodyPr>
            <a:spAutoFit/>
          </a:bodyPr>
          <a:lstStyle/>
          <a:p>
            <a:pPr algn="ctr">
              <a:spcBef>
                <a:spcPct val="50000"/>
              </a:spcBef>
              <a:buClr>
                <a:schemeClr val="bg1"/>
              </a:buClr>
              <a:buFont typeface="Wingdings" pitchFamily="2" charset="2"/>
              <a:buNone/>
            </a:pPr>
            <a:r>
              <a:rPr lang="en-US" altLang="zh-CN" sz="2800" b="1">
                <a:solidFill>
                  <a:schemeClr val="tx1"/>
                </a:solidFill>
                <a:latin typeface="Rockwell Extra Bol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Effect transition="in" filter="blinds(horizontal)">
                                      <p:cBhvr>
                                        <p:cTn id="7" dur="500"/>
                                        <p:tgtEl>
                                          <p:spTgt spid="870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xEl>
                                              <p:pRg st="1" end="1"/>
                                            </p:txEl>
                                          </p:spTgt>
                                        </p:tgtEl>
                                        <p:attrNameLst>
                                          <p:attrName>style.visibility</p:attrName>
                                        </p:attrNameLst>
                                      </p:cBhvr>
                                      <p:to>
                                        <p:strVal val="visible"/>
                                      </p:to>
                                    </p:set>
                                    <p:animEffect transition="in" filter="blinds(horizontal)">
                                      <p:cBhvr>
                                        <p:cTn id="12" dur="500"/>
                                        <p:tgtEl>
                                          <p:spTgt spid="870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7044">
                                            <p:txEl>
                                              <p:pRg st="3" end="3"/>
                                            </p:txEl>
                                          </p:spTgt>
                                        </p:tgtEl>
                                        <p:attrNameLst>
                                          <p:attrName>style.visibility</p:attrName>
                                        </p:attrNameLst>
                                      </p:cBhvr>
                                      <p:to>
                                        <p:strVal val="visible"/>
                                      </p:to>
                                    </p:set>
                                    <p:animEffect transition="in" filter="blinds(horizontal)">
                                      <p:cBhvr>
                                        <p:cTn id="17" dur="500"/>
                                        <p:tgtEl>
                                          <p:spTgt spid="8704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7044">
                                            <p:txEl>
                                              <p:pRg st="4" end="4"/>
                                            </p:txEl>
                                          </p:spTgt>
                                        </p:tgtEl>
                                        <p:attrNameLst>
                                          <p:attrName>style.visibility</p:attrName>
                                        </p:attrNameLst>
                                      </p:cBhvr>
                                      <p:to>
                                        <p:strVal val="visible"/>
                                      </p:to>
                                    </p:set>
                                    <p:animEffect transition="in" filter="blinds(horizontal)">
                                      <p:cBhvr>
                                        <p:cTn id="22" dur="500"/>
                                        <p:tgtEl>
                                          <p:spTgt spid="870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40961"/>
          <p:cNvSpPr txBox="1">
            <a:spLocks noChangeArrowheads="1"/>
          </p:cNvSpPr>
          <p:nvPr/>
        </p:nvSpPr>
        <p:spPr bwMode="auto">
          <a:xfrm>
            <a:off x="-107950" y="0"/>
            <a:ext cx="9251950" cy="6226175"/>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发现了那滴汗，我立刻敬服他了</a:t>
            </a:r>
            <a:r>
              <a:rPr lang="en-US" altLang="zh-CN" sz="2400" b="1">
                <a:solidFill>
                  <a:schemeClr val="tx1"/>
                </a:solidFill>
                <a:ea typeface="楷体_GB2312" pitchFamily="49" charset="-122"/>
              </a:rPr>
              <a:t>——</a:t>
            </a:r>
            <a:r>
              <a:rPr lang="zh-CN" altLang="en-US" sz="2400" b="1">
                <a:solidFill>
                  <a:schemeClr val="tx1"/>
                </a:solidFill>
                <a:latin typeface="楷体_GB2312" pitchFamily="49" charset="-122"/>
                <a:ea typeface="楷体_GB2312" pitchFamily="49" charset="-122"/>
              </a:rPr>
              <a:t>一个用筋肉和汗水灌溉着大地的人。好几年了，一想起来总觉得心情激动，总好像还能听到那滴汗水掷落在地上的巨响。</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④一个雪睛的早晨，我们站在合欢山的顶上，弯弯的涧水全都被积雪淤住。忽然，觉得故国冬天又回来了。只是万里外的客途中再见过往的雪，却是一件伤感的故事。我抬起头来，</a:t>
            </a:r>
            <a:r>
              <a:rPr lang="zh-CN" altLang="en-US" sz="2400" b="1" u="sng">
                <a:solidFill>
                  <a:schemeClr val="tx1"/>
                </a:solidFill>
                <a:latin typeface="楷体_GB2312" pitchFamily="49" charset="-122"/>
                <a:ea typeface="楷体_GB2312" pitchFamily="49" charset="-122"/>
              </a:rPr>
              <a:t>千峰壁直</a:t>
            </a:r>
            <a:r>
              <a:rPr lang="zh-CN" altLang="en-US" sz="2400" b="1">
                <a:solidFill>
                  <a:schemeClr val="tx1"/>
                </a:solidFill>
                <a:latin typeface="楷体_GB2312" pitchFamily="49" charset="-122"/>
                <a:ea typeface="楷体_GB2312" pitchFamily="49" charset="-122"/>
              </a:rPr>
              <a:t>，松树在雪中固执地绿着。</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⑤到达合欢山顶上麻疯病院时已经是黄昏，非常疲倦了。走上石梯，简单的教堂便在夕晖中独立着。长廊上有几个年老的病人并坐，看见我们便一起都站了起来，久病的脸上闪亮着诚恳的笑容。</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⑥“平安。”他们的声音在平静中显出一种欢愉的特质。“平安。”我们哽咽地回答，从来没有想到这样简单的字能有这样深刻的意义。</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⑦那是一个不能忘记的经验，本来是想去安慰人的，怎么也想不到反而被人安慰了。一群在疾病中和鄙视中延喘的人，一群可怜的不幸者，居然靠着信仰能笑出那样勇敢的笑容。至于夕阳中</a:t>
            </a:r>
            <a:endParaRPr lang="zh-CN" altLang="en-US" sz="2400" b="1">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41985"/>
          <p:cNvSpPr txBox="1">
            <a:spLocks noChangeArrowheads="1"/>
          </p:cNvSpPr>
          <p:nvPr/>
        </p:nvSpPr>
        <p:spPr bwMode="auto">
          <a:xfrm>
            <a:off x="228600" y="381000"/>
            <a:ext cx="184150" cy="579438"/>
          </a:xfrm>
          <a:prstGeom prst="rect">
            <a:avLst/>
          </a:prstGeom>
          <a:noFill/>
          <a:ln w="9525">
            <a:noFill/>
            <a:miter lim="800000"/>
            <a:headEnd/>
            <a:tailEnd/>
          </a:ln>
        </p:spPr>
        <p:txBody>
          <a:bodyPr wrap="none">
            <a:spAutoFit/>
          </a:bodyPr>
          <a:lstStyle/>
          <a:p>
            <a:pPr>
              <a:spcBef>
                <a:spcPct val="20000"/>
              </a:spcBef>
              <a:buClr>
                <a:schemeClr val="hlink"/>
              </a:buClr>
              <a:buFont typeface="Wingdings" pitchFamily="2" charset="2"/>
              <a:buNone/>
            </a:pPr>
            <a:endParaRPr lang="zh-CN" altLang="en-US" b="1"/>
          </a:p>
        </p:txBody>
      </p:sp>
      <p:sp>
        <p:nvSpPr>
          <p:cNvPr id="23554" name="文本框 41986"/>
          <p:cNvSpPr txBox="1">
            <a:spLocks noChangeArrowheads="1"/>
          </p:cNvSpPr>
          <p:nvPr/>
        </p:nvSpPr>
        <p:spPr bwMode="auto">
          <a:xfrm>
            <a:off x="-92075" y="0"/>
            <a:ext cx="9236075" cy="6518275"/>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那安静、虔诚、而又完全饶恕的目光，对我们健康人的社会又是怎样一种责难啊！</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⑧一个残冬的早晨，车在冷风中前行，收割后空旷的禾田蔓延着。冷冷清清的阳光无力地照耀着。我木然而坐，翻着一本没有什么趣味的书。忽然，在低低的田野里，一片缤纷的世界跳跃而出。“那是什么。”我惊讶地问着自己，及至看清楚一大片杂色的杜鹃，却禁不住笑了起来。这种花原来是常常看到的，春天的校园里几乎没有一个石隙不被它占去的呢！在瑟缩的寒流季里，乍然相见的那份喜悦，却完全是另外一种境界了。甚至在初见那片灿烂的彩色时，直觉中感到一种单纯的喜悦，还以为那是一把随手散开来的梦，被遗落在田间的呢！</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⑨当这些事，像午夜的潮音来拍打岸石的时候，我的心便激动着。如果我们的血液从来没有流得更快一点，我们的眼睛从来没有燃得更亮一点，我们的灵魂从来没有升华得更高一点，日子将变得怎样灰黯而苍老啊！</a:t>
            </a:r>
          </a:p>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⑩不是常常有许多小小的事来叩打我们心灵的木屋吗？可是为什么我们老是听不见呢</a:t>
            </a:r>
            <a:r>
              <a:rPr lang="en-US" altLang="zh-CN" sz="2400" b="1">
                <a:solidFill>
                  <a:schemeClr val="tx1"/>
                </a:solidFill>
                <a:latin typeface="楷体_GB2312" pitchFamily="49" charset="-122"/>
                <a:ea typeface="楷体_GB2312" pitchFamily="49" charset="-122"/>
              </a:rPr>
              <a:t>?</a:t>
            </a:r>
            <a:r>
              <a:rPr lang="zh-CN" altLang="en-US" sz="2400" b="1">
                <a:solidFill>
                  <a:schemeClr val="tx1"/>
                </a:solidFill>
                <a:latin typeface="楷体_GB2312" pitchFamily="49" charset="-122"/>
                <a:ea typeface="楷体_GB2312" pitchFamily="49" charset="-122"/>
              </a:rPr>
              <a:t>我们是否已经世故得不能被感动了？</a:t>
            </a:r>
            <a:endParaRPr lang="zh-CN" altLang="en-US" sz="2400" b="1">
              <a:solidFill>
                <a:schemeClr val="tx1"/>
              </a:solidFill>
              <a:latin typeface="华文仿宋" pitchFamily="2" charset="-122"/>
              <a:ea typeface="华文仿宋"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43009"/>
          <p:cNvSpPr txBox="1">
            <a:spLocks noChangeArrowheads="1"/>
          </p:cNvSpPr>
          <p:nvPr/>
        </p:nvSpPr>
        <p:spPr bwMode="auto">
          <a:xfrm>
            <a:off x="136525" y="260350"/>
            <a:ext cx="9007475" cy="6176963"/>
          </a:xfrm>
          <a:prstGeom prst="rect">
            <a:avLst/>
          </a:prstGeom>
          <a:noFill/>
          <a:ln w="9525">
            <a:noFill/>
            <a:miter lim="800000"/>
            <a:headEnd/>
            <a:tailEnd/>
          </a:ln>
        </p:spPr>
        <p:txBody>
          <a:bodyPr>
            <a:spAutoFit/>
          </a:bodyPr>
          <a:lstStyle/>
          <a:p>
            <a:pPr>
              <a:spcBef>
                <a:spcPct val="20000"/>
              </a:spcBef>
              <a:buClr>
                <a:schemeClr val="hlink"/>
              </a:buClr>
              <a:buFont typeface="Wingdings" pitchFamily="2" charset="2"/>
              <a:buNone/>
            </a:pPr>
            <a:r>
              <a:rPr lang="zh-CN" altLang="en-US" sz="2400" b="1">
                <a:solidFill>
                  <a:schemeClr val="tx1"/>
                </a:solidFill>
                <a:latin typeface="楷体_GB2312" pitchFamily="49" charset="-122"/>
                <a:ea typeface="楷体_GB2312" pitchFamily="49" charset="-122"/>
              </a:rPr>
              <a:t>  让我们启开每一扇窗门，去谛听这细细的潮音，让我们久暗的心重新激起风声水声！</a:t>
            </a:r>
            <a:r>
              <a:rPr lang="zh-CN" altLang="en-US" sz="2400" b="1">
                <a:solidFill>
                  <a:schemeClr val="tx1"/>
                </a:solidFill>
                <a:latin typeface="楷体_GB2312" pitchFamily="49" charset="-122"/>
                <a:ea typeface="楷体_GB2312" pitchFamily="49" charset="-122"/>
                <a:sym typeface="+mn-ea"/>
              </a:rPr>
              <a:t>（出自</a:t>
            </a:r>
            <a:r>
              <a:rPr lang="en-US" altLang="zh-CN" sz="2400" b="1">
                <a:solidFill>
                  <a:schemeClr val="tx1"/>
                </a:solidFill>
                <a:latin typeface="楷体_GB2312" pitchFamily="49" charset="-122"/>
                <a:ea typeface="楷体_GB2312" pitchFamily="49" charset="-122"/>
                <a:sym typeface="+mn-ea"/>
              </a:rPr>
              <a:t>《</a:t>
            </a:r>
            <a:r>
              <a:rPr lang="zh-CN" altLang="en-US" sz="2400" b="1">
                <a:solidFill>
                  <a:schemeClr val="tx1"/>
                </a:solidFill>
                <a:latin typeface="楷体_GB2312" pitchFamily="49" charset="-122"/>
                <a:ea typeface="楷体_GB2312" pitchFamily="49" charset="-122"/>
                <a:sym typeface="+mn-ea"/>
              </a:rPr>
              <a:t>张晓风散文集</a:t>
            </a:r>
            <a:r>
              <a:rPr lang="en-US" altLang="zh-CN" sz="2400" b="1">
                <a:solidFill>
                  <a:schemeClr val="tx1"/>
                </a:solidFill>
                <a:latin typeface="楷体_GB2312" pitchFamily="49" charset="-122"/>
                <a:ea typeface="楷体_GB2312" pitchFamily="49" charset="-122"/>
                <a:sym typeface="+mn-ea"/>
              </a:rPr>
              <a:t>》</a:t>
            </a:r>
            <a:r>
              <a:rPr lang="zh-CN" altLang="en-US" sz="2400" b="1">
                <a:solidFill>
                  <a:schemeClr val="tx1"/>
                </a:solidFill>
                <a:latin typeface="楷体_GB2312" pitchFamily="49" charset="-122"/>
                <a:ea typeface="楷体_GB2312" pitchFamily="49" charset="-122"/>
                <a:sym typeface="+mn-ea"/>
              </a:rPr>
              <a:t>，有删节）</a:t>
            </a:r>
          </a:p>
          <a:p>
            <a:pPr>
              <a:spcBef>
                <a:spcPct val="20000"/>
              </a:spcBef>
              <a:buClr>
                <a:schemeClr val="hlink"/>
              </a:buClr>
              <a:buFont typeface="Wingdings" pitchFamily="2" charset="2"/>
              <a:buNone/>
            </a:pPr>
            <a:r>
              <a:rPr lang="en-US" altLang="zh-CN" sz="2800" b="1">
                <a:solidFill>
                  <a:schemeClr val="tx1"/>
                </a:solidFill>
              </a:rPr>
              <a:t>1</a:t>
            </a:r>
            <a:r>
              <a:rPr lang="zh-CN" altLang="en-US" sz="2800" b="1">
                <a:solidFill>
                  <a:schemeClr val="tx1"/>
                </a:solidFill>
              </a:rPr>
              <a:t>．作者在文中记叙了三则小故事，请分别概述故事大意及作者当时的心情。（</a:t>
            </a:r>
            <a:r>
              <a:rPr lang="en-US" altLang="zh-CN" sz="2800" b="1">
                <a:solidFill>
                  <a:schemeClr val="tx1"/>
                </a:solidFill>
              </a:rPr>
              <a:t>3</a:t>
            </a:r>
            <a:r>
              <a:rPr lang="zh-CN" altLang="en-US" sz="2800" b="1">
                <a:solidFill>
                  <a:schemeClr val="tx1"/>
                </a:solidFill>
              </a:rPr>
              <a:t>分）</a:t>
            </a:r>
          </a:p>
          <a:p>
            <a:pPr>
              <a:spcBef>
                <a:spcPct val="20000"/>
              </a:spcBef>
              <a:buClr>
                <a:schemeClr val="hlink"/>
              </a:buClr>
              <a:buFont typeface="Wingdings" pitchFamily="2" charset="2"/>
              <a:buNone/>
            </a:pPr>
            <a:r>
              <a:rPr lang="en-US" altLang="zh-CN" sz="2800" b="1">
                <a:solidFill>
                  <a:schemeClr val="tx1"/>
                </a:solidFill>
              </a:rPr>
              <a:t>2.下列句子形象生动，富有表现力，请加以赏析。（4分）</a:t>
            </a:r>
          </a:p>
          <a:p>
            <a:pPr>
              <a:spcBef>
                <a:spcPct val="20000"/>
              </a:spcBef>
              <a:buClr>
                <a:schemeClr val="hlink"/>
              </a:buClr>
              <a:buFont typeface="Wingdings" pitchFamily="2" charset="2"/>
              <a:buNone/>
            </a:pPr>
            <a:r>
              <a:rPr lang="en-US" altLang="zh-CN" sz="2800" b="1">
                <a:solidFill>
                  <a:schemeClr val="tx1"/>
                </a:solidFill>
              </a:rPr>
              <a:t>①那些细腻朴拙的瓷器、气象恢宏的画轴、纸色半枯的刻本、温润暇的玉器，以及微现绿色的钟鼎，却凝然不动地闪着冷冷的光。隔着无情的玻璃，看这个幼稚的世纪。</a:t>
            </a:r>
          </a:p>
          <a:p>
            <a:pPr>
              <a:spcBef>
                <a:spcPct val="20000"/>
              </a:spcBef>
              <a:buClr>
                <a:schemeClr val="hlink"/>
              </a:buClr>
              <a:buFont typeface="Wingdings" pitchFamily="2" charset="2"/>
              <a:buNone/>
            </a:pPr>
            <a:r>
              <a:rPr lang="en-US" altLang="zh-CN" sz="2800" b="1">
                <a:solidFill>
                  <a:schemeClr val="tx1"/>
                </a:solidFill>
              </a:rPr>
              <a:t>②长廊上有几个年老的病人并坐，看见我们便一起都站了起来，久病的脸上闪亮着诚恳的笑容。</a:t>
            </a:r>
          </a:p>
          <a:p>
            <a:pPr>
              <a:spcBef>
                <a:spcPct val="20000"/>
              </a:spcBef>
              <a:buClr>
                <a:schemeClr val="hlink"/>
              </a:buClr>
              <a:buFont typeface="Wingdings" pitchFamily="2" charset="2"/>
              <a:buNone/>
            </a:pPr>
            <a:r>
              <a:rPr lang="en-US" altLang="zh-CN" sz="2800" b="1">
                <a:solidFill>
                  <a:schemeClr val="tx1"/>
                </a:solidFill>
              </a:rPr>
              <a:t>3</a:t>
            </a:r>
            <a:r>
              <a:rPr lang="zh-CN" altLang="en-US" sz="2800" b="1">
                <a:solidFill>
                  <a:schemeClr val="tx1"/>
                </a:solidFill>
              </a:rPr>
              <a:t>．</a:t>
            </a:r>
            <a:r>
              <a:rPr lang="zh-CN" altLang="en-US" sz="2800" b="1">
                <a:solidFill>
                  <a:schemeClr val="tx1"/>
                </a:solidFill>
                <a:latin typeface="宋体" charset="-122"/>
              </a:rPr>
              <a:t>说说你对题目“细细的潮音”的理解。（</a:t>
            </a:r>
            <a:r>
              <a:rPr lang="en-US" altLang="zh-CN" sz="2800" b="1">
                <a:solidFill>
                  <a:schemeClr val="tx1"/>
                </a:solidFill>
                <a:latin typeface="宋体" charset="-122"/>
              </a:rPr>
              <a:t>3</a:t>
            </a:r>
            <a:r>
              <a:rPr lang="zh-CN" altLang="en-US" sz="2800" b="1">
                <a:solidFill>
                  <a:schemeClr val="tx1"/>
                </a:solidFill>
                <a:latin typeface="宋体" charset="-122"/>
              </a:rPr>
              <a:t>分）</a:t>
            </a:r>
            <a:r>
              <a:rPr lang="zh-CN" altLang="en-US" b="1" u="sng">
                <a:solidFill>
                  <a:schemeClr val="tx1"/>
                </a:solidFill>
                <a:latin typeface="宋体" charset="-122"/>
              </a:rPr>
              <a:t>                                                                                      </a:t>
            </a:r>
            <a:endParaRPr lang="zh-CN" altLang="en-US" b="1">
              <a:solidFill>
                <a:schemeClr val="tx1"/>
              </a:solidFill>
              <a:latin typeface="宋体" charset="-122"/>
            </a:endParaRPr>
          </a:p>
          <a:p>
            <a:pPr>
              <a:spcBef>
                <a:spcPct val="20000"/>
              </a:spcBef>
              <a:buClr>
                <a:schemeClr val="hlink"/>
              </a:buClr>
              <a:buFont typeface="Wingdings" pitchFamily="2" charset="2"/>
              <a:buNone/>
            </a:pPr>
            <a:endParaRPr lang="zh-CN" altLang="en-US" b="1" u="sng">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4577">
                                            <p:txEl>
                                              <p:pRg st="1" end="1"/>
                                            </p:txEl>
                                          </p:spTgt>
                                        </p:tgtEl>
                                        <p:attrNameLst>
                                          <p:attrName>style.visibility</p:attrName>
                                        </p:attrNameLst>
                                      </p:cBhvr>
                                      <p:to>
                                        <p:strVal val="visible"/>
                                      </p:to>
                                    </p:set>
                                    <p:animEffect transition="in" filter="blinds(horizontal)">
                                      <p:cBhvr>
                                        <p:cTn id="13" dur="500"/>
                                        <p:tgtEl>
                                          <p:spTgt spid="2457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4577">
                                            <p:txEl>
                                              <p:pRg st="2" end="2"/>
                                            </p:txEl>
                                          </p:spTgt>
                                        </p:tgtEl>
                                        <p:attrNameLst>
                                          <p:attrName>style.visibility</p:attrName>
                                        </p:attrNameLst>
                                      </p:cBhvr>
                                      <p:to>
                                        <p:strVal val="visible"/>
                                      </p:to>
                                    </p:set>
                                    <p:anim calcmode="lin" valueType="num">
                                      <p:cBhvr additive="base">
                                        <p:cTn id="18" dur="500" fill="hold"/>
                                        <p:tgtEl>
                                          <p:spTgt spid="24577">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4577">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4577">
                                            <p:txEl>
                                              <p:pRg st="3" end="3"/>
                                            </p:txEl>
                                          </p:spTgt>
                                        </p:tgtEl>
                                        <p:attrNameLst>
                                          <p:attrName>style.visibility</p:attrName>
                                        </p:attrNameLst>
                                      </p:cBhvr>
                                      <p:to>
                                        <p:strVal val="visible"/>
                                      </p:to>
                                    </p:set>
                                    <p:anim calcmode="lin" valueType="num">
                                      <p:cBhvr additive="base">
                                        <p:cTn id="22" dur="500" fill="hold"/>
                                        <p:tgtEl>
                                          <p:spTgt spid="2457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457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4577">
                                            <p:txEl>
                                              <p:pRg st="4" end="4"/>
                                            </p:txEl>
                                          </p:spTgt>
                                        </p:tgtEl>
                                        <p:attrNameLst>
                                          <p:attrName>style.visibility</p:attrName>
                                        </p:attrNameLst>
                                      </p:cBhvr>
                                      <p:to>
                                        <p:strVal val="visible"/>
                                      </p:to>
                                    </p:set>
                                    <p:anim calcmode="lin" valueType="num">
                                      <p:cBhvr additive="base">
                                        <p:cTn id="28" dur="500" fill="hold"/>
                                        <p:tgtEl>
                                          <p:spTgt spid="24577">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457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4577">
                                            <p:txEl>
                                              <p:pRg st="5" end="5"/>
                                            </p:txEl>
                                          </p:spTgt>
                                        </p:tgtEl>
                                        <p:attrNameLst>
                                          <p:attrName>style.visibility</p:attrName>
                                        </p:attrNameLst>
                                      </p:cBhvr>
                                      <p:to>
                                        <p:strVal val="visible"/>
                                      </p:to>
                                    </p:set>
                                    <p:anim calcmode="lin" valueType="num">
                                      <p:cBhvr additive="base">
                                        <p:cTn id="34" dur="500" fill="hold"/>
                                        <p:tgtEl>
                                          <p:spTgt spid="24577">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457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p:cNvSpPr>
          <p:nvPr>
            <p:ph type="title"/>
          </p:nvPr>
        </p:nvSpPr>
        <p:spPr/>
        <p:txBody>
          <a:bodyPr/>
          <a:lstStyle/>
          <a:p>
            <a:endParaRPr lang="zh-CN" altLang="en-US" smtClean="0"/>
          </a:p>
        </p:txBody>
      </p:sp>
      <p:sp>
        <p:nvSpPr>
          <p:cNvPr id="53251" name="Rectangle 3"/>
          <p:cNvSpPr>
            <a:spLocks noGrp="1" noRot="1"/>
          </p:cNvSpPr>
          <p:nvPr>
            <p:ph type="body" idx="1"/>
          </p:nvPr>
        </p:nvSpPr>
        <p:spPr>
          <a:xfrm>
            <a:off x="0" y="765175"/>
            <a:ext cx="9144000" cy="5334000"/>
          </a:xfrm>
        </p:spPr>
        <p:txBody>
          <a:bodyPr/>
          <a:lstStyle/>
          <a:p>
            <a:pPr>
              <a:buFont typeface="Wingdings" pitchFamily="2" charset="2"/>
              <a:buNone/>
            </a:pPr>
            <a:r>
              <a:rPr lang="en-US" altLang="zh-CN" sz="2800" b="1" smtClean="0"/>
              <a:t>4</a:t>
            </a:r>
            <a:r>
              <a:rPr lang="zh-CN" altLang="en-US" sz="2800" b="1" smtClean="0"/>
              <a:t>．本文语言形象、传神，比如第③段、第⑤段和第⑨段加点的“抽”、“闪亮”、“燃”都用得很有特色，请你选一处，联系上下文加以品味。（</a:t>
            </a:r>
            <a:r>
              <a:rPr lang="en-US" altLang="zh-CN" sz="2800" b="1" smtClean="0"/>
              <a:t>3</a:t>
            </a:r>
            <a:r>
              <a:rPr lang="zh-CN" altLang="en-US" sz="2800" b="1" smtClean="0"/>
              <a:t>分）</a:t>
            </a:r>
          </a:p>
          <a:p>
            <a:pPr>
              <a:buFont typeface="Wingdings" pitchFamily="2" charset="2"/>
              <a:buNone/>
            </a:pPr>
            <a:r>
              <a:rPr lang="zh-CN" altLang="en-US" sz="2800" b="1" smtClean="0"/>
              <a:t>        选</a:t>
            </a:r>
            <a:r>
              <a:rPr lang="en-US" altLang="zh-CN" sz="2800" b="1" smtClean="0"/>
              <a:t>(      )</a:t>
            </a:r>
            <a:r>
              <a:rPr lang="zh-CN" altLang="en-US" sz="2800" b="1" smtClean="0"/>
              <a:t>字</a:t>
            </a:r>
            <a:r>
              <a:rPr lang="zh-CN" altLang="en-US" sz="2800" b="1" u="sng" smtClean="0"/>
              <a:t>		                		</a:t>
            </a:r>
            <a:endParaRPr lang="en-US" altLang="zh-CN" sz="2800" b="1" smtClean="0"/>
          </a:p>
          <a:p>
            <a:pPr>
              <a:buFont typeface="Wingdings" pitchFamily="2" charset="2"/>
              <a:buNone/>
            </a:pPr>
            <a:endParaRPr lang="en-US" altLang="zh-CN" sz="2800" b="1" smtClean="0"/>
          </a:p>
          <a:p>
            <a:pPr>
              <a:buFont typeface="Wingdings" pitchFamily="2" charset="2"/>
              <a:buNone/>
            </a:pPr>
            <a:r>
              <a:rPr lang="en-US" altLang="zh-CN" sz="2800" b="1" smtClean="0"/>
              <a:t>5</a:t>
            </a:r>
            <a:r>
              <a:rPr lang="zh-CN" altLang="en-US" sz="2800" b="1" smtClean="0"/>
              <a:t>．请看第④段画线处，按照“千峰壁立”的结构形式，仿写一个四字短语，可以是</a:t>
            </a:r>
            <a:r>
              <a:rPr lang="zh-CN" altLang="en-US" sz="2800" b="1" u="sng" smtClean="0"/>
              <a:t>	        </a:t>
            </a:r>
            <a:r>
              <a:rPr lang="zh-CN" altLang="en-US" sz="2800" b="1" smtClean="0"/>
              <a:t>。（</a:t>
            </a:r>
            <a:r>
              <a:rPr lang="en-US" altLang="zh-CN" sz="2800" b="1" smtClean="0"/>
              <a:t>2</a:t>
            </a:r>
            <a:r>
              <a:rPr lang="zh-CN" altLang="en-US" sz="2800" b="1" smtClean="0"/>
              <a:t>分）</a:t>
            </a:r>
          </a:p>
          <a:p>
            <a:pPr>
              <a:buFont typeface="Wingdings" pitchFamily="2" charset="2"/>
              <a:buNone/>
            </a:pPr>
            <a:endParaRPr lang="zh-CN" altLang="en-US" sz="2800" b="1" smtClean="0"/>
          </a:p>
          <a:p>
            <a:pPr>
              <a:buFont typeface="Wingdings" pitchFamily="2" charset="2"/>
              <a:buNone/>
            </a:pPr>
            <a:r>
              <a:rPr lang="en-US" altLang="zh-CN" sz="2800" b="1" smtClean="0"/>
              <a:t>6</a:t>
            </a:r>
            <a:r>
              <a:rPr lang="zh-CN" altLang="en-US" sz="2800" b="1" smtClean="0"/>
              <a:t>．张晓风是当代台湾著名作家，她的文章注重景物描写对写人叙事的作用。请以本文某一处景物描写为例，加以品析。（</a:t>
            </a:r>
            <a:r>
              <a:rPr lang="en-US" altLang="zh-CN" sz="2800" b="1" smtClean="0"/>
              <a:t>3</a:t>
            </a:r>
            <a:r>
              <a:rPr lang="zh-CN" altLang="en-US" sz="2800" b="1" smtClean="0"/>
              <a:t>分）</a:t>
            </a:r>
            <a:endParaRPr lang="zh-CN" altLang="en-US" sz="2800" b="1" u="sng" smtClean="0"/>
          </a:p>
          <a:p>
            <a:pPr>
              <a:buFont typeface="Wingdings" pitchFamily="2" charset="2"/>
              <a:buNone/>
            </a:pPr>
            <a:endParaRPr lang="zh-CN" altLang="en-US" sz="2800" b="1" smtClean="0"/>
          </a:p>
          <a:p>
            <a:pPr>
              <a:buFont typeface="Wingdings" pitchFamily="2" charset="2"/>
              <a:buNone/>
            </a:pPr>
            <a:endParaRPr lang="zh-CN" altLang="en-US"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251">
                                            <p:txEl>
                                              <p:pRg st="1" end="1"/>
                                            </p:txEl>
                                          </p:spTgt>
                                        </p:tgtEl>
                                        <p:attrNameLst>
                                          <p:attrName>style.visibility</p:attrName>
                                        </p:attrNameLst>
                                      </p:cBhvr>
                                      <p:to>
                                        <p:strVal val="visible"/>
                                      </p:to>
                                    </p:set>
                                    <p:anim calcmode="lin" valueType="num">
                                      <p:cBhvr additive="base">
                                        <p:cTn id="11"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 calcmode="lin" valueType="num">
                                      <p:cBhvr additive="base">
                                        <p:cTn id="17" dur="5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3251">
                                            <p:txEl>
                                              <p:pRg st="5" end="5"/>
                                            </p:txEl>
                                          </p:spTgt>
                                        </p:tgtEl>
                                        <p:attrNameLst>
                                          <p:attrName>style.visibility</p:attrName>
                                        </p:attrNameLst>
                                      </p:cBhvr>
                                      <p:to>
                                        <p:strVal val="visible"/>
                                      </p:to>
                                    </p:set>
                                    <p:anim calcmode="lin" valueType="num">
                                      <p:cBhvr additive="base">
                                        <p:cTn id="23" dur="5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32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4"/>
          <p:cNvSpPr txBox="1">
            <a:spLocks noChangeArrowheads="1"/>
          </p:cNvSpPr>
          <p:nvPr/>
        </p:nvSpPr>
        <p:spPr bwMode="auto">
          <a:xfrm>
            <a:off x="1600200" y="1123950"/>
            <a:ext cx="184150" cy="457200"/>
          </a:xfrm>
          <a:prstGeom prst="rect">
            <a:avLst/>
          </a:prstGeom>
          <a:noFill/>
          <a:ln w="9525">
            <a:noFill/>
            <a:miter lim="800000"/>
            <a:headEnd/>
            <a:tailEnd/>
          </a:ln>
        </p:spPr>
        <p:txBody>
          <a:bodyPr wrap="none">
            <a:spAutoFit/>
          </a:bodyPr>
          <a:lstStyle/>
          <a:p>
            <a:pPr>
              <a:buFont typeface="Wingdings" pitchFamily="2" charset="2"/>
              <a:buNone/>
            </a:pPr>
            <a:endParaRPr lang="zh-CN" altLang="zh-CN" sz="2400">
              <a:solidFill>
                <a:schemeClr val="tx1"/>
              </a:solidFill>
            </a:endParaRPr>
          </a:p>
        </p:txBody>
      </p:sp>
      <p:sp>
        <p:nvSpPr>
          <p:cNvPr id="97285" name="Text Box 5"/>
          <p:cNvSpPr txBox="1">
            <a:spLocks noChangeArrowheads="1"/>
          </p:cNvSpPr>
          <p:nvPr/>
        </p:nvSpPr>
        <p:spPr bwMode="auto">
          <a:xfrm>
            <a:off x="179388" y="765175"/>
            <a:ext cx="8843962" cy="3157538"/>
          </a:xfrm>
          <a:prstGeom prst="rect">
            <a:avLst/>
          </a:prstGeom>
          <a:solidFill>
            <a:schemeClr val="bg1"/>
          </a:solidFill>
          <a:ln w="76200" cmpd="tri">
            <a:solidFill>
              <a:srgbClr val="800000"/>
            </a:solidFill>
            <a:miter lim="800000"/>
            <a:headEnd/>
            <a:tailEnd/>
          </a:ln>
        </p:spPr>
        <p:txBody>
          <a:bodyPr>
            <a:spAutoFit/>
          </a:bodyPr>
          <a:lstStyle/>
          <a:p>
            <a:pPr>
              <a:buFont typeface="Wingdings" pitchFamily="2" charset="2"/>
              <a:buNone/>
            </a:pPr>
            <a:r>
              <a:rPr lang="zh-CN" altLang="en-US" sz="2800" b="1">
                <a:solidFill>
                  <a:srgbClr val="FF0000"/>
                </a:solidFill>
                <a:latin typeface="华文细黑" pitchFamily="2" charset="-122"/>
                <a:ea typeface="华文细黑" pitchFamily="2" charset="-122"/>
              </a:rPr>
              <a:t>第一部分（</a:t>
            </a:r>
            <a:r>
              <a:rPr lang="en-US" altLang="zh-CN" sz="2800" b="1">
                <a:solidFill>
                  <a:srgbClr val="FF0000"/>
                </a:solidFill>
                <a:latin typeface="华文细黑" pitchFamily="2" charset="-122"/>
                <a:ea typeface="华文细黑" pitchFamily="2" charset="-122"/>
              </a:rPr>
              <a:t>1-2</a:t>
            </a:r>
            <a:r>
              <a:rPr lang="zh-CN" altLang="en-US" sz="2800" b="1">
                <a:solidFill>
                  <a:srgbClr val="FF0000"/>
                </a:solidFill>
                <a:latin typeface="华文细黑" pitchFamily="2" charset="-122"/>
                <a:ea typeface="华文细黑" pitchFamily="2" charset="-122"/>
              </a:rPr>
              <a:t>）全文总起。点题。</a:t>
            </a:r>
          </a:p>
          <a:p>
            <a:pPr>
              <a:buFont typeface="Wingdings" pitchFamily="2" charset="2"/>
              <a:buNone/>
            </a:pPr>
            <a:r>
              <a:rPr lang="zh-CN" altLang="en-US" sz="2800" b="1">
                <a:solidFill>
                  <a:srgbClr val="FF0000"/>
                </a:solidFill>
                <a:latin typeface="华文细黑" pitchFamily="2" charset="-122"/>
                <a:ea typeface="华文细黑" pitchFamily="2" charset="-122"/>
              </a:rPr>
              <a:t>第二部分（</a:t>
            </a:r>
            <a:r>
              <a:rPr lang="en-US" altLang="zh-CN" sz="2800" b="1">
                <a:solidFill>
                  <a:srgbClr val="FF0000"/>
                </a:solidFill>
                <a:latin typeface="华文细黑" pitchFamily="2" charset="-122"/>
                <a:ea typeface="华文细黑" pitchFamily="2" charset="-122"/>
              </a:rPr>
              <a:t>3-8</a:t>
            </a:r>
            <a:r>
              <a:rPr lang="zh-CN" altLang="en-US" sz="2800" b="1">
                <a:solidFill>
                  <a:srgbClr val="FF0000"/>
                </a:solidFill>
                <a:latin typeface="华文细黑" pitchFamily="2" charset="-122"/>
                <a:ea typeface="华文细黑" pitchFamily="2" charset="-122"/>
              </a:rPr>
              <a:t>）回忆自己经历的三件小事，表明生活处处都有“细细的潮音”存在：</a:t>
            </a:r>
          </a:p>
          <a:p>
            <a:pPr>
              <a:buFont typeface="Wingdings" pitchFamily="2" charset="2"/>
              <a:buNone/>
            </a:pPr>
            <a:r>
              <a:rPr lang="zh-CN" altLang="en-US" sz="2800" b="1">
                <a:solidFill>
                  <a:srgbClr val="FF0000"/>
                </a:solidFill>
                <a:latin typeface="华文细黑" pitchFamily="2" charset="-122"/>
                <a:ea typeface="华文细黑" pitchFamily="2" charset="-122"/>
              </a:rPr>
              <a:t> （一）夏日中午偶遇辛劳的拉车人。（</a:t>
            </a:r>
            <a:r>
              <a:rPr lang="en-US" altLang="zh-CN" sz="2800" b="1">
                <a:solidFill>
                  <a:srgbClr val="FF0000"/>
                </a:solidFill>
                <a:latin typeface="华文细黑" pitchFamily="2" charset="-122"/>
                <a:ea typeface="华文细黑" pitchFamily="2" charset="-122"/>
              </a:rPr>
              <a:t>3</a:t>
            </a:r>
            <a:r>
              <a:rPr lang="zh-CN" altLang="en-US" sz="2800" b="1">
                <a:solidFill>
                  <a:srgbClr val="FF0000"/>
                </a:solidFill>
                <a:latin typeface="华文细黑" pitchFamily="2" charset="-122"/>
                <a:ea typeface="华文细黑" pitchFamily="2" charset="-122"/>
              </a:rPr>
              <a:t>）</a:t>
            </a:r>
          </a:p>
          <a:p>
            <a:pPr>
              <a:buFont typeface="Wingdings" pitchFamily="2" charset="2"/>
              <a:buNone/>
            </a:pPr>
            <a:r>
              <a:rPr lang="zh-CN" altLang="en-US" sz="2800" b="1">
                <a:solidFill>
                  <a:srgbClr val="FF0000"/>
                </a:solidFill>
                <a:latin typeface="华文细黑" pitchFamily="2" charset="-122"/>
                <a:ea typeface="华文细黑" pitchFamily="2" charset="-122"/>
              </a:rPr>
              <a:t> （二）雪晴之晨被麻风病人真诚地安慰。（</a:t>
            </a:r>
            <a:r>
              <a:rPr lang="en-US" altLang="zh-CN" sz="2800" b="1">
                <a:solidFill>
                  <a:srgbClr val="FF0000"/>
                </a:solidFill>
                <a:latin typeface="华文细黑" pitchFamily="2" charset="-122"/>
                <a:ea typeface="华文细黑" pitchFamily="2" charset="-122"/>
              </a:rPr>
              <a:t>4-7</a:t>
            </a:r>
            <a:r>
              <a:rPr lang="zh-CN" altLang="en-US" sz="2800" b="1">
                <a:solidFill>
                  <a:srgbClr val="FF0000"/>
                </a:solidFill>
                <a:latin typeface="华文细黑" pitchFamily="2" charset="-122"/>
                <a:ea typeface="华文细黑" pitchFamily="2" charset="-122"/>
              </a:rPr>
              <a:t>）</a:t>
            </a:r>
          </a:p>
          <a:p>
            <a:pPr>
              <a:buFont typeface="Wingdings" pitchFamily="2" charset="2"/>
              <a:buNone/>
            </a:pPr>
            <a:r>
              <a:rPr lang="zh-CN" altLang="en-US" sz="2800" b="1">
                <a:solidFill>
                  <a:srgbClr val="FF0000"/>
                </a:solidFill>
                <a:latin typeface="华文细黑" pitchFamily="2" charset="-122"/>
                <a:ea typeface="华文细黑" pitchFamily="2" charset="-122"/>
              </a:rPr>
              <a:t> （三）残冬之晨欣逢一大片杜鹃。（</a:t>
            </a:r>
            <a:r>
              <a:rPr lang="en-US" altLang="zh-CN" sz="2800" b="1">
                <a:solidFill>
                  <a:srgbClr val="FF0000"/>
                </a:solidFill>
                <a:latin typeface="华文细黑" pitchFamily="2" charset="-122"/>
                <a:ea typeface="华文细黑" pitchFamily="2" charset="-122"/>
              </a:rPr>
              <a:t>8</a:t>
            </a:r>
            <a:r>
              <a:rPr lang="zh-CN" altLang="en-US" sz="2800" b="1">
                <a:solidFill>
                  <a:srgbClr val="FF0000"/>
                </a:solidFill>
                <a:latin typeface="华文细黑" pitchFamily="2" charset="-122"/>
                <a:ea typeface="华文细黑" pitchFamily="2" charset="-122"/>
              </a:rPr>
              <a:t>）</a:t>
            </a:r>
          </a:p>
          <a:p>
            <a:pPr>
              <a:buFont typeface="Wingdings" pitchFamily="2" charset="2"/>
              <a:buNone/>
            </a:pPr>
            <a:r>
              <a:rPr lang="zh-CN" altLang="en-US" sz="2800" b="1">
                <a:solidFill>
                  <a:srgbClr val="FF0000"/>
                </a:solidFill>
                <a:latin typeface="华文细黑" pitchFamily="2" charset="-122"/>
                <a:ea typeface="华文细黑" pitchFamily="2" charset="-122"/>
              </a:rPr>
              <a:t>第三部分</a:t>
            </a:r>
            <a:r>
              <a:rPr lang="zh-CN" altLang="en-US" sz="2800" b="1">
                <a:solidFill>
                  <a:srgbClr val="FF0000"/>
                </a:solidFill>
                <a:latin typeface="华文细黑" pitchFamily="2" charset="-122"/>
                <a:ea typeface="华文细黑" pitchFamily="2" charset="-122"/>
                <a:sym typeface="Wingdings" pitchFamily="2" charset="2"/>
              </a:rPr>
              <a:t>（</a:t>
            </a:r>
            <a:r>
              <a:rPr lang="en-US" altLang="zh-CN" sz="2800" b="1">
                <a:solidFill>
                  <a:srgbClr val="FF0000"/>
                </a:solidFill>
                <a:latin typeface="华文细黑" pitchFamily="2" charset="-122"/>
                <a:ea typeface="华文细黑" pitchFamily="2" charset="-122"/>
                <a:sym typeface="Wingdings" pitchFamily="2" charset="2"/>
              </a:rPr>
              <a:t>9-10</a:t>
            </a:r>
            <a:r>
              <a:rPr lang="zh-CN" altLang="en-US" sz="2800" b="1">
                <a:solidFill>
                  <a:srgbClr val="FF0000"/>
                </a:solidFill>
                <a:latin typeface="华文细黑" pitchFamily="2" charset="-122"/>
                <a:ea typeface="华文细黑" pitchFamily="2" charset="-122"/>
                <a:sym typeface="Wingdings" pitchFamily="2" charset="2"/>
              </a:rPr>
              <a:t>）总结全文，点明中心。</a:t>
            </a:r>
          </a:p>
        </p:txBody>
      </p:sp>
      <p:sp>
        <p:nvSpPr>
          <p:cNvPr id="26627" name="Rectangle 6"/>
          <p:cNvSpPr>
            <a:spLocks noChangeArrowheads="1"/>
          </p:cNvSpPr>
          <p:nvPr/>
        </p:nvSpPr>
        <p:spPr bwMode="auto">
          <a:xfrm>
            <a:off x="179388" y="146050"/>
            <a:ext cx="7488237" cy="641350"/>
          </a:xfrm>
          <a:prstGeom prst="rect">
            <a:avLst/>
          </a:prstGeom>
          <a:noFill/>
          <a:ln w="9525">
            <a:noFill/>
            <a:miter lim="800000"/>
            <a:headEnd/>
            <a:tailEnd/>
          </a:ln>
        </p:spPr>
        <p:txBody>
          <a:bodyPr>
            <a:spAutoFit/>
          </a:bodyPr>
          <a:lstStyle/>
          <a:p>
            <a:pPr>
              <a:buFont typeface="Wingdings" pitchFamily="2" charset="2"/>
              <a:buNone/>
            </a:pPr>
            <a:r>
              <a:rPr lang="zh-CN" altLang="en-US" sz="3600" b="1">
                <a:solidFill>
                  <a:schemeClr val="tx1"/>
                </a:solidFill>
                <a:ea typeface="黑体" pitchFamily="49" charset="-122"/>
              </a:rPr>
              <a:t>理清思路（划分层次结构）</a:t>
            </a:r>
          </a:p>
        </p:txBody>
      </p:sp>
      <p:sp>
        <p:nvSpPr>
          <p:cNvPr id="97287" name="Rectangle 7"/>
          <p:cNvSpPr>
            <a:spLocks noChangeArrowheads="1"/>
          </p:cNvSpPr>
          <p:nvPr/>
        </p:nvSpPr>
        <p:spPr bwMode="auto">
          <a:xfrm>
            <a:off x="107950" y="4868863"/>
            <a:ext cx="8856663" cy="1630362"/>
          </a:xfrm>
          <a:prstGeom prst="rect">
            <a:avLst/>
          </a:prstGeom>
          <a:solidFill>
            <a:schemeClr val="bg1"/>
          </a:solidFill>
          <a:ln w="76200" cmpd="tri">
            <a:solidFill>
              <a:srgbClr val="993300"/>
            </a:solidFill>
            <a:miter lim="800000"/>
            <a:headEnd/>
            <a:tailEnd/>
          </a:ln>
        </p:spPr>
        <p:txBody>
          <a:bodyPr>
            <a:spAutoFit/>
          </a:bodyPr>
          <a:lstStyle/>
          <a:p>
            <a:pPr>
              <a:buFont typeface="Wingdings" pitchFamily="2" charset="2"/>
              <a:buNone/>
            </a:pPr>
            <a:r>
              <a:rPr lang="en-US" altLang="zh-CN">
                <a:solidFill>
                  <a:schemeClr val="tx1"/>
                </a:solidFill>
                <a:sym typeface="Wingdings" pitchFamily="2" charset="2"/>
              </a:rPr>
              <a:t>       </a:t>
            </a:r>
            <a:r>
              <a:rPr lang="zh-CN" altLang="en-US" b="1">
                <a:solidFill>
                  <a:srgbClr val="FF0000"/>
                </a:solidFill>
                <a:ea typeface="华文细黑" pitchFamily="2" charset="-122"/>
                <a:sym typeface="Wingdings" pitchFamily="2" charset="2"/>
              </a:rPr>
              <a:t>通过对往昔三件小事的回忆，表明生活中总是有令人感动的人或事存在在我们身边，呼唤读者点燃激情，发现并感受生活中的美。</a:t>
            </a:r>
          </a:p>
        </p:txBody>
      </p:sp>
      <p:sp>
        <p:nvSpPr>
          <p:cNvPr id="26629" name="Text Box 8"/>
          <p:cNvSpPr txBox="1">
            <a:spLocks noChangeArrowheads="1"/>
          </p:cNvSpPr>
          <p:nvPr/>
        </p:nvSpPr>
        <p:spPr bwMode="auto">
          <a:xfrm>
            <a:off x="179388" y="4149725"/>
            <a:ext cx="7596187" cy="641350"/>
          </a:xfrm>
          <a:prstGeom prst="rect">
            <a:avLst/>
          </a:prstGeom>
          <a:noFill/>
          <a:ln w="9525">
            <a:noFill/>
            <a:miter lim="800000"/>
            <a:headEnd/>
            <a:tailEnd/>
          </a:ln>
        </p:spPr>
        <p:txBody>
          <a:bodyPr>
            <a:spAutoFit/>
          </a:bodyPr>
          <a:lstStyle/>
          <a:p>
            <a:pPr>
              <a:buFont typeface="Wingdings" pitchFamily="2" charset="2"/>
              <a:buNone/>
            </a:pPr>
            <a:r>
              <a:rPr lang="zh-CN" altLang="en-US" sz="3600" b="1">
                <a:solidFill>
                  <a:schemeClr val="tx1"/>
                </a:solidFill>
                <a:ea typeface="黑体" pitchFamily="49" charset="-122"/>
              </a:rPr>
              <a:t>明确主旨（归纳中心思想）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7285">
                                            <p:txEl>
                                              <p:pRg st="0" end="0"/>
                                            </p:txEl>
                                          </p:spTgt>
                                        </p:tgtEl>
                                        <p:attrNameLst>
                                          <p:attrName>style.visibility</p:attrName>
                                        </p:attrNameLst>
                                      </p:cBhvr>
                                      <p:to>
                                        <p:strVal val="visible"/>
                                      </p:to>
                                    </p:set>
                                    <p:anim calcmode="lin" valueType="num">
                                      <p:cBhvr additive="base">
                                        <p:cTn id="7" dur="500" fill="hold"/>
                                        <p:tgtEl>
                                          <p:spTgt spid="972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72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7285">
                                            <p:txEl>
                                              <p:pRg st="1" end="1"/>
                                            </p:txEl>
                                          </p:spTgt>
                                        </p:tgtEl>
                                        <p:attrNameLst>
                                          <p:attrName>style.visibility</p:attrName>
                                        </p:attrNameLst>
                                      </p:cBhvr>
                                      <p:to>
                                        <p:strVal val="visible"/>
                                      </p:to>
                                    </p:set>
                                    <p:anim calcmode="lin" valueType="num">
                                      <p:cBhvr additive="base">
                                        <p:cTn id="13" dur="500" fill="hold"/>
                                        <p:tgtEl>
                                          <p:spTgt spid="9728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72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7285">
                                            <p:txEl>
                                              <p:pRg st="2" end="2"/>
                                            </p:txEl>
                                          </p:spTgt>
                                        </p:tgtEl>
                                        <p:attrNameLst>
                                          <p:attrName>style.visibility</p:attrName>
                                        </p:attrNameLst>
                                      </p:cBhvr>
                                      <p:to>
                                        <p:strVal val="visible"/>
                                      </p:to>
                                    </p:set>
                                    <p:anim calcmode="lin" valueType="num">
                                      <p:cBhvr additive="base">
                                        <p:cTn id="19" dur="500" fill="hold"/>
                                        <p:tgtEl>
                                          <p:spTgt spid="9728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72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7285">
                                            <p:txEl>
                                              <p:pRg st="3" end="3"/>
                                            </p:txEl>
                                          </p:spTgt>
                                        </p:tgtEl>
                                        <p:attrNameLst>
                                          <p:attrName>style.visibility</p:attrName>
                                        </p:attrNameLst>
                                      </p:cBhvr>
                                      <p:to>
                                        <p:strVal val="visible"/>
                                      </p:to>
                                    </p:set>
                                    <p:anim calcmode="lin" valueType="num">
                                      <p:cBhvr additive="base">
                                        <p:cTn id="25" dur="500" fill="hold"/>
                                        <p:tgtEl>
                                          <p:spTgt spid="9728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72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7285">
                                            <p:txEl>
                                              <p:pRg st="4" end="4"/>
                                            </p:txEl>
                                          </p:spTgt>
                                        </p:tgtEl>
                                        <p:attrNameLst>
                                          <p:attrName>style.visibility</p:attrName>
                                        </p:attrNameLst>
                                      </p:cBhvr>
                                      <p:to>
                                        <p:strVal val="visible"/>
                                      </p:to>
                                    </p:set>
                                    <p:anim calcmode="lin" valueType="num">
                                      <p:cBhvr additive="base">
                                        <p:cTn id="31" dur="500" fill="hold"/>
                                        <p:tgtEl>
                                          <p:spTgt spid="9728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728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7285">
                                            <p:txEl>
                                              <p:pRg st="5" end="5"/>
                                            </p:txEl>
                                          </p:spTgt>
                                        </p:tgtEl>
                                        <p:attrNameLst>
                                          <p:attrName>style.visibility</p:attrName>
                                        </p:attrNameLst>
                                      </p:cBhvr>
                                      <p:to>
                                        <p:strVal val="visible"/>
                                      </p:to>
                                    </p:set>
                                    <p:anim calcmode="lin" valueType="num">
                                      <p:cBhvr additive="base">
                                        <p:cTn id="37" dur="500" fill="hold"/>
                                        <p:tgtEl>
                                          <p:spTgt spid="9728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728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7287"/>
                                        </p:tgtEl>
                                        <p:attrNameLst>
                                          <p:attrName>style.visibility</p:attrName>
                                        </p:attrNameLst>
                                      </p:cBhvr>
                                      <p:to>
                                        <p:strVal val="visible"/>
                                      </p:to>
                                    </p:set>
                                    <p:anim calcmode="lin" valueType="num">
                                      <p:cBhvr additive="base">
                                        <p:cTn id="43" dur="500" fill="hold"/>
                                        <p:tgtEl>
                                          <p:spTgt spid="97287"/>
                                        </p:tgtEl>
                                        <p:attrNameLst>
                                          <p:attrName>ppt_x</p:attrName>
                                        </p:attrNameLst>
                                      </p:cBhvr>
                                      <p:tavLst>
                                        <p:tav tm="0">
                                          <p:val>
                                            <p:strVal val="#ppt_x"/>
                                          </p:val>
                                        </p:tav>
                                        <p:tav tm="100000">
                                          <p:val>
                                            <p:strVal val="#ppt_x"/>
                                          </p:val>
                                        </p:tav>
                                      </p:tavLst>
                                    </p:anim>
                                    <p:anim calcmode="lin" valueType="num">
                                      <p:cBhvr additive="base">
                                        <p:cTn id="44" dur="500" fill="hold"/>
                                        <p:tgtEl>
                                          <p:spTgt spid="972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7" grpId="0" animBg="1"/>
    </p:bldLst>
  </p:timing>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kumimoji="0" lang="zh-CN" altLang="en-US" sz="32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kumimoji="0" lang="zh-CN" altLang="en-US" sz="32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536</TotalTime>
  <Words>6344</Words>
  <Application>WPS 演示</Application>
  <PresentationFormat>全屏显示(4:3)</PresentationFormat>
  <Paragraphs>266</Paragraphs>
  <Slides>42</Slides>
  <Notes>1</Notes>
  <HiddenSlides>0</HiddenSlides>
  <MMClips>0</MMClips>
  <ScaleCrop>false</ScaleCrop>
  <HeadingPairs>
    <vt:vector size="6" baseType="variant">
      <vt:variant>
        <vt:lpstr>已用的字体</vt:lpstr>
      </vt:variant>
      <vt:variant>
        <vt:i4>16</vt:i4>
      </vt:variant>
      <vt:variant>
        <vt:lpstr>演示文稿设计模板</vt:lpstr>
      </vt:variant>
      <vt:variant>
        <vt:i4>2</vt:i4>
      </vt:variant>
      <vt:variant>
        <vt:lpstr>幻灯片标题</vt:lpstr>
      </vt:variant>
      <vt:variant>
        <vt:i4>42</vt:i4>
      </vt:variant>
    </vt:vector>
  </HeadingPairs>
  <TitlesOfParts>
    <vt:vector size="60" baseType="lpstr">
      <vt:lpstr>Arial</vt:lpstr>
      <vt:lpstr>宋体</vt:lpstr>
      <vt:lpstr>Wingdings</vt:lpstr>
      <vt:lpstr>Wingdings 2</vt:lpstr>
      <vt:lpstr>黑体</vt:lpstr>
      <vt:lpstr>楷体_GB2312</vt:lpstr>
      <vt:lpstr>华文仿宋</vt:lpstr>
      <vt:lpstr>+mn-ea</vt:lpstr>
      <vt:lpstr>华文细黑</vt:lpstr>
      <vt:lpstr>方正姚体</vt:lpstr>
      <vt:lpstr>Rockwell Extra Bold</vt:lpstr>
      <vt:lpstr>Calibri</vt:lpstr>
      <vt:lpstr>华文楷体</vt:lpstr>
      <vt:lpstr>Tahoma</vt:lpstr>
      <vt:lpstr>华文行楷</vt:lpstr>
      <vt:lpstr>华文新魏</vt:lpstr>
      <vt:lpstr>吉祥如意</vt:lpstr>
      <vt:lpstr>吉祥如意</vt:lpstr>
      <vt:lpstr>幻灯片 1</vt:lpstr>
      <vt:lpstr>常考题型：</vt:lpstr>
      <vt:lpstr>文学作品阅读</vt:lpstr>
      <vt:lpstr>幻灯片 4</vt:lpstr>
      <vt:lpstr>幻灯片 5</vt:lpstr>
      <vt:lpstr>幻灯片 6</vt:lpstr>
      <vt:lpstr>幻灯片 7</vt:lpstr>
      <vt:lpstr>幻灯片 8</vt:lpstr>
      <vt:lpstr>幻灯片 9</vt:lpstr>
      <vt:lpstr>幻灯片 10</vt:lpstr>
      <vt:lpstr>幻灯片 11</vt:lpstr>
      <vt:lpstr>试题分析：</vt:lpstr>
      <vt:lpstr>幻灯片 13</vt:lpstr>
      <vt:lpstr>试题分析：</vt:lpstr>
      <vt:lpstr>试题分析：</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“文学作品阅读”——《夏夜》                                 ——《永远的蝴蝶》  </vt:lpstr>
      <vt:lpstr>《夏夜》阅读答案</vt:lpstr>
      <vt:lpstr>幻灯片 37</vt:lpstr>
      <vt:lpstr>幻灯片 38</vt:lpstr>
      <vt:lpstr>幻灯片 39</vt:lpstr>
      <vt:lpstr>《永远的蝴蝶》阅读答案</vt:lpstr>
      <vt:lpstr>幻灯片 41</vt:lpstr>
      <vt:lpstr>幻灯片 42</vt:lpstr>
    </vt:vector>
  </TitlesOfParts>
  <Company>海淀区教育局</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高三第二学期期末试卷讲评</dc:title>
  <dc:creator>董晓平</dc:creator>
  <cp:lastModifiedBy>余东霞</cp:lastModifiedBy>
  <cp:revision>398</cp:revision>
  <dcterms:created xsi:type="dcterms:W3CDTF">2007-01-22T11:03:00Z</dcterms:created>
  <dcterms:modified xsi:type="dcterms:W3CDTF">2018-01-11T02:15:37Z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