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9"/>
  </p:notesMasterIdLst>
  <p:handoutMasterIdLst>
    <p:handoutMasterId r:id="rId21"/>
  </p:handoutMasterIdLst>
  <p:sldIdLst>
    <p:sldId id="347" r:id="rId4"/>
    <p:sldId id="452" r:id="rId5"/>
    <p:sldId id="315" r:id="rId6"/>
    <p:sldId id="348" r:id="rId7"/>
    <p:sldId id="497" r:id="rId8"/>
    <p:sldId id="454" r:id="rId10"/>
    <p:sldId id="500" r:id="rId11"/>
    <p:sldId id="457" r:id="rId12"/>
    <p:sldId id="498" r:id="rId13"/>
    <p:sldId id="509" r:id="rId14"/>
    <p:sldId id="381" r:id="rId15"/>
    <p:sldId id="354" r:id="rId16"/>
    <p:sldId id="400" r:id="rId17"/>
    <p:sldId id="382" r:id="rId18"/>
    <p:sldId id="508" r:id="rId19"/>
    <p:sldId id="404" r:id="rId20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7181F"/>
    <a:srgbClr val="FFFFFF"/>
    <a:srgbClr val="FF3300"/>
    <a:srgbClr val="660066"/>
    <a:srgbClr val="00CC66"/>
    <a:srgbClr val="0099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310"/>
    <p:restoredTop sz="94660"/>
  </p:normalViewPr>
  <p:slideViewPr>
    <p:cSldViewPr showGuides="1">
      <p:cViewPr>
        <p:scale>
          <a:sx n="66" d="100"/>
          <a:sy n="66" d="100"/>
        </p:scale>
        <p:origin x="-1296" y="-408"/>
      </p:cViewPr>
      <p:guideLst>
        <p:guide orient="horz" pos="2237"/>
        <p:guide pos="289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spcBef>
                <a:spcPct val="0"/>
              </a:spcBef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spcBef>
                <a:spcPct val="0"/>
              </a:spcBef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89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spcBef>
                <a:spcPct val="0"/>
              </a:spcBef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48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89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89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spcBef>
                <a:spcPct val="0"/>
              </a:spcBef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89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12290" name="文本占位符 2"/>
          <p:cNvSpPr/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2530" name="文本占位符 2"/>
          <p:cNvSpPr/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1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4578" name="文本占位符 2"/>
          <p:cNvSpPr/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21037" y="1285875"/>
            <a:ext cx="1220787" cy="50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28812" y="1500188"/>
            <a:ext cx="1714500" cy="81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000250" y="857250"/>
            <a:ext cx="720725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83" descr="图片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3429000"/>
            <a:ext cx="7010400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000" b="0">
                <a:solidFill>
                  <a:srgbClr val="000000"/>
                </a:solidFill>
              </a:defRPr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667000"/>
            <a:ext cx="7010400" cy="685800"/>
          </a:xfrm>
          <a:effectLst/>
        </p:spPr>
        <p:txBody>
          <a:bodyPr/>
          <a:lstStyle>
            <a:lvl1pPr>
              <a:defRPr sz="4800">
                <a:latin typeface="Arial" panose="020B0604020202020204" pitchFamily="34" charset="0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762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700" smtClean="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54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876800" y="6613525"/>
            <a:ext cx="2133600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15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34400" y="6553200"/>
            <a:ext cx="457200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ctr" fontAlgn="base">
              <a:spcBef>
                <a:spcPct val="0"/>
              </a:spcBef>
            </a:pPr>
            <a:fld id="{9A0DB2DC-4C9A-4742-B13C-FB6460FD3503}" type="slidenum">
              <a:rPr lang="zh-CN" altLang="en-US" sz="140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400" strike="noStrike" noProof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5E-6 2.13873E-6 C 0.09028 -0.04994 0.17136 -0.08324 0.29948 -0.03052 C 0.29948 -0.03029 0.38056 0.03329 0.51111 0.03884 C 0.62847 0.03607 0.74167 -0.03075 0.74167 -0.03052 C 0.79688 -0.0474 0.81858 -0.03607 0.84532 -0.00532 " pathEditMode="relative" rAng="0" ptsTypes="fffff">
                                      <p:cBhvr>
                                        <p:cTn id="6" dur="1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00" y="-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81503E-6 C 0.09375 -0.04994 0.179 -0.08323 0.31216 -0.03052 C 0.31216 -0.03029 0.39636 0.0333 0.5323 0.03885 C 0.65452 0.03607 0.77223 -0.03075 0.77223 -0.03052 C 0.82986 -0.0474 0.85226 -0.03607 0.87986 -0.00531 " pathEditMode="relative" rAng="0" ptsTypes="fffff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00" y="-22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7 -3.98844E-6 C 0.09288 -0.04994 0.17674 -0.08323 0.30799 -0.03052 C 0.30799 -0.03029 0.39115 0.0333 0.52517 0.03885 C 0.64583 0.03607 0.76198 -0.03075 0.76198 -0.03052 C 0.81892 -0.04739 0.84097 -0.03607 0.8684 -0.00531 " pathEditMode="relative" rAng="0" ptsTypes="fffff">
                                      <p:cBhvr>
                                        <p:cTn id="11" dur="1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0" y="-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737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34100" cy="59737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04800" y="1219200"/>
            <a:ext cx="8382000" cy="51054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304800" y="1219200"/>
            <a:ext cx="8382000" cy="51054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21037" y="1285875"/>
            <a:ext cx="1220787" cy="50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28812" y="1500188"/>
            <a:ext cx="1714500" cy="81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000250" y="857250"/>
            <a:ext cx="720725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183" descr="图片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3429000"/>
            <a:ext cx="7010400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000" b="0">
                <a:solidFill>
                  <a:srgbClr val="000000"/>
                </a:solidFill>
              </a:defRPr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667000"/>
            <a:ext cx="7010400" cy="685800"/>
          </a:xfrm>
          <a:effectLst/>
        </p:spPr>
        <p:txBody>
          <a:bodyPr/>
          <a:lstStyle>
            <a:lvl1pPr>
              <a:defRPr sz="4800">
                <a:latin typeface="Arial" panose="020B0604020202020204" pitchFamily="34" charset="0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762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700" smtClean="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54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876800" y="6613525"/>
            <a:ext cx="2133600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15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34400" y="6553200"/>
            <a:ext cx="457200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ctr" fontAlgn="base">
              <a:spcBef>
                <a:spcPct val="0"/>
              </a:spcBef>
            </a:pPr>
            <a:fld id="{9A0DB2DC-4C9A-4742-B13C-FB6460FD3503}" type="slidenum">
              <a:rPr lang="zh-CN" altLang="en-US" sz="140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400" strike="noStrike" noProof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5E-6 2.13873E-6 C 0.09028 -0.04994 0.17136 -0.08324 0.29948 -0.03052 C 0.29948 -0.03029 0.38056 0.03329 0.51111 0.03884 C 0.62847 0.03607 0.74167 -0.03075 0.74167 -0.03052 C 0.79688 -0.0474 0.81858 -0.03607 0.84532 -0.00532 " pathEditMode="relative" rAng="0" ptsTypes="fffff">
                                      <p:cBhvr>
                                        <p:cTn id="6" dur="1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00" y="-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81503E-6 C 0.09375 -0.04994 0.179 -0.08323 0.31216 -0.03052 C 0.31216 -0.03029 0.39636 0.0333 0.5323 0.03885 C 0.65452 0.03607 0.77223 -0.03075 0.77223 -0.03052 C 0.82986 -0.0474 0.85226 -0.03607 0.87986 -0.00531 " pathEditMode="relative" rAng="0" ptsTypes="fffff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00" y="-22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7 -3.98844E-6 C 0.09288 -0.04994 0.17674 -0.08323 0.30799 -0.03052 C 0.30799 -0.03029 0.39115 0.0333 0.52517 0.03885 C 0.64583 0.03607 0.76198 -0.03075 0.76198 -0.03052 C 0.81892 -0.04739 0.84097 -0.03607 0.8684 -0.00531 " pathEditMode="relative" rAng="0" ptsTypes="fffff">
                                      <p:cBhvr>
                                        <p:cTn id="11" dur="1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0" y="-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2192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0" y="12192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737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34100" cy="59737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04800" y="1219200"/>
            <a:ext cx="8382000" cy="51054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304800" y="1219200"/>
            <a:ext cx="8382000" cy="51054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2192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0" y="12192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5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4" Type="http://schemas.openxmlformats.org/officeDocument/2006/relationships/image" Target="../media/image5.jpeg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114800" y="6448425"/>
            <a:ext cx="2133600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000" b="1" smtClean="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304800" y="1219200"/>
            <a:ext cx="8382000" cy="5105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4800" y="6448425"/>
            <a:ext cx="533400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1159" name="Line 135"/>
          <p:cNvSpPr>
            <a:spLocks noChangeShapeType="1"/>
          </p:cNvSpPr>
          <p:nvPr/>
        </p:nvSpPr>
        <p:spPr bwMode="white">
          <a:xfrm>
            <a:off x="9525" y="5967413"/>
            <a:ext cx="641350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</a:ln>
          <a:effectLst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wrap="square" lIns="91440" tIns="45720" rIns="91440" bIns="4572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83" name="Rectangle 15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0" y="6448425"/>
            <a:ext cx="2895600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 smtClean="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2" name="Picture 172" descr="图片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114800" y="6448425"/>
            <a:ext cx="2133600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000" b="1" smtClean="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304800" y="1219200"/>
            <a:ext cx="8382000" cy="5105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4800" y="6448425"/>
            <a:ext cx="533400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1159" name="Line 135"/>
          <p:cNvSpPr>
            <a:spLocks noChangeShapeType="1"/>
          </p:cNvSpPr>
          <p:nvPr/>
        </p:nvSpPr>
        <p:spPr bwMode="white">
          <a:xfrm>
            <a:off x="9525" y="5967413"/>
            <a:ext cx="641350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</a:ln>
          <a:effectLst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  <a:prstGeom prst="rect">
            <a:avLst/>
          </a:prstGeom>
          <a:noFill/>
          <a:ln w="9525">
            <a:noFill/>
          </a:ln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wrap="square" lIns="91440" tIns="45720" rIns="91440" bIns="4572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83" name="Rectangle 15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0" y="6448425"/>
            <a:ext cx="2895600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 smtClean="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6" name="Picture 172" descr="图片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microsoft.com/office/2007/relationships/media" Target="file:///H:\&#28041;&#27743;&#37319;&#33433;&#33993;\&#28041;&#27743;&#37319;&#33433;&#33993;.mp3" TargetMode="External"/><Relationship Id="rId1" Type="http://schemas.openxmlformats.org/officeDocument/2006/relationships/audio" Target="file:///H:\&#28041;&#27743;&#37319;&#33433;&#33993;\&#28041;&#27743;&#37319;&#33433;&#33993;.mp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WordArt 3"/>
          <p:cNvSpPr>
            <a:spLocks noTextEdit="1"/>
          </p:cNvSpPr>
          <p:nvPr/>
        </p:nvSpPr>
        <p:spPr>
          <a:xfrm rot="5400000">
            <a:off x="4787900" y="2781300"/>
            <a:ext cx="4392613" cy="7921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31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+mn-ea" charset="0"/>
                <a:ea typeface="+mn-ea" charset="0"/>
              </a:rPr>
              <a:t>涉江采芙蓉</a:t>
            </a:r>
            <a:endParaRPr lang="zh-CN" altLang="en-US" sz="3600">
              <a:ln w="31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8000"/>
              </a:solidFill>
              <a:latin typeface="+mn-ea" charset="0"/>
              <a:ea typeface="+mn-ea" charset="0"/>
            </a:endParaRPr>
          </a:p>
        </p:txBody>
      </p:sp>
      <p:sp>
        <p:nvSpPr>
          <p:cNvPr id="7170" name="文本框 1"/>
          <p:cNvSpPr txBox="1"/>
          <p:nvPr/>
        </p:nvSpPr>
        <p:spPr>
          <a:xfrm>
            <a:off x="5508625" y="2593975"/>
            <a:ext cx="674688" cy="32702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r>
              <a:rPr lang="en-US" altLang="zh-CN" sz="3200" b="1">
                <a:solidFill>
                  <a:srgbClr val="000099"/>
                </a:solidFill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itchFamily="2" charset="-122"/>
              </a:rPr>
              <a:t>古诗十九首</a:t>
            </a:r>
            <a:r>
              <a:rPr lang="en-US" altLang="zh-CN" sz="3200" b="1">
                <a:solidFill>
                  <a:srgbClr val="000099"/>
                </a:solidFill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endParaRPr lang="zh-CN" altLang="en-US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45057" descr="图片1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45058"/>
          <p:cNvSpPr txBox="1"/>
          <p:nvPr/>
        </p:nvSpPr>
        <p:spPr>
          <a:xfrm>
            <a:off x="611188" y="4797425"/>
            <a:ext cx="3959225" cy="457200"/>
          </a:xfrm>
          <a:prstGeom prst="rect">
            <a:avLst/>
          </a:prstGeom>
          <a:solidFill>
            <a:srgbClr val="9BFFEC"/>
          </a:solidFill>
          <a:ln w="9525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离居终老之苦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7411" name="组合 45059"/>
          <p:cNvGrpSpPr/>
          <p:nvPr/>
        </p:nvGrpSpPr>
        <p:grpSpPr>
          <a:xfrm>
            <a:off x="3276600" y="2924175"/>
            <a:ext cx="2592388" cy="1512888"/>
            <a:chOff x="2064" y="1842"/>
            <a:chExt cx="1633" cy="953"/>
          </a:xfrm>
        </p:grpSpPr>
        <p:sp>
          <p:nvSpPr>
            <p:cNvPr id="17412" name="椭圆 45060"/>
            <p:cNvSpPr/>
            <p:nvPr/>
          </p:nvSpPr>
          <p:spPr>
            <a:xfrm>
              <a:off x="2064" y="1842"/>
              <a:ext cx="1633" cy="953"/>
            </a:xfrm>
            <a:prstGeom prst="ellipse">
              <a:avLst/>
            </a:prstGeom>
            <a:solidFill>
              <a:srgbClr val="9BFFE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13" name="文本框 45061"/>
            <p:cNvSpPr txBox="1"/>
            <p:nvPr/>
          </p:nvSpPr>
          <p:spPr>
            <a:xfrm>
              <a:off x="2200" y="1979"/>
              <a:ext cx="1451" cy="6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天地之间一声幽叹</a:t>
              </a:r>
              <a:endPara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7414" name="图片 45062" descr="图片1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5064" name="组合 45063"/>
          <p:cNvGrpSpPr/>
          <p:nvPr/>
        </p:nvGrpSpPr>
        <p:grpSpPr>
          <a:xfrm>
            <a:off x="3492500" y="4941888"/>
            <a:ext cx="2592388" cy="1512887"/>
            <a:chOff x="2064" y="1842"/>
            <a:chExt cx="1633" cy="953"/>
          </a:xfrm>
        </p:grpSpPr>
        <p:sp>
          <p:nvSpPr>
            <p:cNvPr id="17416" name="椭圆 45064"/>
            <p:cNvSpPr/>
            <p:nvPr/>
          </p:nvSpPr>
          <p:spPr>
            <a:xfrm>
              <a:off x="2064" y="1842"/>
              <a:ext cx="1633" cy="953"/>
            </a:xfrm>
            <a:prstGeom prst="ellipse">
              <a:avLst/>
            </a:prstGeom>
            <a:solidFill>
              <a:srgbClr val="9BFFE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5066" name="文本框 45065"/>
            <p:cNvSpPr txBox="1"/>
            <p:nvPr/>
          </p:nvSpPr>
          <p:spPr>
            <a:xfrm>
              <a:off x="2200" y="1979"/>
              <a:ext cx="1451" cy="6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3200" b="1" noProof="1" dirty="0"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天地之间一声幽叹</a:t>
              </a:r>
              <a:r>
                <a:rPr lang="en-US" altLang="zh-CN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——</a:t>
              </a:r>
              <a:endPara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5067" name="组合 45066"/>
          <p:cNvGrpSpPr/>
          <p:nvPr/>
        </p:nvGrpSpPr>
        <p:grpSpPr>
          <a:xfrm>
            <a:off x="3203575" y="2420938"/>
            <a:ext cx="3097213" cy="2492375"/>
            <a:chOff x="2064" y="2614"/>
            <a:chExt cx="1951" cy="1570"/>
          </a:xfrm>
        </p:grpSpPr>
        <p:sp>
          <p:nvSpPr>
            <p:cNvPr id="17419" name="任意多边形 45067"/>
            <p:cNvSpPr/>
            <p:nvPr/>
          </p:nvSpPr>
          <p:spPr>
            <a:xfrm>
              <a:off x="2064" y="2614"/>
              <a:ext cx="1951" cy="1570"/>
            </a:xfrm>
            <a:custGeom>
              <a:avLst/>
              <a:gdLst/>
              <a:ahLst/>
              <a:cxnLst>
                <a:cxn ang="270">
                  <a:pos x="10860" y="2187"/>
                </a:cxn>
                <a:cxn ang="180">
                  <a:pos x="2928" y="10800"/>
                </a:cxn>
                <a:cxn ang="90">
                  <a:pos x="10860" y="21600"/>
                </a:cxn>
                <a:cxn ang="0">
                  <a:pos x="18672" y="10800"/>
                </a:cxn>
              </a:cxnLst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6699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5069" name="文本框 45068"/>
            <p:cNvSpPr txBox="1"/>
            <p:nvPr/>
          </p:nvSpPr>
          <p:spPr>
            <a:xfrm>
              <a:off x="2290" y="2795"/>
              <a:ext cx="1678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36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bg1"/>
                </a:buClr>
              </a:pPr>
              <a:r>
                <a:rPr lang="zh-CN" altLang="en-US" sz="3200" b="1" noProof="1" dirty="0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同心而离居，</a:t>
              </a:r>
              <a:endParaRPr lang="zh-CN" altLang="en-US" sz="3200" b="1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ts val="36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bg1"/>
                </a:buClr>
              </a:pPr>
              <a:r>
                <a:rPr lang="zh-CN" altLang="en-US" sz="3200" b="1" noProof="1" dirty="0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忧伤以终老。</a:t>
              </a:r>
              <a:endParaRPr lang="zh-CN" altLang="en-US" sz="3200" b="1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 Box 4"/>
          <p:cNvSpPr txBox="1"/>
          <p:nvPr/>
        </p:nvSpPr>
        <p:spPr>
          <a:xfrm>
            <a:off x="863600" y="-319087"/>
            <a:ext cx="1708150" cy="1446212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3C4085"/>
            </a:prstShdw>
          </a:effectLst>
        </p:spPr>
        <p:txBody>
          <a:bodyPr wrap="square" anchor="t">
            <a:spAutoFit/>
          </a:bodyPr>
          <a:p>
            <a:pPr algn="r" defTabSz="914400"/>
            <a:r>
              <a:rPr lang="zh-CN" altLang="en-US" sz="4000" b="1">
                <a:solidFill>
                  <a:srgbClr val="9966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诗眼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225425" y="1125538"/>
            <a:ext cx="8799513" cy="936625"/>
            <a:chOff x="225425" y="1126173"/>
            <a:chExt cx="8799513" cy="936625"/>
          </a:xfrm>
        </p:grpSpPr>
        <p:sp>
          <p:nvSpPr>
            <p:cNvPr id="18435" name="AutoShape 6"/>
            <p:cNvSpPr/>
            <p:nvPr/>
          </p:nvSpPr>
          <p:spPr>
            <a:xfrm>
              <a:off x="225425" y="1126173"/>
              <a:ext cx="8642350" cy="936625"/>
            </a:xfrm>
            <a:prstGeom prst="horizontalScroll">
              <a:avLst>
                <a:gd name="adj" fmla="val 12500"/>
              </a:avLst>
            </a:prstGeom>
            <a:solidFill>
              <a:srgbClr val="99CC00"/>
            </a:solidFill>
            <a:ln w="9525">
              <a:noFill/>
            </a:ln>
            <a:effectLst>
              <a:prstShdw prst="shdw17" dist="17961" dir="2699999">
                <a:srgbClr val="5C7A00"/>
              </a:prstShdw>
            </a:effectLst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6" name="Text Box 8"/>
            <p:cNvSpPr txBox="1"/>
            <p:nvPr/>
          </p:nvSpPr>
          <p:spPr>
            <a:xfrm>
              <a:off x="673100" y="1303020"/>
              <a:ext cx="8351838" cy="583565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rgbClr val="3C4085"/>
              </a:prstShdw>
            </a:effectLst>
          </p:spPr>
          <p:txBody>
            <a:bodyPr anchor="t">
              <a:spAutoFit/>
            </a:bodyPr>
            <a:p>
              <a:pPr defTabSz="914400"/>
              <a:r>
                <a:rPr lang="zh-CN" altLang="en-US" sz="32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诗眼：指作品中点睛传神之笔。（形式有两种）</a:t>
              </a:r>
              <a:r>
                <a:rPr lang="zh-CN" altLang="en-US" sz="3200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32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8437" name="Picture 9" descr="2006072321490753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752725"/>
            <a:ext cx="2938463" cy="410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6" name="Text Box 10"/>
          <p:cNvSpPr txBox="1"/>
          <p:nvPr/>
        </p:nvSpPr>
        <p:spPr>
          <a:xfrm>
            <a:off x="3013075" y="2457450"/>
            <a:ext cx="5854700" cy="17526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990000"/>
            </a:prstShdw>
          </a:effectLst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①诗词句中最精炼传神的某个字；②全篇最关键的词句，是一篇诗词的主旨所在。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6507" name="Text Box 11"/>
          <p:cNvSpPr txBox="1"/>
          <p:nvPr/>
        </p:nvSpPr>
        <p:spPr>
          <a:xfrm>
            <a:off x="4437063" y="4897438"/>
            <a:ext cx="2236787" cy="1014412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3C4085"/>
            </a:prstShdw>
          </a:effectLst>
        </p:spPr>
        <p:txBody>
          <a:bodyPr wrap="square" anchor="t">
            <a:spAutoFit/>
          </a:bodyPr>
          <a:p>
            <a:pPr defTabSz="914400"/>
            <a:r>
              <a:rPr lang="zh-CN" altLang="en-US" sz="6000" b="1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忧伤</a:t>
            </a:r>
            <a:endParaRPr lang="zh-CN" altLang="en-US" sz="6000" b="1" dirty="0">
              <a:solidFill>
                <a:schemeClr val="accent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6" grpId="0" bldLvl="0" animBg="1"/>
      <p:bldP spid="10650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3"/>
          <p:cNvSpPr>
            <a:spLocks noGrp="1"/>
          </p:cNvSpPr>
          <p:nvPr>
            <p:ph idx="1"/>
          </p:nvPr>
        </p:nvSpPr>
        <p:spPr>
          <a:xfrm>
            <a:off x="179388" y="355600"/>
            <a:ext cx="8783637" cy="5018088"/>
          </a:xfrm>
          <a:ln/>
        </p:spPr>
        <p:txBody>
          <a:bodyPr wrap="square" lIns="91440" tIns="45720" rIns="91440" bIns="45720" anchor="t"/>
          <a:p>
            <a:pPr>
              <a:buNone/>
            </a:pPr>
            <a:r>
              <a:rPr lang="en-US" altLang="zh-CN" sz="3600" dirty="0">
                <a:solidFill>
                  <a:srgbClr val="33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400" dirty="0">
                <a:solidFill>
                  <a:srgbClr val="33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400" dirty="0">
              <a:solidFill>
                <a:srgbClr val="3366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dirty="0">
                <a:solidFill>
                  <a:srgbClr val="33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问题探究：</a:t>
            </a:r>
            <a:endParaRPr lang="zh-CN" altLang="en-US" sz="4400" dirty="0">
              <a:solidFill>
                <a:srgbClr val="3366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endParaRPr lang="zh-CN" altLang="en-US" sz="4400" dirty="0">
              <a:solidFill>
                <a:srgbClr val="3366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600" dirty="0">
                <a:solidFill>
                  <a:srgbClr val="33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抒情主人公是女子还是男子？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2473" name="Text Box 9"/>
          <p:cNvSpPr txBox="1"/>
          <p:nvPr/>
        </p:nvSpPr>
        <p:spPr>
          <a:xfrm>
            <a:off x="468313" y="3640138"/>
            <a:ext cx="4537075" cy="6445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3C4085"/>
            </a:prstShdw>
          </a:effectLst>
        </p:spPr>
        <p:txBody>
          <a:bodyPr anchor="t">
            <a:spAutoFit/>
          </a:bodyPr>
          <a:p>
            <a:pPr defTabSz="914400"/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女子思夫怀远。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2474" name="Text Box 10"/>
          <p:cNvSpPr txBox="1"/>
          <p:nvPr/>
        </p:nvSpPr>
        <p:spPr>
          <a:xfrm>
            <a:off x="468313" y="4729163"/>
            <a:ext cx="5905500" cy="6445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3C4085"/>
            </a:prstShdw>
          </a:effectLst>
        </p:spPr>
        <p:txBody>
          <a:bodyPr anchor="t">
            <a:spAutoFit/>
          </a:bodyPr>
          <a:p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游子思乡怀人。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3" grpId="0" bldLvl="0" animBg="1"/>
      <p:bldP spid="6247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内容占位符 43009"/>
          <p:cNvSpPr>
            <a:spLocks noGrp="1"/>
          </p:cNvSpPr>
          <p:nvPr>
            <p:ph idx="1"/>
          </p:nvPr>
        </p:nvSpPr>
        <p:spPr>
          <a:xfrm>
            <a:off x="-260350" y="925513"/>
            <a:ext cx="9204325" cy="4486275"/>
          </a:xfrm>
        </p:spPr>
        <p:txBody>
          <a:bodyPr anchor="t"/>
          <a:p>
            <a:pPr marL="0" indent="0" algn="ctr" fontAlgn="base">
              <a:buNone/>
            </a:pPr>
            <a:endParaRPr lang="zh-CN" altLang="en-US" strike="noStrike" noProof="1" dirty="0"/>
          </a:p>
          <a:p>
            <a:pPr marL="0" indent="0" algn="ctr" fontAlgn="base">
              <a:buNone/>
            </a:pPr>
            <a:r>
              <a:rPr lang="zh-CN" altLang="en-US" sz="4000" strike="noStrike" noProof="1" dirty="0"/>
              <a:t>九月九日忆山东兄弟</a:t>
            </a:r>
            <a:endParaRPr lang="zh-CN" altLang="en-US" sz="4000" strike="noStrike" noProof="1" dirty="0"/>
          </a:p>
          <a:p>
            <a:pPr marL="0" indent="0" algn="ctr" fontAlgn="base">
              <a:buNone/>
            </a:pPr>
            <a:r>
              <a:rPr lang="zh-CN" altLang="en-US" sz="4000" strike="noStrike" noProof="1" dirty="0"/>
              <a:t> </a:t>
            </a:r>
            <a:r>
              <a:rPr lang="zh-CN" altLang="en-US" sz="4000" strike="noStrike" noProof="1" dirty="0">
                <a:sym typeface="+mn-ea"/>
              </a:rPr>
              <a:t>王维</a:t>
            </a:r>
            <a:r>
              <a:rPr lang="zh-CN" altLang="en-US" sz="4000" strike="noStrike" noProof="1" dirty="0"/>
              <a:t>      </a:t>
            </a:r>
            <a:endParaRPr lang="zh-CN" altLang="en-US" sz="4000" strike="noStrike" noProof="1" dirty="0"/>
          </a:p>
          <a:p>
            <a:pPr marL="0" indent="0" fontAlgn="base">
              <a:buNone/>
            </a:pPr>
            <a:r>
              <a:rPr lang="zh-CN" altLang="en-US" sz="4000" strike="noStrike" noProof="1" dirty="0"/>
              <a:t>    </a:t>
            </a:r>
            <a:r>
              <a:rPr lang="zh-CN" altLang="en-US" sz="4000" strike="noStrike" noProof="1" dirty="0">
                <a:solidFill>
                  <a:srgbClr val="FF0000"/>
                </a:solidFill>
              </a:rPr>
              <a:t>独在异乡为异客，每逢佳节倍思亲。</a:t>
            </a:r>
            <a:endParaRPr lang="zh-CN" altLang="en-US" sz="4000" strike="noStrike" noProof="1" dirty="0">
              <a:solidFill>
                <a:srgbClr val="FF0000"/>
              </a:solidFill>
            </a:endParaRPr>
          </a:p>
          <a:p>
            <a:pPr fontAlgn="base">
              <a:buNone/>
            </a:pPr>
            <a:r>
              <a:rPr lang="zh-CN" altLang="en-US" sz="4000" strike="noStrike" noProof="1" dirty="0">
                <a:solidFill>
                  <a:srgbClr val="FF0000"/>
                </a:solidFill>
              </a:rPr>
              <a:t>    遥知兄弟登高处，遍插茱萸少一人。</a:t>
            </a:r>
            <a:endParaRPr lang="zh-CN" altLang="en-US" sz="4000" strike="noStrike" noProof="1" dirty="0">
              <a:solidFill>
                <a:srgbClr val="FF0000"/>
              </a:solidFill>
            </a:endParaRPr>
          </a:p>
          <a:p>
            <a:pPr fontAlgn="base">
              <a:buNone/>
            </a:pPr>
            <a:r>
              <a:rPr lang="zh-CN" altLang="en-US" strike="noStrike" noProof="1" dirty="0"/>
              <a:t>    </a:t>
            </a:r>
            <a:endParaRPr lang="zh-CN" altLang="en-US" strike="noStrike" noProof="1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Text Box 6"/>
          <p:cNvSpPr txBox="1"/>
          <p:nvPr/>
        </p:nvSpPr>
        <p:spPr>
          <a:xfrm>
            <a:off x="-82550" y="161925"/>
            <a:ext cx="9029700" cy="653415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bg1"/>
              </a:gs>
            </a:gsLst>
            <a:lin ang="2700000" scaled="1"/>
            <a:tileRect/>
          </a:gradFill>
          <a:ln w="9525">
            <a:noFill/>
          </a:ln>
          <a:effectLst>
            <a:prstShdw prst="shdw17" dist="17961" dir="2699999">
              <a:srgbClr val="5B7311"/>
            </a:prstShdw>
          </a:effectLst>
        </p:spPr>
        <p:txBody>
          <a:bodyPr anchor="t"/>
          <a:p>
            <a:pPr eaLnBrk="0" hangingPunct="0">
              <a:spcBef>
                <a:spcPct val="20000"/>
              </a:spcBef>
              <a:buClr>
                <a:schemeClr val="tx1"/>
              </a:buClr>
            </a:pPr>
            <a:endParaRPr lang="zh-CN" altLang="en-US" sz="3200" b="1" dirty="0"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  <a:buClr>
                <a:schemeClr val="tx1"/>
              </a:buClr>
            </a:pPr>
            <a:endParaRPr lang="zh-CN" altLang="en-US" sz="3200" b="1" dirty="0"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  <a:buClr>
                <a:schemeClr val="tx1"/>
              </a:buClr>
            </a:pPr>
            <a:r>
              <a:rPr lang="zh-CN" altLang="en-US" sz="3200" b="1" dirty="0">
                <a:latin typeface="Verdana" panose="020B060403050404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Verdana" panose="020B0604030504040204" pitchFamily="34" charset="0"/>
                <a:ea typeface="宋体" panose="02010600030101010101" pitchFamily="2" charset="-122"/>
              </a:rPr>
              <a:t>对面落笔法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−−−</a:t>
            </a:r>
            <a:r>
              <a:rPr lang="zh-CN" altLang="en-US" sz="4000" b="1" dirty="0">
                <a:latin typeface="Verdana" panose="020B0604030504040204" pitchFamily="34" charset="0"/>
                <a:ea typeface="宋体" panose="02010600030101010101" pitchFamily="2" charset="-122"/>
              </a:rPr>
              <a:t>“悬想”的艺术手法</a:t>
            </a:r>
            <a:endParaRPr lang="zh-CN" altLang="en-US" sz="4000" b="1" dirty="0"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  <a:buClr>
                <a:schemeClr val="tx1"/>
              </a:buClr>
            </a:pPr>
            <a:endParaRPr lang="zh-CN" altLang="en-US" sz="4000" b="1" dirty="0"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  <a:buClr>
                <a:schemeClr val="tx1"/>
              </a:buClr>
            </a:pPr>
            <a:r>
              <a:rPr lang="zh-CN" altLang="en-US" sz="3600" b="1" dirty="0">
                <a:latin typeface="Verdana" panose="020B0604030504040204" pitchFamily="34" charset="0"/>
                <a:ea typeface="宋体" panose="02010600030101010101" pitchFamily="2" charset="-122"/>
              </a:rPr>
              <a:t>    对面落笔法就是诗人在写人叙事时不从自己角度写，而从对方着笔的一种特殊的表现手法。从而</a:t>
            </a:r>
            <a:r>
              <a:rPr lang="zh-CN" altLang="en-US" sz="3600" b="1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委婉含蓄地抒发深挚的情感</a:t>
            </a:r>
            <a:r>
              <a:rPr lang="zh-CN" altLang="en-US" sz="3600" b="1" dirty="0">
                <a:latin typeface="Verdana" panose="020B0604030504040204" pitchFamily="34" charset="0"/>
                <a:ea typeface="宋体" panose="02010600030101010101" pitchFamily="2" charset="-122"/>
              </a:rPr>
              <a:t>。简单说就是自己思念对方，却说对方不忘自己。</a:t>
            </a:r>
            <a:endParaRPr lang="en-US" altLang="zh-CN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2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3375" y="-476250"/>
            <a:ext cx="9817100" cy="7446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文本框 3"/>
          <p:cNvSpPr txBox="1"/>
          <p:nvPr/>
        </p:nvSpPr>
        <p:spPr>
          <a:xfrm>
            <a:off x="-333375" y="1354138"/>
            <a:ext cx="10593388" cy="4005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defTabSz="914400"/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     夜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914400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杜甫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lnSpc>
                <a:spcPct val="140000"/>
              </a:lnSpc>
            </a:pPr>
            <a:r>
              <a:rPr lang="en-US" altLang="zh-CN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今夜鄜州月， 闺中只独看。</a:t>
            </a:r>
            <a:b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遥怜小儿女， 未解忆长安。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内容占位符 47105"/>
          <p:cNvSpPr>
            <a:spLocks noGrp="1"/>
          </p:cNvSpPr>
          <p:nvPr>
            <p:ph idx="1"/>
          </p:nvPr>
        </p:nvSpPr>
        <p:spPr>
          <a:xfrm>
            <a:off x="131763" y="1095375"/>
            <a:ext cx="8640762" cy="5616575"/>
          </a:xfrm>
          <a:ln/>
        </p:spPr>
        <p:txBody>
          <a:bodyPr anchor="t"/>
          <a:p>
            <a:pPr>
              <a:lnSpc>
                <a:spcPct val="90000"/>
              </a:lnSpc>
            </a:pPr>
            <a:r>
              <a:rPr lang="zh-CN" altLang="zh-CN" sz="4400"/>
              <a:t>作业布置：</a:t>
            </a:r>
            <a:endParaRPr lang="zh-CN" altLang="zh-CN" sz="4400"/>
          </a:p>
          <a:p>
            <a:pPr>
              <a:lnSpc>
                <a:spcPct val="90000"/>
              </a:lnSpc>
            </a:pPr>
            <a:endParaRPr lang="zh-CN" altLang="zh-CN" sz="4400"/>
          </a:p>
          <a:p>
            <a:pPr>
              <a:lnSpc>
                <a:spcPct val="90000"/>
              </a:lnSpc>
            </a:pPr>
            <a:r>
              <a:rPr lang="zh-CN" altLang="zh-CN" sz="4000"/>
              <a:t>试着将诗歌改写为一篇</a:t>
            </a:r>
            <a:r>
              <a:rPr lang="zh-CN" altLang="zh-CN" sz="4000">
                <a:latin typeface="宋体" panose="02010600030101010101" pitchFamily="2" charset="-122"/>
                <a:ea typeface="宋体" panose="02010600030101010101" pitchFamily="2" charset="-122"/>
              </a:rPr>
              <a:t>500</a:t>
            </a:r>
            <a:r>
              <a:rPr lang="zh-CN" altLang="zh-CN" sz="4000"/>
              <a:t>字左右的记叙文，要求符合原诗情感基调，有一定的细节描写。</a:t>
            </a:r>
            <a:endParaRPr lang="zh-CN" altLang="zh-CN" sz="400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55297"/>
          <p:cNvSpPr txBox="1"/>
          <p:nvPr/>
        </p:nvSpPr>
        <p:spPr>
          <a:xfrm>
            <a:off x="0" y="396875"/>
            <a:ext cx="9144000" cy="6554788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世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界上最遥远的距离，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不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是生与死的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距离，而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是我站在你面前，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你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不知道我爱你。</a:t>
            </a:r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世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界上最遥远的距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离，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不是我站在你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面前，你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不知道我爱你，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是爱到痴迷，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却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不能说我爱你。 </a:t>
            </a:r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世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界上最遥远的距离，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不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是我不能说我爱你，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是想你痛彻心脾，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却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只能深埋心底。 </a:t>
            </a:r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世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界上最遥远的距离，不是我不能说我想你，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是彼此相爱，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却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不能够在一起。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泰戈尔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7" name="Group 18"/>
          <p:cNvGrpSpPr/>
          <p:nvPr/>
        </p:nvGrpSpPr>
        <p:grpSpPr>
          <a:xfrm>
            <a:off x="1409700" y="809625"/>
            <a:ext cx="6457950" cy="3981450"/>
            <a:chOff x="720" y="1392"/>
            <a:chExt cx="4058" cy="480"/>
          </a:xfrm>
        </p:grpSpPr>
        <p:sp>
          <p:nvSpPr>
            <p:cNvPr id="287763" name="AutoShape 1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9219" name="Group 20"/>
            <p:cNvGrpSpPr/>
            <p:nvPr/>
          </p:nvGrpSpPr>
          <p:grpSpPr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65" name="AutoShape 2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7766" name="AutoShape 2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5127" name="Text Box 23"/>
          <p:cNvSpPr txBox="1"/>
          <p:nvPr/>
        </p:nvSpPr>
        <p:spPr>
          <a:xfrm>
            <a:off x="1943100" y="1355725"/>
            <a:ext cx="5708650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 algn="just">
              <a:spcBef>
                <a:spcPct val="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华文新魏" pitchFamily="2" charset="-122"/>
              </a:rPr>
              <a:t>东汉末年文人作品合称，</a:t>
            </a:r>
            <a:endParaRPr lang="zh-CN" altLang="en-US" sz="3200" b="1" dirty="0">
              <a:latin typeface="Arial" panose="020B0604020202020204" pitchFamily="34" charset="0"/>
              <a:ea typeface="华文新魏" pitchFamily="2" charset="-122"/>
            </a:endParaRPr>
          </a:p>
          <a:p>
            <a:pPr marL="457200" indent="-457200" algn="just">
              <a:spcBef>
                <a:spcPct val="0"/>
              </a:spcBef>
            </a:pP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五言诗成熟期的代表作，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  <a:p>
            <a:pPr marL="457200" indent="-457200" algn="just">
              <a:spcBef>
                <a:spcPct val="0"/>
              </a:spcBef>
            </a:pP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被誉为</a:t>
            </a:r>
            <a:r>
              <a:rPr lang="zh-CN" altLang="en-US" sz="3200" b="1" dirty="0">
                <a:latin typeface="Arial" panose="020B0604020202020204" pitchFamily="34" charset="0"/>
                <a:ea typeface="华文新魏" pitchFamily="2" charset="-122"/>
              </a:rPr>
              <a:t>“</a:t>
            </a:r>
            <a:r>
              <a:rPr lang="zh-CN" altLang="en-US" sz="3200" b="1" dirty="0">
                <a:solidFill>
                  <a:srgbClr val="FF6699"/>
                </a:solidFill>
                <a:latin typeface="华文新魏" pitchFamily="2" charset="-122"/>
                <a:ea typeface="华文新魏" pitchFamily="2" charset="-122"/>
              </a:rPr>
              <a:t>五言之冠冕</a:t>
            </a:r>
            <a:r>
              <a:rPr lang="zh-CN" altLang="en-US" sz="3200" b="1" dirty="0">
                <a:latin typeface="Arial" panose="020B0604020202020204" pitchFamily="34" charset="0"/>
                <a:ea typeface="华文新魏" pitchFamily="2" charset="-122"/>
              </a:rPr>
              <a:t>”，</a:t>
            </a:r>
            <a:endParaRPr lang="zh-CN" altLang="en-US" sz="3200" b="1" dirty="0">
              <a:latin typeface="Arial" panose="020B0604020202020204" pitchFamily="34" charset="0"/>
              <a:ea typeface="华文新魏" pitchFamily="2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华文新魏" pitchFamily="2" charset="-122"/>
              </a:rPr>
              <a:t>以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平浅质朴</a:t>
            </a:r>
            <a:r>
              <a:rPr lang="zh-CN" altLang="en-US" sz="3200" b="1" dirty="0">
                <a:latin typeface="Arial" panose="020B0604020202020204" pitchFamily="34" charset="0"/>
                <a:ea typeface="华文新魏" pitchFamily="2" charset="-122"/>
              </a:rPr>
              <a:t>的文字展现深情，</a:t>
            </a:r>
            <a:endParaRPr lang="zh-CN" altLang="en-US" sz="3200" b="1" dirty="0">
              <a:latin typeface="Arial" panose="020B0604020202020204" pitchFamily="34" charset="0"/>
              <a:ea typeface="华文新魏" pitchFamily="2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华文新魏" pitchFamily="2" charset="-122"/>
              </a:rPr>
              <a:t>南朝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华文新魏" pitchFamily="2" charset="-122"/>
              </a:rPr>
              <a:t>萧统</a:t>
            </a:r>
            <a:r>
              <a:rPr lang="zh-CN" altLang="en-US" sz="3200" b="1" dirty="0">
                <a:latin typeface="Arial" panose="020B0604020202020204" pitchFamily="34" charset="0"/>
                <a:ea typeface="华文新魏" pitchFamily="2" charset="-122"/>
              </a:rPr>
              <a:t>合收于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华文新魏" pitchFamily="2" charset="-122"/>
              </a:rPr>
              <a:t>《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华文新魏" pitchFamily="2" charset="-122"/>
              </a:rPr>
              <a:t>文选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华文新魏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华文新魏" pitchFamily="2" charset="-122"/>
              </a:rPr>
              <a:t>中。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298450" y="836613"/>
            <a:ext cx="1082675" cy="4032250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0"/>
              </a:spcBef>
              <a:buClrTx/>
              <a:buSzTx/>
              <a:defRPr/>
            </a:pPr>
            <a:r>
              <a:rPr kumimoji="0" lang="zh-CN" altLang="en-US" sz="54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書法家淡古印" pitchFamily="49" charset="-120"/>
                <a:cs typeface="+mn-cs"/>
              </a:rPr>
              <a:t>古诗十九首</a:t>
            </a:r>
            <a:endParaRPr kumimoji="0" lang="zh-CN" altLang="en-US" sz="54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書法家淡古印" pitchFamily="49" charset="-120"/>
              <a:cs typeface="+mn-cs"/>
            </a:endParaRPr>
          </a:p>
        </p:txBody>
      </p:sp>
      <p:sp>
        <p:nvSpPr>
          <p:cNvPr id="5159" name="Rectangle 39"/>
          <p:cNvSpPr>
            <a:spLocks noChangeArrowheads="1"/>
          </p:cNvSpPr>
          <p:nvPr/>
        </p:nvSpPr>
        <p:spPr bwMode="auto">
          <a:xfrm>
            <a:off x="3381375" y="403542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0" name="Text Box 40"/>
          <p:cNvSpPr txBox="1">
            <a:spLocks noChangeArrowheads="1"/>
          </p:cNvSpPr>
          <p:nvPr/>
        </p:nvSpPr>
        <p:spPr bwMode="auto">
          <a:xfrm>
            <a:off x="0" y="5286375"/>
            <a:ext cx="8715375" cy="1198563"/>
          </a:xfrm>
          <a:prstGeom prst="rect">
            <a:avLst/>
          </a:prstGeom>
          <a:noFill/>
          <a:ln w="38100" cmpd="dbl">
            <a:solidFill>
              <a:srgbClr val="FF0000"/>
            </a:solidFill>
            <a:miter lim="800000"/>
          </a:ln>
          <a:effectLst/>
        </p:spPr>
        <p:txBody>
          <a:bodyPr wrap="square">
            <a:spAutoFit/>
          </a:bodyPr>
          <a:p>
            <a:pPr>
              <a:buClr>
                <a:schemeClr val="hlink"/>
              </a:buClr>
              <a:buSzPct val="60000"/>
              <a:buFont typeface="Wingdings" panose="05000000000000000000" pitchFamily="2" charset="2"/>
            </a:pPr>
            <a:r>
              <a:rPr lang="zh-CN" altLang="en-US" sz="2400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3600" b="1" noProof="1" dirty="0">
                <a:latin typeface="华文新魏" pitchFamily="2" charset="-122"/>
                <a:ea typeface="华文新魏" pitchFamily="2" charset="-122"/>
                <a:cs typeface="+mn-cs"/>
              </a:rPr>
              <a:t>思想内容</a:t>
            </a:r>
            <a:r>
              <a:rPr lang="en-US" altLang="zh-CN" sz="3600" b="1" noProof="1">
                <a:latin typeface="华文新魏" pitchFamily="2" charset="-122"/>
                <a:ea typeface="华文新魏" pitchFamily="2" charset="-122"/>
                <a:cs typeface="+mn-cs"/>
              </a:rPr>
              <a:t>:</a:t>
            </a:r>
            <a:r>
              <a:rPr sz="36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主要写的是作者</a:t>
            </a:r>
            <a:r>
              <a:rPr lang="zh-CN" sz="36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的</a:t>
            </a:r>
            <a:r>
              <a:rPr sz="36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失意和哀伤，写游子、思妇的离愁和相思之情。</a:t>
            </a:r>
            <a:endParaRPr sz="36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51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51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6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Text Box 4"/>
          <p:cNvSpPr txBox="1"/>
          <p:nvPr/>
        </p:nvSpPr>
        <p:spPr>
          <a:xfrm>
            <a:off x="252413" y="1268413"/>
            <a:ext cx="7939087" cy="4752975"/>
          </a:xfrm>
          <a:prstGeom prst="rect">
            <a:avLst/>
          </a:prstGeom>
          <a:solidFill>
            <a:srgbClr val="DDDDDD"/>
          </a:solidFill>
          <a:ln w="9525">
            <a:noFill/>
          </a:ln>
        </p:spPr>
        <p:txBody>
          <a:bodyPr vert="eaVert" anchor="t">
            <a:spAutoFit/>
          </a:bodyPr>
          <a:p>
            <a:pPr algn="ctr">
              <a:spcBef>
                <a:spcPct val="0"/>
              </a:spcBef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itchFamily="2" charset="-122"/>
              </a:rPr>
              <a:t>涉江采芙蓉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>
              <a:spcBef>
                <a:spcPct val="0"/>
              </a:spcBef>
            </a:pPr>
            <a:r>
              <a:rPr lang="en-US" altLang="zh-CN" sz="4800" b="1">
                <a:solidFill>
                  <a:srgbClr val="000099"/>
                </a:solidFill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itchFamily="2" charset="-122"/>
              </a:rPr>
              <a:t>古诗十九首</a:t>
            </a:r>
            <a:r>
              <a:rPr lang="en-US" altLang="zh-CN" sz="4800" b="1">
                <a:solidFill>
                  <a:srgbClr val="000099"/>
                </a:solidFill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endParaRPr lang="en-US" altLang="zh-CN" sz="4800" b="1">
              <a:solidFill>
                <a:srgbClr val="000099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>
              <a:spcBef>
                <a:spcPct val="0"/>
              </a:spcBef>
            </a:pPr>
            <a:endParaRPr lang="en-US" altLang="zh-CN" sz="2400" b="1">
              <a:solidFill>
                <a:srgbClr val="000099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itchFamily="2" charset="-122"/>
              </a:rPr>
              <a:t>涉江采芙蓉，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itchFamily="2" charset="-122"/>
              </a:rPr>
              <a:t>兰泽多芳草。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itchFamily="2" charset="-122"/>
              </a:rPr>
              <a:t>采之欲遗谁？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itchFamily="2" charset="-122"/>
              </a:rPr>
              <a:t>所思在远道。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itchFamily="2" charset="-122"/>
              </a:rPr>
              <a:t>还顾望旧乡，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itchFamily="2" charset="-122"/>
              </a:rPr>
              <a:t>长路漫浩浩。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itchFamily="2" charset="-122"/>
              </a:rPr>
              <a:t>同心而离居，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itchFamily="2" charset="-122"/>
              </a:rPr>
              <a:t>忧伤以终老。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0242" name="Rectangle 5"/>
          <p:cNvSpPr/>
          <p:nvPr/>
        </p:nvSpPr>
        <p:spPr>
          <a:xfrm>
            <a:off x="250825" y="1196975"/>
            <a:ext cx="7920038" cy="4895850"/>
          </a:xfrm>
          <a:prstGeom prst="rect">
            <a:avLst/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涉江采芙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73150" y="231775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1" descr="12800308_091620416179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2612" y="-385762"/>
            <a:ext cx="10058400" cy="782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TextBox 3"/>
          <p:cNvSpPr txBox="1"/>
          <p:nvPr/>
        </p:nvSpPr>
        <p:spPr>
          <a:xfrm>
            <a:off x="1539875" y="3360738"/>
            <a:ext cx="685165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涉江采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芙蓉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，兰泽多芳草。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椭圆形标注 4"/>
          <p:cNvSpPr/>
          <p:nvPr/>
        </p:nvSpPr>
        <p:spPr bwMode="auto">
          <a:xfrm>
            <a:off x="1539875" y="898525"/>
            <a:ext cx="6781800" cy="2133600"/>
          </a:xfrm>
          <a:prstGeom prst="wedgeEllipseCallou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荷花，又称莲花，古人也名之为藕花、芙蓉、菡萏、净友、芰荷等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仿宋" pitchFamily="2" charset="-122"/>
              <a:ea typeface="华文仿宋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矩形 57345"/>
          <p:cNvSpPr/>
          <p:nvPr/>
        </p:nvSpPr>
        <p:spPr>
          <a:xfrm>
            <a:off x="179388" y="573088"/>
            <a:ext cx="5935662" cy="1154112"/>
          </a:xfrm>
          <a:prstGeom prst="rect">
            <a:avLst/>
          </a:prstGeom>
          <a:noFill/>
          <a:ln w="9525">
            <a:noFill/>
          </a:ln>
        </p:spPr>
        <p:txBody>
          <a:bodyPr bIns="0" anchor="ctr">
            <a:spAutoFit/>
          </a:bodyPr>
          <a:p>
            <a:pPr>
              <a:spcBef>
                <a:spcPct val="0"/>
              </a:spcBef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予独爱莲之出淤泥而不染，濯清涟而不妖。 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4" name="矩形 57347"/>
          <p:cNvSpPr/>
          <p:nvPr/>
        </p:nvSpPr>
        <p:spPr>
          <a:xfrm>
            <a:off x="827088" y="5472113"/>
            <a:ext cx="5329237" cy="533400"/>
          </a:xfrm>
          <a:prstGeom prst="rect">
            <a:avLst/>
          </a:prstGeom>
          <a:noFill/>
          <a:ln w="9525">
            <a:noFill/>
          </a:ln>
        </p:spPr>
        <p:txBody>
          <a:bodyPr bIns="0" anchor="ctr">
            <a:spAutoFit/>
          </a:bodyPr>
          <a:p>
            <a:pPr>
              <a:spcBef>
                <a:spcPct val="0"/>
              </a:spcBef>
            </a:pPr>
            <a:endParaRPr lang="en-US" altLang="zh-CN" sz="3200" b="1" i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5" name="图片 57348" descr="74515"/>
          <p:cNvPicPr>
            <a:picLocks noChangeAspect="1"/>
          </p:cNvPicPr>
          <p:nvPr/>
        </p:nvPicPr>
        <p:blipFill>
          <a:blip r:embed="rId1"/>
          <a:srcRect t="5878"/>
          <a:stretch>
            <a:fillRect/>
          </a:stretch>
        </p:blipFill>
        <p:spPr>
          <a:xfrm>
            <a:off x="5924550" y="442913"/>
            <a:ext cx="3368675" cy="337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20663" y="2025650"/>
            <a:ext cx="5935662" cy="1092200"/>
          </a:xfrm>
          <a:prstGeom prst="rect">
            <a:avLst/>
          </a:prstGeom>
          <a:noFill/>
          <a:ln w="9525">
            <a:noFill/>
          </a:ln>
        </p:spPr>
        <p:txBody>
          <a:bodyPr bIns="0" anchor="ctr">
            <a:spAutoFit/>
          </a:bodyPr>
          <a:p>
            <a:pPr>
              <a:spcBef>
                <a:spcPct val="0"/>
              </a:spcBef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兴尽晚回舟，误入藕花深处。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388" y="4629150"/>
            <a:ext cx="8818562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zh-CN" altLang="en-US" sz="4000" b="1">
                <a:solidFill>
                  <a:srgbClr val="D7181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特点：高洁  清幽  美丽</a:t>
            </a:r>
            <a:r>
              <a:rPr lang="zh-CN" altLang="en-US" sz="3600" b="1">
                <a:solidFill>
                  <a:srgbClr val="D7181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D7181F"/>
                </a:solidFill>
                <a:latin typeface="楷体_GB2312" pitchFamily="49" charset="-122"/>
                <a:ea typeface="楷体_GB2312" pitchFamily="49" charset="-122"/>
              </a:rPr>
              <a:t>            </a:t>
            </a:r>
            <a:endParaRPr lang="zh-CN" altLang="en-US" sz="3200" b="1">
              <a:solidFill>
                <a:srgbClr val="D7181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663" y="2970213"/>
            <a:ext cx="5791200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接天莲叶无穷碧，映日荷花别样红。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3319" name="图片 5" descr="5805905_105857629000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550" y="3814763"/>
            <a:ext cx="3368675" cy="3300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 Box 2"/>
          <p:cNvSpPr txBox="1"/>
          <p:nvPr/>
        </p:nvSpPr>
        <p:spPr>
          <a:xfrm>
            <a:off x="1447800" y="609600"/>
            <a:ext cx="54102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47" name="Text Box 3"/>
          <p:cNvSpPr txBox="1"/>
          <p:nvPr/>
        </p:nvSpPr>
        <p:spPr>
          <a:xfrm>
            <a:off x="4851400" y="1997075"/>
            <a:ext cx="3657600" cy="2862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一位怅立船头的女子。她与众多女子的嬉笑不同，她注视着手中的芙蓉默然无语。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Text Box 5"/>
          <p:cNvSpPr txBox="1"/>
          <p:nvPr/>
        </p:nvSpPr>
        <p:spPr>
          <a:xfrm>
            <a:off x="238125" y="207963"/>
            <a:ext cx="827087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采之欲遗谁？所思在远道。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0" name="图片 1" descr="10166452_215211721184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5275" y="1212850"/>
            <a:ext cx="4957763" cy="5834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2947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32" name="Picture 4" descr="22748807617759488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8825" y="-201612"/>
            <a:ext cx="4872038" cy="506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23925" y="4960938"/>
            <a:ext cx="3535363" cy="1444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</a:rPr>
              <a:t>以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</a:rPr>
              <a:t>乐景</a:t>
            </a:r>
            <a:endParaRPr lang="zh-CN" altLang="en-US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68825" y="4960938"/>
            <a:ext cx="4283075" cy="1444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</a:rPr>
              <a:t>写</a:t>
            </a:r>
            <a:r>
              <a:rPr lang="zh-CN" altLang="en-US">
                <a:solidFill>
                  <a:srgbClr val="0070C0"/>
                </a:solidFill>
                <a:latin typeface="Arial" panose="020B0604020202020204" pitchFamily="34" charset="0"/>
              </a:rPr>
              <a:t>哀情</a:t>
            </a: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15364" name="Picture 4" descr="采莲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412" y="-287337"/>
            <a:ext cx="4694237" cy="5153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2" descr="9"/>
          <p:cNvPicPr>
            <a:picLocks noGrp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57150" y="1289050"/>
            <a:ext cx="3914775" cy="5432425"/>
          </a:xfrm>
          <a:ln/>
        </p:spPr>
      </p:pic>
      <p:sp>
        <p:nvSpPr>
          <p:cNvPr id="83971" name="Text Box 3"/>
          <p:cNvSpPr txBox="1"/>
          <p:nvPr/>
        </p:nvSpPr>
        <p:spPr>
          <a:xfrm>
            <a:off x="3971925" y="2065338"/>
            <a:ext cx="4267200" cy="2554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身在“远道”的游子。四处张望着，看着回家的路无边无际，忧愁不已。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Text Box 4"/>
          <p:cNvSpPr txBox="1"/>
          <p:nvPr/>
        </p:nvSpPr>
        <p:spPr>
          <a:xfrm>
            <a:off x="-182562" y="365125"/>
            <a:ext cx="8253412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还顾望旧乡，长路漫浩浩。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397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中国荷花">
  <a:themeElements>
    <a:clrScheme name="中国荷花 1">
      <a:dk1>
        <a:srgbClr val="000000"/>
      </a:dk1>
      <a:lt1>
        <a:srgbClr val="FFFFFF"/>
      </a:lt1>
      <a:dk2>
        <a:srgbClr val="51944E"/>
      </a:dk2>
      <a:lt2>
        <a:srgbClr val="DDDDDD"/>
      </a:lt2>
      <a:accent1>
        <a:srgbClr val="646ADE"/>
      </a:accent1>
      <a:accent2>
        <a:srgbClr val="1BAFC3"/>
      </a:accent2>
      <a:accent3>
        <a:srgbClr val="FFFFFF"/>
      </a:accent3>
      <a:accent4>
        <a:srgbClr val="000000"/>
      </a:accent4>
      <a:accent5>
        <a:srgbClr val="B8B9EC"/>
      </a:accent5>
      <a:accent6>
        <a:srgbClr val="179EB0"/>
      </a:accent6>
      <a:hlink>
        <a:srgbClr val="98BF1D"/>
      </a:hlink>
      <a:folHlink>
        <a:srgbClr val="90A8B0"/>
      </a:folHlink>
    </a:clrScheme>
    <a:fontScheme name="中国荷花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中国荷花 1">
        <a:dk1>
          <a:srgbClr val="000000"/>
        </a:dk1>
        <a:lt1>
          <a:srgbClr val="FFFFFF"/>
        </a:lt1>
        <a:dk2>
          <a:srgbClr val="51944E"/>
        </a:dk2>
        <a:lt2>
          <a:srgbClr val="DDDDDD"/>
        </a:lt2>
        <a:accent1>
          <a:srgbClr val="646ADE"/>
        </a:accent1>
        <a:accent2>
          <a:srgbClr val="1BAFC3"/>
        </a:accent2>
        <a:accent3>
          <a:srgbClr val="FFFFFF"/>
        </a:accent3>
        <a:accent4>
          <a:srgbClr val="000000"/>
        </a:accent4>
        <a:accent5>
          <a:srgbClr val="B8B9EC"/>
        </a:accent5>
        <a:accent6>
          <a:srgbClr val="179EB0"/>
        </a:accent6>
        <a:hlink>
          <a:srgbClr val="98BF1D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荷花 2">
        <a:dk1>
          <a:srgbClr val="000000"/>
        </a:dk1>
        <a:lt1>
          <a:srgbClr val="FFFFFF"/>
        </a:lt1>
        <a:dk2>
          <a:srgbClr val="1A578E"/>
        </a:dk2>
        <a:lt2>
          <a:srgbClr val="C0C0C0"/>
        </a:lt2>
        <a:accent1>
          <a:srgbClr val="5EB52D"/>
        </a:accent1>
        <a:accent2>
          <a:srgbClr val="F26D00"/>
        </a:accent2>
        <a:accent3>
          <a:srgbClr val="FFFFFF"/>
        </a:accent3>
        <a:accent4>
          <a:srgbClr val="000000"/>
        </a:accent4>
        <a:accent5>
          <a:srgbClr val="B6D7AD"/>
        </a:accent5>
        <a:accent6>
          <a:srgbClr val="DB6200"/>
        </a:accent6>
        <a:hlink>
          <a:srgbClr val="5983D7"/>
        </a:hlink>
        <a:folHlink>
          <a:srgbClr val="AAAD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荷花 3">
        <a:dk1>
          <a:srgbClr val="000000"/>
        </a:dk1>
        <a:lt1>
          <a:srgbClr val="FFFFFF"/>
        </a:lt1>
        <a:dk2>
          <a:srgbClr val="347436"/>
        </a:dk2>
        <a:lt2>
          <a:srgbClr val="DDDDDD"/>
        </a:lt2>
        <a:accent1>
          <a:srgbClr val="F28C1C"/>
        </a:accent1>
        <a:accent2>
          <a:srgbClr val="77AE26"/>
        </a:accent2>
        <a:accent3>
          <a:srgbClr val="FFFFFF"/>
        </a:accent3>
        <a:accent4>
          <a:srgbClr val="000000"/>
        </a:accent4>
        <a:accent5>
          <a:srgbClr val="F7C5AB"/>
        </a:accent5>
        <a:accent6>
          <a:srgbClr val="6B9D21"/>
        </a:accent6>
        <a:hlink>
          <a:srgbClr val="449878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中国荷花">
  <a:themeElements>
    <a:clrScheme name="中国荷花 1">
      <a:dk1>
        <a:srgbClr val="000000"/>
      </a:dk1>
      <a:lt1>
        <a:srgbClr val="FFFFFF"/>
      </a:lt1>
      <a:dk2>
        <a:srgbClr val="51944E"/>
      </a:dk2>
      <a:lt2>
        <a:srgbClr val="DDDDDD"/>
      </a:lt2>
      <a:accent1>
        <a:srgbClr val="646ADE"/>
      </a:accent1>
      <a:accent2>
        <a:srgbClr val="1BAFC3"/>
      </a:accent2>
      <a:accent3>
        <a:srgbClr val="FFFFFF"/>
      </a:accent3>
      <a:accent4>
        <a:srgbClr val="000000"/>
      </a:accent4>
      <a:accent5>
        <a:srgbClr val="B8B9EC"/>
      </a:accent5>
      <a:accent6>
        <a:srgbClr val="179EB0"/>
      </a:accent6>
      <a:hlink>
        <a:srgbClr val="98BF1D"/>
      </a:hlink>
      <a:folHlink>
        <a:srgbClr val="90A8B0"/>
      </a:folHlink>
    </a:clrScheme>
    <a:fontScheme name="中国荷花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中国荷花 1">
        <a:dk1>
          <a:srgbClr val="000000"/>
        </a:dk1>
        <a:lt1>
          <a:srgbClr val="FFFFFF"/>
        </a:lt1>
        <a:dk2>
          <a:srgbClr val="51944E"/>
        </a:dk2>
        <a:lt2>
          <a:srgbClr val="DDDDDD"/>
        </a:lt2>
        <a:accent1>
          <a:srgbClr val="646ADE"/>
        </a:accent1>
        <a:accent2>
          <a:srgbClr val="1BAFC3"/>
        </a:accent2>
        <a:accent3>
          <a:srgbClr val="FFFFFF"/>
        </a:accent3>
        <a:accent4>
          <a:srgbClr val="000000"/>
        </a:accent4>
        <a:accent5>
          <a:srgbClr val="B8B9EC"/>
        </a:accent5>
        <a:accent6>
          <a:srgbClr val="179EB0"/>
        </a:accent6>
        <a:hlink>
          <a:srgbClr val="98BF1D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荷花 2">
        <a:dk1>
          <a:srgbClr val="000000"/>
        </a:dk1>
        <a:lt1>
          <a:srgbClr val="FFFFFF"/>
        </a:lt1>
        <a:dk2>
          <a:srgbClr val="1A578E"/>
        </a:dk2>
        <a:lt2>
          <a:srgbClr val="C0C0C0"/>
        </a:lt2>
        <a:accent1>
          <a:srgbClr val="5EB52D"/>
        </a:accent1>
        <a:accent2>
          <a:srgbClr val="F26D00"/>
        </a:accent2>
        <a:accent3>
          <a:srgbClr val="FFFFFF"/>
        </a:accent3>
        <a:accent4>
          <a:srgbClr val="000000"/>
        </a:accent4>
        <a:accent5>
          <a:srgbClr val="B6D7AD"/>
        </a:accent5>
        <a:accent6>
          <a:srgbClr val="DB6200"/>
        </a:accent6>
        <a:hlink>
          <a:srgbClr val="5983D7"/>
        </a:hlink>
        <a:folHlink>
          <a:srgbClr val="AAAD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荷花 3">
        <a:dk1>
          <a:srgbClr val="000000"/>
        </a:dk1>
        <a:lt1>
          <a:srgbClr val="FFFFFF"/>
        </a:lt1>
        <a:dk2>
          <a:srgbClr val="347436"/>
        </a:dk2>
        <a:lt2>
          <a:srgbClr val="DDDDDD"/>
        </a:lt2>
        <a:accent1>
          <a:srgbClr val="F28C1C"/>
        </a:accent1>
        <a:accent2>
          <a:srgbClr val="77AE26"/>
        </a:accent2>
        <a:accent3>
          <a:srgbClr val="FFFFFF"/>
        </a:accent3>
        <a:accent4>
          <a:srgbClr val="000000"/>
        </a:accent4>
        <a:accent5>
          <a:srgbClr val="F7C5AB"/>
        </a:accent5>
        <a:accent6>
          <a:srgbClr val="6B9D21"/>
        </a:accent6>
        <a:hlink>
          <a:srgbClr val="449878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中国荷花</Template>
  <TotalTime>0</TotalTime>
  <Words>1025</Words>
  <Application>WPS 演示</Application>
  <PresentationFormat>在屏幕上显示</PresentationFormat>
  <Paragraphs>102</Paragraphs>
  <Slides>16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9" baseType="lpstr">
      <vt:lpstr>Arial</vt:lpstr>
      <vt:lpstr>宋体</vt:lpstr>
      <vt:lpstr>Wingdings</vt:lpstr>
      <vt:lpstr>Verdana</vt:lpstr>
      <vt:lpstr>書法家淡古印</vt:lpstr>
      <vt:lpstr>MingLiU</vt:lpstr>
      <vt:lpstr>华文新魏</vt:lpstr>
      <vt:lpstr>Times New Roman</vt:lpstr>
      <vt:lpstr>华文行楷</vt:lpstr>
      <vt:lpstr>微软雅黑</vt:lpstr>
      <vt:lpstr>仿宋_GB2312</vt:lpstr>
      <vt:lpstr>仿宋</vt:lpstr>
      <vt:lpstr>楷体_GB2312</vt:lpstr>
      <vt:lpstr>新宋体</vt:lpstr>
      <vt:lpstr>方正北魏楷书简体</vt:lpstr>
      <vt:lpstr>黑体</vt:lpstr>
      <vt:lpstr>方正舒体</vt:lpstr>
      <vt:lpstr>方正彩云简体</vt:lpstr>
      <vt:lpstr>华文仿宋</vt:lpstr>
      <vt:lpstr>隶书</vt:lpstr>
      <vt:lpstr>华文隶书</vt:lpstr>
      <vt:lpstr>方正姚体</vt:lpstr>
      <vt:lpstr>Arial</vt:lpstr>
      <vt:lpstr>+mn-ea</vt:lpstr>
      <vt:lpstr>Segoe Print</vt:lpstr>
      <vt:lpstr>迷你简启体</vt:lpstr>
      <vt:lpstr>Arial Unicode MS</vt:lpstr>
      <vt:lpstr>华文中宋</vt:lpstr>
      <vt:lpstr>华文新魏</vt:lpstr>
      <vt:lpstr>Courier New</vt:lpstr>
      <vt:lpstr>方正北魏楷书简体</vt:lpstr>
      <vt:lpstr>中国荷花</vt:lpstr>
      <vt:lpstr>1_中国荷花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keke</dc:creator>
  <cp:lastModifiedBy>xxjs</cp:lastModifiedBy>
  <cp:revision>43</cp:revision>
  <dcterms:created xsi:type="dcterms:W3CDTF">2009-04-01T03:41:01Z</dcterms:created>
  <dcterms:modified xsi:type="dcterms:W3CDTF">2019-06-03T02:28:19Z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2052-11.1.0.8661</vt:lpwstr>
  </property>
</Properties>
</file>