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15" r:id="rId4"/>
    <p:sldId id="334" r:id="rId5"/>
    <p:sldId id="418" r:id="rId6"/>
    <p:sldId id="448" r:id="rId7"/>
    <p:sldId id="419" r:id="rId8"/>
    <p:sldId id="314" r:id="rId9"/>
    <p:sldId id="458" r:id="rId10"/>
    <p:sldId id="421" r:id="rId11"/>
    <p:sldId id="428" r:id="rId12"/>
    <p:sldId id="449" r:id="rId13"/>
    <p:sldId id="422" r:id="rId14"/>
    <p:sldId id="430" r:id="rId15"/>
    <p:sldId id="425" r:id="rId16"/>
    <p:sldId id="460" r:id="rId17"/>
    <p:sldId id="450" r:id="rId18"/>
    <p:sldId id="451" r:id="rId19"/>
    <p:sldId id="457" r:id="rId20"/>
    <p:sldId id="427" r:id="rId21"/>
    <p:sldId id="434" r:id="rId22"/>
    <p:sldId id="435" r:id="rId23"/>
    <p:sldId id="459" r:id="rId24"/>
    <p:sldId id="441" r:id="rId25"/>
    <p:sldId id="316" r:id="rId26"/>
    <p:sldId id="408" r:id="rId27"/>
    <p:sldId id="409" r:id="rId28"/>
    <p:sldId id="410" r:id="rId29"/>
    <p:sldId id="411" r:id="rId30"/>
    <p:sldId id="414" r:id="rId31"/>
    <p:sldId id="339" r:id="rId32"/>
    <p:sldId id="337" r:id="rId33"/>
    <p:sldId id="336" r:id="rId34"/>
    <p:sldId id="338" r:id="rId35"/>
    <p:sldId id="342" r:id="rId36"/>
    <p:sldId id="445" r:id="rId37"/>
    <p:sldId id="446" r:id="rId38"/>
    <p:sldId id="447" r:id="rId39"/>
    <p:sldId id="281" r:id="rId40"/>
    <p:sldId id="258" r:id="rId41"/>
    <p:sldId id="259" r:id="rId42"/>
    <p:sldId id="351" r:id="rId43"/>
    <p:sldId id="355" r:id="rId44"/>
    <p:sldId id="443" r:id="rId45"/>
    <p:sldId id="354" r:id="rId46"/>
    <p:sldId id="353" r:id="rId47"/>
    <p:sldId id="412" r:id="rId48"/>
    <p:sldId id="352" r:id="rId49"/>
    <p:sldId id="282" r:id="rId50"/>
    <p:sldId id="349" r:id="rId51"/>
    <p:sldId id="350" r:id="rId52"/>
    <p:sldId id="391" r:id="rId53"/>
    <p:sldId id="399" r:id="rId54"/>
    <p:sldId id="392" r:id="rId55"/>
    <p:sldId id="393" r:id="rId56"/>
    <p:sldId id="400" r:id="rId57"/>
    <p:sldId id="455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69" r:id="rId66"/>
    <p:sldId id="370" r:id="rId67"/>
    <p:sldId id="371" r:id="rId68"/>
    <p:sldId id="372" r:id="rId69"/>
    <p:sldId id="373" r:id="rId70"/>
    <p:sldId id="375" r:id="rId71"/>
    <p:sldId id="376" r:id="rId72"/>
    <p:sldId id="377" r:id="rId73"/>
    <p:sldId id="378" r:id="rId74"/>
    <p:sldId id="379" r:id="rId75"/>
    <p:sldId id="380" r:id="rId76"/>
    <p:sldId id="381" r:id="rId77"/>
    <p:sldId id="382" r:id="rId78"/>
    <p:sldId id="383" r:id="rId79"/>
    <p:sldId id="384" r:id="rId80"/>
    <p:sldId id="385" r:id="rId81"/>
    <p:sldId id="386" r:id="rId82"/>
    <p:sldId id="387" r:id="rId83"/>
    <p:sldId id="388" r:id="rId84"/>
    <p:sldId id="389" r:id="rId85"/>
    <p:sldId id="390" r:id="rId86"/>
    <p:sldId id="401" r:id="rId87"/>
    <p:sldId id="403" r:id="rId88"/>
    <p:sldId id="402" r:id="rId89"/>
    <p:sldId id="407" r:id="rId90"/>
    <p:sldId id="359" r:id="rId91"/>
    <p:sldId id="404" r:id="rId92"/>
    <p:sldId id="405" r:id="rId93"/>
    <p:sldId id="406" r:id="rId94"/>
    <p:sldId id="303" r:id="rId95"/>
    <p:sldId id="295" r:id="rId96"/>
    <p:sldId id="296" r:id="rId97"/>
    <p:sldId id="299" r:id="rId98"/>
    <p:sldId id="300" r:id="rId99"/>
    <p:sldId id="293" r:id="rId100"/>
    <p:sldId id="284" r:id="rId101"/>
    <p:sldId id="294" r:id="rId102"/>
    <p:sldId id="290" r:id="rId103"/>
    <p:sldId id="265" r:id="rId104"/>
    <p:sldId id="341" r:id="rId105"/>
    <p:sldId id="286" r:id="rId106"/>
    <p:sldId id="321" r:id="rId107"/>
    <p:sldId id="288" r:id="rId108"/>
    <p:sldId id="289" r:id="rId109"/>
    <p:sldId id="266" r:id="rId110"/>
    <p:sldId id="273" r:id="rId111"/>
    <p:sldId id="274" r:id="rId112"/>
    <p:sldId id="267" r:id="rId113"/>
    <p:sldId id="269" r:id="rId114"/>
    <p:sldId id="270" r:id="rId115"/>
    <p:sldId id="271" r:id="rId116"/>
    <p:sldId id="272" r:id="rId117"/>
    <p:sldId id="275" r:id="rId118"/>
    <p:sldId id="276" r:id="rId119"/>
    <p:sldId id="277" r:id="rId120"/>
    <p:sldId id="279" r:id="rId121"/>
    <p:sldId id="309" r:id="rId122"/>
  </p:sldIdLst>
  <p:sldSz cx="9144000" cy="6858000" type="screen4x3"/>
  <p:notesSz cx="6858000" cy="9144000"/>
  <p:custDataLst>
    <p:tags r:id="rId1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6" Type="http://schemas.openxmlformats.org/officeDocument/2006/relationships/tags" Target="tags/tag1.xml"/><Relationship Id="rId125" Type="http://schemas.openxmlformats.org/officeDocument/2006/relationships/tableStyles" Target="tableStyles.xml"/><Relationship Id="rId124" Type="http://schemas.openxmlformats.org/officeDocument/2006/relationships/viewProps" Target="viewProps.xml"/><Relationship Id="rId123" Type="http://schemas.openxmlformats.org/officeDocument/2006/relationships/presProps" Target="presProps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02B25-AB6B-49C3-A65D-881B95D3FB0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0246B-7E9D-4EA5-B93E-EC44FB6603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C283E-914C-419D-A05A-5C5D00C2CE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4C888-7194-42D0-8C1D-E8B941E72A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F6D41-22C9-44CB-9F6E-7AEE3E88FC3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5AC1C-FA86-4106-8A36-EE228377B3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3792C-5F9F-443A-B7AB-F8989CD8F7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C557D-A793-4C8A-86B2-B592DA2144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6C717-E367-4126-B8CF-49C14FDA17B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70D4B-D4DA-4BB0-B487-261843247C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2535C-4DC0-4ADD-B614-EFAB1C066FB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96881-A6AD-4BC5-B33E-11ED67B5F9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06D41-85F9-493E-B53E-27C68EC4BDD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224E-96EE-494A-8E50-1CB2A2D8E7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8E47B-E851-4B68-80AB-D9F5F751B62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F53F5-76FD-448E-B475-2068D61085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3B71F-44FD-4FDD-A115-60893528735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5B4E-E22E-48EF-96B9-0446F751C6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F25A-8E4A-422E-8C5F-4E2F1574300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FB10-1445-4758-890D-B3D09ABA87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F07BB-7E2B-473C-B185-AE16B900A80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05E36-98DA-4D14-B9DB-992808A611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D1F57C-E991-4EE0-A6D3-B9D8E3148A2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863763-ED4F-4194-A9A2-1587B0EFB60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10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8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1.png"/></Relationships>
</file>

<file path=ppt/slides/_rels/slide1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9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e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0" y="1196975"/>
            <a:ext cx="9072563" cy="3671888"/>
          </a:xfrm>
        </p:spPr>
        <p:txBody>
          <a:bodyPr/>
          <a:lstStyle/>
          <a:p>
            <a:pPr eaLnBrk="1" hangingPunct="1"/>
            <a:r>
              <a:rPr lang="zh-CN" altLang="en-US" sz="7200" smtClean="0"/>
              <a:t>高瞻远瞩</a:t>
            </a:r>
            <a:br>
              <a:rPr lang="zh-CN" altLang="en-US" sz="7200" smtClean="0"/>
            </a:br>
            <a:r>
              <a:rPr lang="zh-CN" altLang="en-US" sz="7200" smtClean="0"/>
              <a:t>意联领先</a:t>
            </a:r>
            <a:endParaRPr lang="zh-CN" altLang="en-US" sz="7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标题 131073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求同法</a:t>
            </a:r>
            <a:endParaRPr lang="zh-CN" altLang="en-US" sz="7200" smtClean="0">
              <a:solidFill>
                <a:srgbClr val="FF0000"/>
              </a:solidFill>
            </a:endParaRP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323850" y="1196975"/>
            <a:ext cx="8101013" cy="2830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4</a:t>
            </a:r>
            <a:r>
              <a:rPr lang="zh-CN" altLang="en-US" sz="2400" b="1"/>
              <a:t>、不要人夸颜色好，只留清气满乾坤。（王冕）</a:t>
            </a:r>
            <a:endParaRPr lang="zh-CN" altLang="en-US" sz="2400" b="1"/>
          </a:p>
          <a:p>
            <a:r>
              <a:rPr lang="zh-CN" altLang="en-US" sz="2400" b="1"/>
              <a:t>不媚世俗，坚守美德</a:t>
            </a:r>
            <a:endParaRPr lang="en-US" altLang="zh-CN" sz="2400" b="1"/>
          </a:p>
          <a:p>
            <a:endParaRPr lang="zh-CN" altLang="en-US" sz="2400" b="1"/>
          </a:p>
          <a:p>
            <a:r>
              <a:rPr lang="en-US" altLang="zh-CN" sz="2400" b="1"/>
              <a:t>6</a:t>
            </a:r>
            <a:r>
              <a:rPr lang="zh-CN" altLang="en-US" sz="2400" b="1"/>
              <a:t>、即使没有月亮，心中也是一片皎洁。（路遥）</a:t>
            </a:r>
            <a:endParaRPr lang="zh-CN" altLang="en-US" sz="2400" b="1"/>
          </a:p>
          <a:p>
            <a:r>
              <a:rPr lang="zh-CN" altLang="en-US" sz="2400" b="1"/>
              <a:t>坚守美德，豁达心胸，</a:t>
            </a:r>
            <a:endParaRPr lang="zh-CN" altLang="en-US" sz="2400" b="1"/>
          </a:p>
          <a:p>
            <a:endParaRPr lang="en-US" altLang="zh-CN" sz="2400" b="1"/>
          </a:p>
          <a:p>
            <a:pPr>
              <a:spcBef>
                <a:spcPct val="50000"/>
              </a:spcBef>
            </a:pPr>
            <a:endParaRPr lang="zh-CN" altLang="en-US" sz="2400" b="1"/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395288" y="3429000"/>
            <a:ext cx="7632700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              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不忘初心，坚守自我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/>
              <a:t>       即使没有月亮，心中也是一片皎洁，有这样一群人，他们通过自己的奋斗与努力，不借助外物的帮助与肯定，洁身自好，有了自己的一番成就，这群人坚守着自己的操守不愿芳华满世，只想留下清气在人间，不畏黑暗，不为赞誉，不忘初心走好漫漫人生路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在一个实例中分析到两个名句</a:t>
            </a:r>
            <a:endParaRPr lang="zh-CN" altLang="en-US" smtClean="0"/>
          </a:p>
        </p:txBody>
      </p:sp>
      <p:pic>
        <p:nvPicPr>
          <p:cNvPr id="1146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268413"/>
            <a:ext cx="5795963" cy="5400675"/>
          </a:xfrm>
        </p:spPr>
      </p:pic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0413" y="1196975"/>
            <a:ext cx="3303587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157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1571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04813"/>
            <a:ext cx="5624513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167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46350" y="1600200"/>
            <a:ext cx="4051300" cy="4525963"/>
          </a:xfr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8964613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smtClean="0"/>
              <a:t>那我们就应该培养恒心，克服困难，中国革命的道路艰难曲折，可是共产党人和人民群众不畏困难，持之以恒，终于获得胜利，所以要以恒心应对挫折，成就一番事业，并不是一蹴而就的，要从小事做起，注重量的积累，促成质的飞跃，天下大事必作于细，秦扫六合，可谓天下大势，而正是从一系列的细节做起的，鼓励耕织，精工兽决，严明法律，这些细节的累加，形成秦国强大的国力，才使其能统一六国，所以对于成就事业要有耐心，从小事做起，但终有一天你会发现你与成功只有一步之遥。</a:t>
            </a:r>
            <a:br>
              <a:rPr lang="zh-CN" altLang="en-US" sz="2000" smtClean="0"/>
            </a:br>
            <a:r>
              <a:rPr lang="zh-CN" altLang="en-US" sz="2000" smtClean="0"/>
              <a:t>成就事业，要密切关注实际，实时而变，实时求事，春听鸟声，夏听蝉声，秋听虫声，冬听雪声，四时不同，而四声不同，决不能两耳不闻窗外事，一心只读圣贤书，现在注重实证正是如此，文化事业对于中国来讲是件大事，可如何成就他呢？是像古代一样盲目排外，还是近代全盘西化，都不是时代在变，我们也要改变，所以我们兼容并包，形成了中国特色的文化，所以我们想要成就事业就要关注。</a:t>
            </a:r>
            <a:br>
              <a:rPr lang="zh-CN" altLang="en-US" sz="2000" smtClean="0"/>
            </a:br>
            <a:r>
              <a:rPr lang="zh-CN" altLang="en-US" sz="2000" smtClean="0"/>
              <a:t>最近除此之外，你找到了成就事业的道路，下一步就要靠实践了，我们要不断砥砺自我，连这荆棘丛生的成功之路，准备横心作为指南针，一步一步积累千里，还要时不时用求实之剑斩断困难挫折，这些荆棘，只有这样才能到达成功的尽头，欲成事者必循其道，我们已经找到并踏上了一条成功之路，成功已经不远了。</a:t>
            </a:r>
            <a:br>
              <a:rPr lang="zh-CN" altLang="en-US" sz="2000" smtClean="0"/>
            </a:br>
            <a:br>
              <a:rPr lang="zh-CN" altLang="en-US" sz="2000" smtClean="0"/>
            </a:br>
            <a:endParaRPr lang="zh-CN" altLang="en-US" sz="2000" smtClean="0"/>
          </a:p>
          <a:p>
            <a:pPr>
              <a:lnSpc>
                <a:spcPct val="80000"/>
              </a:lnSpc>
            </a:pPr>
            <a:endParaRPr lang="zh-CN" altLang="en-US" sz="2000" smtClean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187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23850" y="1052513"/>
            <a:ext cx="4098925" cy="4525962"/>
          </a:xfrm>
        </p:spPr>
      </p:pic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692150"/>
            <a:ext cx="43719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98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08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052513"/>
            <a:ext cx="5940425" cy="4438650"/>
          </a:xfr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341438"/>
            <a:ext cx="3203575" cy="4525962"/>
          </a:xfrm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765175"/>
            <a:ext cx="4075113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3588" y="476250"/>
            <a:ext cx="4570412" cy="659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33375"/>
            <a:ext cx="49482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28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33650" y="3540125"/>
            <a:ext cx="4076700" cy="646113"/>
          </a:xfr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39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9388" y="1484313"/>
            <a:ext cx="4568825" cy="452596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标题 131073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76250"/>
            <a:ext cx="8229600" cy="1143000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相同型</a:t>
            </a:r>
            <a:endParaRPr lang="zh-CN" altLang="en-US" sz="7200" smtClean="0">
              <a:solidFill>
                <a:srgbClr val="FF0000"/>
              </a:solidFill>
            </a:endParaRPr>
          </a:p>
        </p:txBody>
      </p:sp>
      <p:sp>
        <p:nvSpPr>
          <p:cNvPr id="23555" name="文本占位符 131074"/>
          <p:cNvSpPr>
            <a:spLocks noGrp="1" noChangeArrowheads="1"/>
          </p:cNvSpPr>
          <p:nvPr>
            <p:ph idx="4294967295"/>
          </p:nvPr>
        </p:nvSpPr>
        <p:spPr>
          <a:xfrm>
            <a:off x="0" y="2060575"/>
            <a:ext cx="9324975" cy="2951163"/>
          </a:xfrm>
        </p:spPr>
        <p:txBody>
          <a:bodyPr/>
          <a:lstStyle/>
          <a:p>
            <a:r>
              <a:rPr lang="zh-CN" altLang="en-US" sz="2800" b="1" smtClean="0">
                <a:solidFill>
                  <a:srgbClr val="0000CC"/>
                </a:solidFill>
              </a:rPr>
              <a:t>一切幸福都有一个平庸的结尾。     </a:t>
            </a:r>
            <a:r>
              <a:rPr lang="en-US" altLang="zh-CN" sz="2800" b="1" smtClean="0">
                <a:solidFill>
                  <a:srgbClr val="0000CC"/>
                </a:solidFill>
              </a:rPr>
              <a:t>——</a:t>
            </a:r>
            <a:r>
              <a:rPr lang="zh-CN" altLang="en-US" sz="2800" b="1" smtClean="0">
                <a:solidFill>
                  <a:srgbClr val="0000CC"/>
                </a:solidFill>
              </a:rPr>
              <a:t>周国平</a:t>
            </a:r>
            <a:endParaRPr lang="zh-CN" altLang="en-US" sz="2800" b="1" smtClean="0">
              <a:solidFill>
                <a:srgbClr val="0000CC"/>
              </a:solidFill>
            </a:endParaRPr>
          </a:p>
          <a:p>
            <a:r>
              <a:rPr lang="zh-CN" altLang="en-US" sz="2800" b="1" smtClean="0">
                <a:solidFill>
                  <a:srgbClr val="0000CC"/>
                </a:solidFill>
              </a:rPr>
              <a:t>人的一生，既不是人们想象的那么好，也不是想象的那么坏。                              </a:t>
            </a:r>
            <a:r>
              <a:rPr lang="en-US" altLang="zh-CN" sz="2800" b="1" smtClean="0">
                <a:solidFill>
                  <a:srgbClr val="0000CC"/>
                </a:solidFill>
              </a:rPr>
              <a:t>——</a:t>
            </a:r>
            <a:r>
              <a:rPr lang="zh-CN" altLang="en-US" sz="2800" b="1" smtClean="0">
                <a:solidFill>
                  <a:srgbClr val="0000CC"/>
                </a:solidFill>
              </a:rPr>
              <a:t>莫泊桑</a:t>
            </a:r>
            <a:endParaRPr lang="zh-CN" altLang="en-US" sz="2800" b="1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49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59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9388" y="-819150"/>
            <a:ext cx="6069012" cy="6524625"/>
          </a:xfr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69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757238" y="-2474913"/>
            <a:ext cx="8137526" cy="7605713"/>
          </a:xfr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6250"/>
            <a:ext cx="3862388" cy="616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916113"/>
            <a:ext cx="5256213" cy="4525962"/>
          </a:xfr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9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6215063" cy="6858000"/>
          </a:xfr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0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260475" y="-387350"/>
            <a:ext cx="5327650" cy="8558213"/>
          </a:xfrm>
        </p:spPr>
      </p:pic>
      <p:pic>
        <p:nvPicPr>
          <p:cNvPr id="13005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404813"/>
            <a:ext cx="4140200" cy="71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5805488"/>
            <a:ext cx="34559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1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28588" y="188913"/>
            <a:ext cx="3865563" cy="6326187"/>
          </a:xfrm>
        </p:spPr>
      </p:pic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188913"/>
            <a:ext cx="5300662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12775" y="-674688"/>
            <a:ext cx="4165600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08400" y="-2116138"/>
            <a:ext cx="4387850" cy="6453188"/>
          </a:xfr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312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333375"/>
            <a:ext cx="6057900" cy="828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4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468313" y="-403225"/>
            <a:ext cx="7885113" cy="72612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矩形 41985"/>
          <p:cNvSpPr>
            <a:spLocks noRot="1" noChangeArrowheads="1"/>
          </p:cNvSpPr>
          <p:nvPr/>
        </p:nvSpPr>
        <p:spPr bwMode="auto">
          <a:xfrm>
            <a:off x="611188" y="4076700"/>
            <a:ext cx="2339975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相反型</a:t>
            </a:r>
            <a:endParaRPr lang="zh-CN" altLang="en-US" sz="4800" b="1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矩形 41986"/>
          <p:cNvSpPr>
            <a:spLocks noChangeArrowheads="1"/>
          </p:cNvSpPr>
          <p:nvPr/>
        </p:nvSpPr>
        <p:spPr bwMode="auto">
          <a:xfrm>
            <a:off x="3779838" y="4005263"/>
            <a:ext cx="266541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求异法</a:t>
            </a:r>
            <a:endParaRPr lang="zh-CN" altLang="en-US" sz="5400" b="1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8" name="右箭头 41987"/>
          <p:cNvSpPr>
            <a:spLocks noChangeArrowheads="1"/>
          </p:cNvSpPr>
          <p:nvPr/>
        </p:nvSpPr>
        <p:spPr bwMode="auto">
          <a:xfrm>
            <a:off x="2700338" y="4437063"/>
            <a:ext cx="1079500" cy="142875"/>
          </a:xfrm>
          <a:prstGeom prst="rightArrow">
            <a:avLst>
              <a:gd name="adj1" fmla="val 50000"/>
              <a:gd name="adj2" fmla="val 1886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1989" name="圆角矩形标注 41988"/>
          <p:cNvSpPr>
            <a:spLocks noChangeArrowheads="1"/>
          </p:cNvSpPr>
          <p:nvPr/>
        </p:nvSpPr>
        <p:spPr bwMode="auto">
          <a:xfrm>
            <a:off x="611188" y="404813"/>
            <a:ext cx="8351837" cy="2951162"/>
          </a:xfrm>
          <a:prstGeom prst="wedgeRoundRectCallout">
            <a:avLst>
              <a:gd name="adj1" fmla="val 5866"/>
              <a:gd name="adj2" fmla="val 717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求异法：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</a:rPr>
              <a:t>如果两项名句的内涵相反，构成鲜明的对比关系</a:t>
            </a:r>
            <a:r>
              <a:rPr lang="zh-CN" altLang="en-US" sz="3200">
                <a:solidFill>
                  <a:schemeClr val="bg1"/>
                </a:solidFill>
              </a:rPr>
              <a:t> </a:t>
            </a:r>
            <a:r>
              <a:rPr lang="zh-CN" altLang="en-US" sz="3200" b="1">
                <a:solidFill>
                  <a:schemeClr val="bg1"/>
                </a:solidFill>
              </a:rPr>
              <a:t>，那么在审题时，首先就应</a:t>
            </a:r>
            <a:r>
              <a:rPr lang="zh-CN" altLang="en-US" sz="3200" b="1">
                <a:solidFill>
                  <a:srgbClr val="FF3300"/>
                </a:solidFill>
              </a:rPr>
              <a:t>找名句之间的不同点</a:t>
            </a:r>
            <a:r>
              <a:rPr lang="zh-CN" altLang="en-US" sz="3200" b="1">
                <a:solidFill>
                  <a:schemeClr val="bg1"/>
                </a:solidFill>
              </a:rPr>
              <a:t>，从名句的对比中得到启发，</a:t>
            </a:r>
            <a:r>
              <a:rPr lang="en-US" sz="3200" b="1">
                <a:solidFill>
                  <a:schemeClr val="bg1"/>
                </a:solidFill>
              </a:rPr>
              <a:t>形成</a:t>
            </a:r>
            <a:r>
              <a:rPr lang="en-US" altLang="zh-CN" sz="3200" b="1">
                <a:solidFill>
                  <a:schemeClr val="bg1"/>
                </a:solidFill>
              </a:rPr>
              <a:t>观点</a:t>
            </a:r>
            <a:r>
              <a:rPr lang="zh-CN" altLang="en-US" sz="3200" b="1">
                <a:solidFill>
                  <a:schemeClr val="bg1"/>
                </a:solidFill>
              </a:rPr>
              <a:t>。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9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9+96</a:t>
            </a:r>
            <a:endParaRPr lang="zh-CN" altLang="en-US" smtClean="0"/>
          </a:p>
        </p:txBody>
      </p:sp>
      <p:pic>
        <p:nvPicPr>
          <p:cNvPr id="135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-1827213"/>
            <a:ext cx="5470525" cy="8918576"/>
          </a:xfrm>
        </p:spPr>
      </p:pic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0"/>
            <a:ext cx="4419600" cy="798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908050"/>
            <a:ext cx="50863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标题 13312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矛盾型</a:t>
            </a:r>
            <a:br>
              <a:rPr lang="zh-CN" altLang="en-US" sz="4800" smtClean="0">
                <a:solidFill>
                  <a:srgbClr val="FF0000"/>
                </a:solidFill>
              </a:rPr>
            </a:br>
            <a:endParaRPr lang="zh-CN" altLang="en-US" sz="4800" smtClean="0">
              <a:solidFill>
                <a:srgbClr val="FF0000"/>
              </a:solidFill>
            </a:endParaRPr>
          </a:p>
        </p:txBody>
      </p:sp>
      <p:sp>
        <p:nvSpPr>
          <p:cNvPr id="25603" name="文本占位符 133122"/>
          <p:cNvSpPr>
            <a:spLocks noGrp="1" noChangeArrowheads="1"/>
          </p:cNvSpPr>
          <p:nvPr>
            <p:ph idx="4294967295"/>
          </p:nvPr>
        </p:nvSpPr>
        <p:spPr>
          <a:xfrm>
            <a:off x="0" y="836613"/>
            <a:ext cx="8758238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000" smtClean="0"/>
              <a:t>   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尼采曾说，处世之道应该是：不要爬上山顶去，也不要站在山脚，从半高处去看，这个世界真美好。</a:t>
            </a:r>
            <a:endParaRPr lang="zh-CN" altLang="en-US" sz="40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  杜甫说：会当凌绝顶，一览众山小。</a:t>
            </a:r>
            <a:endParaRPr lang="zh-CN" altLang="en-US" sz="40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smtClean="0"/>
              <a:t>   </a:t>
            </a:r>
            <a:endParaRPr lang="zh-CN" altLang="en-US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43009"/>
          <p:cNvSpPr txBox="1">
            <a:spLocks noChangeArrowheads="1"/>
          </p:cNvSpPr>
          <p:nvPr/>
        </p:nvSpPr>
        <p:spPr bwMode="auto">
          <a:xfrm>
            <a:off x="0" y="0"/>
            <a:ext cx="9144000" cy="4116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相辅相成型。（互补型）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所谓相辅相成型就是指试题名句蕴含几个观点，它们互为补充，共同探讨一个话题。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r>
              <a:rPr lang="zh-CN" altLang="en-US" sz="2400" b="1" smtClean="0"/>
              <a:t>阅读下面材料，按要求写作</a:t>
            </a:r>
            <a:endParaRPr lang="zh-CN" altLang="en-US" sz="2400" b="1" smtClean="0"/>
          </a:p>
          <a:p>
            <a:r>
              <a:rPr lang="zh-CN" altLang="en-US" sz="2400" b="1" smtClean="0"/>
              <a:t>天下难事</a:t>
            </a:r>
            <a:r>
              <a:rPr lang="en-US" altLang="zh-CN" sz="2400" b="1" smtClean="0"/>
              <a:t>,</a:t>
            </a:r>
            <a:r>
              <a:rPr lang="zh-CN" altLang="en-US" sz="2400" b="1" smtClean="0"/>
              <a:t>必作于易天下大事，必作于细。（老子） 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从细微入手，化难为易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少年心事当拿云。（李贺）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年少树志、志向远大、乐观上阵，心灵除尘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 </a:t>
            </a:r>
            <a:endParaRPr lang="zh-CN" altLang="en-US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而世之奇伟、瑰怪、非常之观，常在于险远。（王安石） 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路险景美，眼光长远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/>
              <a:t>   不要人夸颜色好，只留清气满乾坤。（王冕）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不媚世俗，保持美德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春听鸟声，夏听蝉声，秋听虫声，冬听雪声。</a:t>
            </a:r>
            <a:r>
              <a:rPr lang="en-US" altLang="zh-CN" sz="2400" b="1" smtClean="0"/>
              <a:t>(</a:t>
            </a:r>
            <a:r>
              <a:rPr lang="zh-CN" altLang="en-US" sz="2400" b="1" smtClean="0"/>
              <a:t>张潮</a:t>
            </a:r>
            <a:r>
              <a:rPr lang="en-US" altLang="zh-CN" sz="2400" b="1" smtClean="0"/>
              <a:t>) </a:t>
            </a:r>
            <a:endParaRPr lang="en-US" altLang="zh-CN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顺应自然，学会欣赏，顺应环境，适时成功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即使没有月亮，心中也是一片皎洁。（路遥）</a:t>
            </a:r>
            <a:endParaRPr lang="zh-CN" altLang="en-US" sz="2400" b="1" smtClean="0"/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坚守美德，豁达心胸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r>
              <a:rPr lang="zh-CN" altLang="en-US" sz="1400" b="1" smtClean="0"/>
              <a:t>中国文化博大精深，无数名句化育后世。读了以上六个句子，你有怎样的感触与思考？请以其中两三句为基础确定立意，并合理引用，写一篇文章。要求自选角度，明确文体，自拟标题；不要套作，不得抄袭；不少于</a:t>
            </a:r>
            <a:r>
              <a:rPr lang="en-US" altLang="zh-CN" sz="1400" b="1" smtClean="0"/>
              <a:t>800</a:t>
            </a:r>
            <a:r>
              <a:rPr lang="zh-CN" altLang="en-US" sz="1400" b="1" smtClean="0"/>
              <a:t>字。</a:t>
            </a:r>
            <a:endParaRPr lang="zh-CN" altLang="en-US" sz="1400" b="1" smtClean="0"/>
          </a:p>
          <a:p>
            <a:endParaRPr lang="zh-CN" altLang="en-US" sz="2800" b="1" smtClean="0"/>
          </a:p>
          <a:p>
            <a:endParaRPr lang="en-US" altLang="zh-CN" sz="2400" b="1" smtClean="0"/>
          </a:p>
          <a:p>
            <a:endParaRPr lang="zh-CN" altLang="en-US" sz="2400" b="1" smtClean="0"/>
          </a:p>
          <a:p>
            <a:endParaRPr lang="zh-CN" alt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0" y="1700213"/>
            <a:ext cx="9036050" cy="45259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登百尺危楼，摘至高星辰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/>
              <a:t>            </a:t>
            </a:r>
            <a:endParaRPr lang="en-US" altLang="zh-CN" b="1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b="1" smtClean="0"/>
              <a:t>            </a:t>
            </a:r>
            <a:r>
              <a:rPr lang="zh-CN" altLang="en-US" b="1" smtClean="0"/>
              <a:t>一颗星永远向往着高处的飞鸟与天空，不肯站在比别人低一级的台阶上，这是我们始终</a:t>
            </a:r>
            <a:r>
              <a:rPr lang="zh-CN" altLang="en-US" b="1" smtClean="0">
                <a:solidFill>
                  <a:schemeClr val="accent2"/>
                </a:solidFill>
              </a:rPr>
              <a:t>怀有少年的远大理想</a:t>
            </a:r>
            <a:r>
              <a:rPr lang="zh-CN" altLang="en-US" b="1" smtClean="0"/>
              <a:t>，骨子里的热血永远憧憬着远方，因为总有我们</a:t>
            </a:r>
            <a:r>
              <a:rPr lang="zh-CN" altLang="en-US" b="1" smtClean="0">
                <a:solidFill>
                  <a:schemeClr val="accent2"/>
                </a:solidFill>
              </a:rPr>
              <a:t>未曾见过的奇丽景象</a:t>
            </a:r>
            <a:r>
              <a:rPr lang="zh-CN" altLang="en-US" b="1" smtClean="0"/>
              <a:t>。只有</a:t>
            </a:r>
            <a:r>
              <a:rPr lang="zh-CN" altLang="en-US" b="1" smtClean="0">
                <a:solidFill>
                  <a:schemeClr val="accent2"/>
                </a:solidFill>
              </a:rPr>
              <a:t>拥有少年当拿云的志向，永远向往险处少有的风光</a:t>
            </a:r>
            <a:r>
              <a:rPr lang="zh-CN" altLang="en-US" b="1" smtClean="0"/>
              <a:t>，我们才能登上那高楼，才有可能摘下星辰。</a:t>
            </a:r>
            <a:endParaRPr lang="zh-CN" altLang="en-US" b="1" smtClean="0"/>
          </a:p>
        </p:txBody>
      </p:sp>
      <p:sp>
        <p:nvSpPr>
          <p:cNvPr id="28675" name="标题 135169"/>
          <p:cNvSpPr>
            <a:spLocks noGrp="1" noChangeArrowheads="1"/>
          </p:cNvSpPr>
          <p:nvPr>
            <p:ph type="title"/>
          </p:nvPr>
        </p:nvSpPr>
        <p:spPr>
          <a:xfrm>
            <a:off x="-107950" y="333375"/>
            <a:ext cx="3419475" cy="503238"/>
          </a:xfrm>
        </p:spPr>
        <p:txBody>
          <a:bodyPr/>
          <a:lstStyle/>
          <a:p>
            <a:pPr algn="l"/>
            <a:r>
              <a:rPr lang="zh-CN" altLang="en-US" sz="3200" smtClean="0">
                <a:solidFill>
                  <a:srgbClr val="FF0000"/>
                </a:solidFill>
              </a:rPr>
              <a:t>互补型</a:t>
            </a:r>
            <a:endParaRPr lang="zh-CN" altLang="en-US" sz="3200" smtClean="0">
              <a:solidFill>
                <a:srgbClr val="FF0000"/>
              </a:solidFill>
            </a:endParaRPr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1331913" y="0"/>
            <a:ext cx="7056437" cy="185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少年心事当拿云。（李贺）</a:t>
            </a:r>
            <a:endParaRPr lang="zh-CN" altLang="en-US" b="1"/>
          </a:p>
          <a:p>
            <a:pPr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b="1"/>
              <a:t>年少树志、志向远大、乐观上阵，心灵除尘</a:t>
            </a:r>
            <a:r>
              <a:rPr lang="en-US" altLang="zh-CN" b="1"/>
              <a:t>,</a:t>
            </a:r>
            <a:r>
              <a:rPr lang="zh-CN" altLang="en-US" b="1"/>
              <a:t>既可以指为人，也可指做事</a:t>
            </a:r>
            <a:endParaRPr lang="en-US" altLang="zh-CN" b="1"/>
          </a:p>
          <a:p>
            <a:r>
              <a:rPr lang="zh-CN" altLang="en-US" b="1"/>
              <a:t>而世之奇伟、瑰怪、非常之观，常在于险远。（王安石）</a:t>
            </a:r>
            <a:endParaRPr lang="zh-CN" altLang="en-US" b="1"/>
          </a:p>
          <a:p>
            <a:pPr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b="1"/>
              <a:t>路险景美、眼光长远</a:t>
            </a:r>
            <a:endParaRPr lang="en-US" altLang="zh-CN" b="1"/>
          </a:p>
          <a:p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827088" y="333375"/>
            <a:ext cx="8675687" cy="1690688"/>
          </a:xfrm>
        </p:spPr>
        <p:txBody>
          <a:bodyPr/>
          <a:lstStyle/>
          <a:p>
            <a:pPr algn="l"/>
            <a:r>
              <a:rPr lang="zh-CN" altLang="en-US" sz="2000" b="1" smtClean="0"/>
              <a:t>天下难事</a:t>
            </a:r>
            <a:r>
              <a:rPr lang="en-US" altLang="zh-CN" sz="2000" b="1" smtClean="0"/>
              <a:t>,</a:t>
            </a:r>
            <a:r>
              <a:rPr lang="zh-CN" altLang="en-US" sz="2000" b="1" smtClean="0"/>
              <a:t>必作于易天下大事，必作于细。（老子） </a:t>
            </a:r>
            <a:br>
              <a:rPr lang="zh-CN" altLang="en-US" sz="2000" b="1" smtClean="0"/>
            </a:br>
            <a:r>
              <a:rPr lang="zh-CN" altLang="en-US" sz="2000" b="1" smtClean="0"/>
              <a:t>从细微入手，化难为易</a:t>
            </a:r>
            <a:br>
              <a:rPr lang="en-US" altLang="zh-CN" sz="2000" b="1" smtClean="0"/>
            </a:br>
            <a:r>
              <a:rPr lang="zh-CN" altLang="en-US" sz="2000" b="1" smtClean="0"/>
              <a:t>少年心事当拿云。（李贺）</a:t>
            </a:r>
            <a:br>
              <a:rPr lang="zh-CN" altLang="en-US" b="1" smtClean="0"/>
            </a:br>
            <a:r>
              <a:rPr lang="zh-CN" altLang="en-US" sz="2000" b="1" smtClean="0"/>
              <a:t>年少树志、志向远大、乐观上阵，心灵除尘</a:t>
            </a:r>
            <a:r>
              <a:rPr lang="en-US" altLang="zh-CN" sz="2000" b="1" smtClean="0"/>
              <a:t>,</a:t>
            </a:r>
            <a:r>
              <a:rPr lang="zh-CN" altLang="en-US" sz="2000" b="1" smtClean="0"/>
              <a:t>既可以指为人，也可指做事</a:t>
            </a:r>
            <a:endParaRPr lang="zh-CN" altLang="en-US" sz="2000" b="1" smtClean="0"/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xfrm>
            <a:off x="0" y="2060575"/>
            <a:ext cx="8856663" cy="452596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smtClean="0"/>
              <a:t>                  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心向云端，谨记细微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/>
              <a:t>          </a:t>
            </a:r>
            <a:endParaRPr lang="en-US" altLang="zh-CN" b="1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b="1" smtClean="0"/>
              <a:t>            </a:t>
            </a:r>
            <a:r>
              <a:rPr lang="zh-CN" altLang="en-US" b="1" smtClean="0"/>
              <a:t>李贺云</a:t>
            </a:r>
            <a:r>
              <a:rPr lang="zh-CN" altLang="en-US" b="1" smtClean="0">
                <a:solidFill>
                  <a:schemeClr val="accent2"/>
                </a:solidFill>
              </a:rPr>
              <a:t>“少年心事当拿云”</a:t>
            </a:r>
            <a:r>
              <a:rPr lang="zh-CN" altLang="en-US" b="1" smtClean="0"/>
              <a:t> ，老子曰</a:t>
            </a:r>
            <a:r>
              <a:rPr lang="zh-CN" altLang="en-US" b="1" smtClean="0">
                <a:solidFill>
                  <a:schemeClr val="accent2"/>
                </a:solidFill>
              </a:rPr>
              <a:t>“天下难事</a:t>
            </a:r>
            <a:r>
              <a:rPr lang="en-US" altLang="zh-CN" b="1" smtClean="0">
                <a:solidFill>
                  <a:schemeClr val="accent2"/>
                </a:solidFill>
              </a:rPr>
              <a:t>,</a:t>
            </a:r>
            <a:r>
              <a:rPr lang="zh-CN" altLang="en-US" b="1" smtClean="0">
                <a:solidFill>
                  <a:schemeClr val="accent2"/>
                </a:solidFill>
              </a:rPr>
              <a:t>必作于易天下大事，必作于细。”</a:t>
            </a:r>
            <a:r>
              <a:rPr lang="zh-CN" altLang="en-US" b="1" smtClean="0"/>
              <a:t>这两句话的意味耐人琢磨。我们在怀着高远之志去做大事时，不要忘了天下的大事都是从细小的地方一步步形成，这便是心向云端，谨记细微。</a:t>
            </a:r>
            <a:endParaRPr lang="zh-CN" altLang="en-US" b="1" smtClean="0"/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0" y="0"/>
            <a:ext cx="9715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互补型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标题 15974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765175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华文行楷"/>
                <a:ea typeface="华文行楷"/>
                <a:cs typeface="华文行楷"/>
              </a:rPr>
              <a:t>实 战 之 道</a:t>
            </a:r>
            <a:endParaRPr lang="zh-CN" altLang="en-US" sz="4000" b="1" smtClean="0">
              <a:solidFill>
                <a:srgbClr val="FF0000"/>
              </a:solidFill>
              <a:latin typeface="华文行楷"/>
              <a:ea typeface="华文行楷"/>
              <a:cs typeface="华文行楷"/>
            </a:endParaRPr>
          </a:p>
        </p:txBody>
      </p:sp>
      <p:sp>
        <p:nvSpPr>
          <p:cNvPr id="53250" name="文本占位符 159746"/>
          <p:cNvSpPr>
            <a:spLocks noGrp="1" noChangeArrowheads="1"/>
          </p:cNvSpPr>
          <p:nvPr>
            <p:ph idx="4294967295"/>
          </p:nvPr>
        </p:nvSpPr>
        <p:spPr>
          <a:xfrm>
            <a:off x="179388" y="908050"/>
            <a:ext cx="8964612" cy="54292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b="1" smtClean="0">
                <a:solidFill>
                  <a:srgbClr val="0000CC"/>
                </a:solidFill>
              </a:rPr>
              <a:t>1.</a:t>
            </a:r>
            <a:r>
              <a:rPr lang="zh-CN" altLang="en-US" sz="2800" b="1" smtClean="0">
                <a:solidFill>
                  <a:srgbClr val="0000CC"/>
                </a:solidFill>
              </a:rPr>
              <a:t>多则名言警句若审题困难，从</a:t>
            </a:r>
            <a:r>
              <a:rPr lang="zh-CN" altLang="en-US" sz="2800" b="1" smtClean="0">
                <a:solidFill>
                  <a:srgbClr val="FF0000"/>
                </a:solidFill>
              </a:rPr>
              <a:t>做事做人生活态度几个</a:t>
            </a:r>
            <a:r>
              <a:rPr lang="zh-CN" altLang="en-US" sz="2800" b="1" smtClean="0">
                <a:solidFill>
                  <a:srgbClr val="0000CC"/>
                </a:solidFill>
              </a:rPr>
              <a:t>个大方向思考。也可以从下面这些方面思考</a:t>
            </a:r>
            <a:r>
              <a:rPr lang="zh-CN" altLang="en-US" sz="2800" b="1" smtClean="0">
                <a:solidFill>
                  <a:srgbClr val="FF0000"/>
                </a:solidFill>
              </a:rPr>
              <a:t>人生、抱负、幸福、真理、青春、道德、国家、   集体、劳动、谦虚、情谊、生活、成才、爱国、立志、处世、自由、忠告、美德、真理、时间、求知、辉煌、   诚实等等。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 smtClean="0">
                <a:solidFill>
                  <a:srgbClr val="0000CC"/>
                </a:solidFill>
              </a:rPr>
              <a:t>2.</a:t>
            </a:r>
            <a:r>
              <a:rPr lang="zh-CN" altLang="en-US" sz="2800" b="1" smtClean="0">
                <a:solidFill>
                  <a:srgbClr val="0000CC"/>
                </a:solidFill>
              </a:rPr>
              <a:t>从宏观层面上思考看起来毫无关联的句子，实际上是辩证统一的，或者有千丝万缕的联系，可考虑采用互补型的审题立意思路，用关联词带入帮助思考，常用的关联词有</a:t>
            </a:r>
            <a:r>
              <a:rPr lang="zh-CN" altLang="en-US" sz="2800" b="1" smtClean="0">
                <a:solidFill>
                  <a:srgbClr val="FF0000"/>
                </a:solidFill>
              </a:rPr>
              <a:t>“既要</a:t>
            </a:r>
            <a:r>
              <a:rPr lang="en-US" altLang="zh-CN" sz="2800" b="1" smtClean="0">
                <a:solidFill>
                  <a:srgbClr val="FF0000"/>
                </a:solidFill>
              </a:rPr>
              <a:t>……</a:t>
            </a:r>
            <a:r>
              <a:rPr lang="zh-CN" altLang="en-US" sz="2800" b="1" smtClean="0">
                <a:solidFill>
                  <a:srgbClr val="FF0000"/>
                </a:solidFill>
              </a:rPr>
              <a:t>，又要</a:t>
            </a:r>
            <a:r>
              <a:rPr lang="en-US" altLang="zh-CN" sz="2800" b="1" smtClean="0">
                <a:solidFill>
                  <a:srgbClr val="FF0000"/>
                </a:solidFill>
              </a:rPr>
              <a:t>……”</a:t>
            </a:r>
            <a:r>
              <a:rPr lang="zh-CN" altLang="en-US" sz="2800" b="1" smtClean="0">
                <a:solidFill>
                  <a:srgbClr val="FF0000"/>
                </a:solidFill>
              </a:rPr>
              <a:t>或“既要</a:t>
            </a:r>
            <a:r>
              <a:rPr lang="en-US" altLang="zh-CN" sz="2800" b="1" smtClean="0">
                <a:solidFill>
                  <a:srgbClr val="FF0000"/>
                </a:solidFill>
              </a:rPr>
              <a:t>……</a:t>
            </a:r>
            <a:r>
              <a:rPr lang="zh-CN" altLang="en-US" sz="2800" b="1" smtClean="0">
                <a:solidFill>
                  <a:srgbClr val="FF0000"/>
                </a:solidFill>
              </a:rPr>
              <a:t>，更要</a:t>
            </a:r>
            <a:r>
              <a:rPr lang="en-US" altLang="zh-CN" sz="2800" b="1" smtClean="0">
                <a:solidFill>
                  <a:srgbClr val="FF0000"/>
                </a:solidFill>
              </a:rPr>
              <a:t>……”</a:t>
            </a:r>
            <a:r>
              <a:rPr lang="zh-CN" altLang="en-US" sz="2800" b="1" smtClean="0">
                <a:solidFill>
                  <a:srgbClr val="FF0000"/>
                </a:solidFill>
              </a:rPr>
              <a:t>；“因为</a:t>
            </a:r>
            <a:r>
              <a:rPr lang="en-US" altLang="zh-CN" sz="2800" b="1" smtClean="0">
                <a:solidFill>
                  <a:srgbClr val="FF0000"/>
                </a:solidFill>
              </a:rPr>
              <a:t>……</a:t>
            </a:r>
            <a:r>
              <a:rPr lang="zh-CN" altLang="en-US" sz="2800" b="1" smtClean="0">
                <a:solidFill>
                  <a:srgbClr val="FF0000"/>
                </a:solidFill>
              </a:rPr>
              <a:t>所以”；“不但</a:t>
            </a:r>
            <a:r>
              <a:rPr lang="en-US" altLang="zh-CN" sz="2800" b="1" smtClean="0">
                <a:solidFill>
                  <a:srgbClr val="FF0000"/>
                </a:solidFill>
              </a:rPr>
              <a:t>……</a:t>
            </a:r>
            <a:r>
              <a:rPr lang="zh-CN" altLang="en-US" sz="2800" b="1" smtClean="0">
                <a:solidFill>
                  <a:srgbClr val="FF0000"/>
                </a:solidFill>
              </a:rPr>
              <a:t>而且” 等方式。</a:t>
            </a:r>
            <a:r>
              <a:rPr lang="zh-CN" altLang="en-US" sz="2800" b="1" smtClean="0">
                <a:solidFill>
                  <a:srgbClr val="0000CC"/>
                </a:solidFill>
              </a:rPr>
              <a:t> </a:t>
            </a:r>
            <a:endParaRPr lang="zh-CN" altLang="en-US" sz="2800" b="1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标题 13516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互补型</a:t>
            </a:r>
            <a:endParaRPr lang="zh-CN" altLang="en-US" sz="7200" smtClean="0">
              <a:solidFill>
                <a:srgbClr val="FF0000"/>
              </a:solidFill>
            </a:endParaRPr>
          </a:p>
        </p:txBody>
      </p:sp>
      <p:sp>
        <p:nvSpPr>
          <p:cNvPr id="31747" name="文本占位符 135170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endParaRPr lang="zh-CN" altLang="en-US" sz="4000" b="1" smtClean="0"/>
          </a:p>
          <a:p>
            <a:r>
              <a:rPr lang="zh-CN" altLang="en-US" sz="4000" b="1" smtClean="0"/>
              <a:t>不患人之不己知，患不知人也</a:t>
            </a:r>
            <a:r>
              <a:rPr lang="en-US" altLang="zh-CN" sz="4000" b="1" smtClean="0"/>
              <a:t>——《</a:t>
            </a:r>
            <a:r>
              <a:rPr lang="zh-CN" altLang="en-US" sz="4000" b="1" smtClean="0"/>
              <a:t>论语</a:t>
            </a:r>
            <a:r>
              <a:rPr lang="en-US" altLang="zh-CN" sz="4000" b="1" smtClean="0"/>
              <a:t>》</a:t>
            </a:r>
            <a:endParaRPr lang="en-US" altLang="zh-CN" sz="4000" b="1" smtClean="0"/>
          </a:p>
          <a:p>
            <a:r>
              <a:rPr lang="zh-CN" altLang="en-US" sz="4000" b="1" smtClean="0"/>
              <a:t>认识你自己，过一种经过审视的生活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苏格拉底</a:t>
            </a:r>
            <a:endParaRPr lang="zh-CN" altLang="en-US" sz="4000" b="1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/>
              <a:t>                                                           </a:t>
            </a:r>
            <a:endParaRPr lang="en-US" altLang="zh-CN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r>
              <a:rPr lang="zh-CN" altLang="en-US" sz="2400" b="1" smtClean="0"/>
              <a:t>阅读下面材料，按要求写作</a:t>
            </a:r>
            <a:endParaRPr lang="zh-CN" altLang="en-US" sz="2400" b="1" smtClean="0"/>
          </a:p>
          <a:p>
            <a:r>
              <a:rPr lang="zh-CN" altLang="en-US" sz="2400" b="1" smtClean="0"/>
              <a:t>天下难事，必作于易；天下大事；必作于细。（老子） </a:t>
            </a:r>
            <a:endParaRPr lang="zh-CN" altLang="en-US" sz="2400" b="1" smtClean="0"/>
          </a:p>
          <a:p>
            <a:r>
              <a:rPr lang="zh-CN" altLang="en-US" sz="2400" b="1" smtClean="0"/>
              <a:t>少年心事当拿云。（李贺）</a:t>
            </a:r>
            <a:endParaRPr lang="zh-CN" altLang="en-US" sz="2400" b="1" smtClean="0"/>
          </a:p>
          <a:p>
            <a:r>
              <a:rPr lang="zh-CN" altLang="en-US" sz="2400" b="1" smtClean="0"/>
              <a:t>而世之奇伟、瑰怪、非常之观，常在于险远。（王安石） </a:t>
            </a:r>
            <a:endParaRPr lang="zh-CN" altLang="en-US" sz="2400" b="1" smtClean="0"/>
          </a:p>
          <a:p>
            <a:r>
              <a:rPr lang="zh-CN" altLang="en-US" sz="2400" b="1" smtClean="0"/>
              <a:t>不要人夸颜色好，只留清气满乾坤。（王冕）</a:t>
            </a:r>
            <a:endParaRPr lang="zh-CN" altLang="en-US" sz="2400" b="1" smtClean="0"/>
          </a:p>
          <a:p>
            <a:r>
              <a:rPr lang="zh-CN" altLang="en-US" sz="2400" b="1" smtClean="0"/>
              <a:t>春听鸟声，夏听蝉声，秋听虫声，冬听雪声。</a:t>
            </a:r>
            <a:r>
              <a:rPr lang="en-US" altLang="zh-CN" sz="2400" b="1" smtClean="0"/>
              <a:t>(</a:t>
            </a:r>
            <a:r>
              <a:rPr lang="zh-CN" altLang="en-US" sz="2400" b="1" smtClean="0"/>
              <a:t>张潮</a:t>
            </a:r>
            <a:r>
              <a:rPr lang="en-US" altLang="zh-CN" sz="2400" b="1" smtClean="0"/>
              <a:t>) </a:t>
            </a:r>
            <a:endParaRPr lang="en-US" altLang="zh-CN" sz="2400" b="1" smtClean="0"/>
          </a:p>
          <a:p>
            <a:r>
              <a:rPr lang="zh-CN" altLang="en-US" sz="2400" b="1" smtClean="0"/>
              <a:t>即使没有月亮，心中也是一片皎洁。（路遥）</a:t>
            </a:r>
            <a:endParaRPr lang="zh-CN" altLang="en-US" sz="2400" b="1" smtClean="0"/>
          </a:p>
          <a:p>
            <a:r>
              <a:rPr lang="zh-CN" altLang="en-US" sz="2800" b="1" smtClean="0"/>
              <a:t>        中国文化博大精深，无数名句化育后世。读了以上六个句子，你有怎样的感触与思考？请以其中两三句为基础确定立意，并合理引用，写一篇文章。要求自选角度，明确文体，自拟标题；不要套作，不得抄袭；不少于</a:t>
            </a:r>
            <a:r>
              <a:rPr lang="en-US" altLang="zh-CN" sz="2800" b="1" smtClean="0"/>
              <a:t>800</a:t>
            </a:r>
            <a:r>
              <a:rPr lang="zh-CN" altLang="en-US" sz="2800" b="1" smtClean="0"/>
              <a:t>字。</a:t>
            </a:r>
            <a:endParaRPr lang="zh-CN" altLang="en-US" sz="2800" b="1" smtClean="0"/>
          </a:p>
          <a:p>
            <a:endParaRPr lang="zh-CN" altLang="en-US" sz="2800" b="1" smtClean="0"/>
          </a:p>
          <a:p>
            <a:endParaRPr lang="en-US" altLang="zh-CN" sz="2400" b="1" smtClean="0"/>
          </a:p>
          <a:p>
            <a:endParaRPr lang="zh-CN" altLang="en-US" sz="2400" b="1" smtClean="0"/>
          </a:p>
          <a:p>
            <a:endParaRPr lang="zh-CN" alt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8763000" cy="624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smtClean="0"/>
              <a:t>阅读下面的材料，</a:t>
            </a:r>
            <a:r>
              <a:rPr lang="zh-CN" altLang="en-US" sz="2400" b="1" smtClean="0">
                <a:solidFill>
                  <a:srgbClr val="FF3300"/>
                </a:solidFill>
              </a:rPr>
              <a:t>根据要求</a:t>
            </a:r>
            <a:r>
              <a:rPr lang="zh-CN" altLang="en-US" sz="2400" b="1" smtClean="0"/>
              <a:t>写一篇不少于</a:t>
            </a:r>
            <a:r>
              <a:rPr lang="en-US" altLang="zh-CN" sz="2400" b="1" smtClean="0"/>
              <a:t>800</a:t>
            </a:r>
            <a:r>
              <a:rPr lang="zh-CN" altLang="en-US" sz="2400" b="1" smtClean="0"/>
              <a:t>字的文章。（</a:t>
            </a:r>
            <a:r>
              <a:rPr lang="en-US" altLang="zh-CN" sz="2400" b="1" smtClean="0"/>
              <a:t>60</a:t>
            </a:r>
            <a:r>
              <a:rPr lang="zh-CN" altLang="en-US" sz="2400" b="1" smtClean="0"/>
              <a:t>分）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①骐骥一跃，不能十步；驽马十驾，功在不舍；锲而舍之，朽木不折；锲而不舍，金石可镂。（荀况）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②亦余心之所善兮，虽九死其犹未悔。（屈原）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③会当凌绝顶，一览众山小。（杜甫）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④立志欲坚不欲锐，成功在久不在速。（张孝祥）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⑤不要人夸颜色好，只留清气满乾坤。（王冕）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⑥寄意寒星荃不察，我以我血荐轩辕。（鲁迅）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中国文化博大精深，</a:t>
            </a:r>
            <a:r>
              <a:rPr lang="zh-CN" altLang="en-US" sz="2400" b="1" smtClean="0">
                <a:solidFill>
                  <a:srgbClr val="FF3300"/>
                </a:solidFill>
              </a:rPr>
              <a:t>许多名句化育后世</a:t>
            </a:r>
            <a:r>
              <a:rPr lang="zh-CN" altLang="en-US" sz="2400" b="1" smtClean="0"/>
              <a:t>。读了以上六个句子，</a:t>
            </a:r>
            <a:r>
              <a:rPr lang="zh-CN" altLang="en-US" sz="2400" b="1" smtClean="0">
                <a:solidFill>
                  <a:srgbClr val="FF3300"/>
                </a:solidFill>
              </a:rPr>
              <a:t>你有怎样的感触与思考？请以其中两三句为基础确定立意，并合理引用，</a:t>
            </a:r>
            <a:r>
              <a:rPr lang="zh-CN" altLang="en-US" sz="2400" b="1" smtClean="0"/>
              <a:t>写一篇文章。要求自选角度，明确文体，自拟标题；不要套作，不得抄袭；不少于</a:t>
            </a:r>
            <a:r>
              <a:rPr lang="en-US" altLang="zh-CN" sz="2400" b="1" smtClean="0"/>
              <a:t>800</a:t>
            </a:r>
            <a:r>
              <a:rPr lang="zh-CN" altLang="en-US" sz="2400" b="1" smtClean="0"/>
              <a:t>字。</a:t>
            </a:r>
            <a:endParaRPr lang="zh-CN" altLang="en-US" sz="2400" b="1" smtClean="0"/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28082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学以致用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body" idx="1"/>
          </p:nvPr>
        </p:nvSpPr>
        <p:spPr>
          <a:xfrm>
            <a:off x="152400" y="152400"/>
            <a:ext cx="8991600" cy="624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b="1" smtClean="0"/>
              <a:t>①骐骥一跃，不能十步；驽马十驾，功在不舍；锲而舍之，朽木不折；锲而不舍，金石可镂。（荀况）   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 </a:t>
            </a:r>
            <a:r>
              <a:rPr lang="zh-CN" altLang="en-US" sz="2000" b="1" smtClean="0">
                <a:solidFill>
                  <a:srgbClr val="FF3300"/>
                </a:solidFill>
              </a:rPr>
              <a:t>锲而不舍、持之以恒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②亦余心之所善兮，虽九死其犹未悔。（屈原）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>
                <a:solidFill>
                  <a:srgbClr val="FF3300"/>
                </a:solidFill>
              </a:rPr>
              <a:t>执着理想、坚持信念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③会当凌绝顶，一览众山小。（杜甫）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>
                <a:solidFill>
                  <a:srgbClr val="FF3300"/>
                </a:solidFill>
              </a:rPr>
              <a:t>誓攀顶峰，俯瞰群山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④立志欲坚不欲锐，成功在久不在速。（张孝祥）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>
                <a:solidFill>
                  <a:srgbClr val="FF3300"/>
                </a:solidFill>
              </a:rPr>
              <a:t>韬光养晦、厚积薄发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⑤不要人夸颜色好，只留清气满乾坤。（王冕）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>
                <a:solidFill>
                  <a:srgbClr val="FF3300"/>
                </a:solidFill>
              </a:rPr>
              <a:t>不媚世俗，绽放清芳。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smtClean="0"/>
              <a:t>⑥寄意寒星荃不察，我以我血荐轩辕。（鲁迅）</a:t>
            </a:r>
            <a:endParaRPr lang="zh-CN" altLang="en-US" sz="2000" b="1" smtClean="0"/>
          </a:p>
          <a:p>
            <a:pPr>
              <a:lnSpc>
                <a:spcPct val="90000"/>
              </a:lnSpc>
            </a:pPr>
            <a:r>
              <a:rPr lang="zh-CN" altLang="en-US" sz="2000" b="1" smtClean="0">
                <a:solidFill>
                  <a:srgbClr val="FF3300"/>
                </a:solidFill>
              </a:rPr>
              <a:t>不畏一切、为国捐躯</a:t>
            </a:r>
            <a:endParaRPr lang="zh-CN" altLang="en-US" sz="2000" b="1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/>
              <a:t>        中国文化博大精深，许多名句化育后世。读了以上六个句子，你有怎样的感触与思考？请以</a:t>
            </a:r>
            <a:r>
              <a:rPr lang="zh-CN" altLang="en-US" b="1" smtClean="0">
                <a:solidFill>
                  <a:schemeClr val="hlink"/>
                </a:solidFill>
              </a:rPr>
              <a:t>其中两三句为基础确定立意</a:t>
            </a:r>
            <a:r>
              <a:rPr lang="zh-CN" altLang="en-US" b="1" smtClean="0"/>
              <a:t>，权衡比较</a:t>
            </a:r>
            <a:r>
              <a:rPr lang="zh-CN" altLang="en-US" b="1" smtClean="0">
                <a:solidFill>
                  <a:schemeClr val="hlink"/>
                </a:solidFill>
              </a:rPr>
              <a:t>得出自己的观点。</a:t>
            </a:r>
            <a:endParaRPr lang="zh-CN" altLang="en-US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7950" y="0"/>
            <a:ext cx="9417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467850" cy="6858000"/>
          </a:xfrm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...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以无厚入有间，恢恢乎其于游刃必有余地矣。 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（庄子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庖丁解牛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纸上得来终觉浅，绝知此事要躬行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。（陆游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冬夜读书示子聿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灭六国者六国也，非秦也；族秦者秦也，非天下也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。（杜牧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阿房宫赋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zh-CN" altLang="en-US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此天之亡我，非战之罪也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。（司马迁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项羽本纪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智勇多困于所溺。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（欧阳修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伶官传序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天生我材必有用。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（李白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将进酒</a:t>
            </a:r>
            <a:r>
              <a:rPr lang="en-US" altLang="zh-CN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中国文化博大精深，无数名句化育后世。读了上面六句，你有怎样的感触与思考？请以其中两三句为基础确定立意，</a:t>
            </a:r>
            <a:r>
              <a:rPr lang="zh-CN" altLang="en-US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写出作文开头段落。</a:t>
            </a:r>
            <a:endParaRPr lang="zh-CN" altLang="en-US" b="1" smtClean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0" y="1484313"/>
            <a:ext cx="9144000" cy="6858000"/>
          </a:xfrm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阅读下面的材料，根据要求写作。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...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以无厚入有间，恢恢乎其于游刃必有余地矣。（庄子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庖丁解牛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经验丰富，做事得心应手</a:t>
            </a:r>
            <a:endParaRPr lang="zh-CN" altLang="en-US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纸上得来终觉浅，绝知此事要躬行。（陆游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〕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学以致用，躬亲践行</a:t>
            </a:r>
            <a:endParaRPr lang="zh-CN" altLang="en-US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灭六国者六国也，非秦也；族秦者秦也，非天下也。（杜牧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阿房宫赋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失道寡助，自取灭亡</a:t>
            </a:r>
            <a:endParaRPr lang="en-US" altLang="zh-CN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此天之亡我，非战之罪也。（司马迁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项羽本纪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怨天尤人不如剖析自我</a:t>
            </a:r>
            <a:endParaRPr lang="zh-CN" altLang="en-US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智勇多困于所溺（欧阳修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伶官传序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过分迷恋，沉溺所爱，为爱所困</a:t>
            </a:r>
            <a:r>
              <a:rPr lang="en-US" altLang="zh-CN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天生我材必有用（李白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将进酒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乐观自信，相信自己</a:t>
            </a:r>
            <a:endParaRPr lang="zh-CN" altLang="en-US" sz="2000" b="1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中国文化博大精深，无数名句化育后世。读了上面六句，你有怎样的感触与思考？请以其中两三句为基础确定立意，并合理引用，写一篇文章。要求自选角度，明确文体，自拟标题；不要套作，不得抄袭；不少于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zh-CN" altLang="en-US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132138" cy="1125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250825" y="270827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评点下面的开头</a:t>
            </a:r>
            <a:endParaRPr lang="zh-CN" altLang="en-US" smtClean="0"/>
          </a:p>
        </p:txBody>
      </p:sp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解读错误的</a:t>
            </a:r>
            <a:endParaRPr lang="zh-CN" altLang="en-US" smtClean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412875"/>
            <a:ext cx="4105275" cy="4525963"/>
          </a:xfrm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1700213"/>
            <a:ext cx="44100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不引材料</a:t>
            </a:r>
            <a:endParaRPr lang="zh-CN" altLang="en-US" smtClean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50825" y="1052513"/>
            <a:ext cx="5076825" cy="5805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冗长主题不明</a:t>
            </a:r>
            <a:endParaRPr lang="zh-CN" altLang="en-US" smtClean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79388" y="1196975"/>
            <a:ext cx="4967287" cy="4956175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只选一句，没完成任务 失败</a:t>
            </a:r>
            <a:endParaRPr lang="zh-CN" altLang="en-US" smtClean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087438"/>
            <a:ext cx="6594475" cy="5770562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点评下面的开头</a:t>
            </a:r>
            <a:endParaRPr lang="zh-CN" altLang="en-US" smtClean="0"/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435975" cy="5218113"/>
          </a:xfrm>
        </p:spPr>
        <p:txBody>
          <a:bodyPr/>
          <a:lstStyle/>
          <a:p>
            <a:r>
              <a:rPr lang="zh-CN" altLang="en-US" smtClean="0"/>
              <a:t>任务要求：</a:t>
            </a:r>
            <a:endParaRPr lang="zh-CN" altLang="en-US" smtClean="0"/>
          </a:p>
          <a:p>
            <a:r>
              <a:rPr lang="zh-CN" altLang="en-US" smtClean="0"/>
              <a:t>六则材料，至少六个话题</a:t>
            </a:r>
            <a:endParaRPr lang="zh-CN" altLang="en-US" smtClean="0"/>
          </a:p>
          <a:p>
            <a:r>
              <a:rPr lang="zh-CN" altLang="en-US" smtClean="0"/>
              <a:t>①读了上面六句，你有怎样的</a:t>
            </a:r>
            <a:r>
              <a:rPr lang="zh-CN" altLang="en-US" smtClean="0">
                <a:solidFill>
                  <a:srgbClr val="FF3300"/>
                </a:solidFill>
              </a:rPr>
              <a:t>感触与思考</a:t>
            </a:r>
            <a:r>
              <a:rPr lang="zh-CN" altLang="en-US" smtClean="0"/>
              <a:t>？</a:t>
            </a:r>
            <a:endParaRPr lang="zh-CN" altLang="en-US" smtClean="0"/>
          </a:p>
          <a:p>
            <a:r>
              <a:rPr lang="zh-CN" altLang="en-US" smtClean="0"/>
              <a:t>②</a:t>
            </a:r>
            <a:r>
              <a:rPr lang="zh-CN" altLang="en-US" smtClean="0">
                <a:solidFill>
                  <a:srgbClr val="FF3300"/>
                </a:solidFill>
              </a:rPr>
              <a:t>以其中两三句为基础</a:t>
            </a:r>
            <a:r>
              <a:rPr lang="zh-CN" altLang="en-US" smtClean="0"/>
              <a:t>确定立意，</a:t>
            </a:r>
            <a:endParaRPr lang="zh-CN" altLang="en-US" smtClean="0"/>
          </a:p>
          <a:p>
            <a:r>
              <a:rPr lang="zh-CN" altLang="en-US" smtClean="0"/>
              <a:t>③</a:t>
            </a:r>
            <a:r>
              <a:rPr lang="zh-CN" altLang="en-US" smtClean="0">
                <a:solidFill>
                  <a:srgbClr val="FF3300"/>
                </a:solidFill>
              </a:rPr>
              <a:t>合理引用</a:t>
            </a:r>
            <a:r>
              <a:rPr lang="zh-CN" altLang="en-US" smtClean="0"/>
              <a:t>，写一篇文章。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0" name="Rectangle 8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8964613" cy="659765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2800" smtClean="0"/>
              <a:t>若是月轮终皎洁</a:t>
            </a:r>
            <a:endParaRPr lang="zh-CN" altLang="en-US" sz="2800" smtClean="0"/>
          </a:p>
          <a:p>
            <a:pPr>
              <a:lnSpc>
                <a:spcPct val="90000"/>
              </a:lnSpc>
            </a:pPr>
            <a:r>
              <a:rPr lang="zh-CN" altLang="en-US" sz="2800" smtClean="0"/>
              <a:t>      诗云“辛苦最怜天上月。一夕如环，夕夕都成缺”，一轮明月，千载圆缺，承载的游子乡思，也承载了无数文人墨客对世事无常的感慨，而圆月也就成了中华民族几千年来对完满的追求，成了深入骨血的烙印，走到了人们的梦里心里。</a:t>
            </a:r>
            <a:endParaRPr lang="zh-CN" altLang="en-US" sz="2800" smtClean="0"/>
          </a:p>
          <a:p>
            <a:pPr>
              <a:lnSpc>
                <a:spcPct val="90000"/>
              </a:lnSpc>
            </a:pPr>
            <a:r>
              <a:rPr lang="zh-CN" altLang="en-US" sz="2800" smtClean="0"/>
              <a:t>      曾有学者将自己的书房命名为“求缺斋”，令人困惑而不解，求缺而不求圆满，似乎是一种玩世不恭的可恨态度，毫无疑问，我们来到世上。对万物必有所求，总期望事事顺随心意，总不会有人追求某种意义上的不完美，但细想起来，又有什么人能真正完美呢？海棠无香，红楼未完，这些遗憾，反而给人留下更多余地去追寻，发现他们的美满，路遥曾说，即使没有月亮，心中也是一片皎洁，大概也便是如此了。</a:t>
            </a:r>
            <a:br>
              <a:rPr lang="zh-CN" altLang="en-US" sz="2800" smtClean="0"/>
            </a:br>
            <a:br>
              <a:rPr lang="zh-CN" altLang="en-US" sz="2800" smtClean="0"/>
            </a:br>
            <a:endParaRPr lang="zh-CN" altLang="en-US" sz="280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/>
          </p:cNvSpPr>
          <p:nvPr>
            <p:ph type="body" idx="1"/>
          </p:nvPr>
        </p:nvSpPr>
        <p:spPr>
          <a:xfrm>
            <a:off x="0" y="115888"/>
            <a:ext cx="8964613" cy="6192837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mtClean="0"/>
              <a:t>永远的少年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      穿梭于时空的长廊，打破时空的桎梏，隐去那些浮华萍饰的雕栏，我们看到李白与苏轼，对坐豪饮时长歌长啸，时而低吟淡谈，我们看到闻一多与青年学生激昂演讲胡须飘扬，可近看这些人又是隐而不见，只显出二字清晰：少年。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       无关年龄，无关时空，无关境界，无关贫富，无关贵贱，少年之人，少年之心，永为少年，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        少年之人，当有豁达乐观之胸襟，有人言，少年不识愁滋味。李贺也说“少年心事当拿云”</a:t>
            </a:r>
            <a:endParaRPr lang="zh-CN" altLang="en-US" smtClean="0"/>
          </a:p>
          <a:p>
            <a:pPr>
              <a:lnSpc>
                <a:spcPct val="90000"/>
              </a:lnSpc>
            </a:pPr>
            <a:endParaRPr lang="zh-CN" altLang="en-US" smtClean="0"/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524625"/>
          </a:xfrm>
        </p:spPr>
        <p:txBody>
          <a:bodyPr/>
          <a:lstStyle/>
          <a:p>
            <a:pPr algn="ctr"/>
            <a:r>
              <a:rPr lang="zh-CN" altLang="en-US" smtClean="0"/>
              <a:t>心怀远方脚踏实地</a:t>
            </a:r>
            <a:endParaRPr lang="zh-CN" altLang="en-US" smtClean="0"/>
          </a:p>
          <a:p>
            <a:r>
              <a:rPr lang="zh-CN" altLang="en-US" smtClean="0"/>
              <a:t>          这是一个最好的时代，造梦追梦，无数个小梦，凝聚成美丽的中国梦者，也是一个不太好的时代，浮躁风气，网络暴力，使追逐梦想路上充满艰辛，身处这样的时代，我们更应强大起来，别让困难阻断了梦想，心怀远方，脚踏实地，坚守自我，才能走得到梦想的彼岸。</a:t>
            </a:r>
            <a:br>
              <a:rPr lang="zh-CN" altLang="en-US" smtClean="0"/>
            </a:b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/>
          </p:cNvSpPr>
          <p:nvPr>
            <p:ph type="body" idx="1"/>
          </p:nvPr>
        </p:nvSpPr>
        <p:spPr>
          <a:xfrm>
            <a:off x="323850" y="115888"/>
            <a:ext cx="882015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smtClean="0"/>
              <a:t>                                       清风漫步，细品人生。</a:t>
            </a:r>
            <a:br>
              <a:rPr lang="zh-CN" altLang="en-US" sz="2400" smtClean="0"/>
            </a:br>
            <a:r>
              <a:rPr lang="zh-CN" altLang="en-US" sz="2400" smtClean="0"/>
              <a:t>           钟表一刻不停的飞速转动着，人们拼命追赶着，奔跑着，路上川流不息，车水马龙，集市上的喧嚣杂攘，无不展现出快节奏的生活，我们是不是能在喘息之时停下来，沐浴阳光，感受微风徐徐，时时细品人生。</a:t>
            </a:r>
            <a:endParaRPr lang="zh-CN" altLang="en-US" sz="2400" smtClean="0"/>
          </a:p>
          <a:p>
            <a:pPr>
              <a:lnSpc>
                <a:spcPct val="90000"/>
              </a:lnSpc>
            </a:pPr>
            <a:r>
              <a:rPr lang="zh-CN" altLang="en-US" sz="2400" smtClean="0"/>
              <a:t>          老子说，天下之难事，必作于易，天下大事必作于细细，是一种心里的感触，善于发现的明亮双眸，吩咐流感的内心世界系，是一种悠然自得的享受，是一种精致的生活方式，带着这份感动，我们可以春听鸟声，夏听蝉声，秋听虫声，冬听雪声，发现生活中点点滴滴的小美好。</a:t>
            </a:r>
            <a:br>
              <a:rPr lang="zh-CN" altLang="en-US" sz="2400" smtClean="0"/>
            </a:br>
            <a:endParaRPr lang="zh-CN" altLang="en-US" sz="240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body"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mtClean="0"/>
              <a:t>欲成事者，必循其道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      鹰，翱翔天际，是遵循了气流的规律，乘风而起，顺风而行，河蜿蜒大地是遵循了地形的规律，随势而下，因势利导，而人之所以会成功，是因为遵循了事业自身的规律，并对其作出正确的应对。所以想要获得成功，必须先寻找事业的特性，把握其特征，解决困难。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      成就事业，是一个艰难曲折的过程，需要我们的恒心，世之奇伟，瑰怪，非常之观，常在于险远，而那些简单的人人都能达到的，不能称之为事业，因此在追求成功的过程中，遇到挫折是必然的，而我们</a:t>
            </a:r>
            <a:r>
              <a:rPr lang="en-US" altLang="zh-CN" smtClean="0"/>
              <a:t>……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813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915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017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/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错误一，诗句解读错误，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错误二、不会引用诗句，没有说观点和市局的关系。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错误三、有引用诗句，但诗句之间毫无关联，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错误四、生拉硬扯，关系解读错误或没有找到诗句的内在联系。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116013" y="260350"/>
            <a:ext cx="6516687" cy="60293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8" y="0"/>
            <a:ext cx="9129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3"/>
          <p:cNvSpPr>
            <a:spLocks noGrp="1"/>
          </p:cNvSpPr>
          <p:nvPr>
            <p:ph type="body" idx="1"/>
          </p:nvPr>
        </p:nvSpPr>
        <p:spPr>
          <a:xfrm>
            <a:off x="539750" y="0"/>
            <a:ext cx="8229600" cy="1728788"/>
          </a:xfrm>
        </p:spPr>
        <p:txBody>
          <a:bodyPr/>
          <a:lstStyle/>
          <a:p>
            <a:r>
              <a:rPr lang="zh-CN" altLang="en-US" smtClean="0"/>
              <a:t>不会引用分析名句，没有说清观点和诗句的关系。 </a:t>
            </a:r>
            <a:endParaRPr lang="zh-CN" altLang="en-US" smtClean="0"/>
          </a:p>
        </p:txBody>
      </p:sp>
      <p:sp>
        <p:nvSpPr>
          <p:cNvPr id="18434" name="标题 1"/>
          <p:cNvSpPr/>
          <p:nvPr/>
        </p:nvSpPr>
        <p:spPr bwMode="auto">
          <a:xfrm>
            <a:off x="971550" y="1412875"/>
            <a:ext cx="6337300" cy="3644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乐观前行无留意，正直萦绕我心头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>
                <a:latin typeface="Calibri" panose="020F0502020204030204" pitchFamily="34" charset="0"/>
              </a:rPr>
              <a:t>       </a:t>
            </a:r>
            <a:endParaRPr lang="en-US" altLang="zh-CN" sz="2000" b="1">
              <a:latin typeface="Calibri" panose="020F0502020204030204" pitchFamily="34" charset="0"/>
            </a:endParaRPr>
          </a:p>
          <a:p>
            <a:endParaRPr lang="en-US" altLang="zh-CN" sz="2000" b="1">
              <a:latin typeface="Calibri" panose="020F0502020204030204" pitchFamily="34" charset="0"/>
            </a:endParaRPr>
          </a:p>
          <a:p>
            <a:r>
              <a:rPr lang="zh-CN" altLang="en-US" sz="2800" b="1">
                <a:latin typeface="Calibri" panose="020F0502020204030204" pitchFamily="34" charset="0"/>
              </a:rPr>
              <a:t>       乐观的心态似风铃，吹开了心扉；正直的人格像彩笛，奏响了华章；彩色的人生如流水，演绎着灵动；我常想乐观与正直，乐观前行无留意，正直萦绕我心头。乐观是一朵高洁傲岸的亲人，出淤泥而不染。</a:t>
            </a:r>
            <a:br>
              <a:rPr lang="zh-CN" altLang="en-US" sz="2800" b="1">
                <a:latin typeface="Calibri" panose="020F0502020204030204" pitchFamily="34" charset="0"/>
              </a:rPr>
            </a:br>
            <a:br>
              <a:rPr lang="zh-CN" altLang="en-US" sz="2000" b="1">
                <a:latin typeface="Calibri" panose="020F0502020204030204" pitchFamily="34" charset="0"/>
              </a:rPr>
            </a:br>
            <a:endParaRPr lang="zh-CN" altLang="en-US" sz="2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/>
      <p:bldP spid="18434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pPr eaLnBrk="1" hangingPunct="1"/>
            <a:r>
              <a:rPr lang="zh-CN" altLang="en-US" smtClean="0"/>
              <a:t>作文基础分</a:t>
            </a:r>
            <a:r>
              <a:rPr lang="en-US" altLang="zh-CN" smtClean="0"/>
              <a:t>46-47</a:t>
            </a:r>
            <a:r>
              <a:rPr lang="zh-CN" altLang="en-US" smtClean="0"/>
              <a:t>之间，各校根据本校学生实际情况可以浮动，但最高不能超过</a:t>
            </a:r>
            <a:r>
              <a:rPr lang="en-US" altLang="zh-CN" smtClean="0"/>
              <a:t>48.0</a:t>
            </a:r>
            <a:r>
              <a:rPr lang="zh-CN" altLang="en-US" smtClean="0"/>
              <a:t>分，因为全疆高考是</a:t>
            </a:r>
            <a:r>
              <a:rPr lang="en-US" altLang="zh-CN" smtClean="0"/>
              <a:t>47</a:t>
            </a:r>
            <a:r>
              <a:rPr lang="zh-CN" altLang="en-US" smtClean="0"/>
              <a:t>点几。本题立意大致错不了，主要注意观点是否明确突出，结构思路是否明晰合理，内容是否完整充实并扣住材料，卷面是否工整美观，语言是否流畅。最高分可以打满分，但是比例应控制在</a:t>
            </a:r>
            <a:r>
              <a:rPr lang="en-US" altLang="zh-CN" smtClean="0"/>
              <a:t>1%</a:t>
            </a:r>
            <a:r>
              <a:rPr lang="zh-CN" altLang="en-US" smtClean="0"/>
              <a:t>以内。</a:t>
            </a:r>
            <a:br>
              <a:rPr lang="zh-CN" altLang="en-US" smtClean="0"/>
            </a:b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错误一，诗句解读错误，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错误二、不会引用诗句，没有说观点和市局的关系。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错误三、有引用诗句，但诗句之间毫无关联，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错误四、生拉硬扯，关系解读错误或没有找到诗句的内在联系。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zh-CN" altLang="en-US" smtClean="0"/>
              <a:t>如何挖掘句子之间的联系</a:t>
            </a:r>
            <a:endParaRPr lang="zh-CN" altLang="en-US" smtClean="0"/>
          </a:p>
        </p:txBody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>
          <a:xfrm>
            <a:off x="179388" y="476250"/>
            <a:ext cx="8229600" cy="4525963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高瞻方能远瞩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常见的三个高度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做人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做事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生活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对人、对事、对社会、对国家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把这些句子分下类大致属于那些方向</a:t>
            </a:r>
            <a:endParaRPr lang="zh-CN" altLang="en-US" b="1" smtClean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" y="4816475"/>
            <a:ext cx="8640763" cy="204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挖掘精髓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恰切关联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b="1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提示：尽量用四字短语表示内涵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632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827088" y="2205038"/>
            <a:ext cx="7715250" cy="1833562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1022350"/>
            <a:ext cx="8485188" cy="423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9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9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挖掘精髓</a:t>
            </a:r>
            <a:endParaRPr lang="zh-CN" altLang="en-US" sz="9600" b="1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9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恰切关联</a:t>
            </a:r>
            <a:endParaRPr lang="zh-CN" altLang="en-US" sz="9600" b="1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 noProof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000" b="1" noProof="1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8370" name="Rectangle 3"/>
          <p:cNvSpPr>
            <a:spLocks noGrp="1"/>
          </p:cNvSpPr>
          <p:nvPr>
            <p:ph type="body" idx="1"/>
          </p:nvPr>
        </p:nvSpPr>
        <p:spPr>
          <a:xfrm>
            <a:off x="250825" y="3500438"/>
            <a:ext cx="8229600" cy="4525962"/>
          </a:xfrm>
        </p:spPr>
        <p:txBody>
          <a:bodyPr/>
          <a:lstStyle/>
          <a:p>
            <a:r>
              <a:rPr lang="en-US" altLang="zh-CN" b="1" smtClean="0">
                <a:solidFill>
                  <a:schemeClr val="hlink"/>
                </a:solidFill>
              </a:rPr>
              <a:t>1</a:t>
            </a:r>
            <a:r>
              <a:rPr lang="zh-CN" altLang="en-US" b="1" smtClean="0">
                <a:solidFill>
                  <a:schemeClr val="hlink"/>
                </a:solidFill>
              </a:rPr>
              <a:t>、诗句解读准确，合理引用或化用诗句。</a:t>
            </a:r>
            <a:endParaRPr lang="zh-CN" altLang="en-US" b="1" smtClean="0">
              <a:solidFill>
                <a:schemeClr val="hlink"/>
              </a:solidFill>
            </a:endParaRPr>
          </a:p>
          <a:p>
            <a:r>
              <a:rPr lang="en-US" altLang="zh-CN" b="1" smtClean="0">
                <a:solidFill>
                  <a:schemeClr val="folHlink"/>
                </a:solidFill>
              </a:rPr>
              <a:t>2</a:t>
            </a:r>
            <a:r>
              <a:rPr lang="zh-CN" altLang="en-US" b="1" smtClean="0">
                <a:solidFill>
                  <a:schemeClr val="folHlink"/>
                </a:solidFill>
              </a:rPr>
              <a:t>、运用合适句子说清所选的句子之间的联系。</a:t>
            </a:r>
            <a:endParaRPr lang="zh-CN" altLang="en-US" b="1" smtClean="0">
              <a:solidFill>
                <a:schemeClr val="folHlink"/>
              </a:solidFill>
            </a:endParaRPr>
          </a:p>
          <a:p>
            <a:r>
              <a:rPr lang="en-US" altLang="zh-CN" b="1" smtClean="0">
                <a:solidFill>
                  <a:schemeClr val="folHlink"/>
                </a:solidFill>
              </a:rPr>
              <a:t>3</a:t>
            </a:r>
            <a:r>
              <a:rPr lang="zh-CN" altLang="en-US" b="1" smtClean="0">
                <a:solidFill>
                  <a:schemeClr val="folHlink"/>
                </a:solidFill>
              </a:rPr>
              <a:t>、亮出与句子有关联的观点</a:t>
            </a:r>
            <a:endParaRPr lang="zh-CN" altLang="en-US" b="1" smtClean="0">
              <a:solidFill>
                <a:schemeClr val="folHlink"/>
              </a:solidFill>
            </a:endParaRPr>
          </a:p>
        </p:txBody>
      </p:sp>
      <p:sp>
        <p:nvSpPr>
          <p:cNvPr id="58371" name="Rectangle 4"/>
          <p:cNvSpPr/>
          <p:nvPr/>
        </p:nvSpPr>
        <p:spPr bwMode="auto">
          <a:xfrm>
            <a:off x="250825" y="2276475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>
                <a:latin typeface="Calibri" panose="020F0502020204030204" pitchFamily="34" charset="0"/>
              </a:rPr>
              <a:t>好的开头应具备的特点</a:t>
            </a:r>
            <a:endParaRPr lang="zh-CN" altLang="en-US" sz="4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zh-CN" altLang="en-US" smtClean="0"/>
              <a:t>引材料</a:t>
            </a:r>
            <a:endParaRPr lang="zh-CN" altLang="en-US" smtClean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50825" y="1412875"/>
            <a:ext cx="4140200" cy="4525963"/>
          </a:xfrm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268413"/>
            <a:ext cx="45720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r>
              <a:rPr lang="zh-CN" altLang="en-US" smtClean="0"/>
              <a:t>                  清风拂危崖，明月照吾心</a:t>
            </a:r>
            <a:endParaRPr lang="zh-CN" altLang="en-US" smtClean="0"/>
          </a:p>
          <a:p>
            <a:r>
              <a:rPr lang="zh-CN" altLang="en-US" smtClean="0"/>
              <a:t>       世有珠峰，威挺酷寒，却有冰雪绵绵，寒气冷冷云之伟景，世有黄山微耸陡峭，却有岩石乖张，峰岚迷乱之奇景，</a:t>
            </a:r>
            <a:r>
              <a:rPr lang="zh-CN" altLang="en-US" b="1" smtClean="0">
                <a:solidFill>
                  <a:schemeClr val="hlink"/>
                </a:solidFill>
              </a:rPr>
              <a:t>险远常有非常之景，人迹罕至，虽至又有几人是不为世之称赞，而为心中执念来呢？</a:t>
            </a:r>
            <a:r>
              <a:rPr lang="zh-CN" altLang="en-US" smtClean="0">
                <a:solidFill>
                  <a:schemeClr val="hlink"/>
                </a:solidFill>
              </a:rPr>
              <a:t>故身至险境，心却未至，皎洁品质难以练达，</a:t>
            </a:r>
            <a:r>
              <a:rPr lang="zh-CN" altLang="en-US" smtClean="0"/>
              <a:t>只有当我们的心跟随着脚的步伐一起追随险远之境，留一身正气于人间，方可</a:t>
            </a:r>
            <a:r>
              <a:rPr lang="zh-CN" altLang="en-US" b="1" smtClean="0">
                <a:solidFill>
                  <a:schemeClr val="hlink"/>
                </a:solidFill>
              </a:rPr>
              <a:t>于险远之处，寻得心之皎洁。</a:t>
            </a:r>
            <a:br>
              <a:rPr lang="zh-CN" altLang="en-US" b="1" smtClean="0">
                <a:solidFill>
                  <a:schemeClr val="hlink"/>
                </a:solidFill>
              </a:rPr>
            </a:br>
            <a:endParaRPr lang="zh-CN" altLang="en-US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修改开头</a:t>
            </a:r>
            <a:endParaRPr lang="zh-CN" altLang="en-US" smtClean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39750" y="1341438"/>
            <a:ext cx="4049713" cy="4525962"/>
          </a:xfrm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484313"/>
            <a:ext cx="47529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修改自己的开头</a:t>
            </a:r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                    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留得清气满乾坤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         “</a:t>
            </a:r>
            <a:r>
              <a:rPr lang="zh-CN" altLang="en-US" b="1" smtClean="0"/>
              <a:t>不要人夸颜色好，只留清气满乾坤</a:t>
            </a:r>
            <a:r>
              <a:rPr lang="zh-CN" altLang="en-US" smtClean="0"/>
              <a:t>”是王冕的一句诗，这本是描写墨梅的一身傲骨，即使是淡雅、素洁的外表，可却有独特的内在气质，它不愿用自己的艳丽来讨好别人，只愿散发清香留在大地之间</a:t>
            </a:r>
            <a:r>
              <a:rPr lang="en-US" altLang="zh-CN" smtClean="0"/>
              <a:t>,</a:t>
            </a:r>
            <a:r>
              <a:rPr lang="zh-CN" altLang="en-US" smtClean="0"/>
              <a:t>而君子亦是如此。</a:t>
            </a:r>
            <a:endParaRPr lang="en-US" altLang="zh-CN" smtClean="0"/>
          </a:p>
        </p:txBody>
      </p:sp>
      <p:sp>
        <p:nvSpPr>
          <p:cNvPr id="1945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只分析一句，没完成任务。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中间段落、行文布局</a:t>
            </a:r>
            <a:endParaRPr lang="zh-CN" altLang="en-US" smtClean="0"/>
          </a:p>
        </p:txBody>
      </p:sp>
      <p:sp>
        <p:nvSpPr>
          <p:cNvPr id="634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点评下面的文章和段落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内容占位符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zh-CN" altLang="en-US" sz="1800" b="1" smtClean="0"/>
              <a:t>拳拳赤子心，</a:t>
            </a:r>
            <a:endParaRPr lang="zh-CN" altLang="en-US" sz="1800" b="1" smtClean="0"/>
          </a:p>
          <a:p>
            <a:r>
              <a:rPr lang="zh-CN" altLang="en-US" sz="1800" b="1" smtClean="0"/>
              <a:t>        赤子之心，无畏艰难，无论有无鲜花与掌声？也会砥砺前行，就像路遥说的，即使没有月亮，心中也一片皎洁。</a:t>
            </a:r>
            <a:endParaRPr lang="zh-CN" altLang="en-US" sz="1800" b="1" smtClean="0"/>
          </a:p>
          <a:p>
            <a:r>
              <a:rPr lang="zh-CN" altLang="en-US" sz="1800" b="1" smtClean="0"/>
              <a:t>        在这个低头满是金钱的世界，他却抬头看到了月亮，南仁东先生，中国</a:t>
            </a:r>
            <a:r>
              <a:rPr lang="en-US" altLang="zh-CN" sz="1800" b="1" smtClean="0"/>
              <a:t>500</a:t>
            </a:r>
            <a:r>
              <a:rPr lang="zh-CN" altLang="en-US" sz="1800" b="1" smtClean="0"/>
              <a:t>米口径地面天眼首席科学家兼总设计师，南仁东先生在主持完成了十余次天文活动后，跻身世界一流的科学家。此时他放弃了国外超高工资，回到了中国，即使南先生不回来，也没有人会指责他，但他放弃了许多，回到了中国，为了能够让中国成为世界上看的最远的国家，即使没有鲜花与掌声，心中的拳拳，赤子心却一直都在。</a:t>
            </a:r>
            <a:endParaRPr lang="zh-CN" altLang="en-US" sz="1800" b="1" smtClean="0"/>
          </a:p>
          <a:p>
            <a:r>
              <a:rPr lang="zh-CN" altLang="en-US" sz="1800" b="1" smtClean="0"/>
              <a:t>        少年心事当拿云，李贺，</a:t>
            </a:r>
            <a:endParaRPr lang="zh-CN" altLang="en-US" sz="1800" b="1" smtClean="0"/>
          </a:p>
          <a:p>
            <a:r>
              <a:rPr lang="zh-CN" altLang="en-US" sz="1800" b="1" smtClean="0"/>
              <a:t>        振兴中华，乃我辈之责，黄大年。</a:t>
            </a:r>
            <a:endParaRPr lang="zh-CN" altLang="en-US" sz="1800" b="1" smtClean="0"/>
          </a:p>
          <a:p>
            <a:r>
              <a:rPr lang="zh-CN" altLang="en-US" sz="1800" b="1" smtClean="0"/>
              <a:t>        黄大年，先生，中国院士，将中国数据收集测算，从零到跻身世界一流水平，我们是祖国的未来，我们应该心系祖国，壮志凌云，黄先生，用一生实现了这句话，新中国成立后，大年先生用最短的时间，辞去了英国工作，回到了中国。要知道，他那时早已名利双收受人尊敬，但为了那句话，他毅然回到了祖国，带领团队去追逐少年梦，中华，才是他们的，少年心跟随他们的脚步，大连先生，在去年离开了人间，他用一生去践行他的话。</a:t>
            </a:r>
            <a:endParaRPr lang="zh-CN" altLang="en-US" sz="1800" b="1" smtClean="0"/>
          </a:p>
          <a:p>
            <a:r>
              <a:rPr lang="zh-CN" altLang="en-US" sz="1800" b="1" smtClean="0"/>
              <a:t>        我这辈子就干了两件事，化学和爱国。申泮文。王冕说不要人夸颜色好，只留清气满乾坤，而申泮文先生，终究奉行了这句话，申院士是从不在乎名利，也不会因为因此与人争执，他一辈子都在为我们做贡献，这就是中国化学人都应该感谢老人的赤子之心，中华文化博大精深，因为无数人在为之拼命，南仁东，黄大年，申泮文他们就像名句中所写的那样，用一生践行了他们的拳拳之心。 </a:t>
            </a:r>
            <a:endParaRPr lang="zh-CN" altLang="en-US" sz="1800" b="1" smtClean="0"/>
          </a:p>
        </p:txBody>
      </p:sp>
      <p:sp>
        <p:nvSpPr>
          <p:cNvPr id="64514" name="标题 1"/>
          <p:cNvSpPr/>
          <p:nvPr/>
        </p:nvSpPr>
        <p:spPr bwMode="auto">
          <a:xfrm>
            <a:off x="539750" y="602138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>
                <a:latin typeface="Calibri" panose="020F0502020204030204" pitchFamily="34" charset="0"/>
              </a:rPr>
              <a:t>一个例子只结合和一个名句分析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6597650"/>
          </a:xfrm>
        </p:spPr>
        <p:txBody>
          <a:bodyPr/>
          <a:lstStyle/>
          <a:p>
            <a:pPr algn="l"/>
            <a:r>
              <a:rPr lang="zh-CN" altLang="en-US" sz="2400" b="1" smtClean="0"/>
              <a:t>             这些事情的发生，难道真的在告诉世人，只要有“颜”就足够了吗？谁不可否认，爱美之心人皆有之，但在古时，古人们便给出了最好的答案，王冕曾写过，不要人夸颜色好，只留清气满乾坤，人的品质高贵，精神高贵才是永恒的，美好的容颜，虽会随河流的流逝而逝去，我们应该保留和坚守的，本是清气满乾坤，在这个浮躁的社会里多一份坚守，多一片冰心。</a:t>
            </a:r>
            <a:br>
              <a:rPr lang="zh-CN" altLang="en-US" sz="2400" b="1" smtClean="0"/>
            </a:br>
            <a:r>
              <a:rPr lang="zh-CN" altLang="en-US" sz="2400" b="1" smtClean="0"/>
              <a:t>         在过去的</a:t>
            </a:r>
            <a:r>
              <a:rPr lang="en-US" altLang="zh-CN" sz="2400" b="1" smtClean="0"/>
              <a:t>2017</a:t>
            </a:r>
            <a:r>
              <a:rPr lang="zh-CN" altLang="en-US" sz="2400" b="1" smtClean="0"/>
              <a:t>年，有无数新闻头条，李晨求婚范冰冰，鹿晗关晓彤公布恋情，但在这些新闻头条中，却不曾看见那些为了国家放弃国外高福利，坚持回国，默默奉献一生的科学家的的事，甚至有许多人不知道他们的名字，不知道他们的事迹，但他们却做到了路遥写的那句，即使没有月亮，心中也是一片皎洁，他们不求世人的关注，不求高回报，只求用自己的所学，为国家多做出自己的一份力量，他们的事没有的成为头条，在这个世界上，好像大家的关注点变了，不论是关注颜值还是娱乐事件，甚至还有许许多多其他的事，我们都应该坚守自己的本心，不论社会关注点怎么变，我们要做的就是做好自己。</a:t>
            </a:r>
            <a:br>
              <a:rPr lang="zh-CN" altLang="en-US" sz="2400" b="1" smtClean="0"/>
            </a:br>
            <a:r>
              <a:rPr lang="zh-CN" altLang="en-US" sz="2400" b="1" smtClean="0"/>
              <a:t>        不要人夸颜色好，只留清气满乾坤。沿着路遥的，即使没有月光，我的内心也一片皎洁，走下去。</a:t>
            </a:r>
            <a:br>
              <a:rPr lang="zh-CN" altLang="en-US" sz="2400" b="1" smtClean="0"/>
            </a:br>
            <a:endParaRPr lang="zh-CN" altLang="en-US" sz="2400" b="1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 idx="4294967295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典型</a:t>
            </a:r>
            <a:r>
              <a:rPr lang="en-US" altLang="zh-CN" smtClean="0"/>
              <a:t>A+B+C</a:t>
            </a:r>
            <a:endParaRPr lang="zh-CN" altLang="en-US" smtClean="0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836613"/>
            <a:ext cx="6516688" cy="6021387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选例的最高境界</a:t>
            </a:r>
            <a:endParaRPr lang="zh-CN" altLang="en-US" smtClean="0"/>
          </a:p>
        </p:txBody>
      </p:sp>
      <p:sp>
        <p:nvSpPr>
          <p:cNvPr id="6758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要选择在一则材料中体现两个内涵的句子。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/>
          </p:cNvSpPr>
          <p:nvPr>
            <p:ph type="body" idx="1"/>
          </p:nvPr>
        </p:nvSpPr>
        <p:spPr>
          <a:xfrm>
            <a:off x="-180975" y="692150"/>
            <a:ext cx="9324975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b="1" smtClean="0"/>
              <a:t>           成就事业，是一个艰难曲折的过程，需要我们的恒心，世之奇伟，瑰怪，非常之观，常在于险远，而那些简单的人人都能达到的，不能称之为事业，因此在追求成功的过程中，遇到挫折是必然的，那我们就应该培养恒心，克服困难，中国革命的道路艰难曲折，可是共产党人和人民群众不畏困难，持之以恒，终于获得胜利，所以要以恒心应对挫折。</a:t>
            </a:r>
            <a:endParaRPr lang="zh-CN" altLang="en-US" sz="2000" b="1" smtClean="0"/>
          </a:p>
          <a:p>
            <a:pPr>
              <a:lnSpc>
                <a:spcPct val="80000"/>
              </a:lnSpc>
            </a:pPr>
            <a:r>
              <a:rPr lang="zh-CN" altLang="en-US" sz="2000" b="1" smtClean="0"/>
              <a:t>         成就一番事业，并不是一蹴而就的，要从小事做起，注重量的积累，促成质的飞跃，天下大事必作于细，秦扫六合，可谓天下大势，而正是从一系列的细节做起的，鼓励耕织，精工兽决，严明法律，这些细节的累加，形成秦国强大的国力，才使其能统一六国，所以对于成就事业要有耐心，从小事做起，但终有一天你会发现你与成功只有一步之遥。</a:t>
            </a:r>
            <a:br>
              <a:rPr lang="zh-CN" altLang="en-US" sz="2000" b="1" smtClean="0"/>
            </a:br>
            <a:r>
              <a:rPr lang="zh-CN" altLang="en-US" sz="2000" b="1" smtClean="0"/>
              <a:t>        成就事业，要密切关注实际，实时而变，实时求事，春听鸟声，夏听蝉声，秋听虫声，冬听雪声，四时不同，而四声不同，决不能两耳不闻窗外事，一心只读圣贤书，现在注重实证正是如此，文化事业对于中国来讲是件大事，可如何成就他呢？是像古代一样盲目排外，还是近代全盘西化，都不是时代在变，我们也要改变，所以我们兼容并包，形成了中国特色的文化，所以我们想要成就事业就要关注。</a:t>
            </a:r>
            <a:br>
              <a:rPr lang="zh-CN" altLang="en-US" sz="2000" b="1" smtClean="0"/>
            </a:br>
            <a:r>
              <a:rPr lang="zh-CN" altLang="en-US" sz="2000" b="1" smtClean="0"/>
              <a:t>         最近除此之外，你找到了成就事业的道路，下一步就要靠实践了，我们要不断砥砺自我，连这荆棘丛生的成功之路，准备横心作为指南针，一步一步积累千里，还要时不时用求实之剑斩断困难挫折，这些荆棘，只有这样才能到达成功的尽头，欲成事者必循其道，我们已经找到并踏上了一条成功之路，成功已经不远了。</a:t>
            </a:r>
            <a:br>
              <a:rPr lang="zh-CN" altLang="en-US" sz="2000" b="1" smtClean="0"/>
            </a:br>
            <a:endParaRPr lang="zh-CN" altLang="en-US" sz="2000" b="1" smtClean="0"/>
          </a:p>
        </p:txBody>
      </p:sp>
      <p:sp>
        <p:nvSpPr>
          <p:cNvPr id="68610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38163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修改下面的任意一个段落</a:t>
            </a:r>
            <a:endParaRPr lang="zh-CN" altLang="en-US" b="1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意在笔先，方得佳文</a:t>
            </a:r>
            <a:endParaRPr lang="zh-CN" altLang="en-US" smtClean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225" y="19050"/>
            <a:ext cx="916622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0650" y="23813"/>
            <a:ext cx="8969375" cy="686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2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75" y="71438"/>
            <a:ext cx="9112250" cy="678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922337"/>
          </a:xfrm>
        </p:spPr>
        <p:txBody>
          <a:bodyPr/>
          <a:lstStyle/>
          <a:p>
            <a:pPr algn="l"/>
            <a:r>
              <a:rPr lang="zh-CN" altLang="en-US" sz="4000" smtClean="0"/>
              <a:t>不挖掘名句间的内在联系</a:t>
            </a:r>
            <a:endParaRPr lang="zh-CN" altLang="en-US" sz="4000" smtClean="0"/>
          </a:p>
        </p:txBody>
      </p:sp>
      <p:sp>
        <p:nvSpPr>
          <p:cNvPr id="18435" name="Text Box 4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44675"/>
            <a:ext cx="8518525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                          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脚踏实地，志存高远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           </a:t>
            </a:r>
            <a:endParaRPr lang="en-US" altLang="zh-CN" sz="2800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smtClean="0"/>
              <a:t>            </a:t>
            </a:r>
            <a:r>
              <a:rPr lang="zh-CN" altLang="en-US" sz="2800" b="1" smtClean="0"/>
              <a:t>天行健，君子以自强不息，这是清华大学的校训，也是每个男儿心中的理想，没错正如李贺所说“少年心事当拿云”</a:t>
            </a:r>
            <a:r>
              <a:rPr lang="zh-CN" altLang="en-US" sz="2800" b="1" smtClean="0">
                <a:solidFill>
                  <a:schemeClr val="accent2"/>
                </a:solidFill>
              </a:rPr>
              <a:t>我们少年要有临难不惧，迎难而上的凌云壮志。志存高远。</a:t>
            </a:r>
            <a:endParaRPr lang="zh-CN" altLang="en-US" sz="2800" b="1" smtClean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/>
              <a:t>            “世之奇伟瑰怪之观，常在险远，”这也是我们不懈最求的目标，不为了会当临绝顶，一览众山小，谁又去攀登那巍峨的泰山呢，汪国真在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热爱生命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中提到过“既然钟情于玫瑰，</a:t>
            </a:r>
            <a:r>
              <a:rPr lang="zh-CN" altLang="en-US" sz="2800" b="1" smtClean="0">
                <a:solidFill>
                  <a:schemeClr val="accent2"/>
                </a:solidFill>
              </a:rPr>
              <a:t>便要勇于吐露出自己的真诚，脚踏实地一步一步走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9688"/>
            <a:ext cx="9144000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3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" y="68263"/>
            <a:ext cx="9142413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图片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" y="4908550"/>
            <a:ext cx="9048750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-214748259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" y="65088"/>
            <a:ext cx="9126537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988" y="34925"/>
            <a:ext cx="911225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-214748259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" y="69850"/>
            <a:ext cx="9088438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-21474825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8100" y="38100"/>
            <a:ext cx="9245600" cy="679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-214748259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-11113"/>
            <a:ext cx="9115425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-21474825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275" y="71438"/>
            <a:ext cx="908685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19050"/>
            <a:ext cx="909955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图片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" y="49213"/>
            <a:ext cx="8966200" cy="67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8" y="0"/>
            <a:ext cx="9129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好的开头应该具备的特点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b="1" dirty="0" smtClean="0"/>
          </a:p>
          <a:p>
            <a:pPr>
              <a:defRPr/>
            </a:pPr>
            <a:r>
              <a:rPr lang="zh-CN" altLang="en-US" b="1" dirty="0" smtClean="0"/>
              <a:t>联系句子，提炼观点</a:t>
            </a:r>
            <a:endParaRPr lang="en-US" altLang="zh-CN" b="1" dirty="0" smtClean="0"/>
          </a:p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挖掘精髓，恰切联系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高瞻远瞩，巧妙表达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550" y="80963"/>
            <a:ext cx="8980488" cy="678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图片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36513"/>
            <a:ext cx="9047163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47625"/>
            <a:ext cx="91376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44450"/>
            <a:ext cx="9151938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图片 -21474826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-4763"/>
            <a:ext cx="908685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图片 -21474826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" y="6350"/>
            <a:ext cx="9063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图片 -21474826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763" y="98425"/>
            <a:ext cx="8932862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-21474826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150" y="38100"/>
            <a:ext cx="8842375" cy="678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-21474826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225" y="146050"/>
            <a:ext cx="9107488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图片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675" y="133350"/>
            <a:ext cx="898525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r>
              <a:rPr lang="zh-CN" altLang="en-US" sz="2400" b="1" smtClean="0"/>
              <a:t>阅读下面材料，按要求写作</a:t>
            </a:r>
            <a:endParaRPr lang="zh-CN" altLang="en-US" sz="2400" b="1" smtClean="0"/>
          </a:p>
          <a:p>
            <a:r>
              <a:rPr lang="zh-CN" altLang="en-US" sz="2400" b="1" smtClean="0"/>
              <a:t>天下难事</a:t>
            </a:r>
            <a:r>
              <a:rPr lang="en-US" altLang="zh-CN" sz="2400" b="1" smtClean="0"/>
              <a:t>,</a:t>
            </a:r>
            <a:r>
              <a:rPr lang="zh-CN" altLang="en-US" sz="2400" b="1" smtClean="0"/>
              <a:t>必作于易天下大事，必作于细。（老子） 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从细微入手，化难为易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少年心事当拿云。（李贺）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年少树志、志向远大、乐观上阵，心灵除尘</a:t>
            </a:r>
            <a:r>
              <a:rPr lang="en-US" altLang="zh-CN" sz="2400" b="1" smtClean="0">
                <a:solidFill>
                  <a:srgbClr val="FF0000"/>
                </a:solidFill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 </a:t>
            </a:r>
            <a:endParaRPr lang="zh-CN" altLang="en-US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而世之奇伟、瑰怪、非常之观，常在于险远。（王安石） 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路险景美，眼光长远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/>
              <a:t>   不要人夸颜色好，只留清气满乾坤。（王冕）</a:t>
            </a:r>
            <a:endParaRPr lang="zh-CN" altLang="en-US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不媚世俗，保持美德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春听鸟声，夏听蝉声，秋听虫声，冬听雪声。</a:t>
            </a:r>
            <a:r>
              <a:rPr lang="en-US" altLang="zh-CN" sz="2400" b="1" smtClean="0"/>
              <a:t>(</a:t>
            </a:r>
            <a:r>
              <a:rPr lang="zh-CN" altLang="en-US" sz="2400" b="1" smtClean="0"/>
              <a:t>张潮</a:t>
            </a:r>
            <a:r>
              <a:rPr lang="en-US" altLang="zh-CN" sz="2400" b="1" smtClean="0"/>
              <a:t>) </a:t>
            </a:r>
            <a:endParaRPr lang="en-US" altLang="zh-CN" sz="2400" b="1" smtClean="0"/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顺应自然，学会欣赏，顺应环境，适时成功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即使没有月亮，心中也是一片皎洁。（路遥）</a:t>
            </a:r>
            <a:endParaRPr lang="zh-CN" altLang="en-US" sz="2400" b="1" smtClean="0"/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坚守美德，豁达心胸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r>
              <a:rPr lang="zh-CN" altLang="en-US" sz="1400" b="1" smtClean="0"/>
              <a:t>中国文化博大精深，无数名句化育后世。读了以上六个句子，你有怎样的感触与思考？请以其中两三句为基础确定立意，并合理引用，写一篇文章。要求自选角度，明确文体，自拟标题；不要套作，不得抄袭；不少于</a:t>
            </a:r>
            <a:r>
              <a:rPr lang="en-US" altLang="zh-CN" sz="1400" b="1" smtClean="0"/>
              <a:t>800</a:t>
            </a:r>
            <a:r>
              <a:rPr lang="zh-CN" altLang="en-US" sz="1400" b="1" smtClean="0"/>
              <a:t>字。</a:t>
            </a:r>
            <a:endParaRPr lang="zh-CN" altLang="en-US" sz="1400" b="1" smtClean="0"/>
          </a:p>
          <a:p>
            <a:endParaRPr lang="zh-CN" altLang="en-US" sz="2800" b="1" smtClean="0"/>
          </a:p>
          <a:p>
            <a:endParaRPr lang="en-US" altLang="zh-CN" sz="2400" b="1" smtClean="0"/>
          </a:p>
          <a:p>
            <a:endParaRPr lang="zh-CN" altLang="en-US" sz="2400" b="1" smtClean="0"/>
          </a:p>
          <a:p>
            <a:endParaRPr lang="zh-CN" alt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-214748258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775" y="38100"/>
            <a:ext cx="903922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75" y="122238"/>
            <a:ext cx="9072563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图片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250" y="14288"/>
            <a:ext cx="9007475" cy="677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图片 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4613" y="106363"/>
            <a:ext cx="9070976" cy="669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950" y="142875"/>
            <a:ext cx="8955088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6" name="图片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4287838"/>
            <a:ext cx="8863013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993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07950" y="0"/>
            <a:ext cx="7058025" cy="5805488"/>
          </a:xfr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0035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7380288" cy="6858000"/>
          </a:xfr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01378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6877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940425" y="5876925"/>
            <a:ext cx="3371850" cy="866775"/>
          </a:xfr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1800" smtClean="0"/>
              <a:t>保持心于身，留清气于世。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王冕曾说，不要人夸颜色好，只留清气满乾坤，这世间有太多污气浊气，正有这清气，留世间清明，路遥曾说，即使没有月亮，心中也是一片皎洁，于是。即使在最黑暗的子夜，也有人在争取黎明的曙光，世间有太多的纷扰，唯有保持本心，留住清气才可以坚定前行。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故有屈原，夫清白以死直兮固前圣之所厚，愿为一身清白而付出生命，林则徐苟利国家生死以，将民族大义放于首位，而不顾自身利益，杨继盛则下遗钊“铁肩担道义辣手著文章”，弹劾严嵩，知其不可而为之，是为了还天下一个公道，一份清明，更有文天祥，人生自古谁无死，留取丹心照汗青的呼喊，即使在牢狱中，即使明知有生命之危，他们的心中也是一片皎洁，一片赤诚，一片忠诚’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与之相比。那些将自己，主动置身于道德制高点，对一些事件大肆鞭挞，遇到一点不利便口诛笔伐，而当涉及到正义之时，又伪装成所谓的君子，只为博得一个好名声，实质上他们不仅仅是精致的立即主义者，更是虚伪的。大儒主义者。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盛稻和夫曾说人的一生不是一场物质的盛宴，而是一次道德灵魂的修炼，他使你在落幕之时比开幕之初更为高尚。若是逢场作戏，处处伪装的人生，徒有外表内在空虚，人是为自己而活，无论外界如何，保持本心是最基本的道德准则。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不畏浮云遮望眼自缘身在最高层，我们要剖云解雾，不受外界纷扰。张忠培就用他的一生作出了诠释，只留清气满乾坤，不为金钱名利所动，一生做故宫的守护者。不为会议写文章，不为金钱写作品，这就是他的本性，一身正气，两袖清风，这也是申泮文的真实描述，他们用一生来为世间留清香，保持清明。新闻热点信息爆炸式的今天，如何不受外界干扰，保留皎洁之心，是我们应该思考的。</a:t>
            </a:r>
            <a:endParaRPr lang="zh-CN" altLang="en-US" sz="1800" smtClean="0"/>
          </a:p>
          <a:p>
            <a:pPr>
              <a:lnSpc>
                <a:spcPct val="80000"/>
              </a:lnSpc>
            </a:pPr>
            <a:r>
              <a:rPr lang="zh-CN" altLang="en-US" sz="1800" smtClean="0"/>
              <a:t>阿克萨顿将人们对于新闻的关注，称之为，贝壳式的倾听，因为人们的关注度，来之易，去之易，正因为如此，保本心与身才显得愈发重要，无论是农学家朱英国还是女记者柴静，他们都在繁华中保有自我为人民立心，为生灵立命，为往圣继绝学。为万世开太平。这是张杰的人生格言，可同样应是我们的为人准则，保持本心于己，清气于世，于一片赤诚之心，世间一片清明。</a:t>
            </a:r>
            <a:endParaRPr lang="zh-CN" altLang="en-US" sz="1800" smtClean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圆角矩形标注 37889"/>
          <p:cNvSpPr>
            <a:spLocks noChangeArrowheads="1"/>
          </p:cNvSpPr>
          <p:nvPr/>
        </p:nvSpPr>
        <p:spPr bwMode="auto">
          <a:xfrm>
            <a:off x="468313" y="188913"/>
            <a:ext cx="8567737" cy="2952750"/>
          </a:xfrm>
          <a:prstGeom prst="wedgeRoundRectCallout">
            <a:avLst>
              <a:gd name="adj1" fmla="val 8403"/>
              <a:gd name="adj2" fmla="val 6381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求同法：</a:t>
            </a:r>
            <a:endParaRPr lang="zh-CN" altLang="en-US" sz="3200" b="1">
              <a:solidFill>
                <a:srgbClr val="FF33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</a:rPr>
              <a:t>提供的名言警句虽不相同，但在内涵上有共同性，相通性，审题时就要</a:t>
            </a:r>
            <a:r>
              <a:rPr lang="zh-CN" altLang="en-US" sz="3200" b="1">
                <a:solidFill>
                  <a:srgbClr val="FF3300"/>
                </a:solidFill>
              </a:rPr>
              <a:t>找出句子之间的相似点</a:t>
            </a:r>
            <a:r>
              <a:rPr lang="zh-CN" altLang="en-US" sz="3200" b="1">
                <a:solidFill>
                  <a:schemeClr val="bg1"/>
                </a:solidFill>
              </a:rPr>
              <a:t>，以此立意。</a:t>
            </a:r>
            <a:endParaRPr lang="zh-CN" altLang="en-US" sz="32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1507" name="矩形 37890"/>
          <p:cNvSpPr>
            <a:spLocks noRot="1" noChangeArrowheads="1"/>
          </p:cNvSpPr>
          <p:nvPr/>
        </p:nvSpPr>
        <p:spPr bwMode="auto">
          <a:xfrm>
            <a:off x="755650" y="3933825"/>
            <a:ext cx="2447925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相同型</a:t>
            </a:r>
            <a:endParaRPr lang="zh-CN" altLang="en-US" sz="4800" b="1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矩形 37891"/>
          <p:cNvSpPr>
            <a:spLocks noChangeArrowheads="1"/>
          </p:cNvSpPr>
          <p:nvPr/>
        </p:nvSpPr>
        <p:spPr bwMode="auto">
          <a:xfrm>
            <a:off x="4787900" y="3790950"/>
            <a:ext cx="271938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求同法</a:t>
            </a:r>
            <a:endParaRPr lang="zh-CN" altLang="en-US" sz="5400" b="1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3" name="右箭头 37892"/>
          <p:cNvSpPr>
            <a:spLocks noChangeArrowheads="1"/>
          </p:cNvSpPr>
          <p:nvPr/>
        </p:nvSpPr>
        <p:spPr bwMode="auto">
          <a:xfrm>
            <a:off x="3348038" y="4367213"/>
            <a:ext cx="1079500" cy="142875"/>
          </a:xfrm>
          <a:prstGeom prst="rightArrow">
            <a:avLst>
              <a:gd name="adj1" fmla="val 50000"/>
              <a:gd name="adj2" fmla="val 1886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44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64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075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716463" cy="4525963"/>
          </a:xfrm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620713"/>
            <a:ext cx="4533900" cy="579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88913"/>
            <a:ext cx="4772025" cy="927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085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23850" y="1557338"/>
            <a:ext cx="4071938" cy="4525962"/>
          </a:xfrm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1525" y="1412875"/>
            <a:ext cx="45624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63800" y="1600200"/>
            <a:ext cx="4216400" cy="4525963"/>
          </a:xfrm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68413"/>
            <a:ext cx="44958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1059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1161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12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-315913"/>
            <a:ext cx="4211638" cy="6975476"/>
          </a:xfrm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1628775"/>
            <a:ext cx="268128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-458788"/>
            <a:ext cx="3025775" cy="521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136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0" y="1557338"/>
            <a:ext cx="6086475" cy="4332287"/>
          </a:xfrm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43100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48a70b30-190b-44d5-add5-4abaf546baa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9336</Words>
  <Application>WPS 演示</Application>
  <PresentationFormat>全屏显示(4:3)</PresentationFormat>
  <Paragraphs>345</Paragraphs>
  <Slides>120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120</vt:i4>
      </vt:variant>
    </vt:vector>
  </HeadingPairs>
  <TitlesOfParts>
    <vt:vector size="130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楷体</vt:lpstr>
      <vt:lpstr>华文行楷</vt:lpstr>
      <vt:lpstr>Office 主题</vt:lpstr>
      <vt:lpstr>高瞻远瞩 意联领先</vt:lpstr>
      <vt:lpstr>PowerPoint 演示文稿</vt:lpstr>
      <vt:lpstr>PowerPoint 演示文稿</vt:lpstr>
      <vt:lpstr>PowerPoint 演示文稿</vt:lpstr>
      <vt:lpstr>只分析一句，没完成任务。</vt:lpstr>
      <vt:lpstr>不挖掘名句间的内在联系</vt:lpstr>
      <vt:lpstr>PowerPoint 演示文稿</vt:lpstr>
      <vt:lpstr>PowerPoint 演示文稿</vt:lpstr>
      <vt:lpstr>PowerPoint 演示文稿</vt:lpstr>
      <vt:lpstr>求同法</vt:lpstr>
      <vt:lpstr>相同型</vt:lpstr>
      <vt:lpstr>PowerPoint 演示文稿</vt:lpstr>
      <vt:lpstr>矛盾型 </vt:lpstr>
      <vt:lpstr>PowerPoint 演示文稿</vt:lpstr>
      <vt:lpstr>PowerPoint 演示文稿</vt:lpstr>
      <vt:lpstr>互补型</vt:lpstr>
      <vt:lpstr>天下难事,必作于易天下大事，必作于细。（老子）  从细微入手，化难为易 少年心事当拿云。（李贺） 年少树志、志向远大、乐观上阵，心灵除尘,既可以指为人，也可指做事</vt:lpstr>
      <vt:lpstr>实 战 之 道</vt:lpstr>
      <vt:lpstr>互补型</vt:lpstr>
      <vt:lpstr>PowerPoint 演示文稿</vt:lpstr>
      <vt:lpstr>PowerPoint 演示文稿</vt:lpstr>
      <vt:lpstr>PowerPoint 演示文稿</vt:lpstr>
      <vt:lpstr>PowerPoint 演示文稿</vt:lpstr>
      <vt:lpstr>评点下面的开头</vt:lpstr>
      <vt:lpstr>解读错误的</vt:lpstr>
      <vt:lpstr>不引材料</vt:lpstr>
      <vt:lpstr>冗长主题不明</vt:lpstr>
      <vt:lpstr>只选一句，没完成任务 失败</vt:lpstr>
      <vt:lpstr>点评下面的开头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如何挖掘句子之间的联系</vt:lpstr>
      <vt:lpstr>PowerPoint 演示文稿</vt:lpstr>
      <vt:lpstr>PowerPoint 演示文稿</vt:lpstr>
      <vt:lpstr>PowerPoint 演示文稿</vt:lpstr>
      <vt:lpstr>引材料</vt:lpstr>
      <vt:lpstr>PowerPoint 演示文稿</vt:lpstr>
      <vt:lpstr>修改开头</vt:lpstr>
      <vt:lpstr>修改自己的开头</vt:lpstr>
      <vt:lpstr>中间段落、行文布局</vt:lpstr>
      <vt:lpstr>PowerPoint 演示文稿</vt:lpstr>
      <vt:lpstr>             这些事情的发生，难道真的在告诉世人，只要有“颜”就足够了吗？谁不可否认，爱美之心人皆有之，但在古时，古人们便给出了最好的答案，王冕曾写过，不要人夸颜色好，只留清气满乾坤，人的品质高贵，精神高贵才是永恒的，美好的容颜，虽会随河流的流逝而逝去，我们应该保留和坚守的，本是清气满乾坤，在这个浮躁的社会里多一份坚守，多一片冰心。          在过去的2017年，有无数新闻头条，李晨求婚范冰冰，鹿晗关晓彤公布恋情，但在这些新闻头条中，却不曾看见那些为了国家放弃国外高福利，坚持回国，默默奉献一生的科学家的的事，甚至有许多人不知道他们的名字，不知道他们的事迹，但他们却做到了路遥写的那句，即使没有月亮，心中也是一片皎洁，他们不求世人的关注，不求高回报，只求用自己的所学，为国家多做出自己的一份力量，他们的事没有的成为头条，在这个世界上，好像大家的关注点变了，不论是关注颜值还是娱乐事件，甚至还有许许多多其他的事，我们都应该坚守自己的本心，不论社会关注点怎么变，我们要做的就是做好自己。         不要人夸颜色好，只留清气满乾坤。沿着路遥的，即使没有月光，我的内心也一片皎洁，走下去。 </vt:lpstr>
      <vt:lpstr>典型A+B+C</vt:lpstr>
      <vt:lpstr>选例的最高境界</vt:lpstr>
      <vt:lpstr>PowerPoint 演示文稿</vt:lpstr>
      <vt:lpstr>意在笔先，方得佳文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在一个实例中分析到两个名句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9+96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微笑007</cp:lastModifiedBy>
  <cp:revision>532</cp:revision>
  <dcterms:created xsi:type="dcterms:W3CDTF">2018-01-29T09:19:00Z</dcterms:created>
  <dcterms:modified xsi:type="dcterms:W3CDTF">2019-03-15T07:38:22Z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