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4"/>
  </p:handoutMasterIdLst>
  <p:sldIdLst>
    <p:sldId id="256" r:id="rId3"/>
    <p:sldId id="822" r:id="rId5"/>
    <p:sldId id="854" r:id="rId6"/>
    <p:sldId id="388" r:id="rId7"/>
    <p:sldId id="331" r:id="rId8"/>
    <p:sldId id="464" r:id="rId9"/>
    <p:sldId id="496" r:id="rId10"/>
    <p:sldId id="823" r:id="rId11"/>
    <p:sldId id="824" r:id="rId12"/>
    <p:sldId id="747" r:id="rId13"/>
    <p:sldId id="825" r:id="rId14"/>
    <p:sldId id="826" r:id="rId15"/>
    <p:sldId id="886" r:id="rId16"/>
    <p:sldId id="497" r:id="rId17"/>
    <p:sldId id="750" r:id="rId18"/>
    <p:sldId id="889" r:id="rId19"/>
    <p:sldId id="890" r:id="rId20"/>
    <p:sldId id="911" r:id="rId21"/>
    <p:sldId id="593" r:id="rId22"/>
    <p:sldId id="625" r:id="rId23"/>
    <p:sldId id="888" r:id="rId24"/>
    <p:sldId id="629" r:id="rId25"/>
    <p:sldId id="658" r:id="rId26"/>
    <p:sldId id="659" r:id="rId27"/>
    <p:sldId id="661" r:id="rId28"/>
    <p:sldId id="662" r:id="rId29"/>
    <p:sldId id="665" r:id="rId30"/>
    <p:sldId id="709" r:id="rId31"/>
    <p:sldId id="361" r:id="rId32"/>
    <p:sldId id="908" r:id="rId33"/>
  </p:sldIdLst>
  <p:sldSz cx="12192000" cy="6858000"/>
  <p:notesSz cx="7103745" cy="10234295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16" userDrawn="1">
          <p15:clr>
            <a:srgbClr val="A4A3A4"/>
          </p15:clr>
        </p15:guide>
        <p15:guide id="2" pos="382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y123.Org" initials="S" lastIdx="11" clrIdx="0"/>
  <p:cmAuthor id="2" name="Administrator" initials="A" lastIdx="1" clrIdx="1"/>
  <p:cmAuthor id="3" name="dell" initials="d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0000FF"/>
    <a:srgbClr val="FF0000"/>
    <a:srgbClr val="1218F6"/>
    <a:srgbClr val="FF3300"/>
    <a:srgbClr val="007370"/>
    <a:srgbClr val="FBE5D6"/>
    <a:srgbClr val="009999"/>
    <a:srgbClr val="4F855D"/>
    <a:srgbClr val="B2B2B2"/>
    <a:srgbClr val="2020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-288" y="-108"/>
      </p:cViewPr>
      <p:guideLst>
        <p:guide orient="horz" pos="2316"/>
        <p:guide pos="382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tags" Target="tags/tag92.xml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3314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4" Type="http://schemas.openxmlformats.org/officeDocument/2006/relationships/theme" Target="../theme/theme1.xml"/><Relationship Id="rId33" Type="http://schemas.openxmlformats.org/officeDocument/2006/relationships/image" Target="../media/image1.png"/><Relationship Id="rId32" Type="http://schemas.openxmlformats.org/officeDocument/2006/relationships/tags" Target="../tags/tag3.xml"/><Relationship Id="rId31" Type="http://schemas.openxmlformats.org/officeDocument/2006/relationships/tags" Target="../tags/tag2.xml"/><Relationship Id="rId30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30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1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3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33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45.xml"/><Relationship Id="rId1" Type="http://schemas.openxmlformats.org/officeDocument/2006/relationships/tags" Target="../tags/tag3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55.xml"/><Relationship Id="rId8" Type="http://schemas.openxmlformats.org/officeDocument/2006/relationships/tags" Target="../tags/tag54.xml"/><Relationship Id="rId7" Type="http://schemas.openxmlformats.org/officeDocument/2006/relationships/tags" Target="../tags/tag53.xml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56.xml"/><Relationship Id="rId1" Type="http://schemas.openxmlformats.org/officeDocument/2006/relationships/tags" Target="../tags/tag4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63.xml"/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0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ags" Target="../tags/tag7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4.xml"/><Relationship Id="rId1" Type="http://schemas.openxmlformats.org/officeDocument/2006/relationships/tags" Target="../tags/tag8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tags" Target="../tags/tag89.xml"/><Relationship Id="rId1" Type="http://schemas.openxmlformats.org/officeDocument/2006/relationships/tags" Target="../tags/tag88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91.xml"/><Relationship Id="rId1" Type="http://schemas.openxmlformats.org/officeDocument/2006/relationships/tags" Target="../tags/tag9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951163" y="2416411"/>
            <a:ext cx="5696939" cy="110680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sz="66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22 </a:t>
            </a:r>
            <a:r>
              <a:rPr lang="zh-CN" altLang="en-US" sz="66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伟大的悲剧</a:t>
            </a:r>
            <a:endParaRPr sz="66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39055" y="3361690"/>
            <a:ext cx="3434715" cy="67564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sz="3800">
                <a:solidFill>
                  <a:schemeClr val="tx1"/>
                </a:solidFill>
                <a:sym typeface="+mn-ea"/>
              </a:rPr>
              <a:t>(</a:t>
            </a:r>
            <a:r>
              <a:rPr lang="zh-CN" altLang="en-US" sz="3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奥地利</a:t>
            </a:r>
            <a:r>
              <a:rPr sz="3800">
                <a:solidFill>
                  <a:schemeClr val="tx1"/>
                </a:solidFill>
                <a:sym typeface="+mn-ea"/>
              </a:rPr>
              <a:t>)</a:t>
            </a:r>
            <a:r>
              <a:rPr lang="zh-CN" altLang="en-US" sz="3800" b="1" dirty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茨威格</a:t>
            </a:r>
            <a:endParaRPr lang="zh-CN" altLang="en-US" sz="38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42585" y="5547360"/>
            <a:ext cx="309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2289" name="Rectangle 3"/>
          <p:cNvSpPr>
            <a:spLocks noGrp="1"/>
          </p:cNvSpPr>
          <p:nvPr/>
        </p:nvSpPr>
        <p:spPr>
          <a:xfrm>
            <a:off x="215900" y="1091565"/>
            <a:ext cx="11760200" cy="111696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浏览课文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pitchFamily="49" charset="-122"/>
                <a:sym typeface="宋体" panose="02010600030101010101" pitchFamily="2" charset="-122"/>
              </a:rPr>
              <a:t>补全表格。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圈画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出文中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时间、地点、人物和主要事件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等重要信息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pitchFamily="49" charset="-122"/>
                <a:sym typeface="宋体" panose="02010600030101010101" pitchFamily="2" charset="-122"/>
              </a:rPr>
              <a:t>还要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特别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留意每段的首句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有助于把握主要内容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sz="3200" dirty="0" err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7225" y="2208530"/>
            <a:ext cx="11120120" cy="403098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just"/>
            <a:r>
              <a:rPr 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知识卡片</a:t>
            </a:r>
            <a:r>
              <a:rPr lang="en-US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en-US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endParaRPr lang="en-US" altLang="zh-CN" sz="32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/>
            <a:r>
              <a:rPr lang="en-US" sz="3200" b="1"/>
              <a:t>  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浏览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分为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扫描式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跳读式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两种。</a:t>
            </a:r>
            <a:endParaRPr sz="3200" b="1"/>
          </a:p>
          <a:p>
            <a:pPr algn="just"/>
            <a:r>
              <a:rPr lang="en-US" altLang="zh-CN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sz="32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扫描式</a:t>
            </a:r>
            <a:r>
              <a:rPr lang="zh-CN" altLang="en-US" sz="32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sz="32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要求在阅读中</a:t>
            </a:r>
            <a:r>
              <a:rPr sz="32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迅速扫视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200" b="1" u="sng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摘取</a:t>
            </a:r>
            <a:r>
              <a:rPr sz="32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字里行间的</a:t>
            </a:r>
            <a:r>
              <a:rPr sz="3200" b="1" u="sng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重要信息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2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如读</a:t>
            </a:r>
            <a:r>
              <a:rPr sz="3200" b="1" u="sng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前言、目录、结束语</a:t>
            </a:r>
            <a:r>
              <a:rPr sz="32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等</a:t>
            </a:r>
            <a:r>
              <a:rPr lang="zh-CN" sz="32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内容</a:t>
            </a:r>
            <a:r>
              <a:rPr sz="32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sz="3200" b="1"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r>
              <a:rPr lang="en-US" sz="32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跳读式</a:t>
            </a:r>
            <a:r>
              <a:rPr lang="zh-CN" altLang="en-US" sz="32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en-US" sz="32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根据一定</a:t>
            </a:r>
            <a:r>
              <a:rPr lang="zh-CN" altLang="en-US" sz="32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en-US" sz="32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目的或</a:t>
            </a:r>
            <a:r>
              <a:rPr lang="zh-CN" altLang="en-US" sz="32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某种需要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sz="32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舍弃</a:t>
            </a:r>
            <a:r>
              <a:rPr lang="zh-CN" altLang="en-US" sz="32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en-US" sz="32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部分</a:t>
            </a:r>
            <a:r>
              <a:rPr lang="zh-CN" altLang="en-US" sz="32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不读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只</a:t>
            </a:r>
            <a:r>
              <a:rPr lang="en-US" sz="32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快速阅读相关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的部分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sz="32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如</a:t>
            </a:r>
            <a:r>
              <a:rPr lang="zh-CN" altLang="en-US" sz="32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读</a:t>
            </a:r>
            <a:r>
              <a:rPr lang="en-US" sz="3200" b="1" u="sng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标题、图表、</a:t>
            </a:r>
            <a:r>
              <a:rPr lang="zh-CN" altLang="en-US" sz="3200" b="1" u="sng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与主题</a:t>
            </a:r>
            <a:r>
              <a:rPr lang="en-US" sz="3200" b="1" u="sng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相关</a:t>
            </a:r>
            <a:r>
              <a:rPr lang="zh-CN" altLang="en-US" sz="3200" b="1" u="sng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</a:t>
            </a:r>
            <a:r>
              <a:rPr lang="en-US" sz="3200" b="1" u="sng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关键词语</a:t>
            </a:r>
            <a:r>
              <a:rPr lang="en-US" sz="32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等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内容</a:t>
            </a:r>
            <a:r>
              <a:rPr lang="en-US" sz="32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sz="3200" b="1"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r>
              <a:rPr lang="en-US" sz="32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扫描式和跳读式</a:t>
            </a:r>
            <a:r>
              <a:rPr lang="zh-CN" altLang="en-US" sz="32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一般互相结合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交替使用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sz="32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注意</a:t>
            </a:r>
            <a:r>
              <a:rPr lang="en-US" sz="3200" b="1" u="sng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圈点勾画</a:t>
            </a:r>
            <a:r>
              <a:rPr lang="en-US" sz="3200" b="1"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sz="3200" b="1"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2290" name="组合 3"/>
          <p:cNvGrpSpPr/>
          <p:nvPr/>
        </p:nvGrpSpPr>
        <p:grpSpPr>
          <a:xfrm>
            <a:off x="376238" y="465455"/>
            <a:ext cx="1844675" cy="561975"/>
            <a:chOff x="2371" y="690"/>
            <a:chExt cx="3471" cy="1177"/>
          </a:xfrm>
        </p:grpSpPr>
        <p:sp>
          <p:nvSpPr>
            <p:cNvPr id="2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2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412" y="690"/>
              <a:ext cx="3430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整体感知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32815" name="表格 32814"/>
          <p:cNvGraphicFramePr/>
          <p:nvPr>
            <p:custDataLst>
              <p:tags r:id="rId1"/>
            </p:custDataLst>
          </p:nvPr>
        </p:nvGraphicFramePr>
        <p:xfrm>
          <a:off x="-635" y="130810"/>
          <a:ext cx="12192000" cy="6503035"/>
        </p:xfrm>
        <a:graphic>
          <a:graphicData uri="http://schemas.openxmlformats.org/drawingml/2006/table">
            <a:tbl>
              <a:tblPr/>
              <a:tblGrid>
                <a:gridCol w="1779905"/>
                <a:gridCol w="4274185"/>
                <a:gridCol w="6137910"/>
              </a:tblGrid>
              <a:tr h="64008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rgbClr val="20202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时间</a:t>
                      </a:r>
                      <a:endParaRPr lang="zh-CN" altLang="en-US" sz="3200" b="1" dirty="0">
                        <a:solidFill>
                          <a:srgbClr val="20202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地点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重大事件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9495">
                <a:tc>
                  <a:txBody>
                    <a:bodyPr/>
                    <a:p>
                      <a:pPr marL="0" lvl="0" indent="0" algn="ctr">
                        <a:lnSpc>
                          <a:spcPct val="170000"/>
                        </a:lnSpc>
                        <a:buNone/>
                      </a:pPr>
                      <a:r>
                        <a:rPr lang="en-US" altLang="zh-CN" sz="3200" b="1" dirty="0">
                          <a:solidFill>
                            <a:srgbClr val="20202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1</a:t>
                      </a:r>
                      <a:r>
                        <a:rPr lang="zh-CN" altLang="en-US" sz="3200" b="1" dirty="0">
                          <a:solidFill>
                            <a:srgbClr val="20202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月</a:t>
                      </a:r>
                      <a:r>
                        <a:rPr lang="en-US" altLang="zh-CN" sz="3200" b="1" dirty="0">
                          <a:solidFill>
                            <a:srgbClr val="20202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16</a:t>
                      </a:r>
                      <a:r>
                        <a:rPr lang="zh-CN" altLang="en-US" sz="3200" b="1" dirty="0">
                          <a:solidFill>
                            <a:srgbClr val="20202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日</a:t>
                      </a:r>
                      <a:endParaRPr lang="zh-CN" altLang="en-US" sz="3200" b="1" dirty="0">
                        <a:solidFill>
                          <a:srgbClr val="20202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lnSpc>
                          <a:spcPct val="160000"/>
                        </a:lnSpc>
                        <a:buNone/>
                      </a:pPr>
                      <a:r>
                        <a:rPr lang="zh-CN" sz="3200" b="1" dirty="0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快要到达目的地雪原上</a:t>
                      </a:r>
                      <a:endParaRPr lang="zh-CN" sz="3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  <a:sym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065">
                <a:tc>
                  <a:txBody>
                    <a:bodyPr/>
                    <a:p>
                      <a:pPr marL="0" lvl="0" indent="0" algn="ctr">
                        <a:lnSpc>
                          <a:spcPct val="160000"/>
                        </a:lnSpc>
                        <a:buNone/>
                      </a:pPr>
                      <a:r>
                        <a:rPr lang="en-US" altLang="zh-CN" sz="3200" b="1" dirty="0">
                          <a:solidFill>
                            <a:srgbClr val="20202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1</a:t>
                      </a:r>
                      <a:r>
                        <a:rPr lang="zh-CN" altLang="en-US" sz="3200" b="1" dirty="0">
                          <a:solidFill>
                            <a:srgbClr val="20202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月</a:t>
                      </a:r>
                      <a:r>
                        <a:rPr lang="en-US" altLang="zh-CN" sz="3200" b="1" dirty="0">
                          <a:solidFill>
                            <a:srgbClr val="20202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18</a:t>
                      </a:r>
                      <a:r>
                        <a:rPr lang="zh-CN" altLang="en-US" sz="3200" b="1" dirty="0">
                          <a:solidFill>
                            <a:srgbClr val="20202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日</a:t>
                      </a:r>
                      <a:endParaRPr lang="zh-CN" altLang="en-US" sz="3200" b="1" dirty="0">
                        <a:solidFill>
                          <a:srgbClr val="20202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200" b="1" dirty="0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在阿蒙森的胜利旗帜旁边插上英国国旗。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en-US" altLang="zh-CN" sz="3200" b="1" dirty="0">
                          <a:solidFill>
                            <a:srgbClr val="20202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2</a:t>
                      </a:r>
                      <a:r>
                        <a:rPr lang="zh-CN" altLang="en-US" sz="3200" b="1" dirty="0">
                          <a:solidFill>
                            <a:srgbClr val="20202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月</a:t>
                      </a:r>
                      <a:r>
                        <a:rPr lang="en-US" altLang="zh-CN" sz="3200" b="1" dirty="0">
                          <a:solidFill>
                            <a:srgbClr val="20202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17</a:t>
                      </a:r>
                      <a:r>
                        <a:rPr lang="zh-CN" altLang="en-US" sz="3200" b="1" dirty="0">
                          <a:solidFill>
                            <a:srgbClr val="20202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日</a:t>
                      </a:r>
                      <a:endParaRPr lang="zh-CN" altLang="en-US" sz="3200" b="1" dirty="0">
                        <a:solidFill>
                          <a:srgbClr val="20202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“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屠宰场营地</a:t>
                      </a: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”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黑体" panose="02010609060101010101" charset="-122"/>
                        </a:rPr>
                        <a:t>海军军士</a:t>
                      </a:r>
                      <a:r>
                        <a:rPr lang="en-US" altLang="zh-CN" sz="3200" b="1" u="sng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黑体" panose="02010609060101010101" charset="-122"/>
                        </a:rPr>
                        <a:t>             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黑体" panose="02010609060101010101" charset="-122"/>
                        </a:rPr>
                        <a:t>死去了。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  <a:sym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6800"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3200" b="1" dirty="0">
                          <a:solidFill>
                            <a:srgbClr val="20202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3</a:t>
                      </a:r>
                      <a:r>
                        <a:rPr lang="zh-CN" altLang="en-US" sz="3200" b="1" dirty="0">
                          <a:solidFill>
                            <a:srgbClr val="20202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月</a:t>
                      </a:r>
                      <a:r>
                        <a:rPr lang="en-US" altLang="zh-CN" sz="3200" b="1" dirty="0">
                          <a:solidFill>
                            <a:srgbClr val="20202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2</a:t>
                      </a:r>
                      <a:r>
                        <a:rPr lang="zh-CN" altLang="en-US" sz="3200" b="1" dirty="0">
                          <a:solidFill>
                            <a:srgbClr val="20202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日后一天</a:t>
                      </a:r>
                      <a:endParaRPr lang="en-US" altLang="zh-CN" sz="3200" b="1" dirty="0">
                        <a:solidFill>
                          <a:srgbClr val="20202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夜宿的营地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200" b="1" dirty="0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黑体" panose="02010609060101010101" charset="-122"/>
                        </a:rPr>
                        <a:t>骑兵上尉</a:t>
                      </a:r>
                      <a:r>
                        <a:rPr lang="en-US" altLang="zh-CN" sz="3200" b="1" u="sng" dirty="0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黑体" panose="02010609060101010101" charset="-122"/>
                        </a:rPr>
                        <a:t>                     </a:t>
                      </a:r>
                      <a:r>
                        <a:rPr lang="zh-CN" altLang="en-US" sz="3200" b="1" dirty="0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黑体" panose="02010609060101010101" charset="-122"/>
                        </a:rPr>
                        <a:t>自己走出帐篷向死神走去。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  <a:sym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6800"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3200" b="1" dirty="0">
                          <a:solidFill>
                            <a:srgbClr val="20202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3月21日到29日</a:t>
                      </a:r>
                      <a:endParaRPr lang="en-US" altLang="zh-CN" sz="3200" b="1" dirty="0">
                        <a:solidFill>
                          <a:srgbClr val="20202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en-US" altLang="zh-CN" sz="3000" b="1" u="sng" dirty="0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黑体" panose="02010609060101010101" charset="-122"/>
                        </a:rPr>
                        <a:t>            </a:t>
                      </a:r>
                      <a:r>
                        <a:rPr lang="zh-CN" altLang="en-US" sz="3000" b="1" dirty="0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黑体" panose="02010609060101010101" charset="-122"/>
                        </a:rPr>
                        <a:t>、</a:t>
                      </a:r>
                      <a:r>
                        <a:rPr lang="en-US" altLang="zh-CN" sz="3000" b="1" u="sng" dirty="0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黑体" panose="02010609060101010101" charset="-122"/>
                        </a:rPr>
                        <a:t>            </a:t>
                      </a:r>
                      <a:r>
                        <a:rPr lang="zh-CN" altLang="en-US" sz="3000" b="1" dirty="0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黑体" panose="02010609060101010101" charset="-122"/>
                        </a:rPr>
                        <a:t>、</a:t>
                      </a:r>
                      <a:r>
                        <a:rPr lang="en-US" altLang="zh-CN" sz="3000" b="1" u="sng" dirty="0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黑体" panose="02010609060101010101" charset="-122"/>
                        </a:rPr>
                        <a:t>            </a:t>
                      </a:r>
                      <a:r>
                        <a:rPr lang="zh-CN" altLang="en-US" sz="3000" b="1" dirty="0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黑体" panose="02010609060101010101" charset="-122"/>
                        </a:rPr>
                        <a:t>三人被暴风雪困在帐篷里</a:t>
                      </a:r>
                      <a:r>
                        <a:rPr lang="en-US" altLang="zh-CN" sz="3000" b="1">
                          <a:ea typeface="SimSun-ExtB" panose="02010609060101010101" pitchFamily="49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000" b="1" dirty="0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黑体" panose="02010609060101010101" charset="-122"/>
                        </a:rPr>
                        <a:t>等待死神的来临。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  <a:sym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6096635" y="800735"/>
            <a:ext cx="609536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ea typeface="SimSun-ExtB" panose="02010609060101010101" pitchFamily="49" charset="-122"/>
                <a:sym typeface="宋体" panose="02010600030101010101" pitchFamily="2" charset="-122"/>
              </a:rPr>
              <a:t>发现挪威人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已</a:t>
            </a:r>
            <a:r>
              <a:rPr lang="zh-CN" altLang="en-US" sz="3200" b="1">
                <a:ea typeface="SimSun-ExtB" panose="02010609060101010101" pitchFamily="49" charset="-122"/>
                <a:sym typeface="宋体" panose="02010600030101010101" pitchFamily="2" charset="-122"/>
              </a:rPr>
              <a:t>在他们之前到过这里。</a:t>
            </a:r>
            <a:endParaRPr lang="zh-CN" altLang="en-US" sz="3200" b="1"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2860040" y="2021840"/>
            <a:ext cx="18669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ea typeface="SimSun-ExtB" panose="02010609060101010101" pitchFamily="49" charset="-122"/>
                <a:sym typeface="宋体" panose="02010600030101010101" pitchFamily="2" charset="-122"/>
              </a:rPr>
              <a:t>南极极点</a:t>
            </a:r>
            <a:endParaRPr lang="zh-CN" altLang="en-US" sz="3200" b="1"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7759700" y="2845435"/>
            <a:ext cx="16497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埃文斯</a:t>
            </a:r>
            <a:endParaRPr lang="zh-CN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7759700" y="3519805"/>
            <a:ext cx="23863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劳伦斯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·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奥茨</a:t>
            </a:r>
            <a:endParaRPr lang="zh-CN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772920" y="4650740"/>
            <a:ext cx="432371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ea typeface="SimSun-ExtB" panose="02010609060101010101" pitchFamily="49" charset="-122"/>
                <a:sym typeface="宋体" panose="02010600030101010101" pitchFamily="2" charset="-122"/>
              </a:rPr>
              <a:t>离下一个贮藏点</a:t>
            </a:r>
            <a:r>
              <a:rPr lang="en-US" altLang="zh-CN" sz="3200">
                <a:ea typeface="SimSun-ExtB" panose="02010609060101010101" pitchFamily="49" charset="-122"/>
                <a:sym typeface="宋体" panose="02010600030101010101" pitchFamily="2" charset="-122"/>
              </a:rPr>
              <a:t>20</a:t>
            </a:r>
            <a:r>
              <a:rPr lang="zh-CN" altLang="en-US" sz="3200" b="1">
                <a:ea typeface="SimSun-ExtB" panose="02010609060101010101" pitchFamily="49" charset="-122"/>
                <a:sym typeface="宋体" panose="02010600030101010101" pitchFamily="2" charset="-122"/>
              </a:rPr>
              <a:t>公里处</a:t>
            </a:r>
            <a:endParaRPr lang="zh-CN" altLang="en-US" sz="3200" b="1"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6096635" y="4560570"/>
            <a:ext cx="14681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斯科特</a:t>
            </a:r>
            <a:endParaRPr lang="zh-CN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9405620" y="4560570"/>
            <a:ext cx="14370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鲍尔斯</a:t>
            </a:r>
            <a:endParaRPr lang="zh-CN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7759700" y="4589145"/>
            <a:ext cx="14363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威尔逊</a:t>
            </a:r>
            <a:endParaRPr lang="zh-CN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-635" y="5658485"/>
            <a:ext cx="1219200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0" algn="l">
              <a:buNone/>
            </a:pPr>
            <a:r>
              <a:rPr lang="zh-CN" sz="3200" b="1" dirty="0">
                <a:solidFill>
                  <a:srgbClr val="202020"/>
                </a:solidFill>
                <a:uFillTx/>
                <a:latin typeface="+mj-lt"/>
                <a:ea typeface="宋体" panose="02010600030101010101" pitchFamily="2" charset="-122"/>
                <a:cs typeface="+mj-lt"/>
                <a:sym typeface="+mn-ea"/>
              </a:rPr>
              <a:t>反思总结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0" lvl="0" indent="0" algn="l">
              <a:buNone/>
            </a:pP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                                                             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202020"/>
              </a:solidFill>
              <a:uFillTx/>
              <a:latin typeface="Arial" panose="020B0604020202020204" pitchFamily="34" charset="0"/>
              <a:ea typeface="宋体" panose="02010600030101010101" pitchFamily="2" charset="-122"/>
              <a:cs typeface="+mj-lt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0" y="5658485"/>
            <a:ext cx="1219200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圈画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时间、地点、重大事件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有助于帮我们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快速理清事件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留意每段首句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有助于帮我们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快速获得该段的主要内容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  <p:bldP spid="2" grpId="0"/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4" name="Rectangle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274955" y="1732915"/>
            <a:ext cx="11642725" cy="111696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简要概括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课文的主要内容</a:t>
            </a:r>
            <a:r>
              <a:rPr sz="3500">
                <a:sym typeface="+mn-ea"/>
              </a:rPr>
              <a:t>(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预学一</a:t>
            </a:r>
            <a:r>
              <a:rPr sz="3500">
                <a:sym typeface="+mn-ea"/>
              </a:rPr>
              <a:t>)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提示</a:t>
            </a:r>
            <a:r>
              <a:rPr lang="zh-CN" altLang="en-US" sz="35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5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可按照</a:t>
            </a:r>
            <a:r>
              <a:rPr lang="en-US" altLang="zh-CN" sz="3500" b="1">
                <a:solidFill>
                  <a:srgbClr val="00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500" b="1">
                <a:solidFill>
                  <a:srgbClr val="00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  <a:sym typeface="宋体" panose="02010600030101010101" pitchFamily="2" charset="-122"/>
              </a:rPr>
              <a:t>什么人干什么事</a:t>
            </a:r>
            <a:r>
              <a:rPr lang="en-US" altLang="zh-CN" sz="3500" b="1"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00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  <a:sym typeface="宋体" panose="02010600030101010101" pitchFamily="2" charset="-122"/>
              </a:rPr>
              <a:t>结果怎样</a:t>
            </a:r>
            <a:r>
              <a:rPr lang="en-US" altLang="zh-CN" sz="3500" b="1">
                <a:solidFill>
                  <a:srgbClr val="00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5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的格式进行概括。</a:t>
            </a:r>
            <a:endParaRPr lang="zh-CN" altLang="en-US" sz="3500" b="1" dirty="0" err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589915" y="2956560"/>
            <a:ext cx="11012805" cy="2274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en-US" sz="3500" b="1" dirty="0">
                <a:solidFill>
                  <a:schemeClr val="tx1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1912</a:t>
            </a:r>
            <a:r>
              <a:rPr lang="zh-CN" altLang="en-US" sz="35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年</a:t>
            </a:r>
            <a:r>
              <a:rPr sz="35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斯科特</a:t>
            </a:r>
            <a:r>
              <a:rPr lang="zh-CN" altLang="en-US" sz="35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探险队</a:t>
            </a:r>
            <a:r>
              <a:rPr lang="zh-CN" sz="35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五人</a:t>
            </a:r>
            <a:r>
              <a:rPr lang="en-US" altLang="zh-CN" sz="35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sz="35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精疲力尽</a:t>
            </a:r>
            <a:r>
              <a:rPr lang="zh-CN" sz="35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又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满怀信心</a:t>
            </a:r>
            <a:r>
              <a:rPr lang="zh-CN" altLang="en-US" sz="35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奔向</a:t>
            </a:r>
            <a:r>
              <a:rPr lang="zh-CN" altLang="en-US" sz="3500" b="1" dirty="0"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南极点</a:t>
            </a:r>
            <a:r>
              <a:rPr lang="en-US" altLang="zh-CN" sz="3500" b="1">
                <a:ea typeface="SimSun-ExtB" panose="02010609060101010101" pitchFamily="49" charset="-122"/>
                <a:sym typeface="宋体" panose="02010600030101010101" pitchFamily="2" charset="-122"/>
              </a:rPr>
              <a:t>,但当五人</a:t>
            </a:r>
            <a:r>
              <a:rPr lang="en-US" altLang="zh-CN" sz="35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历尽艰辛</a:t>
            </a:r>
            <a:r>
              <a:rPr lang="en-US" altLang="zh-CN" sz="3500" b="1">
                <a:ea typeface="SimSun-ExtB" panose="02010609060101010101" pitchFamily="49" charset="-122"/>
                <a:sym typeface="宋体" panose="02010600030101010101" pitchFamily="2" charset="-122"/>
              </a:rPr>
              <a:t>到达南极点时</a:t>
            </a:r>
            <a:r>
              <a:rPr lang="zh-CN" altLang="en-US" sz="3500" b="1">
                <a:ea typeface="SimSun-ExtB" panose="02010609060101010101" pitchFamily="49" charset="-122"/>
                <a:sym typeface="宋体" panose="02010600030101010101" pitchFamily="2" charset="-122"/>
              </a:rPr>
              <a:t>却</a:t>
            </a:r>
            <a:r>
              <a:rPr lang="zh-CN" altLang="en-US" sz="35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悲哀</a:t>
            </a:r>
            <a:r>
              <a:rPr lang="zh-CN" altLang="en-US" sz="3500" b="1">
                <a:ea typeface="SimSun-ExtB" panose="02010609060101010101" pitchFamily="49" charset="-122"/>
                <a:sym typeface="宋体" panose="02010600030101010101" pitchFamily="2" charset="-122"/>
              </a:rPr>
              <a:t>地发现</a:t>
            </a:r>
            <a:r>
              <a:rPr lang="zh-CN" altLang="en-US" sz="3500" b="1">
                <a:latin typeface="宋体" panose="02010600030101010101" pitchFamily="2" charset="-122"/>
                <a:sym typeface="宋体" panose="02010600030101010101" pitchFamily="2" charset="-122"/>
              </a:rPr>
              <a:t>已</a:t>
            </a:r>
            <a:r>
              <a:rPr lang="zh-CN" altLang="en-US" sz="3500" b="1">
                <a:ea typeface="SimSun-ExtB" panose="02010609060101010101" pitchFamily="49" charset="-122"/>
                <a:sym typeface="宋体" panose="02010600030101010101" pitchFamily="2" charset="-122"/>
              </a:rPr>
              <a:t>经有人捷足先登</a:t>
            </a:r>
            <a:r>
              <a:rPr lang="en-US" altLang="zh-CN" sz="35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ea typeface="SimSun-ExtB" panose="02010609060101010101" pitchFamily="49" charset="-122"/>
                <a:sym typeface="宋体" panose="02010600030101010101" pitchFamily="2" charset="-122"/>
              </a:rPr>
              <a:t>只好</a:t>
            </a:r>
            <a:r>
              <a:rPr lang="zh-CN" altLang="en-US" sz="35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垂头丧气</a:t>
            </a:r>
            <a:r>
              <a:rPr lang="zh-CN" altLang="en-US" sz="3500" b="1">
                <a:ea typeface="SimSun-ExtB" panose="02010609060101010101" pitchFamily="49" charset="-122"/>
                <a:sym typeface="宋体" panose="02010600030101010101" pitchFamily="2" charset="-122"/>
              </a:rPr>
              <a:t>地踏上归途。</a:t>
            </a:r>
            <a:r>
              <a:rPr sz="3500" b="1"/>
              <a:t>在途中与暴风雪搏斗两个多月后</a:t>
            </a:r>
            <a:r>
              <a:rPr lang="en-US" altLang="zh-CN" sz="35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sz="35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最后一个个</a:t>
            </a:r>
            <a:r>
              <a:rPr lang="zh-CN" sz="35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悲壮</a:t>
            </a:r>
            <a:r>
              <a:rPr lang="zh-CN" sz="35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地死去</a:t>
            </a:r>
            <a:r>
              <a:rPr lang="zh-CN" altLang="en-US" sz="35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35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12290" name="组合 3"/>
          <p:cNvGrpSpPr/>
          <p:nvPr/>
        </p:nvGrpSpPr>
        <p:grpSpPr>
          <a:xfrm>
            <a:off x="279718" y="269240"/>
            <a:ext cx="1844675" cy="561975"/>
            <a:chOff x="2371" y="690"/>
            <a:chExt cx="3471" cy="1177"/>
          </a:xfrm>
        </p:grpSpPr>
        <p:sp>
          <p:nvSpPr>
            <p:cNvPr id="5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2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412" y="690"/>
              <a:ext cx="3430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体会悲剧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" name="Rectangle 3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280035" y="829310"/>
            <a:ext cx="11182350" cy="121348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sz="35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sz="35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斯科特</a:t>
            </a:r>
            <a:r>
              <a:rPr lang="zh-CN" sz="35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一行南极之旅的悲剧体现在哪几个方面？快速阅读全文</a:t>
            </a:r>
            <a:r>
              <a:rPr lang="en-US" altLang="zh-CN" sz="3500" b="1">
                <a:solidFill>
                  <a:schemeClr val="tx1"/>
                </a:solidFill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sz="35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找出文中</a:t>
            </a:r>
            <a:r>
              <a:rPr lang="en-US" altLang="zh-CN" sz="3500" b="1">
                <a:solidFill>
                  <a:schemeClr val="tx1"/>
                </a:solidFill>
                <a:uFillTx/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  <a:sym typeface="+mn-ea"/>
              </a:rPr>
              <a:t>“</a:t>
            </a:r>
            <a:r>
              <a:rPr lang="zh-CN" altLang="en-US" sz="3500" b="1">
                <a:solidFill>
                  <a:schemeClr val="tx1"/>
                </a:solidFill>
                <a:uFillTx/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  <a:sym typeface="+mn-ea"/>
              </a:rPr>
              <a:t>悲剧</a:t>
            </a:r>
            <a:r>
              <a:rPr lang="en-US" altLang="zh-CN" sz="3500" b="1">
                <a:solidFill>
                  <a:schemeClr val="tx1"/>
                </a:solidFill>
                <a:uFillTx/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  <a:sym typeface="+mn-ea"/>
              </a:rPr>
              <a:t>”</a:t>
            </a:r>
            <a:r>
              <a:rPr lang="zh-CN" altLang="en-US" sz="3500" b="1">
                <a:solidFill>
                  <a:schemeClr val="tx1"/>
                </a:solidFill>
                <a:uFillTx/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  <a:sym typeface="+mn-ea"/>
              </a:rPr>
              <a:t>的具体表现</a:t>
            </a:r>
            <a:r>
              <a:rPr lang="en-US" altLang="zh-CN" sz="3500" b="1"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在文中勾画出来</a:t>
            </a:r>
            <a:r>
              <a:rPr lang="zh-CN" sz="35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sz="35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graphicFrame>
        <p:nvGraphicFramePr>
          <p:cNvPr id="8238" name="表格 8237"/>
          <p:cNvGraphicFramePr/>
          <p:nvPr>
            <p:custDataLst>
              <p:tags r:id="rId4"/>
            </p:custDataLst>
          </p:nvPr>
        </p:nvGraphicFramePr>
        <p:xfrm>
          <a:off x="79375" y="1994535"/>
          <a:ext cx="12033250" cy="4632325"/>
        </p:xfrm>
        <a:graphic>
          <a:graphicData uri="http://schemas.openxmlformats.org/drawingml/2006/table">
            <a:tbl>
              <a:tblPr/>
              <a:tblGrid>
                <a:gridCol w="1845310"/>
                <a:gridCol w="6783705"/>
                <a:gridCol w="3404235"/>
              </a:tblGrid>
              <a:tr h="530225"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</a:rPr>
                        <a:t>悲剧表现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</a:rPr>
                        <a:t>文中语句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我的认识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59940">
                <a:tc>
                  <a:txBody>
                    <a:bodyPr/>
                    <a:p>
                      <a:pPr marL="0" lvl="0" indent="0" algn="ctr" fontAlgn="auto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 fontAlgn="auto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失败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 fontAlgn="auto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之悲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endParaRPr lang="zh-CN" sz="3200" b="1" dirty="0"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sz="3200" b="1">
                        <a:solidFill>
                          <a:schemeClr val="tx1"/>
                        </a:solidFill>
                        <a:uFillTx/>
                        <a:ea typeface="SimSun-ExtB" panose="02010609060101010101" pitchFamily="49" charset="-122"/>
                        <a:cs typeface="+mj-cs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8720">
                <a:tc>
                  <a:txBody>
                    <a:bodyPr/>
                    <a:p>
                      <a:pPr marL="0" lvl="0" indent="0" algn="ctr" fontAlgn="auto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fontAlgn="auto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做证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fontAlgn="auto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之悲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fontAlgn="auto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sz="32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1919605" y="2486025"/>
            <a:ext cx="66287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变得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不安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起来</a:t>
            </a:r>
            <a:r>
              <a:rPr sz="3200" b="1">
                <a:sym typeface="+mn-ea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他们的心在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战栗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919605" y="3039745"/>
            <a:ext cx="67989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虽然昔日逝去的光阴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什么也不是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1919605" y="3566795"/>
            <a:ext cx="67989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他们像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闷闷不乐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地继续走着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1919605" y="4036695"/>
            <a:ext cx="67989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挪威国旗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耀武扬威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猎猎作响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718550" y="2752725"/>
            <a:ext cx="338772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表现出五位勇士</a:t>
            </a:r>
            <a:r>
              <a:rPr lang="zh-CN" altLang="en-US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角逐失败后的</a:t>
            </a:r>
            <a:r>
              <a:rPr lang="zh-CN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极度沮丧和悲哀</a:t>
            </a:r>
            <a:endParaRPr lang="zh-CN" sz="3200" b="1" dirty="0">
              <a:solidFill>
                <a:srgbClr val="FF0000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1929765" y="4724400"/>
            <a:ext cx="67887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他要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忠实地去履行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这一最冷酷无情的职责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而这一事业正是他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自己所热烈追求的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8718550" y="4620260"/>
            <a:ext cx="3483610" cy="1960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斯科特没能实现追求却要为对手的成功做证</a:t>
            </a:r>
            <a:r>
              <a:rPr sz="32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表现出</a:t>
            </a:r>
            <a:r>
              <a:rPr lang="zh-CN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内心的悔恨和悲伤</a:t>
            </a:r>
            <a:endParaRPr lang="zh-CN" sz="3200" b="1" dirty="0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  <p:bldP spid="6" grpId="0"/>
      <p:bldP spid="7" grpId="0"/>
      <p:bldP spid="10" grpId="0"/>
      <p:bldP spid="9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8238" name="表格 8237"/>
          <p:cNvGraphicFramePr/>
          <p:nvPr>
            <p:custDataLst>
              <p:tags r:id="rId1"/>
            </p:custDataLst>
          </p:nvPr>
        </p:nvGraphicFramePr>
        <p:xfrm>
          <a:off x="0" y="1307465"/>
          <a:ext cx="12033250" cy="4632325"/>
        </p:xfrm>
        <a:graphic>
          <a:graphicData uri="http://schemas.openxmlformats.org/drawingml/2006/table">
            <a:tbl>
              <a:tblPr/>
              <a:tblGrid>
                <a:gridCol w="1845310"/>
                <a:gridCol w="6122035"/>
                <a:gridCol w="4065905"/>
              </a:tblGrid>
              <a:tr h="530225"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</a:rPr>
                        <a:t>悲剧表现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</a:rPr>
                        <a:t>文中语句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我的认识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34920">
                <a:tc>
                  <a:txBody>
                    <a:bodyPr/>
                    <a:p>
                      <a:pPr marL="0" lvl="0" indent="0" algn="ctr" fontAlgn="auto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fontAlgn="auto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死亡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fontAlgn="auto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之悲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 fontAlgn="auto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endParaRPr lang="zh-CN" sz="3200" b="1" dirty="0"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sz="3200" b="1">
                        <a:solidFill>
                          <a:schemeClr val="tx1"/>
                        </a:solidFill>
                        <a:uFillTx/>
                        <a:ea typeface="SimSun-ExtB" panose="02010609060101010101" pitchFamily="49" charset="-122"/>
                        <a:cs typeface="+mj-cs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8720">
                <a:tc>
                  <a:txBody>
                    <a:bodyPr/>
                    <a:p>
                      <a:pPr marL="0" lvl="0" indent="0"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世人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之悲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sz="32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1825625" y="1828800"/>
            <a:ext cx="45993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埃文斯精神失常</a:t>
            </a:r>
            <a:r>
              <a:rPr lang="en-US" altLang="zh-CN" sz="3200" b="1"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死了。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1830705" y="2307590"/>
            <a:ext cx="62033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奥茨像一个英雄似的向死神走去。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1830705" y="2774950"/>
            <a:ext cx="620331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羸弱的三个人决定骄傲地在帐篷里等待死神的来临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种种苦难。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5"/>
            </p:custDataLst>
          </p:nvPr>
        </p:nvSpPr>
        <p:spPr>
          <a:xfrm>
            <a:off x="1830705" y="4382135"/>
            <a:ext cx="620331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在英国国家主教堂里</a:t>
            </a:r>
            <a:r>
              <a:rPr lang="en-US" altLang="zh-CN" sz="3200" b="1"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国王跪下来悼念这几位英雄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6"/>
            </p:custDataLst>
          </p:nvPr>
        </p:nvSpPr>
        <p:spPr>
          <a:xfrm>
            <a:off x="7971790" y="1828800"/>
            <a:ext cx="406146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失望至极的勇士们在归途中</a:t>
            </a:r>
            <a:r>
              <a:rPr sz="32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饥寒交迫</a:t>
            </a:r>
            <a:r>
              <a:rPr sz="32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sz="32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体力不支</a:t>
            </a:r>
            <a:r>
              <a:rPr sz="32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sz="32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燃料告罄</a:t>
            </a:r>
            <a:r>
              <a:rPr sz="32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与严寒搏斗了两个多月</a:t>
            </a:r>
            <a:r>
              <a:rPr sz="32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最后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全部壮烈牺牲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9" name="文本框 18"/>
          <p:cNvSpPr txBox="1"/>
          <p:nvPr>
            <p:custDataLst>
              <p:tags r:id="rId7"/>
            </p:custDataLst>
          </p:nvPr>
        </p:nvSpPr>
        <p:spPr>
          <a:xfrm>
            <a:off x="7971790" y="4382135"/>
            <a:ext cx="406146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世人为逝去的英雄哀悼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8238" name="内容占位符 8237"/>
          <p:cNvGraphicFramePr/>
          <p:nvPr>
            <p:ph/>
            <p:custDataLst>
              <p:tags r:id="rId1"/>
            </p:custDataLst>
          </p:nvPr>
        </p:nvGraphicFramePr>
        <p:xfrm>
          <a:off x="62865" y="1853565"/>
          <a:ext cx="12033250" cy="4632325"/>
        </p:xfrm>
        <a:graphic>
          <a:graphicData uri="http://schemas.openxmlformats.org/drawingml/2006/table">
            <a:tbl>
              <a:tblPr/>
              <a:tblGrid>
                <a:gridCol w="1845310"/>
                <a:gridCol w="4677410"/>
                <a:gridCol w="5510530"/>
              </a:tblGrid>
              <a:tr h="530225"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</a:rPr>
                        <a:t>优秀品质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</a:rPr>
                        <a:t>典型语句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我的认识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59940">
                <a:tc>
                  <a:txBody>
                    <a:bodyPr/>
                    <a:p>
                      <a:pPr marL="0" lvl="0" indent="0" algn="ctr" fontAlgn="auto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 fontAlgn="auto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坚毅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r>
                        <a:rPr lang="zh-CN" sz="32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于是决定不再迈步向厄运走去</a:t>
                      </a:r>
                      <a:r>
                        <a:rPr sz="3200" b="1">
                          <a:sym typeface="+mn-ea"/>
                        </a:rPr>
                        <a:t>,</a:t>
                      </a:r>
                      <a:r>
                        <a:rPr lang="zh-CN" sz="32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而是</a:t>
                      </a:r>
                      <a:r>
                        <a:rPr lang="zh-CN" sz="3200" b="1" dirty="0">
                          <a:solidFill>
                            <a:srgbClr val="FF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骄傲</a:t>
                      </a:r>
                      <a:r>
                        <a:rPr lang="zh-CN" sz="32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地在帐篷里等待死神的来临</a:t>
                      </a:r>
                      <a:r>
                        <a:rPr sz="3200" b="1">
                          <a:sym typeface="+mn-ea"/>
                        </a:rPr>
                        <a:t>,</a:t>
                      </a:r>
                      <a:r>
                        <a:rPr lang="zh-CN" sz="32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不管还要忍受怎样的痛苦。</a:t>
                      </a:r>
                      <a:endParaRPr lang="zh-CN" sz="3200" b="1" dirty="0"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当他们在归途中</a:t>
                      </a:r>
                      <a:r>
                        <a:rPr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与死亡抗争</a:t>
                      </a:r>
                      <a:r>
                        <a:rPr sz="3200" b="1">
                          <a:sym typeface="+mn-ea"/>
                        </a:rPr>
                        <a:t>,</a:t>
                      </a:r>
                      <a:r>
                        <a:rPr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一个个倒毙时</a:t>
                      </a:r>
                      <a:r>
                        <a:rPr sz="3200" b="1">
                          <a:sym typeface="+mn-ea"/>
                        </a:rPr>
                        <a:t>,</a:t>
                      </a:r>
                      <a:r>
                        <a:rPr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没有一个孬种</a:t>
                      </a:r>
                      <a:r>
                        <a:rPr sz="3200" b="1">
                          <a:sym typeface="+mn-ea"/>
                        </a:rPr>
                        <a:t>,</a:t>
                      </a:r>
                      <a:r>
                        <a:rPr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都是</a:t>
                      </a:r>
                      <a:r>
                        <a:rPr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响当当的汉子</a:t>
                      </a:r>
                      <a:r>
                        <a:rPr sz="3200" b="1">
                          <a:sym typeface="+mn-ea"/>
                        </a:rPr>
                        <a:t>,</a:t>
                      </a:r>
                      <a:r>
                        <a:rPr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活得明白</a:t>
                      </a:r>
                      <a:r>
                        <a:rPr sz="3200" b="1">
                          <a:sym typeface="+mn-ea"/>
                        </a:rPr>
                        <a:t>,</a:t>
                      </a:r>
                      <a:r>
                        <a:rPr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死得悲壮</a:t>
                      </a:r>
                      <a:endParaRPr lang="en-US" altLang="zh-CN" sz="3200" b="1">
                        <a:solidFill>
                          <a:schemeClr val="tx1"/>
                        </a:solidFill>
                        <a:uFillTx/>
                        <a:ea typeface="SimSun-ExtB" panose="02010609060101010101" pitchFamily="49" charset="-122"/>
                        <a:cs typeface="+mj-cs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8720">
                <a:tc>
                  <a:txBody>
                    <a:bodyPr/>
                    <a:p>
                      <a:pPr marL="0" lvl="0" indent="0" algn="ctr" fontAlgn="auto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fontAlgn="auto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诚信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fontAlgn="auto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fontAlgn="auto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sz="32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63500" y="1270000"/>
            <a:ext cx="1203325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细读文章</a:t>
            </a:r>
            <a:r>
              <a:rPr sz="3200" b="1">
                <a:sym typeface="+mn-ea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说说斯科特和他的探险队员们有怎样的优秀品质</a:t>
            </a:r>
            <a:r>
              <a:rPr sz="3200">
                <a:sym typeface="+mn-ea"/>
              </a:rPr>
              <a:t>(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导学一</a:t>
            </a:r>
            <a:r>
              <a:rPr sz="3200">
                <a:sym typeface="+mn-ea"/>
              </a:rPr>
              <a:t>)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12290" name="组合 3"/>
          <p:cNvGrpSpPr/>
          <p:nvPr/>
        </p:nvGrpSpPr>
        <p:grpSpPr>
          <a:xfrm>
            <a:off x="160973" y="593090"/>
            <a:ext cx="1844675" cy="561975"/>
            <a:chOff x="2371" y="690"/>
            <a:chExt cx="3471" cy="1177"/>
          </a:xfrm>
        </p:grpSpPr>
        <p:sp>
          <p:nvSpPr>
            <p:cNvPr id="4" name="MH_Entry_1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2" name="TextBox 18"/>
            <p:cNvSpPr txBox="1"/>
            <p:nvPr>
              <p:custDataLst>
                <p:tags r:id="rId3"/>
              </p:custDataLst>
            </p:nvPr>
          </p:nvSpPr>
          <p:spPr>
            <a:xfrm>
              <a:off x="2412" y="690"/>
              <a:ext cx="3430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品</a:t>
              </a:r>
              <a:r>
                <a:rPr lang="en-US" altLang="zh-CN" sz="3200" b="1" dirty="0">
                  <a:solidFill>
                    <a:schemeClr val="bg1"/>
                  </a:solidFill>
                  <a:latin typeface="SimSun-ExtB" panose="02010609060101010101" pitchFamily="49" charset="-122"/>
                  <a:ea typeface="SimSun-ExtB" panose="02010609060101010101" pitchFamily="49" charset="-122"/>
                  <a:cs typeface="SimSun-ExtB" panose="02010609060101010101" pitchFamily="49" charset="-122"/>
                </a:rPr>
                <a:t>“</a:t>
              </a:r>
              <a:r>
                <a:rPr lang="zh-CN" altLang="en-US" sz="3200" b="1" dirty="0">
                  <a:solidFill>
                    <a:schemeClr val="bg1"/>
                  </a:solidFill>
                  <a:latin typeface="SimSun-ExtB" panose="02010609060101010101" pitchFamily="49" charset="-122"/>
                  <a:ea typeface="SimSun-ExtB" panose="02010609060101010101" pitchFamily="49" charset="-122"/>
                  <a:cs typeface="SimSun-ExtB" panose="02010609060101010101" pitchFamily="49" charset="-122"/>
                </a:rPr>
                <a:t>伟大</a:t>
              </a:r>
              <a:r>
                <a:rPr lang="en-US" altLang="zh-CN" sz="3200" b="1" dirty="0">
                  <a:solidFill>
                    <a:schemeClr val="bg1"/>
                  </a:solidFill>
                  <a:latin typeface="SimSun-ExtB" panose="02010609060101010101" pitchFamily="49" charset="-122"/>
                  <a:ea typeface="SimSun-ExtB" panose="02010609060101010101" pitchFamily="49" charset="-122"/>
                </a:rPr>
                <a:t>”</a:t>
              </a:r>
              <a:endParaRPr lang="en-US" altLang="zh-CN" sz="3200" b="1" dirty="0">
                <a:solidFill>
                  <a:schemeClr val="bg1"/>
                </a:solidFill>
                <a:latin typeface="SimSun-ExtB" panose="02010609060101010101" pitchFamily="49" charset="-122"/>
                <a:ea typeface="SimSun-ExtB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1920240" y="4424680"/>
            <a:ext cx="468249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在世界面前为另一个人完成的业绩做证</a:t>
            </a:r>
            <a:r>
              <a:rPr sz="3200" b="1">
                <a:sym typeface="+mn-ea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而这一事业正是他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自己所热烈追求的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6"/>
          <p:cNvSpPr txBox="1"/>
          <p:nvPr>
            <p:custDataLst>
              <p:tags r:id="rId5"/>
            </p:custDataLst>
          </p:nvPr>
        </p:nvSpPr>
        <p:spPr>
          <a:xfrm>
            <a:off x="6602730" y="4424680"/>
            <a:ext cx="549402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在与阿蒙森的</a:t>
            </a:r>
            <a:r>
              <a:rPr lang="zh-CN" altLang="en-US" sz="3200" b="1" u="sng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竞争中失败了</a:t>
            </a:r>
            <a:r>
              <a:rPr sz="32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但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他们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勇于承认失败</a:t>
            </a:r>
            <a:r>
              <a:rPr sz="32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并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愿意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为对手的成功做证</a:t>
            </a:r>
            <a:r>
              <a:rPr sz="32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表现了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高尚的人格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8238" name="表格 8237"/>
          <p:cNvGraphicFramePr/>
          <p:nvPr>
            <p:custDataLst>
              <p:tags r:id="rId1"/>
            </p:custDataLst>
          </p:nvPr>
        </p:nvGraphicFramePr>
        <p:xfrm>
          <a:off x="62169" y="1628868"/>
          <a:ext cx="12033250" cy="4144645"/>
        </p:xfrm>
        <a:graphic>
          <a:graphicData uri="http://schemas.openxmlformats.org/drawingml/2006/table">
            <a:tbl>
              <a:tblPr/>
              <a:tblGrid>
                <a:gridCol w="1845310"/>
                <a:gridCol w="4485005"/>
                <a:gridCol w="5702935"/>
              </a:tblGrid>
              <a:tr h="446405"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</a:rPr>
                        <a:t>优秀品质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</a:rPr>
                        <a:t>典型语句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我的认识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59940">
                <a:tc>
                  <a:txBody>
                    <a:bodyPr/>
                    <a:p>
                      <a:pPr marL="0" lvl="0" indent="0" algn="ctr" fontAlgn="auto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 fontAlgn="auto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团结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fontAlgn="auto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endParaRPr lang="zh-CN" sz="3200" b="1" dirty="0"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sz="3200" b="1">
                        <a:solidFill>
                          <a:schemeClr val="tx1"/>
                        </a:solidFill>
                        <a:uFillTx/>
                        <a:ea typeface="SimSun-ExtB" panose="02010609060101010101" pitchFamily="49" charset="-122"/>
                        <a:cs typeface="+mj-cs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8720">
                <a:tc>
                  <a:txBody>
                    <a:bodyPr/>
                    <a:p>
                      <a:pPr marL="0" lvl="0" indent="0" algn="ctr" fontAlgn="auto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fontAlgn="auto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无私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fontAlgn="auto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sz="32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1875790" y="2219960"/>
            <a:ext cx="459930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奥茨突然站起身来……其余的人不禁战栗起来。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95085" y="2219960"/>
            <a:ext cx="570039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1218F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在关键时刻为了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不拖累同伴</a:t>
            </a:r>
            <a:r>
              <a:rPr sz="3200" b="1">
                <a:solidFill>
                  <a:srgbClr val="1218F6"/>
                </a:solidFill>
                <a:sym typeface="+mn-ea"/>
              </a:rPr>
              <a:t>,</a:t>
            </a:r>
            <a:r>
              <a:rPr lang="zh-CN" sz="3200" b="1">
                <a:solidFill>
                  <a:srgbClr val="1218F6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有时需要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勇于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献出自己的生命</a:t>
            </a:r>
            <a:r>
              <a:rPr lang="zh-CN" altLang="en-US" sz="3200" b="1">
                <a:solidFill>
                  <a:srgbClr val="1218F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。奥茨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顾全大局</a:t>
            </a:r>
            <a:r>
              <a:rPr sz="3200" b="1">
                <a:solidFill>
                  <a:srgbClr val="1218F6"/>
                </a:solidFill>
                <a:sym typeface="+mn-ea"/>
              </a:rPr>
              <a:t>,</a:t>
            </a:r>
            <a:r>
              <a:rPr lang="zh-CN" altLang="en-US" sz="3200" b="1">
                <a:solidFill>
                  <a:srgbClr val="1218F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具有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强烈的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集体主义精神和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大无畏的英雄精神</a:t>
            </a:r>
            <a:endParaRPr lang="zh-CN" altLang="en-US" sz="3200" b="1">
              <a:solidFill>
                <a:srgbClr val="1218F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4"/>
          <p:cNvSpPr txBox="1"/>
          <p:nvPr>
            <p:custDataLst>
              <p:tags r:id="rId3"/>
            </p:custDataLst>
          </p:nvPr>
        </p:nvSpPr>
        <p:spPr>
          <a:xfrm>
            <a:off x="1875790" y="4218305"/>
            <a:ext cx="466661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但是在这白雪皑皑的荒漠上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他给所有这些人留下了话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6"/>
          <p:cNvSpPr txBox="1"/>
          <p:nvPr>
            <p:custDataLst>
              <p:tags r:id="rId4"/>
            </p:custDataLst>
          </p:nvPr>
        </p:nvSpPr>
        <p:spPr>
          <a:xfrm>
            <a:off x="6395085" y="4218305"/>
            <a:ext cx="577088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斯科特在生命的最后一刻</a:t>
            </a:r>
            <a:r>
              <a:rPr sz="32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考虑的不是一己之利</a:t>
            </a:r>
            <a:r>
              <a:rPr sz="3200" b="1">
                <a:sym typeface="+mn-ea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始终惦记朋友、同伴、妻小、祖国和人民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6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8238" name="表格 8237"/>
          <p:cNvGraphicFramePr/>
          <p:nvPr>
            <p:custDataLst>
              <p:tags r:id="rId1"/>
            </p:custDataLst>
          </p:nvPr>
        </p:nvGraphicFramePr>
        <p:xfrm>
          <a:off x="62230" y="187325"/>
          <a:ext cx="12033250" cy="5735320"/>
        </p:xfrm>
        <a:graphic>
          <a:graphicData uri="http://schemas.openxmlformats.org/drawingml/2006/table">
            <a:tbl>
              <a:tblPr/>
              <a:tblGrid>
                <a:gridCol w="1845310"/>
                <a:gridCol w="4313555"/>
                <a:gridCol w="5874385"/>
              </a:tblGrid>
              <a:tr h="530225"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</a:rPr>
                        <a:t>伟大品质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</a:rPr>
                        <a:t>典型语句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200" b="1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我的认识</a:t>
                      </a:r>
                      <a:r>
                        <a:rPr sz="3200">
                          <a:sym typeface="+mn-ea"/>
                        </a:rPr>
                        <a:t>(</a:t>
                      </a:r>
                      <a:r>
                        <a:rPr lang="zh-CN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导学三</a:t>
                      </a:r>
                      <a:r>
                        <a:rPr sz="3200">
                          <a:sym typeface="+mn-ea"/>
                        </a:rPr>
                        <a:t>)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74215">
                <a:tc>
                  <a:txBody>
                    <a:bodyPr/>
                    <a:p>
                      <a:pPr marL="0" lvl="0" indent="0" algn="ctr" fontAlgn="auto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 fontAlgn="auto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r>
                        <a:rPr sz="3200" b="1">
                          <a:ea typeface="宋体" panose="02010600030101010101" pitchFamily="2" charset="-122"/>
                          <a:sym typeface="+mn-ea"/>
                        </a:rPr>
                        <a:t>负责科学研究的</a:t>
                      </a: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威尔逊博士</a:t>
                      </a:r>
                      <a:r>
                        <a:rPr sz="3200" b="1">
                          <a:sym typeface="+mn-ea"/>
                        </a:rPr>
                        <a:t>,</a:t>
                      </a: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在离死只有寸步之遥……还拖着16公斤的珍贵岩石样品。</a:t>
                      </a:r>
                      <a:endParaRPr lang="zh-CN" sz="3200" b="1" dirty="0"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“</a:t>
                      </a:r>
                      <a:r>
                        <a:rPr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寸步之遥</a:t>
                      </a: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”</a:t>
                      </a: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与</a:t>
                      </a:r>
                      <a:r>
                        <a:rPr lang="zh-CN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重量</a:t>
                      </a: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“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16</a:t>
                      </a:r>
                      <a:r>
                        <a:rPr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公斤</a:t>
                      </a: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”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构成强烈反差</a:t>
                      </a:r>
                      <a:r>
                        <a:rPr sz="3200" b="1">
                          <a:sym typeface="+mn-ea"/>
                        </a:rPr>
                        <a:t>,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体现了威尔逊博士</a:t>
                      </a:r>
                      <a:r>
                        <a:rPr sz="32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对科学探索职责的</a:t>
                      </a:r>
                      <a:r>
                        <a:rPr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坚守</a:t>
                      </a:r>
                      <a:r>
                        <a:rPr sz="3200" b="1">
                          <a:sym typeface="+mn-ea"/>
                        </a:rPr>
                        <a:t>,</a:t>
                      </a:r>
                      <a:r>
                        <a:rPr sz="32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对探险事业的</a:t>
                      </a:r>
                      <a:r>
                        <a:rPr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热爱</a:t>
                      </a:r>
                      <a:r>
                        <a:rPr sz="3200" b="1">
                          <a:sym typeface="+mn-ea"/>
                        </a:rPr>
                        <a:t>,</a:t>
                      </a:r>
                      <a:r>
                        <a:rPr lang="zh-CN" sz="32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对</a:t>
                      </a:r>
                      <a:r>
                        <a:rPr sz="3200" b="1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死亡的</a:t>
                      </a:r>
                      <a:r>
                        <a:rPr lang="zh-CN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无</a:t>
                      </a:r>
                      <a:r>
                        <a:rPr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惧</a:t>
                      </a:r>
                      <a:endParaRPr sz="32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8455">
                <a:tc>
                  <a:txBody>
                    <a:bodyPr/>
                    <a:p>
                      <a:pPr marL="0" lvl="0" indent="0" algn="ctr" fontAlgn="auto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fontAlgn="auto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fontAlgn="auto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fontAlgn="auto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sz="32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54480">
                <a:tc>
                  <a:txBody>
                    <a:bodyPr/>
                    <a:p>
                      <a:pPr marL="0" lvl="0" indent="0" algn="ctr" fontAlgn="auto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fontAlgn="auto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fontAlgn="auto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62865" y="1069340"/>
            <a:ext cx="188023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执着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ctr"/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追求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43100" y="2808605"/>
            <a:ext cx="449199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然后这个不幸的人自己要求他们将他留在睡袋里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外面是狂吼怒号的暴风雪。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21730" y="2808605"/>
            <a:ext cx="5873750" cy="1999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1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与</a:t>
            </a:r>
            <a:r>
              <a:rPr lang="en-US" altLang="zh-CN" sz="31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en-US" altLang="zh-CN" sz="31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外面狂吼怒号的暴风雪</a:t>
            </a:r>
            <a:r>
              <a:rPr lang="en-US" altLang="zh-CN" sz="31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构成极具震撼力的反差</a:t>
            </a:r>
            <a:r>
              <a:rPr sz="31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31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体现了奥茨</a:t>
            </a:r>
            <a:r>
              <a:rPr sz="31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对队友的深情厚谊</a:t>
            </a:r>
            <a:r>
              <a:rPr sz="31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sz="31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无</a:t>
            </a:r>
            <a:r>
              <a:rPr sz="31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惧死亡的</a:t>
            </a:r>
            <a:r>
              <a:rPr lang="en-US" altLang="zh-CN" sz="31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勇气</a:t>
            </a:r>
            <a:r>
              <a:rPr sz="3100" b="1">
                <a:solidFill>
                  <a:srgbClr val="FF0000"/>
                </a:solidFill>
                <a:sym typeface="+mn-ea"/>
              </a:rPr>
              <a:t>,</a:t>
            </a:r>
            <a:r>
              <a:rPr sz="31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赞颂</a:t>
            </a:r>
            <a:r>
              <a:rPr lang="zh-CN" sz="31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了皇家禁卫军的精神</a:t>
            </a:r>
            <a:endParaRPr lang="zh-CN" sz="31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865" y="3178175"/>
            <a:ext cx="188023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顾全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ctr"/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大局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943100" y="4842510"/>
            <a:ext cx="427863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斯科特海军上校的日记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我的遗孀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6221730" y="4842510"/>
            <a:ext cx="587375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临死前想到的仍是祖国和家人</a:t>
            </a:r>
            <a:r>
              <a:rPr sz="3200" b="1">
                <a:sym typeface="+mn-ea"/>
              </a:rPr>
              <a:t>,</a:t>
            </a:r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表现了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斯科特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死亡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坦然接受</a:t>
            </a:r>
            <a:r>
              <a:rPr sz="3200" b="1">
                <a:solidFill>
                  <a:srgbClr val="0000FF"/>
                </a:solidFill>
                <a:sym typeface="+mn-ea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对妻子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深深的爱</a:t>
            </a:r>
            <a:r>
              <a:rPr sz="32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  <a:cs typeface="+mn-lt"/>
                <a:sym typeface="+mn-ea"/>
              </a:rPr>
              <a:t>重情重义</a:t>
            </a:r>
            <a:endParaRPr lang="zh-CN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865" y="5040630"/>
            <a:ext cx="1880235" cy="11722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lnSpc>
                <a:spcPct val="10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爱国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ctr">
              <a:lnSpc>
                <a:spcPct val="10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爱家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ctr"/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4" grpId="0"/>
      <p:bldP spid="6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39190" y="2442845"/>
            <a:ext cx="66865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伟大的悲剧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1775143" y="2279650"/>
            <a:ext cx="215900" cy="3024188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2290" name="组合 3"/>
          <p:cNvGrpSpPr/>
          <p:nvPr/>
        </p:nvGrpSpPr>
        <p:grpSpPr>
          <a:xfrm>
            <a:off x="418783" y="1046480"/>
            <a:ext cx="1844675" cy="561975"/>
            <a:chOff x="2371" y="690"/>
            <a:chExt cx="3471" cy="1177"/>
          </a:xfrm>
        </p:grpSpPr>
        <p:sp>
          <p:nvSpPr>
            <p:cNvPr id="4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2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412" y="690"/>
              <a:ext cx="3430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" name="Text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896745" y="2167255"/>
            <a:ext cx="9270365" cy="313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宋体" panose="02010600030101010101" pitchFamily="2" charset="-122"/>
                <a:cs typeface="宋体" panose="02010600030101010101" pitchFamily="2" charset="-122"/>
                <a:sym typeface="+mn-lt"/>
              </a:rPr>
              <a:t>晚到南极</a:t>
            </a:r>
            <a:r>
              <a:rPr lang="en-US" altLang="zh-CN" sz="36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cs typeface="宋体" panose="02010600030101010101" pitchFamily="2" charset="-122"/>
                <a:sym typeface="+mn-lt"/>
              </a:rPr>
              <a:t>绝望而归</a:t>
            </a:r>
            <a:r>
              <a:rPr sz="36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(</a:t>
            </a:r>
            <a:r>
              <a:rPr lang="zh-CN" altLang="en-US" sz="3600" b="1" dirty="0">
                <a:latin typeface="宋体" panose="02010600030101010101" pitchFamily="2" charset="-122"/>
                <a:cs typeface="宋体" panose="02010600030101010101" pitchFamily="2" charset="-122"/>
                <a:sym typeface="+mn-lt"/>
              </a:rPr>
              <a:t>失败之悲</a:t>
            </a:r>
            <a:r>
              <a:rPr sz="36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)</a:t>
            </a:r>
            <a:endParaRPr lang="en-US" altLang="zh-CN" sz="3600" b="1" dirty="0" smtClean="0">
              <a:latin typeface="宋体" panose="02010600030101010101" pitchFamily="2" charset="-122"/>
              <a:cs typeface="宋体" panose="02010600030101010101" pitchFamily="2" charset="-122"/>
              <a:sym typeface="+mn-lt"/>
            </a:endParaRPr>
          </a:p>
          <a:p>
            <a:pPr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宋体" panose="02010600030101010101" pitchFamily="2" charset="-122"/>
                <a:cs typeface="宋体" panose="02010600030101010101" pitchFamily="2" charset="-122"/>
                <a:sym typeface="+mn-lt"/>
              </a:rPr>
              <a:t>为阿蒙森的成功做证</a:t>
            </a:r>
            <a:r>
              <a:rPr sz="36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(</a:t>
            </a:r>
            <a:r>
              <a:rPr lang="zh-CN" altLang="en-US" sz="3600" b="1" dirty="0">
                <a:latin typeface="宋体" panose="02010600030101010101" pitchFamily="2" charset="-122"/>
                <a:cs typeface="宋体" panose="02010600030101010101" pitchFamily="2" charset="-122"/>
                <a:sym typeface="+mn-lt"/>
              </a:rPr>
              <a:t>做证之悲</a:t>
            </a:r>
            <a:r>
              <a:rPr sz="36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)</a:t>
            </a:r>
            <a:endParaRPr lang="en-US" altLang="zh-CN" sz="3600" b="1" dirty="0" smtClean="0">
              <a:latin typeface="宋体" panose="02010600030101010101" pitchFamily="2" charset="-122"/>
              <a:cs typeface="宋体" panose="02010600030101010101" pitchFamily="2" charset="-122"/>
              <a:sym typeface="+mn-lt"/>
            </a:endParaRPr>
          </a:p>
          <a:p>
            <a:pPr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 smtClean="0">
                <a:latin typeface="宋体" panose="02010600030101010101" pitchFamily="2" charset="-122"/>
                <a:cs typeface="宋体" panose="02010600030101010101" pitchFamily="2" charset="-122"/>
                <a:sym typeface="+mn-lt"/>
              </a:rPr>
              <a:t>归途</a:t>
            </a:r>
            <a:r>
              <a:rPr lang="zh-CN" altLang="en-US" sz="3600" b="1" dirty="0">
                <a:latin typeface="宋体" panose="02010600030101010101" pitchFamily="2" charset="-122"/>
                <a:cs typeface="宋体" panose="02010600030101010101" pitchFamily="2" charset="-122"/>
                <a:sym typeface="+mn-lt"/>
              </a:rPr>
              <a:t>艰难</a:t>
            </a:r>
            <a:r>
              <a:rPr lang="en-US" altLang="zh-CN" sz="36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cs typeface="宋体" panose="02010600030101010101" pitchFamily="2" charset="-122"/>
                <a:sym typeface="+mn-lt"/>
              </a:rPr>
              <a:t>悲壮覆灭</a:t>
            </a:r>
            <a:r>
              <a:rPr sz="36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(</a:t>
            </a:r>
            <a:r>
              <a:rPr lang="zh-CN" altLang="en-US" sz="3600" b="1" dirty="0">
                <a:latin typeface="宋体" panose="02010600030101010101" pitchFamily="2" charset="-122"/>
                <a:cs typeface="宋体" panose="02010600030101010101" pitchFamily="2" charset="-122"/>
                <a:sym typeface="+mn-lt"/>
              </a:rPr>
              <a:t>死亡之悲</a:t>
            </a:r>
            <a:r>
              <a:rPr sz="36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)</a:t>
            </a:r>
            <a:endParaRPr lang="en-US" altLang="zh-CN" sz="3600" b="1" dirty="0" smtClean="0"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  <a:p>
            <a:pPr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 smtClean="0">
                <a:latin typeface="宋体" panose="02010600030101010101" pitchFamily="2" charset="-122"/>
                <a:cs typeface="宋体" panose="02010600030101010101" pitchFamily="2" charset="-122"/>
                <a:sym typeface="+mn-lt"/>
              </a:rPr>
              <a:t>临终</a:t>
            </a:r>
            <a:r>
              <a:rPr lang="zh-CN" altLang="en-US" sz="3600" b="1" dirty="0">
                <a:latin typeface="宋体" panose="02010600030101010101" pitchFamily="2" charset="-122"/>
                <a:cs typeface="宋体" panose="02010600030101010101" pitchFamily="2" charset="-122"/>
                <a:sym typeface="+mn-lt"/>
              </a:rPr>
              <a:t>遗言</a:t>
            </a:r>
            <a:r>
              <a:rPr lang="en-US" altLang="zh-CN" sz="36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cs typeface="宋体" panose="02010600030101010101" pitchFamily="2" charset="-122"/>
                <a:sym typeface="+mn-lt"/>
              </a:rPr>
              <a:t>情系亲朋</a:t>
            </a:r>
            <a:r>
              <a:rPr sz="36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(</a:t>
            </a:r>
            <a:r>
              <a:rPr lang="zh-CN" altLang="en-US" sz="3600" b="1" dirty="0">
                <a:latin typeface="宋体" panose="02010600030101010101" pitchFamily="2" charset="-122"/>
                <a:cs typeface="宋体" panose="02010600030101010101" pitchFamily="2" charset="-122"/>
                <a:sym typeface="+mn-lt"/>
              </a:rPr>
              <a:t>死别之悲</a:t>
            </a:r>
            <a:r>
              <a:rPr sz="36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)</a:t>
            </a:r>
            <a:endParaRPr lang="en-US" altLang="zh-CN" sz="3600" b="1" dirty="0" smtClean="0">
              <a:latin typeface="宋体" panose="02010600030101010101" pitchFamily="2" charset="-122"/>
              <a:cs typeface="宋体" panose="02010600030101010101" pitchFamily="2" charset="-122"/>
              <a:sym typeface="+mn-lt"/>
            </a:endParaRPr>
          </a:p>
          <a:p>
            <a:pPr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 smtClean="0">
                <a:latin typeface="宋体" panose="02010600030101010101" pitchFamily="2" charset="-122"/>
                <a:cs typeface="宋体" panose="02010600030101010101" pitchFamily="2" charset="-122"/>
                <a:sym typeface="+mn-lt"/>
              </a:rPr>
              <a:t>魂</a:t>
            </a:r>
            <a:r>
              <a:rPr lang="zh-CN" altLang="en-US" sz="3600" b="1" dirty="0">
                <a:latin typeface="宋体" panose="02010600030101010101" pitchFamily="2" charset="-122"/>
                <a:cs typeface="宋体" panose="02010600030101010101" pitchFamily="2" charset="-122"/>
                <a:sym typeface="+mn-lt"/>
              </a:rPr>
              <a:t>留南极</a:t>
            </a:r>
            <a:r>
              <a:rPr lang="en-US" altLang="zh-CN" sz="3600" b="1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cs typeface="宋体" panose="02010600030101010101" pitchFamily="2" charset="-122"/>
                <a:sym typeface="+mn-lt"/>
              </a:rPr>
              <a:t>世人敬仰</a:t>
            </a:r>
            <a:r>
              <a:rPr sz="36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(</a:t>
            </a:r>
            <a:r>
              <a:rPr lang="zh-CN" altLang="en-US" sz="3600" b="1" dirty="0">
                <a:latin typeface="宋体" panose="02010600030101010101" pitchFamily="2" charset="-122"/>
                <a:cs typeface="宋体" panose="02010600030101010101" pitchFamily="2" charset="-122"/>
                <a:sym typeface="+mn-lt"/>
              </a:rPr>
              <a:t>世人之悲</a:t>
            </a:r>
            <a:r>
              <a:rPr sz="36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)</a:t>
            </a:r>
            <a:endParaRPr lang="zh-CN" altLang="en-US" sz="3600" b="1" dirty="0" smtClean="0"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sp>
        <p:nvSpPr>
          <p:cNvPr id="39946" name="TextBox 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428990" y="2280285"/>
            <a:ext cx="3465195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勇于探索</a:t>
            </a:r>
            <a:endParaRPr lang="en-US" altLang="zh-CN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>
              <a:lnSpc>
                <a:spcPct val="10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坚毅执着</a:t>
            </a:r>
            <a:endParaRPr lang="en-US" altLang="zh-CN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>
              <a:lnSpc>
                <a:spcPct val="10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集体主义精神</a:t>
            </a:r>
            <a:endParaRPr lang="en-US" altLang="zh-CN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>
              <a:lnSpc>
                <a:spcPct val="10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诚信、绅士风度</a:t>
            </a:r>
            <a:endParaRPr lang="en-US" altLang="zh-CN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>
              <a:lnSpc>
                <a:spcPct val="10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无私的爱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  <p:sp>
        <p:nvSpPr>
          <p:cNvPr id="6" name="右大括号 5"/>
          <p:cNvSpPr/>
          <p:nvPr>
            <p:custDataLst>
              <p:tags r:id="rId5"/>
            </p:custDataLst>
          </p:nvPr>
        </p:nvSpPr>
        <p:spPr>
          <a:xfrm>
            <a:off x="8086090" y="2279650"/>
            <a:ext cx="342900" cy="286194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9716" y="2334680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>
                <a:effectLst/>
                <a:latin typeface="黑体" panose="02010609060101010101" charset="-122"/>
                <a:ea typeface="黑体" panose="02010609060101010101" charset="-122"/>
              </a:rPr>
              <a:t>第二课时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17"/>
          <p:cNvSpPr txBox="1">
            <a:spLocks noChangeArrowheads="1"/>
          </p:cNvSpPr>
          <p:nvPr/>
        </p:nvSpPr>
        <p:spPr bwMode="auto">
          <a:xfrm>
            <a:off x="3654425" y="1891665"/>
            <a:ext cx="7964170" cy="3352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</a:rPr>
              <a:t>    </a:t>
            </a:r>
            <a:r>
              <a:rPr lang="en-US" altLang="zh-CN" sz="2800" b="1" dirty="0">
                <a:latin typeface="宋体" panose="02010600030101010101" pitchFamily="2" charset="-122"/>
              </a:rPr>
              <a:t> 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</a:rPr>
              <a:t>茨威格</a:t>
            </a:r>
            <a:r>
              <a:rPr sz="3500">
                <a:sym typeface="+mn-ea"/>
              </a:rPr>
              <a:t>(</a:t>
            </a:r>
            <a:r>
              <a:rPr lang="en-US" altLang="zh-CN" sz="3500" b="1" dirty="0">
                <a:latin typeface="宋体" panose="02010600030101010101" pitchFamily="2" charset="-122"/>
              </a:rPr>
              <a:t>1881—1942</a:t>
            </a:r>
            <a:r>
              <a:rPr sz="3500">
                <a:sym typeface="+mn-ea"/>
              </a:rPr>
              <a:t>)</a:t>
            </a:r>
            <a:r>
              <a:rPr lang="en-US" altLang="zh-CN" sz="35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500" b="1" u="sng" dirty="0">
                <a:solidFill>
                  <a:srgbClr val="FF0000"/>
                </a:solidFill>
                <a:latin typeface="宋体" panose="02010600030101010101" pitchFamily="2" charset="-122"/>
              </a:rPr>
              <a:t>奥地利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500" b="1" dirty="0">
                <a:sym typeface="+mn-ea"/>
              </a:rPr>
              <a:t>国家</a:t>
            </a:r>
            <a:r>
              <a:rPr lang="zh-CN" altLang="en-US" sz="3500">
                <a:sym typeface="+mn-ea"/>
              </a:rPr>
              <a:t>)</a:t>
            </a:r>
            <a:r>
              <a:rPr lang="zh-CN" altLang="en-US" sz="3500" b="1" dirty="0">
                <a:latin typeface="宋体" panose="02010600030101010101" pitchFamily="2" charset="-122"/>
                <a:sym typeface="+mn-ea"/>
              </a:rPr>
              <a:t>作家</a:t>
            </a:r>
            <a:r>
              <a:rPr lang="en-US" altLang="zh-CN" sz="35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ea typeface="SimSun-ExtB" panose="02010609060101010101" pitchFamily="49" charset="-122"/>
                <a:sym typeface="宋体" panose="02010600030101010101" pitchFamily="2" charset="-122"/>
              </a:rPr>
              <a:t>擅长写小说和</a:t>
            </a:r>
            <a:r>
              <a:rPr lang="zh-CN" altLang="en-US" sz="3500" b="1" u="sng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传记</a:t>
            </a:r>
            <a:r>
              <a:rPr lang="en-US" altLang="zh-CN" sz="35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latin typeface="宋体" panose="02010600030101010101" pitchFamily="2" charset="-122"/>
              </a:rPr>
              <a:t>以对人物细致的性格塑造及</a:t>
            </a:r>
            <a:r>
              <a:rPr lang="zh-CN" altLang="en-US" sz="3500" b="1" u="sng" dirty="0">
                <a:solidFill>
                  <a:srgbClr val="FF0000"/>
                </a:solidFill>
                <a:latin typeface="宋体" panose="02010600030101010101" pitchFamily="2" charset="-122"/>
              </a:rPr>
              <a:t>心理</a:t>
            </a:r>
            <a:r>
              <a:rPr lang="zh-CN" altLang="en-US" sz="3500" b="1" dirty="0">
                <a:latin typeface="宋体" panose="02010600030101010101" pitchFamily="2" charset="-122"/>
              </a:rPr>
              <a:t>描写著称。代表作有小说</a:t>
            </a:r>
            <a:r>
              <a:rPr lang="zh-CN" altLang="en-US" sz="3500" b="1" dirty="0">
                <a:latin typeface="宋体" panose="02010600030101010101" pitchFamily="2" charset="-122"/>
                <a:sym typeface="+mn-ea"/>
              </a:rPr>
              <a:t>《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象棋的故事</a:t>
            </a:r>
            <a:r>
              <a:rPr lang="zh-CN" altLang="en-US" sz="3500" b="1" dirty="0">
                <a:latin typeface="宋体" panose="02010600030101010101" pitchFamily="2" charset="-122"/>
                <a:sym typeface="+mn-ea"/>
              </a:rPr>
              <a:t>》</a:t>
            </a:r>
            <a:r>
              <a:rPr lang="zh-CN" altLang="en-US" sz="3500" b="1" dirty="0">
                <a:latin typeface="宋体" panose="02010600030101010101" pitchFamily="2" charset="-122"/>
              </a:rPr>
              <a:t>《一个陌生女人的来信》等</a:t>
            </a:r>
            <a:r>
              <a:rPr lang="en-US" altLang="zh-CN" sz="35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</a:rPr>
              <a:t>传记</a:t>
            </a:r>
            <a:r>
              <a:rPr lang="en-US" altLang="zh-CN" sz="3500" b="1" dirty="0">
                <a:latin typeface="宋体" panose="02010600030101010101" pitchFamily="2" charset="-122"/>
              </a:rPr>
              <a:t>《</a:t>
            </a:r>
            <a:r>
              <a:rPr lang="zh-CN" altLang="en-US" sz="3500" b="1" dirty="0">
                <a:solidFill>
                  <a:srgbClr val="FF3300"/>
                </a:solidFill>
                <a:latin typeface="宋体" panose="02010600030101010101" pitchFamily="2" charset="-122"/>
              </a:rPr>
              <a:t>三大师</a:t>
            </a:r>
            <a:r>
              <a:rPr lang="en-US" altLang="zh-CN" sz="3500" b="1" dirty="0">
                <a:latin typeface="宋体" panose="02010600030101010101" pitchFamily="2" charset="-122"/>
              </a:rPr>
              <a:t>》</a:t>
            </a:r>
            <a:r>
              <a:rPr lang="zh-CN" altLang="en-US" sz="3500" b="1" dirty="0">
                <a:latin typeface="宋体" panose="02010600030101010101" pitchFamily="2" charset="-122"/>
              </a:rPr>
              <a:t>和</a:t>
            </a:r>
            <a:r>
              <a:rPr lang="en-US" altLang="zh-CN" sz="3500" b="1" dirty="0">
                <a:latin typeface="宋体" panose="02010600030101010101" pitchFamily="2" charset="-122"/>
              </a:rPr>
              <a:t>《</a:t>
            </a:r>
            <a:r>
              <a:rPr sz="3500" b="1" dirty="0">
                <a:latin typeface="宋体" panose="02010600030101010101" pitchFamily="2" charset="-122"/>
              </a:rPr>
              <a:t>人类的群星闪耀时</a:t>
            </a:r>
            <a:r>
              <a:rPr lang="en-US" altLang="zh-CN" sz="3500" b="1" dirty="0">
                <a:latin typeface="宋体" panose="02010600030101010101" pitchFamily="2" charset="-122"/>
              </a:rPr>
              <a:t>》</a:t>
            </a:r>
            <a:r>
              <a:rPr lang="zh-CN" altLang="en-US" sz="3500" b="1" dirty="0">
                <a:latin typeface="宋体" panose="02010600030101010101" pitchFamily="2" charset="-122"/>
              </a:rPr>
              <a:t>。</a:t>
            </a:r>
            <a:endParaRPr lang="zh-CN" altLang="en-US" sz="3500" b="1" dirty="0">
              <a:latin typeface="宋体" panose="02010600030101010101" pitchFamily="2" charset="-122"/>
            </a:endParaRPr>
          </a:p>
        </p:txBody>
      </p:sp>
      <p:pic>
        <p:nvPicPr>
          <p:cNvPr id="4100" name="Picture 2" descr="E:\文件中转站\课题图\RQ20 副本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65" y="1657985"/>
            <a:ext cx="2755900" cy="3542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0" name="组合 3"/>
          <p:cNvGrpSpPr/>
          <p:nvPr/>
        </p:nvGrpSpPr>
        <p:grpSpPr>
          <a:xfrm>
            <a:off x="889318" y="782320"/>
            <a:ext cx="1844675" cy="561975"/>
            <a:chOff x="2371" y="690"/>
            <a:chExt cx="3471" cy="1177"/>
          </a:xfrm>
        </p:grpSpPr>
        <p:sp>
          <p:nvSpPr>
            <p:cNvPr id="5" name="MH_Entry_1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2" name="TextBox 18"/>
            <p:cNvSpPr txBox="1"/>
            <p:nvPr>
              <p:custDataLst>
                <p:tags r:id="rId3"/>
              </p:custDataLst>
            </p:nvPr>
          </p:nvSpPr>
          <p:spPr>
            <a:xfrm>
              <a:off x="2412" y="690"/>
              <a:ext cx="3430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作者简介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96570" y="1299845"/>
            <a:ext cx="11407775" cy="4799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400" b="1">
                <a:latin typeface="宋体" panose="02010600030101010101" pitchFamily="2" charset="-122"/>
                <a:ea typeface="宋体" panose="02010600030101010101" pitchFamily="2" charset="-122"/>
              </a:rPr>
              <a:t>课文属于</a:t>
            </a:r>
            <a:r>
              <a:rPr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传记文学</a:t>
            </a:r>
            <a:r>
              <a:rPr lang="en-US" altLang="zh-CN" sz="34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latin typeface="宋体" panose="02010600030101010101" pitchFamily="2" charset="-122"/>
                <a:ea typeface="宋体" panose="02010600030101010101" pitchFamily="2" charset="-122"/>
              </a:rPr>
              <a:t>作者以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真实细腻的情感</a:t>
            </a:r>
            <a:r>
              <a:rPr lang="zh-CN" altLang="en-US" sz="3400" b="1">
                <a:latin typeface="宋体" panose="02010600030101010101" pitchFamily="2" charset="-122"/>
                <a:ea typeface="宋体" panose="02010600030101010101" pitchFamily="2" charset="-122"/>
              </a:rPr>
              <a:t>、极具艺术感染力的语言</a:t>
            </a:r>
            <a:r>
              <a:rPr lang="en-US" altLang="zh-CN" sz="34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latin typeface="宋体" panose="02010600030101010101" pitchFamily="2" charset="-122"/>
                <a:ea typeface="宋体" panose="02010600030101010101" pitchFamily="2" charset="-122"/>
              </a:rPr>
              <a:t>生动地刻画了斯科特等人的英雄形象。精读文章</a:t>
            </a:r>
            <a:r>
              <a:rPr lang="en-US" altLang="zh-CN" sz="34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ea typeface="SimSun-ExtB" panose="02010609060101010101" pitchFamily="49" charset="-122"/>
                <a:sym typeface="宋体" panose="02010600030101010101" pitchFamily="2" charset="-122"/>
              </a:rPr>
              <a:t>通过以下三个环节的探索</a:t>
            </a:r>
            <a:r>
              <a:rPr lang="en-US" altLang="zh-CN" sz="34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latin typeface="宋体" panose="02010600030101010101" pitchFamily="2" charset="-122"/>
                <a:ea typeface="宋体" panose="02010600030101010101" pitchFamily="2" charset="-122"/>
              </a:rPr>
              <a:t>我们一起来学习</a:t>
            </a:r>
            <a:r>
              <a:rPr sz="3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传记文学</a:t>
            </a:r>
            <a:r>
              <a:rPr lang="zh-CN" sz="3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的特点</a:t>
            </a:r>
            <a:r>
              <a:rPr sz="3400">
                <a:sym typeface="+mn-ea"/>
              </a:rPr>
              <a:t>(</a:t>
            </a:r>
            <a:r>
              <a:rPr lang="zh-CN" sz="3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导学二</a:t>
            </a:r>
            <a:r>
              <a:rPr sz="3400">
                <a:sym typeface="+mn-ea"/>
              </a:rPr>
              <a:t>)</a:t>
            </a:r>
            <a:r>
              <a:rPr lang="zh-CN" sz="3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sz="3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zh-CN" sz="3400" b="1" dirty="0">
                <a:uFillTx/>
                <a:latin typeface="SimSun-ExtB" panose="02010609060101010101" pitchFamily="49" charset="-122"/>
                <a:ea typeface="SimSun-ExtB" panose="02010609060101010101" pitchFamily="49" charset="-122"/>
                <a:cs typeface="宋体" panose="02010600030101010101" pitchFamily="2" charset="-122"/>
                <a:sym typeface="+mn-ea"/>
              </a:rPr>
              <a:t>⑴</a:t>
            </a:r>
            <a:r>
              <a:rPr lang="zh-CN" altLang="en-US" sz="3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作者在创作时</a:t>
            </a:r>
            <a:r>
              <a:rPr lang="en-US" altLang="zh-CN" sz="34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参考了大量的原始文件资料</a:t>
            </a:r>
            <a:r>
              <a:rPr lang="en-US" altLang="zh-CN" sz="34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力求</a:t>
            </a:r>
            <a:r>
              <a:rPr lang="zh-CN" altLang="en-US" sz="3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真实、细致</a:t>
            </a:r>
            <a:r>
              <a:rPr lang="zh-CN" altLang="en-US" sz="3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地再现历史；同时</a:t>
            </a:r>
            <a:r>
              <a:rPr lang="en-US" altLang="zh-CN" sz="34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在叙述和描写中</a:t>
            </a:r>
            <a:r>
              <a:rPr lang="en-US" altLang="zh-CN" sz="34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又加入自己的理解和想象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。请阅读下列片段</a:t>
            </a:r>
            <a:r>
              <a:rPr lang="en-US" altLang="zh-CN" sz="34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根据提示在横线上填入相应的内容。</a:t>
            </a:r>
            <a:endParaRPr lang="zh-CN" altLang="en-US" sz="3400" b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r>
              <a:rPr lang="en-US" altLang="zh-CN" sz="3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在两个片段中</a:t>
            </a:r>
            <a:r>
              <a:rPr lang="en-US" altLang="zh-CN" sz="34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有一些内容是作者发挥想象写成的</a:t>
            </a:r>
            <a:r>
              <a:rPr lang="en-US" altLang="zh-CN" sz="34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比如</a:t>
            </a:r>
            <a:r>
              <a:rPr lang="zh-CN" altLang="en-US" sz="34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en-US" altLang="zh-CN" sz="3400" b="1" u="sng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                                                                </a:t>
            </a:r>
            <a:r>
              <a:rPr lang="zh-CN" altLang="en-US" sz="34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  <a:endParaRPr lang="zh-CN" sz="3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9697" name="文本框 5"/>
          <p:cNvSpPr txBox="1"/>
          <p:nvPr/>
        </p:nvSpPr>
        <p:spPr>
          <a:xfrm>
            <a:off x="959485" y="5974080"/>
            <a:ext cx="1040765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000" b="1" u="sng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0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             </a:t>
            </a:r>
            <a:endParaRPr lang="en-US" altLang="zh-CN" sz="3000" b="1" u="sng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0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                                                                         </a:t>
            </a:r>
            <a:endParaRPr lang="en-US" altLang="zh-CN" sz="3000" b="1" u="sng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lang="en-US" altLang="zh-CN" sz="3000" b="1" u="sng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            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5"/>
          <p:cNvSpPr txBox="1"/>
          <p:nvPr/>
        </p:nvSpPr>
        <p:spPr>
          <a:xfrm>
            <a:off x="800100" y="5344160"/>
            <a:ext cx="9885680" cy="755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他用已经冻伤的手指哆哆嗦嗦写下的愿望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2290" name="组合 3"/>
          <p:cNvGrpSpPr/>
          <p:nvPr/>
        </p:nvGrpSpPr>
        <p:grpSpPr>
          <a:xfrm>
            <a:off x="333058" y="567055"/>
            <a:ext cx="1844675" cy="561975"/>
            <a:chOff x="2371" y="690"/>
            <a:chExt cx="3471" cy="1177"/>
          </a:xfrm>
        </p:grpSpPr>
        <p:sp>
          <p:nvSpPr>
            <p:cNvPr id="4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2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412" y="690"/>
              <a:ext cx="3430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传记特点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9697" name="文本框 5"/>
          <p:cNvSpPr txBox="1"/>
          <p:nvPr/>
        </p:nvSpPr>
        <p:spPr>
          <a:xfrm>
            <a:off x="513715" y="559435"/>
            <a:ext cx="11016615" cy="2461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对于传记而言</a:t>
            </a:r>
            <a:r>
              <a:rPr lang="en-US" altLang="zh-CN" sz="34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这样写的好处是</a:t>
            </a:r>
            <a:r>
              <a:rPr lang="zh-CN" altLang="en-US" sz="3400" b="1" u="sng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4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</a:t>
            </a:r>
            <a:r>
              <a:rPr lang="en-US" altLang="zh-CN" sz="30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             </a:t>
            </a:r>
            <a:endParaRPr lang="en-US" altLang="zh-CN" sz="3000" b="1" u="sng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0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                                                                         </a:t>
            </a:r>
            <a:endParaRPr lang="en-US" altLang="zh-CN" sz="3000" b="1" u="sng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lang="en-US" altLang="zh-CN" sz="3000" b="1" u="sng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             </a:t>
            </a:r>
            <a:endParaRPr lang="en-US" altLang="zh-CN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          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3565" y="559435"/>
            <a:ext cx="11091545" cy="27070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</a:t>
            </a:r>
            <a:r>
              <a:rPr lang="zh-CN" altLang="en-US" sz="3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依据底片、胶卷、日记等内容</a:t>
            </a:r>
            <a:r>
              <a:rPr lang="zh-CN" altLang="en-US" sz="3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还原了当时的情景</a:t>
            </a:r>
            <a:r>
              <a:rPr lang="en-US" altLang="zh-CN" sz="34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一方面忠实于事件与传主</a:t>
            </a:r>
            <a:r>
              <a:rPr lang="en-US" altLang="zh-CN" sz="34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另一方面使得遥远而陌生的事情变得更加立体可感</a:t>
            </a:r>
            <a:r>
              <a:rPr lang="en-US" altLang="zh-CN" sz="34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使读者获得了现场感</a:t>
            </a:r>
            <a:r>
              <a:rPr lang="en-US" altLang="zh-CN" sz="34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通过这些想象式的描写</a:t>
            </a:r>
            <a:r>
              <a:rPr lang="en-US" altLang="zh-CN" sz="34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作者抒发了对于主人公的情感</a:t>
            </a:r>
            <a:r>
              <a:rPr lang="en-US" altLang="zh-CN" sz="34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使文章变得有血有肉</a:t>
            </a:r>
            <a:r>
              <a:rPr lang="zh-CN" altLang="en-US" sz="3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3715" y="3621405"/>
            <a:ext cx="11231245" cy="27070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altLang="zh-CN" sz="3400" b="1">
                <a:latin typeface="宋体" panose="02010600030101010101" pitchFamily="2" charset="-122"/>
                <a:ea typeface="宋体" panose="02010600030101010101" pitchFamily="2" charset="-122"/>
              </a:rPr>
              <a:t>⑵</a:t>
            </a:r>
            <a:r>
              <a:rPr lang="zh-CN" altLang="en-US" sz="3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作者运用多种方式极力</a:t>
            </a:r>
            <a:r>
              <a:rPr lang="zh-CN" altLang="en-US" sz="3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刻画人物心理</a:t>
            </a:r>
            <a:r>
              <a:rPr lang="en-US" altLang="zh-CN" sz="34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向读者展示了主人公最真实也最动人的</a:t>
            </a:r>
            <a:r>
              <a:rPr lang="zh-CN" altLang="en-US" sz="3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内心世界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400" b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①多处运用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对比手法刻画人物心理</a:t>
            </a:r>
            <a:r>
              <a:rPr sz="3400" b="1">
                <a:latin typeface="Arial" panose="020B0604020202020204" pitchFamily="34" charset="0"/>
                <a:sym typeface="+mn-ea"/>
              </a:rPr>
              <a:t>: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接近极点时的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满怀希望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与到达极点时的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失魂落魄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的对比,又如</a:t>
            </a:r>
            <a:r>
              <a:rPr lang="zh-CN" altLang="en-US" sz="3400" b="1" u="sng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3400" b="1" u="sng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              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的对比,再如</a:t>
            </a:r>
            <a:r>
              <a:rPr lang="zh-CN" altLang="en-US" sz="3400" b="1" u="sng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     </a:t>
            </a:r>
            <a:r>
              <a:rPr lang="en-US" altLang="zh-CN" sz="3400" b="1" u="sng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                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的对比。</a:t>
            </a:r>
            <a:endParaRPr lang="zh-CN" altLang="en-US" sz="3400" b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7578090" y="5175250"/>
            <a:ext cx="4166870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3400" b="1" u="sng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对妻子前后不同称呼</a:t>
            </a:r>
            <a:endParaRPr lang="zh-CN" altLang="en-US" sz="3400" b="1" u="sng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5"/>
          <p:cNvSpPr txBox="1"/>
          <p:nvPr>
            <p:custDataLst>
              <p:tags r:id="rId2"/>
            </p:custDataLst>
          </p:nvPr>
        </p:nvSpPr>
        <p:spPr>
          <a:xfrm>
            <a:off x="2889885" y="5631815"/>
            <a:ext cx="7230745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3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人力量的渺小与大自然力量的强大</a:t>
            </a:r>
            <a:endParaRPr lang="zh-CN" altLang="en-US" sz="3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1745" name="文本框 5"/>
          <p:cNvSpPr txBox="1"/>
          <p:nvPr/>
        </p:nvSpPr>
        <p:spPr>
          <a:xfrm>
            <a:off x="341630" y="1671320"/>
            <a:ext cx="11508740" cy="3230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3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②多处运用</a:t>
            </a:r>
            <a:r>
              <a:rPr lang="zh-CN" altLang="en-US" sz="3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环境描写</a:t>
            </a:r>
            <a:r>
              <a:rPr lang="zh-CN" altLang="en-US" sz="3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刻画人物心理</a:t>
            </a:r>
            <a:r>
              <a:rPr sz="3400" b="1">
                <a:latin typeface="Arial" panose="020B0604020202020204" pitchFamily="34" charset="0"/>
                <a:sym typeface="+mn-ea"/>
              </a:rPr>
              <a:t>:</a:t>
            </a:r>
            <a:r>
              <a:rPr lang="zh-CN" altLang="en-US" sz="3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当他们发现阿蒙森一行已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经到达极点时</a:t>
            </a:r>
            <a:r>
              <a:rPr lang="en-US" altLang="zh-CN" sz="34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作者写道</a:t>
            </a:r>
            <a:r>
              <a:rPr lang="zh-CN" altLang="en-US" sz="34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挪威国旗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耀武扬威、扬扬得意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地在这被人类冲破的堡垒上猎猎作响</a:t>
            </a:r>
            <a:r>
              <a:rPr lang="zh-CN" altLang="en-US" sz="34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4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刻画出斯科特和伙伴们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失落、痛苦的心情</a:t>
            </a:r>
            <a:r>
              <a:rPr lang="en-US" altLang="zh-CN" sz="34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又如当</a:t>
            </a:r>
            <a:r>
              <a:rPr lang="en-US" altLang="zh-CN" sz="34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时</a:t>
            </a:r>
            <a:r>
              <a:rPr lang="en-US" altLang="zh-CN" sz="34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作者写道</a:t>
            </a:r>
            <a:r>
              <a:rPr lang="zh-CN" altLang="en-US" sz="34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4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   </a:t>
            </a:r>
            <a:r>
              <a:rPr lang="en-US" altLang="zh-CN" sz="34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</a:t>
            </a:r>
            <a:r>
              <a:rPr lang="zh-CN" altLang="en-US" sz="34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4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ea typeface="SimSun-ExtB" panose="02010609060101010101" pitchFamily="49" charset="-122"/>
                <a:sym typeface="宋体" panose="02010600030101010101" pitchFamily="2" charset="-122"/>
              </a:rPr>
              <a:t>刻画出队员们</a:t>
            </a:r>
            <a:r>
              <a:rPr lang="zh-CN" altLang="en-US" sz="34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en-US" altLang="zh-CN" sz="34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4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3400" b="1" u="sng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</a:rPr>
              <a:t>的心情。</a:t>
            </a:r>
            <a:endParaRPr lang="zh-CN" altLang="en-US" sz="3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563" name="Rectangle 3"/>
          <p:cNvSpPr/>
          <p:nvPr/>
        </p:nvSpPr>
        <p:spPr>
          <a:xfrm>
            <a:off x="5220335" y="3241040"/>
            <a:ext cx="5909945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zh-CN" altLang="en-US" sz="3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奥茨决定独自出走不拖累同伴</a:t>
            </a:r>
            <a:endParaRPr lang="zh-CN" altLang="en-US" sz="3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Rectangle 3"/>
          <p:cNvSpPr/>
          <p:nvPr/>
        </p:nvSpPr>
        <p:spPr>
          <a:xfrm>
            <a:off x="2332355" y="3749040"/>
            <a:ext cx="90563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清早起来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他们朝外一看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外面是狂吼怒号的暴风雪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Rectangle 3"/>
          <p:cNvSpPr/>
          <p:nvPr/>
        </p:nvSpPr>
        <p:spPr>
          <a:xfrm>
            <a:off x="3074670" y="4271645"/>
            <a:ext cx="2551430" cy="6299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zh-CN" altLang="en-US" sz="35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悲痛、绝望</a:t>
            </a:r>
            <a:endParaRPr lang="zh-CN" altLang="en-US" sz="35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/>
      <p:bldP spid="2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8673" name="文本框 5"/>
          <p:cNvSpPr txBox="1"/>
          <p:nvPr/>
        </p:nvSpPr>
        <p:spPr>
          <a:xfrm>
            <a:off x="435610" y="1871345"/>
            <a:ext cx="1132078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③多处</a:t>
            </a:r>
            <a:r>
              <a:rPr lang="zh-CN" altLang="en-US" sz="35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直接引用主人公的日记原文揭示人物心理</a:t>
            </a:r>
            <a:r>
              <a:rPr sz="3500" b="1">
                <a:latin typeface="Arial" panose="020B0604020202020204" pitchFamily="34" charset="0"/>
                <a:sym typeface="+mn-ea"/>
              </a:rPr>
              <a:t>:</a:t>
            </a:r>
            <a:r>
              <a:rPr lang="zh-CN" altLang="en-US" sz="35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历尽千辛万苦</a:t>
            </a:r>
            <a:r>
              <a:rPr lang="en-US" altLang="zh-CN" sz="35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无尽的</a:t>
            </a:r>
            <a:r>
              <a:rPr lang="zh-CN" altLang="en-US" sz="35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痛苦烦恼</a:t>
            </a:r>
            <a:r>
              <a:rPr lang="en-US" altLang="zh-CN" sz="35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风餐露宿</a:t>
            </a:r>
            <a:r>
              <a:rPr lang="en-US" altLang="zh-CN" sz="350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这一切究竟为了什么？还不是为了这些梦想</a:t>
            </a:r>
            <a:r>
              <a:rPr lang="en-US" altLang="zh-CN" sz="35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可现在这些梦想全完了</a:t>
            </a:r>
            <a:r>
              <a:rPr lang="zh-CN" altLang="en-US" sz="35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5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真实地呈现了斯科特梦想破灭后</a:t>
            </a:r>
            <a:r>
              <a:rPr lang="zh-CN" altLang="en-US" sz="35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无比绝望的内心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；又如</a:t>
            </a:r>
            <a:r>
              <a:rPr lang="zh-CN" altLang="en-US" sz="35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5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</a:t>
            </a:r>
            <a:r>
              <a:rPr lang="en-US" altLang="zh-CN" sz="35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</a:t>
            </a:r>
            <a:r>
              <a:rPr lang="zh-CN" altLang="en-US" sz="35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5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真实地表现了</a:t>
            </a:r>
            <a:r>
              <a:rPr lang="zh-CN" altLang="en-US" sz="35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</a:t>
            </a:r>
            <a:endParaRPr lang="zh-CN" altLang="en-US" sz="3500" b="1" u="sng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500" b="1" u="sng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5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的心情。</a:t>
            </a:r>
            <a:endParaRPr lang="zh-CN" altLang="en-US" sz="35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Rectangle 3"/>
          <p:cNvSpPr/>
          <p:nvPr/>
        </p:nvSpPr>
        <p:spPr>
          <a:xfrm>
            <a:off x="821690" y="4039870"/>
            <a:ext cx="5571490" cy="6299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zh-CN" altLang="en-US" sz="3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回去的路使我感到非常可怕</a:t>
            </a:r>
            <a:endParaRPr lang="zh-CN" altLang="en-US" sz="35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563" name="Rectangle 3"/>
          <p:cNvSpPr/>
          <p:nvPr/>
        </p:nvSpPr>
        <p:spPr>
          <a:xfrm>
            <a:off x="549910" y="4556760"/>
            <a:ext cx="7169785" cy="6299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zh-CN" altLang="en-US" sz="35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斯科特等人角逐失败后沮丧、失落</a:t>
            </a:r>
            <a:endParaRPr lang="zh-CN" altLang="en-US" sz="35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656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9699" name="文本框 1"/>
          <p:cNvSpPr txBox="1"/>
          <p:nvPr/>
        </p:nvSpPr>
        <p:spPr>
          <a:xfrm>
            <a:off x="553720" y="965835"/>
            <a:ext cx="10960100" cy="38614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altLang="zh-CN" sz="3500" b="1">
                <a:latin typeface="宋体" panose="02010600030101010101" pitchFamily="2" charset="-122"/>
                <a:ea typeface="宋体" panose="02010600030101010101" pitchFamily="2" charset="-122"/>
              </a:rPr>
              <a:t>⑶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作者在叙述他人的生平事迹时</a:t>
            </a:r>
            <a:r>
              <a:rPr lang="en-US" altLang="zh-CN" sz="35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善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于运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用意味深长的语句引起读者的思考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。请联系上下文</a:t>
            </a:r>
            <a:r>
              <a:rPr lang="en-US" altLang="zh-CN" sz="35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体味下列语句的含义</a:t>
            </a:r>
            <a:r>
              <a:rPr lang="en-US" altLang="zh-CN" sz="35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回答括号里的问题</a:t>
            </a:r>
            <a:r>
              <a:rPr sz="3500">
                <a:sym typeface="+mn-ea"/>
              </a:rPr>
              <a:t>(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思考探究二</a:t>
            </a:r>
            <a:r>
              <a:rPr sz="3500">
                <a:sym typeface="+mn-ea"/>
              </a:rPr>
              <a:t>)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5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zh-CN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①</a:t>
            </a:r>
            <a:r>
              <a:rPr lang="zh-CN" altLang="en-US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对人类来说</a:t>
            </a:r>
            <a:r>
              <a:rPr lang="en-US" altLang="zh-CN" sz="35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第一个到达者拥有一切</a:t>
            </a:r>
            <a:r>
              <a:rPr lang="en-US" altLang="zh-CN" sz="35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第二个到达者什么也不是。</a:t>
            </a:r>
            <a:endParaRPr lang="zh-CN" altLang="en-US" sz="3500" b="1" dirty="0"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zh-CN" sz="35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作者在这里要表达什么意思？作者同意这种说法吗？</a:t>
            </a:r>
            <a:r>
              <a:rPr lang="zh-CN" altLang="zh-CN" sz="35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35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35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697" name="Rectangle 2"/>
          <p:cNvSpPr>
            <a:spLocks noGrp="1"/>
          </p:cNvSpPr>
          <p:nvPr/>
        </p:nvSpPr>
        <p:spPr>
          <a:xfrm>
            <a:off x="634365" y="2531745"/>
            <a:ext cx="10559415" cy="98615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endParaRPr lang="zh-CN" altLang="en-US" sz="30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6565" name="Rectangle 5"/>
          <p:cNvSpPr/>
          <p:nvPr/>
        </p:nvSpPr>
        <p:spPr>
          <a:xfrm>
            <a:off x="634365" y="4225925"/>
            <a:ext cx="10798810" cy="1706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fontAlgn="auto">
              <a:lnSpc>
                <a:spcPct val="100000"/>
              </a:lnSpc>
            </a:pPr>
            <a:r>
              <a:rPr lang="zh-CN" altLang="en-US" sz="3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作者</a:t>
            </a:r>
            <a:r>
              <a:rPr lang="zh-CN" altLang="en-US" sz="35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站在斯科特的角度</a:t>
            </a:r>
            <a:r>
              <a:rPr lang="en-US" altLang="zh-CN" sz="35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表现了</a:t>
            </a:r>
            <a:r>
              <a:rPr lang="zh-CN" altLang="en-US" sz="35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角逐失败后极度沮丧、悲哀的心情</a:t>
            </a:r>
            <a:r>
              <a:rPr lang="zh-CN" altLang="en-US" sz="3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。但是</a:t>
            </a:r>
            <a:r>
              <a:rPr lang="zh-CN" altLang="en-US" sz="35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作者本身却不这么认为</a:t>
            </a:r>
            <a:r>
              <a:rPr lang="en-US" altLang="zh-CN" sz="35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他</a:t>
            </a:r>
            <a:r>
              <a:rPr lang="zh-CN" altLang="en-US" sz="35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为斯科特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一行人立传</a:t>
            </a:r>
            <a:r>
              <a:rPr lang="en-US" altLang="zh-CN" sz="35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本身就说明作者对他们的肯定态度</a:t>
            </a:r>
            <a:r>
              <a:rPr lang="zh-CN" altLang="en-US" sz="3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5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21" name="Rectangle 2"/>
          <p:cNvSpPr/>
          <p:nvPr/>
        </p:nvSpPr>
        <p:spPr>
          <a:xfrm>
            <a:off x="824230" y="1682115"/>
            <a:ext cx="10544175" cy="165544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eaLnBrk="0" hangingPunct="0">
              <a:lnSpc>
                <a:spcPct val="100000"/>
              </a:lnSpc>
            </a:pPr>
            <a:r>
              <a:rPr lang="zh-CN" altLang="en-US" sz="3500" b="1" dirty="0">
                <a:latin typeface="Calibri" panose="020F0502020204030204" pitchFamily="34" charset="0"/>
                <a:ea typeface="宋体" panose="02010600030101010101" pitchFamily="2" charset="-122"/>
              </a:rPr>
              <a:t>②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斯科特接受了这项任务</a:t>
            </a:r>
            <a:r>
              <a:rPr lang="en-US" altLang="zh-CN" sz="35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他要忠实地去履行这一最冷酷无情的职责</a:t>
            </a:r>
            <a:r>
              <a:rPr sz="3500" b="1">
                <a:latin typeface="Arial" panose="020B0604020202020204" pitchFamily="34" charset="0"/>
                <a:sym typeface="+mn-ea"/>
              </a:rPr>
              <a:t>: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在世界面前为另一个人完成的业绩做证</a:t>
            </a:r>
            <a:r>
              <a:rPr lang="en-US" altLang="zh-CN" sz="35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而这一事业正是他自己所热烈追求的。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00000"/>
              </a:lnSpc>
            </a:pPr>
            <a:r>
              <a:rPr lang="zh-CN" altLang="zh-CN" sz="35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斯科特为什么要接受这项为他人业绩做证的任务？</a:t>
            </a:r>
            <a:r>
              <a:rPr lang="zh-CN" altLang="zh-CN" sz="35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6565" name="Rectangle 5"/>
          <p:cNvSpPr/>
          <p:nvPr/>
        </p:nvSpPr>
        <p:spPr>
          <a:xfrm>
            <a:off x="920750" y="3915093"/>
            <a:ext cx="1035177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英国人普遍讲求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绅士风度</a:t>
            </a:r>
            <a:r>
              <a:rPr lang="en-US" altLang="zh-CN" sz="36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主张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诚实守信</a:t>
            </a:r>
            <a:r>
              <a:rPr lang="en-US" altLang="zh-CN" sz="36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坦然面对成功和失败</a:t>
            </a:r>
            <a:r>
              <a:rPr lang="en-US" altLang="zh-CN" sz="36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这种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绅士风度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使斯科特为对手做证</a:t>
            </a:r>
            <a:r>
              <a:rPr lang="en-US" altLang="zh-CN" sz="36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彰显了他崇高的人格。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690245" y="1400175"/>
            <a:ext cx="10812145" cy="614045"/>
          </a:xfrm>
          <a:prstGeom prst="rect">
            <a:avLst/>
          </a:prstGeom>
        </p:spPr>
        <p:txBody>
          <a:bodyPr wrap="square">
            <a:spAutoFit/>
          </a:bodyPr>
          <a:p>
            <a:pPr fontAlgn="auto">
              <a:lnSpc>
                <a:spcPct val="100000"/>
              </a:lnSpc>
            </a:pPr>
            <a:r>
              <a:rPr lang="en-US" altLang="zh-CN" sz="34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1.</a:t>
            </a:r>
            <a:r>
              <a:rPr lang="zh-CN" altLang="en-US" sz="34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茨威格为什么要反复向我们披露英雄胆怯的一面呢？</a:t>
            </a:r>
            <a:endParaRPr lang="zh-CN" altLang="en-US" sz="3400" b="1"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2290" name="组合 3"/>
          <p:cNvGrpSpPr/>
          <p:nvPr/>
        </p:nvGrpSpPr>
        <p:grpSpPr>
          <a:xfrm>
            <a:off x="268923" y="567055"/>
            <a:ext cx="1844675" cy="561975"/>
            <a:chOff x="2371" y="690"/>
            <a:chExt cx="3471" cy="1177"/>
          </a:xfrm>
        </p:grpSpPr>
        <p:sp>
          <p:nvSpPr>
            <p:cNvPr id="4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2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412" y="690"/>
              <a:ext cx="3430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课后拓展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779780" y="2014220"/>
            <a:ext cx="10906125" cy="37534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4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“英雄的恐惧”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衬托出南极极端天气之可怕</a:t>
            </a:r>
            <a:r>
              <a:rPr lang="en-US" altLang="zh-CN" sz="34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而在这样严酷的极地环境中</a:t>
            </a:r>
            <a:r>
              <a:rPr lang="en-US" altLang="zh-CN" sz="34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斯科特的日记却记到生命的最后一息</a:t>
            </a:r>
            <a:r>
              <a:rPr lang="en-US" altLang="zh-CN" sz="34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真正践行了</a:t>
            </a:r>
            <a:r>
              <a:rPr lang="zh-CN" altLang="en-US" sz="34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“尽力而为</a:t>
            </a:r>
            <a:r>
              <a:rPr lang="en-US" altLang="zh-CN" sz="34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至死方休”</a:t>
            </a:r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彰显坚忍不拔的精神</a:t>
            </a:r>
            <a:r>
              <a:rPr lang="en-US" altLang="zh-CN" sz="34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是他们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对探险事业的忠诚与热爱、对全人类的深厚情谊。</a:t>
            </a:r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最激烈的痛苦最能表现伟大的心灵</a:t>
            </a:r>
            <a:r>
              <a:rPr lang="en-US" altLang="zh-CN" sz="34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痛苦、胆怯的心理反衬了英雄的气概</a:t>
            </a:r>
            <a:r>
              <a:rPr lang="en-US" altLang="zh-CN" sz="34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rgbClr val="1218F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使他们的心灵变得无比高尚</a:t>
            </a:r>
            <a:r>
              <a:rPr lang="en-US" altLang="zh-CN" sz="3400" b="1">
                <a:solidFill>
                  <a:srgbClr val="1218F6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rgbClr val="1218F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成为闪耀于黑夜的群星。</a:t>
            </a:r>
            <a:endParaRPr lang="zh-CN" altLang="en-US" sz="3400" b="1">
              <a:solidFill>
                <a:srgbClr val="1218F6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08330" y="2201545"/>
            <a:ext cx="11028045" cy="27070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茨威格写斯科特一行的恐惧</a:t>
            </a:r>
            <a:r>
              <a:rPr lang="en-US" altLang="zh-CN" sz="34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说明真正的英雄是忠于人性的</a:t>
            </a:r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在行动上他们表现出非凡的英雄气概</a:t>
            </a:r>
            <a:r>
              <a:rPr lang="en-US" altLang="zh-CN" sz="34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但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在情感上他们是真正的人</a:t>
            </a:r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。斯科特一行所遭受的艰难险阻并没有阻止他们走向光荣</a:t>
            </a:r>
            <a:r>
              <a:rPr lang="en-US" altLang="zh-CN" sz="34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南极的狂风暴雨曾销蚀了他们的勇气</a:t>
            </a:r>
            <a:r>
              <a:rPr lang="en-US" altLang="zh-CN" sz="34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但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他们</a:t>
            </a:r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骄傲地面对死神</a:t>
            </a:r>
            <a:r>
              <a:rPr lang="en-US" altLang="zh-CN" sz="34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在最绝望的关头都没有放弃同伴</a:t>
            </a:r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37260" y="1125855"/>
            <a:ext cx="10659745" cy="1137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34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2</a:t>
            </a:r>
            <a:r>
              <a:rPr lang="en-US" altLang="zh-CN" sz="34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.</a:t>
            </a:r>
            <a:r>
              <a:rPr lang="zh-CN" altLang="zh-CN" sz="34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茨威格为什么不给胜利者阿蒙森作传</a:t>
            </a:r>
            <a:r>
              <a:rPr lang="en-US" altLang="zh-CN" sz="34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4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却给失败者斯科特</a:t>
            </a:r>
            <a:r>
              <a:rPr lang="zh-CN" altLang="zh-CN" sz="34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作传</a:t>
            </a:r>
            <a:r>
              <a:rPr lang="zh-CN" altLang="zh-CN" sz="34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？</a:t>
            </a:r>
            <a:endParaRPr lang="zh-CN" altLang="zh-CN" sz="34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98220" y="2194560"/>
            <a:ext cx="10468610" cy="3753485"/>
          </a:xfrm>
          <a:prstGeom prst="rect">
            <a:avLst/>
          </a:prstGeom>
        </p:spPr>
        <p:txBody>
          <a:bodyPr wrap="square">
            <a:spAutoFit/>
          </a:bodyPr>
          <a:p>
            <a:pPr fontAlgn="auto">
              <a:lnSpc>
                <a:spcPct val="100000"/>
              </a:lnSpc>
            </a:pPr>
            <a:r>
              <a:rPr lang="en-US" altLang="zh-CN" sz="34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zh-CN" sz="34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一个人虽然在同不可战胜的厄运的搏斗中毁灭了自己</a:t>
            </a:r>
            <a:r>
              <a:rPr lang="en-US" altLang="zh-CN" sz="34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4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但他的心灵却因此变得无比高尚。所有这些在一切时代都是最伟大的悲剧。</a:t>
            </a:r>
            <a:endParaRPr lang="zh-CN" altLang="zh-CN" sz="3400" b="1" dirty="0">
              <a:solidFill>
                <a:srgbClr val="0000FF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  <a:p>
            <a:pPr fontAlgn="auto">
              <a:lnSpc>
                <a:spcPct val="100000"/>
              </a:lnSpc>
            </a:pPr>
            <a:r>
              <a:rPr lang="zh-CN" altLang="zh-CN" sz="34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altLang="zh-CN" sz="34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      </a:t>
            </a:r>
            <a:r>
              <a:rPr lang="zh-CN" altLang="zh-CN" sz="3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作为一位伟大的作家</a:t>
            </a:r>
            <a:r>
              <a:rPr lang="en-US" altLang="zh-CN" sz="34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4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茨威格想到的</a:t>
            </a:r>
            <a:r>
              <a:rPr lang="zh-CN" altLang="zh-CN" sz="3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不是事业成功者的辉煌功绩</a:t>
            </a:r>
            <a:r>
              <a:rPr lang="en-US" altLang="zh-CN" sz="34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而</a:t>
            </a:r>
            <a:r>
              <a:rPr lang="zh-CN" altLang="zh-CN" sz="34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是许多历史事件给人精神上的震撼和启迪</a:t>
            </a:r>
            <a:r>
              <a:rPr lang="zh-CN" altLang="zh-CN" sz="3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。悲剧往往拥有巨大的震撼力量</a:t>
            </a:r>
            <a:r>
              <a:rPr lang="en-US" altLang="zh-CN" sz="34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4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茨威格认为给斯科特等人作传会更有意义</a:t>
            </a:r>
            <a:r>
              <a:rPr lang="en-US" altLang="zh-CN" sz="34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4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更能带给人们长久的思考</a:t>
            </a:r>
            <a:r>
              <a:rPr lang="zh-CN" altLang="zh-CN" sz="3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zh-CN" sz="3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35858" y="2714227"/>
            <a:ext cx="2414905" cy="6299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5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伟大的悲剧</a:t>
            </a:r>
            <a:endParaRPr lang="zh-CN" altLang="en-US" sz="35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235" y="1928265"/>
            <a:ext cx="4646930" cy="219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到达南</a:t>
            </a:r>
            <a:r>
              <a:rPr lang="zh-CN" altLang="en-US" sz="35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极</a:t>
            </a:r>
            <a:r>
              <a:rPr lang="en-US" altLang="zh-CN" sz="35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——</a:t>
            </a:r>
            <a:r>
              <a:rPr lang="zh-CN" altLang="en-US" sz="35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失望沮丧</a:t>
            </a:r>
            <a:endParaRPr lang="en-US" altLang="zh-CN" sz="35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返程遇</a:t>
            </a:r>
            <a:r>
              <a:rPr lang="zh-CN" altLang="en-US" sz="35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难</a:t>
            </a:r>
            <a:r>
              <a:rPr lang="en-US" altLang="zh-CN" sz="35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——</a:t>
            </a:r>
            <a:r>
              <a:rPr lang="zh-CN" altLang="en-US" sz="35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悲壮覆灭</a:t>
            </a:r>
            <a:endParaRPr lang="en-US" altLang="zh-CN" sz="35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安葬悼</a:t>
            </a:r>
            <a:r>
              <a:rPr lang="zh-CN" altLang="en-US" sz="35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念</a:t>
            </a:r>
            <a:r>
              <a:rPr lang="en-US" altLang="zh-CN" sz="35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——</a:t>
            </a:r>
            <a:r>
              <a:rPr lang="zh-CN" altLang="en-US" sz="35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无私的爱</a:t>
            </a:r>
            <a:endParaRPr lang="zh-CN" altLang="en-US" sz="35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70157" y="2486262"/>
            <a:ext cx="1968500" cy="1168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500" b="1" dirty="0" smtClean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勇</a:t>
            </a:r>
            <a:r>
              <a:rPr lang="zh-CN" altLang="en-US" sz="3500" b="1" dirty="0" smtClean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敢探索</a:t>
            </a:r>
            <a:endParaRPr lang="en-US" altLang="zh-CN" sz="3500" b="1" dirty="0" smtClean="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5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坚毅执着</a:t>
            </a:r>
            <a:endParaRPr lang="zh-CN" altLang="en-US" sz="35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3250491" y="2263952"/>
            <a:ext cx="155448" cy="163656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大括号 5"/>
          <p:cNvSpPr/>
          <p:nvPr/>
        </p:nvSpPr>
        <p:spPr>
          <a:xfrm>
            <a:off x="8000638" y="2263952"/>
            <a:ext cx="269741" cy="166706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290" name="组合 3"/>
          <p:cNvGrpSpPr/>
          <p:nvPr/>
        </p:nvGrpSpPr>
        <p:grpSpPr>
          <a:xfrm>
            <a:off x="418783" y="1046480"/>
            <a:ext cx="1844675" cy="561975"/>
            <a:chOff x="2371" y="690"/>
            <a:chExt cx="3471" cy="1177"/>
          </a:xfrm>
        </p:grpSpPr>
        <p:sp>
          <p:nvSpPr>
            <p:cNvPr id="7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2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412" y="690"/>
              <a:ext cx="3430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17"/>
          <p:cNvSpPr txBox="1">
            <a:spLocks noChangeArrowheads="1"/>
          </p:cNvSpPr>
          <p:nvPr/>
        </p:nvSpPr>
        <p:spPr bwMode="auto">
          <a:xfrm>
            <a:off x="675640" y="1050925"/>
            <a:ext cx="10669270" cy="3075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</a:rPr>
              <a:t>   </a:t>
            </a:r>
            <a:r>
              <a:rPr lang="en-US" altLang="zh-CN" sz="2800" b="1" dirty="0">
                <a:latin typeface="宋体" panose="02010600030101010101" pitchFamily="2" charset="-122"/>
              </a:rPr>
              <a:t> </a:t>
            </a:r>
            <a:r>
              <a:rPr lang="zh-CN" sz="3200" b="1">
                <a:sym typeface="+mn-ea"/>
              </a:rPr>
              <a:t>《伟大的悲剧》</a:t>
            </a:r>
            <a:r>
              <a:rPr sz="3200" b="1"/>
              <a:t>为了纪念人类历史上最早到达南极点的两名科学探险家</a:t>
            </a:r>
            <a:r>
              <a:rPr lang="en-US" sz="3200"/>
              <a:t>——</a:t>
            </a:r>
            <a:r>
              <a:rPr sz="3200" b="1"/>
              <a:t>挪威人阿蒙森和英国人斯科特而作。阿蒙森队和斯科特队都准备征服南极点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200" b="1"/>
              <a:t>经过一番激烈的竞争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200" b="1"/>
              <a:t>结果阿蒙森队捷足先登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200" b="1"/>
              <a:t>于</a:t>
            </a:r>
            <a:r>
              <a:rPr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191</a:t>
            </a:r>
            <a:r>
              <a:rPr lang="en-US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sz="3200" b="1">
                <a:latin typeface="宋体" panose="02010600030101010101" pitchFamily="2" charset="-122"/>
                <a:cs typeface="宋体" panose="02010600030101010101" pitchFamily="2" charset="-122"/>
              </a:rPr>
              <a:t>年12月14日</a:t>
            </a:r>
            <a:r>
              <a:rPr sz="3200" b="1"/>
              <a:t>到达南极</a:t>
            </a:r>
            <a:r>
              <a:rPr lang="zh-CN" sz="3200" b="1"/>
              <a:t>点</a:t>
            </a:r>
            <a:r>
              <a:rPr sz="3200" b="1"/>
              <a:t>；斯科特队于</a:t>
            </a:r>
            <a:r>
              <a:rPr sz="3200" b="1">
                <a:latin typeface="宋体" panose="02010600030101010101" pitchFamily="2" charset="-122"/>
                <a:cs typeface="宋体" panose="02010600030101010101" pitchFamily="2" charset="-122"/>
              </a:rPr>
              <a:t>1912年1月18</a:t>
            </a:r>
            <a:r>
              <a:rPr sz="3200" b="1"/>
              <a:t>日才到达南极点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200" b="1"/>
              <a:t>比阿蒙森队晚了将近五个星期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200" b="1"/>
              <a:t>归途中不幸遇难</a:t>
            </a:r>
            <a:r>
              <a:rPr lang="zh-CN" altLang="en-US" sz="3200" b="1" dirty="0">
                <a:latin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12290" name="组合 3"/>
          <p:cNvGrpSpPr/>
          <p:nvPr/>
        </p:nvGrpSpPr>
        <p:grpSpPr>
          <a:xfrm>
            <a:off x="536258" y="365760"/>
            <a:ext cx="1844675" cy="561975"/>
            <a:chOff x="2371" y="690"/>
            <a:chExt cx="3471" cy="1177"/>
          </a:xfrm>
        </p:grpSpPr>
        <p:sp>
          <p:nvSpPr>
            <p:cNvPr id="5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2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412" y="690"/>
              <a:ext cx="3430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背景链接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Text Box 1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75640" y="4029710"/>
            <a:ext cx="10508615" cy="2582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</a:rPr>
              <a:t>    </a:t>
            </a:r>
            <a:r>
              <a:rPr lang="zh-CN" sz="3200" b="1">
                <a:sym typeface="+mn-ea"/>
              </a:rPr>
              <a:t>《伟大的悲剧》是作者依据</a:t>
            </a:r>
            <a:r>
              <a:rPr sz="3200" b="1">
                <a:sym typeface="+mn-ea"/>
              </a:rPr>
              <a:t>斯科特</a:t>
            </a:r>
            <a:r>
              <a:rPr lang="zh-CN" sz="3200" b="1">
                <a:sym typeface="+mn-ea"/>
              </a:rPr>
              <a:t>探险</a:t>
            </a:r>
            <a:r>
              <a:rPr sz="3200" b="1">
                <a:sym typeface="+mn-ea"/>
              </a:rPr>
              <a:t>队</a:t>
            </a:r>
            <a:r>
              <a:rPr lang="zh-CN" sz="3200" b="1">
                <a:sym typeface="+mn-ea"/>
              </a:rPr>
              <a:t>遗研下来的一些</a:t>
            </a:r>
            <a:r>
              <a:rPr sz="3200" b="1"/>
              <a:t>底片、</a:t>
            </a:r>
            <a:r>
              <a:rPr lang="zh-CN" sz="3200" b="1"/>
              <a:t>电影</a:t>
            </a:r>
            <a:r>
              <a:rPr sz="3200" b="1"/>
              <a:t>胶卷、日记</a:t>
            </a:r>
            <a:r>
              <a:rPr lang="zh-CN" sz="3200" b="1"/>
              <a:t>遗书</a:t>
            </a:r>
            <a:r>
              <a:rPr sz="3200" b="1"/>
              <a:t>等</a:t>
            </a:r>
            <a:r>
              <a:rPr lang="zh-CN" sz="3200" b="1"/>
              <a:t>创作</a:t>
            </a:r>
            <a:r>
              <a:rPr sz="3200" b="1"/>
              <a:t>的</a:t>
            </a:r>
            <a:r>
              <a:rPr lang="zh-CN" altLang="en-US" sz="3200" b="1" dirty="0">
                <a:latin typeface="宋体" panose="02010600030101010101" pitchFamily="2" charset="-122"/>
              </a:rPr>
              <a:t>。作者对英国海军上校斯科特、</a:t>
            </a:r>
            <a:r>
              <a:rPr lang="zh-CN" altLang="en-US" sz="3200" b="1" dirty="0">
                <a:cs typeface="Arial" panose="020B0604020202020204" pitchFamily="34" charset="0"/>
                <a:sym typeface="黑体" panose="02010609060101010101" charset="-122"/>
              </a:rPr>
              <a:t>海军军士埃文斯、科学家威尔逊、英国皇家禁卫军骑士上尉奥茨等这些有特殊经历的人的民族性格、文化精神以及心理世界等了解和介绍。</a:t>
            </a:r>
            <a:endParaRPr lang="en-US" altLang="zh-CN" sz="3200" b="1" dirty="0">
              <a:latin typeface="宋体" panose="02010600030101010101" pitchFamily="2" charset="-122"/>
              <a:cs typeface="Arial" panose="020B0604020202020204" pitchFamily="34" charset="0"/>
              <a:sym typeface="黑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2290" name="组合 3"/>
          <p:cNvGrpSpPr/>
          <p:nvPr/>
        </p:nvGrpSpPr>
        <p:grpSpPr>
          <a:xfrm>
            <a:off x="418783" y="1046480"/>
            <a:ext cx="1844675" cy="561975"/>
            <a:chOff x="2371" y="690"/>
            <a:chExt cx="3471" cy="1177"/>
          </a:xfrm>
        </p:grpSpPr>
        <p:sp>
          <p:nvSpPr>
            <p:cNvPr id="7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2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412" y="690"/>
              <a:ext cx="3430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主题概括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090930" y="2047875"/>
            <a:ext cx="958278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5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5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文章通过对英国探险队斯科特队在归途中悲壮覆没的描写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歌颂了他们既是英国的英雄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也是全人类的英雄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颂扬了人类勇于探索的精神、为事业而献身的崇高精神和强烈的集体主义精神</a:t>
            </a:r>
            <a:r>
              <a:rPr lang="zh-CN" altLang="en-US" sz="35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5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0725" name="文本框 1"/>
          <p:cNvSpPr txBox="1"/>
          <p:nvPr/>
        </p:nvSpPr>
        <p:spPr>
          <a:xfrm>
            <a:off x="1126490" y="1741805"/>
            <a:ext cx="929005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学习浏览课文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理清事件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理解</a:t>
            </a:r>
            <a:r>
              <a:rPr lang="zh-CN" altLang="en-US" sz="3500" b="1" dirty="0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悲剧和伟大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的深刻内涵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重难点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学习传记文学的特点</a:t>
            </a:r>
            <a:r>
              <a:rPr lang="zh-CN" altLang="en-US" sz="35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运用对比、环境描写、引用主人公的日记刻画人物心理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重难点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en-US" altLang="zh-CN" sz="3500" b="1"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感受南极探险队震撼人心的悲壮美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培养自己大胆探索、献身科学的精神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难点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5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2290" name="组合 3"/>
          <p:cNvGrpSpPr/>
          <p:nvPr/>
        </p:nvGrpSpPr>
        <p:grpSpPr>
          <a:xfrm>
            <a:off x="482283" y="976630"/>
            <a:ext cx="1844675" cy="561975"/>
            <a:chOff x="2371" y="690"/>
            <a:chExt cx="3471" cy="1177"/>
          </a:xfrm>
        </p:grpSpPr>
        <p:sp>
          <p:nvSpPr>
            <p:cNvPr id="5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2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412" y="690"/>
              <a:ext cx="3430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9716" y="2516925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>
                <a:effectLst/>
                <a:latin typeface="黑体" panose="02010609060101010101" charset="-122"/>
                <a:ea typeface="黑体" panose="02010609060101010101" charset="-122"/>
              </a:rPr>
              <a:t>第一课时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2289" name="Rectangle 3"/>
          <p:cNvSpPr>
            <a:spLocks noGrp="1"/>
          </p:cNvSpPr>
          <p:nvPr/>
        </p:nvSpPr>
        <p:spPr>
          <a:xfrm>
            <a:off x="681355" y="1506855"/>
            <a:ext cx="11760200" cy="57975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读准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红色字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字音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或根据拼音写汉字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en-US" altLang="zh-CN" sz="3600" dirty="0" err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" name="Rectangle 3"/>
          <p:cNvSpPr>
            <a:spLocks noGrp="1"/>
          </p:cNvSpPr>
          <p:nvPr/>
        </p:nvSpPr>
        <p:spPr>
          <a:xfrm>
            <a:off x="843915" y="2176780"/>
            <a:ext cx="10833100" cy="426339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胆</a:t>
            </a:r>
            <a:r>
              <a:rPr lang="zh-CN" altLang="zh-CN" sz="36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怯</a:t>
            </a:r>
            <a:r>
              <a:rPr lang="zh-CN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</a:t>
            </a:r>
            <a:r>
              <a:rPr lang="en-US" altLang="zh-CN" sz="36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角</a:t>
            </a:r>
            <a:r>
              <a:rPr lang="en-US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逐      </a:t>
            </a:r>
            <a:r>
              <a:rPr lang="en-US" altLang="zh-CN" sz="36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踉跄</a:t>
            </a:r>
            <a:r>
              <a:rPr lang="en-US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  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毋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宁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endParaRPr lang="en-US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600" dirty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b</a:t>
            </a: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ǎ</a:t>
            </a:r>
            <a:r>
              <a:rPr lang="en-US" altLang="zh-CN" sz="3600" dirty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o lěi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           </a:t>
            </a:r>
            <a:r>
              <a:rPr lang="zh-CN" altLang="en-US"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ɡū</a:t>
            </a:r>
            <a:r>
              <a:rPr lang="zh-CN" altLang="en-US" sz="3600">
                <a:latin typeface="Arial" panose="020B0604020202020204" pitchFamily="34" charset="0"/>
                <a:ea typeface="华文中宋" panose="02010600040101010101" charset="-122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zh-CN" altLang="en-US" sz="3600" b="1">
                <a:latin typeface="Times New Roman" panose="02020603050405020304" pitchFamily="18" charset="0"/>
                <a:ea typeface="华文中宋" panose="02010600040101010101" charset="-122"/>
                <a:sym typeface="宋体" panose="02010600030101010101" pitchFamily="2" charset="-122"/>
              </a:rPr>
              <a:t>   </a:t>
            </a:r>
            <a:r>
              <a:rPr lang="en-US" altLang="zh-CN" sz="3600" b="1">
                <a:latin typeface="Times New Roman" panose="02020603050405020304" pitchFamily="18" charset="0"/>
                <a:ea typeface="华文中宋" panose="02010600040101010101" charset="-122"/>
                <a:sym typeface="宋体" panose="02010600030101010101" pitchFamily="2" charset="-122"/>
              </a:rPr>
              <a:t>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负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     </a:t>
            </a:r>
            <a:r>
              <a:rPr lang="en-US" altLang="zh-CN" sz="3600" b="1" dirty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吞</a:t>
            </a:r>
            <a:r>
              <a:rPr lang="en-US" altLang="zh-CN" sz="3600" dirty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shì            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疲</a:t>
            </a:r>
            <a:r>
              <a:rPr lang="en-US" altLang="zh-CN" sz="3600" dirty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bèi</a:t>
            </a:r>
            <a:endParaRPr lang="en-US" altLang="zh-CN" sz="3600" dirty="0">
              <a:solidFill>
                <a:schemeClr val="tx1"/>
              </a:solidFill>
              <a:latin typeface="Arial" panose="020B0604020202020204" pitchFamily="34" charset="0"/>
              <a:ea typeface="新宋体" panose="02010609030101010101" pitchFamily="49" charset="-122"/>
              <a:cs typeface="Arial" panose="020B0604020202020204" pitchFamily="34" charset="0"/>
              <a:sym typeface="+mn-ea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600" dirty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qīn      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佩</a:t>
            </a:r>
            <a:r>
              <a:rPr lang="en-US" altLang="zh-CN" sz="3600" b="1" dirty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 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鲁</a:t>
            </a:r>
            <a:r>
              <a:rPr lang="zh-CN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m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cs typeface="Arial" panose="020B0604020202020204" pitchFamily="34" charset="0"/>
                <a:sym typeface="+mn-lt"/>
              </a:rPr>
              <a:t>ǎ</a:t>
            </a:r>
            <a:r>
              <a:rPr lang="zh-CN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ng</a:t>
            </a:r>
            <a:r>
              <a:rPr lang="en-US" altLang="zh-CN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           </a:t>
            </a:r>
            <a:r>
              <a:rPr sz="3600">
                <a:solidFill>
                  <a:schemeClr val="tx1"/>
                </a:solidFill>
                <a:sym typeface="宋体" panose="02010600030101010101" pitchFamily="2" charset="-122"/>
              </a:rPr>
              <a:t>è</a:t>
            </a:r>
            <a:r>
              <a:rPr lang="en-US" sz="3600">
                <a:solidFill>
                  <a:schemeClr val="tx1"/>
                </a:solidFill>
                <a:sym typeface="宋体" panose="02010600030101010101" pitchFamily="2" charset="-122"/>
              </a:rPr>
              <a:t>     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运</a:t>
            </a:r>
            <a:r>
              <a:rPr lang="en-US" alt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zh-CN" altLang="zh-CN" sz="3600" dirty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zhù</a:t>
            </a:r>
            <a:r>
              <a:rPr lang="en-US" altLang="zh-CN" sz="3600" b="1" dirty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</a:t>
            </a:r>
            <a:r>
              <a:rPr lang="zh-CN" altLang="zh-CN" sz="36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藏</a:t>
            </a:r>
            <a:r>
              <a:rPr lang="en-US" altLang="zh-CN" sz="36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</a:t>
            </a:r>
            <a:endParaRPr lang="en-US" altLang="zh-CN" sz="3600" b="1" dirty="0"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销</a:t>
            </a:r>
            <a:r>
              <a:rPr lang="en-US" altLang="zh-CN" sz="36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lt"/>
              </a:rPr>
              <a:t>shí</a:t>
            </a: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告</a:t>
            </a:r>
            <a:r>
              <a:rPr lang="zh-CN" altLang="zh-CN" sz="36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qìng</a:t>
            </a: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战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l</a:t>
            </a:r>
            <a:r>
              <a:rPr lang="en-US" altLang="zh-CN" sz="3600" dirty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ì                 </a:t>
            </a:r>
            <a:r>
              <a:rPr lang="zh-CN" altLang="zh-CN"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jié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力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en-US" altLang="zh-CN" sz="3600" b="1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</a:t>
            </a:r>
            <a:endParaRPr lang="en-US" altLang="zh-CN" sz="3600" b="1" dirty="0" err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zh-CN" sz="36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海市</a:t>
            </a:r>
            <a:r>
              <a:rPr lang="zh-CN" altLang="zh-CN" sz="36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ea"/>
              </a:rPr>
              <a:t>shèn</a:t>
            </a:r>
            <a:r>
              <a:rPr lang="en-US" altLang="zh-CN" sz="36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600" dirty="0">
                <a:solidFill>
                  <a:srgbClr val="FF33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ea"/>
              </a:rPr>
              <a:t>    </a:t>
            </a:r>
            <a:r>
              <a:rPr lang="zh-CN" altLang="zh-CN" sz="36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楼</a:t>
            </a:r>
            <a:endParaRPr lang="en-US" altLang="zh-CN" sz="3600" dirty="0" err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4" name="Text Box 4"/>
          <p:cNvSpPr txBox="1"/>
          <p:nvPr/>
        </p:nvSpPr>
        <p:spPr>
          <a:xfrm>
            <a:off x="1831340" y="2197735"/>
            <a:ext cx="9984105" cy="6724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qiè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         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jué             </a:t>
            </a:r>
            <a:r>
              <a:rPr lang="en-US" altLang="zh-CN" sz="3600" dirty="0">
                <a:solidFill>
                  <a:srgbClr val="FF3300"/>
                </a:solidFill>
                <a:cs typeface="Arial" panose="020B0604020202020204" pitchFamily="34" charset="0"/>
                <a:sym typeface="+mn-ea"/>
              </a:rPr>
              <a:t>li</a:t>
            </a:r>
            <a:r>
              <a:rPr lang="en-US" altLang="zh-CN" sz="3600" b="1" dirty="0">
                <a:solidFill>
                  <a:srgbClr val="FF3300"/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3600" dirty="0">
                <a:solidFill>
                  <a:srgbClr val="FF3300"/>
                </a:solidFill>
                <a:cs typeface="Arial" panose="020B0604020202020204" pitchFamily="34" charset="0"/>
                <a:sym typeface="+mn-ea"/>
              </a:rPr>
              <a:t>nɡ qi</a:t>
            </a:r>
            <a:r>
              <a:rPr lang="en-US" altLang="zh-CN" sz="3600" b="1" dirty="0">
                <a:solidFill>
                  <a:srgbClr val="FF3300"/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3600" dirty="0">
                <a:solidFill>
                  <a:srgbClr val="FF3300"/>
                </a:solidFill>
                <a:cs typeface="Arial" panose="020B0604020202020204" pitchFamily="34" charset="0"/>
                <a:sym typeface="+mn-ea"/>
              </a:rPr>
              <a:t>nɡ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     </a:t>
            </a:r>
            <a:r>
              <a:rPr lang="zh-CN" altLang="zh-CN" sz="36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wú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</a:t>
            </a:r>
            <a:r>
              <a:rPr lang="en-US" altLang="zh-CN" sz="3200" dirty="0">
                <a:solidFill>
                  <a:srgbClr val="FF3300"/>
                </a:solidFill>
                <a:latin typeface="+mn-lt"/>
                <a:ea typeface="+mn-ea"/>
                <a:cs typeface="Arial" panose="020B0604020202020204" pitchFamily="34" charset="0"/>
                <a:sym typeface="+mn-ea"/>
              </a:rPr>
              <a:t>          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       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zh-CN" sz="320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zh-CN" sz="2800">
                <a:latin typeface="黑体" panose="02010609060101010101" charset="-122"/>
                <a:ea typeface="黑体" panose="02010609060101010101" charset="-122"/>
              </a:rPr>
              <a:t>              </a:t>
            </a:r>
            <a:endParaRPr lang="zh-CN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 Box 4"/>
          <p:cNvSpPr txBox="1"/>
          <p:nvPr>
            <p:custDataLst>
              <p:tags r:id="rId1"/>
            </p:custDataLst>
          </p:nvPr>
        </p:nvSpPr>
        <p:spPr>
          <a:xfrm>
            <a:off x="843915" y="2870200"/>
            <a:ext cx="10833100" cy="2748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   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堡垒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   辜                   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噬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惫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钦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                   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莽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 </a:t>
            </a:r>
            <a:r>
              <a:rPr 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黑体" panose="02010609060101010101" charset="-122"/>
              </a:rPr>
              <a:t>厄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黑体" panose="02010609060101010101" charset="-122"/>
              </a:rPr>
              <a:t>           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贮                           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黑体" panose="02010609060101010101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黑体" panose="02010609060101010101" charset="-122"/>
              </a:rPr>
              <a:t>     蚀        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罄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黑体" panose="02010609060101010101" charset="-122"/>
              </a:rPr>
              <a:t>       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黑体" panose="02010609060101010101" charset="-122"/>
              </a:rPr>
              <a:t>栗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黑体" panose="02010609060101010101" charset="-122"/>
              </a:rPr>
              <a:t>     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黑体" panose="02010609060101010101" charset="-122"/>
              </a:rPr>
              <a:t>竭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黑体" panose="02010609060101010101" charset="-122"/>
              </a:rPr>
              <a:t>                       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黑体" panose="02010609060101010101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黑体" panose="02010609060101010101" charset="-122"/>
              </a:rPr>
              <a:t>         </a:t>
            </a:r>
            <a:r>
              <a:rPr lang="zh-CN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蜃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zh-CN" sz="3600">
                <a:latin typeface="黑体" panose="02010609060101010101" charset="-122"/>
                <a:ea typeface="黑体" panose="02010609060101010101" charset="-122"/>
              </a:rPr>
              <a:t>                  </a:t>
            </a:r>
            <a:endParaRPr lang="zh-CN" altLang="zh-CN" sz="360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2290" name="组合 3"/>
          <p:cNvGrpSpPr/>
          <p:nvPr/>
        </p:nvGrpSpPr>
        <p:grpSpPr>
          <a:xfrm>
            <a:off x="889318" y="782320"/>
            <a:ext cx="1844675" cy="561975"/>
            <a:chOff x="2371" y="690"/>
            <a:chExt cx="3471" cy="1177"/>
          </a:xfrm>
        </p:grpSpPr>
        <p:sp>
          <p:nvSpPr>
            <p:cNvPr id="5" name="MH_Entry_1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2" name="TextBox 18"/>
            <p:cNvSpPr txBox="1"/>
            <p:nvPr>
              <p:custDataLst>
                <p:tags r:id="rId3"/>
              </p:custDataLst>
            </p:nvPr>
          </p:nvSpPr>
          <p:spPr>
            <a:xfrm>
              <a:off x="2412" y="690"/>
              <a:ext cx="3430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预学检测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  <p:bldP spid="2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2289" name="Rectangle 3"/>
          <p:cNvSpPr>
            <a:spLocks noGrp="1"/>
          </p:cNvSpPr>
          <p:nvPr/>
        </p:nvSpPr>
        <p:spPr>
          <a:xfrm>
            <a:off x="610235" y="1256030"/>
            <a:ext cx="10366375" cy="57975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请你辨析下列形近字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并选择正确的字把词语补全。⑴珊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姗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跚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删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sh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endParaRPr lang="zh-CN" sz="36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3600" b="1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来迟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en-US" altLang="zh-CN" sz="3600" b="1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除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en-US" altLang="zh-CN" sz="3600" b="1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瑚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蹒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      </a:t>
            </a:r>
            <a:r>
              <a:rPr lang="zh-CN" altLang="en-US" sz="3600">
                <a:sym typeface="+mn-ea"/>
              </a:rPr>
              <a:t>)</a:t>
            </a:r>
            <a:endParaRPr lang="zh-CN" altLang="en-US" sz="3600">
              <a:sym typeface="+mn-ea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⑵羸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léi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赢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嬴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瀛</a:t>
            </a:r>
            <a:r>
              <a:rPr lang="en-US" altLang="zh-CN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yíng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输</a:t>
            </a:r>
            <a:r>
              <a:rPr lang="en-US" altLang="zh-CN" sz="3600" b="1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en-US" altLang="zh-CN" sz="3600" b="1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弱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秦始皇</a:t>
            </a:r>
            <a:r>
              <a:rPr lang="en-US" altLang="zh-CN" sz="3600" b="1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政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</a:t>
            </a:r>
            <a:r>
              <a:rPr lang="en-US" altLang="zh-CN" sz="3600" b="1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洲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56335" y="2672080"/>
            <a:ext cx="116332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姗姗</a:t>
            </a:r>
            <a:endParaRPr lang="zh-CN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4177665" y="2672080"/>
            <a:ext cx="72517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删</a:t>
            </a:r>
            <a:endParaRPr lang="zh-CN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6219190" y="2672080"/>
            <a:ext cx="80708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珊</a:t>
            </a:r>
            <a:endParaRPr lang="zh-CN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9171305" y="2672080"/>
            <a:ext cx="6216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跚</a:t>
            </a:r>
            <a:endParaRPr lang="zh-CN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1556385" y="3949065"/>
            <a:ext cx="76327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赢</a:t>
            </a:r>
            <a:endParaRPr lang="zh-CN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3426460" y="3949065"/>
            <a:ext cx="68707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羸</a:t>
            </a:r>
            <a:endParaRPr lang="zh-CN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6821805" y="3949065"/>
            <a:ext cx="6972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嬴</a:t>
            </a:r>
            <a:endParaRPr lang="zh-CN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9210040" y="3949065"/>
            <a:ext cx="66865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瀛</a:t>
            </a:r>
            <a:endParaRPr lang="zh-CN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38150" y="521335"/>
            <a:ext cx="10832465" cy="116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请以下列两个字词为例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补全探究过程</a:t>
            </a:r>
            <a:r>
              <a:rPr lang="en-US" altLang="zh-CN" sz="35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为同学们总结一条辨析形近字的方法</a:t>
            </a:r>
            <a:r>
              <a:rPr 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aphicFrame>
        <p:nvGraphicFramePr>
          <p:cNvPr id="32815" name="表格 32814"/>
          <p:cNvGraphicFramePr/>
          <p:nvPr>
            <p:custDataLst>
              <p:tags r:id="rId1"/>
            </p:custDataLst>
          </p:nvPr>
        </p:nvGraphicFramePr>
        <p:xfrm>
          <a:off x="438150" y="1689735"/>
          <a:ext cx="10956290" cy="4225290"/>
        </p:xfrm>
        <a:graphic>
          <a:graphicData uri="http://schemas.openxmlformats.org/drawingml/2006/table">
            <a:tbl>
              <a:tblPr/>
              <a:tblGrid>
                <a:gridCol w="2039620"/>
                <a:gridCol w="5078095"/>
                <a:gridCol w="3838575"/>
              </a:tblGrid>
              <a:tr h="61277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字词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脉</a:t>
                      </a:r>
                      <a:r>
                        <a:rPr lang="en-US" altLang="zh-CN" sz="3500" b="0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bó</a:t>
                      </a: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（搏</a:t>
                      </a:r>
                      <a:r>
                        <a:rPr lang="en-US" altLang="zh-CN" sz="3500" b="0">
                          <a:solidFill>
                            <a:srgbClr val="20202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/</a:t>
                      </a:r>
                      <a:r>
                        <a:rPr lang="zh-CN" altLang="en-US" sz="3500" b="1">
                          <a:solidFill>
                            <a:srgbClr val="20202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膊）</a:t>
                      </a:r>
                      <a:endParaRPr lang="zh-CN" altLang="en-US" sz="3500" b="1" dirty="0">
                        <a:solidFill>
                          <a:srgbClr val="20202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54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solidFill>
                            <a:srgbClr val="20202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偏旁</a:t>
                      </a:r>
                      <a:endParaRPr lang="zh-CN" altLang="en-US" sz="3500" b="1" dirty="0">
                        <a:solidFill>
                          <a:srgbClr val="20202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扌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月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839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solidFill>
                            <a:srgbClr val="20202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按偏旁</a:t>
                      </a:r>
                      <a:r>
                        <a:rPr lang="en-US" altLang="zh-CN" sz="3500" b="1" dirty="0">
                          <a:solidFill>
                            <a:srgbClr val="20202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 </a:t>
                      </a:r>
                      <a:endParaRPr lang="en-US" altLang="zh-CN" sz="3500" b="1" dirty="0">
                        <a:solidFill>
                          <a:srgbClr val="20202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solidFill>
                            <a:srgbClr val="20202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查找</a:t>
                      </a:r>
                      <a:endParaRPr lang="zh-CN" altLang="en-US" sz="3500" b="1" dirty="0">
                        <a:solidFill>
                          <a:srgbClr val="20202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生拉硬</a:t>
                      </a:r>
                      <a:r>
                        <a:rPr lang="zh-CN" altLang="en-US" sz="35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zhu</a:t>
                      </a: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à</a:t>
                      </a:r>
                      <a:r>
                        <a:rPr lang="zh-CN" altLang="en-US" sz="35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i</a:t>
                      </a:r>
                      <a:r>
                        <a:rPr lang="en-US" altLang="zh-CN" sz="3500"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(      </a:t>
                      </a:r>
                      <a:r>
                        <a:rPr lang="zh-CN" altLang="en-US" sz="3500">
                          <a:sym typeface="+mn-ea"/>
                        </a:rPr>
                        <a:t>)</a:t>
                      </a:r>
                      <a:endParaRPr lang="zh-CN" altLang="en-US" sz="3500">
                        <a:sym typeface="+mn-ea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en-US" altLang="zh-CN" sz="35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zhěng</a:t>
                      </a:r>
                      <a:r>
                        <a:rPr lang="en-US" altLang="zh-CN" sz="3500"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(      </a:t>
                      </a:r>
                      <a:r>
                        <a:rPr lang="zh-CN" altLang="en-US" sz="3500">
                          <a:sym typeface="+mn-ea"/>
                        </a:rPr>
                        <a:t>)</a:t>
                      </a:r>
                      <a:r>
                        <a:rPr lang="zh-CN" altLang="en-US" sz="35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救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脚趾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五脏六腑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903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sz="3500" b="1" dirty="0">
                          <a:solidFill>
                            <a:srgbClr val="20202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探究结果</a:t>
                      </a:r>
                      <a:endParaRPr lang="zh-CN" sz="3500" b="1" dirty="0" smtClean="0">
                        <a:solidFill>
                          <a:srgbClr val="20202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en-US" altLang="zh-CN" sz="3500" b="1" dirty="0">
                          <a:solidFill>
                            <a:schemeClr val="tx1"/>
                          </a:solidFill>
                          <a:latin typeface="SimSun-ExtB" panose="02010609060101010101" pitchFamily="49" charset="-122"/>
                          <a:ea typeface="SimSun-ExtB" panose="02010609060101010101" pitchFamily="49" charset="-122"/>
                          <a:sym typeface="+mn-ea"/>
                        </a:rPr>
                        <a:t>“</a:t>
                      </a:r>
                      <a:r>
                        <a:rPr lang="zh-CN" altLang="en-US" sz="35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扌</a:t>
                      </a:r>
                      <a:r>
                        <a:rPr lang="en-US" altLang="zh-CN" sz="3500" b="1" dirty="0">
                          <a:solidFill>
                            <a:schemeClr val="tx1"/>
                          </a:solidFill>
                          <a:latin typeface="SimSun-ExtB" panose="02010609060101010101" pitchFamily="49" charset="-122"/>
                          <a:ea typeface="SimSun-ExtB" panose="02010609060101010101" pitchFamily="49" charset="-122"/>
                          <a:sym typeface="+mn-ea"/>
                        </a:rPr>
                        <a:t>”</a:t>
                      </a: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latin typeface="SimSun-ExtB" panose="02010609060101010101" pitchFamily="49" charset="-122"/>
                          <a:ea typeface="SimSun-ExtB" panose="02010609060101010101" pitchFamily="49" charset="-122"/>
                          <a:sym typeface="+mn-ea"/>
                        </a:rPr>
                        <a:t>往往与动作有关；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latin typeface="SimSun-ExtB" panose="02010609060101010101" pitchFamily="49" charset="-122"/>
                        <a:ea typeface="SimSun-ExtB" panose="02010609060101010101" pitchFamily="49" charset="-122"/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en-US" altLang="zh-CN" sz="3500" b="1" dirty="0">
                          <a:solidFill>
                            <a:schemeClr val="tx1"/>
                          </a:solidFill>
                          <a:latin typeface="SimSun-ExtB" panose="02010609060101010101" pitchFamily="49" charset="-122"/>
                          <a:ea typeface="SimSun-ExtB" panose="02010609060101010101" pitchFamily="49" charset="-122"/>
                          <a:sym typeface="+mn-ea"/>
                        </a:rPr>
                        <a:t>“</a:t>
                      </a:r>
                      <a:r>
                        <a:rPr lang="zh-CN" altLang="en-US" sz="35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月</a:t>
                      </a:r>
                      <a:r>
                        <a:rPr lang="en-US" altLang="zh-CN" sz="3500" b="1" dirty="0">
                          <a:solidFill>
                            <a:schemeClr val="tx1"/>
                          </a:solidFill>
                          <a:latin typeface="SimSun-ExtB" panose="02010609060101010101" pitchFamily="49" charset="-122"/>
                          <a:ea typeface="SimSun-ExtB" panose="02010609060101010101" pitchFamily="49" charset="-122"/>
                          <a:sym typeface="+mn-ea"/>
                        </a:rPr>
                        <a:t>”</a:t>
                      </a:r>
                      <a:r>
                        <a:rPr lang="zh-CN" altLang="en-US" sz="3500" b="1" dirty="0">
                          <a:latin typeface="SimSun-ExtB" panose="02010609060101010101" pitchFamily="49" charset="-122"/>
                          <a:ea typeface="SimSun-ExtB" panose="02010609060101010101" pitchFamily="49" charset="-122"/>
                          <a:sym typeface="+mn-ea"/>
                        </a:rPr>
                        <a:t>往往与</a:t>
                      </a:r>
                      <a:r>
                        <a:rPr lang="en-US" altLang="zh-CN" sz="3500" b="1" u="sng" dirty="0">
                          <a:solidFill>
                            <a:schemeClr val="tx1"/>
                          </a:solidFill>
                          <a:latin typeface="SimSun-ExtB" panose="02010609060101010101" pitchFamily="49" charset="-122"/>
                          <a:ea typeface="SimSun-ExtB" panose="02010609060101010101" pitchFamily="49" charset="-122"/>
                          <a:sym typeface="+mn-ea"/>
                        </a:rPr>
                        <a:t>                    </a:t>
                      </a: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latin typeface="SimSun-ExtB" panose="02010609060101010101" pitchFamily="49" charset="-122"/>
                          <a:ea typeface="SimSun-ExtB" panose="02010609060101010101" pitchFamily="49" charset="-122"/>
                          <a:sym typeface="+mn-ea"/>
                        </a:rPr>
                        <a:t>有关。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latin typeface="SimSun-ExtB" panose="02010609060101010101" pitchFamily="49" charset="-122"/>
                        <a:ea typeface="SimSun-ExtB" panose="02010609060101010101" pitchFamily="49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54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字词释义</a:t>
                      </a:r>
                      <a:endParaRPr lang="zh-CN" altLang="en-US" sz="3500" b="1" dirty="0">
                        <a:solidFill>
                          <a:srgbClr val="20202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+mj-lt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脉</a:t>
                      </a:r>
                      <a:r>
                        <a:rPr lang="en-US" altLang="zh-CN" sz="3500" dirty="0"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bó</a:t>
                      </a:r>
                      <a:r>
                        <a:rPr lang="en-US" altLang="zh-CN" sz="35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:</a:t>
                      </a:r>
                      <a:r>
                        <a:rPr lang="zh-CN" altLang="en-US" sz="35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动脉扩张。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5834380" y="3031490"/>
            <a:ext cx="72517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拽</a:t>
            </a:r>
            <a:endParaRPr lang="zh-CN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5109210" y="3515360"/>
            <a:ext cx="72517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拯</a:t>
            </a:r>
            <a:endParaRPr lang="zh-CN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4883150" y="4667250"/>
            <a:ext cx="444881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身体部位</a:t>
            </a:r>
            <a:r>
              <a:rPr sz="3600">
                <a:sym typeface="+mn-ea"/>
              </a:rPr>
              <a:t>(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人体器官</a:t>
            </a:r>
            <a:r>
              <a:rPr sz="3600">
                <a:sym typeface="+mn-ea"/>
              </a:rPr>
              <a:t>)</a:t>
            </a:r>
            <a:endParaRPr lang="zh-CN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4" name="椭圆 13"/>
          <p:cNvSpPr/>
          <p:nvPr>
            <p:custDataLst>
              <p:tags r:id="rId5"/>
            </p:custDataLst>
          </p:nvPr>
        </p:nvSpPr>
        <p:spPr>
          <a:xfrm>
            <a:off x="6736715" y="1689735"/>
            <a:ext cx="592455" cy="496570"/>
          </a:xfrm>
          <a:prstGeom prst="ellipse">
            <a:avLst/>
          </a:prstGeom>
          <a:noFill/>
          <a:ln w="38100">
            <a:solidFill>
              <a:srgbClr val="E0423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32815" name="表格 32814"/>
          <p:cNvGraphicFramePr/>
          <p:nvPr>
            <p:custDataLst>
              <p:tags r:id="rId1"/>
            </p:custDataLst>
          </p:nvPr>
        </p:nvGraphicFramePr>
        <p:xfrm>
          <a:off x="618490" y="480695"/>
          <a:ext cx="10778490" cy="5779770"/>
        </p:xfrm>
        <a:graphic>
          <a:graphicData uri="http://schemas.openxmlformats.org/drawingml/2006/table">
            <a:tbl>
              <a:tblPr/>
              <a:tblGrid>
                <a:gridCol w="2112010"/>
                <a:gridCol w="4890135"/>
                <a:gridCol w="3776345"/>
              </a:tblGrid>
              <a:tr h="62801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字词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忧心</a:t>
                      </a:r>
                      <a:r>
                        <a:rPr sz="3500">
                          <a:solidFill>
                            <a:schemeClr val="tx1"/>
                          </a:solidFill>
                          <a:sym typeface="宋体" panose="02010600030101010101" pitchFamily="2" charset="-122"/>
                        </a:rPr>
                        <a:t>chōng</a:t>
                      </a:r>
                      <a:r>
                        <a:rPr lang="en-US" sz="3500">
                          <a:solidFill>
                            <a:schemeClr val="tx1"/>
                          </a:solidFill>
                          <a:sym typeface="宋体" panose="02010600030101010101" pitchFamily="2" charset="-122"/>
                        </a:rPr>
                        <a:t> </a:t>
                      </a:r>
                      <a:r>
                        <a:rPr sz="3500">
                          <a:solidFill>
                            <a:schemeClr val="tx1"/>
                          </a:solidFill>
                          <a:sym typeface="宋体" panose="02010600030101010101" pitchFamily="2" charset="-122"/>
                        </a:rPr>
                        <a:t>chōng</a:t>
                      </a: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（忡</a:t>
                      </a:r>
                      <a:r>
                        <a:rPr lang="en-US" altLang="zh-CN" sz="3500" b="0">
                          <a:solidFill>
                            <a:srgbClr val="20202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/</a:t>
                      </a:r>
                      <a:r>
                        <a:rPr lang="zh-CN" altLang="en-US" sz="35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冲</a:t>
                      </a:r>
                      <a:r>
                        <a:rPr lang="zh-CN" altLang="en-US" sz="3500" b="1">
                          <a:solidFill>
                            <a:srgbClr val="20202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）</a:t>
                      </a:r>
                      <a:endParaRPr lang="zh-CN" altLang="en-US" sz="3500" b="1" dirty="0">
                        <a:solidFill>
                          <a:srgbClr val="20202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389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solidFill>
                            <a:srgbClr val="20202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偏旁</a:t>
                      </a:r>
                      <a:endParaRPr lang="zh-CN" altLang="en-US" sz="3500" b="1" dirty="0">
                        <a:solidFill>
                          <a:srgbClr val="20202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忄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6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冫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6459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solidFill>
                            <a:srgbClr val="20202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按偏旁</a:t>
                      </a:r>
                      <a:endParaRPr lang="zh-CN" altLang="en-US" sz="3500" b="1" dirty="0">
                        <a:solidFill>
                          <a:srgbClr val="20202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solidFill>
                            <a:srgbClr val="20202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查找</a:t>
                      </a:r>
                      <a:endParaRPr lang="zh-CN" altLang="en-US" sz="3500" b="1" dirty="0">
                        <a:solidFill>
                          <a:srgbClr val="20202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zh-CN" sz="3500" dirty="0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y</a:t>
                      </a:r>
                      <a:r>
                        <a:rPr lang="zh-CN" altLang="zh-CN" sz="35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à</a:t>
                      </a:r>
                      <a:r>
                        <a:rPr lang="zh-CN" altLang="zh-CN" sz="3500" dirty="0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ng</a:t>
                      </a:r>
                      <a:r>
                        <a:rPr lang="en-US" altLang="zh-CN" sz="3500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zh-CN" sz="3500" dirty="0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y</a:t>
                      </a:r>
                      <a:r>
                        <a:rPr lang="zh-CN" altLang="zh-CN" sz="35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à</a:t>
                      </a:r>
                      <a:r>
                        <a:rPr lang="zh-CN" altLang="zh-CN" sz="3500" dirty="0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ng</a:t>
                      </a:r>
                      <a:r>
                        <a:rPr lang="en-US" altLang="zh-CN" sz="3500" u="sng" dirty="0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          </a:t>
                      </a:r>
                      <a:r>
                        <a:rPr lang="zh-CN" altLang="en-US" sz="3500" b="1" dirty="0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不乐</a:t>
                      </a:r>
                      <a:endParaRPr lang="zh-CN" altLang="en-US" sz="3500" b="1" dirty="0"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zh-CN" sz="3500" b="1" dirty="0" smtClean="0">
                          <a:latin typeface="新宋体" panose="02010609030101010101" pitchFamily="49" charset="-122"/>
                          <a:ea typeface="新宋体" panose="02010609030101010101" pitchFamily="49" charset="-122"/>
                          <a:sym typeface="+mn-ea"/>
                        </a:rPr>
                        <a:t>毛骨</a:t>
                      </a:r>
                      <a:r>
                        <a:rPr lang="zh-CN" altLang="zh-CN" sz="3500" dirty="0">
                          <a:solidFill>
                            <a:schemeClr val="tx1"/>
                          </a:solidFill>
                          <a:cs typeface="Arial" panose="020B0604020202020204" pitchFamily="34" charset="0"/>
                          <a:sym typeface="+mn-ea"/>
                        </a:rPr>
                        <a:t>sǒn</a:t>
                      </a:r>
                      <a:r>
                        <a:rPr lang="zh-CN" altLang="zh-CN" sz="35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g</a:t>
                      </a:r>
                      <a:r>
                        <a:rPr lang="en-US" altLang="zh-CN" sz="3500" u="sng" dirty="0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      </a:t>
                      </a:r>
                      <a:r>
                        <a:rPr lang="zh-CN" altLang="zh-CN" sz="3500" b="1" dirty="0" smtClean="0">
                          <a:latin typeface="新宋体" panose="02010609030101010101" pitchFamily="49" charset="-122"/>
                          <a:ea typeface="新宋体" panose="02010609030101010101" pitchFamily="49" charset="-122"/>
                          <a:sym typeface="+mn-ea"/>
                        </a:rPr>
                        <a:t>然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5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黑体" panose="02010609060101010101" charset="-122"/>
                        </a:rPr>
                        <a:t>凛</a:t>
                      </a:r>
                      <a:r>
                        <a:rPr lang="en-US" altLang="zh-CN" sz="35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黑体" panose="02010609060101010101" charset="-122"/>
                        </a:rPr>
                        <a:t>liè</a:t>
                      </a:r>
                      <a:r>
                        <a:rPr lang="en-US" altLang="zh-CN" sz="3500">
                          <a:latin typeface="方正楷体_GBK" charset="0"/>
                          <a:ea typeface="微软雅黑" panose="020B0503020204020204" charset="-122"/>
                          <a:sym typeface="微软雅黑" panose="020B0503020204020204" charset="-122"/>
                        </a:rPr>
                        <a:t>(      </a:t>
                      </a:r>
                      <a:r>
                        <a:rPr lang="zh-CN" altLang="en-US" sz="3500">
                          <a:sym typeface="+mn-ea"/>
                        </a:rPr>
                        <a:t>)</a:t>
                      </a:r>
                      <a:endParaRPr lang="zh-CN" altLang="en-US" sz="3500">
                        <a:sym typeface="+mn-ea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黑体" panose="02010609060101010101" charset="-122"/>
                        </a:rPr>
                        <a:t>冰凌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  <a:sym typeface="黑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315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sz="3500" b="1" dirty="0">
                          <a:solidFill>
                            <a:srgbClr val="20202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探究结果</a:t>
                      </a:r>
                      <a:endParaRPr lang="zh-CN" sz="3500" b="1" dirty="0" smtClean="0">
                        <a:solidFill>
                          <a:srgbClr val="20202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en-US" altLang="zh-CN" sz="3500" b="1" dirty="0">
                          <a:latin typeface="SimSun-ExtB" panose="02010609060101010101" pitchFamily="49" charset="-122"/>
                          <a:ea typeface="SimSun-ExtB" panose="02010609060101010101" pitchFamily="49" charset="-122"/>
                          <a:sym typeface="+mn-ea"/>
                        </a:rPr>
                        <a:t>“</a:t>
                      </a:r>
                      <a:r>
                        <a:rPr lang="zh-CN" altLang="en-US" sz="35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忄</a:t>
                      </a:r>
                      <a:r>
                        <a:rPr lang="en-US" altLang="zh-CN" sz="3500" b="1" dirty="0">
                          <a:latin typeface="SimSun-ExtB" panose="02010609060101010101" pitchFamily="49" charset="-122"/>
                          <a:ea typeface="SimSun-ExtB" panose="02010609060101010101" pitchFamily="49" charset="-122"/>
                          <a:sym typeface="+mn-ea"/>
                        </a:rPr>
                        <a:t>”</a:t>
                      </a:r>
                      <a:r>
                        <a:rPr lang="zh-CN" altLang="en-US" sz="3500" b="1" dirty="0">
                          <a:latin typeface="SimSun-ExtB" panose="02010609060101010101" pitchFamily="49" charset="-122"/>
                          <a:ea typeface="SimSun-ExtB" panose="02010609060101010101" pitchFamily="49" charset="-122"/>
                          <a:sym typeface="+mn-ea"/>
                        </a:rPr>
                        <a:t>往往与</a:t>
                      </a:r>
                      <a:r>
                        <a:rPr lang="en-US" altLang="zh-CN" sz="3500" b="1" u="sng" dirty="0">
                          <a:latin typeface="SimSun-ExtB" panose="02010609060101010101" pitchFamily="49" charset="-122"/>
                          <a:ea typeface="SimSun-ExtB" panose="02010609060101010101" pitchFamily="49" charset="-122"/>
                          <a:sym typeface="+mn-ea"/>
                        </a:rPr>
                        <a:t>            </a:t>
                      </a:r>
                      <a:r>
                        <a:rPr lang="zh-CN" altLang="en-US" sz="3500" b="1" dirty="0">
                          <a:latin typeface="SimSun-ExtB" panose="02010609060101010101" pitchFamily="49" charset="-122"/>
                          <a:ea typeface="SimSun-ExtB" panose="02010609060101010101" pitchFamily="49" charset="-122"/>
                          <a:sym typeface="+mn-ea"/>
                        </a:rPr>
                        <a:t>有关；</a:t>
                      </a:r>
                      <a:endParaRPr lang="zh-CN" altLang="en-US" sz="3500" b="1" dirty="0">
                        <a:latin typeface="SimSun-ExtB" panose="02010609060101010101" pitchFamily="49" charset="-122"/>
                        <a:ea typeface="SimSun-ExtB" panose="02010609060101010101" pitchFamily="49" charset="-122"/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en-US" altLang="zh-CN" sz="3500" b="1" dirty="0">
                          <a:latin typeface="SimSun-ExtB" panose="02010609060101010101" pitchFamily="49" charset="-122"/>
                          <a:ea typeface="SimSun-ExtB" panose="02010609060101010101" pitchFamily="49" charset="-122"/>
                          <a:sym typeface="+mn-ea"/>
                        </a:rPr>
                        <a:t>“</a:t>
                      </a:r>
                      <a:r>
                        <a:rPr lang="zh-CN" altLang="en-US" sz="35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冫</a:t>
                      </a:r>
                      <a:r>
                        <a:rPr lang="en-US" altLang="zh-CN" sz="3500" b="1" dirty="0">
                          <a:latin typeface="SimSun-ExtB" panose="02010609060101010101" pitchFamily="49" charset="-122"/>
                          <a:ea typeface="SimSun-ExtB" panose="02010609060101010101" pitchFamily="49" charset="-122"/>
                          <a:sym typeface="+mn-ea"/>
                        </a:rPr>
                        <a:t>”</a:t>
                      </a:r>
                      <a:r>
                        <a:rPr lang="zh-CN" altLang="en-US" sz="3500" b="1" dirty="0">
                          <a:latin typeface="SimSun-ExtB" panose="02010609060101010101" pitchFamily="49" charset="-122"/>
                          <a:ea typeface="SimSun-ExtB" panose="02010609060101010101" pitchFamily="49" charset="-122"/>
                          <a:sym typeface="+mn-ea"/>
                        </a:rPr>
                        <a:t>往往与寒冷有关。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553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5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字词释义</a:t>
                      </a:r>
                      <a:endParaRPr lang="zh-CN" altLang="en-US" sz="3500" b="1" dirty="0">
                        <a:solidFill>
                          <a:srgbClr val="20202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+mj-lt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5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忧心</a:t>
                      </a:r>
                      <a:r>
                        <a:rPr sz="3500">
                          <a:sym typeface="宋体" panose="02010600030101010101" pitchFamily="2" charset="-122"/>
                        </a:rPr>
                        <a:t>chōng</a:t>
                      </a:r>
                      <a:r>
                        <a:rPr lang="en-US" sz="3500">
                          <a:sym typeface="宋体" panose="02010600030101010101" pitchFamily="2" charset="-122"/>
                        </a:rPr>
                        <a:t> </a:t>
                      </a:r>
                      <a:r>
                        <a:rPr sz="3500">
                          <a:sym typeface="宋体" panose="02010600030101010101" pitchFamily="2" charset="-122"/>
                        </a:rPr>
                        <a:t>chōng</a:t>
                      </a:r>
                      <a:r>
                        <a:rPr lang="en-US" altLang="zh-CN" sz="35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:</a:t>
                      </a:r>
                      <a:r>
                        <a:rPr lang="zh-CN" altLang="en-US" sz="35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形容心事重重</a:t>
                      </a:r>
                      <a:r>
                        <a:rPr lang="en-US" altLang="zh-CN" sz="3500" b="1">
                          <a:latin typeface="Arial" panose="020B0604020202020204" pitchFamily="34" charset="0"/>
                          <a:ea typeface="SimSun-ExtB" panose="02010609060101010101" pitchFamily="49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500" b="1">
                          <a:latin typeface="Arial" panose="020B0604020202020204" pitchFamily="34" charset="0"/>
                          <a:ea typeface="SimSun-ExtB" panose="02010609060101010101" pitchFamily="49" charset="-122"/>
                          <a:sym typeface="宋体" panose="02010600030101010101" pitchFamily="2" charset="-122"/>
                        </a:rPr>
                        <a:t>非常忧愁</a:t>
                      </a:r>
                      <a:r>
                        <a:rPr lang="en-US" altLang="zh-CN" sz="3500" b="1">
                          <a:latin typeface="Arial" panose="020B0604020202020204" pitchFamily="34" charset="0"/>
                          <a:ea typeface="SimSun-ExtB" panose="02010609060101010101" pitchFamily="49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500" b="1">
                          <a:latin typeface="Arial" panose="020B0604020202020204" pitchFamily="34" charset="0"/>
                          <a:ea typeface="SimSun-ExtB" panose="02010609060101010101" pitchFamily="49" charset="-122"/>
                          <a:sym typeface="宋体" panose="02010600030101010101" pitchFamily="2" charset="-122"/>
                        </a:rPr>
                        <a:t>担心。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-ExtB" panose="02010609060101010101" pitchFamily="49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6459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sz="3500" b="1" dirty="0">
                          <a:solidFill>
                            <a:srgbClr val="202020"/>
                          </a:solidFill>
                          <a:uFillTx/>
                          <a:latin typeface="+mj-lt"/>
                          <a:ea typeface="宋体" panose="02010600030101010101" pitchFamily="2" charset="-122"/>
                          <a:cs typeface="+mj-lt"/>
                          <a:sym typeface="+mn-ea"/>
                        </a:rPr>
                        <a:t>反思总结</a:t>
                      </a:r>
                      <a:endParaRPr lang="zh-CN" sz="3500" b="1" dirty="0">
                        <a:solidFill>
                          <a:srgbClr val="202020"/>
                        </a:solidFill>
                        <a:uFillTx/>
                        <a:latin typeface="+mj-lt"/>
                        <a:ea typeface="宋体" panose="02010600030101010101" pitchFamily="2" charset="-122"/>
                        <a:cs typeface="+mj-lt"/>
                        <a:sym typeface="+mn-ea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sz="3500" b="1" dirty="0">
                        <a:solidFill>
                          <a:srgbClr val="202020"/>
                        </a:solidFill>
                        <a:uFillTx/>
                        <a:latin typeface="+mj-lt"/>
                        <a:ea typeface="宋体" panose="02010600030101010101" pitchFamily="2" charset="-122"/>
                        <a:cs typeface="+mj-lt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500" b="1">
                          <a:latin typeface="Arial" panose="020B0604020202020204" pitchFamily="34" charset="0"/>
                          <a:ea typeface="SimSun-ExtB" panose="02010609060101010101" pitchFamily="49" charset="-122"/>
                          <a:sym typeface="宋体" panose="02010600030101010101" pitchFamily="2" charset="-122"/>
                        </a:rPr>
                        <a:t>辨析形近字方法</a:t>
                      </a:r>
                      <a:r>
                        <a:rPr lang="en-US" altLang="zh-CN" sz="35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:</a:t>
                      </a:r>
                      <a:endParaRPr lang="en-US" altLang="zh-CN" sz="3500" b="1">
                        <a:latin typeface="Arial" panose="020B0604020202020204" pitchFamily="34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en-US" altLang="zh-CN" sz="35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                                          </a:t>
                      </a:r>
                      <a:r>
                        <a:rPr lang="zh-CN" altLang="en-US" sz="35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。</a:t>
                      </a:r>
                      <a:endParaRPr lang="zh-CN" altLang="en-US" sz="35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5104130" y="1752600"/>
            <a:ext cx="121348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怏怏</a:t>
            </a:r>
            <a:endParaRPr lang="zh-CN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5508625" y="2292985"/>
            <a:ext cx="72517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悚</a:t>
            </a:r>
            <a:endParaRPr lang="zh-CN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9563735" y="1752600"/>
            <a:ext cx="72517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冽</a:t>
            </a:r>
            <a:endParaRPr lang="zh-CN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5146675" y="2938145"/>
            <a:ext cx="41128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情绪、情感</a:t>
            </a:r>
            <a:endParaRPr lang="zh-CN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2800985" y="5199380"/>
            <a:ext cx="859599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通过区别偏旁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发现偏旁与词义的关联来帮助记忆</a:t>
            </a:r>
            <a:endParaRPr lang="zh-CN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4" name="椭圆 13"/>
          <p:cNvSpPr/>
          <p:nvPr>
            <p:custDataLst>
              <p:tags r:id="rId7"/>
            </p:custDataLst>
          </p:nvPr>
        </p:nvSpPr>
        <p:spPr>
          <a:xfrm>
            <a:off x="8153400" y="544830"/>
            <a:ext cx="592455" cy="496570"/>
          </a:xfrm>
          <a:prstGeom prst="ellipse">
            <a:avLst/>
          </a:prstGeom>
          <a:noFill/>
          <a:ln w="38100">
            <a:solidFill>
              <a:srgbClr val="E0423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  <p:bldP spid="8" grpId="0"/>
      <p:bldP spid="6" grpId="0"/>
      <p:bldP spid="14" grpId="0" bldLvl="0" animBg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UNIT_TABLE_BEAUTIFY" val="smartTable{e75200d7-ec92-4161-a4c7-e9bd0d851671}"/>
  <p:tag name="KSO_WM_BEAUTIFY_FLAG" val=""/>
  <p:tag name="TABLE_ENDDRAG_ORIGIN_RECT" val="862*332"/>
  <p:tag name="TABLE_ENDDRAG_RECT" val="34*133*862*332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AS_UNIQUEID" val="372"/>
  <p:tag name="KSO_WM_BEAUTIFY_FLAG" val=""/>
</p:tagLst>
</file>

<file path=ppt/tags/tag27.xml><?xml version="1.0" encoding="utf-8"?>
<p:tagLst xmlns:p="http://schemas.openxmlformats.org/presentationml/2006/main">
  <p:tag name="KSO_WM_UNIT_TABLE_BEAUTIFY" val="smartTable{e75200d7-ec92-4161-a4c7-e9bd0d851671}"/>
  <p:tag name="KSO_WM_BEAUTIFY_FLAG" val=""/>
  <p:tag name="TABLE_ENDDRAG_ORIGIN_RECT" val="848*452"/>
  <p:tag name="TABLE_ENDDRAG_RECT" val="48*56*848*452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AS_UNIQUEID" val="372"/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UNIT_TABLE_BEAUTIFY" val="smartTable{e75200d7-ec92-4161-a4c7-e9bd0d851671}"/>
  <p:tag name="KSO_WM_BEAUTIFY_FLAG" val=""/>
  <p:tag name="TABLE_ENDDRAG_ORIGIN_RECT" val="960*369"/>
  <p:tag name="TABLE_ENDDRAG_RECT" val="0*57*960*369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UNIT_TABLE_BEAUTIFY" val="smartTable{5bdd09d5-10b2-404a-8424-c4f82d47bd68}"/>
  <p:tag name="TABLE_ENDDRAG_ORIGIN_RECT" val="947*309"/>
  <p:tag name="TABLE_ENDDRAG_RECT" val="4*123*947*309"/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UNIT_TABLE_BEAUTIFY" val="smartTable{5bdd09d5-10b2-404a-8424-c4f82d47bd68}"/>
  <p:tag name="TABLE_ENDDRAG_ORIGIN_RECT" val="947*309"/>
  <p:tag name="TABLE_ENDDRAG_RECT" val="4*123*947*309"/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UNIT_TABLE_BEAUTIFY" val="smartTable{5bdd09d5-10b2-404a-8424-c4f82d47bd68}"/>
  <p:tag name="TABLE_ENDDRAG_ORIGIN_RECT" val="947*309"/>
  <p:tag name="TABLE_ENDDRAG_RECT" val="4*123*947*309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UNIT_TABLE_BEAUTIFY" val="smartTable{5bdd09d5-10b2-404a-8424-c4f82d47bd68}"/>
  <p:tag name="TABLE_ENDDRAG_ORIGIN_RECT" val="947*309"/>
  <p:tag name="TABLE_ENDDRAG_RECT" val="4*123*947*309"/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UNIT_TABLE_BEAUTIFY" val="smartTable{5bdd09d5-10b2-404a-8424-c4f82d47bd68}"/>
  <p:tag name="TABLE_ENDDRAG_ORIGIN_RECT" val="947*309"/>
  <p:tag name="TABLE_ENDDRAG_RECT" val="4*123*947*309"/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PP_MARK_KEY" val="d71bd2bf-3e07-422b-b5e7-6a02076bd2bd"/>
  <p:tag name="COMMONDATA" val="eyJoZGlkIjoiZjM1MDU3MjRkMGIzNjliNDRhNmZhZDFlNDFkYmY5MmUifQ==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6726</Words>
  <Application>WPS 演示</Application>
  <PresentationFormat>自定义</PresentationFormat>
  <Paragraphs>473</Paragraphs>
  <Slides>30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7" baseType="lpstr">
      <vt:lpstr>Arial</vt:lpstr>
      <vt:lpstr>宋体</vt:lpstr>
      <vt:lpstr>Wingdings</vt:lpstr>
      <vt:lpstr>思源黑体 CN Bold</vt:lpstr>
      <vt:lpstr>黑体</vt:lpstr>
      <vt:lpstr>SimSun-ExtB</vt:lpstr>
      <vt:lpstr>方正楷体_GBK</vt:lpstr>
      <vt:lpstr>微软雅黑</vt:lpstr>
      <vt:lpstr>Calibri</vt:lpstr>
      <vt:lpstr>思源宋体 CN SemiBold</vt:lpstr>
      <vt:lpstr>新宋体</vt:lpstr>
      <vt:lpstr>华文中宋</vt:lpstr>
      <vt:lpstr>Times New Roman</vt:lpstr>
      <vt:lpstr>Arial Unicode MS</vt:lpstr>
      <vt:lpstr>等线</vt:lpstr>
      <vt:lpstr>楷体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第一课时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第二课时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《伟大的悲剧》教学课件</dc:title>
  <dc:creator>黄红政</dc:creator>
  <cp:lastModifiedBy>黄红政</cp:lastModifiedBy>
  <cp:revision>4</cp:revision>
  <dcterms:created xsi:type="dcterms:W3CDTF">2023-05-30T04:07:00Z</dcterms:created>
  <dcterms:modified xsi:type="dcterms:W3CDTF">2023-06-06T01:05:57Z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673905C58704439CB5AE50ADF28B50E4</vt:lpwstr>
  </property>
</Properties>
</file>