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89" r:id="rId3"/>
    <p:sldId id="390" r:id="rId4"/>
    <p:sldId id="391" r:id="rId5"/>
    <p:sldId id="392" r:id="rId6"/>
    <p:sldId id="393" r:id="rId7"/>
    <p:sldId id="394" r:id="rId8"/>
    <p:sldId id="395" r:id="rId9"/>
    <p:sldId id="396" r:id="rId10"/>
    <p:sldId id="397" r:id="rId11"/>
    <p:sldId id="398" r:id="rId12"/>
    <p:sldId id="399" r:id="rId13"/>
    <p:sldId id="400" r:id="rId14"/>
    <p:sldId id="401" r:id="rId15"/>
    <p:sldId id="402" r:id="rId16"/>
    <p:sldId id="403" r:id="rId17"/>
    <p:sldId id="404" r:id="rId18"/>
    <p:sldId id="405" r:id="rId19"/>
    <p:sldId id="406" r:id="rId20"/>
    <p:sldId id="407" r:id="rId21"/>
    <p:sldId id="408" r:id="rId22"/>
    <p:sldId id="409" r:id="rId23"/>
    <p:sldId id="410" r:id="rId24"/>
    <p:sldId id="411" r:id="rId25"/>
    <p:sldId id="412" r:id="rId26"/>
    <p:sldId id="413" r:id="rId27"/>
    <p:sldId id="414" r:id="rId28"/>
    <p:sldId id="415" r:id="rId29"/>
    <p:sldId id="416" r:id="rId30"/>
    <p:sldId id="417" r:id="rId31"/>
    <p:sldId id="418" r:id="rId32"/>
    <p:sldId id="419" r:id="rId33"/>
    <p:sldId id="420" r:id="rId34"/>
    <p:sldId id="421" r:id="rId35"/>
  </p:sldIdLst>
  <p:sldSz cx="9144000" cy="6858000" type="screen4x3"/>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8" autoAdjust="0"/>
    <p:restoredTop sz="94660"/>
  </p:normalViewPr>
  <p:slideViewPr>
    <p:cSldViewPr showGuides="1">
      <p:cViewPr varScale="1">
        <p:scale>
          <a:sx n="92" d="100"/>
          <a:sy n="92" d="100"/>
        </p:scale>
        <p:origin x="666" y="84"/>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tags" Target="tags/tag1.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2.xml" /><Relationship Id="rId40"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 Target="../slides/slide1.xml" TargetMode="Interna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目录">
    <p:bg>
      <p:bgPr>
        <a:blipFill dpi="0" rotWithShape="1">
          <a:blip r:embed="rId1">
            <a:lum/>
          </a:blip>
          <a:stretch>
            <a:fillRect/>
          </a:stretch>
        </a:blipFill>
        <a:effectLst/>
      </p:bgPr>
    </p:bg>
    <p:spTree>
      <p:nvGrpSpPr>
        <p:cNvPr id="1" name=""/>
        <p:cNvGrpSpPr/>
        <p:nvPr/>
      </p:nvGrpSpPr>
      <p:grpSpPr>
        <a:xfrm>
          <a:off x="0" y="0"/>
          <a: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endParaRPr lang="zh-CN" altLang="en-US" smtClean="0"/>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一">
    <p:spTree>
      <p:nvGrpSpPr>
        <p:cNvPr id="1" name=""/>
        <p:cNvGrpSpPr/>
        <p:nvPr/>
      </p:nvGrpSpPr>
      <p:grpSpPr>
        <a:xfrm>
          <a:off x="0" y="0"/>
          <a:ext cx="0" cy="0"/>
        </a:xfrm>
      </p:grpSpPr>
      <p:grpSp>
        <p:nvGrpSpPr>
          <p:cNvPr id="10" name="组合 9"/>
          <p:cNvGrpSpPr/>
          <p:nvPr userDrawn="1"/>
        </p:nvGrpSpPr>
        <p:grpSpPr>
          <a:xfrm>
            <a:off x="3923928" y="-27384"/>
            <a:ext cx="1999352" cy="880109"/>
            <a:chOff x="11613" y="1584001"/>
            <a:chExt cx="1677992" cy="733424"/>
          </a:xfrm>
        </p:grpSpPr>
        <p:pic>
          <p:nvPicPr>
            <p:cNvPr id="11" name="图片 10"/>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r:id="rId2" action="ppaction://hlinksldjump"/>
            </p:cNvPr>
            <p:cNvSpPr txBox="1"/>
            <p:nvPr userDrawn="1"/>
          </p:nvSpPr>
          <p:spPr>
            <a:xfrm>
              <a:off x="192915" y="1807573"/>
              <a:ext cx="1274278" cy="256481"/>
            </a:xfrm>
            <a:prstGeom prst="rect">
              <a:avLst/>
            </a:prstGeom>
            <a:noFill/>
          </p:spPr>
          <p:txBody>
            <a:bodyPr wrap="squar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2" action="ppaction://hlinksldjump"/>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smtClean="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2" action="ppaction://hlinksldjump"/>
            </p:cNvPr>
            <p:cNvSpPr txBox="1"/>
            <p:nvPr userDrawn="1"/>
          </p:nvSpPr>
          <p:spPr>
            <a:xfrm>
              <a:off x="60351" y="2460637"/>
              <a:ext cx="128901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课外篇一起提高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四">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 Target="../slides/slide1.xml" TargetMode="Internal"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472136"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05631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3599928"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
        <p:nvSpPr>
          <p:cNvPr id="28" name="标题占位符 1"/>
          <p:cNvSpPr txBox="1"/>
          <p:nvPr/>
        </p:nvSpPr>
        <p:spPr>
          <a:xfrm>
            <a:off x="458179" y="204663"/>
            <a:ext cx="346504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a:lstStyle>
          <a:p>
            <a:pPr algn="l"/>
            <a:r>
              <a:rPr lang="zh-CN" altLang="en-US" sz="1600" b="0" smtClean="0"/>
              <a:t>第</a:t>
            </a:r>
            <a:r>
              <a:rPr lang="en-US" altLang="zh-CN" sz="1600" b="0" smtClean="0"/>
              <a:t>1</a:t>
            </a:r>
            <a:r>
              <a:rPr lang="zh-CN" altLang="en-US" sz="1600" b="0" smtClean="0"/>
              <a:t>课时　子路、曾皙、冉有、</a:t>
            </a:r>
            <a:endParaRPr lang="en-US" altLang="zh-CN" sz="1600" b="0" smtClean="0"/>
          </a:p>
          <a:p>
            <a:pPr algn="l"/>
            <a:r>
              <a:rPr lang="en-US" altLang="zh-CN" sz="1600" b="0" smtClean="0"/>
              <a:t>         </a:t>
            </a:r>
            <a:r>
              <a:rPr lang="zh-CN" altLang="en-US" sz="1600" b="0" smtClean="0"/>
              <a:t>公西华侍坐</a:t>
            </a:r>
            <a:endParaRPr lang="zh-CN" altLang="zh-CN" sz="1600" b="0" kern="1200" smtClean="0">
              <a:solidFill>
                <a:schemeClr val="tx1"/>
              </a:solidFill>
              <a:effectLst/>
              <a:latin typeface="黑体" panose="02010609060101010101" pitchFamily="2" charset="-122"/>
              <a:ea typeface="黑体" panose="02010609060101010101" pitchFamily="2" charset="-122"/>
              <a:cs typeface="+mj-cs"/>
            </a:endParaRPr>
          </a:p>
        </p:txBody>
      </p:sp>
      <p:sp>
        <p:nvSpPr>
          <p:cNvPr id="14" name="TextBox 24">
            <a:hlinkClick r:id="rId8" action="ppaction://hlinksldjump"/>
          </p:cNvPr>
          <p:cNvSpPr txBox="1"/>
          <p:nvPr userDrawn="1"/>
        </p:nvSpPr>
        <p:spPr>
          <a:xfrm>
            <a:off x="4111186" y="20470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课前篇一起预习</a:t>
            </a:r>
            <a:endParaRPr lang="zh-CN" altLang="en-US" sz="1400">
              <a:solidFill>
                <a:srgbClr val="333333"/>
              </a:solidFill>
              <a:latin typeface="黑体" panose="02010609060101010101" pitchFamily="2" charset="-122"/>
              <a:ea typeface="黑体" panose="02010609060101010101" pitchFamily="2" charset="-122"/>
            </a:endParaRPr>
          </a:p>
        </p:txBody>
      </p:sp>
      <p:sp>
        <p:nvSpPr>
          <p:cNvPr id="15" name="TextBox 24">
            <a:hlinkClick r:id="rId8" action="ppaction://hlinksldjump"/>
          </p:cNvPr>
          <p:cNvSpPr txBox="1"/>
          <p:nvPr userDrawn="1"/>
        </p:nvSpPr>
        <p:spPr>
          <a:xfrm>
            <a:off x="5903518" y="214386"/>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课内篇一起思考</a:t>
            </a:r>
            <a:endParaRPr lang="en-US" altLang="zh-CN" sz="1400" smtClean="0">
              <a:solidFill>
                <a:srgbClr val="333333"/>
              </a:solidFill>
              <a:latin typeface="黑体" panose="02010609060101010101" pitchFamily="2" charset="-122"/>
              <a:ea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xml" TargetMode="Internal" /><Relationship Id="rId3" Type="http://schemas.openxmlformats.org/officeDocument/2006/relationships/slide" Target="slide2.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xml" TargetMode="Internal" /><Relationship Id="rId3" Type="http://schemas.openxmlformats.org/officeDocument/2006/relationships/slide" Target="slide2.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xml" TargetMode="Internal" /><Relationship Id="rId3" Type="http://schemas.openxmlformats.org/officeDocument/2006/relationships/slide" Target="slide2.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xml" TargetMode="Internal" /><Relationship Id="rId3" Type="http://schemas.openxmlformats.org/officeDocument/2006/relationships/slide" Target="slide2.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xml" TargetMode="Internal" /><Relationship Id="rId3" Type="http://schemas.openxmlformats.org/officeDocument/2006/relationships/slide" Target="slide2.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xml" TargetMode="Internal" /><Relationship Id="rId3" Type="http://schemas.openxmlformats.org/officeDocument/2006/relationships/slide" Target="slide2.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xml" TargetMode="Internal" /><Relationship Id="rId3" Type="http://schemas.openxmlformats.org/officeDocument/2006/relationships/slide" Target="slide2.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xml" TargetMode="Internal" /><Relationship Id="rId3" Type="http://schemas.openxmlformats.org/officeDocument/2006/relationships/slide" Target="slide2.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image" Target="../media/image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1.docx" TargetMode="Internal" /><Relationship Id="rId4" Type="http://schemas.openxmlformats.org/officeDocument/2006/relationships/image" Target="../media/image4.emf" /><Relationship Id="rId5" Type="http://schemas.openxmlformats.org/officeDocument/2006/relationships/vmlDrawing" Target="../drawings/vmlDrawing1.v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2.docx" TargetMode="Internal" /><Relationship Id="rId4" Type="http://schemas.openxmlformats.org/officeDocument/2006/relationships/image" Target="../media/image5.emf" /><Relationship Id="rId5" Type="http://schemas.openxmlformats.org/officeDocument/2006/relationships/vmlDrawing" Target="../drawings/vmlDrawing2.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package" Target="../embeddings/Document3.docx" TargetMode="Internal" /><Relationship Id="rId4" Type="http://schemas.openxmlformats.org/officeDocument/2006/relationships/image" Target="../media/image6.emf" /><Relationship Id="rId5" Type="http://schemas.openxmlformats.org/officeDocument/2006/relationships/vmlDrawing" Target="../drawings/vmlDrawing3.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xml" TargetMode="Internal" /><Relationship Id="rId3"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924944"/>
            <a:ext cx="6203032" cy="576064"/>
          </a:xfrm>
        </p:spPr>
        <p:txBody>
          <a:bodyPr/>
          <a:lstStyle/>
          <a:p>
            <a:r>
              <a:rPr lang="zh-CN" altLang="en-US"/>
              <a:t>第</a:t>
            </a:r>
            <a:r>
              <a:rPr lang="en-US" altLang="zh-CN"/>
              <a:t>2</a:t>
            </a:r>
            <a:r>
              <a:rPr lang="zh-CN" altLang="en-US"/>
              <a:t>课时　一名物理学家的教育历程</a:t>
            </a:r>
            <a:endParaRPr lang="zh-CN" altLang="en-US"/>
          </a:p>
        </p:txBody>
      </p:sp>
    </p:spTree>
  </p:cSld>
  <p:clrMapOvr>
    <a:masterClrMapping/>
  </p:clrMapOvr>
  <p:transition spd="slow">
    <p:strips dir="ld"/>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作者通过回忆童年的两件事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对鲤鱼世界的观察遐想和对爱因斯坦未竟事业的向往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展示了自己训练思维和磨炼心志的教育历程。这两件事引导作者走上了科学探索的道路。作者旨在通过对这一过程的介绍让读者学会观察、学会思考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立志为科学献身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培养良好的科学素养。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筛选信息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概括内容要点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文章开篇就说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童年的两件趣事极大地丰富了我对世界的理解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并且引导我走上成为一个理论物理学家的历程。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通过阅读课文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你能找出童年的两件趣事是什么吗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除了这两件趣事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作者还写了成长中的哪些事例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表现了作者什么样的性格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童年的两件趣事是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观看水池中的鲤鱼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想象鲤鱼世界。作者由人的观察角度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反思人类对宇宙的认知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充分发挥了自己的想象力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并且保持了这种奇特的想象力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由此奠定了他对高维空间理论探究的基础。</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作者少年时接触到爱因斯坦的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未竟事业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激发了他的探究兴趣。他把爱因斯坦的理论当成一个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来阅读、探究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对这一秘密刨根究底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表现了他的好奇心和恒心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这也是成为科学家的基本素质。除了这两件趣事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作者还写了在高中时代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找遍周边地区大量的电子仓库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装配必需的硬件设备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学校的足球场中缠绕</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英里长的铜线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自己动手建造实验仪器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验证爱因斯坦的理论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探究反物质的事例。作者进行这样艰苦枯燥的工作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体现了他对科学的热爱以及踏实的态度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显露出一个科学工作者的潜能。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作者关于鲤鱼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的想象十分有趣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他从鲤鱼的角度来反观世界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的认识是怎样的呢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作者想通过鲤鱼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对世界的认识来说明什么呢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的认识主要有以下几点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水池之外看不见的世界没有科学意义。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它们为睡莲自己能够运动而困惑不解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它们以神秘的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来掩盖自己的无知。</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它们认为是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可怖的事情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而不肯去探究原因。</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传奇故事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真实地证明了另一个世界的存在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而它们却认为是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胡说八道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荒谬绝伦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违背它们的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的人类和鲤鱼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有相似之处。</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一生就在我们自己的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池子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里度过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超出了我们的理解力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的自然存在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科学家发明像力这样一些概念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是因为他们只愿意承认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那些看得见摸得着的事物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不肯改变思考问题的方式。</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不能在实验室里便利地验证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他们就加以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鄙视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表现出思想上的保守和固执。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18856"/>
            <a:ext cx="1021080" cy="497205"/>
          </a:xfrm>
          <a:prstGeom prst="rect">
            <a:avLst/>
          </a:prstGeom>
        </p:spPr>
        <p:txBody>
          <a:bodyPr wrap="none">
            <a:spAutoFit/>
          </a:bodyPr>
          <a:lstStyle/>
          <a:p>
            <a:pPr>
              <a:lnSpc>
                <a:spcPct val="120000"/>
              </a:lnSpc>
            </a:pPr>
            <a:r>
              <a:rPr lang="zh-CN" altLang="zh-CN" sz="2200" i="1">
                <a:solidFill>
                  <a:srgbClr val="000000"/>
                </a:solidFill>
                <a:latin typeface="Arial" panose="020b0604020202020204" pitchFamily="34" charset="0"/>
                <a:ea typeface="黑体" panose="02010609060101010101" pitchFamily="2" charset="-122"/>
                <a:cs typeface="Times New Roman" panose="02020603050405020304" pitchFamily="18" charset="0"/>
              </a:rPr>
              <a:t>知识</a:t>
            </a:r>
            <a:r>
              <a:rPr lang="zh-CN" altLang="zh-CN" sz="2200" i="1" smtClean="0">
                <a:solidFill>
                  <a:srgbClr val="000000"/>
                </a:solidFill>
                <a:latin typeface="Arial" panose="020b0604020202020204" pitchFamily="34" charset="0"/>
                <a:ea typeface="黑体" panose="02010609060101010101" pitchFamily="2" charset="-122"/>
                <a:cs typeface="Times New Roman" panose="02020603050405020304" pitchFamily="18" charset="0"/>
              </a:rPr>
              <a:t>窗</a:t>
            </a:r>
            <a:r>
              <a:rPr lang="en-US" altLang="zh-CN" sz="2200" i="1"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2217454"/>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科普文写作常用的三种手法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运用形象化的比喻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使文章生动形象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引人入胜。</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运用拟人化的手法也能使科学小品富有情趣。</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把科学知识和故事结合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让读者通过想象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在阅读故事中认识和掌握科学知识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增加趣味性。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分析文体特征和表现手法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本文在材料处理上有什么特点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本文布局谋篇重点突出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详略得当。在整体上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作者并没有按从童年到小学到初中到高中的时间顺序叙事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而是通过童年的两件趣事和高中时建造实验仪器的事例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突出他成长为一名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物理学家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并不旁及其他成长的经验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在局部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如高中阶段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作者看了许多统一场论方面的书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并常常去斯坦福大学的物理学图书馆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相关的理论书籍是怎样启发、引导他研究的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这里肯定有许多精彩的故事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但是作者只是一笔带过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重点放在建立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自己的原子对撞机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其中具体的数据叙述得很详尽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让人体会到作者严谨、踏实的性格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以及内在的成为物理学家所需要的基本素质。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体会科学精神和品质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在作者心中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理论物理学家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应该是怎样的人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理论物理学家的工作是抽象、枯燥的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受实验条件限制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自己的学说很难得到实验的验证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甚至可能到死也得不到成功。这样的人必须耐得住寂寞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必须有奉献精神。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课文中作者叙述自己阅读高维历险故事和统一场理论书籍两小段内容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教育历程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的叙述起到什么作用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这两个小事例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主要起补充和衔接作用。历险故事加深作者对高维世界的想象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而阅读统一场论书籍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既表现高中阶段作者的求知热情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也衔接起由理论到实验的探究过程。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作者建造实验仪器的事例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对我们有怎样的启示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科学是建立在基础实验之上的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科学理论要经过实验的检验才能得到论证。启示我们要注重实验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理论和实践相结合。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从加来道雄的成长经历中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我们可以看出哪些方面的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对成为优秀科学家至关重要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22070"/>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想象力。科学是需要想象力的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想象力能带来创造力。作者正是从对鲤鱼世界的想象中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认识到人类观察空间的局限性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间接感悟到多维空间存在的可能。由感性的想象上升到理性的创造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体现了创新意识和探索精神。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兴趣。一个真正的科学工作者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对科学的探究兴趣不可或缺。作者在自己的成长经历中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记叙了自己对爱因斯坦遗留的未完成问题的痴迷探究。正是这种孜孜以求的精神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才引导作者一步步走进了理论物理的殿堂。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0808"/>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加来道雄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日裔美国理论物理学家。他的著作广受赞誉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《构想未来》《超越爱因斯坦和超空间》《平行宇宙》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均被《纽约时报》和《华盛顿邮报》提名为当年的最佳科学读物之一。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52xkb3.eps" descr="id:2147496313;FounderCES"/>
          <p:cNvPicPr/>
          <p:nvPr/>
        </p:nvPicPr>
        <p:blipFill>
          <a:blip r:embed="rId3"/>
          <a:stretch>
            <a:fillRect/>
          </a:stretch>
        </p:blipFill>
        <p:spPr>
          <a:xfrm>
            <a:off x="2744013" y="2958012"/>
            <a:ext cx="2511214" cy="1839140"/>
          </a:xfrm>
          <a:prstGeom prst="rect">
            <a:avLst/>
          </a:prstGeom>
        </p:spPr>
      </p:pic>
    </p:spTree>
  </p:cSld>
  <p:clrMapOvr>
    <a:masterClrMapping/>
  </p:clrMapOvr>
  <p:transition spd="slow">
    <p:cut thruBlk="1"/>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实验精神。有了想象力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那只是成为科学家的最基础的条件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不去踏踏实实地做实验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就不能得到基本数据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假说就不能确立。作者叙述自己建造云室、电子感应加速器等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都是在向我们说明实验精神的重要。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如何让描述生动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科普文除要求科学知识严谨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还要求语言描述生动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如课文中描述鲤鱼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被放回水池后的情景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设身处地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之感。描述生动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就是在描写和叙述时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用生动形象的语言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将人物、事件、景物存在与变化的具体状态做精细的描绘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力求造成一种如见其人、如闻其声、如临其境的感觉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使读者受到艺术感染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留下难以忘怀的印象。其基本方法如下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添加修饰成分。给叙述性的句子增加恰当的修饰性成分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使其更加生动、形象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表意明确。如文中鲤鱼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突然之间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不知怎的我就被拉出了咱们的宇宙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池水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投进了一个冥冥世界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那里有令人目眩的强光和我从未见过的奇形怪状的物体。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运用修辞手法。运用恰当的修辞手法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使描写形象、生动起来。比喻、拟人等常见的修辞手法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都能使语言生动、形象。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写感觉用想象。运用想象写感觉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通常借助通感的修辞手法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使语句生动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具体可感。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描绘心理活动。细致刻画人物的心理活动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能使描写更加生动形象。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作者关于鲤鱼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的幻想十分有趣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如果我们以动物的眼光来观察人类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是不是也很有意思呢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假如有一位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狗、猫、鸡、燕子等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专门研究人类的某些行为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它写了一篇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科普文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《人类行为之谜》。你替这位动物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做一回代笔人怎么样</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字左右。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5009897" y="8312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作为和人最密切的狗类一员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我的观点也许能代表我们这个族类对人的看法。虽然他们的许多行为在我们看来奇奇怪怪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但我们已经试图寻找答案并获得了部分答案。比如他们叫的声调不同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表达的意思就不同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他们喊出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那是在寻找我们或想与我们交流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他们说出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那是他们想独自待一会儿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不让我们跟随监督。但我们思考了很久却没有解决的问题也很多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比如我们柔软的脚掌可以走任何道路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而他们柔软的脚掌却需要套上一个他们叫作鞋子的东西。由此看来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他们在进化和适应能力方面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显然比我们落后。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24759" y="1268760"/>
            <a:ext cx="4094480"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评价文本产生的社会价值和</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影响</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768426"/>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评价文本产生的社会价值和影响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是高考实用类文本阅读的考点之一。所谓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指的是文本产生的积极作用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则既包括积极的影响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也包括消极的影响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高考考查一般以积极的影响为主。在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评价文本产生的社会价值和影响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要有自己的见解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不能人云亦云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要尊重文本事实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要有正确的是非观和高度的社会责任感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所发言论要做到不违法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不背离社会公德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并且能够上升到一定的理论高度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对文本内容进行正确的、深层次的解读。常见的设问方式有以下几种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意义重大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的社会价值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请结合材料谈谈你对这一观点的看法。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48880"/>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评价一个文本产生的社会价值和影响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首先应确立评价标准。评价标准要依据文本所处时代的主流价值观和特定人群的价值取向来确立。其次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对文本价值的阐述要结合文本中的人物、事件及文本所反映的社会生活来进行。最后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把文本固有的价值与评价标准进行比较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从而确立两者的关系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并对文本价值可能产生的社会影响作出准确的判断</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评价文本产生的社会价值和影响时应注意以下几点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文体。文体不同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其价值和影响就不同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考查角度也不同。传记要求评价的多是传主的功过得失及我们能从中获得的人生启示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新闻要求评价的多是它的时效性、真实性、客观性与作者主观态度的关系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以及新闻真实与生活真实的关系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访谈要求评价的多是访谈对象、访谈内容与整个社会或某些阶层的关系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科普文章要求评价的多是新成果、新技术、新工艺、新见解对人类发展可能产生的影响及意义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报告要求评价的多是调查的事实与国计民生的关系。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文本。要想对文本有正确的解读与评价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就要结合写作背景或援引文中的事实来理解文章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从而得出结论。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对象。文本的社会价值和影响往往不是全方位的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而是针对特定的领域、群体、时代风潮或某种价值观而产生的。评价时要抓准对象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才能得出确切而深刻的结论。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正反面。注意高考考查的多是正面的社会影响。评价时要从正面出发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尤其是要从社会的主流价值观出发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宣扬积极向上的正能量。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时代背景。评价时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不仅要将文本放在当时的时代背景中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更要把文本放在社会发展的长河中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放在更宽阔的国际视野中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不仅要看到其过去已经产生的客观价值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还应看到现在乃至将来其可能存在的潜在价值。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40768"/>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全国卷</a:t>
            </a:r>
            <a:r>
              <a:rPr lang="zh-CN" altLang="zh-CN" sz="2200">
                <a:solidFill>
                  <a:srgbClr val="000000"/>
                </a:solidFill>
                <a:latin typeface="NEU-BZ-S92"/>
                <a:cs typeface="宋体" panose="02010600030101010101" pitchFamily="2" charset="-122"/>
              </a:rPr>
              <a:t>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武汉长江大桥的兴建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开辟了我国桥梁建设事业的新历史。中国工程人员数十年来在桥梁建设工程中作过许多努力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有过很多成绩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钱塘江铁桥就是中国工程人员自己设计的。可是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我们从来没有完全用自己的力量建设过一座规模巨大的铁路桥梁。五十年前的黄河铁桥是由比利时包工的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其后的钱塘江铁桥的主要结构部分也是由德国、英国、丹麦三个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分别承包的。这就不可能使我们系统地积累自己的桥梁建设经验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没有能组成自己的桥梁建设队伍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中国的桥梁建设事业也就长期停滞不前。武汉长江大桥的修建将改变我国桥梁建设事业的面貌。三年来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主持武汉长江大桥勘测设计工作的工程人员和地质人员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在人力、物力、财力上得到国家的大力支持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又得到苏联专家的无私援助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既考虑了最经济</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a:t>
            </a:r>
            <a:endParaRPr lang="zh-CN" altLang="en-US" sz="2200"/>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8128000" cy="496189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高维空间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现代理论物理学认为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统一四种力的前景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在于高维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如十维或更高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空间理论的确立。比如对于古人来讲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风暴是怎样产生的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风暴会袭击什么地方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什么时候袭来、什么时候结束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他们是一无所知的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因为他们生活在平坦的大地上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只能靠肉眼从近似于二维平面的角度来观察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即使有简单的预报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也都是靠经验来推测的。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现在有了气象卫星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从太空这样的三维角度观察地球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在地面上看起来神秘莫测的风暴被看得一清二楚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人们可以精准地预报风暴的动向。同样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理论物理学家认为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传统的四维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三维空间加上时间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不能解释宇宙中的四种力。当他们超越四维而在更高维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如十维或更高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中寻求统一这四种力时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就能得到一种简单、漂亮的解决模型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科学家认为宇宙应该是简单、和谐的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ut thruBlk="1"/>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又考虑了航运等有关部门对利用长江的要求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选择了最合理的线路和桥式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完成了这个伟大工程的初步设计。同时武汉长江大桥的全部工程还将用自己的材料由我国自己的人力来建设。因此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这个工程也将是我国一座最好的桥梁建设学校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将为我国培养出一批桥梁建设人才。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摘自社论《努力修好武汉长江大桥》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《人民日报》</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395536" y="1117060"/>
            <a:ext cx="8240464" cy="5669915"/>
          </a:xfrm>
          <a:prstGeom prst="rect">
            <a:avLst/>
          </a:prstGeom>
        </p:spPr>
        <p:txBody>
          <a:bodyPr wrap="square">
            <a:spAutoFit/>
          </a:bodyPr>
          <a:lstStyle/>
          <a:p>
            <a:pPr>
              <a:lnSpc>
                <a:spcPct val="11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港珠澳大桥被英国《卫报》誉为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新世界七大奇迹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之一。对于这座目前世界上综合难度最大的跨海大桥而言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每项荣誉的背后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都是一组组沉甸甸数据的支撑。全长</a:t>
            </a:r>
            <a:r>
              <a:rPr lang="en-US" altLang="zh-CN" sz="2200">
                <a:solidFill>
                  <a:srgbClr val="000000"/>
                </a:solidFill>
                <a:latin typeface="Times New Roman" panose="02020603050405020304" pitchFamily="18" charset="0"/>
                <a:cs typeface="Times New Roman" panose="02020603050405020304" pitchFamily="18" charset="0"/>
              </a:rPr>
              <a:t>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世界总体跨度最长的跨海大桥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海底隧道长</a:t>
            </a:r>
            <a:r>
              <a:rPr lang="en-US" altLang="zh-CN" sz="220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世界上最长的海底公路沉管隧道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海底隧道最深处距海平面</a:t>
            </a:r>
            <a:r>
              <a:rPr lang="en-US" altLang="zh-CN" sz="2200">
                <a:solidFill>
                  <a:srgbClr val="000000"/>
                </a:solidFill>
                <a:latin typeface="Times New Roman" panose="02020603050405020304" pitchFamily="18" charset="0"/>
                <a:cs typeface="Times New Roman" panose="02020603050405020304" pitchFamily="18" charset="0"/>
              </a:rPr>
              <a:t>46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世界上埋进海床最深的沉管隧道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对接海底隧道的每个沉管重约</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世界最重的沉管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世界首创深插式钢圆筒快速成岛技术。截至通车前夕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港珠澳大桥共完成项目创新工法</a:t>
            </a:r>
            <a:r>
              <a:rPr lang="en-US" altLang="zh-CN" sz="2200">
                <a:solidFill>
                  <a:srgbClr val="000000"/>
                </a:solidFill>
                <a:latin typeface="Times New Roman" panose="02020603050405020304" pitchFamily="18" charset="0"/>
                <a:cs typeface="Times New Roman" panose="02020603050405020304" pitchFamily="18" charset="0"/>
              </a:rPr>
              <a:t>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项、创新软件</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项、创新装备</a:t>
            </a:r>
            <a:r>
              <a:rPr lang="en-US" altLang="zh-CN" sz="2200">
                <a:solidFill>
                  <a:srgbClr val="000000"/>
                </a:solidFill>
                <a:latin typeface="Times New Roman" panose="02020603050405020304" pitchFamily="18" charset="0"/>
                <a:cs typeface="Times New Roman" panose="02020603050405020304" pitchFamily="18" charset="0"/>
              </a:rPr>
              <a:t>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项、创新产品</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申请专利</a:t>
            </a:r>
            <a:r>
              <a:rPr lang="en-US" altLang="zh-CN" sz="2200">
                <a:solidFill>
                  <a:srgbClr val="000000"/>
                </a:solidFill>
                <a:latin typeface="Times New Roman" panose="02020603050405020304" pitchFamily="18" charset="0"/>
                <a:cs typeface="Times New Roman" panose="02020603050405020304" pitchFamily="18" charset="0"/>
              </a:rPr>
              <a:t>454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项创世界之最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整体设计和关键技术全部自主研发。在这一大国重器的背后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不光有千千万万建设者的汗水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更有不少为其提供强有力科技支撑的团队。如今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中国的桥梁和高铁一样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已经成为中国走向世界的一张名片。而随着这张名片一同递出的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是我们身为国人的自信心。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1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摘编自王忠耀等《港珠澳大桥背后的科技支撑》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1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《光明日报》</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095937"/>
            <a:ext cx="8128000" cy="5669915"/>
          </a:xfrm>
          <a:prstGeom prst="rect">
            <a:avLst/>
          </a:prstGeom>
        </p:spPr>
        <p:txBody>
          <a:bodyPr>
            <a:spAutoFit/>
          </a:bodyPr>
          <a:lstStyle/>
          <a:p>
            <a:pPr>
              <a:lnSpc>
                <a:spcPct val="11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港珠澳大桥岛隧工程智能建造以信息化为基础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运用大数据、云计算及物联网等先进技术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创造具有感知储存能力、学习判断能力的智能设备、智能控制系统等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扩展、延伸工程建设者的感知能力、预测能力、控制能力及作业能力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将机器智能与人类智慧紧密结合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形成人机一体化智能建造系统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使工程建设更为安全。智能建造平台由感知层、网络层、数据层、应用支撑层及应用层组成。感知层是基础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借助卫星等多种技术手段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采集各类数据信息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类似人的眼睛等感官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网络层利用光纤通信网等技术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将感知层采集的各类数据信息传输至数据层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类似人体神经系统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数据层中存储着大量的数据信息资源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借助数据库、云存储等智能存储手段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实现信息资源的有效存储和共享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应用支撑层是运算中心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类似于大脑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实现数据融合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最终在应用层形成各种智能控制系统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辅助工程建设者进行决策。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1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摘编自林鸣等《港珠澳大桥岛隧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1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工程智能建造探索与实践》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96752"/>
            <a:ext cx="8168456" cy="5367655"/>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为什么说今天的中国桥梁已经成为体现国人自信心的一张名片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港珠澳大桥取得了举世瞩目的成就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被外媒誉为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新世界七大奇迹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港珠澳大桥证明当今中国桥梁建设水平已处于世界领先地位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从武汉长江大桥到港珠澳大桥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体现了我国科技实力的增强和不断创新的精神。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需要明确题干中的关键词中国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既要立足于材料二的相关信息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也要联系材料一来分析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今天的中国桥梁已经成为体现国人自信心的一张名片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的原因。这种自信心源自实力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也包括外媒的认可等。由材料二的</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新世界七大奇迹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走向世界的一张名片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由材料二中列举的港珠澳大桥的多个世界之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由长江大桥到港珠澳大桥建造技术的发展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ew picture"/>
          <p:cNvPicPr/>
          <p:nvPr/>
        </p:nvPicPr>
        <p:blipFill>
          <a:blip r:embed="rId4"/>
          <a:stretch>
            <a:fillRect/>
          </a:stretch>
        </p:blipFill>
        <p:spPr>
          <a:xfrm>
            <a:off x="11455400" y="10833100"/>
            <a:ext cx="342900" cy="254000"/>
          </a:xfrm>
          <a:prstGeom prst="cube">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68760"/>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1757502"/>
          <a:ext cx="8128000" cy="4074402"/>
        </p:xfrm>
        <a:graphic>
          <a:graphicData uri="http://schemas.openxmlformats.org/presentationml/2006/ole">
            <mc:AlternateContent>
              <mc:Choice xmlns:v="urn:schemas-microsoft-com:vml" Requires="v">
                <p:oleObj spid="_x0000_s1038" name="文档" r:id="rId3" imgW="4343400" imgH="2178050" progId="Word.Document.12">
                  <p:embed/>
                </p:oleObj>
              </mc:Choice>
              <mc:Fallback>
                <p:oleObj name="文档" r:id="rId3" imgW="4343400" imgH="2178050" progId="Word.Document.12">
                  <p:embed/>
                  <p:pic>
                    <p:nvPicPr>
                      <p:cNvPr id="0" name="OLE substitute image"/>
                      <p:cNvPicPr/>
                      <p:nvPr/>
                    </p:nvPicPr>
                    <p:blipFill>
                      <a:blip r:embed="rId4"/>
                      <a:stretch>
                        <a:fillRect/>
                      </a:stretch>
                    </p:blipFill>
                    <p:spPr>
                      <a:xfrm>
                        <a:off x="508000" y="1757502"/>
                        <a:ext cx="8128000" cy="4074402"/>
                      </a:xfrm>
                      <a:prstGeom prst="rect">
                        <a:avLst/>
                      </a:prstGeom>
                    </p:spPr>
                  </p:pic>
                </p:oleObj>
              </mc:Fallback>
            </mc:AlternateContent>
          </a:graphicData>
        </a:graphic>
      </p:graphicFrame>
    </p:spTree>
  </p:cSld>
  <p:clrMapOvr>
    <a:masterClrMapping/>
  </p:clrMapOvr>
  <p:transition spd="slow">
    <p:cut thruBlk="1"/>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844824"/>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表格 5"/>
          <p:cNvGraphicFramePr>
            <a:graphicFrameLocks noGrp="1"/>
          </p:cNvGraphicFramePr>
          <p:nvPr/>
        </p:nvGraphicFramePr>
        <p:xfrm>
          <a:off x="530773" y="2338499"/>
          <a:ext cx="6192520" cy="1676400"/>
        </p:xfrm>
        <a:graphic>
          <a:graphicData uri="http://schemas.openxmlformats.org/drawingml/2006/table">
            <a:tbl>
              <a:tblPr firstRow="1" firstCol="1" bandRow="1"/>
              <a:tblGrid>
                <a:gridCol w="1511935"/>
                <a:gridCol w="1440180"/>
                <a:gridCol w="288290"/>
                <a:gridCol w="1584325"/>
                <a:gridCol w="1367790"/>
              </a:tblGrid>
              <a:tr h="0">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　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vert="horz" wrap="square"/>
                    <a:lstStyle/>
                    <a:p>
                      <a:pPr algn="ctr">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　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惊</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chà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诧</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怪</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dàn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诞</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叱</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垂</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xián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涎</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xiá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想</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sā</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手人寰</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撒</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闲</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xiá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暇</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gn="just">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chè</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cut thruBlk="1"/>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nvGraphicFramePr>
        <p:xfrm>
          <a:off x="508000" y="1698391"/>
          <a:ext cx="8128000" cy="3715218"/>
        </p:xfrm>
        <a:graphic>
          <a:graphicData uri="http://schemas.openxmlformats.org/presentationml/2006/ole">
            <mc:AlternateContent>
              <mc:Choice xmlns:v="urn:schemas-microsoft-com:vml" Requires="v">
                <p:oleObj spid="_x0000_s1039" name="文档" r:id="rId3" imgW="4199890" imgH="1920240" progId="Word.Document.12">
                  <p:embed/>
                </p:oleObj>
              </mc:Choice>
              <mc:Fallback>
                <p:oleObj name="文档" r:id="rId3" imgW="4199890" imgH="1920240" progId="Word.Document.12">
                  <p:embed/>
                  <p:pic>
                    <p:nvPicPr>
                      <p:cNvPr id="0" name="OLE substitute image"/>
                      <p:cNvPicPr/>
                      <p:nvPr/>
                    </p:nvPicPr>
                    <p:blipFill>
                      <a:blip r:embed="rId4"/>
                      <a:stretch>
                        <a:fillRect/>
                      </a:stretch>
                    </p:blipFill>
                    <p:spPr>
                      <a:xfrm>
                        <a:off x="508000" y="1698391"/>
                        <a:ext cx="8128000" cy="3715218"/>
                      </a:xfrm>
                      <a:prstGeom prst="rect">
                        <a:avLst/>
                      </a:prstGeom>
                    </p:spPr>
                  </p:pic>
                </p:oleObj>
              </mc:Fallback>
            </mc:AlternateContent>
          </a:graphicData>
        </a:graphic>
      </p:graphicFrame>
    </p:spTree>
  </p:cSld>
  <p:clrMapOvr>
    <a:masterClrMapping/>
  </p:clrMapOvr>
  <p:transition spd="slow">
    <p:cut thruBlk="1"/>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nvGraphicFramePr>
        <p:xfrm>
          <a:off x="508000" y="1935009"/>
          <a:ext cx="8128000" cy="3241982"/>
        </p:xfrm>
        <a:graphic>
          <a:graphicData uri="http://schemas.openxmlformats.org/presentationml/2006/ole">
            <mc:AlternateContent>
              <mc:Choice xmlns:v="urn:schemas-microsoft-com:vml" Requires="v">
                <p:oleObj spid="_x0000_s1040" name="文档" r:id="rId3" imgW="4199890" imgH="1676400" progId="Word.Document.12">
                  <p:embed/>
                </p:oleObj>
              </mc:Choice>
              <mc:Fallback>
                <p:oleObj name="文档" r:id="rId3" imgW="4199890" imgH="1676400" progId="Word.Document.12">
                  <p:embed/>
                  <p:pic>
                    <p:nvPicPr>
                      <p:cNvPr id="0" name="OLE substitute image"/>
                      <p:cNvPicPr/>
                      <p:nvPr/>
                    </p:nvPicPr>
                    <p:blipFill>
                      <a:blip r:embed="rId4"/>
                      <a:stretch>
                        <a:fillRect/>
                      </a:stretch>
                    </p:blipFill>
                    <p:spPr>
                      <a:xfrm>
                        <a:off x="508000" y="1935009"/>
                        <a:ext cx="8128000" cy="3241982"/>
                      </a:xfrm>
                      <a:prstGeom prst="rect">
                        <a:avLst/>
                      </a:prstGeom>
                    </p:spPr>
                  </p:pic>
                </p:oleObj>
              </mc:Fallback>
            </mc:AlternateContent>
          </a:graphicData>
        </a:graphic>
      </p:graphicFrame>
    </p:spTree>
  </p:cSld>
  <p:clrMapOvr>
    <a:masterClrMapping/>
  </p:clrMapOvr>
  <p:transition spd="slow">
    <p:cut thruBlk="1"/>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2" action="ppaction://hlinksldjump"/>
          </p:cNvPr>
          <p:cNvSpPr/>
          <p:nvPr/>
        </p:nvSpPr>
        <p:spPr>
          <a:xfrm>
            <a:off x="2738721" y="836708"/>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06669"/>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五彩斑斓</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五彩缤纷</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五光十色</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表格 5"/>
          <p:cNvGraphicFramePr>
            <a:graphicFrameLocks noGrp="1"/>
          </p:cNvGraphicFramePr>
          <p:nvPr/>
        </p:nvGraphicFramePr>
        <p:xfrm>
          <a:off x="508000" y="2007228"/>
          <a:ext cx="8023860" cy="4693920"/>
        </p:xfrm>
        <a:graphic>
          <a:graphicData uri="http://schemas.openxmlformats.org/drawingml/2006/table">
            <a:tbl>
              <a:tblPr firstRow="1" firstCol="1" bandRow="1"/>
              <a:tblGrid>
                <a:gridCol w="408305"/>
                <a:gridCol w="2880360"/>
                <a:gridCol w="2231390"/>
                <a:gridCol w="2503805"/>
              </a:tblGrid>
              <a:tr h="0">
                <a:tc gridSpan="2">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五彩斑斓</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指多种颜色错杂而繁多耀眼</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形容颜色多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色彩错杂灿烂且耀眼。</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五彩缤纷</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形容色彩繁多而艳丽。</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五光十色</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形容色彩鲜艳</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式样繁多。</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4">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相同点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都表示色彩丰富。</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hMerge="1">
                  <a:txBody>
                    <a:bodyPr vert="horz" wrap="square"/>
                    <a:lstStyle/>
                    <a:p/>
                  </a:txBody>
                  <a:tcPr/>
                </a:tc>
                <a:tc hMerge="1">
                  <a:txBody>
                    <a:bodyPr vert="horz" wrap="square"/>
                    <a:lstStyle/>
                    <a:p/>
                  </a:txBody>
                  <a:tcPr/>
                </a:tc>
              </a:tr>
              <a:tr h="0">
                <a:tc gridSpan="4">
                  <a:txBody>
                    <a:bodyPr vert="horz" wrap="square"/>
                    <a:lstStyle/>
                    <a:p>
                      <a:pPr algn="l">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五彩斑斓</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形容色彩丰富、鲜艳</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侧重于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多而杂</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五彩缤纷</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形容色彩繁多而艳丽</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侧重于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多而美</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五光十色</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形容色彩鲜艳</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式样繁多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多用于形容发光的东西。</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hMerge="1">
                  <a:txBody>
                    <a:bodyPr vert="horz" wrap="square"/>
                    <a:lstStyle/>
                    <a:p/>
                  </a:txBody>
                  <a:tcPr/>
                </a:tc>
                <a:tc hMerge="1">
                  <a:txBody>
                    <a:bodyPr vert="horz" wrap="square"/>
                    <a:lstStyle/>
                    <a:p/>
                  </a:txBody>
                  <a:tcPr/>
                </a:tc>
              </a:tr>
              <a:tr h="0">
                <a:tc rowSpan="3">
                  <a:txBody>
                    <a:bodyPr vert="horz" wrap="square"/>
                    <a:lstStyle/>
                    <a:p>
                      <a:pPr algn="just">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例句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vert="horz" wrap="square"/>
                    <a:lstStyle/>
                    <a:p>
                      <a:pPr algn="l">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①</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航拍初冬的瘦西湖风景区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五亭桥、白塔等建筑镶嵌在各色花草树木中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a:t>
                      </a:r>
                      <a:r>
                        <a:rPr lang="zh-CN" sz="2200"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五彩斑斓</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的树叶构成了一幅幅美丽的初冬美景</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令游人陶醉其中。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r>
              <a:tr h="0">
                <a:tc vMerge="1">
                  <a:txBody>
                    <a:bodyPr vert="horz" wrap="square"/>
                    <a:lstStyle/>
                    <a:p/>
                  </a:txBody>
                  <a:tcPr/>
                </a:tc>
                <a:tc gridSpan="3">
                  <a:txBody>
                    <a:bodyPr vert="horz" wrap="square"/>
                    <a:lstStyle/>
                    <a:p>
                      <a:pPr algn="l">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近日</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重庆市南川区山王坪喀斯特国家生态公园内茂盛的森林</a:t>
                      </a:r>
                      <a:r>
                        <a:rPr lang="zh-CN" sz="2200"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五彩缤纷</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显得格外壮观。</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r>
              <a:tr h="0">
                <a:tc vMerge="1">
                  <a:txBody>
                    <a:bodyPr vert="horz" wrap="square"/>
                    <a:lstStyle/>
                    <a:p/>
                  </a:txBody>
                  <a:tcPr/>
                </a:tc>
                <a:tc gridSpan="3">
                  <a:txBody>
                    <a:bodyPr vert="horz" wrap="square"/>
                    <a:lstStyle/>
                    <a:p>
                      <a:pPr algn="l">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24</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日晚</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长沙梅溪湖</a:t>
                      </a:r>
                      <a:r>
                        <a:rPr lang="zh-CN" sz="2200" u="sng">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五光十色</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的灯光映衬着湖面</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夜色十分迷人</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前来参加会议的嘉宾纷纷拍照留念。</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r>
            </a:tbl>
          </a:graphicData>
        </a:graphic>
      </p:graphicFrame>
      <p:sp>
        <p:nvSpPr>
          <p:cNvPr id="7" name="矩形 6"/>
          <p:cNvSpPr/>
          <p:nvPr/>
        </p:nvSpPr>
        <p:spPr>
          <a:xfrm>
            <a:off x="2749499" y="4694700"/>
            <a:ext cx="11128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59632" y="5702812"/>
            <a:ext cx="11128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63888" y="6063029"/>
            <a:ext cx="1112848" cy="261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8012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1603133" y="836709"/>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2738721" y="836708"/>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2" action="ppaction://hlinksldjump"/>
          </p:cNvPr>
          <p:cNvSpPr/>
          <p:nvPr/>
        </p:nvSpPr>
        <p:spPr>
          <a:xfrm>
            <a:off x="3874309" y="831213"/>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5009897" y="831212"/>
            <a:ext cx="108012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12" name="20h06.eps" descr="id:2147496372;FounderCES"/>
          <p:cNvPicPr/>
          <p:nvPr/>
        </p:nvPicPr>
        <p:blipFill>
          <a:blip r:embed="rId3"/>
          <a:stretch>
            <a:fillRect/>
          </a:stretch>
        </p:blipFill>
        <p:spPr>
          <a:xfrm>
            <a:off x="1115616" y="1988840"/>
            <a:ext cx="6043874" cy="2592288"/>
          </a:xfrm>
          <a:prstGeom prst="rect">
            <a:avLst/>
          </a:prstGeom>
        </p:spPr>
      </p:pic>
    </p:spTree>
  </p:cSld>
  <p:clrMapOvr>
    <a:masterClrMapping/>
  </p:clrMapOvr>
  <mc:AlternateContent>
    <mc:Choice xmlns:p14="http://schemas.microsoft.com/office/powerpoint/2010/main" Requires="p14">
      <p:transition spd="slow" p14:dur="2000">
        <p:pull dir="lu"/>
      </p:transition>
    </mc:Choice>
    <mc:Fallback>
      <p:transition spd="slow">
        <p:pull dir="lu"/>
      </p:transition>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194</Paragraphs>
  <Slides>33</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33</vt:i4>
      </vt:variant>
    </vt:vector>
  </HeadingPairs>
  <TitlesOfParts>
    <vt:vector baseType="lpstr" size="45">
      <vt:lpstr>Arial</vt:lpstr>
      <vt:lpstr>Calibri</vt:lpstr>
      <vt:lpstr>黑体</vt:lpstr>
      <vt:lpstr>微软雅黑</vt:lpstr>
      <vt:lpstr>Times New Roman</vt:lpstr>
      <vt:lpstr>NEU-BZ-S92</vt:lpstr>
      <vt:lpstr>方正书宋_GBK</vt:lpstr>
      <vt:lpstr>方正宋黑_GBK</vt:lpstr>
      <vt:lpstr>宋体</vt:lpstr>
      <vt:lpstr>楷体</vt:lpstr>
      <vt:lpstr>仿宋</vt:lpstr>
      <vt:lpstr>1</vt:lpstr>
      <vt:lpstr>第2课时　一名物理学家的教育历程</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2021-02-03T18:34:03.725</cp:lastPrinted>
  <dcterms:created xsi:type="dcterms:W3CDTF">2021-02-03T18:34:03Z</dcterms:created>
  <dcterms:modified xsi:type="dcterms:W3CDTF">2021-02-03T10:34:04Z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