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notesSlides/notesSlide27.xml" ContentType="application/vnd.openxmlformats-officedocument.presentationml.notesSlide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notesSlides/notesSlide23.xml" ContentType="application/vnd.openxmlformats-officedocument.presentationml.notesSlide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notesSlides/notesSlide3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tags/tag86.xml" ContentType="application/vnd.openxmlformats-officedocument.presentationml.tags+xml"/>
  <Override PartName="/ppt/notesSlides/notesSlide28.xml" ContentType="application/vnd.openxmlformats-officedocument.presentationml.notesSlide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tags/tag98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notesSlides/notesSlide25.xml" ContentType="application/vnd.openxmlformats-officedocument.presentationml.notesSlide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tags/tag84.xml" ContentType="application/vnd.openxmlformats-officedocument.presentationml.tags+xml"/>
  <Override PartName="/ppt/notesSlides/notesSlide26.xml" ContentType="application/vnd.openxmlformats-officedocument.presentationml.notesSlide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91" r:id="rId2"/>
    <p:sldId id="376" r:id="rId3"/>
    <p:sldId id="378" r:id="rId4"/>
    <p:sldId id="379" r:id="rId5"/>
    <p:sldId id="380" r:id="rId6"/>
    <p:sldId id="381" r:id="rId7"/>
    <p:sldId id="382" r:id="rId8"/>
    <p:sldId id="398" r:id="rId9"/>
    <p:sldId id="400" r:id="rId10"/>
    <p:sldId id="401" r:id="rId11"/>
    <p:sldId id="256" r:id="rId12"/>
    <p:sldId id="258" r:id="rId13"/>
    <p:sldId id="370" r:id="rId14"/>
    <p:sldId id="285" r:id="rId15"/>
    <p:sldId id="330" r:id="rId16"/>
    <p:sldId id="388" r:id="rId17"/>
    <p:sldId id="260" r:id="rId18"/>
    <p:sldId id="281" r:id="rId19"/>
    <p:sldId id="372" r:id="rId20"/>
    <p:sldId id="392" r:id="rId21"/>
    <p:sldId id="389" r:id="rId22"/>
    <p:sldId id="283" r:id="rId23"/>
    <p:sldId id="340" r:id="rId24"/>
    <p:sldId id="341" r:id="rId25"/>
    <p:sldId id="408" r:id="rId26"/>
    <p:sldId id="390" r:id="rId27"/>
    <p:sldId id="373" r:id="rId28"/>
    <p:sldId id="406" r:id="rId29"/>
    <p:sldId id="409" r:id="rId30"/>
    <p:sldId id="267" r:id="rId31"/>
    <p:sldId id="374" r:id="rId32"/>
    <p:sldId id="375" r:id="rId33"/>
    <p:sldId id="327" r:id="rId34"/>
    <p:sldId id="383" r:id="rId35"/>
    <p:sldId id="403" r:id="rId36"/>
    <p:sldId id="386" r:id="rId37"/>
    <p:sldId id="402" r:id="rId38"/>
    <p:sldId id="396" r:id="rId39"/>
    <p:sldId id="395" r:id="rId40"/>
    <p:sldId id="391" r:id="rId41"/>
    <p:sldId id="292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2020/2/24 Monday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17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18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19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20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21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22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23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24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25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26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27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28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29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30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31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32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33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34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36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37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38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39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40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11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12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13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14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15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16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2020/2/24 Monday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71930"/>
            <a:ext cx="12192000" cy="52628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35880" y="1986915"/>
            <a:ext cx="174625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zh-CN" altLang="en-US" sz="48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岑  参</a:t>
            </a:r>
          </a:p>
        </p:txBody>
      </p:sp>
      <p:sp>
        <p:nvSpPr>
          <p:cNvPr id="8" name="矩形 7"/>
          <p:cNvSpPr/>
          <p:nvPr/>
        </p:nvSpPr>
        <p:spPr>
          <a:xfrm>
            <a:off x="1362710" y="323850"/>
            <a:ext cx="9693910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01C5FD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pitchFamily="2" charset="-122"/>
              </a:rPr>
              <a:t> </a:t>
            </a:r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01C5FD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pitchFamily="2" charset="-122"/>
              </a:rPr>
              <a:t>白雪歌送武判官归京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183005" y="841375"/>
            <a:ext cx="10589895" cy="3520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3820"/>
              </a:lnSpc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瀚海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阑干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百丈冰，愁云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惨淡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万里凝。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中军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置酒饮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归</a:t>
            </a:r>
          </a:p>
          <a:p>
            <a:pPr lvl="0" fontAlgn="auto" latinLnBrk="1">
              <a:lnSpc>
                <a:spcPts val="3820"/>
              </a:lnSpc>
            </a:pPr>
            <a:endParaRPr lang="zh-CN" altLang="en-US" sz="3600" b="1" u="heavy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8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客，胡琴琵琶与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羌笛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。纷纷暮雪下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辕门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，风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掣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红旗</a:t>
            </a:r>
          </a:p>
          <a:p>
            <a:pPr lvl="0" fontAlgn="auto" latinLnBrk="1">
              <a:lnSpc>
                <a:spcPts val="38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8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冻不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翻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。轮台东门送君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去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，去时雪满天山路。       </a:t>
            </a:r>
          </a:p>
          <a:p>
            <a:pPr lvl="0" fontAlgn="auto" latinLnBrk="1">
              <a:lnSpc>
                <a:spcPts val="38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820"/>
              </a:lnSpc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山回路转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不见君，雪上空留马行处。</a:t>
            </a:r>
          </a:p>
        </p:txBody>
      </p:sp>
      <p:sp>
        <p:nvSpPr>
          <p:cNvPr id="12306" name="Text Box 18"/>
          <p:cNvSpPr txBox="1"/>
          <p:nvPr/>
        </p:nvSpPr>
        <p:spPr>
          <a:xfrm>
            <a:off x="3768725" y="1355090"/>
            <a:ext cx="2736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泛指西域的琴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1691005" y="4361815"/>
            <a:ext cx="10176510" cy="25698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无边沙漠结成百丈坚冰，忧愁的阴云凝结在长空。</a:t>
            </a: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帐中摆酒为回京人送行，助兴的是琵琶羌笛胡琴。</a:t>
            </a: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黄昏时辕门外大雪纷飞，冻硬的红旗风吹不飘动。</a:t>
            </a: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在轮台东门外送你回京，临行时茫茫白雪布满山。</a:t>
            </a: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山路曲折不见你的身影，雪地上空留马蹄的印迹。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7125335" y="1277620"/>
            <a:ext cx="3639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领兵将帅的营门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8613140" y="323850"/>
            <a:ext cx="1667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指主将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1926590" y="2232025"/>
            <a:ext cx="1343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飘动</a:t>
            </a:r>
          </a:p>
        </p:txBody>
      </p:sp>
      <p:sp>
        <p:nvSpPr>
          <p:cNvPr id="10" name="Text Box 5"/>
          <p:cNvSpPr txBox="1"/>
          <p:nvPr/>
        </p:nvSpPr>
        <p:spPr>
          <a:xfrm>
            <a:off x="9667240" y="2232025"/>
            <a:ext cx="1560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拉，扯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10882630" y="323850"/>
            <a:ext cx="1229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宴请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209550" y="841375"/>
            <a:ext cx="10394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沙漠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2220595" y="323850"/>
            <a:ext cx="3318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纵横交错的样子</a:t>
            </a:r>
          </a:p>
        </p:txBody>
      </p:sp>
      <p:sp>
        <p:nvSpPr>
          <p:cNvPr id="12" name="Text Box 5"/>
          <p:cNvSpPr txBox="1"/>
          <p:nvPr/>
        </p:nvSpPr>
        <p:spPr>
          <a:xfrm>
            <a:off x="6040120" y="323850"/>
            <a:ext cx="1343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暗淡</a:t>
            </a:r>
          </a:p>
        </p:txBody>
      </p:sp>
      <p:sp>
        <p:nvSpPr>
          <p:cNvPr id="14" name="Text Box 5"/>
          <p:cNvSpPr txBox="1"/>
          <p:nvPr/>
        </p:nvSpPr>
        <p:spPr>
          <a:xfrm>
            <a:off x="5539105" y="2310130"/>
            <a:ext cx="11169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离开</a:t>
            </a:r>
          </a:p>
        </p:txBody>
      </p:sp>
      <p:sp>
        <p:nvSpPr>
          <p:cNvPr id="15" name="Text Box 5"/>
          <p:cNvSpPr txBox="1"/>
          <p:nvPr/>
        </p:nvSpPr>
        <p:spPr>
          <a:xfrm>
            <a:off x="441325" y="3253105"/>
            <a:ext cx="46907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山势回环，道路盘旋曲折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1325" y="4361815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译文：</a:t>
            </a:r>
            <a:endParaRPr lang="zh-CN" altLang="en-US" sz="3200" b="1" dirty="0">
              <a:solidFill>
                <a:srgbClr val="00B050"/>
              </a:solidFill>
              <a:uFillTx/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6" grpId="0"/>
      <p:bldP spid="7" grpId="0"/>
      <p:bldP spid="9" grpId="0"/>
      <p:bldP spid="10" grpId="0"/>
      <p:bldP spid="11" grpId="0"/>
      <p:bldP spid="5" grpId="0"/>
      <p:bldP spid="8" grpId="0"/>
      <p:bldP spid="12" grpId="0"/>
      <p:bldP spid="14" grpId="0"/>
      <p:bldP spid="15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139950" y="1367155"/>
            <a:ext cx="916813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从诗题中能看出这首诗写了哪些内容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733675" y="2923858"/>
            <a:ext cx="82194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咏雪、送别。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110740" y="807720"/>
            <a:ext cx="818705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全诗共18句，根据文题可分为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哪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两个层次？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找出两层之间的过渡句。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466340" y="2507933"/>
            <a:ext cx="82194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第一层(1—10句)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咏雪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第二层(11—18句)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送别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过渡句：翰海阑干百丈冰，愁云惨淡万里凝。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913255" y="655955"/>
            <a:ext cx="865187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找出描写雪的句子，说说胡地雪景的特点有哪些？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828165" y="2084070"/>
            <a:ext cx="89503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北风卷地白草折，胡天八月即飞雪。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忽如一夜春风来，千树万树梨花开。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散入珠帘湿罗幕，狐裘不暖锦衾薄。 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纷纷暮雪下辕门，风掣红旗冻不翻。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轮台东门送君去，去时雪满天山路。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山回路转不见君，雪上空留马行处。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雪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得早，急骤，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洁白美丽，寒冷，雪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下得大，雄奇壮阔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770380" y="1052195"/>
            <a:ext cx="820737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作者写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边塞的雪景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，是怀着怎样的情感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和精神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来写的？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421255" y="2978150"/>
            <a:ext cx="8298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喜爱，赞美的感情，昂扬乐观的精神。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595120" y="923925"/>
            <a:ext cx="954087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从用词和描写角度赏析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北风卷地白草折，胡天八月即飞雪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927860" y="2254885"/>
            <a:ext cx="88703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第一句写风，一个“卷”字，一个“折”字分别从正面和侧面写出了风势之猛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遍地肃杀的景象。第二句写雪，“八月”说明胡天下雪的时间早，“飞”字勾画出了一幅雪花漫天飘舞的景象，“即”字表现了诗人的惊奇之情。这两句极写边塞的风狂雪早。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920875" y="878840"/>
            <a:ext cx="872998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“忽如一夜春风来，千树万树梨花开”构思新颖，联想奇特，请结合诗的内容说说这两句诗描绘了怎样的画面？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353310" y="3292793"/>
            <a:ext cx="82981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雪花给树披上了银装，仿佛突然刮起了强劲的东风，一夜之间催开了千树万树的梨花。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403985" y="571500"/>
            <a:ext cx="1049464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赏析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忽如一夜春风来，千树万树梨花开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403985" y="1226820"/>
            <a:ext cx="97847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“忽如”二字用得神妙，不仅写出“胡天”变幻无常，大雪来得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突然、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急骤，而且，再次传神地写出了诗人的惊奇。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以梨花喻雪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，雄奇明丽，新颖独特，落笔传神，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不仅写出了雪的洁白，富有动态感和立体感，同时也使人仿佛闻到阵阵花香。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千树万树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写出了雪的铺天盖地，渲染出了极富浪漫色彩的壮美情境。以春天比喻冬天，把冬天写出春意，情调乐观而昂扬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，体现了作者的豪放风格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这两句不愧是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咏雪的千古名句。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934845" y="946785"/>
            <a:ext cx="915543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赏析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散入珠帘湿罗幕，狐裘不暖锦衾薄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363470" y="2730183"/>
            <a:ext cx="82981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笔触由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帐外写到帐内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写雪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天寒冷的生活情景。一个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“散”字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雪花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飘进帐内那种慢悠悠、轻悄悄的情形表现得淋漓尽致。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162175" y="1082040"/>
            <a:ext cx="844423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从修辞角度和写作手法赏析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将军角弓不得控，都护铁衣冷难着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393315" y="2709545"/>
            <a:ext cx="83572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运用对偶和互文的修辞手法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生动地表现了胡天的奇寒叫人难以忍受，“将军”与“都护”尚且如此，一般士兵就可想而知了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表现了边塞军营中将士的苦寒生活，从侧面反衬边塞的寒冷。这样记录边塞奇事，角度也很新颖。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506855" y="1137285"/>
            <a:ext cx="97809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送别诗，是抒发诗人离别之情的诗歌。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比如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李白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“桃花潭水三千尺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不及汪伦送我情”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，王维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“劝君更尽一杯酒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西出阳关无故人”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，王勃的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“海内存知己，天涯若比邻”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高适的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“莫愁前路无知己，天下谁人不识君”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等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都是脍炙人口的名句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。送别诗抒写离别情绪，是分离时迸发的情感火花。送别诗要想“感动激发人意”，必须采用一些手法来“言情”。今天我们就一起来学习岑参的这首雪中送别诗。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导入新课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878965" y="1082040"/>
            <a:ext cx="843407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请描述“瀚海阑干百丈冰，愁云惨淡万里凝”所展现的画面。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234565" y="2879090"/>
            <a:ext cx="83489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茫茫的沙漠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广阔无垠，百丈高的坚冰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纵横交错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天上愁思的烟云惨淡无色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万里间凝滞不动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595120" y="923925"/>
            <a:ext cx="915543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“瀚海阑干百丈冰，愁云惨淡万里凝”在结构和内容写法上有何妙处。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066925" y="2433320"/>
            <a:ext cx="88118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结构上：起承上启下的作用。由咏雪过渡到送别。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内容写法上：用对偶、夸张和寓情于景的写法，写出了天寒地冻、愁云满天的景象，表达了对友人的担忧之情，为下文写送别的场面，营造气氛。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185035" y="1215708"/>
            <a:ext cx="915543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诗歌是从哪里开始着重写送别的？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613660" y="2591435"/>
            <a:ext cx="8298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从“中军置酒饮归客”一句开始。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931035" y="1200150"/>
            <a:ext cx="810641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齐读第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层(1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—1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句)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诗人写送别写出了对友人怎样的情感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768600" y="2917825"/>
            <a:ext cx="8298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依依不舍。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697355" y="874395"/>
            <a:ext cx="882967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哪些诗句表现了这种情感，是如何表现出来的？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096135" y="2442845"/>
            <a:ext cx="91376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中军置酒饮归客，胡琴琵琶与羌笛。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——设宴饯别   情深义厚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轮台东门送君去，去时雪满天山路。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——雪中送别   依依不舍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山回路转不见君，雪上空留马行处。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——依依惜别   难分难舍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737360" y="923925"/>
            <a:ext cx="946213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为什么要列举“胡琴”“琵琶”“羌笛”这三种乐器呢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165985" y="2679701"/>
            <a:ext cx="8298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列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举三种乐器，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写出了送别宴会上的热闹情景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含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另一层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深意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朋友就要回乡了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在饯别酒席上演奏的仍然是这些异乡的乐器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流露出一股思乡之情。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898650" y="722630"/>
            <a:ext cx="882904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赏析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“纷纷暮雪下辕门，风掣红旗冻不翻”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044700" y="2028190"/>
            <a:ext cx="88607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从视觉角度看，红白相衬，互相映衬，色彩鲜明。而那白雪背景上的鲜红一点，那冷色基调的画面上的暖色反衬得整个境界更清白，更寒冷。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尽管风刮得挺猛，辕门上的红旗一动不动——它已经被冰雪冻结了。这一生动而反常的细节，运用反衬手法，再次传神地写出了边塞的天气奇寒。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931035" y="923925"/>
            <a:ext cx="915543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赏析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“轮台东门送君去，去时雪满天山路”。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402840" y="2809240"/>
            <a:ext cx="83769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写分手的情景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，诗人送别友人，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从辕门一直送到轮台东门，依依不舍。路遥远，风雪猛，难行走，惜别、担忧之意交织于胸。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871345" y="929005"/>
            <a:ext cx="877062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“山回路转不见君，雪上空留马行处”运用了什么抒情方式？抒发了诗人怎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样的思想感情？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403475" y="2997200"/>
            <a:ext cx="78536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间接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抒情。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表达了诗人与友人的依依惜别之情。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570990" y="504190"/>
            <a:ext cx="965962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说说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“山回路转不见君，雪上空留马行处”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是怎样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体现了中国绘画中的“留白”这一艺术手法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的？有什么作用？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570990" y="2011680"/>
            <a:ext cx="10175875" cy="4846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这两句写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诗人极目远送，友人在风雪的山中越走越远，忽隐忽现，只能看见雪地上留下的马蹄踪迹。诗人在风雪中伫立了多久？友人离开时是否也是几步一回头？友人的前行是否顺利，送别是又有一番怎么样的叮嘱？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给人留下了想象的空间，引发读者无尽的思考，表达了诗人对朋友的依依不舍及朋友离去后的无限惆怅之情，还有对友人的无限思念和祝福。字字传神，含蓄隽永。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这不仅是视觉的留白，也是情感的留白。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891030" y="1693228"/>
            <a:ext cx="9115425" cy="37998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有感情地朗读诗歌并理解诗歌大意。</a:t>
            </a: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把握住“雪”和“送”分析诗歌，描绘出诗歌的画面，赏析诗句，感受诗歌营造的意境。</a:t>
            </a: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通过对诗句多层次的品读来领悟作者的思想感情。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学习目标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946910" y="1162050"/>
            <a:ext cx="829818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写雪带来的酷寒，写边地的风光和送别有关系吗？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065655" y="3057208"/>
            <a:ext cx="82981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为送别设置背景，渲染气氛。在边地奇异雄伟的风光和大风雪的背景下，送别带上了雄浑悲壮的色彩。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518285" y="561975"/>
            <a:ext cx="9321800" cy="27844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2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在这奇冷的冰雪天气里送别友人，本应该是一件凄凉悲伤之事，然而作者却借助对边塞雄奇瑰丽景色的描绘，将戍边将士之别衬托得雄浑悲壮。边塞雪景在诗人的笔下是如此的雄奇、壮丽。这是为什么呢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948180" y="3410585"/>
            <a:ext cx="88925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因为作者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渴望在边塞建功立业，从他的诗句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“功名只向马上取，真是丈夫一英雄”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可见一斑；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诗人所处的时代，正值大唐盛世，国家的强盛自然给人一种昂扬向上的力量。所以在这首诗中我们看到的更多是诗人乐观向上的情怀。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020570" y="501968"/>
            <a:ext cx="915543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分析本文的线索。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741170" y="1226820"/>
            <a:ext cx="977074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本诗以“雪”这一景物为抒情发展的线索。　　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“雪”共出现四次，组成四个画面：　　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第一次——送别前的“飞雪”，在读者面前呈现“八月飞雪苦寒图”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第二次——中军置酒饯别时的“纷纷暮雪”，在读者面前呈现“军营饯别奇寒图”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第三次——临别时“雪满天山路”，在读者面前呈现“东门惜别惆怅图”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第四次——送别后，“雪上空留马行处”，在读者面前呈现“雪地伫立思乡图”。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125980" y="1206818"/>
            <a:ext cx="848296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这首诗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抒发了诗人什么样的感情？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038350" y="2433320"/>
            <a:ext cx="85705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这首诗气势雄壮、描写逼真、气魄宏大，描写了唐代边地特有的奇异风光，表现出化苦为乐、积极向上的乐观情怀，抒发了诗人因朋友离去而生发的无限无限惆怅之情。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636395" y="1251585"/>
            <a:ext cx="9304655" cy="4605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这首诗气势恢宏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描写了盛唐时代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西域八月飞雪的壮丽景色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抒发了诗人的无限愁情。全诗紧扣“雪”字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以雪生发奇情妙思。虽仅四句提到“雪”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但诗句却处处合“雪”。雪是景物中心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雪景衬托送别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景中有情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送别的场面又描绘了雪景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情中有景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景情合一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，意境鲜明，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匠心独运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具有极强的艺术感染力。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课堂小结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9" name="TextBox 8"/>
          <p:cNvSpPr txBox="1"/>
          <p:nvPr/>
        </p:nvSpPr>
        <p:spPr>
          <a:xfrm>
            <a:off x="2002790" y="931863"/>
            <a:ext cx="852487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白雪歌送武判官归京</a:t>
            </a: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咏雪——奇异瑰丽 </a:t>
            </a: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送别——依依离情 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板书设计</a:t>
            </a:r>
          </a:p>
        </p:txBody>
      </p:sp>
      <p:sp>
        <p:nvSpPr>
          <p:cNvPr id="9" name="自选图形 2"/>
          <p:cNvSpPr/>
          <p:nvPr/>
        </p:nvSpPr>
        <p:spPr>
          <a:xfrm rot="10800000">
            <a:off x="6092825" y="2990215"/>
            <a:ext cx="344805" cy="1944370"/>
          </a:xfrm>
          <a:prstGeom prst="leftBrace">
            <a:avLst>
              <a:gd name="adj1" fmla="val 60314"/>
              <a:gd name="adj2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6878955" y="2990215"/>
            <a:ext cx="36487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比喻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夸张</a:t>
            </a: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反衬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留白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655445" y="722630"/>
            <a:ext cx="8961120" cy="23482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《茅屋为秋风所破歌》和《白雪歌送武判官归京》都是“歌行体”诗，形式自由，语言流畅，格调奔放。请从句式、叙事、抒情等方面说说这两首诗的异同。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968500" y="3382011"/>
            <a:ext cx="85223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这两首诗的相同之处是：都不拘固定的格式，篇无定句，诗句多少依所要表达的内容而定；都以写气候景物开篇，都将景物描写与叙事融为一体；都抒发了诗人独特的情怀。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923415" y="1721485"/>
            <a:ext cx="88569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不同之处在于，《茅屋为秋风所破歌》以七字句为主，间有九字句和二字句，句式杂错；叙事故事性强；抒情强烈而深沉。而《白雪歌送武判官归京》都是七字句，句式整齐；叙事点到为止；抒情含蓄而典雅。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811020" y="863600"/>
            <a:ext cx="9307195" cy="5528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53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、用原文语句填空。</a:t>
            </a:r>
          </a:p>
          <a:p>
            <a:pPr indent="0" fontAlgn="auto" latinLnBrk="1">
              <a:lnSpc>
                <a:spcPts val="53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《白雪歌送武判官归京》中借自然景物写凄凉寒冷景象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__________________________________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</a:p>
          <a:p>
            <a:pPr indent="0" fontAlgn="auto" latinLnBrk="1">
              <a:lnSpc>
                <a:spcPts val="5300"/>
              </a:lnSpc>
              <a:buClr>
                <a:srgbClr val="0000FF"/>
              </a:buClr>
              <a:buFont typeface="Wingdings" panose="05000000000000000000" charset="0"/>
              <a:buNone/>
            </a:pP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fontAlgn="auto" latinLnBrk="1">
              <a:lnSpc>
                <a:spcPts val="53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《白雪歌送武判官归京》中从视觉角度看，色彩鲜明，红白映衬的两句诗是：____________________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_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35200" y="4798695"/>
            <a:ext cx="9071610" cy="14554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32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纷纷暮雪下辕门，风掣红旗冻不翻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1958340" y="2294255"/>
            <a:ext cx="92779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北风卷地白草折，胡天八月即飞雪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374140" y="633413"/>
            <a:ext cx="9443085" cy="62979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下面哪一项与“山回路转不见君，雪上空留马行处”一句在写法和表达的情感上最为接近？（   ）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A．孤帆远影碧空尽，惟见长江天际流。（李白《送孟浩然之广陵》）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B．无可奈何花落去，似曾相识燕归来。（晏殊《浣溪沙》）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C．何当共剪西窗烛，却话巴山夜雨时。（李商隐《夜雨寄北》）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D．海内存知己，天涯若比邻。（王勃《送杜少府之任蜀川》）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970530" y="1723390"/>
            <a:ext cx="922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9" name="TextBox 8"/>
          <p:cNvSpPr txBox="1"/>
          <p:nvPr/>
        </p:nvSpPr>
        <p:spPr>
          <a:xfrm>
            <a:off x="3813175" y="722313"/>
            <a:ext cx="81438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岑参(约715—770)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荆州江陵(今湖北江陵)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盛唐最典型的边塞诗人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与另一位边塞诗人高适齐名，世称“高岑”。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岑参曾两度出塞，在新疆前后呆了六年，对军旅生活和边地风光有着切身的体会。岑参工诗，长于七言歌行，代表作是《白雪歌送武判官归京》。其诗富有浪漫主义的特色，气势雄伟，风格奇峭，想象丰富，色彩瑰丽，热情奔放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充满乐观进取的精神。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作者简介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15214" t="9514" r="17208" b="15004"/>
          <a:stretch>
            <a:fillRect/>
          </a:stretch>
        </p:blipFill>
        <p:spPr>
          <a:xfrm>
            <a:off x="215900" y="1683385"/>
            <a:ext cx="3318510" cy="37674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954530" y="873760"/>
            <a:ext cx="9284335" cy="23482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“山回路转不见君，雪上空留马行处”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一句表现了作者怎样的思想感情？这两句与李白的“孤帆远影碧空尽，唯见长江天际流”在表达感情方面的相同之处是什么？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313940" y="3660140"/>
            <a:ext cx="85744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写友人已去而诗人伫立远望的情形，表现了诗人依依惜别和无限惆怅的心情。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二者都写出了分手时凝望友人远去的情景，表达了依依不舍之情。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t="4375" r="-328" b="19079"/>
          <a:stretch>
            <a:fillRect/>
          </a:stretch>
        </p:blipFill>
        <p:spPr>
          <a:xfrm>
            <a:off x="0" y="0"/>
            <a:ext cx="12260580" cy="6873875"/>
          </a:xfrm>
          <a:prstGeom prst="rect">
            <a:avLst/>
          </a:prstGeom>
        </p:spPr>
      </p:pic>
      <p:sp>
        <p:nvSpPr>
          <p:cNvPr id="38915" name="WordArt 3"/>
          <p:cNvSpPr/>
          <p:nvPr/>
        </p:nvSpPr>
        <p:spPr>
          <a:xfrm>
            <a:off x="2508250" y="1683385"/>
            <a:ext cx="6690360" cy="24745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auto"/>
            <a:r>
              <a:rPr lang="zh-CN" altLang="en-US" sz="2700" b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再 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9" name="TextBox 8"/>
          <p:cNvSpPr txBox="1"/>
          <p:nvPr/>
        </p:nvSpPr>
        <p:spPr>
          <a:xfrm>
            <a:off x="1352550" y="831215"/>
            <a:ext cx="97516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边塞诗又称出塞诗，是以边疆地区汉族军民生活和自然风光为题材的诗。一般认为，边塞诗初步发展于汉魏六朝时代，隋代开始兴盛，唐即进入发展的黄金时代。据统计，唐以前的边塞诗，现存不到二百首，而《全唐诗》中所收的边塞诗就达两千余首。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唐代边塞诗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以边塞军旅生活为主要内容，描写奇异的塞外风光、反映戍边的艰辛，抒发建功立业、报效国家的豪情，基调昂扬，其中有些宏伟的篇章不但是汉族文学的宝贵财富，而且极具历史意义。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文体知识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9" name="TextBox 8"/>
          <p:cNvSpPr txBox="1"/>
          <p:nvPr/>
        </p:nvSpPr>
        <p:spPr>
          <a:xfrm>
            <a:off x="1243330" y="1405255"/>
            <a:ext cx="97339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唐代天宝年间，李唐王朝与西北少数民族边境战事不断，许多文人也纷纷投入军人幕府，寻求个人发展，岑参就是其中之一。他怀着建功立业的志向，两度出塞，度过了六年艰苦的军旅生涯，对鞍马风尘的征战生活与冰天雪地的塞外风光有长期的观察与体会，《白雪歌送武判官归京》就是他第二次出塞充任安西北庭节度判官，在轮台幕府中送友人回京时所作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背景链接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9" name="TextBox 8"/>
          <p:cNvSpPr txBox="1"/>
          <p:nvPr/>
        </p:nvSpPr>
        <p:spPr>
          <a:xfrm>
            <a:off x="2352675" y="1516698"/>
            <a:ext cx="8524875" cy="3823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82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岑参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(cén shēn)　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散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入(sàn)</a:t>
            </a:r>
          </a:p>
          <a:p>
            <a:pPr fontAlgn="auto" latinLnBrk="1">
              <a:lnSpc>
                <a:spcPts val="5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狐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裘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(qiú)     	  锦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衾薄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(qīn bó)</a:t>
            </a:r>
          </a:p>
          <a:p>
            <a:pPr fontAlgn="auto" latinLnBrk="1">
              <a:lnSpc>
                <a:spcPts val="582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都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护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dū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     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瀚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海(hàn)　　  　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阑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干(lán)    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饮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归客（yìn）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笛(qiāng)       风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掣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红旗(chè)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字音字形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9" name="TextBox 8"/>
          <p:cNvSpPr txBox="1"/>
          <p:nvPr/>
        </p:nvSpPr>
        <p:spPr>
          <a:xfrm>
            <a:off x="1927860" y="722630"/>
            <a:ext cx="9078595" cy="5885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0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北风/卷地/白草折，胡天/八月/即飞雪。</a:t>
            </a:r>
          </a:p>
          <a:p>
            <a:pPr fontAlgn="auto" latinLnBrk="1">
              <a:lnSpc>
                <a:spcPts val="50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忽如/一夜/春风来，千树/万树/梨花开。</a:t>
            </a:r>
          </a:p>
          <a:p>
            <a:pPr fontAlgn="auto" latinLnBrk="1">
              <a:lnSpc>
                <a:spcPts val="50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散入/珠帘/湿罗幕，狐裘/不暖/锦衾薄。</a:t>
            </a:r>
          </a:p>
          <a:p>
            <a:pPr fontAlgn="auto" latinLnBrk="1">
              <a:lnSpc>
                <a:spcPts val="50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将军/角弓/不得控，都护/铁衣/冷难着。</a:t>
            </a:r>
          </a:p>
          <a:p>
            <a:pPr fontAlgn="auto" latinLnBrk="1">
              <a:lnSpc>
                <a:spcPts val="50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瀚海/阑干/百丈冰，愁云/惨淡/万里凝。</a:t>
            </a:r>
          </a:p>
          <a:p>
            <a:pPr fontAlgn="auto" latinLnBrk="1">
              <a:lnSpc>
                <a:spcPts val="50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中军/置酒/饮归客，胡琴/琵琶/与羌笛。</a:t>
            </a:r>
          </a:p>
          <a:p>
            <a:pPr fontAlgn="auto" latinLnBrk="1">
              <a:lnSpc>
                <a:spcPts val="50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纷纷/暮雪/下辕门，风掣/红旗/冻不翻。</a:t>
            </a:r>
          </a:p>
          <a:p>
            <a:pPr fontAlgn="auto" latinLnBrk="1">
              <a:lnSpc>
                <a:spcPts val="50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轮台/东门/送君去，去时/雪满/天山路。</a:t>
            </a:r>
          </a:p>
          <a:p>
            <a:pPr fontAlgn="auto" latinLnBrk="1">
              <a:lnSpc>
                <a:spcPts val="50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山回/路转/不见君，雪上/空留/马行处。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朗读节奏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947420" y="870585"/>
            <a:ext cx="105898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北风卷地白草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折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胡天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八月即飞雪。忽如一夜</a:t>
            </a:r>
          </a:p>
          <a:p>
            <a:pPr lvl="0" fontAlgn="auto" latinLnBrk="1">
              <a:lnSpc>
                <a:spcPct val="10000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春风来，千树万树梨花开。散入珠帘湿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罗幕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，狐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裘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ct val="100000"/>
              </a:lnSpc>
            </a:pPr>
            <a:endParaRPr lang="zh-CN" altLang="en-US" sz="3600" b="1" u="heavy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不暖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锦衾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薄。将军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角弓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不得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控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，都护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铁衣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冷难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着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12292" name="Text Box 4"/>
          <p:cNvSpPr txBox="1"/>
          <p:nvPr/>
        </p:nvSpPr>
        <p:spPr>
          <a:xfrm>
            <a:off x="10416540" y="1513205"/>
            <a:ext cx="109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皮衣</a:t>
            </a:r>
          </a:p>
        </p:txBody>
      </p:sp>
      <p:sp>
        <p:nvSpPr>
          <p:cNvPr id="12293" name="Text Box 5"/>
          <p:cNvSpPr txBox="1"/>
          <p:nvPr/>
        </p:nvSpPr>
        <p:spPr>
          <a:xfrm>
            <a:off x="8099425" y="1513205"/>
            <a:ext cx="2317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帐幕，帐篷</a:t>
            </a:r>
          </a:p>
        </p:txBody>
      </p:sp>
      <p:sp>
        <p:nvSpPr>
          <p:cNvPr id="12306" name="Text Box 18"/>
          <p:cNvSpPr txBox="1"/>
          <p:nvPr/>
        </p:nvSpPr>
        <p:spPr>
          <a:xfrm>
            <a:off x="689610" y="2586355"/>
            <a:ext cx="39103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织锦被都显得单薄了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1311275" y="4248785"/>
            <a:ext cx="10339705" cy="244602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北风席卷大地吹折白草，仲秋八月胡地飘降大雪。</a:t>
            </a: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仿佛一夜之间春风吹来，树上有如梨花竞相开放。</a:t>
            </a: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雪花飘入帘笼沾湿帐幕，就是穿狐皮袍也不暖和。</a:t>
            </a: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将军兽角弓冻得拉不开，都护的铠甲冷得难穿上。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3686175" y="1390015"/>
            <a:ext cx="2607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折断，刮倒</a:t>
            </a:r>
          </a:p>
        </p:txBody>
      </p:sp>
      <p:sp>
        <p:nvSpPr>
          <p:cNvPr id="3" name="Text Box 18"/>
          <p:cNvSpPr txBox="1"/>
          <p:nvPr/>
        </p:nvSpPr>
        <p:spPr>
          <a:xfrm>
            <a:off x="4827270" y="287020"/>
            <a:ext cx="3663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指塞北一带的天空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10159365" y="2586355"/>
            <a:ext cx="641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穿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6294120" y="2586355"/>
            <a:ext cx="1343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拉开</a:t>
            </a:r>
          </a:p>
        </p:txBody>
      </p:sp>
      <p:sp>
        <p:nvSpPr>
          <p:cNvPr id="12" name="Text Box 18"/>
          <p:cNvSpPr txBox="1"/>
          <p:nvPr/>
        </p:nvSpPr>
        <p:spPr>
          <a:xfrm>
            <a:off x="7755890" y="2586355"/>
            <a:ext cx="22752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铁制的铠甲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33680" y="4248785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译文：</a:t>
            </a:r>
            <a:endParaRPr lang="zh-CN" altLang="en-US" sz="3200" b="1" dirty="0">
              <a:solidFill>
                <a:srgbClr val="00B050"/>
              </a:solidFill>
              <a:uFillTx/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306" grpId="0"/>
      <p:bldP spid="30723" grpId="0"/>
      <p:bldP spid="2" grpId="0"/>
      <p:bldP spid="3" grpId="0"/>
      <p:bldP spid="7" grpId="0"/>
      <p:bldP spid="11" grpId="0"/>
      <p:bldP spid="12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2171</Words>
  <Application>Microsoft Office PowerPoint</Application>
  <PresentationFormat>自定义</PresentationFormat>
  <Paragraphs>272</Paragraphs>
  <Slides>41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52</cp:revision>
  <dcterms:created xsi:type="dcterms:W3CDTF">2019-06-19T02:08:00Z</dcterms:created>
  <dcterms:modified xsi:type="dcterms:W3CDTF">2020-02-24T06:15:45Z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