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9" r:id="rId2"/>
    <p:sldId id="323" r:id="rId3"/>
    <p:sldId id="257" r:id="rId4"/>
    <p:sldId id="261" r:id="rId5"/>
    <p:sldId id="281" r:id="rId6"/>
    <p:sldId id="330" r:id="rId7"/>
    <p:sldId id="282" r:id="rId8"/>
    <p:sldId id="309" r:id="rId9"/>
    <p:sldId id="310" r:id="rId10"/>
    <p:sldId id="347" r:id="rId11"/>
    <p:sldId id="348" r:id="rId12"/>
    <p:sldId id="349" r:id="rId13"/>
    <p:sldId id="315" r:id="rId14"/>
    <p:sldId id="316" r:id="rId15"/>
    <p:sldId id="295" r:id="rId16"/>
    <p:sldId id="283" r:id="rId17"/>
    <p:sldId id="325" r:id="rId18"/>
    <p:sldId id="317" r:id="rId19"/>
    <p:sldId id="326" r:id="rId20"/>
    <p:sldId id="284" r:id="rId21"/>
    <p:sldId id="346" r:id="rId22"/>
    <p:sldId id="278" r:id="rId23"/>
    <p:sldId id="350" r:id="rId24"/>
    <p:sldId id="351" r:id="rId25"/>
    <p:sldId id="352" r:id="rId26"/>
    <p:sldId id="294" r:id="rId27"/>
    <p:sldId id="343" r:id="rId28"/>
    <p:sldId id="319" r:id="rId29"/>
    <p:sldId id="287" r:id="rId30"/>
    <p:sldId id="333" r:id="rId31"/>
    <p:sldId id="334" r:id="rId32"/>
    <p:sldId id="335" r:id="rId33"/>
    <p:sldId id="336" r:id="rId34"/>
    <p:sldId id="337" r:id="rId35"/>
    <p:sldId id="338" r:id="rId36"/>
    <p:sldId id="339" r:id="rId3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Objects="1">
      <p:cViewPr varScale="1">
        <p:scale>
          <a:sx n="85" d="100"/>
          <a:sy n="85" d="100"/>
        </p:scale>
        <p:origin x="-1122" y="-78"/>
      </p:cViewPr>
      <p:guideLst>
        <p:guide orient="horz" pos="215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813C05-C13C-4DC6-930B-2202608144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CA255B-63AD-48AF-991A-590D7D8887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681549-672B-4BBA-8E8A-812F53C07BE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644689564"/>
      </p:ext>
    </p:extLst>
  </p:cSld>
  <p:clrMapOvr>
    <a:masterClrMapping/>
  </p:clrMapOvr>
  <p:transition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2051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2052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053"/>
          <p:cNvSpPr>
            <a:spLocks noGrp="1"/>
          </p:cNvSpPr>
          <p:nvPr>
            <p:ph type="sldNum" sz="quarter" idx="12"/>
          </p:nvPr>
        </p:nvSpPr>
        <p:spPr/>
        <p:txBody>
          <a:bodyPr anchor="t"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0CCDD12-86EC-4A8A-BA11-EFCB2B8AC9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wheel spokes="3"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025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文本占位符 1026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4609813-8E1A-427A-BDC5-4D07C1DB2C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8" r:id="rId2"/>
    <p:sldLayoutId id="2147483698" r:id="rId3"/>
    <p:sldLayoutId id="2147483699" r:id="rId4"/>
  </p:sldLayoutIdLst>
  <p:transition>
    <p:wheel spokes="3"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.baidu.com/i?ct=503316480&amp;z=0&amp;tn=baiduimagedetail&amp;word=%C7%FC%D4%AD&amp;in=7&amp;cl=2&amp;cm=1&amp;sc=0&amp;lm=-1&amp;pn=6&amp;rn=1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hyperlink" Target="http://image.baidu.com/i?ct=503316480&amp;z=0&amp;tn=baiduimagedetail&amp;word=%C7%FC%D4%AD&amp;in=17&amp;cl=2&amp;cm=1&amp;sc=0&amp;lm=-1&amp;pn=16&amp;rn=1" TargetMode="External"/><Relationship Id="rId4" Type="http://schemas.openxmlformats.org/officeDocument/2006/relationships/image" Target="../media/image1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0.jpeg"/><Relationship Id="rId2" Type="http://schemas.openxmlformats.org/officeDocument/2006/relationships/hyperlink" Target="http://www.tfzart.com/mjhl/hanwu.htm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age.baidu.com/i?ct=503316480&amp;z=0&amp;tn=baiduimagedetail&amp;word=%C2%BD%D3%CE&amp;in=27&amp;cl=2&amp;cm=1&amp;sc=0&amp;lm=-1&amp;pn=26&amp;rn=1" TargetMode="External"/><Relationship Id="rId5" Type="http://schemas.openxmlformats.org/officeDocument/2006/relationships/image" Target="../media/image19.jpeg"/><Relationship Id="rId4" Type="http://schemas.openxmlformats.org/officeDocument/2006/relationships/hyperlink" Target="http://image.baidu.com/i?ct=503316480&amp;z=0&amp;tn=baiduimagedetail&amp;word=%C2%BD%D3%CE&amp;in=29&amp;cl=2&amp;cm=1&amp;sc=0&amp;lm=-1&amp;pn=28&amp;rn=1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3.jpeg"/><Relationship Id="rId2" Type="http://schemas.openxmlformats.org/officeDocument/2006/relationships/hyperlink" Target="http://image.baidu.com/i?ct=503316480&amp;z=0&amp;tn=baiduimagedetail&amp;word=%CE%C4%CC%EC%CF%E9&amp;in=1&amp;cl=2&amp;cm=1&amp;sc=0&amp;lm=-1&amp;pn=0&amp;rn=1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age.baidu.com/i?ct=503316480&amp;z=0&amp;tn=baiduimagedetail&amp;word=%CE%C4%CC%EC%CF%E9&amp;in=41&amp;cl=2&amp;cm=1&amp;sc=0&amp;lm=-1&amp;pn=40&amp;rn=1" TargetMode="External"/><Relationship Id="rId5" Type="http://schemas.openxmlformats.org/officeDocument/2006/relationships/image" Target="../media/image22.jpeg"/><Relationship Id="rId4" Type="http://schemas.openxmlformats.org/officeDocument/2006/relationships/hyperlink" Target="http://image.baidu.com/i?ct=503316480&amp;z=0&amp;tn=baiduimagedetail&amp;word=%CE%C4%CC%EC%CF%E9&amp;in=19&amp;cl=2&amp;cm=1&amp;sc=0&amp;lm=-1&amp;pn=18&amp;rn=1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image.baidu.com/i?ct=503316480&amp;z=0&amp;tn=baiduimagedetail&amp;word=%D0%C1%C6%FA%BC%B2&amp;in=1&amp;cl=2&amp;cm=1&amp;sc=0&amp;lm=-1&amp;pn=0&amp;rn=1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hyperlink" Target="http://image.baidu.com/i?ct=503316480&amp;z=0&amp;tn=baiduimagedetail&amp;word=%D0%C1%C6%FA%BC%B2&amp;in=26&amp;cl=2&amp;cm=1&amp;sc=0&amp;lm=-1&amp;pn=25&amp;rn=1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Sky&#25105;&#26368;&#22823;\&#35821;&#25991;&#29256;&#24517;&#20462;1-5&#20876;\&#31532;&#20108;&#20876;\6&#26460;&#29995;&#35799;&#22235;&#39318;\&#30331;&#39640;\&#30331;&#39640;&#20570;&#35838;OK&#20840;&#22871;\&#28180;&#33311;&#21809;&#26202;.MP3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>
          <a:xfrm>
            <a:off x="0" y="2116138"/>
            <a:ext cx="9144000" cy="1871662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zh-CN" altLang="en-US" smtClean="0">
                <a:latin typeface="华文行楷" pitchFamily="2" charset="-122"/>
                <a:ea typeface="华文行楷" pitchFamily="2" charset="-122"/>
              </a:rPr>
              <a:t>茅屋连黎庶，宿儒孤舟叹人间疾苦；</a:t>
            </a:r>
            <a:r>
              <a:rPr lang="en-US" altLang="zh-CN" smtClean="0">
                <a:latin typeface="华文行楷" pitchFamily="2" charset="-122"/>
                <a:ea typeface="华文行楷" pitchFamily="2" charset="-122"/>
              </a:rPr>
              <a:t/>
            </a:r>
            <a:br>
              <a:rPr lang="en-US" altLang="zh-CN" smtClean="0">
                <a:latin typeface="华文行楷" pitchFamily="2" charset="-122"/>
                <a:ea typeface="华文行楷" pitchFamily="2" charset="-122"/>
              </a:rPr>
            </a:br>
            <a:r>
              <a:rPr lang="en-US" altLang="zh-CN" smtClean="0"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smtClean="0">
                <a:latin typeface="华文行楷" pitchFamily="2" charset="-122"/>
                <a:ea typeface="华文行楷" pitchFamily="2" charset="-122"/>
              </a:rPr>
              <a:t>草堂铸诗魂，圣哲七律吟世事沧桑。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497887" cy="5616575"/>
          </a:xfrm>
        </p:spPr>
        <p:txBody>
          <a:bodyPr/>
          <a:lstStyle/>
          <a:p>
            <a:pPr algn="l" eaLnBrk="1" hangingPunct="1"/>
            <a:r>
              <a:rPr lang="en-US" altLang="zh-CN" sz="6600" b="1" smtClean="0">
                <a:solidFill>
                  <a:srgbClr val="FF6600"/>
                </a:solidFill>
              </a:rPr>
              <a:t/>
            </a:r>
            <a:br>
              <a:rPr lang="en-US" altLang="zh-CN" sz="6600" b="1" smtClean="0">
                <a:solidFill>
                  <a:srgbClr val="FF6600"/>
                </a:solidFill>
              </a:rPr>
            </a:br>
            <a:r>
              <a:rPr lang="en-US" altLang="zh-CN" sz="6300" smtClean="0">
                <a:solidFill>
                  <a:schemeClr val="tx1"/>
                </a:solidFill>
              </a:rPr>
              <a:t>“</a:t>
            </a:r>
            <a:r>
              <a:rPr lang="zh-CN" altLang="en-US" sz="6300" smtClean="0">
                <a:solidFill>
                  <a:schemeClr val="tx1"/>
                </a:solidFill>
              </a:rPr>
              <a:t>人品之高下，以其哭泣之多寡为衡。盖哭泣者，灵性之象也。</a:t>
            </a:r>
            <a:r>
              <a:rPr kumimoji="0" lang="zh-CN" altLang="en-US" sz="6300" smtClean="0">
                <a:solidFill>
                  <a:schemeClr val="tx1"/>
                </a:solidFill>
              </a:rPr>
              <a:t>有一份灵性即有一份哭泣。</a:t>
            </a:r>
            <a:r>
              <a:rPr lang="zh-CN" altLang="en-US" sz="6300" smtClean="0">
                <a:solidFill>
                  <a:schemeClr val="tx1"/>
                </a:solidFill>
              </a:rPr>
              <a:t>”       </a:t>
            </a:r>
            <a:r>
              <a:rPr lang="en-US" altLang="zh-CN" sz="6300" smtClean="0">
                <a:solidFill>
                  <a:schemeClr val="tx1"/>
                </a:solidFill>
              </a:rPr>
              <a:t>——</a:t>
            </a:r>
            <a:r>
              <a:rPr lang="zh-CN" altLang="en-US" sz="6300" smtClean="0">
                <a:solidFill>
                  <a:schemeClr val="tx1"/>
                </a:solidFill>
              </a:rPr>
              <a:t>刘鹗</a:t>
            </a:r>
          </a:p>
        </p:txBody>
      </p:sp>
    </p:spTree>
    <p:extLst>
      <p:ext uri="{BB962C8B-B14F-4D97-AF65-F5344CB8AC3E}">
        <p14:creationId xmlns:p14="http://schemas.microsoft.com/office/powerpoint/2010/main" xmlns="" val="951642660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134350" cy="46418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为自己壮志未酬、报国无门而哭，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          </a:t>
            </a:r>
            <a:r>
              <a:rPr lang="zh-CN" altLang="en-US" sz="2600" smtClean="0">
                <a:solidFill>
                  <a:srgbClr val="FF0000"/>
                </a:solidFill>
                <a:ea typeface="黑体" pitchFamily="49" charset="-122"/>
              </a:rPr>
              <a:t>“</a:t>
            </a:r>
            <a:r>
              <a:rPr lang="zh-CN" altLang="en-US" sz="2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怅望千秋一洒泪，萧条异代不同时</a:t>
            </a:r>
            <a:r>
              <a:rPr lang="zh-CN" altLang="en-US" sz="2600" smtClean="0">
                <a:solidFill>
                  <a:srgbClr val="FF0000"/>
                </a:solidFill>
                <a:ea typeface="黑体" pitchFamily="49" charset="-122"/>
              </a:rPr>
              <a:t>”</a:t>
            </a:r>
            <a:r>
              <a:rPr lang="zh-CN" altLang="en-US" sz="2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；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为百姓颠沛流离、家破人亡而哭，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          </a:t>
            </a:r>
            <a:r>
              <a:rPr lang="zh-CN" altLang="en-US" sz="2600" smtClean="0">
                <a:solidFill>
                  <a:srgbClr val="FF0000"/>
                </a:solidFill>
                <a:ea typeface="黑体" pitchFamily="49" charset="-122"/>
              </a:rPr>
              <a:t>“</a:t>
            </a:r>
            <a:r>
              <a:rPr lang="zh-CN" altLang="en-US" sz="2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感时花溅泪，恨别鸟惊心</a:t>
            </a:r>
            <a:r>
              <a:rPr lang="zh-CN" altLang="en-US" sz="2600" smtClean="0">
                <a:solidFill>
                  <a:srgbClr val="FF0000"/>
                </a:solidFill>
                <a:ea typeface="黑体" pitchFamily="49" charset="-122"/>
              </a:rPr>
              <a:t>”</a:t>
            </a:r>
            <a:r>
              <a:rPr lang="zh-CN" altLang="en-US" sz="2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；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为国家烽烟四起、兵革不断而哭，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          </a:t>
            </a:r>
            <a:r>
              <a:rPr lang="zh-CN" altLang="en-US" sz="2600" smtClean="0">
                <a:solidFill>
                  <a:srgbClr val="FF0000"/>
                </a:solidFill>
                <a:ea typeface="黑体" pitchFamily="49" charset="-122"/>
              </a:rPr>
              <a:t>“</a:t>
            </a:r>
            <a:r>
              <a:rPr lang="zh-CN" altLang="en-US" sz="2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牵衣顿足拦道哭，哭声直上干云霄</a:t>
            </a:r>
            <a:r>
              <a:rPr lang="zh-CN" altLang="en-US" sz="2600" smtClean="0">
                <a:solidFill>
                  <a:srgbClr val="FF0000"/>
                </a:solidFill>
                <a:ea typeface="黑体" pitchFamily="49" charset="-122"/>
              </a:rPr>
              <a:t>”</a:t>
            </a:r>
            <a:r>
              <a:rPr lang="zh-CN" altLang="en-US" sz="2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；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为英雄鞠躬尽瘁、死而后已而哭，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          </a:t>
            </a:r>
            <a:r>
              <a:rPr lang="zh-CN" altLang="en-US" sz="2600" smtClean="0">
                <a:solidFill>
                  <a:srgbClr val="FF0000"/>
                </a:solidFill>
                <a:ea typeface="黑体" pitchFamily="49" charset="-122"/>
              </a:rPr>
              <a:t>“</a:t>
            </a:r>
            <a:r>
              <a:rPr lang="zh-CN" altLang="en-US" sz="2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出师未捷身先死，长使英雄泪满襟</a:t>
            </a:r>
            <a:r>
              <a:rPr lang="zh-CN" altLang="en-US" sz="2600" smtClean="0">
                <a:solidFill>
                  <a:srgbClr val="FF0000"/>
                </a:solidFill>
                <a:ea typeface="黑体" pitchFamily="49" charset="-122"/>
              </a:rPr>
              <a:t>”</a:t>
            </a:r>
            <a:r>
              <a:rPr lang="zh-CN" altLang="en-US" sz="2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；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为壮士赴汤蹈火、万死不辞而哭，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          </a:t>
            </a:r>
            <a:r>
              <a:rPr lang="zh-CN" altLang="en-US" sz="2600" smtClean="0">
                <a:solidFill>
                  <a:srgbClr val="FF0000"/>
                </a:solidFill>
                <a:ea typeface="黑体" pitchFamily="49" charset="-122"/>
              </a:rPr>
              <a:t>“</a:t>
            </a:r>
            <a:r>
              <a:rPr lang="zh-CN" altLang="en-US" sz="2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都人回面向北啼，日夜更望官军至</a:t>
            </a:r>
            <a:r>
              <a:rPr lang="zh-CN" altLang="en-US" sz="2600" smtClean="0">
                <a:solidFill>
                  <a:srgbClr val="FF0000"/>
                </a:solidFill>
                <a:ea typeface="黑体" pitchFamily="49" charset="-122"/>
              </a:rPr>
              <a:t>”</a:t>
            </a:r>
            <a:r>
              <a:rPr lang="zh-CN" altLang="en-US" sz="2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zh-CN" sz="260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2051050" y="333375"/>
            <a:ext cx="4465638" cy="1150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6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华文行楷"/>
                <a:ea typeface="华文行楷"/>
              </a:rPr>
              <a:t>杜甫的眼泪</a:t>
            </a:r>
          </a:p>
        </p:txBody>
      </p:sp>
      <p:sp>
        <p:nvSpPr>
          <p:cNvPr id="1126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12088" y="6092825"/>
            <a:ext cx="431800" cy="360363"/>
          </a:xfrm>
          <a:prstGeom prst="actionButtonEnd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9256085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b="1" smtClean="0"/>
              <a:t>闻一多的评价：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57338"/>
            <a:ext cx="8686800" cy="4525962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zh-CN" sz="4800" smtClean="0">
                <a:ea typeface="华文新魏" pitchFamily="2" charset="-122"/>
              </a:rPr>
              <a:t>        </a:t>
            </a:r>
            <a:r>
              <a:rPr lang="zh-CN" altLang="en-US" sz="4800" b="1" smtClean="0">
                <a:ea typeface="华文新魏" pitchFamily="2" charset="-122"/>
              </a:rPr>
              <a:t>四千年文化中</a:t>
            </a:r>
            <a:r>
              <a:rPr lang="zh-CN" altLang="en-US" sz="48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最庄严、最瑰丽、最永久</a:t>
            </a:r>
            <a:r>
              <a:rPr lang="zh-CN" altLang="en-US" sz="4800" b="1" smtClean="0">
                <a:ea typeface="华文新魏" pitchFamily="2" charset="-122"/>
              </a:rPr>
              <a:t>的一道光彩。</a:t>
            </a:r>
          </a:p>
        </p:txBody>
      </p:sp>
      <p:pic>
        <p:nvPicPr>
          <p:cNvPr id="6148" name="Picture 4" descr="030124dufu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3284538"/>
            <a:ext cx="3305175" cy="3573462"/>
          </a:xfrm>
          <a:noFill/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370263" y="4005263"/>
            <a:ext cx="671512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 b="1">
                <a:ea typeface="华文行楷" pitchFamily="2" charset="-122"/>
              </a:rPr>
              <a:t>杜甫</a:t>
            </a:r>
          </a:p>
        </p:txBody>
      </p:sp>
      <p:pic>
        <p:nvPicPr>
          <p:cNvPr id="6150" name="Picture 6" descr="0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7596188" y="5516563"/>
            <a:ext cx="1547812" cy="1341437"/>
          </a:xfrm>
          <a:noFill/>
        </p:spPr>
      </p:pic>
      <p:pic>
        <p:nvPicPr>
          <p:cNvPr id="6151" name="Picture 7" descr="chuan"/>
          <p:cNvPicPr>
            <a:picLocks noChangeAspect="1" noChangeArrowheads="1"/>
          </p:cNvPicPr>
          <p:nvPr/>
        </p:nvPicPr>
        <p:blipFill>
          <a:blip r:embed="rId4">
            <a:lum bright="2000" contrast="2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511675"/>
            <a:ext cx="4953000" cy="234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35978062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标题 27649"/>
          <p:cNvSpPr>
            <a:spLocks noGrp="1" noChangeArrowheads="1"/>
          </p:cNvSpPr>
          <p:nvPr>
            <p:ph type="title" idx="4294967295"/>
          </p:nvPr>
        </p:nvSpPr>
        <p:spPr>
          <a:xfrm>
            <a:off x="-107950" y="333375"/>
            <a:ext cx="8291513" cy="654050"/>
          </a:xfrm>
        </p:spPr>
        <p:txBody>
          <a:bodyPr anchor="b"/>
          <a:lstStyle/>
          <a:p>
            <a:pPr eaLnBrk="1" hangingPunct="1"/>
            <a:r>
              <a:rPr lang="zh-CN" altLang="en-US" b="1" smtClean="0">
                <a:solidFill>
                  <a:srgbClr val="000000"/>
                </a:solidFill>
                <a:ea typeface="黑体" pitchFamily="49" charset="-122"/>
              </a:rPr>
              <a:t>品艺术</a:t>
            </a:r>
          </a:p>
        </p:txBody>
      </p:sp>
      <p:sp>
        <p:nvSpPr>
          <p:cNvPr id="63491" name="文本占位符 27650"/>
          <p:cNvSpPr>
            <a:spLocks noGrp="1" noChangeArrowheads="1"/>
          </p:cNvSpPr>
          <p:nvPr>
            <p:ph type="body" idx="4294967295"/>
          </p:nvPr>
        </p:nvSpPr>
        <p:spPr>
          <a:xfrm>
            <a:off x="-396875" y="549275"/>
            <a:ext cx="9540875" cy="5759450"/>
          </a:xfrm>
        </p:spPr>
        <p:txBody>
          <a:bodyPr/>
          <a:lstStyle/>
          <a:p>
            <a:pPr marL="357188" indent="-357188" eaLnBrk="1" hangingPunct="1"/>
            <a:r>
              <a:rPr lang="en-US" altLang="zh-CN" sz="3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、对仗工整</a:t>
            </a:r>
          </a:p>
          <a:p>
            <a:pPr marL="357188" indent="-357188" eaLnBrk="1" hangingPunct="1"/>
            <a:r>
              <a:rPr lang="zh-CN" altLang="en-US" sz="36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明确：此诗</a:t>
            </a:r>
            <a:r>
              <a:rPr lang="zh-CN" altLang="en-US" sz="3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八句皆对</a:t>
            </a:r>
            <a:r>
              <a:rPr lang="zh-CN" altLang="en-US" sz="36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。首联不仅上下两句对，而且</a:t>
            </a:r>
            <a:r>
              <a:rPr lang="zh-CN" altLang="en-US" sz="3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句中自对</a:t>
            </a:r>
            <a:r>
              <a:rPr lang="zh-CN" altLang="en-US" sz="36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如上句“天”对“风”，“高”对“急”；下句“沙”对“渚”，“白”对“清”，读来富有节奏感。对起的首句，末字常用仄声，此诗却用平声入韵（哀）。颔联、颈联不仅上下两句对，而且“无边”“不尽”和“万里”“百年”还有相互呼应的作用。仔细玩味，</a:t>
            </a:r>
            <a:r>
              <a:rPr lang="zh-CN" altLang="en-US" sz="3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“一篇之中，句句皆律，一句之中，字字皆律。”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文本占位符 2867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768350"/>
            <a:ext cx="9324975" cy="5549900"/>
          </a:xfrm>
        </p:spPr>
        <p:txBody>
          <a:bodyPr/>
          <a:lstStyle/>
          <a:p>
            <a:pPr marL="357188" indent="-357188" eaLnBrk="1" hangingPunct="1">
              <a:lnSpc>
                <a:spcPct val="90000"/>
              </a:lnSpc>
              <a:buFontTx/>
              <a:buNone/>
            </a:pPr>
            <a:r>
              <a:rPr lang="zh-CN" altLang="en-US" sz="4000" dirty="0" smtClean="0">
                <a:latin typeface="楷体_GB2312"/>
                <a:ea typeface="楷体_GB2312"/>
                <a:cs typeface="楷体_GB2312"/>
              </a:rPr>
              <a:t>　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这首诗首联两句中，“渚清沙白鸟飞回”既有“渚清沙白”这样的</a:t>
            </a:r>
            <a:r>
              <a:rPr lang="en-US" altLang="zh-CN" sz="40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______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描写，也有“鸟飞回”这样的</a:t>
            </a:r>
            <a:r>
              <a:rPr lang="en-US" altLang="zh-CN" sz="40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_____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描写，整句属于</a:t>
            </a:r>
            <a:r>
              <a:rPr lang="en-US" altLang="zh-CN" sz="40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_________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的写法。而“哀”字写猿啸声哀，但也微微透露出作者愁苦的思绪，这里采用的是</a:t>
            </a:r>
            <a:r>
              <a:rPr lang="en-US" altLang="zh-CN" sz="40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_______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写法。颔联两句中，“萧萧”写出了</a:t>
            </a:r>
            <a:r>
              <a:rPr lang="en-US" altLang="zh-CN" sz="40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____________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　　的情态，“滚滚”写出了</a:t>
            </a:r>
            <a:r>
              <a:rPr lang="en-US" altLang="zh-CN" sz="40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____________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的气势，这两句意境更加　　　</a:t>
            </a:r>
            <a:r>
              <a:rPr lang="en-US" altLang="zh-CN" sz="40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________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，感情更加</a:t>
            </a:r>
            <a:r>
              <a:rPr lang="en-US" altLang="zh-CN" sz="40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___________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。整首诗充分体现了杜甫</a:t>
            </a:r>
            <a:r>
              <a:rPr lang="en-US" altLang="zh-CN" sz="40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_______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的风格。</a:t>
            </a:r>
          </a:p>
          <a:p>
            <a:pPr marL="357188" indent="-357188" eaLnBrk="1" hangingPunct="1">
              <a:lnSpc>
                <a:spcPct val="90000"/>
              </a:lnSpc>
              <a:buFontTx/>
              <a:buNone/>
            </a:pPr>
            <a:r>
              <a:rPr lang="zh-CN" altLang="en-US" dirty="0" smtClean="0">
                <a:latin typeface="楷体_GB2312"/>
                <a:ea typeface="楷体_GB2312"/>
                <a:cs typeface="楷体_GB2312"/>
              </a:rPr>
              <a:t>                     </a:t>
            </a:r>
          </a:p>
          <a:p>
            <a:pPr marL="357188" indent="-357188" eaLnBrk="1" hangingPunct="1">
              <a:lnSpc>
                <a:spcPct val="90000"/>
              </a:lnSpc>
              <a:buFontTx/>
              <a:buNone/>
            </a:pPr>
            <a:r>
              <a:rPr lang="zh-CN" altLang="en-US" dirty="0" smtClean="0">
                <a:latin typeface="楷体_GB2312"/>
                <a:ea typeface="楷体_GB2312"/>
                <a:cs typeface="楷体_GB2312"/>
              </a:rPr>
              <a:t>   </a:t>
            </a:r>
          </a:p>
        </p:txBody>
      </p:sp>
      <p:sp>
        <p:nvSpPr>
          <p:cNvPr id="28675" name="文本框 28674"/>
          <p:cNvSpPr txBox="1">
            <a:spLocks noChangeArrowheads="1"/>
          </p:cNvSpPr>
          <p:nvPr/>
        </p:nvSpPr>
        <p:spPr bwMode="auto">
          <a:xfrm>
            <a:off x="7251700" y="1381650"/>
            <a:ext cx="1104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Tahoma" pitchFamily="34" charset="0"/>
              </a:rPr>
              <a:t>静态描写</a:t>
            </a:r>
          </a:p>
        </p:txBody>
      </p:sp>
      <p:sp>
        <p:nvSpPr>
          <p:cNvPr id="28676" name="文本框 28675"/>
          <p:cNvSpPr txBox="1"/>
          <p:nvPr/>
        </p:nvSpPr>
        <p:spPr>
          <a:xfrm>
            <a:off x="6639718" y="1916832"/>
            <a:ext cx="122396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幼圆" pitchFamily="49" charset="-122"/>
              </a:rPr>
              <a:t>动态描写</a:t>
            </a:r>
            <a:endParaRPr lang="zh-CN" altLang="en-US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2292350" y="2530475"/>
            <a:ext cx="110490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幼圆" pitchFamily="49" charset="-122"/>
              </a:rPr>
              <a:t>动静结合</a:t>
            </a:r>
            <a:endParaRPr lang="zh-CN" altLang="en-US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28678" name="文本框 28677"/>
          <p:cNvSpPr txBox="1">
            <a:spLocks noChangeArrowheads="1"/>
          </p:cNvSpPr>
          <p:nvPr/>
        </p:nvSpPr>
        <p:spPr bwMode="auto">
          <a:xfrm>
            <a:off x="1219200" y="4741593"/>
            <a:ext cx="2025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Tahoma" pitchFamily="34" charset="0"/>
              </a:rPr>
              <a:t>秋风扫落叶的声态</a:t>
            </a:r>
          </a:p>
        </p:txBody>
      </p:sp>
      <p:sp>
        <p:nvSpPr>
          <p:cNvPr id="28679" name="文本框 28678"/>
          <p:cNvSpPr txBox="1"/>
          <p:nvPr/>
        </p:nvSpPr>
        <p:spPr>
          <a:xfrm>
            <a:off x="6305550" y="3546778"/>
            <a:ext cx="110490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幼圆" pitchFamily="49" charset="-122"/>
              </a:rPr>
              <a:t>寓情于景</a:t>
            </a:r>
            <a:endParaRPr lang="zh-CN" altLang="en-US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28680" name="文本框 28679"/>
          <p:cNvSpPr txBox="1"/>
          <p:nvPr/>
        </p:nvSpPr>
        <p:spPr>
          <a:xfrm>
            <a:off x="2076450" y="5373216"/>
            <a:ext cx="22542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幼圆" pitchFamily="49" charset="-122"/>
              </a:rPr>
              <a:t>大江东去的雄迈气势</a:t>
            </a:r>
            <a:endParaRPr lang="zh-CN" altLang="en-US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28681" name="文本框 28680"/>
          <p:cNvSpPr txBox="1"/>
          <p:nvPr/>
        </p:nvSpPr>
        <p:spPr>
          <a:xfrm>
            <a:off x="3325120" y="5718684"/>
            <a:ext cx="110490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幼圆" pitchFamily="49" charset="-122"/>
              </a:rPr>
              <a:t>雄浑沉郁</a:t>
            </a:r>
            <a:endParaRPr lang="zh-CN" altLang="en-US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28682" name="文本框 28681"/>
          <p:cNvSpPr txBox="1"/>
          <p:nvPr/>
        </p:nvSpPr>
        <p:spPr>
          <a:xfrm>
            <a:off x="683568" y="6316646"/>
            <a:ext cx="2255837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幼圆" pitchFamily="49" charset="-122"/>
              </a:rPr>
              <a:t>慷慨低沉，苍凉悲痛</a:t>
            </a:r>
            <a:endParaRPr lang="zh-CN" altLang="en-US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28683" name="文本框 28682"/>
          <p:cNvSpPr txBox="1"/>
          <p:nvPr/>
        </p:nvSpPr>
        <p:spPr>
          <a:xfrm>
            <a:off x="905483" y="6957392"/>
            <a:ext cx="110490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幼圆" pitchFamily="49" charset="-122"/>
              </a:rPr>
              <a:t>沉郁顿挫</a:t>
            </a:r>
            <a:endParaRPr lang="zh-CN" altLang="en-US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64524" name="文本框 28683"/>
          <p:cNvSpPr txBox="1">
            <a:spLocks noChangeArrowheads="1"/>
          </p:cNvSpPr>
          <p:nvPr/>
        </p:nvSpPr>
        <p:spPr bwMode="auto">
          <a:xfrm>
            <a:off x="0" y="0"/>
            <a:ext cx="44640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4000">
                <a:solidFill>
                  <a:srgbClr val="FF0000"/>
                </a:solidFill>
              </a:rPr>
              <a:t>2</a:t>
            </a:r>
            <a:r>
              <a:rPr lang="zh-CN" altLang="en-US" sz="4000">
                <a:solidFill>
                  <a:srgbClr val="FF0000"/>
                </a:solidFill>
              </a:rPr>
              <a:t>、</a:t>
            </a:r>
            <a:r>
              <a:rPr lang="zh-CN" altLang="en-US" sz="4000" b="1">
                <a:solidFill>
                  <a:srgbClr val="FF0000"/>
                </a:solidFill>
              </a:rPr>
              <a:t>情景交融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  <p:bldP spid="28677" grpId="0"/>
      <p:bldP spid="28678" grpId="0"/>
      <p:bldP spid="28679" grpId="0"/>
      <p:bldP spid="28680" grpId="0"/>
      <p:bldP spid="28681" grpId="0"/>
      <p:bldP spid="28682" grpId="0"/>
      <p:bldP spid="2868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35841"/>
          <p:cNvSpPr txBox="1">
            <a:spLocks noChangeArrowheads="1"/>
          </p:cNvSpPr>
          <p:nvPr/>
        </p:nvSpPr>
        <p:spPr bwMode="auto">
          <a:xfrm>
            <a:off x="250825" y="44450"/>
            <a:ext cx="8640763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重点手法</a:t>
            </a:r>
            <a:endParaRPr lang="en-US" altLang="zh-CN" sz="40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6699"/>
                </a:solidFill>
                <a:latin typeface="黑体" pitchFamily="49" charset="-122"/>
                <a:ea typeface="黑体" pitchFamily="49" charset="-122"/>
              </a:rPr>
              <a:t>    </a:t>
            </a:r>
          </a:p>
        </p:txBody>
      </p:sp>
      <p:sp>
        <p:nvSpPr>
          <p:cNvPr id="35844" name="文本框 35843"/>
          <p:cNvSpPr txBox="1">
            <a:spLocks noChangeArrowheads="1"/>
          </p:cNvSpPr>
          <p:nvPr/>
        </p:nvSpPr>
        <p:spPr bwMode="auto">
          <a:xfrm>
            <a:off x="323850" y="1196975"/>
            <a:ext cx="8496300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ea typeface="楷体_GB2312"/>
                <a:cs typeface="楷体_GB2312"/>
              </a:rPr>
              <a:t>       </a:t>
            </a:r>
            <a:r>
              <a:rPr lang="zh-CN" altLang="en-US" sz="3600" b="1">
                <a:ea typeface="楷体_GB2312"/>
                <a:cs typeface="楷体_GB2312"/>
              </a:rPr>
              <a:t>艺术表现上，这四句诗含有两个</a:t>
            </a:r>
            <a:r>
              <a:rPr lang="zh-CN" altLang="en-US" sz="3600" b="1" u="sng">
                <a:solidFill>
                  <a:schemeClr val="accent2"/>
                </a:solidFill>
                <a:ea typeface="楷体_GB2312"/>
                <a:cs typeface="楷体_GB2312"/>
              </a:rPr>
              <a:t>对比鲜明</a:t>
            </a:r>
            <a:r>
              <a:rPr lang="zh-CN" altLang="en-US" sz="3600" b="1">
                <a:ea typeface="楷体_GB2312"/>
                <a:cs typeface="楷体_GB2312"/>
              </a:rPr>
              <a:t>的典型画面，一是出征时春天柳枝飘拂，一是凯旋时寒冬大雪纷飞。人物的思想感情蕴涵在这两个画面中。</a:t>
            </a:r>
            <a:r>
              <a:rPr lang="zh-CN" altLang="en-US" sz="3600" b="1" u="sng">
                <a:solidFill>
                  <a:schemeClr val="accent2"/>
                </a:solidFill>
                <a:ea typeface="楷体_GB2312"/>
                <a:cs typeface="楷体_GB2312"/>
              </a:rPr>
              <a:t>以景写情，情景交融</a:t>
            </a:r>
            <a:r>
              <a:rPr lang="zh-CN" altLang="en-US" sz="3600" b="1">
                <a:ea typeface="楷体_GB2312"/>
                <a:cs typeface="楷体_GB2312"/>
              </a:rPr>
              <a:t>，含而不露，耐人寻味。 </a:t>
            </a:r>
          </a:p>
          <a:p>
            <a:r>
              <a:rPr lang="zh-CN" altLang="en-US" sz="3600" b="1">
                <a:ea typeface="楷体_GB2312"/>
                <a:cs typeface="楷体_GB2312"/>
              </a:rPr>
              <a:t>       当初离家出征时，心里悲伤，却用春风杨柳来</a:t>
            </a:r>
            <a:r>
              <a:rPr lang="zh-CN" altLang="en-US" sz="3600" b="1" u="sng">
                <a:solidFill>
                  <a:schemeClr val="accent2"/>
                </a:solidFill>
                <a:ea typeface="楷体_GB2312"/>
                <a:cs typeface="楷体_GB2312"/>
              </a:rPr>
              <a:t>反衬</a:t>
            </a:r>
            <a:r>
              <a:rPr lang="zh-CN" altLang="en-US" sz="3600" b="1">
                <a:ea typeface="楷体_GB2312"/>
                <a:cs typeface="楷体_GB2312"/>
              </a:rPr>
              <a:t>；如今走在回家路上，心里高兴，却用寒冬大雪来</a:t>
            </a:r>
            <a:r>
              <a:rPr lang="zh-CN" altLang="en-US" sz="3600" b="1" u="sng">
                <a:solidFill>
                  <a:schemeClr val="accent2"/>
                </a:solidFill>
                <a:ea typeface="楷体_GB2312"/>
                <a:cs typeface="楷体_GB2312"/>
              </a:rPr>
              <a:t>反衬</a:t>
            </a:r>
            <a:r>
              <a:rPr lang="zh-CN" altLang="en-US" sz="3600" b="1">
                <a:ea typeface="楷体_GB2312"/>
                <a:cs typeface="楷体_GB2312"/>
              </a:rPr>
              <a:t>。</a:t>
            </a:r>
          </a:p>
          <a:p>
            <a:r>
              <a:rPr lang="zh-CN" altLang="en-US" sz="3600" b="1">
                <a:ea typeface="楷体_GB2312"/>
                <a:cs typeface="楷体_GB2312"/>
              </a:rPr>
              <a:t>       清代的</a:t>
            </a:r>
            <a:r>
              <a:rPr lang="zh-CN" altLang="en-US" sz="3600" b="1" u="sng">
                <a:ea typeface="楷体_GB2312"/>
                <a:cs typeface="楷体_GB2312"/>
              </a:rPr>
              <a:t>王夫之</a:t>
            </a:r>
            <a:r>
              <a:rPr lang="zh-CN" altLang="en-US" sz="3600" b="1">
                <a:ea typeface="楷体_GB2312"/>
                <a:cs typeface="楷体_GB2312"/>
              </a:rPr>
              <a:t>评这四句诗：“</a:t>
            </a:r>
            <a:r>
              <a:rPr lang="zh-CN" altLang="en-US" sz="3600" b="1" u="sng">
                <a:solidFill>
                  <a:srgbClr val="FF0000"/>
                </a:solidFill>
                <a:ea typeface="楷体_GB2312"/>
                <a:cs typeface="楷体_GB2312"/>
              </a:rPr>
              <a:t>以乐景写哀，以哀景写乐</a:t>
            </a:r>
            <a:r>
              <a:rPr lang="zh-CN" altLang="en-US" sz="3600" b="1" u="sng">
                <a:solidFill>
                  <a:schemeClr val="accent2"/>
                </a:solidFill>
                <a:ea typeface="楷体_GB2312"/>
                <a:cs typeface="楷体_GB2312"/>
              </a:rPr>
              <a:t>，一倍增其哀乐</a:t>
            </a:r>
            <a:r>
              <a:rPr lang="zh-CN" altLang="en-US" sz="3600" b="1">
                <a:ea typeface="楷体_GB2312"/>
                <a:cs typeface="楷体_GB2312"/>
              </a:rPr>
              <a:t>。”</a:t>
            </a:r>
          </a:p>
        </p:txBody>
      </p:sp>
      <p:sp>
        <p:nvSpPr>
          <p:cNvPr id="35847" name="矩形 35846"/>
          <p:cNvSpPr>
            <a:spLocks noChangeArrowheads="1"/>
          </p:cNvSpPr>
          <p:nvPr/>
        </p:nvSpPr>
        <p:spPr bwMode="auto">
          <a:xfrm>
            <a:off x="3419475" y="58738"/>
            <a:ext cx="42481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6699"/>
                </a:solidFill>
                <a:latin typeface="黑体" pitchFamily="49" charset="-122"/>
                <a:ea typeface="黑体" pitchFamily="49" charset="-122"/>
              </a:rPr>
              <a:t>昔我往矣，杨柳依依。</a:t>
            </a:r>
            <a:br>
              <a:rPr lang="zh-CN" altLang="en-US" sz="3200">
                <a:solidFill>
                  <a:srgbClr val="006699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3200">
                <a:solidFill>
                  <a:srgbClr val="006699"/>
                </a:solidFill>
                <a:latin typeface="黑体" pitchFamily="49" charset="-122"/>
                <a:ea typeface="黑体" pitchFamily="49" charset="-122"/>
              </a:rPr>
              <a:t>今我来思，雨雪霏霏。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5121"/>
          <p:cNvSpPr>
            <a:spLocks noGrp="1"/>
          </p:cNvSpPr>
          <p:nvPr>
            <p:ph type="title"/>
          </p:nvPr>
        </p:nvSpPr>
        <p:spPr>
          <a:xfrm>
            <a:off x="1303338" y="152400"/>
            <a:ext cx="6940550" cy="1189038"/>
          </a:xfrm>
        </p:spPr>
        <p:txBody>
          <a:bodyPr/>
          <a:lstStyle/>
          <a:p>
            <a:pPr eaLnBrk="1" hangingPunct="1"/>
            <a:r>
              <a:rPr lang="en-US" altLang="zh-CN" b="1" smtClean="0">
                <a:ea typeface="黑体" pitchFamily="49" charset="-122"/>
              </a:rPr>
              <a:t> </a:t>
            </a:r>
          </a:p>
        </p:txBody>
      </p:sp>
      <p:sp>
        <p:nvSpPr>
          <p:cNvPr id="9218" name="文本占位符 5122"/>
          <p:cNvSpPr>
            <a:spLocks noGrp="1"/>
          </p:cNvSpPr>
          <p:nvPr>
            <p:ph idx="1"/>
          </p:nvPr>
        </p:nvSpPr>
        <p:spPr>
          <a:xfrm>
            <a:off x="304800" y="1504950"/>
            <a:ext cx="8331200" cy="4924425"/>
          </a:xfrm>
          <a:ln w="19050">
            <a:solidFill>
              <a:schemeClr val="tx1"/>
            </a:solidFill>
          </a:ln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感时花溅泪，恨别鸟惊心。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     寒衣处处催刀尺，白帝城高急暮砧。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     剑外忽传收蓟北，初闻涕泪满衣裳。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     艰难苦恨繁霜鬓，潦倒新停浊酒杯。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     安得广厦千万间，大庇天下寒士俱欢颜，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     风雨不动安如山。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     朱门酒肉臭，路有冻死骨。</a:t>
            </a:r>
          </a:p>
          <a:p>
            <a:pPr marL="0" indent="0" eaLnBrk="1" hangingPunct="1">
              <a:lnSpc>
                <a:spcPct val="130000"/>
              </a:lnSpc>
              <a:buFontTx/>
              <a:buNone/>
            </a:pPr>
            <a:r>
              <a:rPr lang="zh-CN" altLang="en-US" sz="28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宋体" charset="-122"/>
              </a:rPr>
              <a:t>任何伟大的诗人之所以伟大,是因为他的痛苦和幸福的根深深地扎进了社会和历史的土壤里。                                </a:t>
            </a:r>
          </a:p>
          <a:p>
            <a:pPr marL="0" indent="0" eaLnBrk="1" hangingPunct="1">
              <a:lnSpc>
                <a:spcPct val="130000"/>
              </a:lnSpc>
              <a:buFontTx/>
              <a:buNone/>
            </a:pPr>
            <a:r>
              <a:rPr lang="en-US" altLang="zh-CN" sz="28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宋体" charset="-122"/>
              </a:rPr>
              <a:t>                               ——</a:t>
            </a:r>
            <a:r>
              <a:rPr lang="zh-CN" altLang="en-US" sz="28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宋体" charset="-122"/>
              </a:rPr>
              <a:t>别林斯基</a:t>
            </a:r>
          </a:p>
          <a:p>
            <a:pPr marL="0" indent="0" eaLnBrk="1" hangingPunct="1">
              <a:buFontTx/>
              <a:buNone/>
            </a:pPr>
            <a:endParaRPr lang="zh-CN" altLang="en-US" sz="2800" b="1" smtClean="0">
              <a:solidFill>
                <a:srgbClr val="0000FF"/>
              </a:solidFill>
              <a:latin typeface="黑体" pitchFamily="49" charset="-122"/>
              <a:ea typeface="黑体" pitchFamily="49" charset="-122"/>
              <a:sym typeface="宋体" charset="-122"/>
            </a:endParaRPr>
          </a:p>
          <a:p>
            <a:pPr marL="0" indent="0" eaLnBrk="1" hangingPunct="1">
              <a:buFontTx/>
              <a:buNone/>
            </a:pPr>
            <a:endParaRPr lang="zh-CN" altLang="en-US" sz="2800" b="1" smtClean="0"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Tx/>
              <a:buNone/>
            </a:pPr>
            <a:endParaRPr lang="zh-CN" altLang="en-US" sz="2800" b="1" smtClean="0"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Tx/>
              <a:buNone/>
            </a:pPr>
            <a:endParaRPr lang="zh-CN" altLang="en-US" sz="2800" b="1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747" name="文本框 1"/>
          <p:cNvSpPr txBox="1">
            <a:spLocks noChangeArrowheads="1"/>
          </p:cNvSpPr>
          <p:nvPr/>
        </p:nvSpPr>
        <p:spPr bwMode="auto">
          <a:xfrm>
            <a:off x="123825" y="152400"/>
            <a:ext cx="4397375" cy="706438"/>
          </a:xfrm>
          <a:prstGeom prst="rect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三、展读，品其人</a:t>
            </a:r>
          </a:p>
        </p:txBody>
      </p:sp>
      <p:sp>
        <p:nvSpPr>
          <p:cNvPr id="9220" name="文本框 99"/>
          <p:cNvSpPr txBox="1">
            <a:spLocks noChangeArrowheads="1"/>
          </p:cNvSpPr>
          <p:nvPr/>
        </p:nvSpPr>
        <p:spPr bwMode="auto">
          <a:xfrm>
            <a:off x="2463800" y="858838"/>
            <a:ext cx="57800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76200"/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--</a:t>
            </a: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兼济天下，无问穷达  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                                            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32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22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22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92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2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92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2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-252413" y="188913"/>
            <a:ext cx="7920038" cy="222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/>
              <a:t>        </a:t>
            </a:r>
            <a:r>
              <a:rPr lang="zh-CN" altLang="en-US" sz="3200" b="1">
                <a:solidFill>
                  <a:schemeClr val="accent2"/>
                </a:solidFill>
              </a:rPr>
              <a:t>成都杜甫草堂里郭沫若写的一副对联</a:t>
            </a:r>
            <a:r>
              <a:rPr lang="en-US" altLang="zh-CN" sz="3200" b="1">
                <a:solidFill>
                  <a:schemeClr val="accent2"/>
                </a:solidFill>
              </a:rPr>
              <a:t>: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ea typeface="华文行楷" pitchFamily="2" charset="-122"/>
              </a:rPr>
              <a:t>        </a:t>
            </a:r>
            <a:r>
              <a:rPr lang="zh-CN" altLang="en-US" sz="3600">
                <a:solidFill>
                  <a:srgbClr val="FF0000"/>
                </a:solidFill>
                <a:ea typeface="华文行楷" pitchFamily="2" charset="-122"/>
              </a:rPr>
              <a:t>世上疮痍，诗中圣哲；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ea typeface="华文行楷" pitchFamily="2" charset="-122"/>
              </a:rPr>
              <a:t>        民间疾苦，笔底波澜</a:t>
            </a:r>
            <a:r>
              <a:rPr lang="zh-CN" altLang="en-US" sz="3600" b="1">
                <a:solidFill>
                  <a:srgbClr val="FF6600"/>
                </a:solidFill>
                <a:ea typeface="华文行楷" pitchFamily="2" charset="-122"/>
              </a:rPr>
              <a:t>。</a:t>
            </a:r>
            <a:endParaRPr lang="zh-CN" altLang="en-US" sz="3200" b="1">
              <a:solidFill>
                <a:srgbClr val="FF6600"/>
              </a:solidFill>
            </a:endParaRP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395288" y="2781300"/>
            <a:ext cx="68913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ea typeface="华文隶书" pitchFamily="2" charset="-122"/>
              </a:rPr>
              <a:t>人称“诗圣”，文为“诗史”。</a:t>
            </a:r>
          </a:p>
        </p:txBody>
      </p:sp>
      <p:pic>
        <p:nvPicPr>
          <p:cNvPr id="7172" name="Picture 4" descr="20028181831446776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0613" y="2420938"/>
            <a:ext cx="2973387" cy="443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杜甫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575" y="3500438"/>
            <a:ext cx="2971800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 descr="杜甫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581400"/>
            <a:ext cx="3132138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90342003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466" name="Text Box 2"/>
          <p:cNvSpPr txBox="1">
            <a:spLocks noChangeArrowheads="1"/>
          </p:cNvSpPr>
          <p:nvPr/>
        </p:nvSpPr>
        <p:spPr bwMode="auto">
          <a:xfrm>
            <a:off x="539750" y="260350"/>
            <a:ext cx="82280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FF0066"/>
                </a:solidFill>
                <a:latin typeface="Times New Roman" pitchFamily="18" charset="0"/>
                <a:ea typeface="隶书" pitchFamily="49" charset="-122"/>
              </a:rPr>
              <a:t>杜甫的生活和创作大致可以分为四个时期：</a:t>
            </a:r>
          </a:p>
        </p:txBody>
      </p:sp>
      <p:sp>
        <p:nvSpPr>
          <p:cNvPr id="446467" name="Text Box 3"/>
          <p:cNvSpPr txBox="1">
            <a:spLocks noChangeArrowheads="1"/>
          </p:cNvSpPr>
          <p:nvPr/>
        </p:nvSpPr>
        <p:spPr bwMode="auto">
          <a:xfrm>
            <a:off x="250825" y="1125538"/>
            <a:ext cx="5473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</a:rPr>
              <a:t>1</a:t>
            </a:r>
            <a:r>
              <a:rPr lang="zh-CN" altLang="en-US" sz="2800" b="1">
                <a:latin typeface="Times New Roman" pitchFamily="18" charset="0"/>
              </a:rPr>
              <a:t>、读书壮游时期（</a:t>
            </a:r>
            <a:r>
              <a:rPr lang="en-US" altLang="zh-CN" sz="2800" b="1">
                <a:latin typeface="Times New Roman" pitchFamily="18" charset="0"/>
              </a:rPr>
              <a:t>712-745</a:t>
            </a:r>
            <a:r>
              <a:rPr lang="zh-CN" altLang="en-US" sz="2800" b="1">
                <a:latin typeface="Times New Roman" pitchFamily="18" charset="0"/>
              </a:rPr>
              <a:t>）：</a:t>
            </a:r>
          </a:p>
        </p:txBody>
      </p:sp>
      <p:sp>
        <p:nvSpPr>
          <p:cNvPr id="446468" name="Text Box 4"/>
          <p:cNvSpPr txBox="1">
            <a:spLocks noChangeArrowheads="1"/>
          </p:cNvSpPr>
          <p:nvPr/>
        </p:nvSpPr>
        <p:spPr bwMode="auto">
          <a:xfrm>
            <a:off x="5292725" y="1125538"/>
            <a:ext cx="3657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望岳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》</a:t>
            </a:r>
          </a:p>
        </p:txBody>
      </p:sp>
      <p:sp>
        <p:nvSpPr>
          <p:cNvPr id="446469" name="Text Box 5"/>
          <p:cNvSpPr txBox="1">
            <a:spLocks noChangeArrowheads="1"/>
          </p:cNvSpPr>
          <p:nvPr/>
        </p:nvSpPr>
        <p:spPr bwMode="auto">
          <a:xfrm>
            <a:off x="250825" y="1989138"/>
            <a:ext cx="5543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</a:rPr>
              <a:t>2</a:t>
            </a:r>
            <a:r>
              <a:rPr lang="zh-CN" altLang="en-US" sz="2800" b="1">
                <a:latin typeface="Times New Roman" pitchFamily="18" charset="0"/>
              </a:rPr>
              <a:t>、困守长安时期（</a:t>
            </a:r>
            <a:r>
              <a:rPr lang="en-US" altLang="zh-CN" sz="2800" b="1">
                <a:latin typeface="Times New Roman" pitchFamily="18" charset="0"/>
              </a:rPr>
              <a:t>746-755</a:t>
            </a:r>
            <a:r>
              <a:rPr lang="zh-CN" altLang="en-US" sz="2800" b="1">
                <a:latin typeface="Times New Roman" pitchFamily="18" charset="0"/>
              </a:rPr>
              <a:t>）：</a:t>
            </a:r>
          </a:p>
        </p:txBody>
      </p:sp>
      <p:sp>
        <p:nvSpPr>
          <p:cNvPr id="446470" name="Text Box 6"/>
          <p:cNvSpPr txBox="1">
            <a:spLocks noChangeArrowheads="1"/>
          </p:cNvSpPr>
          <p:nvPr/>
        </p:nvSpPr>
        <p:spPr bwMode="auto">
          <a:xfrm>
            <a:off x="539750" y="2565400"/>
            <a:ext cx="828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丽人行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、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兵车行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、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出塞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、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赴奉先咏怀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》</a:t>
            </a:r>
          </a:p>
        </p:txBody>
      </p:sp>
      <p:sp>
        <p:nvSpPr>
          <p:cNvPr id="446471" name="Text Box 7"/>
          <p:cNvSpPr txBox="1">
            <a:spLocks noChangeArrowheads="1"/>
          </p:cNvSpPr>
          <p:nvPr/>
        </p:nvSpPr>
        <p:spPr bwMode="auto">
          <a:xfrm>
            <a:off x="5508625" y="1989138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u="sng" dirty="0">
                <a:latin typeface="Times New Roman" pitchFamily="18" charset="0"/>
              </a:rPr>
              <a:t>（忧国忧民）</a:t>
            </a:r>
          </a:p>
        </p:txBody>
      </p:sp>
      <p:sp>
        <p:nvSpPr>
          <p:cNvPr id="446472" name="Text Box 8"/>
          <p:cNvSpPr txBox="1">
            <a:spLocks noChangeArrowheads="1"/>
          </p:cNvSpPr>
          <p:nvPr/>
        </p:nvSpPr>
        <p:spPr bwMode="auto">
          <a:xfrm>
            <a:off x="6804025" y="1196975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u="sng" dirty="0">
                <a:latin typeface="Times New Roman" pitchFamily="18" charset="0"/>
              </a:rPr>
              <a:t>（涉世不深）</a:t>
            </a:r>
          </a:p>
        </p:txBody>
      </p:sp>
      <p:sp>
        <p:nvSpPr>
          <p:cNvPr id="446473" name="Text Box 9"/>
          <p:cNvSpPr txBox="1">
            <a:spLocks noChangeArrowheads="1"/>
          </p:cNvSpPr>
          <p:nvPr/>
        </p:nvSpPr>
        <p:spPr bwMode="auto">
          <a:xfrm>
            <a:off x="250825" y="3213100"/>
            <a:ext cx="5832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</a:rPr>
              <a:t>3</a:t>
            </a:r>
            <a:r>
              <a:rPr lang="zh-CN" altLang="en-US" sz="2800" b="1">
                <a:latin typeface="Times New Roman" pitchFamily="18" charset="0"/>
              </a:rPr>
              <a:t>、陷贼与为官时期</a:t>
            </a:r>
            <a:r>
              <a:rPr lang="zh-CN" altLang="en-US" sz="2800" b="1">
                <a:latin typeface="Times New Roman" pitchFamily="18" charset="0"/>
                <a:sym typeface="Wingdings" pitchFamily="2" charset="2"/>
              </a:rPr>
              <a:t>（</a:t>
            </a:r>
            <a:r>
              <a:rPr lang="en-US" altLang="zh-CN" sz="2800" b="1">
                <a:latin typeface="Times New Roman" pitchFamily="18" charset="0"/>
                <a:sym typeface="Wingdings" pitchFamily="2" charset="2"/>
              </a:rPr>
              <a:t>756-759</a:t>
            </a:r>
            <a:r>
              <a:rPr lang="zh-CN" altLang="en-US" sz="2800" b="1">
                <a:latin typeface="Times New Roman" pitchFamily="18" charset="0"/>
                <a:sym typeface="Wingdings" pitchFamily="2" charset="2"/>
              </a:rPr>
              <a:t>）：</a:t>
            </a:r>
            <a:endParaRPr lang="zh-CN" altLang="en-US" sz="2800" b="1">
              <a:latin typeface="Times New Roman" pitchFamily="18" charset="0"/>
            </a:endParaRPr>
          </a:p>
        </p:txBody>
      </p:sp>
      <p:sp>
        <p:nvSpPr>
          <p:cNvPr id="446474" name="Text Box 10"/>
          <p:cNvSpPr txBox="1">
            <a:spLocks noChangeArrowheads="1"/>
          </p:cNvSpPr>
          <p:nvPr/>
        </p:nvSpPr>
        <p:spPr bwMode="auto">
          <a:xfrm>
            <a:off x="684213" y="3716338"/>
            <a:ext cx="74882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月夜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、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春望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、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羌村三首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、“三吏”（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新安吏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》《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石壕吏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》《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潼关吏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）、“三别”（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新婚别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》《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垂老别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》《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无家别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）</a:t>
            </a:r>
          </a:p>
        </p:txBody>
      </p:sp>
      <p:sp>
        <p:nvSpPr>
          <p:cNvPr id="446475" name="Text Box 11"/>
          <p:cNvSpPr txBox="1">
            <a:spLocks noChangeArrowheads="1"/>
          </p:cNvSpPr>
          <p:nvPr/>
        </p:nvSpPr>
        <p:spPr bwMode="auto">
          <a:xfrm>
            <a:off x="5435600" y="3213100"/>
            <a:ext cx="502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u="sng" dirty="0">
                <a:latin typeface="Times New Roman" pitchFamily="18" charset="0"/>
              </a:rPr>
              <a:t>（现实主义创作达到高峰）</a:t>
            </a:r>
          </a:p>
        </p:txBody>
      </p:sp>
      <p:sp>
        <p:nvSpPr>
          <p:cNvPr id="446476" name="Text Box 12"/>
          <p:cNvSpPr txBox="1">
            <a:spLocks noChangeArrowheads="1"/>
          </p:cNvSpPr>
          <p:nvPr/>
        </p:nvSpPr>
        <p:spPr bwMode="auto">
          <a:xfrm>
            <a:off x="250825" y="4941888"/>
            <a:ext cx="5475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</a:rPr>
              <a:t>4</a:t>
            </a:r>
            <a:r>
              <a:rPr lang="zh-CN" altLang="en-US" sz="2800" b="1">
                <a:latin typeface="Times New Roman" pitchFamily="18" charset="0"/>
              </a:rPr>
              <a:t>、漂泊西南时期（</a:t>
            </a:r>
            <a:r>
              <a:rPr lang="en-US" altLang="zh-CN" sz="2800" b="1">
                <a:latin typeface="Times New Roman" pitchFamily="18" charset="0"/>
              </a:rPr>
              <a:t>759-770</a:t>
            </a:r>
            <a:r>
              <a:rPr lang="zh-CN" altLang="en-US" sz="2800" b="1">
                <a:latin typeface="Times New Roman" pitchFamily="18" charset="0"/>
              </a:rPr>
              <a:t>）：</a:t>
            </a:r>
          </a:p>
        </p:txBody>
      </p:sp>
      <p:sp>
        <p:nvSpPr>
          <p:cNvPr id="446477" name="Text Box 13"/>
          <p:cNvSpPr txBox="1">
            <a:spLocks noChangeArrowheads="1"/>
          </p:cNvSpPr>
          <p:nvPr/>
        </p:nvSpPr>
        <p:spPr bwMode="auto">
          <a:xfrm>
            <a:off x="1295400" y="6096000"/>
            <a:ext cx="3429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446478" name="Text Box 14"/>
          <p:cNvSpPr txBox="1">
            <a:spLocks noChangeArrowheads="1"/>
          </p:cNvSpPr>
          <p:nvPr/>
        </p:nvSpPr>
        <p:spPr bwMode="auto">
          <a:xfrm>
            <a:off x="684213" y="5516563"/>
            <a:ext cx="77755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闻官军收河南河北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、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蜀相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、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登高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、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茅屋为秋风所破歌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、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江村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、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登岳阳楼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》</a:t>
            </a:r>
          </a:p>
        </p:txBody>
      </p:sp>
      <p:sp>
        <p:nvSpPr>
          <p:cNvPr id="446479" name="Text Box 15"/>
          <p:cNvSpPr txBox="1">
            <a:spLocks noChangeArrowheads="1"/>
          </p:cNvSpPr>
          <p:nvPr/>
        </p:nvSpPr>
        <p:spPr bwMode="auto">
          <a:xfrm>
            <a:off x="5076825" y="4941888"/>
            <a:ext cx="4464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u="sng" dirty="0">
                <a:latin typeface="Times New Roman" pitchFamily="18" charset="0"/>
              </a:rPr>
              <a:t>（思想更深邃、诗风更沉郁）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04813"/>
            <a:ext cx="8964613" cy="60960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2800" smtClean="0"/>
              <a:t/>
            </a:r>
            <a:br>
              <a:rPr lang="en-US" altLang="zh-CN" sz="2800" smtClean="0"/>
            </a:br>
            <a:r>
              <a:rPr lang="en-US" altLang="zh-CN" sz="2800" smtClean="0"/>
              <a:t>        </a:t>
            </a:r>
            <a:r>
              <a:rPr lang="zh-CN" altLang="en-US" sz="2800" b="1" smtClean="0"/>
              <a:t>中年“朝扣富儿门，暮随肥马尘。残羹与冷炙，处处潜悲辛”的忍辱和辛酸； </a:t>
            </a:r>
            <a:br>
              <a:rPr lang="zh-CN" altLang="en-US" sz="2800" b="1" smtClean="0"/>
            </a:br>
            <a:r>
              <a:rPr lang="zh-CN" altLang="en-US" sz="2800" b="1" smtClean="0"/>
              <a:t>　    全家以吃草根度日、幼子因饿而夭折“入门闻号咷，幼子饥已卒”的大悲痛； </a:t>
            </a:r>
            <a:br>
              <a:rPr lang="zh-CN" altLang="en-US" sz="2800" b="1" smtClean="0"/>
            </a:br>
            <a:r>
              <a:rPr lang="zh-CN" altLang="en-US" sz="2800" b="1" smtClean="0"/>
              <a:t>　　由于“安史之乱”十年漂泊的经历； </a:t>
            </a:r>
            <a:br>
              <a:rPr lang="zh-CN" altLang="en-US" sz="2800" b="1" smtClean="0"/>
            </a:br>
            <a:r>
              <a:rPr lang="zh-CN" altLang="en-US" sz="2800" b="1" smtClean="0"/>
              <a:t>　　被叛军扣留</a:t>
            </a:r>
            <a:r>
              <a:rPr lang="en-US" altLang="zh-CN" sz="2800" b="1" smtClean="0"/>
              <a:t>9</a:t>
            </a:r>
            <a:r>
              <a:rPr lang="zh-CN" altLang="en-US" sz="2800" b="1" smtClean="0"/>
              <a:t>个月而受尽侮辱的时光； </a:t>
            </a:r>
            <a:br>
              <a:rPr lang="zh-CN" altLang="en-US" sz="2800" b="1" smtClean="0"/>
            </a:br>
            <a:r>
              <a:rPr lang="zh-CN" altLang="en-US" sz="2800" b="1" smtClean="0"/>
              <a:t>　　从叛军营中只身逃出，由于直谏而被贬的经历； </a:t>
            </a:r>
            <a:br>
              <a:rPr lang="zh-CN" altLang="en-US" sz="2800" b="1" smtClean="0"/>
            </a:br>
            <a:r>
              <a:rPr lang="zh-CN" altLang="en-US" sz="2800" b="1" smtClean="0"/>
              <a:t>　　晚年在成都凭很难挡风遮雨的一草堂安居，生活却只能靠朋友接济； </a:t>
            </a:r>
            <a:br>
              <a:rPr lang="zh-CN" altLang="en-US" sz="2800" b="1" smtClean="0"/>
            </a:br>
            <a:r>
              <a:rPr lang="zh-CN" altLang="en-US" sz="2800" b="1" smtClean="0"/>
              <a:t>　　</a:t>
            </a:r>
            <a:r>
              <a:rPr lang="en-US" altLang="zh-CN" sz="2800" b="1" smtClean="0"/>
              <a:t>50</a:t>
            </a:r>
            <a:r>
              <a:rPr lang="zh-CN" altLang="en-US" sz="2800" b="1" smtClean="0"/>
              <a:t>岁后患上肺病，疟疾、风痹、糖尿病，写此诗时</a:t>
            </a:r>
            <a:r>
              <a:rPr lang="en-US" altLang="zh-CN" sz="2800" b="1" smtClean="0"/>
              <a:t>55</a:t>
            </a:r>
            <a:r>
              <a:rPr lang="zh-CN" altLang="en-US" sz="2800" b="1" smtClean="0"/>
              <a:t>岁，贫病交加，已经“右臂偏枯耳半聋”，登高时强打精神。 </a:t>
            </a:r>
            <a:br>
              <a:rPr lang="zh-CN" altLang="en-US" sz="2800" b="1" smtClean="0"/>
            </a:br>
            <a:r>
              <a:rPr lang="zh-CN" altLang="en-US" sz="2800" b="1" smtClean="0"/>
              <a:t>　　</a:t>
            </a:r>
          </a:p>
          <a:p>
            <a:endParaRPr lang="zh-CN" altLang="en-US" sz="2800" b="1" smtClean="0"/>
          </a:p>
          <a:p>
            <a:pPr>
              <a:buFontTx/>
              <a:buNone/>
            </a:pPr>
            <a:endParaRPr lang="en-US" altLang="zh-CN" sz="2800" b="1" smtClean="0"/>
          </a:p>
        </p:txBody>
      </p:sp>
    </p:spTree>
    <p:extLst>
      <p:ext uri="{BB962C8B-B14F-4D97-AF65-F5344CB8AC3E}">
        <p14:creationId xmlns:p14="http://schemas.microsoft.com/office/powerpoint/2010/main" xmlns="" val="3334696739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4100" name="Picture 6" descr="图片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-27"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1" name="Text Box 7"/>
            <p:cNvSpPr txBox="1">
              <a:spLocks noChangeArrowheads="1"/>
            </p:cNvSpPr>
            <p:nvPr/>
          </p:nvSpPr>
          <p:spPr bwMode="auto">
            <a:xfrm>
              <a:off x="383" y="0"/>
              <a:ext cx="750" cy="4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6600">
                  <a:solidFill>
                    <a:srgbClr val="FF3300"/>
                  </a:solidFill>
                </a:rPr>
                <a:t> </a:t>
              </a:r>
              <a:endParaRPr lang="en-US" altLang="zh-CN" sz="6000">
                <a:solidFill>
                  <a:srgbClr val="FF3300"/>
                </a:solidFill>
                <a:ea typeface="隶书" pitchFamily="49" charset="-122"/>
              </a:endParaRPr>
            </a:p>
          </p:txBody>
        </p:sp>
      </p:grpSp>
      <p:sp>
        <p:nvSpPr>
          <p:cNvPr id="186376" name="WordArt 8"/>
          <p:cNvSpPr>
            <a:spLocks noChangeArrowheads="1" noChangeShapeType="1" noTextEdit="1"/>
          </p:cNvSpPr>
          <p:nvPr/>
        </p:nvSpPr>
        <p:spPr bwMode="auto">
          <a:xfrm>
            <a:off x="1258888" y="5445125"/>
            <a:ext cx="6553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solidFill>
                  <a:schemeClr val="bg1"/>
                </a:solidFill>
                <a:latin typeface="宋体"/>
                <a:ea typeface="宋体"/>
              </a:rPr>
              <a:t> 醉里眉攒万国愁</a:t>
            </a:r>
          </a:p>
        </p:txBody>
      </p:sp>
    </p:spTree>
    <p:extLst>
      <p:ext uri="{BB962C8B-B14F-4D97-AF65-F5344CB8AC3E}">
        <p14:creationId xmlns:p14="http://schemas.microsoft.com/office/powerpoint/2010/main" xmlns="" val="1381477305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3000"/>
                                        <p:tgtEl>
                                          <p:spTgt spid="186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5121"/>
          <p:cNvSpPr>
            <a:spLocks noGrp="1"/>
          </p:cNvSpPr>
          <p:nvPr>
            <p:ph type="title"/>
          </p:nvPr>
        </p:nvSpPr>
        <p:spPr>
          <a:xfrm>
            <a:off x="1303338" y="152400"/>
            <a:ext cx="6940550" cy="1189038"/>
          </a:xfrm>
        </p:spPr>
        <p:txBody>
          <a:bodyPr/>
          <a:lstStyle/>
          <a:p>
            <a:pPr eaLnBrk="1" hangingPunct="1"/>
            <a:r>
              <a:rPr lang="en-US" altLang="zh-CN" b="1" smtClean="0">
                <a:ea typeface="黑体" pitchFamily="49" charset="-122"/>
              </a:rPr>
              <a:t> </a:t>
            </a:r>
          </a:p>
        </p:txBody>
      </p:sp>
      <p:sp>
        <p:nvSpPr>
          <p:cNvPr id="32770" name="文本占位符 5122"/>
          <p:cNvSpPr>
            <a:spLocks noGrp="1"/>
          </p:cNvSpPr>
          <p:nvPr>
            <p:ph idx="1"/>
          </p:nvPr>
        </p:nvSpPr>
        <p:spPr>
          <a:xfrm>
            <a:off x="477838" y="1341438"/>
            <a:ext cx="7693025" cy="3527425"/>
          </a:xfrm>
        </p:spPr>
        <p:txBody>
          <a:bodyPr/>
          <a:lstStyle/>
          <a:p>
            <a:pPr marL="0" indent="0" eaLnBrk="1" hangingPunct="1">
              <a:lnSpc>
                <a:spcPct val="130000"/>
              </a:lnSpc>
              <a:buFontTx/>
              <a:buNone/>
            </a:pP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8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</a:t>
            </a:r>
            <a:endParaRPr lang="zh-CN" altLang="en-US" sz="2800" b="1" u="sng" smtClean="0"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Tx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</a:t>
            </a:r>
            <a:endParaRPr lang="zh-CN" altLang="en-US" sz="2800" b="1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2771" name="文本框 1"/>
          <p:cNvSpPr txBox="1">
            <a:spLocks noChangeArrowheads="1"/>
          </p:cNvSpPr>
          <p:nvPr/>
        </p:nvSpPr>
        <p:spPr bwMode="auto">
          <a:xfrm>
            <a:off x="215900" y="509588"/>
            <a:ext cx="4435475" cy="706437"/>
          </a:xfrm>
          <a:prstGeom prst="rect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四、创作，表己悟</a:t>
            </a:r>
          </a:p>
        </p:txBody>
      </p:sp>
      <p:sp>
        <p:nvSpPr>
          <p:cNvPr id="32772" name="文本框 99"/>
          <p:cNvSpPr txBox="1">
            <a:spLocks noChangeArrowheads="1"/>
          </p:cNvSpPr>
          <p:nvPr/>
        </p:nvSpPr>
        <p:spPr bwMode="auto">
          <a:xfrm>
            <a:off x="215900" y="4641850"/>
            <a:ext cx="846137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76200"/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32773" name="文本框 3"/>
          <p:cNvSpPr txBox="1">
            <a:spLocks noChangeArrowheads="1"/>
          </p:cNvSpPr>
          <p:nvPr/>
        </p:nvSpPr>
        <p:spPr bwMode="auto">
          <a:xfrm>
            <a:off x="477838" y="1895475"/>
            <a:ext cx="7693025" cy="1198563"/>
          </a:xfrm>
          <a:prstGeom prst="rect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黑体" pitchFamily="49" charset="-122"/>
                <a:ea typeface="黑体" pitchFamily="49" charset="-122"/>
                <a:sym typeface="宋体" charset="-122"/>
              </a:rPr>
              <a:t>结合杜甫介绍，写一段话，表达你对杜甫其人其诗的感受，</a:t>
            </a:r>
            <a:r>
              <a:rPr lang="en-US" altLang="zh-CN" sz="3600" b="1">
                <a:latin typeface="黑体" pitchFamily="49" charset="-122"/>
                <a:ea typeface="黑体" pitchFamily="49" charset="-122"/>
                <a:sym typeface="宋体" charset="-122"/>
              </a:rPr>
              <a:t>30</a:t>
            </a:r>
            <a:r>
              <a:rPr lang="zh-CN" altLang="en-US" sz="3600" b="1">
                <a:latin typeface="黑体" pitchFamily="49" charset="-122"/>
                <a:ea typeface="黑体" pitchFamily="49" charset="-122"/>
                <a:sym typeface="宋体" charset="-122"/>
              </a:rPr>
              <a:t>字左右。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52536" y="1600200"/>
            <a:ext cx="8939336" cy="4525963"/>
          </a:xfrm>
        </p:spPr>
        <p:txBody>
          <a:bodyPr/>
          <a:lstStyle/>
          <a:p>
            <a:r>
              <a:rPr lang="en-US" altLang="zh-CN" dirty="0" smtClean="0"/>
              <a:t>        </a:t>
            </a:r>
            <a:r>
              <a:rPr lang="zh-CN" altLang="zh-CN" b="1" dirty="0" smtClean="0"/>
              <a:t>走</a:t>
            </a:r>
            <a:r>
              <a:rPr lang="zh-CN" altLang="zh-CN" b="1" dirty="0"/>
              <a:t>在历史上那个悲怆的角落，一声凄厉的啸掸去记忆的尘，还有一只低回的鸟，一片秋天的叶，凝视着我。假如可以追寻，就让那穿透千世的遐思，那载负沉重的痛，都和着这有节奏的韵律，都化作这古朴的风。就让我漂泊在那个高台，静静地咀嚼</a:t>
            </a:r>
            <a:r>
              <a:rPr lang="en-US" altLang="zh-CN" b="1" dirty="0"/>
              <a:t>——</a:t>
            </a:r>
            <a:r>
              <a:rPr lang="zh-CN" altLang="zh-CN" b="1" dirty="0"/>
              <a:t>你如霜的两鬓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xmlns="" val="1333567315"/>
      </p:ext>
    </p:extLst>
  </p:cSld>
  <p:clrMapOvr>
    <a:masterClrMapping/>
  </p:clrMapOvr>
  <p:transition>
    <p:wheel spokes="3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占位符 21505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10235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杜甫与李白同为唐代诗坛上的两个巨人。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这两个巨人分隔在山顶的两侧：李白站在往上走的一侧，头是仰着的。看到的是无穷无尽的蓝天，悠悠的白云和翱翔的雄鹰，因而心胸开阔，歌声豪放；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杜甫站在往下走的一侧，头是低着的，看到的是小径的崎岖，深沟的阴暗，因而忧心忡忡，歌声凄苦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…… 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时代用冷酷的目光选中了杜甫，让他受尽种种折磨，用枯瘦的手去蘸起人民像墨汁一样的浓黑的悲哀，来纪录盛唐这个伟大的时代如何走向没落。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他从忠君爱国的立场出发，痛斥祸乱，关心人民，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因而随着封建秩序的日益强化，他成了后代诗人学习的楷模，成了我国古代影响最大的诗人。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 marL="0" indent="0" algn="r" eaLnBrk="1" hangingPunct="1">
              <a:lnSpc>
                <a:spcPct val="90000"/>
              </a:lnSpc>
              <a:buFontTx/>
              <a:buNone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－－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唐之韵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》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88913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zh-CN" sz="4000" dirty="0" smtClean="0">
                <a:solidFill>
                  <a:srgbClr val="FF6600"/>
                </a:solidFill>
              </a:rPr>
              <a:t/>
            </a:r>
            <a:br>
              <a:rPr lang="en-US" altLang="zh-CN" sz="4000" dirty="0" smtClean="0">
                <a:solidFill>
                  <a:srgbClr val="FF6600"/>
                </a:solidFill>
              </a:rPr>
            </a:br>
            <a:r>
              <a:rPr lang="en-US" altLang="zh-CN" sz="4000" dirty="0" smtClean="0">
                <a:solidFill>
                  <a:srgbClr val="FF6600"/>
                </a:solidFill>
              </a:rPr>
              <a:t> </a:t>
            </a:r>
            <a:r>
              <a:rPr lang="zh-CN" altLang="en-US" sz="4000" dirty="0" smtClean="0">
                <a:solidFill>
                  <a:srgbClr val="FF6600"/>
                </a:solidFill>
              </a:rPr>
              <a:t>浣花溪畔落沙鸥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0" y="1052513"/>
            <a:ext cx="9036496" cy="5805487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en-US" altLang="zh-CN" sz="2000" dirty="0" smtClean="0"/>
              <a:t>          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有这么一位诗人，他有豪情万丈，志在报国，他渴望“致君尧舜上，再使风俗淳”，他“自谓颇挺出，立登要路津”。然而苍天弄人，他一生数起数落，郁郁不得志，在友人庇护下，于蜀中浣花溪畔看尽群鸥翻飞。 </a:t>
            </a:r>
            <a:b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        这就是你吗？一代诗圣，壮志凌云的杜甫。 </a:t>
            </a:r>
            <a:b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        你少年好学，漫游吴越，遍览齐赵，过着“裘马轻狂”的生活，真是“读万卷书，行万里路”。已过而立，进京赶考，终因小人阻挠而功名难就。长安十年，困顿潦倒，三次献赋，一片至诚。安史之乱，兵荒马乱，仍未能消除热情，只身一人，迢迢千里，奔赴灵武，只为能在新即位的肃宗之前一展才华。拜得左拾遗之职，是你的宿愿，也是你的执着，然而你为人耿直，重情重义，便是你遭人攻击的一个致命弱点。当房管获罪，被贬入狱时，你急疏肃宗，竭力相救，于是，你冒犯龙颜，你触怒小人，直至被贬为华州司马参军，是你的宿命，你的无奈。 </a:t>
            </a:r>
            <a:b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        遭遇的坎坷至此，便只能挥别朝廷，经秦入蜀，在蜀地找一片属于自己无奈的天空。 </a:t>
            </a:r>
            <a:b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</a:br>
            <a:endParaRPr lang="zh-CN" altLang="en-US" sz="2400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1213752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idx="1"/>
          </p:nvPr>
        </p:nvSpPr>
        <p:spPr>
          <a:xfrm>
            <a:off x="-324544" y="333375"/>
            <a:ext cx="9468544" cy="61912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2400" dirty="0" smtClean="0"/>
              <a:t>        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成都草堂中，你似乎找到人生的快乐。“舍南舍北皆春水，但见群鸥日日来”，在浣花溪的潺潺流水中，你送走了五载春秋。你不再需要四处觅封侯，不再需要提防小人。“老妻画纸为棋局，稚子敲针作钓钩”，其乐融融，不亦乐乎？严武之死，将这恬淡宁静生活终结。 </a:t>
            </a:r>
            <a:b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       告别浣花溪，你开始新的漂泊。一叶孤舟，载着孤寂的你，别蜀出峡，漂泊于长江之上。“细草微风岸，危樯独夜舟”。月夜，你一人站在船头上，眺望远方，你是否想起了浣花溪畔的日子，你是否记起了家人，你是否记起了严武君？回首往日，你还有雄心壮志，吟唱“会当凌绝顶，一览众山小”吗？在唐朝由兴盛急遽走向衰败的时代，你崇高的政治理想，伟大的才情抱负，终究还是被碰得头破血流。你饱尝现实社会的冷酷，悲叹自己命运的多舛，真可谓“飘飘何所似，天地一沙鸥”。</a:t>
            </a:r>
          </a:p>
          <a:p>
            <a:pPr eaLnBrk="1" hangingPunct="1">
              <a:lnSpc>
                <a:spcPct val="80000"/>
              </a:lnSpc>
            </a:pP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7931614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idx="1"/>
          </p:nvPr>
        </p:nvSpPr>
        <p:spPr>
          <a:xfrm>
            <a:off x="-252536" y="44624"/>
            <a:ext cx="9396536" cy="645318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2800" b="1" dirty="0" smtClean="0"/>
              <a:t>       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是的，你一生就像沙鸥，四处游荡，有家难回，骨肉分离，仕途坎坷，屡被贬黜。你没有李白那样洒脱，能“斗酒十千恣欢谑”；你也永远不会豪迈的宣告，“天生我材必有用，千金散尽还复来”。因此，你只能沉郁，你只能压抑，只能在儒家忠君思想的禁锢下，一面同情百姓的疾苦，又常常为帝王辩护，你的人生就是在这样的痛苦矛盾中磨砺着。 </a:t>
            </a:r>
            <a:b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        当你拖着病体独自登上江边的高处时，九九重阳，一派萧条，“无边落木萧萧下，不尽长江滚滚来”，大气磅礴，更是悲凉沉郁。当你再逢李龟年时，江南风景依旧，但已是物事人非。“正是江南好风景，落花时节又逢君”，无尽沧桑无尽凄苦全在其中， 一生的落魄潦倒，最后的孤单飘荡，最终只能在江湘舟中默无声息地终结。你走了，告别了人世间的冷酷辛酸，这对于你，是一种释然吗？ </a:t>
            </a:r>
          </a:p>
          <a:p>
            <a:pPr eaLnBrk="1" hangingPunct="1">
              <a:lnSpc>
                <a:spcPct val="80000"/>
              </a:lnSpc>
            </a:pP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2365768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4818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31813"/>
            <a:ext cx="9144000" cy="738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52536" y="19050"/>
            <a:ext cx="9396536" cy="6218262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zh-CN" altLang="en-US" sz="2800" dirty="0" smtClean="0"/>
              <a:t>                                     春日</a:t>
            </a:r>
            <a:r>
              <a:rPr lang="zh-CN" altLang="en-US" sz="2800" dirty="0"/>
              <a:t>忆李白</a:t>
            </a:r>
          </a:p>
          <a:p>
            <a:pPr>
              <a:spcBef>
                <a:spcPts val="0"/>
              </a:spcBef>
            </a:pPr>
            <a:r>
              <a:rPr lang="zh-CN" altLang="en-US" sz="2800" dirty="0" smtClean="0"/>
              <a:t>                                                     杜甫</a:t>
            </a:r>
            <a:endParaRPr lang="zh-CN" altLang="en-US" sz="2800" dirty="0"/>
          </a:p>
          <a:p>
            <a:pPr>
              <a:spcBef>
                <a:spcPts val="0"/>
              </a:spcBef>
            </a:pPr>
            <a:r>
              <a:rPr lang="zh-CN" altLang="en-US" sz="2800" dirty="0"/>
              <a:t>白也诗无敌，飘然思不群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>
              <a:spcBef>
                <a:spcPts val="0"/>
              </a:spcBef>
            </a:pPr>
            <a:r>
              <a:rPr lang="zh-CN" altLang="en-US" sz="2800" dirty="0" smtClean="0"/>
              <a:t>清新</a:t>
            </a:r>
            <a:r>
              <a:rPr lang="zh-CN" altLang="en-US" sz="2800" dirty="0"/>
              <a:t>庾开府（</a:t>
            </a:r>
            <a:r>
              <a:rPr lang="en-US" altLang="zh-CN" sz="2800" dirty="0"/>
              <a:t>1</a:t>
            </a:r>
            <a:r>
              <a:rPr lang="zh-CN" altLang="en-US" sz="2800" dirty="0"/>
              <a:t>），俊逸鲍参军。</a:t>
            </a:r>
          </a:p>
          <a:p>
            <a:pPr>
              <a:spcBef>
                <a:spcPts val="0"/>
              </a:spcBef>
            </a:pPr>
            <a:r>
              <a:rPr lang="zh-CN" altLang="en-US" sz="2800" dirty="0"/>
              <a:t>渭北（</a:t>
            </a:r>
            <a:r>
              <a:rPr lang="en-US" altLang="zh-CN" sz="2800" dirty="0"/>
              <a:t>2</a:t>
            </a:r>
            <a:r>
              <a:rPr lang="zh-CN" altLang="en-US" sz="2800" dirty="0"/>
              <a:t>）春天树，江东日暮云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>
              <a:spcBef>
                <a:spcPts val="0"/>
              </a:spcBef>
            </a:pPr>
            <a:r>
              <a:rPr lang="zh-CN" altLang="en-US" sz="2800" dirty="0" smtClean="0"/>
              <a:t>何时</a:t>
            </a:r>
            <a:r>
              <a:rPr lang="zh-CN" altLang="en-US" sz="2800" dirty="0"/>
              <a:t>一樽酒，重与细论文（</a:t>
            </a:r>
            <a:r>
              <a:rPr lang="en-US" altLang="zh-CN" sz="2800" dirty="0"/>
              <a:t>3</a:t>
            </a:r>
            <a:r>
              <a:rPr lang="zh-CN" altLang="en-US" sz="2800" dirty="0"/>
              <a:t>）。</a:t>
            </a:r>
          </a:p>
          <a:p>
            <a:pPr>
              <a:spcBef>
                <a:spcPts val="0"/>
              </a:spcBef>
            </a:pPr>
            <a:r>
              <a:rPr lang="zh-CN" altLang="en-US" sz="2800" dirty="0"/>
              <a:t>注：（</a:t>
            </a:r>
            <a:r>
              <a:rPr lang="en-US" altLang="zh-CN" sz="2800" dirty="0"/>
              <a:t>1</a:t>
            </a:r>
            <a:r>
              <a:rPr lang="zh-CN" altLang="en-US" sz="2800" dirty="0"/>
              <a:t>）庾开府、鲍参军：指庾信、鲍照，均为南北朝时著名诗人。（</a:t>
            </a:r>
            <a:r>
              <a:rPr lang="en-US" altLang="zh-CN" sz="2800" dirty="0"/>
              <a:t>2</a:t>
            </a:r>
            <a:r>
              <a:rPr lang="zh-CN" altLang="en-US" sz="2800" dirty="0"/>
              <a:t>）渭北、江东：分别指当时杜甫所在的长安一带与李白所在的长江下游南岸地区。（</a:t>
            </a:r>
            <a:r>
              <a:rPr lang="en-US" altLang="zh-CN" sz="2800" dirty="0"/>
              <a:t>3</a:t>
            </a:r>
            <a:r>
              <a:rPr lang="zh-CN" altLang="en-US" sz="2800" dirty="0"/>
              <a:t>）论文：此处指论诗</a:t>
            </a:r>
            <a:r>
              <a:rPr lang="zh-CN" altLang="en-US" sz="2800" dirty="0" smtClean="0"/>
              <a:t>。以渴望</a:t>
            </a:r>
            <a:r>
              <a:rPr lang="zh-CN" altLang="en-US" sz="2800" dirty="0"/>
              <a:t>相见、切磋诗</a:t>
            </a:r>
            <a:r>
              <a:rPr lang="zh-CN" altLang="en-US" sz="2800" dirty="0" smtClean="0"/>
              <a:t>艺做结。</a:t>
            </a:r>
            <a:endParaRPr lang="en-US" altLang="zh-CN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1614465904"/>
      </p:ext>
    </p:extLst>
  </p:cSld>
  <p:clrMapOvr>
    <a:masterClrMapping/>
  </p:clrMapOvr>
  <p:transition>
    <p:wheel spokes="3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260648"/>
            <a:ext cx="8784976" cy="5904656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 dirty="0" smtClean="0"/>
              <a:t>        </a:t>
            </a:r>
            <a:r>
              <a:rPr lang="zh-CN" altLang="zh-CN" b="1" dirty="0" smtClean="0"/>
              <a:t>优秀</a:t>
            </a:r>
            <a:r>
              <a:rPr lang="zh-CN" altLang="zh-CN" b="1" dirty="0"/>
              <a:t>的诗人都是时代的晴雨表，而在社会急剧变动的关键时期出现的大诗人，更能敏锐地感觉到时代的脉搏。在杜甫之前，有行吟泽畔的屈原，在杜甫之后，有悲歌“万马齐喑”的龚自珍，他们都是</a:t>
            </a:r>
            <a:r>
              <a:rPr lang="zh-CN" altLang="zh-CN" b="1" dirty="0">
                <a:solidFill>
                  <a:srgbClr val="FF0000"/>
                </a:solidFill>
              </a:rPr>
              <a:t>时代所造就的伟大诗人</a:t>
            </a:r>
            <a:r>
              <a:rPr lang="zh-CN" altLang="zh-CN" b="1" dirty="0"/>
              <a:t>。从这个意义上来说，杜甫之所以能成为“诗圣”，确实是受到了那个万方多难的时代的玉成</a:t>
            </a:r>
            <a:r>
              <a:rPr lang="zh-CN" altLang="zh-CN" b="1" dirty="0" smtClean="0"/>
              <a:t>。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1520" y="4293096"/>
            <a:ext cx="87849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+mn-lt"/>
                <a:ea typeface="+mn-ea"/>
              </a:rPr>
              <a:t>       </a:t>
            </a:r>
            <a:r>
              <a:rPr lang="zh-CN" altLang="zh-CN" sz="3200" b="1" dirty="0" smtClean="0">
                <a:latin typeface="+mn-lt"/>
                <a:ea typeface="+mn-ea"/>
              </a:rPr>
              <a:t>黄</a:t>
            </a:r>
            <a:r>
              <a:rPr lang="zh-CN" altLang="zh-CN" sz="3200" b="1" dirty="0">
                <a:latin typeface="+mn-lt"/>
                <a:ea typeface="+mn-ea"/>
              </a:rPr>
              <a:t>庭坚的“</a:t>
            </a:r>
            <a:r>
              <a:rPr lang="zh-CN" altLang="zh-CN" sz="3200" b="1" dirty="0">
                <a:solidFill>
                  <a:srgbClr val="FF0000"/>
                </a:solidFill>
                <a:latin typeface="+mn-lt"/>
                <a:ea typeface="+mn-ea"/>
              </a:rPr>
              <a:t>中原未得平安报，醉里眉攒万国愁</a:t>
            </a:r>
            <a:r>
              <a:rPr lang="zh-CN" altLang="zh-CN" sz="3200" b="1" dirty="0">
                <a:latin typeface="+mn-lt"/>
                <a:ea typeface="+mn-ea"/>
              </a:rPr>
              <a:t>”两句诗“状尽子美平生矣</a:t>
            </a:r>
            <a:r>
              <a:rPr lang="zh-CN" altLang="zh-CN" sz="3200" b="1" dirty="0" smtClean="0">
                <a:latin typeface="+mn-lt"/>
                <a:ea typeface="+mn-ea"/>
              </a:rPr>
              <a:t>”</a:t>
            </a:r>
            <a:r>
              <a:rPr lang="zh-CN" altLang="en-US" sz="3200" b="1" dirty="0" smtClean="0">
                <a:latin typeface="+mn-lt"/>
                <a:ea typeface="+mn-ea"/>
              </a:rPr>
              <a:t>。</a:t>
            </a:r>
            <a:endParaRPr lang="zh-CN" altLang="en-US" sz="3200" b="1" dirty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7763431"/>
      </p:ext>
    </p:extLst>
  </p:cSld>
  <p:clrMapOvr>
    <a:masterClrMapping/>
  </p:clrMapOvr>
  <p:transition>
    <p:wheel spokes="3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3436938" cy="1143000"/>
          </a:xfrm>
          <a:ln w="28575">
            <a:solidFill>
              <a:schemeClr val="tx1"/>
            </a:solidFill>
          </a:ln>
        </p:spPr>
        <p:txBody>
          <a:bodyPr/>
          <a:lstStyle/>
          <a:p>
            <a:pPr algn="l" eaLnBrk="1" hangingPunct="1"/>
            <a:r>
              <a:rPr lang="zh-CN" altLang="en-US" sz="40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五、布置作业</a:t>
            </a:r>
          </a:p>
        </p:txBody>
      </p:sp>
      <p:sp>
        <p:nvSpPr>
          <p:cNvPr id="35842" name="内容占位符 2"/>
          <p:cNvSpPr>
            <a:spLocks noGrp="1"/>
          </p:cNvSpPr>
          <p:nvPr>
            <p:ph idx="1"/>
          </p:nvPr>
        </p:nvSpPr>
        <p:spPr>
          <a:xfrm>
            <a:off x="339725" y="2106613"/>
            <a:ext cx="4527550" cy="2446337"/>
          </a:xfrm>
          <a:ln w="19050">
            <a:solidFill>
              <a:schemeClr val="tx1"/>
            </a:solidFill>
          </a:ln>
        </p:spPr>
        <p:txBody>
          <a:bodyPr/>
          <a:lstStyle/>
          <a:p>
            <a:pPr marL="0" indent="0" eaLnBrk="1" hangingPunct="1">
              <a:lnSpc>
                <a:spcPct val="120000"/>
              </a:lnSpc>
              <a:buFontTx/>
              <a:buNone/>
            </a:pP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结合意象，选择《登高》中你最喜欢的一联，用散文化的语言表述，要求不少于80字。</a:t>
            </a:r>
          </a:p>
        </p:txBody>
      </p:sp>
      <p:pic>
        <p:nvPicPr>
          <p:cNvPr id="35843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10150" y="15875"/>
            <a:ext cx="4162425" cy="679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409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6" name="副标题 409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7" name="图片 4099" descr="20070920_b36434ad9085babb6d4amSrYzACrtmUc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文本框 4100"/>
          <p:cNvSpPr txBox="1">
            <a:spLocks noChangeArrowheads="1"/>
          </p:cNvSpPr>
          <p:nvPr/>
        </p:nvSpPr>
        <p:spPr bwMode="auto">
          <a:xfrm>
            <a:off x="974725" y="1290638"/>
            <a:ext cx="2922588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333399"/>
                </a:solidFill>
                <a:latin typeface="黑体" pitchFamily="49" charset="-122"/>
                <a:ea typeface="黑体" pitchFamily="49" charset="-122"/>
                <a:sym typeface="宋体" charset="-122"/>
              </a:rPr>
              <a:t>      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333399"/>
                </a:solidFill>
                <a:latin typeface="黑体" pitchFamily="49" charset="-122"/>
                <a:ea typeface="黑体" pitchFamily="49" charset="-122"/>
                <a:sym typeface="宋体" charset="-122"/>
              </a:rPr>
              <a:t>        </a:t>
            </a:r>
            <a:r>
              <a:rPr lang="zh-CN" altLang="en-US" sz="4800" b="1">
                <a:latin typeface="黑体" pitchFamily="49" charset="-122"/>
                <a:ea typeface="黑体" pitchFamily="49" charset="-122"/>
                <a:sym typeface="宋体" charset="-122"/>
              </a:rPr>
              <a:t>杜</a:t>
            </a:r>
            <a:r>
              <a:rPr lang="zh-CN" altLang="en-US" sz="4800" b="1">
                <a:latin typeface="黑体" pitchFamily="49" charset="-122"/>
                <a:ea typeface="黑体" pitchFamily="49" charset="-122"/>
              </a:rPr>
              <a:t>甫</a:t>
            </a:r>
            <a:r>
              <a:rPr lang="zh-CN" altLang="en-US" sz="6600" b="1">
                <a:latin typeface="黑体" pitchFamily="49" charset="-122"/>
                <a:ea typeface="黑体" pitchFamily="49" charset="-122"/>
              </a:rPr>
              <a:t>登 高</a:t>
            </a: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  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>
                <a:solidFill>
                  <a:srgbClr val="9933FF"/>
                </a:solidFill>
              </a:rPr>
              <a:t>《</a:t>
            </a:r>
            <a:r>
              <a:rPr lang="zh-CN" altLang="en-US" b="1" smtClean="0">
                <a:solidFill>
                  <a:srgbClr val="9933FF"/>
                </a:solidFill>
              </a:rPr>
              <a:t>闻官军收河南河北</a:t>
            </a:r>
            <a:r>
              <a:rPr lang="en-US" altLang="zh-CN" b="1" smtClean="0">
                <a:solidFill>
                  <a:srgbClr val="9933FF"/>
                </a:solidFill>
              </a:rPr>
              <a:t>》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989138"/>
            <a:ext cx="8964612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3600" b="1" u="sng" smtClean="0"/>
              <a:t>剑外忽传收蓟</a:t>
            </a:r>
            <a:r>
              <a:rPr lang="zh-CN" altLang="en-US" sz="2400" b="1" u="sng" smtClean="0"/>
              <a:t>（</a:t>
            </a:r>
            <a:r>
              <a:rPr lang="en-US" altLang="zh-CN" sz="2400" b="1" u="sng" smtClean="0"/>
              <a:t>j</a:t>
            </a:r>
            <a:r>
              <a:rPr lang="en-US" altLang="en-US" sz="2400" b="1" u="sng" smtClean="0"/>
              <a:t>ì</a:t>
            </a:r>
            <a:r>
              <a:rPr lang="zh-CN" altLang="en-US" sz="2400" b="1" u="sng" smtClean="0"/>
              <a:t>）</a:t>
            </a:r>
            <a:r>
              <a:rPr lang="zh-CN" altLang="en-US" sz="3600" b="1" u="sng" smtClean="0"/>
              <a:t>北，初闻涕泪满衣裳。</a:t>
            </a:r>
          </a:p>
          <a:p>
            <a:pPr eaLnBrk="1" hangingPunct="1">
              <a:buFontTx/>
              <a:buNone/>
            </a:pPr>
            <a:r>
              <a:rPr lang="zh-CN" altLang="en-US" sz="3600" smtClean="0"/>
              <a:t>却看妻子愁何在，漫卷诗书喜欲狂。</a:t>
            </a:r>
          </a:p>
          <a:p>
            <a:pPr eaLnBrk="1" hangingPunct="1">
              <a:buFontTx/>
              <a:buNone/>
            </a:pPr>
            <a:r>
              <a:rPr lang="zh-CN" altLang="en-US" sz="3600" b="1" u="sng" smtClean="0"/>
              <a:t>白日放歌须纵酒，青春作伴好还乡。</a:t>
            </a:r>
          </a:p>
          <a:p>
            <a:pPr eaLnBrk="1" hangingPunct="1">
              <a:buFontTx/>
              <a:buNone/>
            </a:pPr>
            <a:r>
              <a:rPr lang="zh-CN" altLang="en-US" sz="3600" smtClean="0"/>
              <a:t>即从巴峡穿巫峡，便下襄阳向洛阳。</a:t>
            </a:r>
            <a:br>
              <a:rPr lang="zh-CN" altLang="en-US" sz="3600" smtClean="0"/>
            </a:br>
            <a:r>
              <a:rPr lang="zh-CN" altLang="en-US" sz="3600" smtClean="0"/>
              <a:t/>
            </a:r>
            <a:br>
              <a:rPr lang="zh-CN" altLang="en-US" sz="3600" smtClean="0"/>
            </a:br>
            <a:endParaRPr lang="zh-CN" altLang="en-US" sz="3600" smtClean="0"/>
          </a:p>
        </p:txBody>
      </p:sp>
      <p:sp>
        <p:nvSpPr>
          <p:cNvPr id="131077" name="Text Box 5"/>
          <p:cNvSpPr txBox="1">
            <a:spLocks noChangeArrowheads="1"/>
          </p:cNvSpPr>
          <p:nvPr/>
        </p:nvSpPr>
        <p:spPr bwMode="auto">
          <a:xfrm>
            <a:off x="827088" y="4797425"/>
            <a:ext cx="74898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/>
              <a:t>漂泊西南时期    代宗广德元年春作（</a:t>
            </a:r>
            <a:r>
              <a:rPr lang="en-US" altLang="zh-CN" sz="2800" b="1"/>
              <a:t>52</a:t>
            </a:r>
            <a:r>
              <a:rPr lang="zh-CN" altLang="en-US" sz="2800" b="1"/>
              <a:t>岁</a:t>
            </a:r>
            <a:r>
              <a:rPr lang="en-US" altLang="zh-CN" sz="2800" b="1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1401294353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2700338" y="333375"/>
            <a:ext cx="4343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            </a:t>
            </a:r>
            <a:r>
              <a:rPr lang="zh-CN" altLang="en-US" sz="4400">
                <a:latin typeface="隶书" pitchFamily="49" charset="-122"/>
                <a:ea typeface="隶书" pitchFamily="49" charset="-122"/>
              </a:rPr>
              <a:t>九    日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684213" y="1125538"/>
            <a:ext cx="8064500" cy="311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u="sng">
                <a:solidFill>
                  <a:srgbClr val="FF0000"/>
                </a:solidFill>
              </a:rPr>
              <a:t>重阳独酌杯中酒，抱病起登江上台。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/>
              <a:t>竹叶于人既无分，菊花从此不须开。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/>
              <a:t>殊方日落玄猿哭，旧国霜前白雁来。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/>
              <a:t>弟妹萧条各何在？干戈衰谢两相催！</a:t>
            </a: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468313" y="4365625"/>
            <a:ext cx="86756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/>
              <a:t>漂泊西南时期     大历二年，夔州登高之作。（</a:t>
            </a:r>
            <a:r>
              <a:rPr lang="en-US" altLang="zh-CN" sz="2800" b="1"/>
              <a:t>56</a:t>
            </a:r>
            <a:r>
              <a:rPr lang="zh-CN" altLang="en-US" sz="2800" b="1"/>
              <a:t>岁）</a:t>
            </a:r>
          </a:p>
        </p:txBody>
      </p:sp>
    </p:spTree>
    <p:extLst>
      <p:ext uri="{BB962C8B-B14F-4D97-AF65-F5344CB8AC3E}">
        <p14:creationId xmlns:p14="http://schemas.microsoft.com/office/powerpoint/2010/main" xmlns="" val="513115693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1979613" y="476250"/>
            <a:ext cx="6762750" cy="527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                </a:t>
            </a:r>
            <a:r>
              <a:rPr lang="zh-CN" altLang="en-US" sz="4000">
                <a:latin typeface="隶书" pitchFamily="49" charset="-122"/>
                <a:ea typeface="隶书" pitchFamily="49" charset="-122"/>
              </a:rPr>
              <a:t>登 岳 阳 楼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4000">
                <a:latin typeface="隶书" pitchFamily="49" charset="-122"/>
                <a:ea typeface="隶书" pitchFamily="49" charset="-122"/>
              </a:rPr>
              <a:t>              杜甫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/>
              <a:t>昔闻洞庭水，今上岳阳楼。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/>
              <a:t>吴楚东南坼，乾坤日夜浮。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/>
              <a:t>亲朋无一字，老病有孤舟。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 u="sng">
                <a:solidFill>
                  <a:srgbClr val="FF6600"/>
                </a:solidFill>
              </a:rPr>
              <a:t>戎马关山北，凭轩涕泗流。</a:t>
            </a:r>
          </a:p>
        </p:txBody>
      </p:sp>
      <p:pic>
        <p:nvPicPr>
          <p:cNvPr id="28675" name="Picture 3" descr="杜甫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260350"/>
            <a:ext cx="2525712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2100" name="Text Box 4"/>
          <p:cNvSpPr txBox="1">
            <a:spLocks noChangeArrowheads="1"/>
          </p:cNvSpPr>
          <p:nvPr/>
        </p:nvSpPr>
        <p:spPr bwMode="auto">
          <a:xfrm>
            <a:off x="900113" y="5949950"/>
            <a:ext cx="63357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/>
              <a:t>漂泊西南时期   大历三年冬作（</a:t>
            </a:r>
            <a:r>
              <a:rPr lang="en-US" altLang="zh-CN" sz="2800" b="1"/>
              <a:t>57</a:t>
            </a:r>
            <a:r>
              <a:rPr lang="zh-CN" altLang="en-US" sz="2800" b="1"/>
              <a:t>岁）</a:t>
            </a:r>
          </a:p>
        </p:txBody>
      </p:sp>
      <p:sp>
        <p:nvSpPr>
          <p:cNvPr id="28677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96188" y="6165850"/>
            <a:ext cx="576262" cy="358775"/>
          </a:xfrm>
          <a:prstGeom prst="actionButtonEnd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3812114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idx="1"/>
          </p:nvPr>
        </p:nvSpPr>
        <p:spPr>
          <a:xfrm>
            <a:off x="4356100" y="1981200"/>
            <a:ext cx="5472113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400" smtClean="0"/>
              <a:t>  </a:t>
            </a:r>
            <a:r>
              <a:rPr lang="zh-CN" altLang="en-US" sz="4400" smtClean="0">
                <a:latin typeface="华文隶书" pitchFamily="2" charset="-122"/>
                <a:ea typeface="华文隶书" pitchFamily="2" charset="-122"/>
              </a:rPr>
              <a:t>长太息以掩涕兮，哀民生之多艰。</a:t>
            </a:r>
          </a:p>
          <a:p>
            <a:pPr eaLnBrk="1" hangingPunct="1">
              <a:buFontTx/>
              <a:buNone/>
            </a:pPr>
            <a:r>
              <a:rPr lang="zh-CN" altLang="en-US" sz="440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en-US" altLang="zh-CN" sz="4400" smtClean="0">
                <a:ea typeface="华文隶书" pitchFamily="2" charset="-122"/>
              </a:rPr>
              <a:t>——</a:t>
            </a:r>
            <a:r>
              <a:rPr lang="zh-CN" altLang="en-US" sz="4400" smtClean="0">
                <a:latin typeface="华文隶书" pitchFamily="2" charset="-122"/>
                <a:ea typeface="华文隶书" pitchFamily="2" charset="-122"/>
              </a:rPr>
              <a:t>屈原</a:t>
            </a:r>
            <a:r>
              <a:rPr lang="en-US" altLang="zh-CN" sz="4400" smtClean="0"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4400" smtClean="0">
                <a:latin typeface="华文隶书" pitchFamily="2" charset="-122"/>
                <a:ea typeface="华文隶书" pitchFamily="2" charset="-122"/>
              </a:rPr>
              <a:t>离骚</a:t>
            </a:r>
            <a:r>
              <a:rPr lang="en-US" altLang="zh-CN" sz="4400" smtClean="0">
                <a:latin typeface="华文隶书" pitchFamily="2" charset="-122"/>
                <a:ea typeface="华文隶书" pitchFamily="2" charset="-122"/>
              </a:rPr>
              <a:t>》</a:t>
            </a:r>
          </a:p>
        </p:txBody>
      </p:sp>
      <p:pic>
        <p:nvPicPr>
          <p:cNvPr id="29699" name="Picture 4" descr="1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0"/>
            <a:ext cx="1871663" cy="453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9" descr="u=2246643896,2680262937&amp;gp=2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781300"/>
            <a:ext cx="2468563" cy="363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11" descr="u=401783743,1832191854&amp;gp=2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196975"/>
            <a:ext cx="2376488" cy="493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WordArt 12"/>
          <p:cNvSpPr>
            <a:spLocks noChangeArrowheads="1" noChangeShapeType="1" noTextEdit="1"/>
          </p:cNvSpPr>
          <p:nvPr/>
        </p:nvSpPr>
        <p:spPr bwMode="auto">
          <a:xfrm rot="201987">
            <a:off x="2627313" y="333375"/>
            <a:ext cx="4032250" cy="7000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 kern="10" normalizeH="1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160000" scaled="1"/>
                </a:gradFill>
                <a:latin typeface="隶书"/>
                <a:ea typeface="隶书"/>
              </a:rPr>
              <a:t>历代爱国诗人</a:t>
            </a:r>
          </a:p>
        </p:txBody>
      </p:sp>
    </p:spTree>
    <p:extLst>
      <p:ext uri="{BB962C8B-B14F-4D97-AF65-F5344CB8AC3E}">
        <p14:creationId xmlns:p14="http://schemas.microsoft.com/office/powerpoint/2010/main" xmlns="" val="1948169281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ChangeArrowheads="1"/>
          </p:cNvSpPr>
          <p:nvPr>
            <p:ph idx="1"/>
          </p:nvPr>
        </p:nvSpPr>
        <p:spPr>
          <a:xfrm>
            <a:off x="5219700" y="908050"/>
            <a:ext cx="4789488" cy="56610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800" smtClean="0">
                <a:latin typeface="华文隶书" pitchFamily="2" charset="-122"/>
                <a:ea typeface="华文隶书" pitchFamily="2" charset="-122"/>
              </a:rPr>
              <a:t>早岁那知世事艰，</a:t>
            </a:r>
          </a:p>
          <a:p>
            <a:pPr eaLnBrk="1" hangingPunct="1">
              <a:buFontTx/>
              <a:buNone/>
            </a:pPr>
            <a:r>
              <a:rPr lang="zh-CN" altLang="en-US" sz="2800" smtClean="0">
                <a:latin typeface="华文隶书" pitchFamily="2" charset="-122"/>
                <a:ea typeface="华文隶书" pitchFamily="2" charset="-122"/>
              </a:rPr>
              <a:t>中原北望气如山。</a:t>
            </a:r>
          </a:p>
          <a:p>
            <a:pPr eaLnBrk="1" hangingPunct="1">
              <a:buFontTx/>
              <a:buNone/>
            </a:pPr>
            <a:r>
              <a:rPr lang="en-US" altLang="zh-CN" sz="2800" smtClean="0">
                <a:latin typeface="华文隶书" pitchFamily="2" charset="-122"/>
                <a:ea typeface="华文隶书" pitchFamily="2" charset="-122"/>
              </a:rPr>
              <a:t>____《</a:t>
            </a:r>
            <a:r>
              <a:rPr lang="zh-CN" altLang="en-US" sz="2800" smtClean="0">
                <a:latin typeface="华文隶书" pitchFamily="2" charset="-122"/>
                <a:ea typeface="华文隶书" pitchFamily="2" charset="-122"/>
              </a:rPr>
              <a:t>书愤</a:t>
            </a:r>
            <a:r>
              <a:rPr lang="en-US" altLang="zh-CN" sz="2800" smtClean="0">
                <a:latin typeface="华文隶书" pitchFamily="2" charset="-122"/>
                <a:ea typeface="华文隶书" pitchFamily="2" charset="-122"/>
              </a:rPr>
              <a:t>》</a:t>
            </a:r>
          </a:p>
          <a:p>
            <a:pPr eaLnBrk="1" hangingPunct="1">
              <a:buFontTx/>
              <a:buNone/>
            </a:pPr>
            <a:r>
              <a:rPr lang="zh-CN" altLang="en-US" sz="2800" smtClean="0">
                <a:latin typeface="华文隶书" pitchFamily="2" charset="-122"/>
                <a:ea typeface="华文隶书" pitchFamily="2" charset="-122"/>
              </a:rPr>
              <a:t>位卑未敢忘忧国</a:t>
            </a:r>
          </a:p>
          <a:p>
            <a:pPr eaLnBrk="1" hangingPunct="1">
              <a:buFontTx/>
              <a:buNone/>
            </a:pPr>
            <a:r>
              <a:rPr lang="en-US" altLang="zh-CN" sz="2800" smtClean="0">
                <a:ea typeface="华文隶书" pitchFamily="2" charset="-122"/>
              </a:rPr>
              <a:t>——</a:t>
            </a:r>
            <a:r>
              <a:rPr lang="en-US" altLang="zh-CN" sz="2800" smtClean="0"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2800" smtClean="0">
                <a:latin typeface="华文隶书" pitchFamily="2" charset="-122"/>
                <a:ea typeface="华文隶书" pitchFamily="2" charset="-122"/>
              </a:rPr>
              <a:t>病起书怀</a:t>
            </a:r>
            <a:r>
              <a:rPr lang="en-US" altLang="zh-CN" sz="2800" smtClean="0">
                <a:latin typeface="华文隶书" pitchFamily="2" charset="-122"/>
                <a:ea typeface="华文隶书" pitchFamily="2" charset="-122"/>
              </a:rPr>
              <a:t>》 </a:t>
            </a:r>
          </a:p>
          <a:p>
            <a:pPr eaLnBrk="1" hangingPunct="1">
              <a:buFontTx/>
              <a:buNone/>
            </a:pPr>
            <a:r>
              <a:rPr lang="zh-CN" altLang="en-US" sz="2800" smtClean="0">
                <a:latin typeface="华文隶书" pitchFamily="2" charset="-122"/>
                <a:ea typeface="华文隶书" pitchFamily="2" charset="-122"/>
              </a:rPr>
              <a:t>死去原知万事空，</a:t>
            </a:r>
          </a:p>
          <a:p>
            <a:pPr eaLnBrk="1" hangingPunct="1">
              <a:buFontTx/>
              <a:buNone/>
            </a:pPr>
            <a:r>
              <a:rPr lang="zh-CN" altLang="en-US" sz="2800" smtClean="0">
                <a:latin typeface="华文隶书" pitchFamily="2" charset="-122"/>
                <a:ea typeface="华文隶书" pitchFamily="2" charset="-122"/>
              </a:rPr>
              <a:t>但悲不见九州同。</a:t>
            </a:r>
          </a:p>
          <a:p>
            <a:pPr eaLnBrk="1" hangingPunct="1">
              <a:buFontTx/>
              <a:buNone/>
            </a:pPr>
            <a:r>
              <a:rPr lang="zh-CN" altLang="en-US" sz="2800" smtClean="0">
                <a:latin typeface="华文隶书" pitchFamily="2" charset="-122"/>
                <a:ea typeface="华文隶书" pitchFamily="2" charset="-122"/>
              </a:rPr>
              <a:t>王师北定中原日，</a:t>
            </a:r>
          </a:p>
          <a:p>
            <a:pPr eaLnBrk="1" hangingPunct="1">
              <a:buFontTx/>
              <a:buNone/>
            </a:pPr>
            <a:r>
              <a:rPr lang="zh-CN" altLang="en-US" sz="2800" smtClean="0">
                <a:latin typeface="华文隶书" pitchFamily="2" charset="-122"/>
                <a:ea typeface="华文隶书" pitchFamily="2" charset="-122"/>
              </a:rPr>
              <a:t>家祭毋忘告乃翁</a:t>
            </a:r>
          </a:p>
          <a:p>
            <a:pPr eaLnBrk="1" hangingPunct="1">
              <a:buFontTx/>
              <a:buNone/>
            </a:pPr>
            <a:r>
              <a:rPr lang="zh-CN" altLang="en-US" sz="280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en-US" altLang="zh-CN" sz="2800" smtClean="0">
                <a:ea typeface="华文隶书" pitchFamily="2" charset="-122"/>
              </a:rPr>
              <a:t>——</a:t>
            </a:r>
            <a:r>
              <a:rPr lang="en-US" altLang="zh-CN" sz="2800" smtClean="0"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2800" smtClean="0">
                <a:latin typeface="华文隶书" pitchFamily="2" charset="-122"/>
                <a:ea typeface="华文隶书" pitchFamily="2" charset="-122"/>
              </a:rPr>
              <a:t>示儿</a:t>
            </a:r>
            <a:r>
              <a:rPr lang="en-US" altLang="zh-CN" sz="2800" smtClean="0">
                <a:latin typeface="华文隶书" pitchFamily="2" charset="-122"/>
                <a:ea typeface="华文隶书" pitchFamily="2" charset="-122"/>
              </a:rPr>
              <a:t>》 </a:t>
            </a:r>
            <a:br>
              <a:rPr lang="en-US" altLang="zh-CN" sz="2800" smtClean="0">
                <a:latin typeface="华文隶书" pitchFamily="2" charset="-122"/>
                <a:ea typeface="华文隶书" pitchFamily="2" charset="-122"/>
              </a:rPr>
            </a:br>
            <a:endParaRPr lang="en-US" altLang="zh-CN" sz="2800" smtClean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30723" name="Picture 5" descr="Dsc01163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613" y="0"/>
            <a:ext cx="3024187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7" descr="u=3956025109,447109175&amp;gp=2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73288" cy="31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9" descr="u=1680342069,3064087939&amp;gp=1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41663"/>
            <a:ext cx="2124075" cy="371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90666118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868863"/>
            <a:ext cx="8424862" cy="1214437"/>
          </a:xfrm>
        </p:spPr>
        <p:txBody>
          <a:bodyPr/>
          <a:lstStyle/>
          <a:p>
            <a:pPr eaLnBrk="1" hangingPunct="1"/>
            <a:r>
              <a:rPr lang="zh-CN" altLang="en-US" sz="4000" smtClean="0"/>
              <a:t>臣心一片磁针石，不指南方不肯休。</a:t>
            </a:r>
            <a:br>
              <a:rPr lang="zh-CN" altLang="en-US" sz="4000" smtClean="0"/>
            </a:br>
            <a:r>
              <a:rPr lang="en-US" altLang="zh-CN" sz="4000" smtClean="0"/>
              <a:t>——</a:t>
            </a:r>
            <a:r>
              <a:rPr lang="zh-CN" altLang="en-US" sz="4000" smtClean="0"/>
              <a:t>宋</a:t>
            </a:r>
            <a:r>
              <a:rPr lang="en-US" altLang="zh-CN" sz="4000" smtClean="0"/>
              <a:t>《</a:t>
            </a:r>
            <a:r>
              <a:rPr lang="zh-CN" altLang="en-US" sz="4000" smtClean="0"/>
              <a:t>扬子江</a:t>
            </a:r>
            <a:r>
              <a:rPr lang="en-US" altLang="zh-CN" sz="4000" smtClean="0"/>
              <a:t>》 </a:t>
            </a:r>
            <a:br>
              <a:rPr lang="en-US" altLang="zh-CN" sz="4000" smtClean="0"/>
            </a:br>
            <a:r>
              <a:rPr lang="zh-CN" altLang="en-US" sz="4000" smtClean="0"/>
              <a:t>山河破碎风飘絮，身世浮沉雨打萍。</a:t>
            </a:r>
            <a:br>
              <a:rPr lang="zh-CN" altLang="en-US" sz="4000" smtClean="0"/>
            </a:br>
            <a:r>
              <a:rPr lang="zh-CN" altLang="en-US" sz="4000" smtClean="0"/>
              <a:t>  </a:t>
            </a:r>
            <a:r>
              <a:rPr lang="en-US" altLang="zh-CN" sz="4000" smtClean="0"/>
              <a:t>——</a:t>
            </a:r>
            <a:r>
              <a:rPr lang="zh-CN" altLang="en-US" sz="4000" smtClean="0"/>
              <a:t>宋</a:t>
            </a:r>
            <a:r>
              <a:rPr lang="en-US" altLang="zh-CN" sz="4000" smtClean="0"/>
              <a:t>《</a:t>
            </a:r>
            <a:r>
              <a:rPr lang="zh-CN" altLang="en-US" sz="4000" smtClean="0"/>
              <a:t>过零丁洋</a:t>
            </a:r>
            <a:r>
              <a:rPr lang="en-US" altLang="zh-CN" sz="4000" smtClean="0"/>
              <a:t>》 </a:t>
            </a:r>
          </a:p>
        </p:txBody>
      </p:sp>
      <p:pic>
        <p:nvPicPr>
          <p:cNvPr id="31747" name="Picture 5" descr="u=2412964590,3998026738&amp;gp=0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838" y="0"/>
            <a:ext cx="2124075" cy="378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7" descr="u=3566419989,454896786&amp;gp=1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8175" y="0"/>
            <a:ext cx="1922463" cy="371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9" descr="u=3567294350,1099003651&amp;gp=2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44688" cy="371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37999575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4437063"/>
            <a:ext cx="8062912" cy="4114800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“</a:t>
            </a:r>
            <a:r>
              <a:rPr lang="zh-CN" altLang="en-US" b="1" u="sng" smtClean="0"/>
              <a:t>郁孤台下清江水，中间多少行人泪。</a:t>
            </a:r>
            <a:r>
              <a:rPr lang="zh-CN" altLang="en-US" b="1" smtClean="0"/>
              <a:t>” </a:t>
            </a:r>
          </a:p>
          <a:p>
            <a:pPr eaLnBrk="1" hangingPunct="1"/>
            <a:r>
              <a:rPr lang="zh-CN" altLang="en-US" b="1" smtClean="0"/>
              <a:t>辛弃疾</a:t>
            </a:r>
            <a:r>
              <a:rPr lang="en-US" altLang="zh-CN" b="1" smtClean="0"/>
              <a:t>《</a:t>
            </a:r>
            <a:r>
              <a:rPr lang="zh-CN" altLang="en-US" b="1" smtClean="0"/>
              <a:t>永遇乐 京口北固亭怀古</a:t>
            </a:r>
            <a:r>
              <a:rPr lang="en-US" altLang="zh-CN" b="1" u="sng" smtClean="0"/>
              <a:t>》“</a:t>
            </a:r>
            <a:r>
              <a:rPr lang="zh-CN" altLang="en-US" b="1" u="sng" smtClean="0"/>
              <a:t>千古江山，英雄无觅，孙仲谋处”</a:t>
            </a:r>
            <a:r>
              <a:rPr lang="zh-CN" altLang="en-US" b="1" smtClean="0"/>
              <a:t> 的诗句，感叹时无可以抵御外侮的英雄。 </a:t>
            </a:r>
          </a:p>
        </p:txBody>
      </p:sp>
      <p:pic>
        <p:nvPicPr>
          <p:cNvPr id="32771" name="Picture 5" descr="u=4252875279,1555663223&amp;gp=3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2138" y="0"/>
            <a:ext cx="3095625" cy="422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7" descr="u=4180507257,1204625985&amp;gp=0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57538" cy="422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65074448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5121"/>
          <p:cNvSpPr>
            <a:spLocks noGrp="1"/>
          </p:cNvSpPr>
          <p:nvPr>
            <p:ph type="title"/>
          </p:nvPr>
        </p:nvSpPr>
        <p:spPr>
          <a:xfrm>
            <a:off x="1303338" y="152400"/>
            <a:ext cx="6940550" cy="1189038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ea typeface="黑体" pitchFamily="49" charset="-122"/>
              </a:rPr>
              <a:t>写作背景</a:t>
            </a:r>
          </a:p>
        </p:txBody>
      </p:sp>
      <p:sp>
        <p:nvSpPr>
          <p:cNvPr id="12290" name="文本占位符 5122"/>
          <p:cNvSpPr>
            <a:spLocks noGrp="1"/>
          </p:cNvSpPr>
          <p:nvPr>
            <p:ph idx="1"/>
          </p:nvPr>
        </p:nvSpPr>
        <p:spPr>
          <a:xfrm>
            <a:off x="685800" y="1268413"/>
            <a:ext cx="8229600" cy="5589587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r>
              <a:rPr lang="en-US" altLang="zh-CN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杜甫身逢战乱，从</a:t>
            </a:r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48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岁开始，一直到</a:t>
            </a:r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58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岁去世为止， </a:t>
            </a:r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年中，一直在外飘零，写这首诗时已是第八个年头了，</a:t>
            </a:r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年后病死在出蜀途中。这首诗是大历二年（公元</a:t>
            </a:r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767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年）作者</a:t>
            </a:r>
            <a:r>
              <a:rPr lang="zh-CN" altLang="en-US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寄寓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夔州（重庆奉节）时写的。此时“安史之乱”已结束</a:t>
            </a:r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年，但地方军阀乘机争夺地盘，</a:t>
            </a:r>
            <a:r>
              <a:rPr lang="zh-CN" altLang="en-US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国家仍是一片混乱；再加上好友李白、高适、严武相继辞世</a:t>
            </a:r>
            <a:r>
              <a:rPr lang="en-US" altLang="zh-CN" b="1" dirty="0">
                <a:solidFill>
                  <a:srgbClr val="FF0000"/>
                </a:solidFill>
                <a:ea typeface="黑体" panose="02010600030101010101" pitchFamily="2" charset="-122"/>
              </a:rPr>
              <a:t>——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所有这些，像浓云一样压在杜甫心头，他是为排遣抑郁而</a:t>
            </a:r>
            <a:r>
              <a:rPr lang="zh-CN" altLang="en-US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抱病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登台的</a:t>
            </a:r>
            <a:r>
              <a:rPr lang="zh-CN" altLang="en-US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</a:p>
          <a:p>
            <a:pPr eaLnBrk="1" hangingPunct="1">
              <a:buFontTx/>
              <a:buNone/>
              <a:defRPr/>
            </a:pPr>
            <a:endParaRPr lang="zh-CN" altLang="en-US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5121"/>
          <p:cNvSpPr>
            <a:spLocks noGrp="1"/>
          </p:cNvSpPr>
          <p:nvPr>
            <p:ph type="title"/>
          </p:nvPr>
        </p:nvSpPr>
        <p:spPr>
          <a:xfrm>
            <a:off x="1303338" y="152400"/>
            <a:ext cx="6940550" cy="1189038"/>
          </a:xfrm>
        </p:spPr>
        <p:txBody>
          <a:bodyPr/>
          <a:lstStyle/>
          <a:p>
            <a:pPr eaLnBrk="1" hangingPunct="1"/>
            <a:r>
              <a:rPr lang="en-US" altLang="zh-CN" b="1" smtClean="0">
                <a:ea typeface="黑体" pitchFamily="49" charset="-122"/>
              </a:rPr>
              <a:t> </a:t>
            </a:r>
          </a:p>
        </p:txBody>
      </p:sp>
      <p:sp>
        <p:nvSpPr>
          <p:cNvPr id="28674" name="文本占位符 5122"/>
          <p:cNvSpPr>
            <a:spLocks noGrp="1"/>
          </p:cNvSpPr>
          <p:nvPr>
            <p:ph idx="1"/>
          </p:nvPr>
        </p:nvSpPr>
        <p:spPr>
          <a:xfrm>
            <a:off x="166688" y="2041525"/>
            <a:ext cx="4379912" cy="1963738"/>
          </a:xfrm>
          <a:ln w="19050">
            <a:solidFill>
              <a:schemeClr val="tx1"/>
            </a:solidFill>
          </a:ln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反复诵读这首诗，要求</a:t>
            </a:r>
          </a:p>
          <a:p>
            <a:pPr marL="0" indent="0" eaLnBrk="1" hangingPunct="1">
              <a:buFontTx/>
              <a:buNone/>
            </a:pP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b="1" smtClean="0">
                <a:latin typeface="Calibri" pitchFamily="34" charset="0"/>
              </a:rPr>
              <a:t>①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读准字音、节奏；</a:t>
            </a:r>
          </a:p>
          <a:p>
            <a:pPr marL="0" indent="0" eaLnBrk="1" hangingPunct="1">
              <a:buFontTx/>
              <a:buNone/>
            </a:pP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b="1" smtClean="0">
                <a:latin typeface="Calibri" pitchFamily="34" charset="0"/>
              </a:rPr>
              <a:t>②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读出情感。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 marL="0" indent="0" eaLnBrk="1" hangingPunct="1">
              <a:buFontTx/>
              <a:buNone/>
            </a:pP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b="1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675" name="文本框 1"/>
          <p:cNvSpPr txBox="1">
            <a:spLocks noChangeArrowheads="1"/>
          </p:cNvSpPr>
          <p:nvPr/>
        </p:nvSpPr>
        <p:spPr bwMode="auto">
          <a:xfrm>
            <a:off x="101600" y="703263"/>
            <a:ext cx="4378325" cy="706437"/>
          </a:xfrm>
          <a:prstGeom prst="rect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一、初读，感其情</a:t>
            </a:r>
          </a:p>
        </p:txBody>
      </p:sp>
      <p:pic>
        <p:nvPicPr>
          <p:cNvPr id="28676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56138" y="-7938"/>
            <a:ext cx="4470400" cy="6807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3"/>
          <p:cNvSpPr txBox="1">
            <a:spLocks noChangeArrowheads="1"/>
          </p:cNvSpPr>
          <p:nvPr/>
        </p:nvSpPr>
        <p:spPr bwMode="auto">
          <a:xfrm>
            <a:off x="539750" y="404813"/>
            <a:ext cx="8604250" cy="399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kumimoji="0" lang="zh-CN" altLang="en-US" sz="6000" b="1" smtClean="0">
                <a:solidFill>
                  <a:srgbClr val="002A29"/>
                </a:solidFill>
                <a:latin typeface="Arial" pitchFamily="34" charset="0"/>
                <a:ea typeface="隶书" pitchFamily="49" charset="-122"/>
              </a:rPr>
              <a:t>登高</a:t>
            </a:r>
          </a:p>
          <a:p>
            <a:pPr algn="ctr" eaLnBrk="1" hangingPunct="1"/>
            <a:r>
              <a:rPr kumimoji="0" lang="zh-CN" altLang="en-US" sz="3600" b="1" smtClean="0">
                <a:solidFill>
                  <a:srgbClr val="002A29"/>
                </a:solidFill>
                <a:latin typeface="Arial" pitchFamily="34" charset="0"/>
                <a:ea typeface="华文行楷" pitchFamily="2" charset="-122"/>
              </a:rPr>
              <a:t>                 杜甫</a:t>
            </a:r>
          </a:p>
          <a:p>
            <a:pPr algn="ctr" eaLnBrk="1" hangingPunct="1"/>
            <a:r>
              <a:rPr kumimoji="0" lang="zh-CN" altLang="en-US" sz="4000" b="1" smtClean="0">
                <a:solidFill>
                  <a:srgbClr val="002A29"/>
                </a:solidFill>
                <a:latin typeface="隶书" pitchFamily="49" charset="-122"/>
                <a:ea typeface="隶书" pitchFamily="49" charset="-122"/>
              </a:rPr>
              <a:t>风急天高猿啸哀，渚清沙白鸟飞回。</a:t>
            </a:r>
          </a:p>
          <a:p>
            <a:pPr algn="ctr" eaLnBrk="1" hangingPunct="1"/>
            <a:r>
              <a:rPr kumimoji="0" lang="zh-CN" altLang="en-US" sz="4000" b="1" smtClean="0">
                <a:solidFill>
                  <a:srgbClr val="002A29"/>
                </a:solidFill>
                <a:latin typeface="隶书" pitchFamily="49" charset="-122"/>
                <a:ea typeface="隶书" pitchFamily="49" charset="-122"/>
              </a:rPr>
              <a:t>无边落木萧萧下，不尽长江滚滚来。</a:t>
            </a:r>
          </a:p>
          <a:p>
            <a:pPr algn="ctr" eaLnBrk="1" hangingPunct="1"/>
            <a:r>
              <a:rPr kumimoji="0" lang="zh-CN" altLang="en-US" sz="4000" b="1" smtClean="0">
                <a:solidFill>
                  <a:srgbClr val="002A29"/>
                </a:solidFill>
                <a:latin typeface="隶书" pitchFamily="49" charset="-122"/>
                <a:ea typeface="隶书" pitchFamily="49" charset="-122"/>
              </a:rPr>
              <a:t>万里悲秋常作客，百年多病独登台。 </a:t>
            </a:r>
          </a:p>
          <a:p>
            <a:pPr algn="ctr" eaLnBrk="1" hangingPunct="1"/>
            <a:r>
              <a:rPr kumimoji="0" lang="zh-CN" altLang="en-US" sz="4000" b="1" smtClean="0">
                <a:solidFill>
                  <a:srgbClr val="002A29"/>
                </a:solidFill>
                <a:latin typeface="隶书" pitchFamily="49" charset="-122"/>
                <a:ea typeface="隶书" pitchFamily="49" charset="-122"/>
              </a:rPr>
              <a:t>艰难苦恨繁霜鬓，潦倒新停浊酒杯。</a:t>
            </a:r>
            <a:r>
              <a:rPr kumimoji="0" lang="zh-CN" altLang="en-US" sz="3600" b="1" smtClean="0">
                <a:solidFill>
                  <a:srgbClr val="002A29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13315" name="Line 4"/>
          <p:cNvSpPr>
            <a:spLocks noChangeShapeType="1"/>
          </p:cNvSpPr>
          <p:nvPr/>
        </p:nvSpPr>
        <p:spPr bwMode="auto">
          <a:xfrm flipH="1">
            <a:off x="1692275" y="2060575"/>
            <a:ext cx="73025" cy="4333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kumimoji="1" lang="zh-CN" altLang="en-US" sz="240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16" name="Line 5"/>
          <p:cNvSpPr>
            <a:spLocks noChangeShapeType="1"/>
          </p:cNvSpPr>
          <p:nvPr/>
        </p:nvSpPr>
        <p:spPr bwMode="auto">
          <a:xfrm flipH="1">
            <a:off x="2700338" y="2133600"/>
            <a:ext cx="73025" cy="4333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kumimoji="1" lang="zh-CN" altLang="en-US" sz="240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17" name="Line 6"/>
          <p:cNvSpPr>
            <a:spLocks noChangeShapeType="1"/>
          </p:cNvSpPr>
          <p:nvPr/>
        </p:nvSpPr>
        <p:spPr bwMode="auto">
          <a:xfrm flipH="1">
            <a:off x="1692275" y="2781300"/>
            <a:ext cx="73025" cy="4333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kumimoji="1" lang="zh-CN" altLang="en-US" sz="240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18" name="Line 7"/>
          <p:cNvSpPr>
            <a:spLocks noChangeShapeType="1"/>
          </p:cNvSpPr>
          <p:nvPr/>
        </p:nvSpPr>
        <p:spPr bwMode="auto">
          <a:xfrm flipH="1">
            <a:off x="5795963" y="2133600"/>
            <a:ext cx="73025" cy="4333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kumimoji="1" lang="zh-CN" altLang="en-US" sz="240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19" name="Line 8"/>
          <p:cNvSpPr>
            <a:spLocks noChangeShapeType="1"/>
          </p:cNvSpPr>
          <p:nvPr/>
        </p:nvSpPr>
        <p:spPr bwMode="auto">
          <a:xfrm flipH="1">
            <a:off x="6804025" y="2133600"/>
            <a:ext cx="73025" cy="4333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kumimoji="1" lang="zh-CN" altLang="en-US" sz="240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20" name="Line 9"/>
          <p:cNvSpPr>
            <a:spLocks noChangeShapeType="1"/>
          </p:cNvSpPr>
          <p:nvPr/>
        </p:nvSpPr>
        <p:spPr bwMode="auto">
          <a:xfrm flipH="1">
            <a:off x="2700338" y="2781300"/>
            <a:ext cx="73025" cy="4333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kumimoji="1" lang="zh-CN" altLang="en-US" sz="240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21" name="Line 10"/>
          <p:cNvSpPr>
            <a:spLocks noChangeShapeType="1"/>
          </p:cNvSpPr>
          <p:nvPr/>
        </p:nvSpPr>
        <p:spPr bwMode="auto">
          <a:xfrm flipH="1">
            <a:off x="5867400" y="2636838"/>
            <a:ext cx="73025" cy="4333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kumimoji="1" lang="zh-CN" altLang="en-US" sz="240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22" name="Line 11"/>
          <p:cNvSpPr>
            <a:spLocks noChangeShapeType="1"/>
          </p:cNvSpPr>
          <p:nvPr/>
        </p:nvSpPr>
        <p:spPr bwMode="auto">
          <a:xfrm flipH="1">
            <a:off x="6804025" y="2781300"/>
            <a:ext cx="73025" cy="4333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kumimoji="1" lang="zh-CN" altLang="en-US" sz="240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23" name="Line 12"/>
          <p:cNvSpPr>
            <a:spLocks noChangeShapeType="1"/>
          </p:cNvSpPr>
          <p:nvPr/>
        </p:nvSpPr>
        <p:spPr bwMode="auto">
          <a:xfrm flipH="1">
            <a:off x="1763713" y="3284538"/>
            <a:ext cx="73025" cy="4333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kumimoji="1" lang="zh-CN" altLang="en-US" sz="240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24" name="Line 13"/>
          <p:cNvSpPr>
            <a:spLocks noChangeShapeType="1"/>
          </p:cNvSpPr>
          <p:nvPr/>
        </p:nvSpPr>
        <p:spPr bwMode="auto">
          <a:xfrm flipH="1">
            <a:off x="2771775" y="3357563"/>
            <a:ext cx="73025" cy="4333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kumimoji="1" lang="zh-CN" altLang="en-US" sz="240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25" name="Line 14"/>
          <p:cNvSpPr>
            <a:spLocks noChangeShapeType="1"/>
          </p:cNvSpPr>
          <p:nvPr/>
        </p:nvSpPr>
        <p:spPr bwMode="auto">
          <a:xfrm flipH="1">
            <a:off x="5795963" y="3284538"/>
            <a:ext cx="73025" cy="4333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kumimoji="1" lang="zh-CN" altLang="en-US" sz="240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26" name="Line 15"/>
          <p:cNvSpPr>
            <a:spLocks noChangeShapeType="1"/>
          </p:cNvSpPr>
          <p:nvPr/>
        </p:nvSpPr>
        <p:spPr bwMode="auto">
          <a:xfrm flipH="1">
            <a:off x="6804025" y="3357563"/>
            <a:ext cx="73025" cy="4333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kumimoji="1" lang="zh-CN" altLang="en-US" sz="240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27" name="Line 16"/>
          <p:cNvSpPr>
            <a:spLocks noChangeShapeType="1"/>
          </p:cNvSpPr>
          <p:nvPr/>
        </p:nvSpPr>
        <p:spPr bwMode="auto">
          <a:xfrm flipH="1">
            <a:off x="1763713" y="3933825"/>
            <a:ext cx="73025" cy="4333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kumimoji="1" lang="zh-CN" altLang="en-US" sz="240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28" name="Line 17"/>
          <p:cNvSpPr>
            <a:spLocks noChangeShapeType="1"/>
          </p:cNvSpPr>
          <p:nvPr/>
        </p:nvSpPr>
        <p:spPr bwMode="auto">
          <a:xfrm flipH="1">
            <a:off x="2771775" y="3933825"/>
            <a:ext cx="73025" cy="4333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kumimoji="1" lang="zh-CN" altLang="en-US" sz="240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29" name="Line 18"/>
          <p:cNvSpPr>
            <a:spLocks noChangeShapeType="1"/>
          </p:cNvSpPr>
          <p:nvPr/>
        </p:nvSpPr>
        <p:spPr bwMode="auto">
          <a:xfrm flipH="1">
            <a:off x="5795963" y="3860800"/>
            <a:ext cx="73025" cy="4333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kumimoji="1" lang="zh-CN" altLang="en-US" sz="240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30" name="Line 19"/>
          <p:cNvSpPr>
            <a:spLocks noChangeShapeType="1"/>
          </p:cNvSpPr>
          <p:nvPr/>
        </p:nvSpPr>
        <p:spPr bwMode="auto">
          <a:xfrm flipH="1">
            <a:off x="6804025" y="3860800"/>
            <a:ext cx="73025" cy="4333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kumimoji="1" lang="zh-CN" altLang="en-US" sz="240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31" name="Line 20"/>
          <p:cNvSpPr>
            <a:spLocks noChangeShapeType="1"/>
          </p:cNvSpPr>
          <p:nvPr/>
        </p:nvSpPr>
        <p:spPr bwMode="auto">
          <a:xfrm flipH="1">
            <a:off x="3276600" y="2133600"/>
            <a:ext cx="73025" cy="4333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kumimoji="1" lang="zh-CN" altLang="en-US" sz="240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32" name="Line 21"/>
          <p:cNvSpPr>
            <a:spLocks noChangeShapeType="1"/>
          </p:cNvSpPr>
          <p:nvPr/>
        </p:nvSpPr>
        <p:spPr bwMode="auto">
          <a:xfrm flipH="1">
            <a:off x="7308850" y="2133600"/>
            <a:ext cx="73025" cy="4333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kumimoji="1" lang="zh-CN" altLang="en-US" sz="240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33" name="Line 22"/>
          <p:cNvSpPr>
            <a:spLocks noChangeShapeType="1"/>
          </p:cNvSpPr>
          <p:nvPr/>
        </p:nvSpPr>
        <p:spPr bwMode="auto">
          <a:xfrm flipH="1">
            <a:off x="3276600" y="3357563"/>
            <a:ext cx="73025" cy="4333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kumimoji="1" lang="zh-CN" altLang="en-US" sz="240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34" name="Line 23"/>
          <p:cNvSpPr>
            <a:spLocks noChangeShapeType="1"/>
          </p:cNvSpPr>
          <p:nvPr/>
        </p:nvSpPr>
        <p:spPr bwMode="auto">
          <a:xfrm flipH="1">
            <a:off x="7885113" y="2708275"/>
            <a:ext cx="73025" cy="4333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kumimoji="1" lang="zh-CN" altLang="en-US" sz="240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35" name="Line 24"/>
          <p:cNvSpPr>
            <a:spLocks noChangeShapeType="1"/>
          </p:cNvSpPr>
          <p:nvPr/>
        </p:nvSpPr>
        <p:spPr bwMode="auto">
          <a:xfrm flipH="1">
            <a:off x="3779838" y="2636838"/>
            <a:ext cx="73025" cy="4333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kumimoji="1" lang="zh-CN" altLang="en-US" sz="240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36" name="Line 25"/>
          <p:cNvSpPr>
            <a:spLocks noChangeShapeType="1"/>
          </p:cNvSpPr>
          <p:nvPr/>
        </p:nvSpPr>
        <p:spPr bwMode="auto">
          <a:xfrm flipH="1">
            <a:off x="7380288" y="3357563"/>
            <a:ext cx="73025" cy="4333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kumimoji="1" lang="zh-CN" altLang="en-US" sz="240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37" name="Line 26"/>
          <p:cNvSpPr>
            <a:spLocks noChangeShapeType="1"/>
          </p:cNvSpPr>
          <p:nvPr/>
        </p:nvSpPr>
        <p:spPr bwMode="auto">
          <a:xfrm flipH="1">
            <a:off x="3276600" y="3860800"/>
            <a:ext cx="73025" cy="4333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kumimoji="1" lang="zh-CN" altLang="en-US" sz="240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38" name="Line 27"/>
          <p:cNvSpPr>
            <a:spLocks noChangeShapeType="1"/>
          </p:cNvSpPr>
          <p:nvPr/>
        </p:nvSpPr>
        <p:spPr bwMode="auto">
          <a:xfrm flipH="1">
            <a:off x="7380288" y="3933825"/>
            <a:ext cx="73025" cy="4333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kumimoji="1" lang="zh-CN" altLang="en-US" sz="240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39" name="Text Box 28"/>
          <p:cNvSpPr txBox="1">
            <a:spLocks noChangeArrowheads="1"/>
          </p:cNvSpPr>
          <p:nvPr/>
        </p:nvSpPr>
        <p:spPr bwMode="auto">
          <a:xfrm>
            <a:off x="2916238" y="4868863"/>
            <a:ext cx="76327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0" lang="zh-CN" altLang="en-US" sz="2800" b="1" i="1" smtClean="0">
                <a:solidFill>
                  <a:srgbClr val="000000"/>
                </a:solidFill>
                <a:latin typeface="Arial" pitchFamily="34" charset="0"/>
              </a:rPr>
              <a:t>（</a:t>
            </a:r>
            <a:r>
              <a:rPr kumimoji="0" lang="en-US" altLang="zh-CN" sz="2800" b="1" i="1" smtClean="0">
                <a:solidFill>
                  <a:srgbClr val="000000"/>
                </a:solidFill>
                <a:latin typeface="Arial" pitchFamily="34" charset="0"/>
              </a:rPr>
              <a:t>1</a:t>
            </a:r>
            <a:r>
              <a:rPr kumimoji="0" lang="zh-CN" altLang="en-US" sz="2800" b="1" i="1" smtClean="0">
                <a:solidFill>
                  <a:srgbClr val="000000"/>
                </a:solidFill>
                <a:latin typeface="Arial" pitchFamily="34" charset="0"/>
              </a:rPr>
              <a:t>）读准字音；（</a:t>
            </a:r>
            <a:r>
              <a:rPr kumimoji="0" lang="en-US" altLang="zh-CN" sz="2800" b="1" i="1" smtClean="0">
                <a:solidFill>
                  <a:srgbClr val="000000"/>
                </a:solidFill>
                <a:latin typeface="Arial" pitchFamily="34" charset="0"/>
              </a:rPr>
              <a:t>2</a:t>
            </a:r>
            <a:r>
              <a:rPr kumimoji="0" lang="zh-CN" altLang="en-US" sz="2800" b="1" i="1" smtClean="0">
                <a:solidFill>
                  <a:srgbClr val="000000"/>
                </a:solidFill>
                <a:latin typeface="Arial" pitchFamily="34" charset="0"/>
              </a:rPr>
              <a:t>）把握节奏；</a:t>
            </a:r>
          </a:p>
          <a:p>
            <a:pPr eaLnBrk="1" hangingPunct="1"/>
            <a:r>
              <a:rPr kumimoji="0" lang="zh-CN" altLang="en-US" sz="2800" b="1" i="1" smtClean="0">
                <a:solidFill>
                  <a:srgbClr val="000000"/>
                </a:solidFill>
                <a:latin typeface="Arial" pitchFamily="34" charset="0"/>
              </a:rPr>
              <a:t>（</a:t>
            </a:r>
            <a:r>
              <a:rPr kumimoji="0" lang="en-US" altLang="zh-CN" sz="2800" b="1" i="1" smtClean="0">
                <a:solidFill>
                  <a:srgbClr val="000000"/>
                </a:solidFill>
                <a:latin typeface="Arial" pitchFamily="34" charset="0"/>
              </a:rPr>
              <a:t>3</a:t>
            </a:r>
            <a:r>
              <a:rPr kumimoji="0" lang="zh-CN" altLang="en-US" sz="2800" b="1" i="1" smtClean="0">
                <a:solidFill>
                  <a:srgbClr val="000000"/>
                </a:solidFill>
                <a:latin typeface="Arial" pitchFamily="34" charset="0"/>
              </a:rPr>
              <a:t>）注意轻重；（</a:t>
            </a:r>
            <a:r>
              <a:rPr kumimoji="0" lang="en-US" altLang="zh-CN" sz="2800" b="1" i="1" smtClean="0">
                <a:solidFill>
                  <a:srgbClr val="000000"/>
                </a:solidFill>
                <a:latin typeface="Arial" pitchFamily="34" charset="0"/>
              </a:rPr>
              <a:t>4</a:t>
            </a:r>
            <a:r>
              <a:rPr kumimoji="0" lang="zh-CN" altLang="en-US" sz="2800" b="1" i="1" smtClean="0">
                <a:solidFill>
                  <a:srgbClr val="000000"/>
                </a:solidFill>
                <a:latin typeface="Arial" pitchFamily="34" charset="0"/>
              </a:rPr>
              <a:t>）读出感情。</a:t>
            </a:r>
          </a:p>
        </p:txBody>
      </p:sp>
      <p:pic>
        <p:nvPicPr>
          <p:cNvPr id="72733" name="渔舟唱晚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6913" y="6110288"/>
            <a:ext cx="503237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6291945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27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27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73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73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5121"/>
          <p:cNvSpPr>
            <a:spLocks noGrp="1"/>
          </p:cNvSpPr>
          <p:nvPr>
            <p:ph type="title"/>
          </p:nvPr>
        </p:nvSpPr>
        <p:spPr>
          <a:xfrm>
            <a:off x="1303338" y="152400"/>
            <a:ext cx="6940550" cy="1189038"/>
          </a:xfrm>
        </p:spPr>
        <p:txBody>
          <a:bodyPr/>
          <a:lstStyle/>
          <a:p>
            <a:pPr eaLnBrk="1" hangingPunct="1"/>
            <a:r>
              <a:rPr lang="en-US" altLang="zh-CN" b="1" smtClean="0">
                <a:ea typeface="黑体" pitchFamily="49" charset="-122"/>
              </a:rPr>
              <a:t> </a:t>
            </a:r>
          </a:p>
        </p:txBody>
      </p:sp>
      <p:sp>
        <p:nvSpPr>
          <p:cNvPr id="5123" name="文本占位符 5122"/>
          <p:cNvSpPr>
            <a:spLocks noGrp="1"/>
          </p:cNvSpPr>
          <p:nvPr>
            <p:ph idx="1"/>
          </p:nvPr>
        </p:nvSpPr>
        <p:spPr>
          <a:xfrm>
            <a:off x="247650" y="952500"/>
            <a:ext cx="8648700" cy="4059238"/>
          </a:xfrm>
          <a:ln w="19050">
            <a:solidFill>
              <a:schemeClr val="tx1"/>
            </a:solidFill>
          </a:ln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zh-CN" altLang="en-US" sz="2800" b="1" noProof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自主思考，合作讨论：</a:t>
            </a:r>
            <a:r>
              <a:rPr lang="zh-CN" altLang="en-US" sz="2800" b="1" noProof="1">
                <a:latin typeface="黑体" panose="02010600030101010101" pitchFamily="2" charset="-122"/>
                <a:ea typeface="黑体" panose="02010600030101010101" pitchFamily="2" charset="-122"/>
              </a:rPr>
              <a:t>请按照诗歌的</a:t>
            </a:r>
            <a:r>
              <a:rPr lang="en-US" altLang="zh-CN" sz="2800" b="1" noProof="1"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z="2800" b="1" noProof="1">
                <a:latin typeface="黑体" panose="02010600030101010101" pitchFamily="2" charset="-122"/>
                <a:ea typeface="黑体" panose="02010600030101010101" pitchFamily="2" charset="-122"/>
              </a:rPr>
              <a:t>五读法</a:t>
            </a:r>
            <a:r>
              <a:rPr lang="en-US" altLang="zh-CN" sz="2800" b="1" noProof="1">
                <a:latin typeface="黑体" panose="02010600030101010101" pitchFamily="2" charset="-122"/>
                <a:ea typeface="黑体" panose="02010600030101010101" pitchFamily="2" charset="-122"/>
              </a:rPr>
              <a:t>”</a:t>
            </a:r>
            <a:r>
              <a:rPr lang="zh-CN" altLang="en-US" sz="2800" b="1" noProof="1">
                <a:latin typeface="黑体" panose="02010600030101010101" pitchFamily="2" charset="-122"/>
                <a:ea typeface="黑体" panose="02010600030101010101" pitchFamily="2" charset="-122"/>
              </a:rPr>
              <a:t>赏读诗歌，说说自己获知了哪些信息。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altLang="zh-CN" sz="2800" b="1" noProof="1"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zh-CN" sz="2800" b="1" noProof="1">
                <a:latin typeface="黑体" panose="02010600030101010101" pitchFamily="2" charset="-122"/>
                <a:ea typeface="黑体" panose="02010600030101010101" pitchFamily="2" charset="-122"/>
              </a:rPr>
              <a:t>、读标题：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altLang="zh-CN" sz="2800" b="1" noProof="1"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en-US" sz="2800" b="1" noProof="1">
                <a:latin typeface="黑体" panose="02010600030101010101" pitchFamily="2" charset="-122"/>
                <a:ea typeface="黑体" panose="02010600030101010101" pitchFamily="2" charset="-122"/>
              </a:rPr>
              <a:t>、读作者：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altLang="zh-CN" sz="2800" b="1" noProof="1"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r>
              <a:rPr lang="zh-CN" altLang="en-US" sz="2800" b="1" noProof="1">
                <a:latin typeface="黑体" panose="02010600030101010101" pitchFamily="2" charset="-122"/>
                <a:ea typeface="黑体" panose="02010600030101010101" pitchFamily="2" charset="-122"/>
              </a:rPr>
              <a:t>、读注释：</a:t>
            </a:r>
            <a:r>
              <a:rPr lang="en-US" altLang="zh-CN" sz="2800" b="1" noProof="1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sz="28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pitchFamily="1" charset="-122"/>
                <a:ea typeface="楷体_GB2312" panose="02010609030101010101" pitchFamily="1" charset="-122"/>
              </a:rPr>
              <a:t>4</a:t>
            </a:r>
            <a:r>
              <a:rPr lang="zh-CN" altLang="en-US" sz="2800" b="1" noProof="1">
                <a:latin typeface="黑体" panose="02010600030101010101" pitchFamily="2" charset="-122"/>
                <a:ea typeface="黑体" panose="02010600030101010101" pitchFamily="2" charset="-122"/>
              </a:rPr>
              <a:t>、读意象：选择自己感触最深的一个意象加以赏析？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altLang="zh-CN" sz="2800" b="1" noProof="1"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r>
              <a:rPr lang="zh-CN" altLang="en-US" sz="2800" b="1" noProof="1">
                <a:latin typeface="黑体" panose="02010600030101010101" pitchFamily="2" charset="-122"/>
                <a:ea typeface="黑体" panose="02010600030101010101" pitchFamily="2" charset="-122"/>
              </a:rPr>
              <a:t>、读情语：请抓住三四联中的</a:t>
            </a:r>
            <a:r>
              <a:rPr lang="en-US" altLang="zh-CN" sz="2800" b="1" noProof="1"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z="2800" b="1" noProof="1">
                <a:latin typeface="黑体" panose="02010600030101010101" pitchFamily="2" charset="-122"/>
                <a:ea typeface="黑体" panose="02010600030101010101" pitchFamily="2" charset="-122"/>
              </a:rPr>
              <a:t>情语</a:t>
            </a:r>
            <a:r>
              <a:rPr lang="en-US" altLang="zh-CN" sz="2800" b="1" noProof="1">
                <a:latin typeface="黑体" panose="02010600030101010101" pitchFamily="2" charset="-122"/>
                <a:ea typeface="黑体" panose="02010600030101010101" pitchFamily="2" charset="-122"/>
              </a:rPr>
              <a:t>”</a:t>
            </a:r>
            <a:r>
              <a:rPr lang="zh-CN" altLang="en-US" sz="2800" b="1" noProof="1">
                <a:latin typeface="黑体" panose="02010600030101010101" pitchFamily="2" charset="-122"/>
                <a:ea typeface="黑体" panose="02010600030101010101" pitchFamily="2" charset="-122"/>
              </a:rPr>
              <a:t>关键词，概括作者表达了哪些</a:t>
            </a:r>
            <a:r>
              <a:rPr lang="en-US" altLang="zh-CN" sz="2800" b="1" noProof="1"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z="2800" b="1" noProof="1">
                <a:latin typeface="黑体" panose="02010600030101010101" pitchFamily="2" charset="-122"/>
                <a:ea typeface="黑体" panose="02010600030101010101" pitchFamily="2" charset="-122"/>
              </a:rPr>
              <a:t>悲愁</a:t>
            </a:r>
            <a:r>
              <a:rPr lang="en-US" altLang="zh-CN" sz="2800" b="1" noProof="1">
                <a:latin typeface="黑体" panose="02010600030101010101" pitchFamily="2" charset="-122"/>
                <a:ea typeface="黑体" panose="02010600030101010101" pitchFamily="2" charset="-122"/>
              </a:rPr>
              <a:t>”</a:t>
            </a:r>
            <a:r>
              <a:rPr lang="zh-CN" altLang="en-US" sz="2800" b="1" noProof="1">
                <a:latin typeface="黑体" panose="02010600030101010101" pitchFamily="2" charset="-122"/>
                <a:ea typeface="黑体" panose="02010600030101010101" pitchFamily="2" charset="-122"/>
              </a:rPr>
              <a:t>？</a:t>
            </a:r>
          </a:p>
        </p:txBody>
      </p:sp>
      <p:sp>
        <p:nvSpPr>
          <p:cNvPr id="29699" name="文本框 1"/>
          <p:cNvSpPr txBox="1">
            <a:spLocks noChangeArrowheads="1"/>
          </p:cNvSpPr>
          <p:nvPr/>
        </p:nvSpPr>
        <p:spPr bwMode="auto">
          <a:xfrm>
            <a:off x="134938" y="152400"/>
            <a:ext cx="4422775" cy="706438"/>
          </a:xfrm>
          <a:prstGeom prst="rect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二、赏读，悟其情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47650" y="5102225"/>
            <a:ext cx="8648700" cy="139223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 《登高》一诗，阅罢尤觉“悲愁”铺天盖地，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无一景不如此，无一语不如此</a:t>
            </a:r>
            <a:r>
              <a:rPr lang="zh-CN" altLang="en-US" sz="2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，顿觉无处遁逃之感！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</a:p>
          <a:p>
            <a:pPr>
              <a:defRPr/>
            </a:pP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                                   </a:t>
            </a:r>
            <a:r>
              <a:rPr lang="en-US" altLang="en-US" sz="2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——</a:t>
            </a:r>
            <a:r>
              <a:rPr lang="zh-CN" altLang="en-US" sz="2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王国维  </a:t>
            </a:r>
            <a:endParaRPr lang="zh-CN" altLang="en-US" sz="2800" noProof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21505"/>
          <p:cNvSpPr txBox="1">
            <a:spLocks noChangeArrowheads="1"/>
          </p:cNvSpPr>
          <p:nvPr/>
        </p:nvSpPr>
        <p:spPr bwMode="auto">
          <a:xfrm>
            <a:off x="1547813" y="476250"/>
            <a:ext cx="5616575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48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万里悲秋常作客</a:t>
            </a:r>
          </a:p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48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百年多病独登台</a:t>
            </a:r>
          </a:p>
        </p:txBody>
      </p:sp>
      <p:sp>
        <p:nvSpPr>
          <p:cNvPr id="21507" name="直接连接符 21506"/>
          <p:cNvSpPr>
            <a:spLocks noChangeShapeType="1"/>
          </p:cNvSpPr>
          <p:nvPr/>
        </p:nvSpPr>
        <p:spPr bwMode="auto">
          <a:xfrm>
            <a:off x="2339975" y="1196975"/>
            <a:ext cx="9366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8" name="直接连接符 21507"/>
          <p:cNvSpPr>
            <a:spLocks noChangeShapeType="1"/>
          </p:cNvSpPr>
          <p:nvPr/>
        </p:nvSpPr>
        <p:spPr bwMode="auto">
          <a:xfrm>
            <a:off x="2339975" y="2349500"/>
            <a:ext cx="9366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9" name="直接连接符 21508"/>
          <p:cNvSpPr>
            <a:spLocks noChangeShapeType="1"/>
          </p:cNvSpPr>
          <p:nvPr/>
        </p:nvSpPr>
        <p:spPr bwMode="auto">
          <a:xfrm>
            <a:off x="3635375" y="1196975"/>
            <a:ext cx="9366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0" name="直接连接符 21509"/>
          <p:cNvSpPr>
            <a:spLocks noChangeShapeType="1"/>
          </p:cNvSpPr>
          <p:nvPr/>
        </p:nvSpPr>
        <p:spPr bwMode="auto">
          <a:xfrm>
            <a:off x="5364163" y="1196975"/>
            <a:ext cx="9366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1" name="直接连接符 21510"/>
          <p:cNvSpPr>
            <a:spLocks noChangeShapeType="1"/>
          </p:cNvSpPr>
          <p:nvPr/>
        </p:nvSpPr>
        <p:spPr bwMode="auto">
          <a:xfrm>
            <a:off x="5364163" y="2349500"/>
            <a:ext cx="9366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2" name="直接连接符 21511"/>
          <p:cNvSpPr>
            <a:spLocks noChangeShapeType="1"/>
          </p:cNvSpPr>
          <p:nvPr/>
        </p:nvSpPr>
        <p:spPr bwMode="auto">
          <a:xfrm>
            <a:off x="3635375" y="2349500"/>
            <a:ext cx="9366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3" name="直接连接符 21512"/>
          <p:cNvSpPr>
            <a:spLocks noChangeShapeType="1"/>
          </p:cNvSpPr>
          <p:nvPr/>
        </p:nvSpPr>
        <p:spPr bwMode="auto">
          <a:xfrm>
            <a:off x="4716463" y="1196975"/>
            <a:ext cx="3587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4" name="直接连接符 21513"/>
          <p:cNvSpPr>
            <a:spLocks noChangeShapeType="1"/>
          </p:cNvSpPr>
          <p:nvPr/>
        </p:nvSpPr>
        <p:spPr bwMode="auto">
          <a:xfrm>
            <a:off x="4716463" y="2349500"/>
            <a:ext cx="3587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5" name="文本框 21514"/>
          <p:cNvSpPr txBox="1">
            <a:spLocks noChangeArrowheads="1"/>
          </p:cNvSpPr>
          <p:nvPr/>
        </p:nvSpPr>
        <p:spPr bwMode="auto">
          <a:xfrm>
            <a:off x="755650" y="3068638"/>
            <a:ext cx="7056438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4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4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宋代罗大经曾说颈联的十四个字中含有</a:t>
            </a: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八</a:t>
            </a:r>
            <a:r>
              <a:rPr lang="zh-CN" altLang="en-US" sz="4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层意思，你能读出几层意思来？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  <p:bldP spid="21508" grpId="0" animBg="1"/>
      <p:bldP spid="21509" grpId="0" animBg="1"/>
      <p:bldP spid="21510" grpId="0" animBg="1"/>
      <p:bldP spid="21511" grpId="0" animBg="1"/>
      <p:bldP spid="21512" grpId="0" animBg="1"/>
      <p:bldP spid="21513" grpId="0" animBg="1"/>
      <p:bldP spid="215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2529"/>
          <p:cNvSpPr txBox="1">
            <a:spLocks noChangeArrowheads="1"/>
          </p:cNvSpPr>
          <p:nvPr/>
        </p:nvSpPr>
        <p:spPr bwMode="auto">
          <a:xfrm>
            <a:off x="3581400" y="663575"/>
            <a:ext cx="4876800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宋体" charset="-122"/>
                <a:ea typeface="黑体" pitchFamily="49" charset="-122"/>
              </a:rPr>
              <a:t>万里</a:t>
            </a:r>
            <a:r>
              <a:rPr lang="zh-CN" altLang="en-US" sz="3600">
                <a:solidFill>
                  <a:srgbClr val="000000"/>
                </a:solidFill>
                <a:latin typeface="宋体" charset="-122"/>
                <a:ea typeface="黑体" pitchFamily="49" charset="-122"/>
              </a:rPr>
              <a:t>，地之远也；</a:t>
            </a:r>
          </a:p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宋体" charset="-122"/>
                <a:ea typeface="黑体" pitchFamily="49" charset="-122"/>
              </a:rPr>
              <a:t>秋</a:t>
            </a:r>
            <a:r>
              <a:rPr lang="zh-CN" altLang="en-US" sz="3600">
                <a:solidFill>
                  <a:srgbClr val="000000"/>
                </a:solidFill>
                <a:latin typeface="宋体" charset="-122"/>
                <a:ea typeface="黑体" pitchFamily="49" charset="-122"/>
              </a:rPr>
              <a:t>，时之凄惨也；</a:t>
            </a:r>
          </a:p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宋体" charset="-122"/>
                <a:ea typeface="黑体" pitchFamily="49" charset="-122"/>
              </a:rPr>
              <a:t>作客</a:t>
            </a:r>
            <a:r>
              <a:rPr lang="zh-CN" altLang="en-US" sz="3600">
                <a:solidFill>
                  <a:srgbClr val="000000"/>
                </a:solidFill>
                <a:latin typeface="宋体" charset="-122"/>
                <a:ea typeface="黑体" pitchFamily="49" charset="-122"/>
              </a:rPr>
              <a:t>，羁旅也；</a:t>
            </a:r>
          </a:p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宋体" charset="-122"/>
                <a:ea typeface="黑体" pitchFamily="49" charset="-122"/>
              </a:rPr>
              <a:t>常作客</a:t>
            </a:r>
            <a:r>
              <a:rPr lang="zh-CN" altLang="en-US" sz="3600">
                <a:solidFill>
                  <a:srgbClr val="000000"/>
                </a:solidFill>
                <a:latin typeface="宋体" charset="-122"/>
                <a:ea typeface="黑体" pitchFamily="49" charset="-122"/>
              </a:rPr>
              <a:t>，久旅也；</a:t>
            </a:r>
          </a:p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宋体" charset="-122"/>
                <a:ea typeface="黑体" pitchFamily="49" charset="-122"/>
              </a:rPr>
              <a:t>百年</a:t>
            </a:r>
            <a:r>
              <a:rPr lang="zh-CN" altLang="en-US" sz="3600">
                <a:solidFill>
                  <a:srgbClr val="000000"/>
                </a:solidFill>
                <a:latin typeface="宋体" charset="-122"/>
                <a:ea typeface="黑体" pitchFamily="49" charset="-122"/>
              </a:rPr>
              <a:t>，迟暮也；</a:t>
            </a:r>
          </a:p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宋体" charset="-122"/>
                <a:ea typeface="黑体" pitchFamily="49" charset="-122"/>
              </a:rPr>
              <a:t>多病</a:t>
            </a:r>
            <a:r>
              <a:rPr lang="zh-CN" altLang="en-US" sz="3600">
                <a:solidFill>
                  <a:srgbClr val="000000"/>
                </a:solidFill>
                <a:latin typeface="宋体" charset="-122"/>
                <a:ea typeface="黑体" pitchFamily="49" charset="-122"/>
              </a:rPr>
              <a:t>，衰疾也；</a:t>
            </a:r>
          </a:p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宋体" charset="-122"/>
                <a:ea typeface="黑体" pitchFamily="49" charset="-122"/>
              </a:rPr>
              <a:t>台</a:t>
            </a:r>
            <a:r>
              <a:rPr lang="zh-CN" altLang="en-US" sz="3600">
                <a:solidFill>
                  <a:srgbClr val="000000"/>
                </a:solidFill>
                <a:latin typeface="宋体" charset="-122"/>
                <a:ea typeface="黑体" pitchFamily="49" charset="-122"/>
              </a:rPr>
              <a:t>，高迥处也；</a:t>
            </a:r>
          </a:p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宋体" charset="-122"/>
                <a:ea typeface="黑体" pitchFamily="49" charset="-122"/>
              </a:rPr>
              <a:t>独登台</a:t>
            </a:r>
            <a:r>
              <a:rPr lang="zh-CN" altLang="en-US" sz="3600">
                <a:solidFill>
                  <a:srgbClr val="000000"/>
                </a:solidFill>
                <a:latin typeface="宋体" charset="-122"/>
                <a:ea typeface="黑体" pitchFamily="49" charset="-122"/>
              </a:rPr>
              <a:t>，无亲朋也。</a:t>
            </a:r>
          </a:p>
          <a:p>
            <a:pPr>
              <a:buFont typeface="Arial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宋体" charset="-122"/>
                <a:ea typeface="黑体" pitchFamily="49" charset="-122"/>
              </a:rPr>
              <a:t>十四字之间含八意，而对偶又极精确。</a:t>
            </a:r>
            <a:endParaRPr lang="zh-CN" altLang="en-US" sz="36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58371" name="文本框 22530"/>
          <p:cNvSpPr txBox="1">
            <a:spLocks noChangeArrowheads="1"/>
          </p:cNvSpPr>
          <p:nvPr/>
        </p:nvSpPr>
        <p:spPr bwMode="auto">
          <a:xfrm>
            <a:off x="179388" y="669925"/>
            <a:ext cx="3265487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宋代罗大经曾说颈联的十四个字中含有八层意思：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古典花纹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古典花纹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典花纹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典花纹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典花纹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典花纹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典花纹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古典花纹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古典花纹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古典花纹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古典花纹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古典花纹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古典花纹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322</TotalTime>
  <Words>2284</Words>
  <Application>Microsoft Office PowerPoint</Application>
  <PresentationFormat>全屏显示(4:3)</PresentationFormat>
  <Paragraphs>174</Paragraphs>
  <Slides>36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1_古典花纹</vt:lpstr>
      <vt:lpstr>茅屋连黎庶，宿儒孤舟叹人间疾苦；  草堂铸诗魂，圣哲七律吟世事沧桑。</vt:lpstr>
      <vt:lpstr>幻灯片 2</vt:lpstr>
      <vt:lpstr>幻灯片 3</vt:lpstr>
      <vt:lpstr>写作背景</vt:lpstr>
      <vt:lpstr> </vt:lpstr>
      <vt:lpstr>幻灯片 6</vt:lpstr>
      <vt:lpstr> </vt:lpstr>
      <vt:lpstr>幻灯片 8</vt:lpstr>
      <vt:lpstr>幻灯片 9</vt:lpstr>
      <vt:lpstr> “人品之高下，以其哭泣之多寡为衡。盖哭泣者，灵性之象也。有一份灵性即有一份哭泣。”       ——刘鹗</vt:lpstr>
      <vt:lpstr>幻灯片 11</vt:lpstr>
      <vt:lpstr>闻一多的评价：</vt:lpstr>
      <vt:lpstr>品艺术</vt:lpstr>
      <vt:lpstr>幻灯片 14</vt:lpstr>
      <vt:lpstr>幻灯片 15</vt:lpstr>
      <vt:lpstr> </vt:lpstr>
      <vt:lpstr>幻灯片 17</vt:lpstr>
      <vt:lpstr>幻灯片 18</vt:lpstr>
      <vt:lpstr>幻灯片 19</vt:lpstr>
      <vt:lpstr> </vt:lpstr>
      <vt:lpstr>幻灯片 21</vt:lpstr>
      <vt:lpstr>幻灯片 22</vt:lpstr>
      <vt:lpstr>  浣花溪畔落沙鸥</vt:lpstr>
      <vt:lpstr>幻灯片 24</vt:lpstr>
      <vt:lpstr>幻灯片 25</vt:lpstr>
      <vt:lpstr>幻灯片 26</vt:lpstr>
      <vt:lpstr>幻灯片 27</vt:lpstr>
      <vt:lpstr>幻灯片 28</vt:lpstr>
      <vt:lpstr>五、布置作业</vt:lpstr>
      <vt:lpstr>《闻官军收河南河北》</vt:lpstr>
      <vt:lpstr>幻灯片 31</vt:lpstr>
      <vt:lpstr>幻灯片 32</vt:lpstr>
      <vt:lpstr>幻灯片 33</vt:lpstr>
      <vt:lpstr>幻灯片 34</vt:lpstr>
      <vt:lpstr>臣心一片磁针石，不指南方不肯休。 ——宋《扬子江》  山河破碎风飘絮，身世浮沉雨打萍。   ——宋《过零丁洋》 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GM1N73X</dc:creator>
  <cp:lastModifiedBy>微软用户</cp:lastModifiedBy>
  <cp:revision>64</cp:revision>
  <dcterms:created xsi:type="dcterms:W3CDTF">2013-03-04T14:37:00Z</dcterms:created>
  <dcterms:modified xsi:type="dcterms:W3CDTF">2019-10-01T08:34:55Z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