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handoutMasterIdLst>
    <p:handoutMasterId r:id="rId3"/>
  </p:handoutMasterIdLst>
  <p:sldIdLst>
    <p:sldId id="1839" r:id="rId4"/>
    <p:sldId id="1850" r:id="rId5"/>
    <p:sldId id="1699" r:id="rId6"/>
    <p:sldId id="1845" r:id="rId7"/>
    <p:sldId id="1437" r:id="rId8"/>
    <p:sldId id="1826" r:id="rId9"/>
    <p:sldId id="1683" r:id="rId10"/>
    <p:sldId id="1701" r:id="rId11"/>
    <p:sldId id="1702" r:id="rId12"/>
    <p:sldId id="1827" r:id="rId13"/>
    <p:sldId id="1790" r:id="rId14"/>
    <p:sldId id="1828" r:id="rId15"/>
    <p:sldId id="1791" r:id="rId16"/>
    <p:sldId id="1792" r:id="rId17"/>
    <p:sldId id="1793" r:id="rId18"/>
    <p:sldId id="1794" r:id="rId19"/>
    <p:sldId id="1840" r:id="rId20"/>
    <p:sldId id="1841" r:id="rId21"/>
    <p:sldId id="1842" r:id="rId22"/>
    <p:sldId id="1843" r:id="rId23"/>
    <p:sldId id="1844" r:id="rId24"/>
    <p:sldId id="1802" r:id="rId25"/>
    <p:sldId id="1803" r:id="rId26"/>
    <p:sldId id="1804" r:id="rId27"/>
    <p:sldId id="1805" r:id="rId28"/>
    <p:sldId id="1847" r:id="rId29"/>
    <p:sldId id="1725" r:id="rId30"/>
    <p:sldId id="1736" r:id="rId31"/>
    <p:sldId id="1727" r:id="rId32"/>
    <p:sldId id="1728" r:id="rId33"/>
    <p:sldId id="1729" r:id="rId34"/>
    <p:sldId id="1737" r:id="rId35"/>
    <p:sldId id="1738" r:id="rId36"/>
    <p:sldId id="1739" r:id="rId37"/>
    <p:sldId id="1740" r:id="rId38"/>
    <p:sldId id="1741" r:id="rId39"/>
    <p:sldId id="1831" r:id="rId40"/>
    <p:sldId id="1832" r:id="rId41"/>
    <p:sldId id="1714" r:id="rId42"/>
    <p:sldId id="1715" r:id="rId43"/>
    <p:sldId id="1716" r:id="rId44"/>
    <p:sldId id="1717" r:id="rId45"/>
    <p:sldId id="1815" r:id="rId46"/>
    <p:sldId id="1816" r:id="rId47"/>
    <p:sldId id="1817" r:id="rId48"/>
    <p:sldId id="1818" r:id="rId49"/>
    <p:sldId id="1434" r:id="rId50"/>
    <p:sldId id="1848" r:id="rId51"/>
    <p:sldId id="1849" r:id="rId52"/>
  </p:sldIdLst>
  <p:sldSz cx="12190413" cy="6859588"/>
  <p:notesSz cx="6858000" cy="9144000"/>
  <p:custDataLst>
    <p:tags r:id="rId53"/>
  </p:custDataLst>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27" autoAdjust="0"/>
    <p:restoredTop sz="98709" autoAdjust="0"/>
  </p:normalViewPr>
  <p:slideViewPr>
    <p:cSldViewPr>
      <p:cViewPr varScale="1">
        <p:scale>
          <a:sx n="71" d="100"/>
          <a:sy n="71" d="100"/>
        </p:scale>
        <p:origin x="-732" y="-108"/>
      </p:cViewPr>
      <p:guideLst>
        <p:guide orient="horz" pos="2160"/>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tags" Target="tags/tag1.xml" /><Relationship Id="rId54" Type="http://schemas.openxmlformats.org/officeDocument/2006/relationships/presProps" Target="presProps.xml" /><Relationship Id="rId55" Type="http://schemas.openxmlformats.org/officeDocument/2006/relationships/viewProps" Target="viewProps.xml" /><Relationship Id="rId56" Type="http://schemas.openxmlformats.org/officeDocument/2006/relationships/theme" Target="theme/theme1.xml" /><Relationship Id="rId57"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2019/10/16 Wednesday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2019/10/16 Wednesday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2970681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149311687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28013017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1807937013"/>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2745197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265306331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1160071457"/>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238465116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357450639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1006690823"/>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3958748113"/>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69430737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2667031671"/>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1096382018"/>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33</a:t>
            </a:fld>
            <a:endParaRPr lang="zh-CN" altLang="en-US">
              <a:solidFill>
                <a:prstClr val="black"/>
              </a:solidFill>
            </a:endParaRPr>
          </a:p>
        </p:txBody>
      </p:sp>
    </p:spTree>
    <p:extLst>
      <p:ext uri="{BB962C8B-B14F-4D97-AF65-F5344CB8AC3E}">
        <p14:creationId xmlns:p14="http://schemas.microsoft.com/office/powerpoint/2010/main" val="1437274311"/>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34</a:t>
            </a:fld>
            <a:endParaRPr lang="zh-CN" altLang="en-US">
              <a:solidFill>
                <a:prstClr val="black"/>
              </a:solidFill>
            </a:endParaRPr>
          </a:p>
        </p:txBody>
      </p:sp>
    </p:spTree>
    <p:extLst>
      <p:ext uri="{BB962C8B-B14F-4D97-AF65-F5344CB8AC3E}">
        <p14:creationId xmlns:p14="http://schemas.microsoft.com/office/powerpoint/2010/main" val="1729299454"/>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425693379"/>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36</a:t>
            </a:fld>
            <a:endParaRPr lang="zh-CN" altLang="en-US">
              <a:solidFill>
                <a:prstClr val="black"/>
              </a:solidFill>
            </a:endParaRPr>
          </a:p>
        </p:txBody>
      </p:sp>
    </p:spTree>
    <p:extLst>
      <p:ext uri="{BB962C8B-B14F-4D97-AF65-F5344CB8AC3E}">
        <p14:creationId xmlns:p14="http://schemas.microsoft.com/office/powerpoint/2010/main" val="1096113574"/>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37</a:t>
            </a:fld>
            <a:endParaRPr lang="zh-CN" altLang="en-US">
              <a:solidFill>
                <a:prstClr val="black"/>
              </a:solidFill>
            </a:endParaRPr>
          </a:p>
        </p:txBody>
      </p:sp>
    </p:spTree>
    <p:extLst>
      <p:ext uri="{BB962C8B-B14F-4D97-AF65-F5344CB8AC3E}">
        <p14:creationId xmlns:p14="http://schemas.microsoft.com/office/powerpoint/2010/main" val="286562958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96317189"/>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38</a:t>
            </a:fld>
            <a:endParaRPr lang="zh-CN" altLang="en-US">
              <a:solidFill>
                <a:prstClr val="black"/>
              </a:solidFill>
            </a:endParaRPr>
          </a:p>
        </p:txBody>
      </p:sp>
    </p:spTree>
    <p:extLst>
      <p:ext uri="{BB962C8B-B14F-4D97-AF65-F5344CB8AC3E}">
        <p14:creationId xmlns:p14="http://schemas.microsoft.com/office/powerpoint/2010/main" val="3171609453"/>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39</a:t>
            </a:fld>
            <a:endParaRPr lang="zh-CN" altLang="en-US">
              <a:solidFill>
                <a:prstClr val="black"/>
              </a:solidFill>
            </a:endParaRPr>
          </a:p>
        </p:txBody>
      </p:sp>
    </p:spTree>
    <p:extLst>
      <p:ext uri="{BB962C8B-B14F-4D97-AF65-F5344CB8AC3E}">
        <p14:creationId xmlns:p14="http://schemas.microsoft.com/office/powerpoint/2010/main" val="1079563186"/>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40</a:t>
            </a:fld>
            <a:endParaRPr lang="zh-CN" altLang="en-US">
              <a:solidFill>
                <a:prstClr val="black"/>
              </a:solidFill>
            </a:endParaRPr>
          </a:p>
        </p:txBody>
      </p:sp>
    </p:spTree>
    <p:extLst>
      <p:ext uri="{BB962C8B-B14F-4D97-AF65-F5344CB8AC3E}">
        <p14:creationId xmlns:p14="http://schemas.microsoft.com/office/powerpoint/2010/main" val="3155201591"/>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41</a:t>
            </a:fld>
            <a:endParaRPr lang="zh-CN" altLang="en-US">
              <a:solidFill>
                <a:prstClr val="black"/>
              </a:solidFill>
            </a:endParaRPr>
          </a:p>
        </p:txBody>
      </p:sp>
    </p:spTree>
    <p:extLst>
      <p:ext uri="{BB962C8B-B14F-4D97-AF65-F5344CB8AC3E}">
        <p14:creationId xmlns:p14="http://schemas.microsoft.com/office/powerpoint/2010/main" val="1328711652"/>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42</a:t>
            </a:fld>
            <a:endParaRPr lang="zh-CN" altLang="en-US">
              <a:solidFill>
                <a:prstClr val="black"/>
              </a:solidFill>
            </a:endParaRPr>
          </a:p>
        </p:txBody>
      </p:sp>
    </p:spTree>
    <p:extLst>
      <p:ext uri="{BB962C8B-B14F-4D97-AF65-F5344CB8AC3E}">
        <p14:creationId xmlns:p14="http://schemas.microsoft.com/office/powerpoint/2010/main" val="2333911559"/>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43</a:t>
            </a:fld>
            <a:endParaRPr lang="zh-CN" altLang="en-US">
              <a:solidFill>
                <a:prstClr val="black"/>
              </a:solidFill>
            </a:endParaRPr>
          </a:p>
        </p:txBody>
      </p:sp>
    </p:spTree>
    <p:extLst>
      <p:ext uri="{BB962C8B-B14F-4D97-AF65-F5344CB8AC3E}">
        <p14:creationId xmlns:p14="http://schemas.microsoft.com/office/powerpoint/2010/main" val="2163394632"/>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44</a:t>
            </a:fld>
            <a:endParaRPr lang="zh-CN" altLang="en-US">
              <a:solidFill>
                <a:prstClr val="black"/>
              </a:solidFill>
            </a:endParaRPr>
          </a:p>
        </p:txBody>
      </p:sp>
    </p:spTree>
    <p:extLst>
      <p:ext uri="{BB962C8B-B14F-4D97-AF65-F5344CB8AC3E}">
        <p14:creationId xmlns:p14="http://schemas.microsoft.com/office/powerpoint/2010/main" val="511421588"/>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45</a:t>
            </a:fld>
            <a:endParaRPr lang="zh-CN" altLang="en-US">
              <a:solidFill>
                <a:prstClr val="black"/>
              </a:solidFill>
            </a:endParaRPr>
          </a:p>
        </p:txBody>
      </p:sp>
    </p:spTree>
    <p:extLst>
      <p:ext uri="{BB962C8B-B14F-4D97-AF65-F5344CB8AC3E}">
        <p14:creationId xmlns:p14="http://schemas.microsoft.com/office/powerpoint/2010/main" val="1807938576"/>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46</a:t>
            </a:fld>
            <a:endParaRPr lang="zh-CN" altLang="en-US">
              <a:solidFill>
                <a:prstClr val="black"/>
              </a:solidFill>
            </a:endParaRPr>
          </a:p>
        </p:txBody>
      </p:sp>
    </p:spTree>
    <p:extLst>
      <p:ext uri="{BB962C8B-B14F-4D97-AF65-F5344CB8AC3E}">
        <p14:creationId xmlns:p14="http://schemas.microsoft.com/office/powerpoint/2010/main" val="2830819606"/>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t>47</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3127331328"/>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0800282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02246370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42585722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90360675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160034941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两栏内容">
    <p:bg>
      <p:bgPr>
        <a:solidFill>
          <a:schemeClr val="bg1"/>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416139474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a16="http://schemas.microsoft.com/office/drawing/2014/main" xmlns="" id="{CB739E4F-7581-4AA2-8251-555018E0901F}"/>
              </a:ext>
            </a:extLst>
          </p:cNvPr>
          <p:cNvSpPr/>
          <p:nvPr userDrawn="1"/>
        </p:nvSpPr>
        <p:spPr>
          <a:xfrm>
            <a:off x="11041212" y="6515021"/>
            <a:ext cx="279364" cy="304871"/>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5" name="动作按钮: 前进或下一项 4">
            <a:hlinkClick action="ppaction://hlinkshowjump?jump=nextslide" highlightClick="1"/>
            <a:extLst>
              <a:ext uri="{FF2B5EF4-FFF2-40B4-BE49-F238E27FC236}">
                <a16:creationId xmlns:a16="http://schemas.microsoft.com/office/drawing/2014/main" xmlns="" id="{7AF846E9-579A-4F17-9C57-841BC1C04623}"/>
              </a:ext>
            </a:extLst>
          </p:cNvPr>
          <p:cNvSpPr/>
          <p:nvPr userDrawn="1"/>
        </p:nvSpPr>
        <p:spPr>
          <a:xfrm>
            <a:off x="11404704" y="6527724"/>
            <a:ext cx="269840" cy="279465"/>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a16="http://schemas.microsoft.com/office/drawing/2014/main" xmlns="" id="{9FE8960C-6548-41F4-9DA5-F3C687F80EE4}"/>
              </a:ext>
            </a:extLst>
          </p:cNvPr>
          <p:cNvSpPr/>
          <p:nvPr userDrawn="1"/>
        </p:nvSpPr>
        <p:spPr>
          <a:xfrm>
            <a:off x="11758669" y="6516609"/>
            <a:ext cx="253967" cy="30169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a16="http://schemas.microsoft.com/office/drawing/2014/main" xmlns="" id="{730336F0-4381-49DE-A5DD-CA5376A2A7DD}"/>
              </a:ext>
            </a:extLst>
          </p:cNvPr>
          <p:cNvCxnSpPr/>
          <p:nvPr userDrawn="1"/>
        </p:nvCxnSpPr>
        <p:spPr>
          <a:xfrm>
            <a:off x="241269" y="406494"/>
            <a:ext cx="116999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a16="http://schemas.microsoft.com/office/drawing/2014/main" xmlns="" id="{C66245A9-C11C-4B60-8FC5-467FEE2FA631}"/>
              </a:ext>
            </a:extLst>
          </p:cNvPr>
          <p:cNvSpPr/>
          <p:nvPr userDrawn="1"/>
        </p:nvSpPr>
        <p:spPr>
          <a:xfrm>
            <a:off x="6455523" y="6507082"/>
            <a:ext cx="2084116" cy="352507"/>
          </a:xfrm>
          <a:prstGeom prst="chevron">
            <a:avLst/>
          </a:prstGeom>
          <a:solidFill>
            <a:schemeClr val="accent6"/>
          </a:solidFill>
          <a:ln>
            <a:noFill/>
          </a:ln>
        </p:spPr>
        <p:txBody>
          <a:bodyPr anchor="ctr"/>
          <a:lstStyle/>
          <a:p>
            <a:pPr algn="ctr" defTabSz="687070" eaLnBrk="1" hangingPunct="1">
              <a:defRPr/>
            </a:pPr>
            <a:r>
              <a:rPr lang="zh-CN" altLang="en-US">
                <a:solidFill>
                  <a:srgbClr val="FFFFFF"/>
                </a:solidFill>
                <a:latin typeface="微软雅黑" panose="020b0503020204020204" pitchFamily="34" charset="-122"/>
                <a:ea typeface="微软雅黑" panose="020b0503020204020204" pitchFamily="34" charset="-122"/>
              </a:rPr>
              <a:t>基础</a:t>
            </a:r>
            <a:r>
              <a:rPr lang="en-US" altLang="zh-CN">
                <a:solidFill>
                  <a:srgbClr val="FFFFFF"/>
                </a:solidFill>
                <a:latin typeface="微软雅黑" panose="020b0503020204020204" pitchFamily="34" charset="-122"/>
                <a:ea typeface="微软雅黑" panose="020b0503020204020204" pitchFamily="34" charset="-122"/>
              </a:rPr>
              <a:t>·</a:t>
            </a:r>
            <a:r>
              <a:rPr lang="zh-CN" altLang="en-US">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2" action="ppaction://hlinksldjump"/>
            <a:extLst>
              <a:ext uri="{FF2B5EF4-FFF2-40B4-BE49-F238E27FC236}">
                <a16:creationId xmlns:a16="http://schemas.microsoft.com/office/drawing/2014/main" xmlns="" id="{8053CAC7-5CD8-4B92-93F7-3AAE6A22C876}"/>
              </a:ext>
            </a:extLst>
          </p:cNvPr>
          <p:cNvSpPr/>
          <p:nvPr userDrawn="1"/>
        </p:nvSpPr>
        <p:spPr>
          <a:xfrm>
            <a:off x="8730113" y="6507082"/>
            <a:ext cx="2084117" cy="352507"/>
          </a:xfrm>
          <a:prstGeom prst="chevron">
            <a:avLst/>
          </a:prstGeom>
          <a:solidFill>
            <a:schemeClr val="accent6"/>
          </a:solidFill>
          <a:ln>
            <a:noFill/>
          </a:ln>
        </p:spPr>
        <p:txBody>
          <a:bodyPr anchor="ctr"/>
          <a:lstStyle/>
          <a:p>
            <a:pPr algn="ctr" defTabSz="687070" eaLnBrk="1" hangingPunct="1">
              <a:defRPr/>
            </a:pPr>
            <a:r>
              <a:rPr lang="zh-CN" altLang="en-US">
                <a:solidFill>
                  <a:srgbClr val="FFFFFF"/>
                </a:solidFill>
                <a:latin typeface="微软雅黑" panose="020b0503020204020204" pitchFamily="34" charset="-122"/>
                <a:ea typeface="微软雅黑" panose="020b0503020204020204" pitchFamily="34" charset="-122"/>
              </a:rPr>
              <a:t>核心</a:t>
            </a:r>
            <a:r>
              <a:rPr lang="en-US" altLang="zh-CN">
                <a:solidFill>
                  <a:srgbClr val="FFFFFF"/>
                </a:solidFill>
                <a:latin typeface="微软雅黑" panose="020b0503020204020204" pitchFamily="34" charset="-122"/>
                <a:ea typeface="微软雅黑" panose="020b0503020204020204" pitchFamily="34" charset="-122"/>
              </a:rPr>
              <a:t>·</a:t>
            </a:r>
            <a:r>
              <a:rPr lang="zh-CN" altLang="en-US">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09" y="534962"/>
            <a:ext cx="11699554" cy="5913368"/>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p14="http://schemas.microsoft.com/office/powerpoint/2010/main" val="307706943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extLst>
      <p:ext uri="{BB962C8B-B14F-4D97-AF65-F5344CB8AC3E}">
        <p14:creationId xmlns:p14="http://schemas.microsoft.com/office/powerpoint/2010/main" val="4175497258"/>
      </p:ext>
    </p:extLst>
  </p:cSld>
  <p:clrMapOvr>
    <a:masterClrMapping/>
  </p:clrMapOvr>
  <p:transition spd="slow" advClick="0">
    <p:push di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与标题">
    <p:spTree>
      <p:nvGrpSpPr>
        <p:cNvPr id="1" name=""/>
        <p:cNvGrpSpPr/>
        <p:nvPr/>
      </p:nvGrpSpPr>
      <p:grpSpPr>
        <a:xfrm>
          <a:off x="0" y="0"/>
          <a: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内容与标题">
    <p:spTree>
      <p:nvGrpSpPr>
        <p:cNvPr id="1" name=""/>
        <p:cNvGrpSpPr/>
        <p:nvPr/>
      </p:nvGrpSpPr>
      <p:grpSpPr>
        <a:xfrm>
          <a:off x="0" y="0"/>
          <a: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内容与标题">
    <p:spTree>
      <p:nvGrpSpPr>
        <p:cNvPr id="1" name=""/>
        <p:cNvGrpSpPr/>
        <p:nvPr/>
      </p:nvGrpSpPr>
      <p:grpSpPr>
        <a:xfrm>
          <a:off x="0" y="0"/>
          <a: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内容与标题">
    <p:spTree>
      <p:nvGrpSpPr>
        <p:cNvPr id="1" name=""/>
        <p:cNvGrpSpPr/>
        <p:nvPr/>
      </p:nvGrpSpPr>
      <p:grpSpPr>
        <a:xfrm>
          <a:off x="0" y="0"/>
          <a: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内容与标题">
    <p:spTree>
      <p:nvGrpSpPr>
        <p:cNvPr id="1" name=""/>
        <p:cNvGrpSpPr/>
        <p:nvPr/>
      </p:nvGrpSpPr>
      <p:grpSpPr>
        <a:xfrm>
          <a:off x="0" y="0"/>
          <a: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spTree>
      <p:nvGrpSpPr>
        <p:cNvPr id="1" name=""/>
        <p:cNvGrpSpPr/>
        <p:nvPr/>
      </p:nvGrpSpPr>
      <p:grpSpPr>
        <a:xfrm>
          <a:off x="0" y="0"/>
          <a: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t>2019/10/16 Wednesday</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p:push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88" r:id="rId1"/>
    <p:sldLayoutId id="2147483680" r:id="rId2"/>
    <p:sldLayoutId id="2147483682" r:id="rId3"/>
    <p:sldLayoutId id="2147483683" r:id="rId4"/>
    <p:sldLayoutId id="2147483684" r:id="rId5"/>
    <p:sldLayoutId id="2147483685" r:id="rId6"/>
    <p:sldLayoutId id="2147483686" r:id="rId7"/>
    <p:sldLayoutId id="2147483687" r:id="rId8"/>
    <p:sldLayoutId id="2147483681" r:id="rId9"/>
    <p:sldLayoutId id="2147483689" r:id="rId10"/>
  </p:sldLayoutIdLst>
  <p:transition/>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file:///D:\&#26753;&#36154;\2019\&#35838;&#20214;\2019&#65288;&#31179;&#65289;&#35821;&#25991;&#12288;&#36873;&#20462;&#12288;&#19978;&#20876;&#65288;&#26032;&#25945;&#26448;&#26032;&#26631;&#20934;&#65289;\A28.TIF" TargetMode="External" /><Relationship Id="rId3" Type="http://schemas.openxmlformats.org/officeDocument/2006/relationships/image" Target="../media/image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 Id="rId3"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8.xml" /><Relationship Id="rId3" Type="http://schemas.openxmlformats.org/officeDocument/2006/relationships/slide" Target="slide5.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 Id="rId3" Type="http://schemas.openxmlformats.org/officeDocument/2006/relationships/image" Target="../media/image3.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206774" y="2457418"/>
            <a:ext cx="7454285" cy="707886"/>
          </a:xfrm>
          <a:prstGeom prst="rect">
            <a:avLst/>
          </a:prstGeom>
        </p:spPr>
        <p:txBody>
          <a:bodyPr wrap="none">
            <a:spAutoFit/>
          </a:bodyPr>
          <a:lstStyle/>
          <a:p>
            <a:r>
              <a:rPr lang="zh-CN" altLang="zh-CN" sz="4000" b="1"/>
              <a:t>第</a:t>
            </a:r>
            <a:r>
              <a:rPr lang="en-US" altLang="zh-CN" sz="4000" b="1"/>
              <a:t>7</a:t>
            </a:r>
            <a:r>
              <a:rPr lang="zh-CN" altLang="zh-CN" sz="4000" b="1"/>
              <a:t>课　短歌行　归园田居</a:t>
            </a:r>
            <a:r>
              <a:rPr lang="en-US" altLang="zh-CN" sz="4000" b="1"/>
              <a:t>(</a:t>
            </a:r>
            <a:r>
              <a:rPr lang="zh-CN" altLang="zh-CN" sz="4000" b="1"/>
              <a:t>其一</a:t>
            </a:r>
            <a:r>
              <a:rPr lang="en-US" altLang="zh-CN" sz="4000" b="1"/>
              <a:t>)</a:t>
            </a:r>
            <a:endParaRPr lang="zh-CN" altLang="zh-CN" sz="4000" b="1"/>
          </a:p>
        </p:txBody>
      </p:sp>
    </p:spTree>
    <p:extLst>
      <p:ext uri="{BB962C8B-B14F-4D97-AF65-F5344CB8AC3E}">
        <p14:creationId xmlns:p14="http://schemas.microsoft.com/office/powerpoint/2010/main" val="2475584449"/>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974696"/>
            <a:ext cx="11412000" cy="2239074"/>
          </a:xfrm>
          <a:prstGeom prst="rect">
            <a:avLst/>
          </a:prstGeom>
        </p:spPr>
        <p:txBody>
          <a:bodyPr>
            <a:spAutoFit/>
          </a:bodyPr>
          <a:lstStyle/>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周公吐哺，天下归心。</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出自《史记</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周鲁公世家》，书中记载，周公自言：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吾文王之子，武王之弟，成王之叔父也；又相天下，吾于天下亦不轻矣。然一沐三握发，一饭三吐哺，犹恐失天下之士。</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曹操引用此事，是以周公自比，表达求贤之诚恳，并以周公礼贤下士的精神自励。</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9542553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549474"/>
            <a:ext cx="11178608" cy="1131079"/>
          </a:xfrm>
          <a:prstGeom prst="rect">
            <a:avLst/>
          </a:prstGeom>
        </p:spPr>
        <p:txBody>
          <a:bodyPr wrap="square">
            <a:spAutoFit/>
          </a:bodyPr>
          <a:lstStyle/>
          <a:p>
            <a:pPr algn="just">
              <a:lnSpc>
                <a:spcPct val="150000"/>
              </a:lnSpc>
              <a:spcAft>
                <a:spcPct val="0"/>
              </a:spcAft>
              <a:tabLst>
                <a:tab pos="2070735"/>
              </a:tabLst>
            </a:pPr>
            <a:r>
              <a:rPr lang="en-US" altLang="zh-CN" sz="2400" kern="100">
                <a:latin typeface="Times New Roman" panose="02020603050405020304" pitchFamily="18" charset="0"/>
                <a:ea typeface="微软雅黑" panose="020b0503020204020204" pitchFamily="34" charset="-122"/>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除了用典，《短歌行》一诗还用到了比兴手法。请找出诗中运用比兴手法的诗句，并分析其表达效果。</a:t>
            </a:r>
            <a:endParaRPr lang="zh-CN" altLang="zh-CN" sz="1050" kern="100">
              <a:latin typeface="宋体" panose="02010600030101010101" pitchFamily="2" charset="-122"/>
              <a:cs typeface="Courier New" panose="02070309020205020404" pitchFamily="49" charset="0"/>
            </a:endParaRPr>
          </a:p>
        </p:txBody>
      </p:sp>
      <p:sp>
        <p:nvSpPr>
          <p:cNvPr id="5" name="圆角矩形 4"/>
          <p:cNvSpPr/>
          <p:nvPr/>
        </p:nvSpPr>
        <p:spPr>
          <a:xfrm>
            <a:off x="334566" y="1792660"/>
            <a:ext cx="11521280" cy="3430782"/>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566" y="1811750"/>
            <a:ext cx="11521280" cy="3447073"/>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相关链接</a:t>
            </a:r>
            <a:r>
              <a:rPr lang="en-US" altLang="zh-CN" sz="2400" b="1" kern="10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比兴</a:t>
            </a:r>
            <a:endParaRPr lang="zh-CN" altLang="zh-CN" sz="1050" kern="100">
              <a:latin typeface="宋体" panose="02010600030101010101" pitchFamily="2" charset="-122"/>
              <a:cs typeface="Courier New" panose="02070309020205020404" pitchFamily="49" charset="0"/>
            </a:endParaRPr>
          </a:p>
          <a:p>
            <a:pPr indent="541338">
              <a:lnSpc>
                <a:spcPct val="150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比兴是中国诗歌中一种传统的表现手法，通俗地讲，</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比</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就是譬喻，是对人或物加以形象地比喻，使其特征更加鲜明突出。有的诗歌是个别地方采用比，而有的则是整个形象都是比，就像后代的咏物诗。</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兴</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就是起兴，是借助其他事物作为诗歌发端，以引起所要歌咏的内容。有的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兴</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兼有发端与比喻的双重作用，所以后来</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比兴</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二字常连用，专用以指诗有寄托之意。</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35492483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974696"/>
            <a:ext cx="11412000" cy="3347070"/>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明明如月，何时可掇？</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明月喻指贤才并起兴，表达贤才难得而忧虑不绝的心情。</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月明星稀，乌鹊南飞。绕树三匝，何枝可依？</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比喻贤才尚在徘徊选择之意，以此起兴流露出诗人唯恐贤才不来归附的焦急心情。</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山不厌高，海不厌深。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以山高海深比喻广招人才的博大胸怀并以此起兴，意在表明诗人以开阔的胸怀接纳贤才，唯才是举。</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357101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549474"/>
            <a:ext cx="11178608" cy="3416320"/>
          </a:xfrm>
          <a:prstGeom prst="rect">
            <a:avLst/>
          </a:prstGeom>
        </p:spPr>
        <p:txBody>
          <a:bodyPr wrap="square">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任务活动三　比较异同，拓展阅读</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小说《三国演义》中称《短歌行》一诗作于赤壁大战之前，并在小说中描写了曹操吟诵这首诗的情形。但小说中的《短歌行》与课本所选在个别文字上有所不同。如：</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何时可掇</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，小说中作</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何时可辍</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何枝可依</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，小说中作</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无枝可依</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海不厌深</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，小说中作</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水不厌深</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。这些不同的字眼，在表达效果上有什么不同？</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7515712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846936"/>
            <a:ext cx="11412000" cy="4455066"/>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辍，停止。意思为：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我对皎洁如月的贤才的思念，何时才能停止呢？</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掇，拾取。意思为：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皎洁如月的贤才，我什么时候才能拥有呢？</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小说中呈现的是一个豪情满怀、壮志凌云的曹操，而课本所选表现得更多的是曹操的隐忧。</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字，展现的是人才没有可依之枝，即没有接纳他们的地方；而</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何枝可依</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，展现的是乱世当中，人才在徘徊、犹豫中进行一种选择，而此时的曹操恰似那谦虚的山、博大的海、求贤若渴的周公，成为那可供贤才依托的一枝。</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水</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海</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字相比过于普通，</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海</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意味着有深度，更辽阔。</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海</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本身就很深了，还</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不厌深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，体现出曹操胸襟的博大。</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6928949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405458"/>
            <a:ext cx="11178608" cy="5816977"/>
          </a:xfrm>
          <a:prstGeom prst="rect">
            <a:avLst/>
          </a:prstGeom>
        </p:spPr>
        <p:txBody>
          <a:bodyPr wrap="square">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对比阅读《短歌行》与《龟虽寿》，思考后面的问题。</a:t>
            </a:r>
            <a:endParaRPr lang="zh-CN" altLang="zh-CN" sz="1050" kern="100">
              <a:latin typeface="宋体" panose="02010600030101010101" pitchFamily="2" charset="-122"/>
              <a:cs typeface="Courier New" panose="02070309020205020404" pitchFamily="49" charset="0"/>
            </a:endParaRPr>
          </a:p>
          <a:p>
            <a:pPr algn="ctr">
              <a:lnSpc>
                <a:spcPct val="150000"/>
              </a:lnSpc>
              <a:spcAft>
                <a:spcPct val="0"/>
              </a:spcAft>
            </a:pPr>
            <a:r>
              <a:rPr lang="zh-CN" altLang="zh-CN" sz="3200" kern="100">
                <a:solidFill>
                  <a:srgbClr val="C00000"/>
                </a:solidFill>
                <a:latin typeface="隶书" panose="02010509060101010101" pitchFamily="49" charset="-122"/>
                <a:ea typeface="隶书" panose="02010509060101010101" pitchFamily="49" charset="-122"/>
                <a:cs typeface="Times New Roman" panose="02020603050405020304" pitchFamily="18" charset="0"/>
              </a:rPr>
              <a:t>龟虽寿</a:t>
            </a:r>
            <a:endParaRPr lang="zh-CN" altLang="zh-CN" sz="3200" kern="100">
              <a:solidFill>
                <a:srgbClr val="C00000"/>
              </a:solidFill>
              <a:latin typeface="隶书" pitchFamily="49" charset="-122"/>
              <a:ea typeface="隶书" pitchFamily="49" charset="-122"/>
              <a:cs typeface="Courier New" panose="02070309020205020404" pitchFamily="49" charset="0"/>
            </a:endParaRPr>
          </a:p>
          <a:p>
            <a:pPr algn="ctr">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曹　操</a:t>
            </a:r>
            <a:endParaRPr lang="zh-CN" altLang="zh-CN" sz="1050" kern="100">
              <a:latin typeface="宋体" panose="02010600030101010101" pitchFamily="2" charset="-122"/>
              <a:cs typeface="Courier New" panose="02070309020205020404" pitchFamily="49" charset="0"/>
            </a:endParaRPr>
          </a:p>
          <a:p>
            <a:pPr marL="1866900" indent="1905000">
              <a:lnSpc>
                <a:spcPct val="150000"/>
              </a:lnSpc>
            </a:pPr>
            <a:r>
              <a:rPr lang="en-US" altLang="zh-CN" sz="24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神龟虽寿，犹有竟时。</a:t>
            </a:r>
            <a:endParaRPr lang="zh-CN" altLang="zh-CN" sz="1050" kern="100">
              <a:latin typeface="宋体" panose="02010600030101010101"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宋体" panose="02010600030101010101" pitchFamily="2" charset="-122"/>
                <a:ea typeface="楷体_GB2312" panose="02010609030101010101" pitchFamily="49" charset="-122"/>
                <a:cs typeface="宋体" pitchFamily="2" charset="-122"/>
              </a:rPr>
              <a:t>螣</a:t>
            </a:r>
            <a:r>
              <a:rPr lang="zh-CN" altLang="zh-CN" sz="2400" kern="100">
                <a:latin typeface="宋体" panose="02010600030101010101" pitchFamily="2" charset="-122"/>
                <a:ea typeface="楷体_GB2312" panose="02010609030101010101" pitchFamily="49" charset="-122"/>
                <a:cs typeface="楷体_GB2312" panose="02010609030101010101" pitchFamily="49" charset="-122"/>
              </a:rPr>
              <a:t>蛇乘雾</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，终为土灰。</a:t>
            </a:r>
            <a:endParaRPr lang="zh-CN" altLang="zh-CN" sz="1050" kern="100">
              <a:latin typeface="宋体" panose="02010600030101010101"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老骥伏枥，志在千里。</a:t>
            </a:r>
            <a:endParaRPr lang="zh-CN" altLang="zh-CN" sz="1050" kern="100">
              <a:latin typeface="宋体" panose="02010600030101010101"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烈士暮年，壮心不已。</a:t>
            </a:r>
            <a:endParaRPr lang="zh-CN" altLang="zh-CN" sz="1050" kern="100">
              <a:latin typeface="宋体" panose="02010600030101010101"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盈缩之期，不但在天；</a:t>
            </a:r>
            <a:endParaRPr lang="zh-CN" altLang="zh-CN" sz="1050" kern="100">
              <a:latin typeface="宋体" panose="02010600030101010101"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养怡之福，可得永年。</a:t>
            </a:r>
            <a:endParaRPr lang="zh-CN" altLang="zh-CN" sz="1050" kern="100">
              <a:latin typeface="宋体" panose="02010600030101010101" pitchFamily="2" charset="-122"/>
              <a:cs typeface="Courier New" panose="02070309020205020404" pitchFamily="49" charset="0"/>
            </a:endParaRPr>
          </a:p>
          <a:p>
            <a:pPr marL="1866900" indent="1905000" algn="just">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幸甚至哉，歌以咏志。</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243712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261442"/>
            <a:ext cx="11178608" cy="577081"/>
          </a:xfrm>
          <a:prstGeom prst="rect">
            <a:avLst/>
          </a:prstGeom>
        </p:spPr>
        <p:txBody>
          <a:bodyPr wrap="square">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这两首诗的主旨有何异同？</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903705"/>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这两首诗均表达了人生短暂，年华易逝，要在有生之年建功立业之意。</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《短歌行》表达诗人求贤若渴的心情和任用人才、实现一统天下的宏伟抱负；《龟虽寿》则表现了诗人自强不息、老而弥坚的豪迈气魄和积极进取精神。</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389206" y="2631897"/>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这两首诗在艺术手法上有什么异同？</a:t>
            </a:r>
            <a:endParaRPr lang="zh-CN" altLang="zh-CN" sz="1050" kern="100">
              <a:latin typeface="宋体" panose="02010600030101010101" pitchFamily="2" charset="-122"/>
              <a:cs typeface="Courier New" panose="02070309020205020404" pitchFamily="49" charset="0"/>
            </a:endParaRPr>
          </a:p>
        </p:txBody>
      </p:sp>
      <p:sp>
        <p:nvSpPr>
          <p:cNvPr id="6" name="矩形 5"/>
          <p:cNvSpPr/>
          <p:nvPr/>
        </p:nvSpPr>
        <p:spPr>
          <a:xfrm>
            <a:off x="389206" y="3336737"/>
            <a:ext cx="11412000" cy="2239074"/>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这两首诗都运用了比兴手法，《短歌行》以</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明月</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乌鹊</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海</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等作比；《龟虽寿》则以</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神龟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螣蛇</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老骥</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等作比。</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除比兴手法外，《短歌行》大量用典；《龟虽寿》则托物言志，诗人以老骥自比，表达了积极进取的精神。</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102466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horizontal)">
                                      <p:cBhvr>
                                        <p:cTn id="2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a:spLocks noChangeArrowheads="1"/>
          </p:cNvSpPr>
          <p:nvPr/>
        </p:nvSpPr>
        <p:spPr bwMode="auto">
          <a:xfrm>
            <a:off x="226507" y="1385031"/>
            <a:ext cx="1164577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tab pos="3870960"/>
              </a:tabLst>
            </a:pPr>
            <a:r>
              <a:rPr lang="zh-CN" altLang="zh-CN" sz="2400" b="1" kern="100">
                <a:latin typeface="Times New Roman"/>
                <a:ea typeface="华文新魏"/>
                <a:cs typeface="Times New Roman"/>
              </a:rPr>
              <a:t>短歌行</a:t>
            </a:r>
            <a:endParaRPr lang="zh-CN" altLang="zh-CN" sz="1050" kern="100">
              <a:latin typeface="宋体"/>
              <a:cs typeface="Courier New" panose="02070309020205020404"/>
            </a:endParaRPr>
          </a:p>
          <a:p>
            <a:pPr algn="just">
              <a:lnSpc>
                <a:spcPct val="150000"/>
              </a:lnSpc>
              <a:spcAft>
                <a:spcPct val="0"/>
              </a:spcAft>
              <a:tabLst>
                <a:tab pos="1350645"/>
                <a:tab pos="3870960"/>
              </a:tabLst>
            </a:pPr>
            <a:r>
              <a:rPr lang="zh-CN" altLang="zh-CN" sz="2400" b="1" kern="100">
                <a:latin typeface="Times New Roman"/>
                <a:ea typeface="黑体"/>
                <a:cs typeface="Times New Roman"/>
              </a:rPr>
              <a:t>一、识作者</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a:cs typeface="Times New Roman"/>
              </a:rPr>
              <a:t>建安文学新局面的开创者</a:t>
            </a:r>
            <a:r>
              <a:rPr lang="en-US" altLang="zh-CN" sz="2400" b="1" kern="100">
                <a:latin typeface="Times New Roman"/>
                <a:ea typeface="黑体"/>
                <a:cs typeface="Courier New"/>
              </a:rPr>
              <a:t>——</a:t>
            </a:r>
            <a:r>
              <a:rPr lang="zh-CN" altLang="zh-CN" sz="2400" b="1" kern="100">
                <a:latin typeface="Times New Roman"/>
                <a:ea typeface="黑体"/>
                <a:cs typeface="Times New Roman"/>
              </a:rPr>
              <a:t>曹操</a:t>
            </a:r>
            <a:endParaRPr lang="zh-CN" altLang="zh-CN" sz="1050" kern="100">
              <a:effectLst/>
              <a:latin typeface="宋体"/>
              <a:cs typeface="Courier New"/>
            </a:endParaRPr>
          </a:p>
        </p:txBody>
      </p:sp>
      <p:sp>
        <p:nvSpPr>
          <p:cNvPr id="8" name="矩形 7"/>
          <p:cNvSpPr>
            <a:spLocks noChangeArrowheads="1"/>
          </p:cNvSpPr>
          <p:nvPr/>
        </p:nvSpPr>
        <p:spPr bwMode="auto">
          <a:xfrm>
            <a:off x="335221" y="3096175"/>
            <a:ext cx="866301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350645"/>
                <a:tab pos="3870960"/>
              </a:tabLst>
            </a:pPr>
            <a:r>
              <a:rPr lang="zh-CN" altLang="zh-CN" sz="2400" b="1" kern="100">
                <a:latin typeface="Times New Roman"/>
                <a:cs typeface="Times New Roman"/>
              </a:rPr>
              <a:t>曹操</a:t>
            </a:r>
            <a:r>
              <a:rPr lang="en-US" altLang="zh-CN" sz="2400" b="1" kern="100">
                <a:latin typeface="Times New Roman"/>
                <a:cs typeface="Courier New"/>
              </a:rPr>
              <a:t>(155—220)</a:t>
            </a:r>
            <a:r>
              <a:rPr lang="zh-CN" altLang="zh-CN" sz="2400" b="1" kern="100">
                <a:latin typeface="Times New Roman"/>
                <a:cs typeface="Times New Roman"/>
              </a:rPr>
              <a:t>，字孟德，小字阿瞒，沛国谯</a:t>
            </a:r>
            <a:r>
              <a:rPr lang="en-US" altLang="zh-CN" sz="2400" b="1" kern="100">
                <a:latin typeface="Times New Roman"/>
                <a:cs typeface="Courier New"/>
              </a:rPr>
              <a:t>(</a:t>
            </a:r>
            <a:r>
              <a:rPr lang="zh-CN" altLang="zh-CN" sz="2400" b="1" kern="100">
                <a:latin typeface="Times New Roman"/>
                <a:cs typeface="Times New Roman"/>
              </a:rPr>
              <a:t>今安徽亳州</a:t>
            </a:r>
            <a:r>
              <a:rPr lang="en-US" altLang="zh-CN" sz="2400" b="1" kern="100">
                <a:latin typeface="Times New Roman"/>
                <a:cs typeface="Courier New"/>
              </a:rPr>
              <a:t>)</a:t>
            </a:r>
            <a:r>
              <a:rPr lang="zh-CN" altLang="zh-CN" sz="2400" b="1" kern="100">
                <a:latin typeface="Times New Roman"/>
                <a:cs typeface="Times New Roman"/>
              </a:rPr>
              <a:t>人，东汉末年著名政治家、军事家、文学家。</a:t>
            </a:r>
            <a:r>
              <a:rPr lang="zh-CN" altLang="zh-CN" sz="2400" b="1" u="sng" kern="100">
                <a:latin typeface="Times New Roman"/>
                <a:ea typeface="黑体"/>
                <a:cs typeface="Times New Roman"/>
              </a:rPr>
              <a:t>曹操雄才大略，</a:t>
            </a:r>
            <a:r>
              <a:rPr lang="en-US" altLang="zh-CN" sz="2400" b="1" u="sng" kern="100">
                <a:latin typeface="宋体"/>
                <a:cs typeface="Times New Roman"/>
              </a:rPr>
              <a:t>“</a:t>
            </a:r>
            <a:r>
              <a:rPr lang="zh-CN" altLang="zh-CN" sz="2400" b="1" u="sng" kern="100">
                <a:latin typeface="Times New Roman"/>
                <a:ea typeface="黑体"/>
                <a:cs typeface="Times New Roman"/>
              </a:rPr>
              <a:t>外定武功，内兴文学</a:t>
            </a:r>
            <a:r>
              <a:rPr lang="en-US" altLang="zh-CN" sz="2400" b="1" u="sng" kern="100">
                <a:latin typeface="宋体"/>
                <a:cs typeface="Times New Roman"/>
              </a:rPr>
              <a:t>”</a:t>
            </a:r>
            <a:r>
              <a:rPr lang="zh-CN" altLang="zh-CN" sz="2400" b="1" u="sng" kern="100">
                <a:latin typeface="Times New Roman"/>
                <a:ea typeface="黑体"/>
                <a:cs typeface="Times New Roman"/>
              </a:rPr>
              <a:t>，对历史的发展有不可泯灭的功勋。</a:t>
            </a:r>
            <a:r>
              <a:rPr lang="en-US" altLang="zh-CN" sz="2400" b="1" kern="100" baseline="30000">
                <a:latin typeface="宋体"/>
                <a:cs typeface="Times New Roman"/>
              </a:rPr>
              <a:t>①</a:t>
            </a:r>
            <a:endParaRPr lang="zh-CN" altLang="zh-CN" sz="1050" kern="100">
              <a:effectLst/>
              <a:latin typeface="宋体"/>
              <a:cs typeface="Courier New"/>
            </a:endParaRPr>
          </a:p>
        </p:txBody>
      </p:sp>
      <p:pic>
        <p:nvPicPr>
          <p:cNvPr id="2" name="Picture 2" descr="D:\梁贺\2019\课件\2019（秋）语文　选修　上册（新教材新标准）\A28.TIF"/>
          <p:cNvPicPr>
            <a:picLocks noChangeAspect="1" noChangeArrowheads="1"/>
          </p:cNvPicPr>
          <p:nvPr/>
        </p:nvPicPr>
        <p:blipFill>
          <a:blip r:embed="rId3" r:link="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533991" y="3164736"/>
            <a:ext cx="1961203" cy="26058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54217" y="4810842"/>
            <a:ext cx="874964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ct val="0"/>
              </a:spcAft>
              <a:tabLst>
                <a:tab pos="1350645"/>
                <a:tab pos="3870960"/>
              </a:tabLst>
            </a:pPr>
            <a:r>
              <a:rPr lang="en-US" altLang="zh-CN" sz="2400" b="1" kern="100">
                <a:solidFill>
                  <a:srgbClr val="3366FF"/>
                </a:solidFill>
                <a:latin typeface="Times New Roman"/>
                <a:ea typeface="黑体"/>
                <a:cs typeface="Courier New"/>
              </a:rPr>
              <a:t>[</a:t>
            </a:r>
            <a:r>
              <a:rPr lang="zh-CN" altLang="zh-CN" sz="2400" b="1" kern="100">
                <a:solidFill>
                  <a:srgbClr val="3366FF"/>
                </a:solidFill>
                <a:latin typeface="Times New Roman"/>
                <a:ea typeface="黑体"/>
                <a:cs typeface="Times New Roman"/>
              </a:rPr>
              <a:t>伴读</a:t>
            </a:r>
            <a:r>
              <a:rPr lang="en-US" altLang="zh-CN" sz="2400" b="1" kern="100">
                <a:solidFill>
                  <a:srgbClr val="3366FF"/>
                </a:solidFill>
                <a:latin typeface="Times New Roman"/>
                <a:ea typeface="黑体"/>
                <a:cs typeface="Courier New"/>
              </a:rPr>
              <a:t>] </a:t>
            </a:r>
            <a:r>
              <a:rPr lang="en-US" altLang="zh-CN" sz="2400" b="1" kern="100">
                <a:solidFill>
                  <a:srgbClr val="3366FF"/>
                </a:solidFill>
                <a:latin typeface="宋体"/>
                <a:ea typeface="华文行楷"/>
                <a:cs typeface="Times New Roman"/>
              </a:rPr>
              <a:t>①</a:t>
            </a:r>
            <a:r>
              <a:rPr lang="zh-CN" altLang="zh-CN" sz="2400" b="1" kern="100">
                <a:solidFill>
                  <a:srgbClr val="3366FF"/>
                </a:solidFill>
                <a:latin typeface="Times New Roman"/>
                <a:ea typeface="华文行楷"/>
                <a:cs typeface="Times New Roman"/>
              </a:rPr>
              <a:t>戏曲舞台上常把曹操塑造成白脸奸臣，成为一个阴险、残忍、狡诈、狠毒的人物。大家要睁开慧眼，仔细甄别哦。</a:t>
            </a:r>
            <a:endParaRPr lang="zh-CN" altLang="zh-CN" sz="1050" kern="100">
              <a:solidFill>
                <a:srgbClr val="3366FF"/>
              </a:solidFill>
              <a:effectLst/>
              <a:latin typeface="宋体"/>
              <a:cs typeface="Courier New" panose="02070309020205020404"/>
            </a:endParaRPr>
          </a:p>
        </p:txBody>
      </p:sp>
      <p:sp>
        <p:nvSpPr>
          <p:cNvPr id="9" name="矩形 8"/>
          <p:cNvSpPr/>
          <p:nvPr/>
        </p:nvSpPr>
        <p:spPr>
          <a:xfrm>
            <a:off x="531540" y="549474"/>
            <a:ext cx="1518364" cy="492443"/>
          </a:xfrm>
          <a:prstGeom prst="rect">
            <a:avLst/>
          </a:prstGeom>
        </p:spPr>
        <p:txBody>
          <a:bodyPr wrap="none">
            <a:spAutoFit/>
          </a:bodyPr>
          <a:lstStyle/>
          <a:p>
            <a:pPr fontAlgn="base">
              <a:spcBef>
                <a:spcPct val="0"/>
              </a:spcBef>
              <a:spcAft>
                <a:spcPct val="0"/>
              </a:spcAft>
            </a:pPr>
            <a:r>
              <a:rPr lang="zh-CN" altLang="en-US" sz="2600" b="1">
                <a:solidFill>
                  <a:srgbClr val="0070C0"/>
                </a:solidFill>
                <a:latin typeface="Impact" pitchFamily="34" charset="0"/>
                <a:ea typeface="微软雅黑" panose="020b0503020204020204" pitchFamily="34" charset="-122"/>
                <a:cs typeface="宋体" pitchFamily="2" charset="-122"/>
              </a:rPr>
              <a:t>学习资源</a:t>
            </a:r>
            <a:endParaRPr lang="en-US" altLang="zh-CN" sz="2600" b="1">
              <a:solidFill>
                <a:srgbClr val="0070C0"/>
              </a:solidFill>
              <a:latin typeface="Impact" panose="020b0806030902050204" pitchFamily="34" charset="0"/>
              <a:ea typeface="微软雅黑" pitchFamily="34" charset="-122"/>
              <a:cs typeface="宋体" panose="02010600030101010101" pitchFamily="2" charset="-122"/>
            </a:endParaRPr>
          </a:p>
        </p:txBody>
      </p:sp>
    </p:spTree>
    <p:extLst>
      <p:ext uri="{BB962C8B-B14F-4D97-AF65-F5344CB8AC3E}">
        <p14:creationId xmlns:p14="http://schemas.microsoft.com/office/powerpoint/2010/main" val="5453754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26507" y="702314"/>
            <a:ext cx="11645778" cy="558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ct val="0"/>
              </a:spcAft>
              <a:tabLst>
                <a:tab pos="1350645"/>
                <a:tab pos="3870960"/>
              </a:tabLst>
            </a:pPr>
            <a:r>
              <a:rPr lang="zh-CN" altLang="zh-CN" sz="2400" b="1" kern="100">
                <a:latin typeface="Times New Roman"/>
                <a:cs typeface="Times New Roman"/>
              </a:rPr>
              <a:t>作为军事家，指挥了官渡之战这个中国历史上著名的以弱胜强的战例。著有《孙子略解》《兵书接要》等书。</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作为文学家，曹操精音律，善诗歌，即使在鞍马劳顿中，也常常横槊赋诗，随章命题。</a:t>
            </a:r>
            <a:r>
              <a:rPr lang="zh-CN" altLang="zh-CN" sz="2400" b="1" u="sng" kern="100">
                <a:latin typeface="Times New Roman"/>
                <a:ea typeface="黑体"/>
                <a:cs typeface="Times New Roman"/>
              </a:rPr>
              <a:t>他的诗歌内容较为丰富，风格苍劲悲凉。有反映战乱和民生疾苦的《蒿里行》，有反映个人政治抱负的《短歌行》，有写景的《观沧海》和抒情的《龟虽寿》等。</a:t>
            </a:r>
            <a:r>
              <a:rPr lang="en-US" altLang="zh-CN" sz="2400" b="1" kern="100" baseline="30000">
                <a:latin typeface="宋体"/>
                <a:cs typeface="Times New Roman"/>
              </a:rPr>
              <a:t>②</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他以海纳百川的胸襟，招集当时的许多著名文人，集中在邺下，公</a:t>
            </a:r>
            <a:r>
              <a:rPr lang="en-US" altLang="zh-CN" sz="2400" b="1" kern="100">
                <a:latin typeface="Times New Roman"/>
                <a:cs typeface="Courier New"/>
              </a:rPr>
              <a:t></a:t>
            </a:r>
            <a:r>
              <a:rPr lang="zh-CN" altLang="zh-CN" sz="2400" b="1" kern="100">
                <a:latin typeface="Times New Roman"/>
                <a:cs typeface="Times New Roman"/>
              </a:rPr>
              <a:t>唱和，形成一个文学集团。曹操自己的文学路线和写作态度对于其他文人起着更具体的领导和倡导作用，促进了建安文学的繁荣。</a:t>
            </a:r>
            <a:endParaRPr lang="zh-CN" altLang="zh-CN" sz="1050" kern="100">
              <a:latin typeface="宋体"/>
              <a:cs typeface="Courier New"/>
            </a:endParaRPr>
          </a:p>
          <a:p>
            <a:pPr indent="612140" algn="just">
              <a:lnSpc>
                <a:spcPct val="150000"/>
              </a:lnSpc>
              <a:spcAft>
                <a:spcPct val="0"/>
              </a:spcAft>
              <a:tabLst>
                <a:tab pos="1350645"/>
                <a:tab pos="3870960"/>
              </a:tabLst>
            </a:pPr>
            <a:r>
              <a:rPr lang="en-US" altLang="zh-CN" sz="2400" b="1" kern="100">
                <a:solidFill>
                  <a:srgbClr val="3366FF"/>
                </a:solidFill>
                <a:latin typeface="Times New Roman"/>
                <a:ea typeface="黑体"/>
                <a:cs typeface="Courier New"/>
              </a:rPr>
              <a:t>[</a:t>
            </a:r>
            <a:r>
              <a:rPr lang="zh-CN" altLang="zh-CN" sz="2400" b="1" kern="100">
                <a:solidFill>
                  <a:srgbClr val="3366FF"/>
                </a:solidFill>
                <a:latin typeface="Times New Roman"/>
                <a:ea typeface="黑体"/>
                <a:cs typeface="Times New Roman"/>
              </a:rPr>
              <a:t>伴读</a:t>
            </a:r>
            <a:r>
              <a:rPr lang="en-US" altLang="zh-CN" sz="2400" b="1" kern="100">
                <a:solidFill>
                  <a:srgbClr val="3366FF"/>
                </a:solidFill>
                <a:latin typeface="Times New Roman"/>
                <a:ea typeface="黑体"/>
                <a:cs typeface="Courier New"/>
              </a:rPr>
              <a:t>] </a:t>
            </a:r>
            <a:r>
              <a:rPr lang="en-US" altLang="zh-CN" sz="2400" b="1" kern="100">
                <a:solidFill>
                  <a:srgbClr val="3366FF"/>
                </a:solidFill>
                <a:latin typeface="宋体"/>
                <a:ea typeface="华文行楷"/>
                <a:cs typeface="Times New Roman"/>
              </a:rPr>
              <a:t>②</a:t>
            </a:r>
            <a:r>
              <a:rPr lang="zh-CN" altLang="zh-CN" sz="2400" b="1" kern="100">
                <a:solidFill>
                  <a:srgbClr val="3366FF"/>
                </a:solidFill>
                <a:latin typeface="Times New Roman"/>
                <a:ea typeface="华文行楷"/>
                <a:cs typeface="Times New Roman"/>
              </a:rPr>
              <a:t>他的诗歌散文气魄雄伟，慷慨悲凉。余秋雨评价说，诸葛亮的文章是君臣之情，曹操的诗歌是宇宙人生，格局不一样。确实如此。</a:t>
            </a:r>
            <a:endParaRPr lang="zh-CN" altLang="zh-CN" sz="1050" kern="100">
              <a:solidFill>
                <a:srgbClr val="3366FF"/>
              </a:solidFill>
              <a:effectLst/>
              <a:latin typeface="宋体"/>
              <a:cs typeface="Courier New"/>
            </a:endParaRPr>
          </a:p>
        </p:txBody>
      </p:sp>
    </p:spTree>
    <p:extLst>
      <p:ext uri="{BB962C8B-B14F-4D97-AF65-F5344CB8AC3E}">
        <p14:creationId xmlns:p14="http://schemas.microsoft.com/office/powerpoint/2010/main" val="29199403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26507" y="1259204"/>
            <a:ext cx="11645778" cy="397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zh-CN" altLang="zh-CN" sz="2400" b="1" kern="100">
                <a:latin typeface="Times New Roman"/>
                <a:ea typeface="黑体"/>
                <a:cs typeface="Times New Roman"/>
              </a:rPr>
              <a:t>二、知背景</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建安十三年，曹操率大军南下，列阵长江，欲一举荡平孙刘势力。这年冬天十一月十五日夜，皎月当空，江面风平浪静，曹操乘船查看水寨，后设酒宴请诸将，饮至半夜，忽闻鸦声往南飞鸣而去。曹操感此景而持槊吟唱了这首千古名作</a:t>
            </a:r>
            <a:r>
              <a:rPr lang="en-US" altLang="zh-CN" sz="2400" b="1" kern="100">
                <a:latin typeface="Times New Roman"/>
                <a:cs typeface="Courier New"/>
              </a:rPr>
              <a:t>——</a:t>
            </a:r>
            <a:r>
              <a:rPr lang="zh-CN" altLang="zh-CN" sz="2400" b="1" kern="100">
                <a:latin typeface="Times New Roman"/>
                <a:cs typeface="Times New Roman"/>
              </a:rPr>
              <a:t>《短歌行》。</a:t>
            </a:r>
            <a:r>
              <a:rPr lang="zh-CN" altLang="zh-CN" sz="2400" b="1" u="sng" kern="100">
                <a:latin typeface="Times New Roman"/>
                <a:ea typeface="黑体"/>
                <a:cs typeface="Times New Roman"/>
              </a:rPr>
              <a:t>本诗表达了曹操希望能够延揽人才、完成统一天下大业的雄心壮志。</a:t>
            </a:r>
            <a:r>
              <a:rPr lang="en-US" altLang="zh-CN" sz="2400" b="1" u="sng" kern="100">
                <a:latin typeface="宋体"/>
                <a:cs typeface="Times New Roman"/>
              </a:rPr>
              <a:t>“</a:t>
            </a:r>
            <a:r>
              <a:rPr lang="zh-CN" altLang="zh-CN" sz="2400" b="1" u="sng" kern="100">
                <a:latin typeface="Times New Roman"/>
                <a:ea typeface="黑体"/>
                <a:cs typeface="Times New Roman"/>
              </a:rPr>
              <a:t>周公吐哺，天下归心</a:t>
            </a:r>
            <a:r>
              <a:rPr lang="en-US" altLang="zh-CN" sz="2400" b="1" u="sng" kern="100">
                <a:latin typeface="宋体"/>
                <a:cs typeface="Times New Roman"/>
              </a:rPr>
              <a:t>”</a:t>
            </a:r>
            <a:r>
              <a:rPr lang="zh-CN" altLang="zh-CN" sz="2400" b="1" u="sng" kern="100">
                <a:latin typeface="Times New Roman"/>
                <a:ea typeface="黑体"/>
                <a:cs typeface="Times New Roman"/>
              </a:rPr>
              <a:t>即为明证。</a:t>
            </a:r>
            <a:r>
              <a:rPr lang="en-US" altLang="zh-CN" sz="2400" b="1" kern="100" baseline="30000">
                <a:latin typeface="宋体"/>
                <a:cs typeface="Times New Roman"/>
              </a:rPr>
              <a:t>③</a:t>
            </a:r>
            <a:endParaRPr lang="zh-CN" altLang="zh-CN" sz="1050" kern="100">
              <a:latin typeface="宋体"/>
              <a:cs typeface="Courier New"/>
            </a:endParaRPr>
          </a:p>
          <a:p>
            <a:pPr indent="612140" algn="just">
              <a:lnSpc>
                <a:spcPct val="150000"/>
              </a:lnSpc>
              <a:spcAft>
                <a:spcPct val="0"/>
              </a:spcAft>
              <a:tabLst>
                <a:tab pos="1350645"/>
                <a:tab pos="3870960"/>
              </a:tabLst>
            </a:pPr>
            <a:r>
              <a:rPr lang="en-US" altLang="zh-CN" sz="2400" b="1" kern="100">
                <a:solidFill>
                  <a:srgbClr val="3366FF"/>
                </a:solidFill>
                <a:latin typeface="Times New Roman"/>
                <a:ea typeface="黑体"/>
                <a:cs typeface="Courier New"/>
              </a:rPr>
              <a:t>[</a:t>
            </a:r>
            <a:r>
              <a:rPr lang="zh-CN" altLang="zh-CN" sz="2400" b="1" kern="100">
                <a:solidFill>
                  <a:srgbClr val="3366FF"/>
                </a:solidFill>
                <a:latin typeface="Times New Roman"/>
                <a:ea typeface="黑体"/>
                <a:cs typeface="Times New Roman"/>
              </a:rPr>
              <a:t>伴读</a:t>
            </a:r>
            <a:r>
              <a:rPr lang="en-US" altLang="zh-CN" sz="2400" b="1" kern="100">
                <a:solidFill>
                  <a:srgbClr val="3366FF"/>
                </a:solidFill>
                <a:latin typeface="Times New Roman"/>
                <a:ea typeface="黑体"/>
                <a:cs typeface="Courier New"/>
              </a:rPr>
              <a:t>] </a:t>
            </a:r>
            <a:r>
              <a:rPr lang="en-US" altLang="zh-CN" sz="2400" b="1" kern="100">
                <a:solidFill>
                  <a:srgbClr val="3366FF"/>
                </a:solidFill>
                <a:latin typeface="宋体"/>
                <a:ea typeface="华文行楷"/>
                <a:cs typeface="Times New Roman"/>
              </a:rPr>
              <a:t>③</a:t>
            </a:r>
            <a:r>
              <a:rPr lang="zh-CN" altLang="zh-CN" sz="2400" b="1" kern="100">
                <a:solidFill>
                  <a:srgbClr val="3366FF"/>
                </a:solidFill>
                <a:latin typeface="Times New Roman"/>
                <a:ea typeface="华文行楷"/>
                <a:cs typeface="Times New Roman"/>
              </a:rPr>
              <a:t>此诗即汉高祖《大风歌》思猛士之旨也。</a:t>
            </a:r>
            <a:endParaRPr lang="zh-CN" altLang="zh-CN" sz="1050" kern="100">
              <a:solidFill>
                <a:srgbClr val="3366FF"/>
              </a:solidFill>
              <a:effectLst/>
              <a:latin typeface="宋体"/>
              <a:cs typeface="Courier New"/>
            </a:endParaRPr>
          </a:p>
        </p:txBody>
      </p:sp>
    </p:spTree>
    <p:extLst>
      <p:ext uri="{BB962C8B-B14F-4D97-AF65-F5344CB8AC3E}">
        <p14:creationId xmlns:p14="http://schemas.microsoft.com/office/powerpoint/2010/main" val="37526687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26654" y="2359477"/>
            <a:ext cx="10297144" cy="3539430"/>
          </a:xfrm>
          <a:prstGeom prst="rect">
            <a:avLst/>
          </a:prstGeom>
        </p:spPr>
        <p:txBody>
          <a:bodyPr wrap="square">
            <a:spAutoFit/>
          </a:bodyPr>
          <a:lstStyle/>
          <a:p>
            <a:r>
              <a:rPr lang="zh-CN" altLang="zh-CN" sz="3200" b="1"/>
              <a:t>教学目标：</a:t>
            </a:r>
            <a:endParaRPr lang="zh-CN" altLang="zh-CN" sz="3200"/>
          </a:p>
          <a:p>
            <a:r>
              <a:rPr lang="en-US" altLang="zh-CN" sz="3200"/>
              <a:t>1.</a:t>
            </a:r>
            <a:r>
              <a:rPr lang="zh-CN" altLang="zh-CN" sz="3200"/>
              <a:t>诵读这两首诗，体会其形式特点；把握朗读节奏，并背诵这两首诗。</a:t>
            </a:r>
          </a:p>
          <a:p>
            <a:r>
              <a:rPr lang="en-US" altLang="zh-CN" sz="3200"/>
              <a:t>2</a:t>
            </a:r>
            <a:r>
              <a:rPr lang="zh-CN" altLang="zh-CN" sz="3200"/>
              <a:t>．理解诗歌内容，把握其中的</a:t>
            </a:r>
            <a:r>
              <a:rPr lang="zh-CN" altLang="zh-CN" sz="3200" b="1" u="sng">
                <a:solidFill>
                  <a:srgbClr val="FF0000"/>
                </a:solidFill>
              </a:rPr>
              <a:t>思想情感</a:t>
            </a:r>
            <a:r>
              <a:rPr lang="zh-CN" altLang="zh-CN" sz="3200" b="1">
                <a:solidFill>
                  <a:srgbClr val="FF0000"/>
                </a:solidFill>
              </a:rPr>
              <a:t>，</a:t>
            </a:r>
            <a:r>
              <a:rPr lang="zh-CN" altLang="zh-CN" sz="3200"/>
              <a:t>并赏析它们的</a:t>
            </a:r>
            <a:r>
              <a:rPr lang="zh-CN" altLang="zh-CN" sz="3200" b="1" u="sng">
                <a:solidFill>
                  <a:srgbClr val="FF0000"/>
                </a:solidFill>
              </a:rPr>
              <a:t>表达技巧</a:t>
            </a:r>
            <a:r>
              <a:rPr lang="zh-CN" altLang="zh-CN" sz="3200"/>
              <a:t>。</a:t>
            </a:r>
          </a:p>
          <a:p>
            <a:r>
              <a:rPr lang="en-US" altLang="zh-CN" sz="3200"/>
              <a:t>3</a:t>
            </a:r>
            <a:r>
              <a:rPr lang="zh-CN" altLang="zh-CN" sz="3200"/>
              <a:t>、</a:t>
            </a:r>
            <a:r>
              <a:rPr lang="zh-CN" altLang="zh-CN" sz="3200" b="1" u="sng">
                <a:solidFill>
                  <a:srgbClr val="FF0000"/>
                </a:solidFill>
              </a:rPr>
              <a:t>探讨曹操和陶渊明不同的志向，对他们的入世与出世思想作出评价</a:t>
            </a:r>
            <a:endParaRPr lang="zh-CN" altLang="zh-CN" sz="3200">
              <a:solidFill>
                <a:srgbClr val="FF0000"/>
              </a:solidFill>
            </a:endParaRPr>
          </a:p>
        </p:txBody>
      </p:sp>
    </p:spTree>
    <p:extLst>
      <p:ext uri="{BB962C8B-B14F-4D97-AF65-F5344CB8AC3E}">
        <p14:creationId xmlns:p14="http://schemas.microsoft.com/office/powerpoint/2010/main" val="2528843131"/>
      </p:ext>
    </p:extLst>
  </p:cSld>
  <p:clrMapOvr>
    <a:masterClrMapping/>
  </p:clrMapOvr>
  <p:transition spd="slow" advClick="0">
    <p:push di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26507" y="1088953"/>
            <a:ext cx="11645778" cy="397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zh-CN" altLang="zh-CN" sz="2400" b="1" kern="100">
                <a:latin typeface="Times New Roman"/>
                <a:ea typeface="黑体"/>
                <a:cs typeface="Times New Roman"/>
              </a:rPr>
              <a:t>三、明文体</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a:cs typeface="Times New Roman"/>
              </a:rPr>
              <a:t>歌行体</a:t>
            </a:r>
            <a:endParaRPr lang="zh-CN" altLang="zh-CN" sz="1050" kern="100">
              <a:latin typeface="宋体"/>
              <a:cs typeface="Courier New"/>
            </a:endParaRPr>
          </a:p>
          <a:p>
            <a:pPr indent="612140" algn="just">
              <a:lnSpc>
                <a:spcPct val="150000"/>
              </a:lnSpc>
              <a:spcAft>
                <a:spcPct val="0"/>
              </a:spcAft>
              <a:tabLst>
                <a:tab pos="1350645"/>
                <a:tab pos="3870960"/>
              </a:tabLst>
            </a:pPr>
            <a:r>
              <a:rPr lang="en-US" altLang="zh-CN" sz="2400" b="1" kern="100">
                <a:latin typeface="宋体"/>
                <a:cs typeface="Times New Roman"/>
              </a:rPr>
              <a:t>“</a:t>
            </a:r>
            <a:r>
              <a:rPr lang="zh-CN" altLang="zh-CN" sz="2400" b="1" kern="100">
                <a:latin typeface="Times New Roman"/>
                <a:cs typeface="Times New Roman"/>
              </a:rPr>
              <a:t>短歌行</a:t>
            </a:r>
            <a:r>
              <a:rPr lang="en-US" altLang="zh-CN" sz="2400" b="1" kern="100">
                <a:latin typeface="宋体"/>
                <a:cs typeface="Times New Roman"/>
              </a:rPr>
              <a:t>”</a:t>
            </a:r>
            <a:r>
              <a:rPr lang="zh-CN" altLang="zh-CN" sz="2400" b="1" kern="100">
                <a:latin typeface="Times New Roman"/>
                <a:cs typeface="Times New Roman"/>
              </a:rPr>
              <a:t>是乐府旧题，因其声调短促，故名。多为宴会上唱的乐曲。</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行，是乐府歌曲的一种体裁。汉魏以后的乐府诗，题名为</a:t>
            </a:r>
            <a:r>
              <a:rPr lang="en-US" altLang="zh-CN" sz="2400" b="1" kern="100">
                <a:latin typeface="宋体"/>
                <a:cs typeface="Times New Roman"/>
              </a:rPr>
              <a:t>“</a:t>
            </a:r>
            <a:r>
              <a:rPr lang="zh-CN" altLang="zh-CN" sz="2400" b="1" kern="100">
                <a:latin typeface="Times New Roman"/>
                <a:cs typeface="Times New Roman"/>
              </a:rPr>
              <a:t>歌</a:t>
            </a:r>
            <a:r>
              <a:rPr lang="en-US" altLang="zh-CN" sz="2400" b="1" kern="100">
                <a:latin typeface="宋体"/>
                <a:cs typeface="Times New Roman"/>
              </a:rPr>
              <a:t>”</a:t>
            </a:r>
            <a:r>
              <a:rPr lang="zh-CN" altLang="zh-CN" sz="2400" b="1" kern="100">
                <a:latin typeface="Times New Roman"/>
                <a:cs typeface="Times New Roman"/>
              </a:rPr>
              <a:t>和</a:t>
            </a:r>
            <a:r>
              <a:rPr lang="en-US" altLang="zh-CN" sz="2400" b="1" kern="100">
                <a:latin typeface="宋体"/>
                <a:cs typeface="Times New Roman"/>
              </a:rPr>
              <a:t>“</a:t>
            </a:r>
            <a:r>
              <a:rPr lang="zh-CN" altLang="zh-CN" sz="2400" b="1" kern="100">
                <a:latin typeface="Times New Roman"/>
                <a:cs typeface="Times New Roman"/>
              </a:rPr>
              <a:t>行</a:t>
            </a:r>
            <a:r>
              <a:rPr lang="en-US" altLang="zh-CN" sz="2400" b="1" kern="100">
                <a:latin typeface="宋体"/>
                <a:cs typeface="Times New Roman"/>
              </a:rPr>
              <a:t>”</a:t>
            </a:r>
            <a:r>
              <a:rPr lang="zh-CN" altLang="zh-CN" sz="2400" b="1" kern="100">
                <a:latin typeface="Times New Roman"/>
                <a:cs typeface="Times New Roman"/>
              </a:rPr>
              <a:t>的很多，二者虽名称不同，其实并无严格的区别。后遂有</a:t>
            </a:r>
            <a:r>
              <a:rPr lang="en-US" altLang="zh-CN" sz="2400" b="1" kern="100">
                <a:latin typeface="宋体"/>
                <a:cs typeface="Times New Roman"/>
              </a:rPr>
              <a:t>“</a:t>
            </a:r>
            <a:r>
              <a:rPr lang="zh-CN" altLang="zh-CN" sz="2400" b="1" kern="100">
                <a:latin typeface="Times New Roman"/>
                <a:cs typeface="Times New Roman"/>
              </a:rPr>
              <a:t>歌行</a:t>
            </a:r>
            <a:r>
              <a:rPr lang="en-US" altLang="zh-CN" sz="2400" b="1" kern="100">
                <a:latin typeface="宋体"/>
                <a:cs typeface="Times New Roman"/>
              </a:rPr>
              <a:t>”</a:t>
            </a:r>
            <a:r>
              <a:rPr lang="zh-CN" altLang="zh-CN" sz="2400" b="1" kern="100">
                <a:latin typeface="Times New Roman"/>
                <a:cs typeface="Times New Roman"/>
              </a:rPr>
              <a:t>一体。</a:t>
            </a:r>
            <a:r>
              <a:rPr lang="zh-CN" altLang="zh-CN" sz="2400" b="1" u="sng" kern="100">
                <a:latin typeface="Times New Roman"/>
                <a:ea typeface="黑体"/>
                <a:cs typeface="Times New Roman"/>
              </a:rPr>
              <a:t>其音节、格律，一般比较自由，形式采用五言、七言、杂言的古体，富于变化。</a:t>
            </a:r>
            <a:r>
              <a:rPr lang="en-US" altLang="zh-CN" sz="2400" b="1" kern="100" baseline="30000">
                <a:latin typeface="宋体"/>
                <a:cs typeface="Times New Roman"/>
              </a:rPr>
              <a:t>④</a:t>
            </a:r>
            <a:endParaRPr lang="zh-CN" altLang="zh-CN" sz="1050" kern="100">
              <a:latin typeface="宋体"/>
              <a:cs typeface="Courier New"/>
            </a:endParaRPr>
          </a:p>
          <a:p>
            <a:pPr indent="612140" algn="just">
              <a:lnSpc>
                <a:spcPct val="150000"/>
              </a:lnSpc>
              <a:spcAft>
                <a:spcPct val="0"/>
              </a:spcAft>
              <a:tabLst>
                <a:tab pos="1350645"/>
                <a:tab pos="3870960"/>
              </a:tabLst>
            </a:pPr>
            <a:r>
              <a:rPr lang="en-US" altLang="zh-CN" sz="2400" b="1" kern="100">
                <a:solidFill>
                  <a:srgbClr val="3366FF"/>
                </a:solidFill>
                <a:latin typeface="Times New Roman"/>
                <a:ea typeface="黑体"/>
                <a:cs typeface="Courier New"/>
              </a:rPr>
              <a:t>[</a:t>
            </a:r>
            <a:r>
              <a:rPr lang="zh-CN" altLang="zh-CN" sz="2400" b="1" kern="100">
                <a:solidFill>
                  <a:srgbClr val="3366FF"/>
                </a:solidFill>
                <a:latin typeface="Times New Roman"/>
                <a:ea typeface="黑体"/>
                <a:cs typeface="Times New Roman"/>
              </a:rPr>
              <a:t>伴读</a:t>
            </a:r>
            <a:r>
              <a:rPr lang="en-US" altLang="zh-CN" sz="2400" b="1" kern="100">
                <a:solidFill>
                  <a:srgbClr val="3366FF"/>
                </a:solidFill>
                <a:latin typeface="Times New Roman"/>
                <a:ea typeface="黑体"/>
                <a:cs typeface="Courier New"/>
              </a:rPr>
              <a:t>] </a:t>
            </a:r>
            <a:r>
              <a:rPr lang="en-US" altLang="zh-CN" sz="2400" b="1" kern="100">
                <a:solidFill>
                  <a:srgbClr val="3366FF"/>
                </a:solidFill>
                <a:latin typeface="宋体"/>
                <a:ea typeface="华文行楷"/>
                <a:cs typeface="Times New Roman"/>
              </a:rPr>
              <a:t>④</a:t>
            </a:r>
            <a:r>
              <a:rPr lang="zh-CN" altLang="zh-CN" sz="2400" b="1" kern="100">
                <a:solidFill>
                  <a:srgbClr val="3366FF"/>
                </a:solidFill>
                <a:latin typeface="Times New Roman"/>
                <a:ea typeface="华文行楷"/>
                <a:cs typeface="Times New Roman"/>
              </a:rPr>
              <a:t>你还能举出歌行体的诗作吗？</a:t>
            </a:r>
            <a:endParaRPr lang="zh-CN" altLang="zh-CN" sz="1050" kern="100">
              <a:solidFill>
                <a:srgbClr val="3366FF"/>
              </a:solidFill>
              <a:effectLst/>
              <a:latin typeface="宋体"/>
              <a:cs typeface="Courier New"/>
            </a:endParaRPr>
          </a:p>
        </p:txBody>
      </p:sp>
    </p:spTree>
    <p:extLst>
      <p:ext uri="{BB962C8B-B14F-4D97-AF65-F5344CB8AC3E}">
        <p14:creationId xmlns:p14="http://schemas.microsoft.com/office/powerpoint/2010/main" val="2938487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26507" y="765048"/>
            <a:ext cx="11645778" cy="50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zh-CN" altLang="zh-CN" sz="2400" b="1" kern="100">
                <a:latin typeface="Times New Roman"/>
                <a:ea typeface="黑体"/>
                <a:cs typeface="Times New Roman"/>
              </a:rPr>
              <a:t>四、拓知识</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a:cs typeface="Times New Roman"/>
              </a:rPr>
              <a:t>建安风骨</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建安风骨指汉魏之际曹氏父子、建安七子等人诗文的俊爽刚健风格。汉末建安时期文坛巨匠</a:t>
            </a:r>
            <a:r>
              <a:rPr lang="en-US" altLang="zh-CN" sz="2400" b="1" kern="100">
                <a:latin typeface="宋体"/>
                <a:cs typeface="Times New Roman"/>
              </a:rPr>
              <a:t>“</a:t>
            </a:r>
            <a:r>
              <a:rPr lang="zh-CN" altLang="zh-CN" sz="2400" b="1" kern="100">
                <a:latin typeface="Times New Roman"/>
                <a:cs typeface="Times New Roman"/>
              </a:rPr>
              <a:t>三曹</a:t>
            </a:r>
            <a:r>
              <a:rPr lang="en-US" altLang="zh-CN" sz="2400" b="1" kern="100">
                <a:latin typeface="宋体"/>
                <a:cs typeface="Times New Roman"/>
              </a:rPr>
              <a:t>”</a:t>
            </a:r>
            <a:r>
              <a:rPr lang="en-US" altLang="zh-CN" sz="2400" b="1" kern="100">
                <a:latin typeface="Times New Roman"/>
                <a:cs typeface="Courier New"/>
              </a:rPr>
              <a:t>(</a:t>
            </a:r>
            <a:r>
              <a:rPr lang="zh-CN" altLang="zh-CN" sz="2400" b="1" kern="100">
                <a:latin typeface="Times New Roman"/>
                <a:cs typeface="Times New Roman"/>
              </a:rPr>
              <a:t>曹操、曹丕、曹植</a:t>
            </a:r>
            <a:r>
              <a:rPr lang="en-US" altLang="zh-CN" sz="2400" b="1" kern="100">
                <a:latin typeface="Times New Roman"/>
                <a:cs typeface="Courier New"/>
              </a:rPr>
              <a:t>)</a:t>
            </a:r>
            <a:r>
              <a:rPr lang="zh-CN" altLang="zh-CN" sz="2400" b="1" kern="100">
                <a:latin typeface="Times New Roman"/>
                <a:cs typeface="Times New Roman"/>
              </a:rPr>
              <a:t>、</a:t>
            </a:r>
            <a:r>
              <a:rPr lang="en-US" altLang="zh-CN" sz="2400" b="1" kern="100">
                <a:latin typeface="宋体"/>
                <a:cs typeface="Times New Roman"/>
              </a:rPr>
              <a:t>“</a:t>
            </a:r>
            <a:r>
              <a:rPr lang="zh-CN" altLang="zh-CN" sz="2400" b="1" kern="100">
                <a:latin typeface="Times New Roman"/>
                <a:cs typeface="Times New Roman"/>
              </a:rPr>
              <a:t>七子</a:t>
            </a:r>
            <a:r>
              <a:rPr lang="en-US" altLang="zh-CN" sz="2400" b="1" kern="100">
                <a:latin typeface="宋体"/>
                <a:cs typeface="Times New Roman"/>
              </a:rPr>
              <a:t>”</a:t>
            </a:r>
            <a:r>
              <a:rPr lang="en-US" altLang="zh-CN" sz="2400" b="1" kern="100">
                <a:latin typeface="Times New Roman"/>
                <a:cs typeface="Courier New"/>
              </a:rPr>
              <a:t>(</a:t>
            </a:r>
            <a:r>
              <a:rPr lang="zh-CN" altLang="zh-CN" sz="2400" b="1" kern="100">
                <a:latin typeface="Times New Roman"/>
                <a:cs typeface="Times New Roman"/>
              </a:rPr>
              <a:t>孔融、陈琳、王粲、徐干、阮瑀、应玚、刘桢</a:t>
            </a:r>
            <a:r>
              <a:rPr lang="en-US" altLang="zh-CN" sz="2400" b="1" kern="100">
                <a:latin typeface="Times New Roman"/>
                <a:cs typeface="Courier New"/>
              </a:rPr>
              <a:t>)</a:t>
            </a:r>
            <a:r>
              <a:rPr lang="zh-CN" altLang="zh-CN" sz="2400" b="1" kern="100">
                <a:latin typeface="Times New Roman"/>
                <a:cs typeface="Times New Roman"/>
              </a:rPr>
              <a:t>继承了汉乐府民歌的现实主义传统，普遍采用五言形式，以风骨遒劲而著称，并具有慷慨悲凉的阳刚之气，</a:t>
            </a:r>
            <a:r>
              <a:rPr lang="zh-CN" altLang="zh-CN" sz="2400" b="1" u="sng" kern="100">
                <a:latin typeface="Times New Roman"/>
                <a:ea typeface="黑体"/>
                <a:cs typeface="Times New Roman"/>
              </a:rPr>
              <a:t>形成了文学史上</a:t>
            </a:r>
            <a:r>
              <a:rPr lang="en-US" altLang="zh-CN" sz="2400" b="1" u="sng" kern="100">
                <a:latin typeface="宋体"/>
                <a:cs typeface="Times New Roman"/>
              </a:rPr>
              <a:t>“</a:t>
            </a:r>
            <a:r>
              <a:rPr lang="zh-CN" altLang="zh-CN" sz="2400" b="1" u="sng" kern="100">
                <a:latin typeface="Times New Roman"/>
                <a:ea typeface="黑体"/>
                <a:cs typeface="Times New Roman"/>
              </a:rPr>
              <a:t>建安风骨</a:t>
            </a:r>
            <a:r>
              <a:rPr lang="en-US" altLang="zh-CN" sz="2400" b="1" u="sng" kern="100">
                <a:latin typeface="宋体"/>
                <a:cs typeface="Times New Roman"/>
              </a:rPr>
              <a:t>”</a:t>
            </a:r>
            <a:r>
              <a:rPr lang="zh-CN" altLang="zh-CN" sz="2400" b="1" u="sng" kern="100">
                <a:latin typeface="Times New Roman"/>
                <a:ea typeface="黑体"/>
                <a:cs typeface="Times New Roman"/>
              </a:rPr>
              <a:t>的独特风格，被后人尊为典范。</a:t>
            </a:r>
            <a:r>
              <a:rPr lang="en-US" altLang="zh-CN" sz="2400" b="1" kern="100" baseline="30000">
                <a:latin typeface="宋体"/>
                <a:cs typeface="Times New Roman"/>
              </a:rPr>
              <a:t>⑤</a:t>
            </a:r>
            <a:r>
              <a:rPr lang="en-US" altLang="zh-CN" sz="2400" b="1" kern="100">
                <a:latin typeface="宋体"/>
                <a:cs typeface="Times New Roman"/>
              </a:rPr>
              <a:t>“</a:t>
            </a:r>
            <a:r>
              <a:rPr lang="zh-CN" altLang="zh-CN" sz="2400" b="1" kern="100">
                <a:latin typeface="Times New Roman"/>
                <a:cs typeface="Times New Roman"/>
              </a:rPr>
              <a:t>风骨</a:t>
            </a:r>
            <a:r>
              <a:rPr lang="zh-CN" altLang="zh-CN" sz="2400" b="1" kern="100">
                <a:latin typeface="宋体"/>
                <a:cs typeface="Times New Roman"/>
              </a:rPr>
              <a:t>”</a:t>
            </a:r>
            <a:r>
              <a:rPr lang="zh-CN" altLang="zh-CN" sz="2400" b="1" kern="100">
                <a:latin typeface="Times New Roman"/>
                <a:cs typeface="Times New Roman"/>
              </a:rPr>
              <a:t>是中国文学批评史上的一个重要的概念，自南朝至唐，它一直是文学品评的主要标准。</a:t>
            </a:r>
            <a:endParaRPr lang="zh-CN" altLang="zh-CN" sz="1050" kern="100">
              <a:latin typeface="宋体"/>
              <a:cs typeface="Courier New"/>
            </a:endParaRPr>
          </a:p>
          <a:p>
            <a:pPr indent="612140" algn="just">
              <a:lnSpc>
                <a:spcPct val="150000"/>
              </a:lnSpc>
              <a:spcAft>
                <a:spcPct val="0"/>
              </a:spcAft>
              <a:tabLst>
                <a:tab pos="1350645"/>
                <a:tab pos="3870960"/>
              </a:tabLst>
            </a:pPr>
            <a:r>
              <a:rPr lang="en-US" altLang="zh-CN" sz="2400" b="1" kern="100">
                <a:solidFill>
                  <a:srgbClr val="3366FF"/>
                </a:solidFill>
                <a:latin typeface="Times New Roman"/>
                <a:ea typeface="黑体"/>
                <a:cs typeface="Courier New"/>
              </a:rPr>
              <a:t>[</a:t>
            </a:r>
            <a:r>
              <a:rPr lang="zh-CN" altLang="zh-CN" sz="2400" b="1" kern="100">
                <a:solidFill>
                  <a:srgbClr val="3366FF"/>
                </a:solidFill>
                <a:latin typeface="Times New Roman"/>
                <a:ea typeface="黑体"/>
                <a:cs typeface="Times New Roman"/>
              </a:rPr>
              <a:t>伴读</a:t>
            </a:r>
            <a:r>
              <a:rPr lang="en-US" altLang="zh-CN" sz="2400" b="1" kern="100">
                <a:solidFill>
                  <a:srgbClr val="3366FF"/>
                </a:solidFill>
                <a:latin typeface="Times New Roman"/>
                <a:ea typeface="黑体"/>
                <a:cs typeface="Courier New"/>
              </a:rPr>
              <a:t>] </a:t>
            </a:r>
            <a:r>
              <a:rPr lang="en-US" altLang="zh-CN" sz="2400" b="1" kern="100">
                <a:solidFill>
                  <a:srgbClr val="3366FF"/>
                </a:solidFill>
                <a:latin typeface="宋体"/>
                <a:ea typeface="华文行楷"/>
                <a:cs typeface="Times New Roman"/>
              </a:rPr>
              <a:t>⑤</a:t>
            </a:r>
            <a:r>
              <a:rPr lang="zh-CN" altLang="zh-CN" sz="2400" b="1" kern="100">
                <a:solidFill>
                  <a:srgbClr val="3366FF"/>
                </a:solidFill>
                <a:latin typeface="Times New Roman"/>
                <a:ea typeface="华文行楷"/>
                <a:cs typeface="Times New Roman"/>
              </a:rPr>
              <a:t>魏晋风骨盛唐诗，是中国文学史上浓墨重彩的两笔。</a:t>
            </a:r>
            <a:endParaRPr lang="zh-CN" altLang="zh-CN" sz="1050" kern="100">
              <a:solidFill>
                <a:srgbClr val="3366FF"/>
              </a:solidFill>
              <a:effectLst/>
              <a:latin typeface="宋体"/>
              <a:cs typeface="Courier New"/>
            </a:endParaRPr>
          </a:p>
        </p:txBody>
      </p:sp>
    </p:spTree>
    <p:extLst>
      <p:ext uri="{BB962C8B-B14F-4D97-AF65-F5344CB8AC3E}">
        <p14:creationId xmlns:p14="http://schemas.microsoft.com/office/powerpoint/2010/main" val="807524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53616" y="549474"/>
            <a:ext cx="11502230" cy="4934684"/>
          </a:xfrm>
          <a:prstGeom prst="rect">
            <a:avLst/>
          </a:prstGeom>
        </p:spPr>
        <p:txBody>
          <a:bodyPr wrap="square">
            <a:spAutoFit/>
          </a:bodyPr>
          <a:lstStyle/>
          <a:p>
            <a:pPr algn="ctr">
              <a:lnSpc>
                <a:spcPct val="150000"/>
              </a:lnSpc>
              <a:spcAft>
                <a:spcPct val="0"/>
              </a:spcAft>
            </a:pPr>
            <a:r>
              <a:rPr lang="zh-CN" altLang="zh-CN" sz="3200" kern="100" smtClean="0">
                <a:solidFill>
                  <a:srgbClr val="C00000"/>
                </a:solidFill>
                <a:latin typeface="宋体" panose="02010600030101010101" pitchFamily="2" charset="-122"/>
                <a:ea typeface="隶书" panose="02010509060101010101" pitchFamily="49" charset="-122"/>
                <a:cs typeface="Times New Roman" panose="02020603050405020304" pitchFamily="18" charset="0"/>
              </a:rPr>
              <a:t>治</a:t>
            </a:r>
            <a:r>
              <a:rPr lang="zh-CN" altLang="zh-CN" sz="3200" kern="100">
                <a:solidFill>
                  <a:srgbClr val="C00000"/>
                </a:solidFill>
                <a:latin typeface="宋体" panose="02010600030101010101" pitchFamily="2" charset="-122"/>
                <a:ea typeface="隶书" panose="02010509060101010101" pitchFamily="49" charset="-122"/>
                <a:cs typeface="Times New Roman" panose="02020603050405020304" pitchFamily="18" charset="0"/>
              </a:rPr>
              <a:t>世之能臣，乱世之奸雄</a:t>
            </a:r>
            <a:endParaRPr lang="zh-CN" altLang="zh-CN" sz="320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京剧舞台上，白脸曹操冠带辉煌，高唱：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世人害我奸，我笑世人偏。为人少机变，富贵怎双全？</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世人口中的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奸雄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，京剧当中的白脸，《三国演义》里的无数典故，把曹操堆砌成奸诈的化身。然而，即便是</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亲刘贬曹</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的罗贯中，也不得不为曹的才情与智勇所折服，也不得不承认他是</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治世之能臣，乱世之奸雄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曹操出身官宦，十六岁举孝廉任城门典校卫。设十二色杖，不分贵贱一旦违犯出入城规，皆与杖责。这体现他的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忠信</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。黄巾作乱，曹操任骠骑都尉奋力破敌也是</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忠勇</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表现。</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0880687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44091" y="435490"/>
            <a:ext cx="11502230" cy="5658600"/>
          </a:xfrm>
          <a:prstGeom prst="rect">
            <a:avLst/>
          </a:prstGeom>
        </p:spPr>
        <p:txBody>
          <a:bodyPr wrap="square">
            <a:spAutoFit/>
          </a:bodyPr>
          <a:lstStyle/>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董卓当权，败坏纲纪。曹操夜带七星宝刀只身前往行刺，其勇不下荆轲，行刺失败，董卓怀疑他时，他又随机应变说是来献宝刀，骗过董卓后星夜飞离京城。这些不都说明曹操有勇有谋吗？</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我相信倘若曹操生在治世必定是个不可多得的能臣。然而当时的乱世注定他必须背负起</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汉贼</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的骂名来收拾分崩离析的汉家天下。汉朝的气数已尽，朋党、外戚、宦官争权夺势使它走向衰败。这时必须有一个强有力的人出来撑住局面。孙权不行，他坐领江东六郡八十一州，历得四世已属侥幸；刘备也不行，靠得前朝</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皇叔</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之名，以</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仁义</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面具收罗诸葛、关、张、赵云，占据荆州蜀中富饶之地，却终是</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生儿不像贤</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，刘禅宠信宦官，难脱前朝桎梏。事实证明只有曹操建立的魏国具有统一天下的能力。</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汉贼</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乱臣</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的骂名只是用来套住对前朝愚忠的愚民的缰索。识得时务的人，谁说曹操不是英雄？</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1575626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53616" y="579506"/>
            <a:ext cx="11502230" cy="5658600"/>
          </a:xfrm>
          <a:prstGeom prst="rect">
            <a:avLst/>
          </a:prstGeom>
        </p:spPr>
        <p:txBody>
          <a:bodyPr wrap="square">
            <a:spAutoFit/>
          </a:bodyPr>
          <a:lstStyle/>
          <a:p>
            <a:pPr indent="609600" algn="just">
              <a:lnSpc>
                <a:spcPts val="4000"/>
              </a:lnSpc>
              <a:spcAft>
                <a:spcPct val="0"/>
              </a:spcAft>
            </a:pP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破黄巾，灭袁绍，平袁术，诛吕布，败张鲁，收刘表。挟天子以令诸侯</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，这一切无不表现出曹操杰出的军事才能和高超的政治手腕。</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酾酒临江，横槊赋诗</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，高唱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山不厌高，海不厌深。周公吐哺，天下归心</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，更是表现出他广阔的胸襟和浪漫的情怀。</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以当今全面发展的观点看，纵观整部《三国演义》，哪个人及得上曹操这样军事、政治、勇气、谋略、才气集于一身呢？诸葛也比不上，他没有狠辣的手段，所以会有宦官黄皓坏计；没有豪迈的诗情，所以要借吟前人《梁甫吟》抒志；没有严格的惩罚制度，让李严延误的军粮阻断了伐魏的征途。</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曹操是一个强人，有巧取豪夺的能力，横冲直闯的勇气，抑强扶弱的智慧。他的产生既是个人际遇，也是历史的必然选择。</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曹公，生而不能与之交游，真人生一大憾也！</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4732915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53616" y="824870"/>
            <a:ext cx="11502230" cy="3901068"/>
          </a:xfrm>
          <a:prstGeom prst="rect">
            <a:avLst/>
          </a:prstGeom>
        </p:spPr>
        <p:txBody>
          <a:bodyPr wrap="square">
            <a:spAutoFit/>
          </a:bodyPr>
          <a:lstStyle/>
          <a:p>
            <a:pPr algn="just">
              <a:lnSpc>
                <a:spcPct val="150000"/>
              </a:lnSpc>
              <a:spcAft>
                <a:spcPct val="0"/>
              </a:spcAft>
            </a:pPr>
            <a:r>
              <a:rPr lang="zh-CN" altLang="zh-CN" sz="2400" b="1"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【点评】</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这是一篇比较全面、客观评价曹操这一历史人物的文章。曹操有英雄和</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奸雄</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的两个侧面，任何肯定一个或否定一个的观点，都是不全面的。文章正是从这一科学辩证的角度出发，去看待、分析和评判一个历史人物。为了说明曹操不能仅是奸雄，文章列举了大量的事例说明。先从为政从军三件小事，以表现曹操的基本性格；后从社会发展的历史高度，来表现曹操的崇高情怀。作者有理有据地推出结论：曹操的产生，</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既是个人际遇，也是历史的必然选择</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。这篇文章中心突出，结构清晰，内容也相当丰富。</a:t>
            </a:r>
            <a:endParaRPr lang="zh-CN" altLang="zh-CN" sz="1050" kern="100">
              <a:latin typeface="宋体" panose="02010600030101010101" pitchFamily="2" charset="-122"/>
              <a:ea typeface="仿宋_GB2312" pitchFamily="49" charset="-122"/>
              <a:cs typeface="Courier New" panose="02070309020205020404" pitchFamily="49" charset="0"/>
            </a:endParaRPr>
          </a:p>
        </p:txBody>
      </p:sp>
    </p:spTree>
    <p:extLst>
      <p:ext uri="{BB962C8B-B14F-4D97-AF65-F5344CB8AC3E}">
        <p14:creationId xmlns:p14="http://schemas.microsoft.com/office/powerpoint/2010/main" val="26369468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371554" y="2848464"/>
            <a:ext cx="6032399" cy="1107996"/>
          </a:xfrm>
          <a:prstGeom prst="rect">
            <a:avLst/>
          </a:prstGeom>
          <a:noFill/>
        </p:spPr>
        <p:txBody>
          <a:bodyPr wrap="square" rtlCol="0" anchor="ctr">
            <a:spAutoFit/>
          </a:bodyPr>
          <a:lstStyle/>
          <a:p>
            <a:pPr algn="ctr">
              <a:lnSpc>
                <a:spcPct val="100000"/>
              </a:lnSpc>
              <a:spcBef>
                <a:spcPct val="0"/>
              </a:spcBef>
              <a:buNone/>
            </a:pPr>
            <a:r>
              <a:rPr lang="zh-CN" altLang="en-US" sz="6600" b="1" smtClean="0">
                <a:solidFill>
                  <a:srgbClr val="E7E6E6">
                    <a:lumMod val="25000"/>
                  </a:srgbClr>
                </a:solidFill>
                <a:latin typeface="方正清刻本悦宋简体" panose="02000000000000000000" pitchFamily="2" charset="-122"/>
                <a:ea typeface="方正清刻本悦宋简体" panose="02000000000000000000" pitchFamily="2" charset="-122"/>
              </a:rPr>
              <a:t>第二课时</a:t>
            </a:r>
            <a:endParaRPr lang="zh-CN" altLang="en-US" sz="6600" b="1">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35825669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9" name="矩形 18"/>
          <p:cNvSpPr/>
          <p:nvPr/>
        </p:nvSpPr>
        <p:spPr>
          <a:xfrm>
            <a:off x="2038173" y="2833588"/>
            <a:ext cx="8377513" cy="2862322"/>
          </a:xfrm>
          <a:prstGeom prst="rect">
            <a:avLst/>
          </a:prstGeom>
        </p:spPr>
        <p:txBody>
          <a:bodyPr wrap="square">
            <a:spAutoFit/>
          </a:bodyPr>
          <a:lstStyle/>
          <a:p>
            <a:pPr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少无</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适</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俗韵，性本</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爱</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丘山。误落</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尘网</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中，一去</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三十</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年。</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羁鸟</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恋</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旧林，池鱼</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思</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故渊。开荒</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南野</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际，守拙</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归</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园田。</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方宅</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十余</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亩，草屋</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八九</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间。榆柳</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荫</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后檐，桃李</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罗</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堂前。</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暧暧</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远人</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村，依依</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墟里</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烟。狗吠</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深巷</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中，鸡鸣</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桑树</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颠。</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户庭</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无</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尘杂，虚室</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有</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余闲。久在</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樊笼</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里，复得</a:t>
            </a:r>
            <a:r>
              <a:rPr lang="en-US" altLang="zh-CN" sz="24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返</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自然。</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18" name="矩形 17"/>
          <p:cNvSpPr/>
          <p:nvPr/>
        </p:nvSpPr>
        <p:spPr>
          <a:xfrm>
            <a:off x="379370" y="602014"/>
            <a:ext cx="11476476" cy="2308324"/>
          </a:xfrm>
          <a:prstGeom prst="rect">
            <a:avLst/>
          </a:prstGeom>
        </p:spPr>
        <p:txBody>
          <a:bodyPr wrap="square">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任务活动一　诵读全文，理解大意</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诵读诗韵</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边诵边读，用</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划分朗读节奏；用</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标出这首诗的韵脚，并说明这首诗押韵的特点。</a:t>
            </a:r>
            <a:endParaRPr lang="zh-CN" altLang="zh-CN" sz="1050" kern="100">
              <a:latin typeface="宋体" panose="02010600030101010101" pitchFamily="2" charset="-122"/>
              <a:cs typeface="Courier New" panose="02070309020205020404" pitchFamily="49" charset="0"/>
            </a:endParaRPr>
          </a:p>
        </p:txBody>
      </p:sp>
      <p:sp>
        <p:nvSpPr>
          <p:cNvPr id="8" name="任意多边形 7">
            <a:extLst>
              <a:ext uri="{FF2B5EF4-FFF2-40B4-BE49-F238E27FC236}">
                <a16:creationId xmlns:a16="http://schemas.microsoft.com/office/drawing/2014/main" xmlns="" id="{9C51CE4B-0E0D-8B4D-87C7-9B9637584CEF}"/>
              </a:ext>
            </a:extLst>
          </p:cNvPr>
          <p:cNvSpPr/>
          <p:nvPr/>
        </p:nvSpPr>
        <p:spPr>
          <a:xfrm>
            <a:off x="-1" y="0"/>
            <a:ext cx="12190413" cy="621482"/>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12"/>
          <p:cNvSpPr/>
          <p:nvPr/>
        </p:nvSpPr>
        <p:spPr>
          <a:xfrm>
            <a:off x="4625899" y="23934"/>
            <a:ext cx="2938614" cy="584775"/>
          </a:xfrm>
          <a:prstGeom prst="rect">
            <a:avLst/>
          </a:prstGeom>
        </p:spPr>
        <p:txBody>
          <a:bodyPr wrap="square">
            <a:spAutoFit/>
          </a:bodyPr>
          <a:lstStyle/>
          <a:p>
            <a:pPr>
              <a:spcBef>
                <a:spcPct val="0"/>
              </a:spcBef>
              <a:tabLst>
                <a:tab pos="2610485"/>
              </a:tabLst>
            </a:pPr>
            <a:r>
              <a:rPr lang="zh-CN" altLang="zh-CN" sz="3200" b="1">
                <a:solidFill>
                  <a:schemeClr val="accent6">
                    <a:lumMod val="75000"/>
                  </a:schemeClr>
                </a:solidFill>
                <a:latin typeface="微软雅黑" panose="020b0503020204020204" pitchFamily="34" charset="-122"/>
                <a:ea typeface="微软雅黑" panose="020b0503020204020204" pitchFamily="34" charset="-122"/>
              </a:rPr>
              <a:t>归园田居</a:t>
            </a:r>
            <a:r>
              <a:rPr lang="en-US" altLang="zh-CN" sz="3200" b="1">
                <a:solidFill>
                  <a:schemeClr val="accent6">
                    <a:lumMod val="75000"/>
                  </a:schemeClr>
                </a:solidFill>
                <a:latin typeface="微软雅黑" panose="020b0503020204020204" pitchFamily="34" charset="-122"/>
                <a:ea typeface="微软雅黑" panose="020b0503020204020204" pitchFamily="34" charset="-122"/>
              </a:rPr>
              <a:t>(</a:t>
            </a:r>
            <a:r>
              <a:rPr lang="zh-CN" altLang="zh-CN" sz="3200" b="1">
                <a:solidFill>
                  <a:schemeClr val="accent6">
                    <a:lumMod val="75000"/>
                  </a:schemeClr>
                </a:solidFill>
                <a:latin typeface="微软雅黑" panose="020b0503020204020204" pitchFamily="34" charset="-122"/>
                <a:ea typeface="微软雅黑" panose="020b0503020204020204" pitchFamily="34" charset="-122"/>
              </a:rPr>
              <a:t>其一</a:t>
            </a:r>
            <a:r>
              <a:rPr lang="en-US" altLang="zh-CN" sz="3200" b="1">
                <a:solidFill>
                  <a:schemeClr val="accent6">
                    <a:lumMod val="75000"/>
                  </a:schemeClr>
                </a:solidFill>
                <a:latin typeface="微软雅黑" panose="020b0503020204020204" pitchFamily="34" charset="-122"/>
                <a:ea typeface="微软雅黑" panose="020b0503020204020204" pitchFamily="34" charset="-122"/>
              </a:rPr>
              <a:t>)</a:t>
            </a:r>
            <a:endParaRPr lang="zh-CN" altLang="zh-CN" sz="3200" b="1">
              <a:solidFill>
                <a:schemeClr val="accent6">
                  <a:lumMod val="75000"/>
                </a:schemeClr>
              </a:solidFill>
              <a:latin typeface="微软雅黑" panose="020b0503020204020204" pitchFamily="34" charset="-122"/>
              <a:ea typeface="微软雅黑" pitchFamily="34" charset="-122"/>
            </a:endParaRPr>
          </a:p>
        </p:txBody>
      </p:sp>
      <p:grpSp>
        <p:nvGrpSpPr>
          <p:cNvPr id="2" name="组合 1"/>
          <p:cNvGrpSpPr/>
          <p:nvPr/>
        </p:nvGrpSpPr>
        <p:grpSpPr>
          <a:xfrm>
            <a:off x="2633287" y="2940556"/>
            <a:ext cx="7308820" cy="2688679"/>
            <a:chOff x="2297832" y="3050704"/>
            <a:chExt cx="7308820" cy="2688679"/>
          </a:xfrm>
        </p:grpSpPr>
        <p:sp>
          <p:nvSpPr>
            <p:cNvPr id="21" name="矩形 20"/>
            <p:cNvSpPr/>
            <p:nvPr/>
          </p:nvSpPr>
          <p:spPr>
            <a:xfrm>
              <a:off x="2304061" y="306022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2" name="矩形 21"/>
            <p:cNvSpPr/>
            <p:nvPr/>
          </p:nvSpPr>
          <p:spPr>
            <a:xfrm>
              <a:off x="4313412" y="3050704"/>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3" name="矩形 22"/>
            <p:cNvSpPr/>
            <p:nvPr/>
          </p:nvSpPr>
          <p:spPr>
            <a:xfrm>
              <a:off x="4693146" y="306452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4" name="矩形 23"/>
            <p:cNvSpPr/>
            <p:nvPr/>
          </p:nvSpPr>
          <p:spPr>
            <a:xfrm>
              <a:off x="6301705" y="307404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5" name="矩形 24"/>
            <p:cNvSpPr/>
            <p:nvPr/>
          </p:nvSpPr>
          <p:spPr>
            <a:xfrm>
              <a:off x="6301880" y="361507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6" name="矩形 25"/>
            <p:cNvSpPr/>
            <p:nvPr/>
          </p:nvSpPr>
          <p:spPr>
            <a:xfrm>
              <a:off x="4300891" y="361620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7" name="矩形 26"/>
            <p:cNvSpPr/>
            <p:nvPr/>
          </p:nvSpPr>
          <p:spPr>
            <a:xfrm>
              <a:off x="2307357" y="3617243"/>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9" name="矩形 28"/>
            <p:cNvSpPr/>
            <p:nvPr/>
          </p:nvSpPr>
          <p:spPr>
            <a:xfrm>
              <a:off x="5117757" y="305803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矩形 29"/>
            <p:cNvSpPr/>
            <p:nvPr/>
          </p:nvSpPr>
          <p:spPr>
            <a:xfrm>
              <a:off x="9114209" y="3063364"/>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p:cNvSpPr/>
            <p:nvPr/>
          </p:nvSpPr>
          <p:spPr>
            <a:xfrm>
              <a:off x="9114209" y="359605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3" name="矩形 32"/>
            <p:cNvSpPr/>
            <p:nvPr/>
          </p:nvSpPr>
          <p:spPr>
            <a:xfrm>
              <a:off x="5170715" y="361620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4" name="矩形 33"/>
            <p:cNvSpPr/>
            <p:nvPr/>
          </p:nvSpPr>
          <p:spPr>
            <a:xfrm>
              <a:off x="8289929" y="361801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35" name="矩形 34"/>
            <p:cNvSpPr/>
            <p:nvPr/>
          </p:nvSpPr>
          <p:spPr>
            <a:xfrm>
              <a:off x="5102482" y="4144064"/>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7" name="矩形 46"/>
            <p:cNvSpPr/>
            <p:nvPr/>
          </p:nvSpPr>
          <p:spPr>
            <a:xfrm>
              <a:off x="7109034" y="4150146"/>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1" name="矩形 50"/>
            <p:cNvSpPr/>
            <p:nvPr/>
          </p:nvSpPr>
          <p:spPr>
            <a:xfrm>
              <a:off x="2297832" y="416369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62" name="矩形 61"/>
            <p:cNvSpPr/>
            <p:nvPr/>
          </p:nvSpPr>
          <p:spPr>
            <a:xfrm>
              <a:off x="2996466" y="419226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63" name="矩形 62"/>
            <p:cNvSpPr/>
            <p:nvPr/>
          </p:nvSpPr>
          <p:spPr>
            <a:xfrm>
              <a:off x="6686457" y="416368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64" name="矩形 63"/>
            <p:cNvSpPr/>
            <p:nvPr/>
          </p:nvSpPr>
          <p:spPr>
            <a:xfrm>
              <a:off x="8304576" y="4144063"/>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75" name="矩形 74"/>
            <p:cNvSpPr/>
            <p:nvPr/>
          </p:nvSpPr>
          <p:spPr>
            <a:xfrm>
              <a:off x="2694196" y="306022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76" name="矩形 75"/>
            <p:cNvSpPr/>
            <p:nvPr/>
          </p:nvSpPr>
          <p:spPr>
            <a:xfrm>
              <a:off x="6997597" y="307404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77" name="矩形 76"/>
            <p:cNvSpPr/>
            <p:nvPr/>
          </p:nvSpPr>
          <p:spPr>
            <a:xfrm>
              <a:off x="8311056" y="307404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78" name="矩形 77"/>
            <p:cNvSpPr/>
            <p:nvPr/>
          </p:nvSpPr>
          <p:spPr>
            <a:xfrm>
              <a:off x="8979396" y="307404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79" name="矩形 78"/>
            <p:cNvSpPr/>
            <p:nvPr/>
          </p:nvSpPr>
          <p:spPr>
            <a:xfrm>
              <a:off x="4690844" y="361620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0" name="矩形 79"/>
            <p:cNvSpPr/>
            <p:nvPr/>
          </p:nvSpPr>
          <p:spPr>
            <a:xfrm>
              <a:off x="7007122" y="361507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1" name="矩形 80"/>
            <p:cNvSpPr/>
            <p:nvPr/>
          </p:nvSpPr>
          <p:spPr>
            <a:xfrm>
              <a:off x="8689149" y="361801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2" name="矩形 81"/>
            <p:cNvSpPr/>
            <p:nvPr/>
          </p:nvSpPr>
          <p:spPr>
            <a:xfrm>
              <a:off x="4298409" y="416369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3" name="矩形 82"/>
            <p:cNvSpPr/>
            <p:nvPr/>
          </p:nvSpPr>
          <p:spPr>
            <a:xfrm>
              <a:off x="5001845" y="417437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4" name="矩形 83"/>
            <p:cNvSpPr/>
            <p:nvPr/>
          </p:nvSpPr>
          <p:spPr>
            <a:xfrm>
              <a:off x="6298986" y="4144064"/>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5" name="矩形 84"/>
            <p:cNvSpPr/>
            <p:nvPr/>
          </p:nvSpPr>
          <p:spPr>
            <a:xfrm>
              <a:off x="9106851" y="4150146"/>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6" name="矩形 85"/>
            <p:cNvSpPr/>
            <p:nvPr/>
          </p:nvSpPr>
          <p:spPr>
            <a:xfrm>
              <a:off x="8705713" y="4144063"/>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7" name="矩形 86"/>
            <p:cNvSpPr/>
            <p:nvPr/>
          </p:nvSpPr>
          <p:spPr>
            <a:xfrm>
              <a:off x="5102482" y="4678009"/>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9" name="矩形 88"/>
            <p:cNvSpPr/>
            <p:nvPr/>
          </p:nvSpPr>
          <p:spPr>
            <a:xfrm>
              <a:off x="2297832" y="469763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0" name="矩形 89"/>
            <p:cNvSpPr/>
            <p:nvPr/>
          </p:nvSpPr>
          <p:spPr>
            <a:xfrm>
              <a:off x="2996466" y="472621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1" name="矩形 90"/>
            <p:cNvSpPr/>
            <p:nvPr/>
          </p:nvSpPr>
          <p:spPr>
            <a:xfrm>
              <a:off x="7011616" y="470715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2" name="矩形 91"/>
            <p:cNvSpPr/>
            <p:nvPr/>
          </p:nvSpPr>
          <p:spPr>
            <a:xfrm>
              <a:off x="8304576" y="4678008"/>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3" name="矩形 92"/>
            <p:cNvSpPr/>
            <p:nvPr/>
          </p:nvSpPr>
          <p:spPr>
            <a:xfrm>
              <a:off x="4298409" y="469763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4" name="矩形 93"/>
            <p:cNvSpPr/>
            <p:nvPr/>
          </p:nvSpPr>
          <p:spPr>
            <a:xfrm>
              <a:off x="5001845" y="4708316"/>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5" name="矩形 94"/>
            <p:cNvSpPr/>
            <p:nvPr/>
          </p:nvSpPr>
          <p:spPr>
            <a:xfrm>
              <a:off x="6298986" y="467800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6" name="矩形 95"/>
            <p:cNvSpPr/>
            <p:nvPr/>
          </p:nvSpPr>
          <p:spPr>
            <a:xfrm>
              <a:off x="9106851" y="470314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7" name="矩形 96"/>
            <p:cNvSpPr/>
            <p:nvPr/>
          </p:nvSpPr>
          <p:spPr>
            <a:xfrm>
              <a:off x="8999265" y="4706583"/>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8" name="矩形 97"/>
            <p:cNvSpPr/>
            <p:nvPr/>
          </p:nvSpPr>
          <p:spPr>
            <a:xfrm>
              <a:off x="5083432" y="524021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9" name="矩形 98"/>
            <p:cNvSpPr/>
            <p:nvPr/>
          </p:nvSpPr>
          <p:spPr>
            <a:xfrm>
              <a:off x="2297832" y="525983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0" name="矩形 99"/>
            <p:cNvSpPr/>
            <p:nvPr/>
          </p:nvSpPr>
          <p:spPr>
            <a:xfrm>
              <a:off x="2700661" y="525856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1" name="矩形 100"/>
            <p:cNvSpPr/>
            <p:nvPr/>
          </p:nvSpPr>
          <p:spPr>
            <a:xfrm>
              <a:off x="7011616" y="526936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2" name="矩形 101"/>
            <p:cNvSpPr/>
            <p:nvPr/>
          </p:nvSpPr>
          <p:spPr>
            <a:xfrm>
              <a:off x="8304576" y="524021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3" name="矩形 102"/>
            <p:cNvSpPr/>
            <p:nvPr/>
          </p:nvSpPr>
          <p:spPr>
            <a:xfrm>
              <a:off x="4298409" y="525983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4" name="矩形 103"/>
            <p:cNvSpPr/>
            <p:nvPr/>
          </p:nvSpPr>
          <p:spPr>
            <a:xfrm>
              <a:off x="4698479" y="5270518"/>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5" name="矩形 104"/>
            <p:cNvSpPr/>
            <p:nvPr/>
          </p:nvSpPr>
          <p:spPr>
            <a:xfrm>
              <a:off x="6298986" y="524021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6" name="矩形 105"/>
            <p:cNvSpPr/>
            <p:nvPr/>
          </p:nvSpPr>
          <p:spPr>
            <a:xfrm>
              <a:off x="9097326" y="5277718"/>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7" name="矩形 106"/>
            <p:cNvSpPr/>
            <p:nvPr/>
          </p:nvSpPr>
          <p:spPr>
            <a:xfrm>
              <a:off x="8687494" y="526878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8" name="矩形 107"/>
            <p:cNvSpPr/>
            <p:nvPr/>
          </p:nvSpPr>
          <p:spPr>
            <a:xfrm>
              <a:off x="2703323" y="3617243"/>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grpSp>
      <p:sp>
        <p:nvSpPr>
          <p:cNvPr id="109" name="矩形 108"/>
          <p:cNvSpPr/>
          <p:nvPr/>
        </p:nvSpPr>
        <p:spPr>
          <a:xfrm>
            <a:off x="379370" y="5735791"/>
            <a:ext cx="2846077" cy="646331"/>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押韵特点</a:t>
            </a:r>
            <a:endParaRPr lang="zh-CN" altLang="zh-CN" sz="1050" kern="100">
              <a:latin typeface="宋体" panose="02010600030101010101" pitchFamily="2" charset="-122"/>
              <a:cs typeface="Courier New" panose="02070309020205020404" pitchFamily="49" charset="0"/>
            </a:endParaRPr>
          </a:p>
        </p:txBody>
      </p:sp>
      <p:sp>
        <p:nvSpPr>
          <p:cNvPr id="110" name="矩形 109"/>
          <p:cNvSpPr/>
          <p:nvPr/>
        </p:nvSpPr>
        <p:spPr>
          <a:xfrm>
            <a:off x="2038173" y="5742517"/>
            <a:ext cx="5323783" cy="577081"/>
          </a:xfrm>
          <a:prstGeom prst="rect">
            <a:avLst/>
          </a:prstGeom>
        </p:spPr>
        <p:txBody>
          <a:bodyPr>
            <a:spAutoFit/>
          </a:bodyPr>
          <a:lstStyle/>
          <a:p>
            <a:pPr algn="just">
              <a:lnSpc>
                <a:spcPct val="150000"/>
              </a:lnSpc>
              <a:spcAft>
                <a:spcPct val="0"/>
              </a:spcAf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偶数句押韵，一韵到底</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全押</a:t>
            </a:r>
            <a:r>
              <a:rPr lang="zh-CN" altLang="zh-CN" sz="2400" kern="100">
                <a:solidFill>
                  <a:srgbClr val="C00000"/>
                </a:solidFill>
                <a:latin typeface="宋体" panose="02010600030101010101" pitchFamily="2" charset="-122"/>
                <a:ea typeface="微软雅黑" panose="020b0503020204020204" pitchFamily="34" charset="-122"/>
                <a:cs typeface="宋体" pitchFamily="2" charset="-122"/>
              </a:rPr>
              <a:t>ɑ</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n</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韵</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78682088"/>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0">
                                            <p:txEl>
                                              <p:pRg st="0" end="0"/>
                                            </p:txEl>
                                          </p:spTgt>
                                        </p:tgtEl>
                                        <p:attrNameLst>
                                          <p:attrName>style.visibility</p:attrName>
                                        </p:attrNameLst>
                                      </p:cBhvr>
                                      <p:to>
                                        <p:strVal val="visible"/>
                                      </p:to>
                                    </p:set>
                                    <p:animEffect transition="in" filter="blinds(horizontal)">
                                      <p:cBhvr>
                                        <p:cTn id="12" dur="500"/>
                                        <p:tgtEl>
                                          <p:spTgt spid="1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89206" y="621482"/>
            <a:ext cx="11412000" cy="1685077"/>
          </a:xfrm>
          <a:prstGeom prst="rect">
            <a:avLst/>
          </a:prstGeom>
        </p:spPr>
        <p:txBody>
          <a:bodyPr>
            <a:spAutoFit/>
          </a:bodyPr>
          <a:lstStyle/>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初步理解</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题目中的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归</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字是这首诗的诗眼。请用诗中原句回答：</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诗人为何而归？</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归往何处？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归后如何？</a:t>
            </a:r>
            <a:endParaRPr lang="zh-CN" altLang="zh-CN" sz="1050" kern="100">
              <a:latin typeface="宋体" panose="02010600030101010101" pitchFamily="2" charset="-122"/>
              <a:cs typeface="Courier New" panose="02070309020205020404" pitchFamily="49" charset="0"/>
            </a:endParaRPr>
          </a:p>
        </p:txBody>
      </p:sp>
      <p:sp>
        <p:nvSpPr>
          <p:cNvPr id="6" name="矩形 5"/>
          <p:cNvSpPr/>
          <p:nvPr/>
        </p:nvSpPr>
        <p:spPr>
          <a:xfrm>
            <a:off x="389206" y="2414856"/>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少无适俗韵，性本爱丘山。</a:t>
            </a:r>
            <a:endParaRPr lang="en-US"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开荒南野际，守拙归园田。</a:t>
            </a:r>
            <a:endParaRPr lang="en-US"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户庭无尘杂，虚室有余闲。</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389206" y="4231407"/>
            <a:ext cx="11412000" cy="1200329"/>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诗中</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______</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字表明了诗人对自己出仕的追悔之意，诗的最后两句则表明了诗人对脱离官场的</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之情。</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1784251" y="4315090"/>
            <a:ext cx="492443"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误</a:t>
            </a:r>
            <a:endParaRPr lang="zh-CN" altLang="en-US"/>
          </a:p>
        </p:txBody>
      </p:sp>
      <p:sp>
        <p:nvSpPr>
          <p:cNvPr id="7" name="矩形 6"/>
          <p:cNvSpPr/>
          <p:nvPr/>
        </p:nvSpPr>
        <p:spPr>
          <a:xfrm>
            <a:off x="2566814" y="4864863"/>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庆幸</a:t>
            </a:r>
            <a:endParaRPr lang="zh-CN" altLang="en-US"/>
          </a:p>
        </p:txBody>
      </p:sp>
    </p:spTree>
    <p:extLst>
      <p:ext uri="{BB962C8B-B14F-4D97-AF65-F5344CB8AC3E}">
        <p14:creationId xmlns:p14="http://schemas.microsoft.com/office/powerpoint/2010/main" val="517039421"/>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405458"/>
            <a:ext cx="11412000" cy="2239074"/>
          </a:xfrm>
          <a:prstGeom prst="rect">
            <a:avLst/>
          </a:prstGeom>
        </p:spPr>
        <p:txBody>
          <a:bodyPr>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任务活动二　体悟情感，赏析技巧</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体悟情感</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诗中</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尘网</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樊笼</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羁鸟</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池鱼</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这两组词语分别比喻什么？表明了什么问题？</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2680821"/>
            <a:ext cx="11466640" cy="2862322"/>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尘网</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樊笼</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比喻官场，写出了官场的污浊、肮脏、压抑，以及对人性的束缚。这两个比喻，表明诗人已经看透了官场的污秽黑暗，从而表达了他对官场极大的厌恶。</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5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羁鸟</a:t>
            </a:r>
            <a:r>
              <a:rPr lang="en-US" altLang="zh-CN" sz="2400" kern="100" spc="-5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5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池鱼</a:t>
            </a:r>
            <a:r>
              <a:rPr lang="en-US" altLang="zh-CN" sz="2400" kern="100" spc="-5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5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比喻误入官场的人，是陶渊明的自比。这两个比喻，意在说明自己误入官场后深受束缚，极不自由，表明了他迫切要求摆脱束缚，回归田园的心志。</a:t>
            </a:r>
            <a:endParaRPr lang="zh-CN" altLang="zh-CN" sz="1050" kern="100" spc="-5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4467105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extLst>
              <a:ext uri="{FF2B5EF4-FFF2-40B4-BE49-F238E27FC236}">
                <a16:creationId xmlns:a16="http://schemas.microsoft.com/office/drawing/2014/main" xmlns="" id="{52331548-A734-1148-8486-129F4D55BE7A}"/>
              </a:ext>
            </a:extLst>
          </p:cNvPr>
          <p:cNvSpPr/>
          <p:nvPr/>
        </p:nvSpPr>
        <p:spPr>
          <a:xfrm>
            <a:off x="389206" y="621482"/>
            <a:ext cx="1518364" cy="492443"/>
          </a:xfrm>
          <a:prstGeom prst="rect">
            <a:avLst/>
          </a:prstGeom>
        </p:spPr>
        <p:txBody>
          <a:bodyPr wrap="none">
            <a:spAutoFit/>
          </a:bodyPr>
          <a:lstStyle/>
          <a:p>
            <a:pPr fontAlgn="base">
              <a:spcBef>
                <a:spcPct val="0"/>
              </a:spcBef>
              <a:spcAft>
                <a:spcPct val="0"/>
              </a:spcAft>
            </a:pPr>
            <a:r>
              <a:rPr lang="zh-CN" altLang="zh-CN" sz="2600" b="1">
                <a:solidFill>
                  <a:prstClr val="black"/>
                </a:solidFill>
                <a:latin typeface="Impact" pitchFamily="34" charset="0"/>
                <a:ea typeface="微软雅黑" panose="020b0503020204020204" pitchFamily="34" charset="-122"/>
                <a:cs typeface="宋体" pitchFamily="2" charset="-122"/>
              </a:rPr>
              <a:t>任务情境</a:t>
            </a:r>
            <a:endParaRPr lang="en-US" altLang="zh-CN" sz="2600" b="1">
              <a:solidFill>
                <a:prstClr val="black"/>
              </a:solidFill>
              <a:latin typeface="Impact" panose="020b0806030902050204" pitchFamily="34" charset="0"/>
              <a:ea typeface="微软雅黑" pitchFamily="34" charset="-122"/>
              <a:cs typeface="宋体" panose="02010600030101010101" pitchFamily="2" charset="-122"/>
            </a:endParaRPr>
          </a:p>
        </p:txBody>
      </p:sp>
      <p:sp>
        <p:nvSpPr>
          <p:cNvPr id="5" name="矩形 4"/>
          <p:cNvSpPr/>
          <p:nvPr/>
        </p:nvSpPr>
        <p:spPr>
          <a:xfrm>
            <a:off x="1653725" y="1557586"/>
            <a:ext cx="9482041" cy="4862845"/>
          </a:xfrm>
          <a:prstGeom prst="rect">
            <a:avLst/>
          </a:prstGeom>
        </p:spPr>
        <p:txBody>
          <a:bodyPr wrap="square" lIns="121898" tIns="60948" rIns="121898" bIns="60948">
            <a:spAutoFit/>
          </a:bodyPr>
          <a:lstStyle/>
          <a:p>
            <a:r>
              <a:rPr lang="en-US" altLang="zh-CN" sz="2800" smtClean="0"/>
              <a:t>      </a:t>
            </a:r>
            <a:r>
              <a:rPr lang="zh-CN" altLang="zh-CN" sz="2800" smtClean="0"/>
              <a:t>历</a:t>
            </a:r>
            <a:r>
              <a:rPr lang="zh-CN" altLang="zh-CN" sz="2800"/>
              <a:t>朝历代，许多仁人志士都具有强烈的忧国忧民思想，这种可贵的精神，使中华民族历经劫难而不衰。而隐士思想，也历来占据传统文化精神最崇高、最重要的地位。另外，古往今来，很多人同时具备隐士情怀和志士节操，在历史上留下浓墨重彩的一笔。他们可能没有实现“大济苍生”的理想，却能造就人格的丰碑。曹操和陶渊明，一个是一世之雄，一个是隐逸之宗；一个具有一统天下的宏大气魄，一个则有崇尚自由的隐逸情怀假如他们穿越进行通信，会对对方说些什么呢</a:t>
            </a:r>
            <a:r>
              <a:rPr lang="zh-CN" altLang="zh-CN" sz="2800" smtClean="0"/>
              <a:t>？</a:t>
            </a:r>
            <a:endParaRPr lang="en-US" altLang="zh-CN" sz="2800" smtClean="0"/>
          </a:p>
          <a:p>
            <a:r>
              <a:rPr lang="en-US" altLang="zh-CN" sz="2800"/>
              <a:t> </a:t>
            </a:r>
            <a:r>
              <a:rPr lang="en-US" altLang="zh-CN" sz="2800" smtClean="0"/>
              <a:t>       </a:t>
            </a:r>
            <a:r>
              <a:rPr lang="zh-CN" altLang="zh-CN" sz="2800" b="1" smtClean="0">
                <a:solidFill>
                  <a:srgbClr val="FF0000"/>
                </a:solidFill>
              </a:rPr>
              <a:t>请</a:t>
            </a:r>
            <a:r>
              <a:rPr lang="zh-CN" altLang="zh-CN" sz="2800" b="1">
                <a:solidFill>
                  <a:srgbClr val="FF0000"/>
                </a:solidFill>
              </a:rPr>
              <a:t>替曹操或者陶渊明给对方写一封信，劝说对方改变原有出世或入世的观点。</a:t>
            </a:r>
          </a:p>
        </p:txBody>
      </p:sp>
    </p:spTree>
    <p:extLst>
      <p:ext uri="{BB962C8B-B14F-4D97-AF65-F5344CB8AC3E}">
        <p14:creationId xmlns:p14="http://schemas.microsoft.com/office/powerpoint/2010/main" val="421150279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549474"/>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守拙归园田</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拙</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指什么？为什么陶渊明要</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守拙</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1226439"/>
            <a:ext cx="11466640" cy="1131079"/>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拙</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即朴拙，含有原始本真的意思，与世俗的技巧相对。</a:t>
            </a:r>
            <a:endParaRPr lang="en-US"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陶渊明要</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守拙</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，即强调自己不会顺应世俗的潮流，要坚守自己的纯真本性。</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389206" y="2460875"/>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虚室有余闲</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中的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虚</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是何意？这句诗作何理解？</a:t>
            </a:r>
            <a:endParaRPr lang="zh-CN" altLang="zh-CN" sz="1050" kern="100">
              <a:latin typeface="宋体" panose="02010600030101010101" pitchFamily="2" charset="-122"/>
              <a:cs typeface="Courier New" panose="02070309020205020404" pitchFamily="49" charset="0"/>
            </a:endParaRPr>
          </a:p>
        </p:txBody>
      </p:sp>
      <p:sp>
        <p:nvSpPr>
          <p:cNvPr id="6" name="矩形 5"/>
          <p:cNvSpPr/>
          <p:nvPr/>
        </p:nvSpPr>
        <p:spPr>
          <a:xfrm>
            <a:off x="389206" y="3137840"/>
            <a:ext cx="11466640" cy="2239074"/>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空、虚空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之意，</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虚室</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即</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陈设简陋的房子</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。这句诗可以理解为：住在陈设简陋的房子里觉得很清闲。</a:t>
            </a:r>
            <a:endParaRPr lang="en-US"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室</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还可解释为人的内心，</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虚室</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则有</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空明的心境</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之意。如此，这句诗就可以理解为：空明的心境使人拥有了闲适的情趣。</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4819109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horizontal)">
                                      <p:cBhvr>
                                        <p:cTn id="2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665615"/>
            <a:ext cx="11412000" cy="1131079"/>
          </a:xfrm>
          <a:prstGeom prst="rect">
            <a:avLst/>
          </a:prstGeom>
        </p:spPr>
        <p:txBody>
          <a:bodyPr>
            <a:spAutoFit/>
          </a:bodyPr>
          <a:lstStyle/>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赏析技巧</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诗人在描写田园生活情景时选用了哪些意象？这些意象营造了怎样的意境？</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1838792"/>
            <a:ext cx="11412000" cy="2239074"/>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诗人选用了方宅、草屋、榆柳、桃李、村庄、炊烟、狗吠、鸡鸣这些农村最常见的景物。</a:t>
            </a:r>
            <a:endParaRPr lang="en-US"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这些景物营造了一种宁静安谧、淳朴自然的意境，使人深深地体味到诗人那淡泊恬静的生活追求。</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29291890"/>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477466"/>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诗人是如何描写田园美景的？请从写景顺序和艺术手法上分析。</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1080801"/>
            <a:ext cx="11412000" cy="5563061"/>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先写近景，再写远景，远近结合。</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方宅十余亩</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桃李罗堂前</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四句是近景，从自己的住宅写起。房舍简陋，可树影婆娑，于自然平淡之中显出恬静幽美。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暧暧远人村，依依墟里烟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两句是远景。远望村庄轮廓模糊，炊烟袅袅，一切都是安详的、舒缓的、柔和的。</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动静结合。整体的画面是静的，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榆柳荫后檐，桃李罗堂前</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户庭无尘杂，虚室有余闲</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等表现出了乡村的宁静祥和之美。静景之中，又有动的画面：</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依依墟里烟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狗吠深巷中，鸡鸣桑树颠。</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炊烟飘动，狗儿吠叫，鸡在树颠鸣叫，在静止的画面中多了许多动感，让这幅乡居图顿时生动活跃起来。</a:t>
            </a:r>
            <a:endParaRPr lang="zh-CN" altLang="zh-CN" sz="1050" kern="100">
              <a:latin typeface="宋体" panose="02010600030101010101" pitchFamily="2" charset="-122"/>
              <a:cs typeface="Courier New" panose="02070309020205020404" pitchFamily="49" charset="0"/>
            </a:endParaRPr>
          </a:p>
          <a:p>
            <a:pPr>
              <a:lnSpc>
                <a:spcPct val="150000"/>
              </a:lnSpc>
            </a:pPr>
            <a:r>
              <a:rPr lang="en-US" altLang="zh-CN" sz="2400" kern="100">
                <a:solidFill>
                  <a:srgbClr val="C00000"/>
                </a:solidFill>
                <a:latin typeface="Times New Roman" panose="02020603050405020304" pitchFamily="18" charset="0"/>
                <a:ea typeface="微软雅黑" panose="020b0503020204020204" pitchFamily="34" charset="-122"/>
              </a:rPr>
              <a:t>(3)</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白描手法。如</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方宅十余亩，草屋八九间</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，毫无粉饰之词，平易如话，但恰到好处地与诗意合拍。</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33111312"/>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圆角矩形 4"/>
          <p:cNvSpPr/>
          <p:nvPr/>
        </p:nvSpPr>
        <p:spPr>
          <a:xfrm>
            <a:off x="334566" y="522429"/>
            <a:ext cx="11521280" cy="2835357"/>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8074" y="852626"/>
            <a:ext cx="11294265" cy="2339078"/>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相关链接</a:t>
            </a:r>
            <a:r>
              <a:rPr lang="en-US" altLang="zh-CN" sz="2400" b="1" kern="10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白描</a:t>
            </a:r>
            <a:endParaRPr lang="zh-CN" altLang="zh-CN" sz="1050" kern="100">
              <a:latin typeface="宋体" panose="02010600030101010101" pitchFamily="2" charset="-122"/>
              <a:cs typeface="Courier New" panose="02070309020205020404" pitchFamily="49" charset="0"/>
            </a:endParaRPr>
          </a:p>
          <a:p>
            <a:pPr>
              <a:lnSpc>
                <a:spcPct val="150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白描原是中国画的一种技法，指描绘人物和花卉时用墨线勾勒物象，不着颜色。在文学创作上，白描作为一种表现手法，是指用最朴素简练的笔墨，不加烘托，描绘出鲜明生动的形象。</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95601464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780738"/>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请从对色彩的捕捉和炼字的角度赏析</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榆柳荫后檐，桃李罗堂前</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两句诗。</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1485578"/>
            <a:ext cx="11412000" cy="2793072"/>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榆和柳青翠的绿色，桃花鲜艳的红色，李花柔和的白色</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很多颜色扑入眼帘，带着盎然的生命的气息。</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荫</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罗</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两个字非常具有表现力。</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荫</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字写出了树木高大，枝叶繁茂，树荫浓密，遮住了浓烈的阳光，带给人一室的清凉。</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罗</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字写出了花儿很繁盛，层层叠叠的，竞相绽放。</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8838262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77261" y="243463"/>
            <a:ext cx="11412000" cy="6370975"/>
          </a:xfrm>
          <a:prstGeom prst="rect">
            <a:avLst/>
          </a:prstGeom>
        </p:spPr>
        <p:txBody>
          <a:bodyPr>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任务活动三　比较异同，拓展阅读</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阅读陶渊明的《乞食》，思考后面的问题。</a:t>
            </a:r>
            <a:endParaRPr lang="zh-CN" altLang="zh-CN" sz="1050" kern="100">
              <a:latin typeface="宋体" panose="02010600030101010101" pitchFamily="2" charset="-122"/>
              <a:cs typeface="Courier New" panose="02070309020205020404" pitchFamily="49" charset="0"/>
            </a:endParaRPr>
          </a:p>
          <a:p>
            <a:pPr algn="ctr">
              <a:lnSpc>
                <a:spcPct val="150000"/>
              </a:lnSpc>
              <a:spcAft>
                <a:spcPct val="0"/>
              </a:spcAft>
            </a:pPr>
            <a:r>
              <a:rPr lang="zh-CN" altLang="zh-CN" sz="3200" kern="100">
                <a:solidFill>
                  <a:srgbClr val="C00000"/>
                </a:solidFill>
                <a:latin typeface="宋体" panose="02010600030101010101" pitchFamily="2" charset="-122"/>
                <a:ea typeface="隶书" panose="02010509060101010101" pitchFamily="49" charset="-122"/>
                <a:cs typeface="Times New Roman" panose="02020603050405020304" pitchFamily="18" charset="0"/>
              </a:rPr>
              <a:t>乞　食</a:t>
            </a:r>
            <a:endParaRPr lang="zh-CN" altLang="zh-CN" sz="3200" kern="100">
              <a:solidFill>
                <a:srgbClr val="C00000"/>
              </a:solidFill>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饥来驱我去，不知竟何之。行行至斯里，叩门拙言辞。主人解余意，遗赠岂虚来。谈谐终日夕，觞至辄倾杯。情欣新知欢，言咏遂赋诗。感子漂母</a:t>
            </a:r>
            <a:r>
              <a:rPr lang="en-US" altLang="zh-CN" sz="2400" kern="100" baseline="3000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惠，愧我非韩才</a:t>
            </a:r>
            <a:r>
              <a:rPr lang="en-US" altLang="zh-CN" sz="2400" kern="100" baseline="3000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。衔戢</a:t>
            </a:r>
            <a:r>
              <a:rPr lang="en-US" altLang="zh-CN" sz="2400" kern="100" baseline="3000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知何谢，冥报以相贻。</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b="1"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　</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漂母：在水边洗衣服的妇女。事见《史记</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淮阴侯列传》：当年韩信在城下钓鱼，有位漂母怜他饥饿，给他饭吃，韩信发誓日后报答此恩。后来韩信帮助刘邦灭了项羽，被封为楚王，果然派人找到那位漂母，赠以千金。</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非韩才：没有韩信的才能。</a:t>
            </a:r>
            <a:r>
              <a:rPr lang="en-US" altLang="zh-CN" sz="2400" kern="10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衔戢：谓敛藏于心，表示衷心感激。衔，马勒于口，勒不会掉落，意为永远不忘。戢，收藏。</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58985620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708730"/>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这首诗作于诗人晚年困厄之时，诗人在诗中是如何写自己叩门乞食的窘态的？</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1428810"/>
            <a:ext cx="11412000" cy="2793072"/>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此诗写</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乞食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之事，一个</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字写出了饥饿的威胁，说明本能的需求有如长鞭加身，迫使他出门求食以果腹。</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行行</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二字则将诗人茫然求食、不知所之的情景写得宛然可见。</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拙言辞</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则写出了他的窘困之态，面对开门相迎的主人却口讷辞拙，不知如何开口。</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拙</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三字将诗人乞食的窘态展现得淋漓尽致。</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06015558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117426"/>
            <a:ext cx="11412000" cy="2239074"/>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陶渊明把归隐后的生活写得非常恬淡美好，但读完《乞食》后我们知道，告别官场回归田园却是免不了饥饿的。尽管如此，陶渊明还是坚持了自己的选择。那么，在陶渊明的眼里，有什么比穷困更难忍受？由此，你对陶渊明有什么认识？请说说你的看法。</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2315384"/>
            <a:ext cx="11412000" cy="4455066"/>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世俗的压迫驱使陶渊明回归田园，《归园田居</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其一</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》中所说的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尘网</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樊笼</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，都是束缚人的东西。他不能忍受那种身不由己的、很痛苦很压抑的生活，因此他宁愿选择贫穷。和穷困比较起来，社会的动乱、官场的污浊使陶渊明更难以忍受。</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这里，我们可以看到一个坚守节操、独善其身、宁可穷困乞食也要坚持自己的人格操守而绝不与黑暗现实苟合的诗人形象。在物欲横流、黑白颠倒的社会中，陶渊明坚守自己精神上的一片净土，宁可忍饥挨饿，也不违背自己的内心，这更体现出他人格上的可贵之处。</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948258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06" y="261442"/>
            <a:ext cx="11412000" cy="2100575"/>
          </a:xfrm>
          <a:prstGeom prst="rect">
            <a:avLst/>
          </a:prstGeom>
        </p:spPr>
        <p:txBody>
          <a:bodyPr>
            <a:spAutoFit/>
          </a:bodyPr>
          <a:lstStyle/>
          <a:p>
            <a:pPr algn="just">
              <a:lnSpc>
                <a:spcPct val="14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陶渊明把归隐后的生活写得非常恬淡美好，但读完《乞食》后我们知道，告别官场回归田园却是免不了饥饿的。尽管如此，陶渊明还是坚持了自己的选择。那么，在陶渊明的眼里，有什么比穷困更难忍受？由此，你对陶渊明有什么认识？请说说你的看法。</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2459400"/>
            <a:ext cx="11412000" cy="4168834"/>
          </a:xfrm>
          <a:prstGeom prst="rect">
            <a:avLst/>
          </a:prstGeom>
        </p:spPr>
        <p:txBody>
          <a:bodyPr>
            <a:spAutoFit/>
          </a:bodyPr>
          <a:lstStyle/>
          <a:p>
            <a:pPr algn="just">
              <a:lnSpc>
                <a:spcPct val="14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世俗的压迫驱使陶渊明回归田园，《归园田居</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其一</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》中所说的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尘网</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樊笼</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，都是束缚人的东西。他不能忍受那种身不由己的、很痛苦很压抑的生活，因此他宁愿选择贫穷。和穷困比较起来，社会的动乱、官场的污浊使陶渊明更难以忍受。</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这里，我们可以看到一个坚守节操、独善其身、宁可穷困乞食也要坚持自己的人格操守而绝不与黑暗现实苟合的诗人形象。在物欲横流、黑白颠倒的社会中，陶渊明坚守自己精神上的一片净土，宁可忍饥挨饿，也不违背自己的内心，这更体现出他人格上的可贵之处。</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735647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4" name="矩形 13"/>
          <p:cNvSpPr/>
          <p:nvPr/>
        </p:nvSpPr>
        <p:spPr>
          <a:xfrm>
            <a:off x="368809" y="981522"/>
            <a:ext cx="11487037" cy="5009064"/>
          </a:xfrm>
          <a:prstGeom prst="rect">
            <a:avLst/>
          </a:prstGeom>
        </p:spPr>
        <p:txBody>
          <a:bodyPr wrap="square">
            <a:spAutoFit/>
          </a:bodyPr>
          <a:lstStyle/>
          <a:p>
            <a:pPr algn="just">
              <a:lnSpc>
                <a:spcPct val="150000"/>
              </a:lnSpc>
              <a:spcAft>
                <a:spcPct val="0"/>
              </a:spcAft>
            </a:pPr>
            <a:r>
              <a:rPr lang="en-US" altLang="zh-CN" sz="2400" b="1" kern="100">
                <a:latin typeface="微软雅黑" panose="020b0503020204020204" pitchFamily="34" charset="-122"/>
                <a:cs typeface="Times New Roman" panose="02020603050405020304" pitchFamily="18" charset="0"/>
              </a:rPr>
              <a:t>1.</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走近作者</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陶渊明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(365—427)</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，一名潜，字元亮，号五柳先生，谥号靖节先生。东晋末至南朝宋初的著名诗人、文学家、辞赋家、散文家，浔阳柴桑</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今江西九江</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人。田园生活是陶渊明诗的主要题材，相关作品有《饮酒》《归园田居》《桃花源记》《归去来兮辞》《五柳先生传》等。</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陶渊明少有</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猛志逸四海，骞翮思远翥</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a:latin typeface="IPAPANNEW" panose="02000500070000020004" pitchFamily="2" charset="0"/>
                <a:ea typeface="微软雅黑" panose="020b0503020204020204" pitchFamily="34" charset="-122"/>
                <a:cs typeface="Times New Roman" panose="02020603050405020304" pitchFamily="18" charset="0"/>
              </a:rPr>
              <a:t>《杂诗》</a:t>
            </a:r>
            <a:r>
              <a:rPr lang="en-US" altLang="zh-CN" sz="2400" kern="10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a:latin typeface="IPAPANNEW" panose="02000500070000020004" pitchFamily="2" charset="0"/>
                <a:ea typeface="微软雅黑" panose="020b0503020204020204" pitchFamily="34" charset="-122"/>
                <a:cs typeface="Times New Roman" panose="02020603050405020304" pitchFamily="18" charset="0"/>
              </a:rPr>
              <a:t>其五</a:t>
            </a:r>
            <a:r>
              <a:rPr lang="en-US" altLang="zh-CN" sz="2400" kern="10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的大志。孝武帝太元十八年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(393)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，他怀着</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大济苍生</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的愿望，任江州祭酒。当时门阀制度森严，他因出身庶族而受人轻视，不久因</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不堪吏职</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辞官而归。</a:t>
            </a:r>
            <a:endParaRPr lang="zh-CN" altLang="zh-CN" sz="1050" kern="100">
              <a:latin typeface="宋体" panose="02010600030101010101" pitchFamily="2" charset="-122"/>
              <a:cs typeface="Courier New" panose="02070309020205020404" pitchFamily="49" charset="0"/>
            </a:endParaRPr>
          </a:p>
        </p:txBody>
      </p:sp>
      <p:sp>
        <p:nvSpPr>
          <p:cNvPr id="15" name="矩形 14"/>
          <p:cNvSpPr/>
          <p:nvPr/>
        </p:nvSpPr>
        <p:spPr>
          <a:xfrm>
            <a:off x="531540" y="198959"/>
            <a:ext cx="1518364" cy="492443"/>
          </a:xfrm>
          <a:prstGeom prst="rect">
            <a:avLst/>
          </a:prstGeom>
        </p:spPr>
        <p:txBody>
          <a:bodyPr wrap="none">
            <a:spAutoFit/>
          </a:bodyPr>
          <a:lstStyle/>
          <a:p>
            <a:pPr fontAlgn="base">
              <a:spcBef>
                <a:spcPct val="0"/>
              </a:spcBef>
              <a:spcAft>
                <a:spcPct val="0"/>
              </a:spcAft>
            </a:pPr>
            <a:r>
              <a:rPr lang="zh-CN" altLang="en-US" sz="2600" b="1">
                <a:solidFill>
                  <a:srgbClr val="0070C0"/>
                </a:solidFill>
                <a:latin typeface="Impact" pitchFamily="34" charset="0"/>
                <a:ea typeface="微软雅黑" panose="020b0503020204020204" pitchFamily="34" charset="-122"/>
                <a:cs typeface="宋体" pitchFamily="2" charset="-122"/>
              </a:rPr>
              <a:t>学习资源</a:t>
            </a:r>
            <a:endParaRPr lang="en-US" altLang="zh-CN" sz="2600" b="1">
              <a:solidFill>
                <a:srgbClr val="0070C0"/>
              </a:solidFill>
              <a:latin typeface="Impact" pitchFamily="34" charset="0"/>
              <a:ea typeface="微软雅黑" panose="020b0503020204020204" pitchFamily="34" charset="-122"/>
              <a:cs typeface="宋体" pitchFamily="2" charset="-122"/>
            </a:endParaRPr>
          </a:p>
        </p:txBody>
      </p:sp>
      <p:pic>
        <p:nvPicPr>
          <p:cNvPr id="16" name="图片 15">
            <a:extLst>
              <a:ext uri="{FF2B5EF4-FFF2-40B4-BE49-F238E27FC236}">
                <a16:creationId xmlns:a16="http://schemas.microsoft.com/office/drawing/2014/main" xmlns="" id="{52B4E3B0-068A-FD44-A31B-028A8BA2A804}"/>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spTree>
    <p:extLst>
      <p:ext uri="{BB962C8B-B14F-4D97-AF65-F5344CB8AC3E}">
        <p14:creationId xmlns:p14="http://schemas.microsoft.com/office/powerpoint/2010/main" val="116810576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371554" y="2848464"/>
            <a:ext cx="8404172" cy="1107996"/>
          </a:xfrm>
          <a:prstGeom prst="rect">
            <a:avLst/>
          </a:prstGeom>
          <a:noFill/>
        </p:spPr>
        <p:txBody>
          <a:bodyPr wrap="square" rtlCol="0" anchor="ctr">
            <a:spAutoFit/>
          </a:bodyPr>
          <a:lstStyle/>
          <a:p>
            <a:pPr algn="ctr">
              <a:lnSpc>
                <a:spcPct val="100000"/>
              </a:lnSpc>
              <a:spcBef>
                <a:spcPct val="0"/>
              </a:spcBef>
              <a:buNone/>
            </a:pPr>
            <a:r>
              <a:rPr lang="zh-CN" altLang="en-US" sz="6600" b="1" smtClean="0">
                <a:solidFill>
                  <a:srgbClr val="E7E6E6">
                    <a:lumMod val="25000"/>
                  </a:srgbClr>
                </a:solidFill>
                <a:latin typeface="方正清刻本悦宋简体" panose="02000000000000000000" pitchFamily="2" charset="-122"/>
                <a:ea typeface="方正清刻本悦宋简体" panose="02000000000000000000" pitchFamily="2" charset="-122"/>
              </a:rPr>
              <a:t>第一课时</a:t>
            </a:r>
            <a:r>
              <a:rPr lang="en-US" altLang="zh-CN" sz="6600" b="1" smtClean="0">
                <a:solidFill>
                  <a:srgbClr val="E7E6E6">
                    <a:lumMod val="25000"/>
                  </a:srgbClr>
                </a:solidFill>
                <a:latin typeface="方正清刻本悦宋简体" panose="02000000000000000000" pitchFamily="2" charset="-122"/>
                <a:ea typeface="方正清刻本悦宋简体" panose="02000000000000000000" pitchFamily="2" charset="-122"/>
              </a:rPr>
              <a:t>《</a:t>
            </a:r>
            <a:r>
              <a:rPr lang="zh-CN" altLang="en-US" sz="6600" b="1" smtClean="0">
                <a:solidFill>
                  <a:srgbClr val="E7E6E6">
                    <a:lumMod val="25000"/>
                  </a:srgbClr>
                </a:solidFill>
                <a:latin typeface="方正清刻本悦宋简体" panose="02000000000000000000" pitchFamily="2" charset="-122"/>
                <a:ea typeface="方正清刻本悦宋简体" panose="02000000000000000000" pitchFamily="2" charset="-122"/>
              </a:rPr>
              <a:t>短歌行</a:t>
            </a:r>
            <a:r>
              <a:rPr lang="en-US" altLang="zh-CN" sz="6600" b="1" smtClean="0">
                <a:solidFill>
                  <a:srgbClr val="E7E6E6">
                    <a:lumMod val="25000"/>
                  </a:srgbClr>
                </a:solidFill>
                <a:latin typeface="方正清刻本悦宋简体" panose="02000000000000000000" pitchFamily="2" charset="-122"/>
                <a:ea typeface="方正清刻本悦宋简体" panose="02000000000000000000" pitchFamily="2" charset="-122"/>
              </a:rPr>
              <a:t>》</a:t>
            </a:r>
            <a:endParaRPr lang="zh-CN" altLang="en-US" sz="6600" b="1">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35825669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34566" y="621482"/>
            <a:ext cx="11487037" cy="5009064"/>
          </a:xfrm>
          <a:prstGeom prst="rect">
            <a:avLst/>
          </a:prstGeom>
        </p:spPr>
        <p:txBody>
          <a:bodyPr wrap="square">
            <a:spAutoFit/>
          </a:bodyPr>
          <a:lstStyle/>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辞职回家不久，州里又来召他做主簿，不肯就职，在家中闲居六七年。</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安帝隆安四年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(400)</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，他到荆州，投入桓玄门下做属吏。隆安五年冬天，因母丧辞职回家。元兴三年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(404)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，他离家投入刘裕幕下任镇军参军。但是入幕不久，诸多黑暗现象使他感到失望，辞职隐居。</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义熙元年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(405)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转入建威将军、江州刺史刘敬宣部任建威参军。同年三月，奉命赴建康替刘敬宣上表辞职。刘敬宣离职后，他也随之去职。</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当年八月，在叔父陶逵的劝说下出任彭泽令。任职</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81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天，传来了妹妹死于武昌的噩耗。彼时又正逢督邮来县巡视，县吏告诉他</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应束带见之</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岁的陶渊明不为五斗米折腰，愤然挂冠归田。</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6862123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34566" y="830337"/>
            <a:ext cx="11521279" cy="4975721"/>
          </a:xfrm>
          <a:prstGeom prst="rect">
            <a:avLst/>
          </a:prstGeom>
        </p:spPr>
        <p:txBody>
          <a:bodyPr wrap="square">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作者延读</a:t>
            </a:r>
            <a:endParaRPr lang="zh-CN" altLang="zh-CN" sz="1050" kern="100">
              <a:latin typeface="宋体" panose="02010600030101010101" pitchFamily="2" charset="-122"/>
              <a:cs typeface="Courier New" panose="02070309020205020404" pitchFamily="49" charset="0"/>
            </a:endParaRPr>
          </a:p>
          <a:p>
            <a:pPr algn="ctr">
              <a:lnSpc>
                <a:spcPct val="150000"/>
              </a:lnSpc>
              <a:spcAft>
                <a:spcPct val="0"/>
              </a:spcAft>
            </a:pPr>
            <a:r>
              <a:rPr lang="zh-CN" altLang="zh-CN" sz="3200" kern="100">
                <a:solidFill>
                  <a:srgbClr val="C00000"/>
                </a:solidFill>
                <a:latin typeface="宋体" panose="02010600030101010101" pitchFamily="2" charset="-122"/>
                <a:ea typeface="隶书" panose="02010509060101010101" pitchFamily="49" charset="-122"/>
                <a:cs typeface="Times New Roman" panose="02020603050405020304" pitchFamily="18" charset="0"/>
              </a:rPr>
              <a:t>菊花人生</a:t>
            </a:r>
            <a:endParaRPr lang="zh-CN" altLang="zh-CN" sz="320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一簇簇幽幽香菊在院子里静放，娇美的蝴蝶在花丛中翩翩起舞，山涧清泉一直流过家院门口。早上，雾色渐渐散去。透过微薄的阳光，一位老人拿着锄头，提着竹篮，向院中走去。</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山气日夕佳，飞鸟相与还</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他吟唱诗句，步履悠闲地跨进了院子</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他，便是陶渊明。</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幽幽香菊与他为伴，下地耕耘自给自足。闲暇时，便以清泉沏上菊花茶，细细品味；农忙时，便与菊花相枕相依，乐在其中。陶渊明的确生活得自在，他的身上处处洋溢着与众不同的清闲与旷达！</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1759333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410144" y="333450"/>
            <a:ext cx="11474401" cy="6171561"/>
          </a:xfrm>
          <a:prstGeom prst="rect">
            <a:avLst/>
          </a:prstGeom>
        </p:spPr>
        <p:txBody>
          <a:bodyPr wrap="square">
            <a:spAutoFit/>
          </a:bodyPr>
          <a:lstStyle/>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可是，他真的活得像世人所说的那样，处于桃源之地，与世隔绝，别有洞天？可是，又有多少人能够充分地理解他那决然离开人人都认为是幸福生活的官场情怀？能够体悟出他那处在世俗纷争、虚伪污浊的官场中的苦痛与无奈？他明白，凭借一个人的能力，是根本无力挽回历史潮流的。既然这样，他就没有必要留恋，就只有选择愤然出世。也只有他自己明白，他走得无奈，走得悲伤，走得落寞，甚至还有几分凄凉。他痛恨自己的志向竟被这浑浊的世俗掩埋，他嗟叹自己的才华竟在这官场中不能充分地施展。他只有在内心矛盾，在内心痛苦，从而派生出外在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菊花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情结，</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菊花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人生。</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于是，陶渊明希望自己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入</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则清闲、自在，忘记一切，超凡脱俗，回归自然；</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出</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则大济天下，兼济贫穷百姓，以文穿透社会，抒写人生情怀。或许正因为他的抑郁和极度挣脱，使得他在战胜世俗、战胜自我的拼搏中，给了世人一种惊世骇俗的超然，一种出乎寻常、回归自然的超越自我的静美。</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6045681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81445" y="549474"/>
            <a:ext cx="11474401" cy="4119718"/>
          </a:xfrm>
          <a:prstGeom prst="rect">
            <a:avLst/>
          </a:prstGeom>
        </p:spPr>
        <p:txBody>
          <a:bodyPr wrap="square">
            <a:spAutoFit/>
          </a:bodyPr>
          <a:lstStyle/>
          <a:p>
            <a:pPr indent="609600"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诗人对宇宙人生，须入乎其内，又须出乎其外。陶渊明</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出乎</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的，便是外在的豁达、潇洒；</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入乎</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的，似乎就几近于闲情、雅致了。我们常常只看到陶渊明简单的怡然自得、情趣盎然的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出乎其外</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，却不知，他的思想挣扎、心情苦闷而复杂的</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入乎其内</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。或许有人说他超然，或许有人说他超傻，这些，相对于他而言都并不重要。在陶渊明的眼中，重要的是菊花，是对人生、对自然的真爱，是他对超越平常人生的与众不同的全部诠释。</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采菊东篱下，悠然见南山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，让我们分明地看到了一个超凡脱俗的陶渊明，端一盅菊花茶，悠然地品味着他的菊花，</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出</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世与</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入</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世的统一！</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8581596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222818" y="752862"/>
            <a:ext cx="11489012" cy="3970318"/>
          </a:xfrm>
          <a:prstGeom prst="rect">
            <a:avLst/>
          </a:prstGeom>
        </p:spPr>
        <p:txBody>
          <a:bodyPr wrap="square">
            <a:spAutoFit/>
          </a:bodyPr>
          <a:lstStyle/>
          <a:p>
            <a:pPr algn="just">
              <a:lnSpc>
                <a:spcPct val="150000"/>
              </a:lnSpc>
              <a:spcAft>
                <a:spcPct val="0"/>
              </a:spcAft>
            </a:pPr>
            <a:r>
              <a:rPr lang="zh-CN" altLang="zh-CN" sz="2400" b="1"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【点评】　</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文章将陶渊明当时的生活情景再次展现在读者面前，将对陶渊明的描写与议论相结合，将陶渊明的生活态度与诗句名言相结合，显得纵横捭阖。陶渊明的归隐以及人们对他归隐的评说，可以说是莫衷一是。要跨越已有的历史定论，有自己的独特见解，那就需要经过一番认真的思考、独立的分析，有着内蕴深厚的语文功底才行。从这一点来看，作者表现不错。另外，文章善于描写，开篇勾勒出一幅陶渊明沉醉幽菊的素描，后来又刻意地描绘其洒脱的身影，让陶渊明的形象血肉丰满。文章语言流畅，富有辩证色彩，融哲思于深情之中，颇能打动人心，感染人，具有较强的表现力。</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989044671"/>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222818" y="621482"/>
            <a:ext cx="11705036" cy="5632311"/>
          </a:xfrm>
          <a:prstGeom prst="rect">
            <a:avLst/>
          </a:prstGeom>
        </p:spPr>
        <p:txBody>
          <a:bodyPr wrap="square">
            <a:spAutoFit/>
          </a:bodyPr>
          <a:lstStyle/>
          <a:p>
            <a:pPr algn="just">
              <a:lnSpc>
                <a:spcPct val="150000"/>
              </a:lnSpc>
              <a:spcAft>
                <a:spcPct val="0"/>
              </a:spcAft>
            </a:pPr>
            <a:r>
              <a:rPr lang="en-US" altLang="zh-CN" sz="2400" b="1" kern="100">
                <a:latin typeface="微软雅黑" panose="020b0503020204020204" pitchFamily="34" charset="-122"/>
                <a:cs typeface="Times New Roman" panose="02020603050405020304" pitchFamily="18" charset="0"/>
              </a:rPr>
              <a:t>2.</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文体知识</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田园诗，是我国古代诗歌中的重要一支，由陶渊明开创，他也是田园诗的重要代表作家。他的诗大部分取材于田园生活，有的接近口语，有的近似歌谣；有的直抒胸臆，抒发了诗人热爱躬耕生活之情。语言平淡而自然，朴实而又毫不缺乏色彩，给人一种清新、静谧、悠闲的感受。</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b="1" kern="100">
                <a:latin typeface="微软雅黑" panose="020b0503020204020204" pitchFamily="34" charset="-122"/>
                <a:cs typeface="Times New Roman" panose="02020603050405020304" pitchFamily="18" charset="0"/>
              </a:rPr>
              <a:t>3.</a:t>
            </a:r>
            <a:r>
              <a:rPr lang="zh-CN" altLang="zh-CN" sz="2400" b="1" kern="100">
                <a:latin typeface="宋体" panose="02010600030101010101" pitchFamily="2" charset="-122"/>
                <a:ea typeface="微软雅黑" panose="020b0503020204020204" pitchFamily="34" charset="-122"/>
                <a:cs typeface="Times New Roman" panose="02020603050405020304" pitchFamily="18" charset="0"/>
              </a:rPr>
              <a:t>名家点评</a:t>
            </a:r>
            <a:endParaRPr lang="zh-CN" altLang="zh-CN" sz="1050" kern="100">
              <a:latin typeface="宋体" panose="02010600030101010101" pitchFamily="2" charset="-122"/>
              <a:cs typeface="Courier New" panose="02070309020205020404" pitchFamily="49" charset="0"/>
            </a:endParaRPr>
          </a:p>
          <a:p>
            <a:pPr>
              <a:lnSpc>
                <a:spcPct val="150000"/>
              </a:lnSpc>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欲仕则仕，不以求之为嫌；欲隐则隐，不以去之为高。饥则扣门而乞食；饱则鸡黍以迎客。古今贤之，贵其真也。</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北宋文学家苏轼</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a:p>
            <a:pPr>
              <a:lnSpc>
                <a:spcPct val="150000"/>
              </a:lnSpc>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晋人多放达，独渊明有忧勤语，有自托语，有知足语，有悲愤语，有乐天安命语。</a:t>
            </a:r>
            <a:endParaRPr lang="zh-CN" altLang="zh-CN" sz="1050" kern="100">
              <a:latin typeface="宋体" panose="02010600030101010101" pitchFamily="2" charset="-122"/>
              <a:cs typeface="Courier New" panose="02070309020205020404" pitchFamily="49" charset="0"/>
            </a:endParaRPr>
          </a:p>
          <a:p>
            <a:pPr algn="r">
              <a:lnSpc>
                <a:spcPct val="150000"/>
              </a:lnSpc>
              <a:spcAft>
                <a:spcPct val="0"/>
              </a:spcAft>
            </a:pP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清代诗人、学者沈德潜</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273614451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222818" y="842730"/>
            <a:ext cx="11705036" cy="2862322"/>
          </a:xfrm>
          <a:prstGeom prst="rect">
            <a:avLst/>
          </a:prstGeom>
        </p:spPr>
        <p:txBody>
          <a:bodyPr wrap="square">
            <a:spAutoFit/>
          </a:bodyPr>
          <a:lstStyle/>
          <a:p>
            <a:pPr>
              <a:lnSpc>
                <a:spcPct val="150000"/>
              </a:lnSpc>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《归园田居》只是把他的实历感写出来，便成为最亲切有味之文。</a:t>
            </a:r>
            <a:endParaRPr lang="zh-CN" altLang="zh-CN" sz="1050" kern="100">
              <a:latin typeface="宋体" panose="02010600030101010101" pitchFamily="2" charset="-122"/>
              <a:cs typeface="Courier New" panose="02070309020205020404" pitchFamily="49" charset="0"/>
            </a:endParaRPr>
          </a:p>
          <a:p>
            <a:pPr algn="r">
              <a:lnSpc>
                <a:spcPct val="150000"/>
              </a:lnSpc>
              <a:spcAft>
                <a:spcPct val="0"/>
              </a:spcAft>
            </a:pP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近代思想家、文学家梁启超</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a:p>
            <a:pPr>
              <a:lnSpc>
                <a:spcPct val="150000"/>
              </a:lnSpc>
            </a:pPr>
            <a:r>
              <a:rPr lang="en-US" altLang="zh-CN" sz="2400" kern="100">
                <a:latin typeface="Times New Roman" panose="02020603050405020304" pitchFamily="18" charset="0"/>
                <a:ea typeface="微软雅黑" panose="020b0503020204020204" pitchFamily="34" charset="-122"/>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陶渊明是整个中国文学传统上最和谐最完美的人物，他的生活方式和风格是简朴的，令人敬畏，使那些聪明与谙于世故的人自惭形秽。</a:t>
            </a:r>
            <a:endParaRPr lang="en-US" altLang="zh-CN" sz="2400" kern="100">
              <a:latin typeface="Times New Roman" panose="02020603050405020304" pitchFamily="18" charset="0"/>
              <a:ea typeface="微软雅黑" pitchFamily="34" charset="-122"/>
              <a:cs typeface="Times New Roman" panose="02020603050405020304" pitchFamily="18" charset="0"/>
            </a:endParaRPr>
          </a:p>
          <a:p>
            <a:pPr algn="r">
              <a:lnSpc>
                <a:spcPct val="150000"/>
              </a:lnSpc>
            </a:pPr>
            <a:r>
              <a:rPr lang="en-US" altLang="zh-CN" sz="2400" kern="100">
                <a:latin typeface="Times New Roman" panose="02020603050405020304" pitchFamily="18" charset="0"/>
                <a:ea typeface="仿宋_GB2312" panose="02010609030101010101" pitchFamily="49" charset="-122"/>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现代作家、学者林语堂</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p:txBody>
      </p:sp>
      <p:sp>
        <p:nvSpPr>
          <p:cNvPr id="3"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140">
              <a:spcBef>
                <a:spcPct val="50000"/>
              </a:spcBef>
              <a:defRPr/>
            </a:pPr>
            <a:r>
              <a:rPr lang="zh-CN" altLang="en-US" sz="2000" kern="10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275185521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53000"/>
            <a:lum/>
          </a:blip>
          <a:stretch>
            <a:fillRect/>
          </a:stretch>
        </a:blipFill>
        <a:effectLst/>
      </p:bgPr>
    </p:bg>
    <p:spTree>
      <p:nvGrpSpPr>
        <p:cNvPr id="1" name=""/>
        <p:cNvGrpSpPr/>
        <p:nvPr/>
      </p:nvGrpSpPr>
      <p:grpSpPr>
        <a:xfrm>
          <a:off x="0" y="0"/>
          <a:ext cx="0" cy="0"/>
        </a:xfrm>
      </p:grpSpPr>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371554" y="2848464"/>
            <a:ext cx="6032399" cy="1107996"/>
          </a:xfrm>
          <a:prstGeom prst="rect">
            <a:avLst/>
          </a:prstGeom>
          <a:noFill/>
        </p:spPr>
        <p:txBody>
          <a:bodyPr wrap="square" rtlCol="0" anchor="ctr">
            <a:spAutoFit/>
          </a:bodyPr>
          <a:lstStyle/>
          <a:p>
            <a:pPr algn="ctr">
              <a:lnSpc>
                <a:spcPct val="100000"/>
              </a:lnSpc>
              <a:spcBef>
                <a:spcPct val="0"/>
              </a:spcBef>
              <a:buNone/>
            </a:pPr>
            <a:r>
              <a:rPr lang="zh-CN" altLang="en-US" sz="6600" b="1" smtClean="0">
                <a:solidFill>
                  <a:srgbClr val="E7E6E6">
                    <a:lumMod val="25000"/>
                  </a:srgbClr>
                </a:solidFill>
                <a:latin typeface="方正清刻本悦宋简体" panose="02000000000000000000" pitchFamily="2" charset="-122"/>
                <a:ea typeface="方正清刻本悦宋简体" panose="02000000000000000000" pitchFamily="2" charset="-122"/>
              </a:rPr>
              <a:t>第三课时</a:t>
            </a:r>
            <a:endParaRPr lang="zh-CN" altLang="en-US" sz="6600" b="1">
              <a:solidFill>
                <a:srgbClr val="E7E6E6">
                  <a:lumMod val="25000"/>
                </a:srgb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74694245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90550" y="333450"/>
            <a:ext cx="11737304" cy="5509200"/>
          </a:xfrm>
          <a:prstGeom prst="rect">
            <a:avLst/>
          </a:prstGeom>
        </p:spPr>
        <p:txBody>
          <a:bodyPr wrap="square">
            <a:spAutoFit/>
          </a:bodyPr>
          <a:lstStyle/>
          <a:p>
            <a:r>
              <a:rPr lang="en-US" altLang="zh-CN" sz="3200" b="1" smtClean="0"/>
              <a:t>                       </a:t>
            </a:r>
            <a:r>
              <a:rPr lang="zh-CN" altLang="zh-CN" sz="3200" b="1" smtClean="0"/>
              <a:t>任</a:t>
            </a:r>
            <a:r>
              <a:rPr lang="zh-CN" altLang="zh-CN" sz="3200" b="1"/>
              <a:t>务探究一　出世与入世的碰撞</a:t>
            </a:r>
          </a:p>
          <a:p>
            <a:r>
              <a:rPr lang="en-US" altLang="zh-CN" sz="3200" smtClean="0"/>
              <a:t>   </a:t>
            </a:r>
            <a:r>
              <a:rPr lang="zh-CN" altLang="zh-CN" sz="3200" b="1" smtClean="0">
                <a:latin typeface="黑体" panose="02010609060101010101" pitchFamily="49" charset="-122"/>
                <a:ea typeface="黑体" panose="02010609060101010101" pitchFamily="49" charset="-122"/>
              </a:rPr>
              <a:t>任</a:t>
            </a:r>
            <a:r>
              <a:rPr lang="zh-CN" altLang="zh-CN" sz="3200" b="1">
                <a:latin typeface="黑体" panose="02010609060101010101" pitchFamily="49" charset="-122"/>
                <a:ea typeface="黑体" panose="02010609060101010101" pitchFamily="49" charset="-122"/>
              </a:rPr>
              <a:t>务导引</a:t>
            </a:r>
          </a:p>
          <a:p>
            <a:r>
              <a:rPr lang="en-US" altLang="zh-CN" sz="3200" smtClean="0"/>
              <a:t>     </a:t>
            </a:r>
            <a:r>
              <a:rPr lang="zh-CN" altLang="zh-CN" sz="3200" smtClean="0">
                <a:latin typeface="楷体" panose="02010609060101010101" pitchFamily="49" charset="-122"/>
                <a:ea typeface="楷体" panose="02010609060101010101" pitchFamily="49" charset="-122"/>
              </a:rPr>
              <a:t>出</a:t>
            </a:r>
            <a:r>
              <a:rPr lang="zh-CN" altLang="zh-CN" sz="3200">
                <a:latin typeface="楷体" panose="02010609060101010101" pitchFamily="49" charset="-122"/>
                <a:ea typeface="楷体" panose="02010609060101010101" pitchFamily="49" charset="-122"/>
              </a:rPr>
              <a:t>世与入世，江湖与魏阙，历来都是一个相互矛盾却又相辅相成的问题。说到底，出世与入世只不过是两种不同的生活方式而已。在东汉末年乱世中，曹操和陶渊明作为身份地位截然不同的两个人，他们都借助诗歌传达出了自己的心声。通过解读这两首诗，可以更深刻地理解这两种不同的人生态度</a:t>
            </a:r>
            <a:r>
              <a:rPr lang="zh-CN" altLang="zh-CN" sz="3200" smtClean="0">
                <a:latin typeface="楷体" panose="02010609060101010101" pitchFamily="49" charset="-122"/>
                <a:ea typeface="楷体" panose="02010609060101010101" pitchFamily="49" charset="-122"/>
              </a:rPr>
              <a:t>。</a:t>
            </a:r>
            <a:endParaRPr lang="en-US" altLang="zh-CN" sz="3200" smtClean="0">
              <a:latin typeface="楷体" pitchFamily="49" charset="-122"/>
              <a:ea typeface="楷体" pitchFamily="49" charset="-122"/>
            </a:endParaRPr>
          </a:p>
          <a:p>
            <a:endParaRPr lang="zh-CN" altLang="zh-CN" sz="3200">
              <a:latin typeface="楷体" pitchFamily="49" charset="-122"/>
              <a:ea typeface="楷体" pitchFamily="49" charset="-122"/>
            </a:endParaRPr>
          </a:p>
          <a:p>
            <a:r>
              <a:rPr lang="en-US" altLang="zh-CN" sz="3200" smtClean="0">
                <a:latin typeface="黑体" panose="02010609060101010101" pitchFamily="49" charset="-122"/>
                <a:ea typeface="黑体" panose="02010609060101010101" pitchFamily="49" charset="-122"/>
              </a:rPr>
              <a:t>   </a:t>
            </a:r>
            <a:r>
              <a:rPr lang="zh-CN" altLang="zh-CN" sz="3200" smtClean="0">
                <a:latin typeface="黑体" panose="02010609060101010101" pitchFamily="49" charset="-122"/>
                <a:ea typeface="黑体" panose="02010609060101010101" pitchFamily="49" charset="-122"/>
              </a:rPr>
              <a:t>任</a:t>
            </a:r>
            <a:r>
              <a:rPr lang="zh-CN" altLang="zh-CN" sz="3200">
                <a:latin typeface="黑体" panose="02010609060101010101" pitchFamily="49" charset="-122"/>
                <a:ea typeface="黑体" panose="02010609060101010101" pitchFamily="49" charset="-122"/>
              </a:rPr>
              <a:t>务设计</a:t>
            </a:r>
          </a:p>
          <a:p>
            <a:r>
              <a:rPr lang="en-US" altLang="zh-CN" sz="3200" b="1" smtClean="0">
                <a:solidFill>
                  <a:srgbClr val="FF0000"/>
                </a:solidFill>
                <a:latin typeface="黑体" panose="02010609060101010101" pitchFamily="49" charset="-122"/>
                <a:ea typeface="黑体" panose="02010609060101010101" pitchFamily="49" charset="-122"/>
              </a:rPr>
              <a:t>       </a:t>
            </a:r>
            <a:r>
              <a:rPr lang="zh-CN" altLang="zh-CN" sz="3200" b="1" u="sng" smtClean="0">
                <a:solidFill>
                  <a:srgbClr val="FF0000"/>
                </a:solidFill>
                <a:latin typeface="黑体" panose="02010609060101010101" pitchFamily="49" charset="-122"/>
                <a:ea typeface="黑体" panose="02010609060101010101" pitchFamily="49" charset="-122"/>
              </a:rPr>
              <a:t>曹</a:t>
            </a:r>
            <a:r>
              <a:rPr lang="zh-CN" altLang="zh-CN" sz="3200" b="1" u="sng">
                <a:solidFill>
                  <a:srgbClr val="FF0000"/>
                </a:solidFill>
                <a:latin typeface="黑体" panose="02010609060101010101" pitchFamily="49" charset="-122"/>
                <a:ea typeface="黑体" panose="02010609060101010101" pitchFamily="49" charset="-122"/>
              </a:rPr>
              <a:t>操想</a:t>
            </a:r>
            <a:r>
              <a:rPr lang="en-US" altLang="zh-CN" sz="3200" b="1" u="sng">
                <a:solidFill>
                  <a:srgbClr val="FF0000"/>
                </a:solidFill>
                <a:latin typeface="黑体" panose="02010609060101010101" pitchFamily="49" charset="-122"/>
                <a:ea typeface="黑体" panose="02010609060101010101" pitchFamily="49" charset="-122"/>
              </a:rPr>
              <a:t>“</a:t>
            </a:r>
            <a:r>
              <a:rPr lang="zh-CN" altLang="zh-CN" sz="3200" b="1" u="sng">
                <a:solidFill>
                  <a:srgbClr val="FF0000"/>
                </a:solidFill>
                <a:latin typeface="黑体" panose="02010609060101010101" pitchFamily="49" charset="-122"/>
                <a:ea typeface="黑体" panose="02010609060101010101" pitchFamily="49" charset="-122"/>
              </a:rPr>
              <a:t>掇明月</a:t>
            </a:r>
            <a:r>
              <a:rPr lang="en-US" altLang="zh-CN" sz="3200" b="1" u="sng">
                <a:solidFill>
                  <a:srgbClr val="FF0000"/>
                </a:solidFill>
                <a:latin typeface="黑体" panose="02010609060101010101" pitchFamily="49" charset="-122"/>
                <a:ea typeface="黑体" panose="02010609060101010101" pitchFamily="49" charset="-122"/>
              </a:rPr>
              <a:t>”</a:t>
            </a:r>
            <a:r>
              <a:rPr lang="zh-CN" altLang="zh-CN" sz="3200" b="1" u="sng">
                <a:solidFill>
                  <a:srgbClr val="FF0000"/>
                </a:solidFill>
                <a:latin typeface="黑体" panose="02010609060101010101" pitchFamily="49" charset="-122"/>
                <a:ea typeface="黑体" panose="02010609060101010101" pitchFamily="49" charset="-122"/>
              </a:rPr>
              <a:t>，陶渊明重</a:t>
            </a:r>
            <a:r>
              <a:rPr lang="en-US" altLang="zh-CN" sz="3200" b="1" u="sng">
                <a:solidFill>
                  <a:srgbClr val="FF0000"/>
                </a:solidFill>
                <a:latin typeface="黑体" panose="02010609060101010101" pitchFamily="49" charset="-122"/>
                <a:ea typeface="黑体" panose="02010609060101010101" pitchFamily="49" charset="-122"/>
              </a:rPr>
              <a:t>“</a:t>
            </a:r>
            <a:r>
              <a:rPr lang="zh-CN" altLang="zh-CN" sz="3200" b="1" u="sng">
                <a:solidFill>
                  <a:srgbClr val="FF0000"/>
                </a:solidFill>
                <a:latin typeface="黑体" panose="02010609060101010101" pitchFamily="49" charset="-122"/>
                <a:ea typeface="黑体" panose="02010609060101010101" pitchFamily="49" charset="-122"/>
              </a:rPr>
              <a:t>返自然”；一个入世，一个出世。你更赞赏哪一种生活态度？</a:t>
            </a:r>
          </a:p>
        </p:txBody>
      </p:sp>
    </p:spTree>
    <p:extLst>
      <p:ext uri="{BB962C8B-B14F-4D97-AF65-F5344CB8AC3E}">
        <p14:creationId xmlns:p14="http://schemas.microsoft.com/office/powerpoint/2010/main" val="248865227"/>
      </p:ext>
    </p:extLst>
  </p:cSld>
  <p:clrMapOvr>
    <a:masterClrMapping/>
  </p:clrMapOvr>
  <p:transition spd="slow" advClick="0">
    <p:push dir="u"/>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7" y="189434"/>
            <a:ext cx="11927855" cy="6555641"/>
          </a:xfrm>
          <a:prstGeom prst="rect">
            <a:avLst/>
          </a:prstGeom>
        </p:spPr>
        <p:txBody>
          <a:bodyPr wrap="square">
            <a:spAutoFit/>
          </a:bodyPr>
          <a:lstStyle/>
          <a:p>
            <a:r>
              <a:rPr lang="en-US" altLang="zh-CN" sz="2800" b="1" smtClean="0"/>
              <a:t>                                            </a:t>
            </a:r>
            <a:r>
              <a:rPr lang="zh-CN" altLang="zh-CN" sz="2800" b="1" smtClean="0"/>
              <a:t>任</a:t>
            </a:r>
            <a:r>
              <a:rPr lang="zh-CN" altLang="zh-CN" sz="2800" b="1"/>
              <a:t>务探究二　志士与隐士的对话</a:t>
            </a:r>
          </a:p>
          <a:p>
            <a:r>
              <a:rPr lang="zh-CN" altLang="zh-CN" sz="2800" b="1"/>
              <a:t>任务导引</a:t>
            </a:r>
          </a:p>
          <a:p>
            <a:r>
              <a:rPr lang="en-US" altLang="zh-CN" sz="2800" smtClean="0">
                <a:latin typeface="楷体" panose="02010609060101010101" pitchFamily="49" charset="-122"/>
                <a:ea typeface="楷体" panose="02010609060101010101" pitchFamily="49" charset="-122"/>
              </a:rPr>
              <a:t>      </a:t>
            </a:r>
            <a:r>
              <a:rPr lang="zh-CN" altLang="zh-CN" sz="2800" smtClean="0">
                <a:latin typeface="楷体" panose="02010609060101010101" pitchFamily="49" charset="-122"/>
                <a:ea typeface="楷体" panose="02010609060101010101" pitchFamily="49" charset="-122"/>
              </a:rPr>
              <a:t>历</a:t>
            </a:r>
            <a:r>
              <a:rPr lang="zh-CN" altLang="zh-CN" sz="2800">
                <a:latin typeface="楷体" panose="02010609060101010101" pitchFamily="49" charset="-122"/>
                <a:ea typeface="楷体" panose="02010609060101010101" pitchFamily="49" charset="-122"/>
              </a:rPr>
              <a:t>朝历代，许多仁人志士都具有强烈的忧国忧民思想，这种可贵的精神，使中华民族历经劫难而不衰。而隐士思想，也历来占据传统文化精神最崇高、最重要的地位。另外，古往今来，很多人同时具备隐士情怀和志士节操，在历史上留下浓墨重彩的一笔。他们可能没有实现“大济苍生”的理想，却能造就人格的丰碑。</a:t>
            </a:r>
          </a:p>
          <a:p>
            <a:r>
              <a:rPr lang="zh-CN" altLang="zh-CN" sz="2800" b="1">
                <a:latin typeface="黑体" panose="02010609060101010101" pitchFamily="49" charset="-122"/>
                <a:ea typeface="黑体" panose="02010609060101010101" pitchFamily="49" charset="-122"/>
              </a:rPr>
              <a:t>任务设计</a:t>
            </a:r>
          </a:p>
          <a:p>
            <a:r>
              <a:rPr lang="en-US" altLang="zh-CN" sz="2800"/>
              <a:t>    </a:t>
            </a:r>
            <a:r>
              <a:rPr lang="en-US" altLang="zh-CN" sz="2800" smtClean="0"/>
              <a:t> </a:t>
            </a:r>
            <a:r>
              <a:rPr lang="zh-CN" altLang="zh-CN" sz="2800" smtClean="0"/>
              <a:t>鲁</a:t>
            </a:r>
            <a:r>
              <a:rPr lang="zh-CN" altLang="zh-CN" sz="2800"/>
              <a:t>迅先生评价曹操：</a:t>
            </a:r>
            <a:r>
              <a:rPr lang="en-US" altLang="zh-CN" sz="2800"/>
              <a:t>“</a:t>
            </a:r>
            <a:r>
              <a:rPr lang="zh-CN" altLang="zh-CN" sz="2800"/>
              <a:t>是一个很有本事的人，至少是一个英雄。</a:t>
            </a:r>
            <a:r>
              <a:rPr lang="en-US" altLang="zh-CN" sz="2800"/>
              <a:t>”</a:t>
            </a:r>
            <a:r>
              <a:rPr lang="zh-CN" altLang="zh-CN" sz="2800"/>
              <a:t>他评价陶渊明：</a:t>
            </a:r>
            <a:r>
              <a:rPr lang="en-US" altLang="zh-CN" sz="2800"/>
              <a:t>“</a:t>
            </a:r>
            <a:r>
              <a:rPr lang="zh-CN" altLang="zh-CN" sz="2800"/>
              <a:t>陶潜正因为并非浑身静穆，所以他伟大。</a:t>
            </a:r>
            <a:r>
              <a:rPr lang="en-US" altLang="zh-CN" sz="2800"/>
              <a:t>”</a:t>
            </a:r>
            <a:r>
              <a:rPr lang="zh-CN" altLang="zh-CN" sz="2800"/>
              <a:t>曹操和陶渊明，一个是一世之雄，一个是隐逸之宗；一个具有一统天下的宏大气魄，一个则有崇尚自由的隐逸情怀。</a:t>
            </a:r>
          </a:p>
          <a:p>
            <a:r>
              <a:rPr lang="en-US" altLang="zh-CN" sz="2800"/>
              <a:t>   </a:t>
            </a:r>
            <a:r>
              <a:rPr lang="zh-CN" altLang="zh-CN" sz="2800" b="1" u="sng">
                <a:solidFill>
                  <a:srgbClr val="FF0000"/>
                </a:solidFill>
              </a:rPr>
              <a:t>假如他们穿越时空相遇，会对对方说些什么呢？</a:t>
            </a:r>
          </a:p>
          <a:p>
            <a:r>
              <a:rPr lang="en-US" altLang="zh-CN" sz="2800" b="1" u="sng">
                <a:solidFill>
                  <a:srgbClr val="FF0000"/>
                </a:solidFill>
              </a:rPr>
              <a:t>   </a:t>
            </a:r>
            <a:r>
              <a:rPr lang="zh-CN" altLang="zh-CN" sz="2800" b="1" u="sng">
                <a:solidFill>
                  <a:srgbClr val="FF0000"/>
                </a:solidFill>
              </a:rPr>
              <a:t>请替曹操或者陶渊明给对方写一封信，劝说对方改变原有出世或入世的观点</a:t>
            </a:r>
            <a:r>
              <a:rPr lang="zh-CN" altLang="zh-CN" sz="2800" b="1" u="sng" smtClean="0">
                <a:solidFill>
                  <a:srgbClr val="FF0000"/>
                </a:solidFill>
              </a:rPr>
              <a:t>。对</a:t>
            </a:r>
            <a:r>
              <a:rPr lang="zh-CN" altLang="zh-CN" sz="2800" b="1" u="sng">
                <a:solidFill>
                  <a:srgbClr val="FF0000"/>
                </a:solidFill>
              </a:rPr>
              <a:t>话要得体，符合人物的身份和阅历。</a:t>
            </a:r>
          </a:p>
        </p:txBody>
      </p:sp>
      <p:pic>
        <p:nvPicPr>
          <p:cNvPr id="3" name="New picture" hidden="1"/>
          <p:cNvPicPr/>
          <p:nvPr/>
        </p:nvPicPr>
        <p:blipFill>
          <a:blip r:embed="rId2"/>
          <a:stretch>
            <a:fillRect/>
          </a:stretch>
        </p:blipFill>
        <p:spPr>
          <a:xfrm>
            <a:off x="12369800" y="12534900"/>
            <a:ext cx="266700" cy="254000"/>
          </a:xfrm>
          <a:prstGeom prst="cube">
            <a:avLst/>
          </a:prstGeom>
        </p:spPr>
      </p:pic>
    </p:spTree>
    <p:extLst>
      <p:ext uri="{BB962C8B-B14F-4D97-AF65-F5344CB8AC3E}">
        <p14:creationId xmlns:p14="http://schemas.microsoft.com/office/powerpoint/2010/main" val="664404120"/>
      </p:ext>
    </p:extLst>
  </p:cSld>
  <p:clrMapOvr>
    <a:masterClrMapping/>
  </p:clrMapOvr>
  <p:transition spd="slow" advClick="0">
    <p:push dir="u"/>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7" name="矩形 36"/>
          <p:cNvSpPr/>
          <p:nvPr/>
        </p:nvSpPr>
        <p:spPr>
          <a:xfrm>
            <a:off x="2189427" y="2563956"/>
            <a:ext cx="7845801" cy="4196020"/>
          </a:xfrm>
          <a:prstGeom prst="rect">
            <a:avLst/>
          </a:prstGeom>
        </p:spPr>
        <p:txBody>
          <a:bodyPr wrap="square">
            <a:spAutoFit/>
          </a:bodyPr>
          <a:lstStyle/>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对酒</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当歌，人生</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几何！譬如</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朝露，去日</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苦多。</a:t>
            </a:r>
            <a:endParaRPr lang="zh-CN" altLang="zh-CN" sz="1050" kern="100">
              <a:latin typeface="宋体" panose="02010600030101010101" pitchFamily="2" charset="-122"/>
              <a:ea typeface="楷体_GB2312"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慨当</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以慷，忧思</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难忘。何以</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解忧？唯有</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杜康。</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青青</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子衿，悠悠</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我心。但为</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君故，沉吟</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至今。</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呦呦</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鹿鸣，食野</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之苹。我有</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嘉宾，鼓瑟</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吹笙。</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明明</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如月，何时</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可掇？忧从</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中来，不可</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断绝。</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越陌</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度阡，枉用</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相存。契阔</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谈</a:t>
            </a:r>
            <a:r>
              <a:rPr lang="zh-CN" altLang="zh-CN" sz="2400" kern="100">
                <a:latin typeface="+mj-ea"/>
                <a:ea typeface="+mj-ea"/>
                <a:cs typeface="宋体-方正超大字符集" panose="03000509000000000000" pitchFamily="65" charset="-122"/>
              </a:rPr>
              <a:t></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，心念</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旧恩。</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月明</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星稀，乌鹊</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南飞。绕树</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三匝，何枝</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可依？</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ctr">
              <a:lnSpc>
                <a:spcPts val="4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山不</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厌高，海不</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厌深。周公</a:t>
            </a:r>
            <a:r>
              <a:rPr lang="en-US" altLang="zh-CN" sz="24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吐哺，天下</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 </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归心。</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18" name="矩形 17"/>
          <p:cNvSpPr/>
          <p:nvPr/>
        </p:nvSpPr>
        <p:spPr>
          <a:xfrm>
            <a:off x="353038" y="747026"/>
            <a:ext cx="11718832" cy="1754326"/>
          </a:xfrm>
          <a:prstGeom prst="rect">
            <a:avLst/>
          </a:prstGeom>
        </p:spPr>
        <p:txBody>
          <a:bodyPr wrap="square">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任务活动一　诵读全诗，理解大意</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诵读诗韵</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spc="-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spc="-100">
                <a:latin typeface="Times New Roman" panose="02020603050405020304" pitchFamily="18" charset="0"/>
                <a:ea typeface="微软雅黑" panose="020b0503020204020204" pitchFamily="34" charset="-122"/>
                <a:cs typeface="Times New Roman" panose="02020603050405020304" pitchFamily="18" charset="0"/>
              </a:rPr>
              <a:t>边诵边读</a:t>
            </a:r>
            <a:r>
              <a:rPr lang="zh-CN" altLang="zh-CN" sz="2400" kern="100" spc="-100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spc="-100">
                <a:latin typeface="Times New Roman" panose="02020603050405020304" pitchFamily="18" charset="0"/>
                <a:ea typeface="微软雅黑" panose="020b0503020204020204" pitchFamily="34" charset="-122"/>
                <a:cs typeface="Times New Roman" panose="02020603050405020304" pitchFamily="18" charset="0"/>
              </a:rPr>
              <a:t>用</a:t>
            </a:r>
            <a:r>
              <a:rPr lang="en-US" altLang="zh-CN" sz="2400" kern="100" spc="-10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spc="-10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spc="-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100">
                <a:latin typeface="Times New Roman" panose="02020603050405020304" pitchFamily="18" charset="0"/>
                <a:ea typeface="微软雅黑" panose="020b0503020204020204" pitchFamily="34" charset="-122"/>
                <a:cs typeface="Times New Roman" panose="02020603050405020304" pitchFamily="18" charset="0"/>
              </a:rPr>
              <a:t>划分朗读节奏</a:t>
            </a:r>
            <a:r>
              <a:rPr lang="zh-CN" altLang="zh-CN" sz="2400" kern="100" spc="-100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spc="-100">
                <a:latin typeface="Times New Roman" panose="02020603050405020304" pitchFamily="18" charset="0"/>
                <a:ea typeface="微软雅黑" panose="020b0503020204020204" pitchFamily="34" charset="-122"/>
                <a:cs typeface="Times New Roman" panose="02020603050405020304" pitchFamily="18" charset="0"/>
              </a:rPr>
              <a:t>用</a:t>
            </a:r>
            <a:r>
              <a:rPr lang="en-US" altLang="zh-CN" sz="2400" kern="100" spc="-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 kern="100" spc="-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spc="-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100">
                <a:latin typeface="Times New Roman" panose="02020603050405020304" pitchFamily="18" charset="0"/>
                <a:ea typeface="微软雅黑" panose="020b0503020204020204" pitchFamily="34" charset="-122"/>
                <a:cs typeface="Times New Roman" panose="02020603050405020304" pitchFamily="18" charset="0"/>
              </a:rPr>
              <a:t>标出这首诗的韵脚</a:t>
            </a:r>
            <a:r>
              <a:rPr lang="zh-CN" altLang="zh-CN" sz="2400" kern="100" spc="-100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spc="-100">
                <a:latin typeface="Times New Roman" panose="02020603050405020304" pitchFamily="18" charset="0"/>
                <a:ea typeface="微软雅黑" panose="020b0503020204020204" pitchFamily="34" charset="-122"/>
                <a:cs typeface="Times New Roman" panose="02020603050405020304" pitchFamily="18" charset="0"/>
              </a:rPr>
              <a:t>并说说这首诗的押韵特点</a:t>
            </a:r>
            <a:r>
              <a:rPr lang="zh-CN" altLang="zh-CN" sz="2400" kern="100" spc="-1000">
                <a:latin typeface="Times New Roman" panose="02020603050405020304" pitchFamily="18" charset="0"/>
                <a:ea typeface="微软雅黑" panose="020b0503020204020204" pitchFamily="34" charset="-122"/>
                <a:cs typeface="Times New Roman" panose="02020603050405020304" pitchFamily="18" charset="0"/>
              </a:rPr>
              <a:t>。</a:t>
            </a:r>
          </a:p>
        </p:txBody>
      </p:sp>
      <p:sp>
        <p:nvSpPr>
          <p:cNvPr id="8" name="任意多边形 7">
            <a:extLst>
              <a:ext uri="{FF2B5EF4-FFF2-40B4-BE49-F238E27FC236}">
                <a16:creationId xmlns:a16="http://schemas.microsoft.com/office/drawing/2014/main" xmlns="" id="{9C51CE4B-0E0D-8B4D-87C7-9B9637584CEF}"/>
              </a:ext>
            </a:extLst>
          </p:cNvPr>
          <p:cNvSpPr/>
          <p:nvPr/>
        </p:nvSpPr>
        <p:spPr>
          <a:xfrm>
            <a:off x="-1" y="0"/>
            <a:ext cx="12190413" cy="621482"/>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 name="矩形 2"/>
          <p:cNvSpPr/>
          <p:nvPr/>
        </p:nvSpPr>
        <p:spPr>
          <a:xfrm>
            <a:off x="5370640" y="23934"/>
            <a:ext cx="1449133" cy="584775"/>
          </a:xfrm>
          <a:prstGeom prst="rect">
            <a:avLst/>
          </a:prstGeom>
        </p:spPr>
        <p:txBody>
          <a:bodyPr wrap="square">
            <a:spAutoFit/>
          </a:bodyPr>
          <a:lstStyle/>
          <a:p>
            <a:pPr>
              <a:spcBef>
                <a:spcPct val="0"/>
              </a:spcBef>
              <a:tabLst>
                <a:tab pos="2610485"/>
              </a:tabLst>
            </a:pPr>
            <a:r>
              <a:rPr lang="zh-CN" altLang="zh-CN" sz="3200" b="1">
                <a:solidFill>
                  <a:schemeClr val="accent6">
                    <a:lumMod val="75000"/>
                  </a:schemeClr>
                </a:solidFill>
                <a:latin typeface="微软雅黑" panose="020b0503020204020204" pitchFamily="34" charset="-122"/>
                <a:ea typeface="微软雅黑" panose="020b0503020204020204" pitchFamily="34" charset="-122"/>
              </a:rPr>
              <a:t>短歌行</a:t>
            </a:r>
          </a:p>
        </p:txBody>
      </p:sp>
      <p:grpSp>
        <p:nvGrpSpPr>
          <p:cNvPr id="4" name="组合 3"/>
          <p:cNvGrpSpPr/>
          <p:nvPr/>
        </p:nvGrpSpPr>
        <p:grpSpPr>
          <a:xfrm>
            <a:off x="3411216" y="2630923"/>
            <a:ext cx="5738088" cy="4074295"/>
            <a:chOff x="3411216" y="2630923"/>
            <a:chExt cx="5738088" cy="4074295"/>
          </a:xfrm>
        </p:grpSpPr>
        <p:sp>
          <p:nvSpPr>
            <p:cNvPr id="23" name="矩形 22"/>
            <p:cNvSpPr/>
            <p:nvPr/>
          </p:nvSpPr>
          <p:spPr>
            <a:xfrm>
              <a:off x="3417445" y="267277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4" name="矩形 23"/>
            <p:cNvSpPr/>
            <p:nvPr/>
          </p:nvSpPr>
          <p:spPr>
            <a:xfrm>
              <a:off x="5024322" y="264694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5" name="矩形 24"/>
            <p:cNvSpPr/>
            <p:nvPr/>
          </p:nvSpPr>
          <p:spPr>
            <a:xfrm>
              <a:off x="6626904" y="2656178"/>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26" name="矩形 25"/>
            <p:cNvSpPr/>
            <p:nvPr/>
          </p:nvSpPr>
          <p:spPr>
            <a:xfrm>
              <a:off x="8236974" y="264882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33" name="矩形 32"/>
            <p:cNvSpPr/>
            <p:nvPr/>
          </p:nvSpPr>
          <p:spPr>
            <a:xfrm>
              <a:off x="6627193" y="316081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35" name="矩形 34"/>
            <p:cNvSpPr/>
            <p:nvPr/>
          </p:nvSpPr>
          <p:spPr>
            <a:xfrm>
              <a:off x="5015086" y="316614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36" name="矩形 35"/>
            <p:cNvSpPr/>
            <p:nvPr/>
          </p:nvSpPr>
          <p:spPr>
            <a:xfrm>
              <a:off x="3411216" y="315977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7" name="矩形 16"/>
            <p:cNvSpPr/>
            <p:nvPr/>
          </p:nvSpPr>
          <p:spPr>
            <a:xfrm>
              <a:off x="3800186" y="2656178"/>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itchFamily="34" charset="-122"/>
                <a:cs typeface="Times New Roman" panose="02020603050405020304" pitchFamily="18" charset="0"/>
              </a:endParaRPr>
            </a:p>
          </p:txBody>
        </p:sp>
        <p:sp>
          <p:nvSpPr>
            <p:cNvPr id="19" name="矩形 18"/>
            <p:cNvSpPr/>
            <p:nvPr/>
          </p:nvSpPr>
          <p:spPr>
            <a:xfrm>
              <a:off x="5386739" y="2680097"/>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 name="矩形 19"/>
            <p:cNvSpPr/>
            <p:nvPr/>
          </p:nvSpPr>
          <p:spPr>
            <a:xfrm>
              <a:off x="8642790" y="2630923"/>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 name="矩形 20"/>
            <p:cNvSpPr/>
            <p:nvPr/>
          </p:nvSpPr>
          <p:spPr>
            <a:xfrm>
              <a:off x="8615486" y="3150245"/>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矩形 21"/>
            <p:cNvSpPr/>
            <p:nvPr/>
          </p:nvSpPr>
          <p:spPr>
            <a:xfrm>
              <a:off x="3826946" y="3170337"/>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9" name="矩形 58"/>
            <p:cNvSpPr/>
            <p:nvPr/>
          </p:nvSpPr>
          <p:spPr>
            <a:xfrm>
              <a:off x="5423145" y="3170337"/>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0" name="矩形 59"/>
            <p:cNvSpPr/>
            <p:nvPr/>
          </p:nvSpPr>
          <p:spPr>
            <a:xfrm>
              <a:off x="8236396" y="316081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62" name="矩形 61"/>
            <p:cNvSpPr/>
            <p:nvPr/>
          </p:nvSpPr>
          <p:spPr>
            <a:xfrm>
              <a:off x="3826946" y="3694606"/>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3" name="矩形 62"/>
            <p:cNvSpPr/>
            <p:nvPr/>
          </p:nvSpPr>
          <p:spPr>
            <a:xfrm>
              <a:off x="3826946" y="415627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4" name="矩形 63"/>
            <p:cNvSpPr/>
            <p:nvPr/>
          </p:nvSpPr>
          <p:spPr>
            <a:xfrm>
              <a:off x="3826946" y="4680540"/>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5" name="矩形 64"/>
            <p:cNvSpPr/>
            <p:nvPr/>
          </p:nvSpPr>
          <p:spPr>
            <a:xfrm>
              <a:off x="3826946" y="5176840"/>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6" name="矩形 65"/>
            <p:cNvSpPr/>
            <p:nvPr/>
          </p:nvSpPr>
          <p:spPr>
            <a:xfrm>
              <a:off x="3826946" y="5684400"/>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7" name="矩形 66"/>
            <p:cNvSpPr/>
            <p:nvPr/>
          </p:nvSpPr>
          <p:spPr>
            <a:xfrm>
              <a:off x="5423144" y="5684400"/>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8" name="矩形 67"/>
            <p:cNvSpPr/>
            <p:nvPr/>
          </p:nvSpPr>
          <p:spPr>
            <a:xfrm>
              <a:off x="5423144" y="6243553"/>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9" name="矩形 68"/>
            <p:cNvSpPr/>
            <p:nvPr/>
          </p:nvSpPr>
          <p:spPr>
            <a:xfrm>
              <a:off x="8656861" y="6243553"/>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0" name="矩形 69"/>
            <p:cNvSpPr/>
            <p:nvPr/>
          </p:nvSpPr>
          <p:spPr>
            <a:xfrm>
              <a:off x="8656861" y="5709377"/>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1" name="矩形 70"/>
            <p:cNvSpPr/>
            <p:nvPr/>
          </p:nvSpPr>
          <p:spPr>
            <a:xfrm>
              <a:off x="8656861" y="5222735"/>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2" name="矩形 71"/>
            <p:cNvSpPr/>
            <p:nvPr/>
          </p:nvSpPr>
          <p:spPr>
            <a:xfrm>
              <a:off x="8656861" y="4688559"/>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3" name="矩形 72"/>
            <p:cNvSpPr/>
            <p:nvPr/>
          </p:nvSpPr>
          <p:spPr>
            <a:xfrm>
              <a:off x="8656861" y="4192265"/>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4" name="矩形 73"/>
            <p:cNvSpPr/>
            <p:nvPr/>
          </p:nvSpPr>
          <p:spPr>
            <a:xfrm>
              <a:off x="8642790" y="3636887"/>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5" name="矩形 74"/>
            <p:cNvSpPr/>
            <p:nvPr/>
          </p:nvSpPr>
          <p:spPr>
            <a:xfrm>
              <a:off x="5416595" y="3665462"/>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6" name="矩形 75"/>
            <p:cNvSpPr/>
            <p:nvPr/>
          </p:nvSpPr>
          <p:spPr>
            <a:xfrm>
              <a:off x="5416595" y="4189162"/>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7" name="矩形 76"/>
            <p:cNvSpPr/>
            <p:nvPr/>
          </p:nvSpPr>
          <p:spPr>
            <a:xfrm>
              <a:off x="5416595" y="4674931"/>
              <a:ext cx="492443" cy="461665"/>
            </a:xfrm>
            <a:prstGeom prst="rect">
              <a:avLst/>
            </a:prstGeom>
          </p:spPr>
          <p:txBody>
            <a:bodyPr wrap="none">
              <a:spAutoFit/>
            </a:bodyPr>
            <a:lstStyle/>
            <a:p>
              <a:r>
                <a:rPr lang="zh-CN" altLang="zh-CN"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400" u="wavyHeavy" kern="100">
                <a:uFill>
                  <a:solidFill>
                    <a:srgbClr val="FF0000"/>
                  </a:solidFill>
                </a:u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8" name="矩形 77"/>
            <p:cNvSpPr/>
            <p:nvPr/>
          </p:nvSpPr>
          <p:spPr>
            <a:xfrm>
              <a:off x="3411216" y="366546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79" name="矩形 78"/>
            <p:cNvSpPr/>
            <p:nvPr/>
          </p:nvSpPr>
          <p:spPr>
            <a:xfrm>
              <a:off x="3411216" y="418243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0" name="矩形 79"/>
            <p:cNvSpPr/>
            <p:nvPr/>
          </p:nvSpPr>
          <p:spPr>
            <a:xfrm>
              <a:off x="3411216" y="4715175"/>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1" name="矩形 80"/>
            <p:cNvSpPr/>
            <p:nvPr/>
          </p:nvSpPr>
          <p:spPr>
            <a:xfrm>
              <a:off x="3411216" y="517684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2" name="矩形 81"/>
            <p:cNvSpPr/>
            <p:nvPr/>
          </p:nvSpPr>
          <p:spPr>
            <a:xfrm>
              <a:off x="3411216" y="571860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3" name="矩形 82"/>
            <p:cNvSpPr/>
            <p:nvPr/>
          </p:nvSpPr>
          <p:spPr>
            <a:xfrm>
              <a:off x="3411216" y="621191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4" name="矩形 83"/>
            <p:cNvSpPr/>
            <p:nvPr/>
          </p:nvSpPr>
          <p:spPr>
            <a:xfrm>
              <a:off x="5024322" y="621191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5" name="矩形 84"/>
            <p:cNvSpPr/>
            <p:nvPr/>
          </p:nvSpPr>
          <p:spPr>
            <a:xfrm>
              <a:off x="5024322" y="570000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6" name="矩形 85"/>
            <p:cNvSpPr/>
            <p:nvPr/>
          </p:nvSpPr>
          <p:spPr>
            <a:xfrm>
              <a:off x="5024322" y="5199611"/>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7" name="矩形 86"/>
            <p:cNvSpPr/>
            <p:nvPr/>
          </p:nvSpPr>
          <p:spPr>
            <a:xfrm>
              <a:off x="5024322" y="467493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8" name="矩形 87"/>
            <p:cNvSpPr/>
            <p:nvPr/>
          </p:nvSpPr>
          <p:spPr>
            <a:xfrm>
              <a:off x="5024322" y="415834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89" name="矩形 88"/>
            <p:cNvSpPr/>
            <p:nvPr/>
          </p:nvSpPr>
          <p:spPr>
            <a:xfrm>
              <a:off x="5024322" y="367155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1" name="矩形 90"/>
            <p:cNvSpPr/>
            <p:nvPr/>
          </p:nvSpPr>
          <p:spPr>
            <a:xfrm>
              <a:off x="6626904" y="367155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2" name="矩形 91"/>
            <p:cNvSpPr/>
            <p:nvPr/>
          </p:nvSpPr>
          <p:spPr>
            <a:xfrm>
              <a:off x="8245794" y="3671559"/>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3" name="矩形 92"/>
            <p:cNvSpPr/>
            <p:nvPr/>
          </p:nvSpPr>
          <p:spPr>
            <a:xfrm>
              <a:off x="8245794" y="4176148"/>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5" name="矩形 94"/>
            <p:cNvSpPr/>
            <p:nvPr/>
          </p:nvSpPr>
          <p:spPr>
            <a:xfrm>
              <a:off x="8245794" y="467084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6" name="矩形 95"/>
            <p:cNvSpPr/>
            <p:nvPr/>
          </p:nvSpPr>
          <p:spPr>
            <a:xfrm>
              <a:off x="8245794" y="5193336"/>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7" name="矩形 96"/>
            <p:cNvSpPr/>
            <p:nvPr/>
          </p:nvSpPr>
          <p:spPr>
            <a:xfrm>
              <a:off x="8245794" y="5706528"/>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8" name="矩形 97"/>
            <p:cNvSpPr/>
            <p:nvPr/>
          </p:nvSpPr>
          <p:spPr>
            <a:xfrm>
              <a:off x="8245794" y="6180272"/>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99" name="矩形 98"/>
            <p:cNvSpPr/>
            <p:nvPr/>
          </p:nvSpPr>
          <p:spPr>
            <a:xfrm>
              <a:off x="6626904" y="620884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1" name="矩形 100"/>
            <p:cNvSpPr/>
            <p:nvPr/>
          </p:nvSpPr>
          <p:spPr>
            <a:xfrm>
              <a:off x="6626904" y="570652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2" name="矩形 101"/>
            <p:cNvSpPr/>
            <p:nvPr/>
          </p:nvSpPr>
          <p:spPr>
            <a:xfrm>
              <a:off x="6626904" y="5213560"/>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3" name="矩形 102"/>
            <p:cNvSpPr/>
            <p:nvPr/>
          </p:nvSpPr>
          <p:spPr>
            <a:xfrm>
              <a:off x="6626904" y="4699964"/>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sp>
          <p:nvSpPr>
            <p:cNvPr id="104" name="矩形 103"/>
            <p:cNvSpPr/>
            <p:nvPr/>
          </p:nvSpPr>
          <p:spPr>
            <a:xfrm>
              <a:off x="6626904" y="4187867"/>
              <a:ext cx="269626"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en-US" sz="2400">
                <a:solidFill>
                  <a:srgbClr val="C00000"/>
                </a:solidFill>
              </a:endParaRPr>
            </a:p>
          </p:txBody>
        </p:sp>
      </p:grpSp>
    </p:spTree>
    <p:extLst>
      <p:ext uri="{BB962C8B-B14F-4D97-AF65-F5344CB8AC3E}">
        <p14:creationId xmlns:p14="http://schemas.microsoft.com/office/powerpoint/2010/main" val="1149432761"/>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p:nvSpPr>
        <p:spPr>
          <a:xfrm>
            <a:off x="368809" y="693490"/>
            <a:ext cx="11487037" cy="1200329"/>
          </a:xfrm>
          <a:prstGeom prst="rect">
            <a:avLst/>
          </a:prstGeom>
        </p:spPr>
        <p:txBody>
          <a:bodyPr wrap="square">
            <a:spAutoFit/>
          </a:bodyPr>
          <a:lstStyle/>
          <a:p>
            <a:pPr algn="just">
              <a:lnSpc>
                <a:spcPct val="150000"/>
              </a:lnSpc>
              <a:spcAft>
                <a:spcPct val="0"/>
              </a:spcAft>
            </a:pPr>
            <a:r>
              <a:rPr lang="zh-CN" altLang="zh-CN" sz="2400" b="1"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慨当以慷</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食野之苹</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忧从中来</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三句的节奏从语法角度讲应该是</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慨</a:t>
            </a:r>
            <a:r>
              <a:rPr lang="en-US" altLang="zh-CN" sz="2400" kern="100" spc="-100">
                <a:latin typeface="IPAPANNEW" panose="02000500070000020004" pitchFamily="2" charset="0"/>
                <a:ea typeface="仿宋_GB2312" panose="02010609030101010101" pitchFamily="49" charset="-122"/>
                <a:cs typeface="Times New Roman" panose="02020603050405020304" pitchFamily="18" charset="0"/>
              </a:rPr>
              <a:t>/</a:t>
            </a:r>
            <a:r>
              <a:rPr lang="zh-CN" altLang="zh-CN" sz="2400" kern="100" spc="-100">
                <a:latin typeface="IPAPANNEW" panose="02000500070000020004" pitchFamily="2" charset="0"/>
                <a:ea typeface="仿宋_GB2312" panose="02010609030101010101" pitchFamily="49" charset="-122"/>
                <a:cs typeface="Times New Roman" panose="02020603050405020304" pitchFamily="18" charset="0"/>
              </a:rPr>
              <a:t>当以</a:t>
            </a:r>
            <a:r>
              <a:rPr lang="en-US" altLang="zh-CN" sz="2400" kern="100" spc="-100">
                <a:latin typeface="IPAPANNEW" panose="02000500070000020004" pitchFamily="2"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慷</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食</a:t>
            </a:r>
            <a:r>
              <a:rPr lang="en-US" altLang="zh-CN" sz="2400" kern="100" spc="-100">
                <a:latin typeface="IPAPANNEW" panose="02000500070000020004" pitchFamily="2" charset="0"/>
                <a:ea typeface="仿宋_GB2312" panose="02010609030101010101" pitchFamily="49" charset="-122"/>
                <a:cs typeface="Times New Roman" panose="02020603050405020304" pitchFamily="18" charset="0"/>
              </a:rPr>
              <a:t>/</a:t>
            </a:r>
            <a:r>
              <a:rPr lang="zh-CN" altLang="zh-CN" sz="2400" kern="100" spc="-100">
                <a:latin typeface="IPAPANNEW" panose="02000500070000020004" pitchFamily="2" charset="0"/>
                <a:ea typeface="仿宋_GB2312" panose="02010609030101010101" pitchFamily="49" charset="-122"/>
                <a:cs typeface="Times New Roman" panose="02020603050405020304" pitchFamily="18" charset="0"/>
              </a:rPr>
              <a:t>野之</a:t>
            </a:r>
            <a:r>
              <a:rPr lang="en-US" altLang="zh-CN" sz="2400" kern="100" spc="-100">
                <a:latin typeface="IPAPANNEW" panose="02000500070000020004" pitchFamily="2"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苹</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忧</a:t>
            </a:r>
            <a:r>
              <a:rPr lang="en-US" altLang="zh-CN" sz="2400" kern="100" spc="-100">
                <a:latin typeface="IPAPANNEW" panose="02000500070000020004" pitchFamily="2" charset="0"/>
                <a:ea typeface="仿宋_GB2312" panose="02010609030101010101" pitchFamily="49" charset="-122"/>
                <a:cs typeface="Times New Roman" panose="02020603050405020304" pitchFamily="18" charset="0"/>
              </a:rPr>
              <a:t>/</a:t>
            </a:r>
            <a:r>
              <a:rPr lang="zh-CN" altLang="zh-CN" sz="2400" kern="100" spc="-100">
                <a:latin typeface="IPAPANNEW" panose="02000500070000020004" pitchFamily="2" charset="0"/>
                <a:ea typeface="仿宋_GB2312" panose="02010609030101010101" pitchFamily="49" charset="-122"/>
                <a:cs typeface="Times New Roman" panose="02020603050405020304" pitchFamily="18" charset="0"/>
              </a:rPr>
              <a:t>从中</a:t>
            </a:r>
            <a:r>
              <a:rPr lang="en-US" altLang="zh-CN" sz="2400" kern="100" spc="-100">
                <a:latin typeface="IPAPANNEW" panose="02000500070000020004" pitchFamily="2" charset="0"/>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来</a:t>
            </a:r>
            <a:r>
              <a:rPr lang="en-US" altLang="zh-CN" sz="2400" kern="100" spc="-10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spc="-100">
                <a:latin typeface="Times New Roman" panose="02020603050405020304" pitchFamily="18" charset="0"/>
                <a:ea typeface="仿宋_GB2312" panose="02010609030101010101" pitchFamily="49" charset="-122"/>
                <a:cs typeface="Times New Roman" panose="02020603050405020304" pitchFamily="18" charset="0"/>
              </a:rPr>
              <a:t>，但在朗诵时一般要处理为在中间断开。</a:t>
            </a:r>
            <a:endParaRPr lang="zh-CN" altLang="zh-CN" sz="1050" kern="100" spc="-100">
              <a:latin typeface="宋体" panose="02010600030101010101" pitchFamily="2" charset="-122"/>
              <a:ea typeface="仿宋_GB2312" pitchFamily="49" charset="-122"/>
              <a:cs typeface="Courier New" panose="02070309020205020404" pitchFamily="49" charset="0"/>
            </a:endParaRPr>
          </a:p>
        </p:txBody>
      </p:sp>
      <p:sp>
        <p:nvSpPr>
          <p:cNvPr id="39" name="矩形 38"/>
          <p:cNvSpPr/>
          <p:nvPr/>
        </p:nvSpPr>
        <p:spPr>
          <a:xfrm>
            <a:off x="368809" y="1989634"/>
            <a:ext cx="2846077" cy="646331"/>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押韵特点</a:t>
            </a:r>
            <a:endParaRPr lang="zh-CN" altLang="zh-CN" sz="1050" kern="100">
              <a:latin typeface="宋体" panose="02010600030101010101" pitchFamily="2" charset="-122"/>
              <a:cs typeface="Courier New" panose="02070309020205020404" pitchFamily="49" charset="0"/>
            </a:endParaRPr>
          </a:p>
        </p:txBody>
      </p:sp>
      <p:sp>
        <p:nvSpPr>
          <p:cNvPr id="40" name="矩形 39"/>
          <p:cNvSpPr/>
          <p:nvPr/>
        </p:nvSpPr>
        <p:spPr>
          <a:xfrm>
            <a:off x="368809" y="2747020"/>
            <a:ext cx="11412000" cy="1131079"/>
          </a:xfrm>
          <a:prstGeom prst="rect">
            <a:avLst/>
          </a:prstGeom>
        </p:spPr>
        <p:txBody>
          <a:bodyPr>
            <a:spAutoFit/>
          </a:bodyPr>
          <a:lstStyle/>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不是一韵到底，而是以四句为一组，每四句一换韵；</a:t>
            </a:r>
            <a:endParaRPr lang="en-US" altLang="zh-CN" sz="2400" kern="100">
              <a:solidFill>
                <a:srgbClr val="C00000"/>
              </a:solidFill>
              <a:latin typeface="Times New Roman" panose="02020603050405020304"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每一组基本上第一、二、四句押相同或相似的韵，第三句不押。</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6717704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blinds(horizontal)">
                                      <p:cBhvr>
                                        <p:cTn id="7" dur="500"/>
                                        <p:tgtEl>
                                          <p:spTgt spid="4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
                                            <p:txEl>
                                              <p:pRg st="1" end="1"/>
                                            </p:txEl>
                                          </p:spTgt>
                                        </p:tgtEl>
                                        <p:attrNameLst>
                                          <p:attrName>style.visibility</p:attrName>
                                        </p:attrNameLst>
                                      </p:cBhvr>
                                      <p:to>
                                        <p:strVal val="visible"/>
                                      </p:to>
                                    </p:set>
                                    <p:animEffect transition="in" filter="blinds(horizontal)">
                                      <p:cBhvr>
                                        <p:cTn id="12" dur="500"/>
                                        <p:tgtEl>
                                          <p:spTgt spid="4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79681" y="117426"/>
            <a:ext cx="11412000" cy="1131079"/>
          </a:xfrm>
          <a:prstGeom prst="rect">
            <a:avLst/>
          </a:prstGeom>
        </p:spPr>
        <p:txBody>
          <a:bodyPr>
            <a:spAutoFit/>
          </a:bodyPr>
          <a:lstStyle/>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初步理解</a:t>
            </a:r>
            <a:endParaRPr lang="zh-CN" altLang="zh-CN" sz="1050" kern="100">
              <a:latin typeface="宋体" panose="02010600030101010101" pitchFamily="2" charset="-122"/>
              <a:cs typeface="Courier New" panose="02070309020205020404" pitchFamily="49" charset="0"/>
            </a:endParaRPr>
          </a:p>
          <a:p>
            <a:pPr>
              <a:lnSpc>
                <a:spcPct val="150000"/>
              </a:lnSpc>
            </a:pPr>
            <a:r>
              <a:rPr lang="en-US" altLang="zh-CN" sz="2400" kern="100">
                <a:latin typeface="Times New Roman" panose="02020603050405020304" pitchFamily="18" charset="0"/>
                <a:ea typeface="微软雅黑" panose="020b0503020204020204" pitchFamily="34" charset="-122"/>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《短歌行》一诗的诗眼是什么？其内涵是什么？</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79681" y="3809866"/>
            <a:ext cx="11412000" cy="577081"/>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诗眼是</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忧</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。诗人忧的是人生短暂，功业未就，人才难求。</a:t>
            </a:r>
            <a:endParaRPr lang="zh-CN" altLang="zh-CN" sz="1050" kern="100">
              <a:latin typeface="宋体" panose="02010600030101010101" pitchFamily="2" charset="-122"/>
              <a:cs typeface="Courier New" panose="02070309020205020404" pitchFamily="49" charset="0"/>
            </a:endParaRPr>
          </a:p>
        </p:txBody>
      </p:sp>
      <p:sp>
        <p:nvSpPr>
          <p:cNvPr id="7" name="圆角矩形 6"/>
          <p:cNvSpPr/>
          <p:nvPr/>
        </p:nvSpPr>
        <p:spPr>
          <a:xfrm>
            <a:off x="334566" y="1295691"/>
            <a:ext cx="11521280" cy="2371176"/>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8074" y="1327789"/>
            <a:ext cx="11294265" cy="2339078"/>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相关链接</a:t>
            </a:r>
            <a:r>
              <a:rPr lang="en-US"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诗眼</a:t>
            </a:r>
          </a:p>
          <a:p>
            <a:pPr indent="541338">
              <a:lnSpc>
                <a:spcPct val="150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诗眼是一首诗中最能表现情感意味、精神内涵的字。或者说，诗眼就是指在诗歌中起画龙点睛作用的关键字。</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诗眼</a:t>
            </a:r>
            <a:r>
              <a:rPr lang="en-US" altLang="zh-CN" sz="2400" kern="10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多为动词或形容词，其位置并不固定，可以在题目中，也可以在诗中。</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9" name="矩形 8"/>
          <p:cNvSpPr/>
          <p:nvPr/>
        </p:nvSpPr>
        <p:spPr>
          <a:xfrm>
            <a:off x="379681" y="4523119"/>
            <a:ext cx="11412000" cy="577081"/>
          </a:xfrm>
          <a:prstGeom prst="rect">
            <a:avLst/>
          </a:prstGeom>
        </p:spPr>
        <p:txBody>
          <a:bodyPr>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这首诗每</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句为一个部分，可分为四个部分。请分别概括每一部分的大意。</a:t>
            </a:r>
            <a:endParaRPr lang="zh-CN" altLang="zh-CN" sz="1050" kern="100">
              <a:latin typeface="宋体" panose="02010600030101010101" pitchFamily="2" charset="-122"/>
              <a:cs typeface="Courier New" panose="02070309020205020404" pitchFamily="49" charset="0"/>
            </a:endParaRPr>
          </a:p>
        </p:txBody>
      </p:sp>
      <p:sp>
        <p:nvSpPr>
          <p:cNvPr id="10" name="矩形 9"/>
          <p:cNvSpPr/>
          <p:nvPr/>
        </p:nvSpPr>
        <p:spPr>
          <a:xfrm>
            <a:off x="379681" y="5179035"/>
            <a:ext cx="11412000" cy="1131079"/>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第一部分：时光易逝，人生苦短。第二部分：渴望贤才，礼遇嘉宾。第三部分：渴盼人才，忧思难解。第四部分：虚心纳士，竭尽诚心。</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4123727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34566" y="189434"/>
            <a:ext cx="11412000" cy="1685077"/>
          </a:xfrm>
          <a:prstGeom prst="rect">
            <a:avLst/>
          </a:prstGeom>
        </p:spPr>
        <p:txBody>
          <a:bodyPr>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任务活动二　赏析技巧，体悟情感</a:t>
            </a:r>
            <a:endParaRPr lang="zh-CN" altLang="zh-CN" sz="1050" kern="100">
              <a:latin typeface="宋体" panose="02010600030101010101" pitchFamily="2" charset="-122"/>
              <a:cs typeface="Courier New" panose="02070309020205020404" pitchFamily="49" charset="0"/>
            </a:endParaRPr>
          </a:p>
          <a:p>
            <a:pPr>
              <a:lnSpc>
                <a:spcPct val="150000"/>
              </a:lnSpc>
            </a:pPr>
            <a:r>
              <a:rPr lang="en-US" altLang="zh-CN" sz="2400" kern="100">
                <a:latin typeface="Times New Roman" panose="02020603050405020304" pitchFamily="18" charset="0"/>
                <a:ea typeface="微软雅黑" panose="020b0503020204020204" pitchFamily="34" charset="-122"/>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《短歌行》一诗淋漓尽致地表现出诗人的抱负，诗中引用了很多典故来表达诗人的决心。请找出诗中用典的诗句，并分析其表达效果。</a:t>
            </a:r>
            <a:endParaRPr lang="zh-CN" altLang="zh-CN" sz="1050" kern="100">
              <a:latin typeface="宋体" panose="02010600030101010101" pitchFamily="2" charset="-122"/>
              <a:cs typeface="Courier New" panose="02070309020205020404" pitchFamily="49" charset="0"/>
            </a:endParaRPr>
          </a:p>
        </p:txBody>
      </p:sp>
      <p:sp>
        <p:nvSpPr>
          <p:cNvPr id="5" name="圆角矩形 4"/>
          <p:cNvSpPr/>
          <p:nvPr/>
        </p:nvSpPr>
        <p:spPr>
          <a:xfrm>
            <a:off x="334566" y="2018527"/>
            <a:ext cx="11521280" cy="4437906"/>
          </a:xfrm>
          <a:prstGeom prst="roundRect">
            <a:avLst>
              <a:gd name="adj" fmla="val 5340"/>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566" y="1999477"/>
            <a:ext cx="11521280" cy="4555069"/>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相关链接</a:t>
            </a:r>
            <a:r>
              <a:rPr lang="en-US" altLang="zh-CN" sz="2400" b="1" kern="10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用典</a:t>
            </a:r>
            <a:endParaRPr lang="zh-CN" altLang="zh-CN" sz="1050" kern="100">
              <a:latin typeface="宋体" panose="02010600030101010101" pitchFamily="2" charset="-122"/>
              <a:cs typeface="Courier New" panose="02070309020205020404" pitchFamily="49" charset="0"/>
            </a:endParaRPr>
          </a:p>
          <a:p>
            <a:pPr indent="541338">
              <a:lnSpc>
                <a:spcPct val="150000"/>
              </a:lnSpc>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用典也叫用事，是中国诗歌创作的传统特色之一，分事典和语典两种。事典是借用历史故事来表达作者的思想感情，包括表明对现实生活中某些问题的立场和态度、个人的意绪和愿望等，属于借古抒怀。语典是指引用或化用前人的诗文名句，目的是加深诗词中的意境，促使人联想而寻意于言外。另外，根据用典的目的，可分为正用典</a:t>
            </a:r>
            <a:r>
              <a:rPr lang="en-US" altLang="zh-CN" sz="2400" kern="100">
                <a:latin typeface="Symbol" panose="05050102010706020507" pitchFamily="18" charset="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表意与典故意一致</a:t>
            </a:r>
            <a:r>
              <a:rPr lang="en-US" altLang="zh-CN" sz="2400" kern="100">
                <a:latin typeface="Symbol" panose="05050102010706020507" pitchFamily="18" charset="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和反用典</a:t>
            </a:r>
            <a:r>
              <a:rPr lang="en-US" altLang="zh-CN" sz="2400" kern="100">
                <a:latin typeface="Symbol" panose="05050102010706020507" pitchFamily="18" charset="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表意与典故意相反</a:t>
            </a:r>
            <a:r>
              <a:rPr lang="en-US" altLang="zh-CN" sz="2400" kern="100">
                <a:latin typeface="Symbol" panose="05050102010706020507" pitchFamily="18" charset="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；根据用典的形式，可分为明用典与暗用典</a:t>
            </a:r>
            <a:r>
              <a:rPr lang="en-US" altLang="zh-CN" sz="2400" kern="100">
                <a:latin typeface="Symbol" panose="05050102010706020507" pitchFamily="18" charset="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多指语典</a:t>
            </a:r>
            <a:r>
              <a:rPr lang="en-US" altLang="zh-CN" sz="2400" kern="100">
                <a:latin typeface="Symbol" panose="05050102010706020507" pitchFamily="18" charset="2"/>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。使用典故，可以使表情达意委婉含蓄，意味深长；充实内容，美化词句。</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422446170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34566" y="280492"/>
            <a:ext cx="11412000" cy="6117059"/>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青青子衿，悠悠我心。</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引自《诗经</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郑风</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子衿》，原句是表达一个姑娘对情人的思念。曹操把它借用过来，表达对贤才的渴求，从而表达了自己念念不忘贤才的一片真情。</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呦呦鹿鸣，食野之苹。我有嘉宾，鼓瑟吹笙。</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引自《诗经</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小雅</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鹿鸣》，原句体现了殿堂上嘉宾的琴瑟歌咏以及宾主之间的互敬互融之情状。曹操借用这些诗句，表达了自己礼遇贤才的态度，意在告诉贤才们，只要你们到我这里来，我是一定会待以</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嘉宾</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之礼的。</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山不厌高，海不厌深。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出自《管子</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形解》：</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海不辞水，故能成其大；山不辞土，故能成其高；明主不厌人，故能成其众；士不厌学，故能成其圣</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原句运用比喻手法说明无论治国还是治学，都应有兼容并包的宏大气度。曹操化用了这几句，说明自己渴望多纳贤才，多多益善。</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4794395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afterGroup">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175">
          <a:prstDash val="solid"/>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303</Paragraphs>
  <Slides>49</Slides>
  <Notes>39</Notes>
  <TotalTime>12599</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49</vt:i4>
      </vt:variant>
    </vt:vector>
  </HeadingPairs>
  <TitlesOfParts>
    <vt:vector baseType="lpstr" size="69">
      <vt:lpstr>Arial</vt:lpstr>
      <vt:lpstr>Calibri</vt:lpstr>
      <vt:lpstr>微软雅黑</vt:lpstr>
      <vt:lpstr>Calibri Light</vt:lpstr>
      <vt:lpstr>Impact</vt:lpstr>
      <vt:lpstr>宋体</vt:lpstr>
      <vt:lpstr>方正清刻本悦宋简体</vt:lpstr>
      <vt:lpstr>Times New Roman</vt:lpstr>
      <vt:lpstr>楷体_GB2312</vt:lpstr>
      <vt:lpstr>IPAPANNEW</vt:lpstr>
      <vt:lpstr>Courier New</vt:lpstr>
      <vt:lpstr>宋体-方正超大字符集</vt:lpstr>
      <vt:lpstr>仿宋_GB2312</vt:lpstr>
      <vt:lpstr>Symbol</vt:lpstr>
      <vt:lpstr>隶书</vt:lpstr>
      <vt:lpstr>华文新魏</vt:lpstr>
      <vt:lpstr>黑体</vt:lpstr>
      <vt:lpstr>华文行楷</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xb21cn</cp:lastModifiedBy>
  <cp:revision>2506</cp:revision>
  <dcterms:modified xsi:type="dcterms:W3CDTF">2020-09-17T05:52:45Z</dcterms:modified>
</cp:coreProperties>
</file>