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 action="ppaction://noaction"/>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课前篇情境创设</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 action="ppaction://noaction"/>
            </p:cNvPr>
            <p:cNvSpPr txBox="1"/>
            <p:nvPr userDrawn="1"/>
          </p:nvSpPr>
          <p:spPr>
            <a:xfrm>
              <a:off x="60351" y="2460637"/>
              <a:ext cx="1289016"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13.xml"/><Relationship Id="rId6" Type="http://schemas.openxmlformats.org/officeDocument/2006/relationships/image" Target="../media/image11.emf"/><Relationship Id="rId5" Type="http://schemas.openxmlformats.org/officeDocument/2006/relationships/package" Target="../embeddings/Document10.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13.xml"/><Relationship Id="rId6" Type="http://schemas.openxmlformats.org/officeDocument/2006/relationships/image" Target="../media/image12.emf"/><Relationship Id="rId5" Type="http://schemas.openxmlformats.org/officeDocument/2006/relationships/package" Target="../embeddings/Document11.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3.jpeg"/><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 Target="slide12.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 Target="slide12.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4.jpeg"/><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 Target="slide12.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 Target="slide12.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5.jpeg"/><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 Target="slide12.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 Target="slide12.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 Target="slide12.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 Target="slide12.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6.xml"/><Relationship Id="rId2" Type="http://schemas.openxmlformats.org/officeDocument/2006/relationships/image" Target="../media/image2.emf"/><Relationship Id="rId1" Type="http://schemas.openxmlformats.org/officeDocument/2006/relationships/package" Target="../embeddings/Document1.docx"/></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 Target="slide12.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 Target="slide12.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 Target="slide12.xml"/></Relationships>
</file>

<file path=ppt/slides/_rels/slide3.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13.xml"/><Relationship Id="rId6" Type="http://schemas.openxmlformats.org/officeDocument/2006/relationships/image" Target="../media/image3.emf"/><Relationship Id="rId5" Type="http://schemas.openxmlformats.org/officeDocument/2006/relationships/package" Target="../embeddings/Document2.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13.xml"/><Relationship Id="rId6" Type="http://schemas.openxmlformats.org/officeDocument/2006/relationships/image" Target="../media/image4.emf"/><Relationship Id="rId5" Type="http://schemas.openxmlformats.org/officeDocument/2006/relationships/package" Target="../embeddings/Document3.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8" Type="http://schemas.openxmlformats.org/officeDocument/2006/relationships/vmlDrawing" Target="../drawings/vmlDrawing4.vml"/><Relationship Id="rId7" Type="http://schemas.openxmlformats.org/officeDocument/2006/relationships/slideLayout" Target="../slideLayouts/slideLayout13.xml"/><Relationship Id="rId6" Type="http://schemas.openxmlformats.org/officeDocument/2006/relationships/image" Target="../media/image5.emf"/><Relationship Id="rId5" Type="http://schemas.openxmlformats.org/officeDocument/2006/relationships/package" Target="../embeddings/Document4.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9" Type="http://schemas.openxmlformats.org/officeDocument/2006/relationships/package" Target="../embeddings/Document7.docx"/><Relationship Id="rId8" Type="http://schemas.openxmlformats.org/officeDocument/2006/relationships/image" Target="../media/image7.emf"/><Relationship Id="rId7" Type="http://schemas.openxmlformats.org/officeDocument/2006/relationships/package" Target="../embeddings/Document6.docx"/><Relationship Id="rId6" Type="http://schemas.openxmlformats.org/officeDocument/2006/relationships/image" Target="../media/image6.emf"/><Relationship Id="rId5" Type="http://schemas.openxmlformats.org/officeDocument/2006/relationships/package" Target="../embeddings/Document5.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2" Type="http://schemas.openxmlformats.org/officeDocument/2006/relationships/vmlDrawing" Target="../drawings/vmlDrawing5.vml"/><Relationship Id="rId11" Type="http://schemas.openxmlformats.org/officeDocument/2006/relationships/slideLayout" Target="../slideLayouts/slideLayout13.xml"/><Relationship Id="rId10" Type="http://schemas.openxmlformats.org/officeDocument/2006/relationships/image" Target="../media/image8.emf"/><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0.emf"/><Relationship Id="rId7" Type="http://schemas.openxmlformats.org/officeDocument/2006/relationships/package" Target="../embeddings/Document9.docx"/><Relationship Id="rId6" Type="http://schemas.openxmlformats.org/officeDocument/2006/relationships/image" Target="../media/image9.emf"/><Relationship Id="rId5" Type="http://schemas.openxmlformats.org/officeDocument/2006/relationships/package" Target="../embeddings/Document8.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0" Type="http://schemas.openxmlformats.org/officeDocument/2006/relationships/vmlDrawing" Target="../drawings/vmlDrawing6.v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a:t>5</a:t>
            </a:r>
            <a:r>
              <a:rPr lang="zh-CN" altLang="zh-CN"/>
              <a:t>　雷雨</a:t>
            </a:r>
            <a:r>
              <a:rPr lang="en-US" altLang="zh-CN"/>
              <a:t>(</a:t>
            </a:r>
            <a:r>
              <a:rPr lang="zh-CN" altLang="zh-CN"/>
              <a:t>节选</a:t>
            </a:r>
            <a:r>
              <a:rPr lang="en-US" altLang="zh-CN"/>
              <a:t>)</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96752"/>
            <a:ext cx="8128000" cy="90297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成语辨析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一帆风顺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春风得意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2048987"/>
          <a:ext cx="8128000" cy="4988977"/>
        </p:xfrm>
        <a:graphic>
          <a:graphicData uri="http://schemas.openxmlformats.org/presentationml/2006/ole">
            <mc:AlternateContent xmlns:mc="http://schemas.openxmlformats.org/markup-compatibility/2006">
              <mc:Choice xmlns:v="urn:schemas-microsoft-com:vml" Requires="v">
                <p:oleObj spid="_x0000_s7176" name="文档" r:id="rId5" imgW="3928110" imgH="2411730" progId="Word.Document.12">
                  <p:embed/>
                </p:oleObj>
              </mc:Choice>
              <mc:Fallback>
                <p:oleObj name="文档" r:id="rId5" imgW="3928110" imgH="2411730" progId="Word.Document.12">
                  <p:embed/>
                  <p:pic>
                    <p:nvPicPr>
                      <p:cNvPr id="0" name="图片 7175"/>
                      <p:cNvPicPr/>
                      <p:nvPr/>
                    </p:nvPicPr>
                    <p:blipFill>
                      <a:blip r:embed="rId6"/>
                      <a:stretch>
                        <a:fillRect/>
                      </a:stretch>
                    </p:blipFill>
                    <p:spPr>
                      <a:xfrm>
                        <a:off x="2032000" y="2048987"/>
                        <a:ext cx="8128000" cy="4988977"/>
                      </a:xfrm>
                      <a:prstGeom prst="rect">
                        <a:avLst/>
                      </a:prstGeom>
                    </p:spPr>
                  </p:pic>
                </p:oleObj>
              </mc:Fallback>
            </mc:AlternateContent>
          </a:graphicData>
        </a:graphic>
      </p:graphicFrame>
      <p:sp>
        <p:nvSpPr>
          <p:cNvPr id="12" name="矩形 11"/>
          <p:cNvSpPr/>
          <p:nvPr/>
        </p:nvSpPr>
        <p:spPr>
          <a:xfrm>
            <a:off x="4676478" y="5033724"/>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4655930" y="5775177"/>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40288" y="1202210"/>
            <a:ext cx="2511425" cy="497205"/>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如梦初醒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醍醐灌顶</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1697350"/>
          <a:ext cx="8128000" cy="4988977"/>
        </p:xfrm>
        <a:graphic>
          <a:graphicData uri="http://schemas.openxmlformats.org/presentationml/2006/ole">
            <mc:AlternateContent xmlns:mc="http://schemas.openxmlformats.org/markup-compatibility/2006">
              <mc:Choice xmlns:v="urn:schemas-microsoft-com:vml" Requires="v">
                <p:oleObj spid="_x0000_s8200" name="文档" r:id="rId5" imgW="3928110" imgH="2411730" progId="Word.Document.12">
                  <p:embed/>
                </p:oleObj>
              </mc:Choice>
              <mc:Fallback>
                <p:oleObj name="文档" r:id="rId5" imgW="3928110" imgH="2411730" progId="Word.Document.12">
                  <p:embed/>
                  <p:pic>
                    <p:nvPicPr>
                      <p:cNvPr id="0" name="图片 8199"/>
                      <p:cNvPicPr/>
                      <p:nvPr/>
                    </p:nvPicPr>
                    <p:blipFill>
                      <a:blip r:embed="rId6"/>
                      <a:stretch>
                        <a:fillRect/>
                      </a:stretch>
                    </p:blipFill>
                    <p:spPr>
                      <a:xfrm>
                        <a:off x="2032000" y="1697350"/>
                        <a:ext cx="8128000" cy="4988977"/>
                      </a:xfrm>
                      <a:prstGeom prst="rect">
                        <a:avLst/>
                      </a:prstGeom>
                    </p:spPr>
                  </p:pic>
                </p:oleObj>
              </mc:Fallback>
            </mc:AlternateContent>
          </a:graphicData>
        </a:graphic>
      </p:graphicFrame>
      <p:sp>
        <p:nvSpPr>
          <p:cNvPr id="12" name="矩形 11"/>
          <p:cNvSpPr/>
          <p:nvPr/>
        </p:nvSpPr>
        <p:spPr>
          <a:xfrm>
            <a:off x="5725686" y="4694232"/>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5725686" y="5425411"/>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91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m20.eps" descr="id:2147492785;FounderCES"/>
          <p:cNvPicPr>
            <a:picLocks noChangeAspect="1"/>
          </p:cNvPicPr>
          <p:nvPr/>
        </p:nvPicPr>
        <p:blipFill>
          <a:blip r:embed="rId6"/>
          <a:stretch>
            <a:fillRect/>
          </a:stretch>
        </p:blipFill>
        <p:spPr>
          <a:xfrm>
            <a:off x="3042657" y="2121365"/>
            <a:ext cx="6106686" cy="28692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513599"/>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本文以</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年代的中国社会为背景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通过带有浓厚封建色彩的资本家周朴园家庭内部的种种纠葛和周、鲁两家错综复杂的矛盾冲突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艺术地反映了资产阶级腐朽、糜烂的生活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揭露了资本家的自私、虚伪、贪婪、冷酷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猛烈地抨击了旧中国黑暗腐朽的社会制度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展示出旧制度必然崩溃的历史命运。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196752"/>
            <a:ext cx="8128000" cy="49618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把握戏剧主题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课文中出现的四个人物之间交叉着多重矛盾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请简要说明</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a:t>
            </a:r>
            <a:endPar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以周朴园为代表的资本家与以鲁侍萍为代表的下层劳动人民之间的矛盾冲突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这是根本利益的冲突。</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周朴园与鲁大海之间的矛盾冲突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父与子的矛盾冲突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资本家与工人之间的矛盾冲突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阶级利益的冲突。</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鲁大海与周萍之间的矛盾冲突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兄弟之间的矛盾冲突。</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鲁侍萍与周萍之间的矛盾冲突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母子之间的矛盾。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m21.eps" descr="id:2147492806;FounderCES"/>
          <p:cNvPicPr/>
          <p:nvPr/>
        </p:nvPicPr>
        <p:blipFill>
          <a:blip r:embed="rId6"/>
          <a:stretch>
            <a:fillRect/>
          </a:stretch>
        </p:blipFill>
        <p:spPr>
          <a:xfrm>
            <a:off x="4223792" y="2086880"/>
            <a:ext cx="3326036" cy="1690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wipe(down)">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68760"/>
            <a:ext cx="8128000" cy="496189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周鲁两家的矛盾冲突的根源是什么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周朴园是带有浓厚封建性的资本家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鲁家母子是善良的下层劳动人民。他们之间阶级地位和思想意识的对立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使他们必然产生矛盾冲突。从整个戏剧来看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在错综复杂的矛盾冲突中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以周朴园为代表的资本家与以鲁侍萍为代表的下层劳动人民、资本家与工人之间的阶级冲突是最本质的冲突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这些矛盾的存在、发展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决定了其他矛盾的存在和发展。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课文开头有一段舞台说明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有何作用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交代故事发生的时间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烘托舞台气氛。这种气氛同剧情紧密配合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烘托了人物烦躁、郁闷、不安的情绪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预示着一场雷雨即将到来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同时也感染、影响了读者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让人产生一种压抑感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把读者带入戏中。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492883"/>
            <a:ext cx="8128000" cy="90297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根据课文中的时间和地点提示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概括鲁侍萍的人生遭遇。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m22j.eps" descr="id:2147492813;FounderCES"/>
          <p:cNvPicPr>
            <a:picLocks noChangeAspect="1"/>
          </p:cNvPicPr>
          <p:nvPr/>
        </p:nvPicPr>
        <p:blipFill>
          <a:blip r:embed="rId6"/>
          <a:stretch>
            <a:fillRect/>
          </a:stretch>
        </p:blipFill>
        <p:spPr>
          <a:xfrm>
            <a:off x="2401455" y="2348880"/>
            <a:ext cx="7389091" cy="30496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1672"/>
            <a:ext cx="8128000" cy="496189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文章以《雷雨》为题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具有怎样的深刻含义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整个故事的背景、情节都和雷雨有关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故事的高潮、悲剧的发生都集中在雷雨交加的狂风暴雨之夜。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作品以象征的手法告诉人们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在中国这个半殖民地半封建社会的沉闷抑郁的空气里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一场变革现实的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大雷雨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正在酝酿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即将来临。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概括剧中周朴园、鲁侍萍、鲁大海的形象特点。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周朴园是一个由封建地主转化而成的资本家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冷酷、虚伪、残忍、奸诈。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鲁侍萍是一个受侮辱、被损害的旧中国劳动妇女。她善良、正直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虽备受屈辱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却始终保持着自己的刚强与自尊。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鲁大海是一个觉醒了的工人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对资本家有着清醒、透彻的认识。他坚定、勇敢、无私、求实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同时也显出经验不足、鲁莽等弱点。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Effect transition="in" filter="wipe(down)">
                                      <p:cBhvr>
                                        <p:cTn id="18" dur="500"/>
                                        <p:tgtEl>
                                          <p:spTgt spid="2">
                                            <p:txEl>
                                              <p:pRg st="5" end="5"/>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Effect transition="in" filter="wipe(down)">
                                      <p:cBhvr>
                                        <p:cTn id="2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318000"/>
            <a:ext cx="8128000" cy="25266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周朴园作为这部戏剧中的一个典型形象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其社会意义是什么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周朴园是专制蛮横的封建家长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是虚伪矫情的资本家。作者通过对周朴园形象的成功塑造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深刻地揭示出几千年来的封建制度有一种可怕的统治力量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也反映出在半殖民地半封建社会长成的资产阶级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同封建阶级有着深刻的政治的、经济的、思想的血肉联系。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196752"/>
            <a:ext cx="8128000" cy="536765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赏析戏剧语言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在原稿中并无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我是你的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你打的这个人的妈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作者在修改时为什么要加上这句话</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加上这句话可以让观众感受到一个慈母在离别了三十年的亲生儿子面前想认又不敢认的悲哀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表现出鲁侍萍爱与恨、希望与失望交织在一起的复杂心情。如果没有这句话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就减弱了感染力。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《雷雨》的语言具有怎样的特点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试举例分析。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《雷雨》中的人物语言精练、生动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具有丰富的潜台词和动作的趋向性。剧中人物语言不仅符合人物身份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而且随着剧情的发展、人物思想感情的变化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作者在用词和语气的处理上也有所不同。如周朴园与鲁侍萍</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年后再度相见时逼问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你来干什么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谁指使你来的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话虽很少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但一下子撕下了周朴园对鲁侍萍怀念、忏悔的伪装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将他只考虑个人名誉的自私本质顿时展现了出来。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2538766"/>
          <a:ext cx="8128000" cy="2034469"/>
        </p:xfrm>
        <a:graphic>
          <a:graphicData uri="http://schemas.openxmlformats.org/presentationml/2006/ole">
            <mc:AlternateContent xmlns:mc="http://schemas.openxmlformats.org/markup-compatibility/2006">
              <mc:Choice xmlns:v="urn:schemas-microsoft-com:vml" Requires="v">
                <p:oleObj spid="_x0000_s1032" name="文档" r:id="rId1" imgW="3913505" imgH="981075" progId="Word.Document.12">
                  <p:embed/>
                </p:oleObj>
              </mc:Choice>
              <mc:Fallback>
                <p:oleObj name="文档" r:id="rId1" imgW="3913505" imgH="981075" progId="Word.Document.12">
                  <p:embed/>
                  <p:pic>
                    <p:nvPicPr>
                      <p:cNvPr id="0" name="图片 1031"/>
                      <p:cNvPicPr/>
                      <p:nvPr/>
                    </p:nvPicPr>
                    <p:blipFill>
                      <a:blip r:embed="rId2"/>
                      <a:stretch>
                        <a:fillRect/>
                      </a:stretch>
                    </p:blipFill>
                    <p:spPr>
                      <a:xfrm>
                        <a:off x="2032000" y="2538766"/>
                        <a:ext cx="8128000" cy="2034469"/>
                      </a:xfrm>
                      <a:prstGeom prst="rect">
                        <a:avLst/>
                      </a:prstGeom>
                    </p:spPr>
                  </p:pic>
                </p:oleObj>
              </mc:Fallback>
            </mc:AlternateContent>
          </a:graphicData>
        </a:graphic>
      </p:graphicFrame>
    </p:spTree>
  </p:cSld>
  <p:clrMapOvr>
    <a:masterClrMapping/>
  </p:clrMapOvr>
  <p:transition spd="slow">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107334"/>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通过对文章的理解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你认为周朴园对侍萍的怀念是真实的吗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在《雷雨》中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周朴园对鲁侍萍的感情体现在他对鲁侍萍的怀念上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应该说这种怀念是真实的。要点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婚姻不如意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难免怀念起过去与侍萍度过的快乐时光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急于了解当年的情况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想为侍萍修墓。同时这种怀念又是虚伪的。要点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当他得知侍萍没有死而且就在眼前时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他想把她永远打发走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维护家庭地位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505471"/>
            <a:ext cx="8128000" cy="415036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运用个性化语言写人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《雷雨》中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人物的语言不仅符合人物的身份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而且随着剧情的发展和人物思想感情的变化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作者在用词和语气上的处理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也都有相应的变化。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人物语言还和他们所处的时代以及特定环境下的心理活动相适应。这在周朴园企图用金钱来打发侍萍的对话中表现得非常突出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不仅表现出资本家的本性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也把他急于赶走侍萍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使自己的罪恶不致败露的心理状态刻画得活灵活现。而侍萍的话语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也充分表现了她的悲愤和仇恨及发自内心对周朴园的轻蔑和愤恨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表现了侍萍的刚毅与倔强。这样的语言使人物形象更真实、鲜明。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5940"/>
            <a:ext cx="8128000" cy="536765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人物语言的个性化要做到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四个符合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符合人物身份特征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符合人物年龄特点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符合人物职业习惯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符合人物品格修养。请根据这一要求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写一段富有个性化的人物语言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力求展现人物的精神面貌</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我来尝试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答案示例</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门被打坏了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开了一个篮球大的窟窿。班主任来了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瞪着眼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谁踢坏的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捣乱鬼董小天斜着眼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又没有人叫我一定要看好门。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旁边的张小勇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朝老师做了鬼脸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开了窗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好通风。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谁知这一下却惹恼了站在旁边的高芳芳。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是董小天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一阵风正好把门关了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他就抬起脚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用力一踢。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董小天脚一跺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大白天别说梦话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你小心点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不要诬陷好人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我才不瞎说呢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大家都看见的。你凭什么做了坏事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还要耍嘴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还有谁看见了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没看见。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李星使劲咽了一口水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神情恍惚。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1929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2032000" y="2997859"/>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曹禺</a:t>
            </a:r>
            <a:r>
              <a:rPr lang="en-US" altLang="zh-CN" sz="2200">
                <a:solidFill>
                  <a:srgbClr val="000000"/>
                </a:solidFill>
                <a:latin typeface="Times New Roman" panose="02020603050405020304" pitchFamily="18" charset="0"/>
                <a:cs typeface="Times New Roman" panose="02020603050405020304" pitchFamily="18" charset="0"/>
              </a:rPr>
              <a:t>(1910—1996),</a:t>
            </a:r>
            <a:r>
              <a:rPr lang="zh-CN" altLang="zh-CN" sz="2200">
                <a:solidFill>
                  <a:srgbClr val="000000"/>
                </a:solidFill>
                <a:latin typeface="Times New Roman" panose="02020603050405020304" pitchFamily="18" charset="0"/>
                <a:cs typeface="Times New Roman" panose="02020603050405020304" pitchFamily="18" charset="0"/>
              </a:rPr>
              <a:t>原名万家宝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剧作家。</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cs typeface="Times New Roman" panose="02020603050405020304" pitchFamily="18" charset="0"/>
              </a:rPr>
              <a:t>年创作了处女作四幕话剧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《雷雨》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这部话剧以高度的艺术成就和现实主义的艺术力量震动了当时的戏剧界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标志着中国话剧艺术开始走向成熟。此后曹禺又接连创作了《日出》《原野》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从而奠定了他在中国戏剧界的大师地位。</a:t>
            </a:r>
            <a:r>
              <a:rPr lang="en-US" altLang="zh-CN" sz="2200">
                <a:solidFill>
                  <a:srgbClr val="000000"/>
                </a:solidFill>
                <a:latin typeface="Times New Roman" panose="02020603050405020304" pitchFamily="18" charset="0"/>
                <a:cs typeface="Times New Roman" panose="02020603050405020304" pitchFamily="18" charset="0"/>
              </a:rPr>
              <a:t>1940</a:t>
            </a:r>
            <a:r>
              <a:rPr lang="zh-CN" altLang="zh-CN" sz="2200">
                <a:solidFill>
                  <a:srgbClr val="000000"/>
                </a:solidFill>
                <a:latin typeface="Times New Roman" panose="02020603050405020304" pitchFamily="18" charset="0"/>
                <a:cs typeface="Times New Roman" panose="02020603050405020304" pitchFamily="18" charset="0"/>
              </a:rPr>
              <a:t>年创作了《北京人》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并把巴金的同名小说《家》成功地改编成话剧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从而达到了创作生涯的又一高峰。</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长期担任北京人民艺术剧院院长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这一时期主要创作了历史剧《胆剑篇》和《王昭君》。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3042657" y="1196752"/>
          <a:ext cx="6106686" cy="1773559"/>
        </p:xfrm>
        <a:graphic>
          <a:graphicData uri="http://schemas.openxmlformats.org/presentationml/2006/ole">
            <mc:AlternateContent xmlns:mc="http://schemas.openxmlformats.org/markup-compatibility/2006">
              <mc:Choice xmlns:v="urn:schemas-microsoft-com:vml" Requires="v">
                <p:oleObj spid="_x0000_s2056" name="文档" r:id="rId5" imgW="3843020" imgH="1116965" progId="Word.Document.12">
                  <p:embed/>
                </p:oleObj>
              </mc:Choice>
              <mc:Fallback>
                <p:oleObj name="文档" r:id="rId5" imgW="3843020" imgH="1116965" progId="Word.Document.12">
                  <p:embed/>
                  <p:pic>
                    <p:nvPicPr>
                      <p:cNvPr id="0" name="图片 2055"/>
                      <p:cNvPicPr/>
                      <p:nvPr/>
                    </p:nvPicPr>
                    <p:blipFill>
                      <a:blip r:embed="rId6"/>
                      <a:stretch>
                        <a:fillRect/>
                      </a:stretch>
                    </p:blipFill>
                    <p:spPr>
                      <a:xfrm>
                        <a:off x="3042657" y="1196752"/>
                        <a:ext cx="6106686" cy="177355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94804"/>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《雷雨》创作于</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1931</a:t>
            </a:r>
            <a:r>
              <a:rPr lang="zh-CN" altLang="zh-CN" sz="2200">
                <a:solidFill>
                  <a:srgbClr val="000000"/>
                </a:solidFill>
                <a:latin typeface="Times New Roman" panose="02020603050405020304" pitchFamily="18" charset="0"/>
                <a:cs typeface="Times New Roman" panose="02020603050405020304" pitchFamily="18" charset="0"/>
              </a:rPr>
              <a:t>年爆发了日本侵略中国的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全国上下掀起了抗日的热潮。出生于没落封建家庭的曹禺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青少年时代就目睹了半封建半殖民地中国社会的黑暗现实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产生了强烈的反抗情绪。经过几年酝酿、构思</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cs typeface="Times New Roman" panose="02020603050405020304" pitchFamily="18" charset="0"/>
              </a:rPr>
              <a:t>年在清华大学读四年级时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完成了他的处女作《雷雨》。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作者在谈到写作意图时说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《雷雨》是在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没有太阳的日子里的产物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那个时候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我是想反抗的。因陷于旧社会的昏暗、腐恶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我不甘模棱地活下去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所以我才拿起笔。《雷雨》是我的第一声呻吟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或许是一声呼喊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《曹禺选集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写《雷雨》是一种情感的迫切的需要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仿佛有一种情感的汹涌的流来推动我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我在发泄着被压抑的愤懑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毁谤着中国的家庭和社会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《雷雨》序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相关知识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099206"/>
            <a:ext cx="8128000" cy="496189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戏</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戏剧的概念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戏剧是一种综合性的舞台艺术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它借助文学、音乐、舞蹈、美术等艺术手段塑造舞台艺术形象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揭示社会矛盾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反映现实生活。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戏剧的种类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从表现形式看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戏剧可以分为话剧、歌剧、舞剧、歌舞剧、哑剧等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从作品的容量看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可以分为多幕剧和独幕剧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从时代看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可以分为历史剧和现代剧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从情节主题看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可以分为悲剧、喜剧和正剧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从演出场合看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可以分为舞台剧、广播剧、电视剧等。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戏剧的要素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舞台说明、戏剧冲突、人物台词等。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戏剧的语言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台词和舞台说明。戏剧语言有五个特点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一是动作性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二是个性表现力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三是抒情性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四是有潜台词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五是动听上口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浅显易懂。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04802"/>
            <a:ext cx="17780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495058"/>
          <a:ext cx="8128000" cy="5626824"/>
        </p:xfrm>
        <a:graphic>
          <a:graphicData uri="http://schemas.openxmlformats.org/presentationml/2006/ole">
            <mc:AlternateContent xmlns:mc="http://schemas.openxmlformats.org/markup-compatibility/2006">
              <mc:Choice xmlns:v="urn:schemas-microsoft-com:vml" Requires="v">
                <p:oleObj spid="_x0000_s3080" name="文档" r:id="rId5" imgW="3899535" imgH="2700655" progId="Word.Document.12">
                  <p:embed/>
                </p:oleObj>
              </mc:Choice>
              <mc:Fallback>
                <p:oleObj name="文档" r:id="rId5" imgW="3899535" imgH="2700655" progId="Word.Document.12">
                  <p:embed/>
                  <p:pic>
                    <p:nvPicPr>
                      <p:cNvPr id="0" name="图片 3079"/>
                      <p:cNvPicPr/>
                      <p:nvPr/>
                    </p:nvPicPr>
                    <p:blipFill>
                      <a:blip r:embed="rId6"/>
                      <a:stretch>
                        <a:fillRect/>
                      </a:stretch>
                    </p:blipFill>
                    <p:spPr>
                      <a:xfrm>
                        <a:off x="2032000" y="1495058"/>
                        <a:ext cx="8128000" cy="5626824"/>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620388"/>
            <a:ext cx="17780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2132856"/>
          <a:ext cx="8128000" cy="3333801"/>
        </p:xfrm>
        <a:graphic>
          <a:graphicData uri="http://schemas.openxmlformats.org/presentationml/2006/ole">
            <mc:AlternateContent xmlns:mc="http://schemas.openxmlformats.org/markup-compatibility/2006">
              <mc:Choice xmlns:v="urn:schemas-microsoft-com:vml" Requires="v">
                <p:oleObj spid="_x0000_s4104" name="文档" r:id="rId5" imgW="3899535" imgH="1600835" progId="Word.Document.12">
                  <p:embed/>
                </p:oleObj>
              </mc:Choice>
              <mc:Fallback>
                <p:oleObj name="文档" r:id="rId5" imgW="3899535" imgH="1600835" progId="Word.Document.12">
                  <p:embed/>
                  <p:pic>
                    <p:nvPicPr>
                      <p:cNvPr id="0" name="图片 4103"/>
                      <p:cNvPicPr/>
                      <p:nvPr/>
                    </p:nvPicPr>
                    <p:blipFill>
                      <a:blip r:embed="rId6"/>
                      <a:stretch>
                        <a:fillRect/>
                      </a:stretch>
                    </p:blipFill>
                    <p:spPr>
                      <a:xfrm>
                        <a:off x="2032000" y="2132856"/>
                        <a:ext cx="8128000" cy="333380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458726"/>
            <a:ext cx="8128000" cy="3338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门第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指整个家庭的社会地位和家庭成员的文化程度等。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拜望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交涉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跟对方商量解决有关的问题。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2318709"/>
          <a:ext cx="8128000" cy="821517"/>
        </p:xfrm>
        <a:graphic>
          <a:graphicData uri="http://schemas.openxmlformats.org/presentationml/2006/ole">
            <mc:AlternateContent xmlns:mc="http://schemas.openxmlformats.org/markup-compatibility/2006">
              <mc:Choice xmlns:v="urn:schemas-microsoft-com:vml" Requires="v">
                <p:oleObj spid="_x0000_s5140" name="文档" r:id="rId5" imgW="3843020" imgH="389255" progId="Word.Document.12">
                  <p:embed/>
                </p:oleObj>
              </mc:Choice>
              <mc:Fallback>
                <p:oleObj name="文档" r:id="rId5" imgW="3843020" imgH="389255" progId="Word.Document.12">
                  <p:embed/>
                  <p:pic>
                    <p:nvPicPr>
                      <p:cNvPr id="0" name="图片 5139"/>
                      <p:cNvPicPr/>
                      <p:nvPr/>
                    </p:nvPicPr>
                    <p:blipFill>
                      <a:blip r:embed="rId6"/>
                      <a:stretch>
                        <a:fillRect/>
                      </a:stretch>
                    </p:blipFill>
                    <p:spPr>
                      <a:xfrm>
                        <a:off x="2032000" y="2318709"/>
                        <a:ext cx="8128000" cy="821517"/>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2032000" y="3517529"/>
          <a:ext cx="8128000" cy="821517"/>
        </p:xfrm>
        <a:graphic>
          <a:graphicData uri="http://schemas.openxmlformats.org/presentationml/2006/ole">
            <mc:AlternateContent xmlns:mc="http://schemas.openxmlformats.org/markup-compatibility/2006">
              <mc:Choice xmlns:v="urn:schemas-microsoft-com:vml" Requires="v">
                <p:oleObj spid="_x0000_s5141" name="文档" r:id="rId7" imgW="3843020" imgH="389255" progId="Word.Document.12">
                  <p:embed/>
                </p:oleObj>
              </mc:Choice>
              <mc:Fallback>
                <p:oleObj name="文档" r:id="rId7" imgW="3843020" imgH="389255" progId="Word.Document.12">
                  <p:embed/>
                  <p:pic>
                    <p:nvPicPr>
                      <p:cNvPr id="0" name="图片 5140"/>
                      <p:cNvPicPr/>
                      <p:nvPr/>
                    </p:nvPicPr>
                    <p:blipFill>
                      <a:blip r:embed="rId8"/>
                      <a:stretch>
                        <a:fillRect/>
                      </a:stretch>
                    </p:blipFill>
                    <p:spPr>
                      <a:xfrm>
                        <a:off x="2032000" y="3517529"/>
                        <a:ext cx="8128000" cy="821517"/>
                      </a:xfrm>
                      <a:prstGeom prst="rect">
                        <a:avLst/>
                      </a:prstGeom>
                    </p:spPr>
                  </p:pic>
                </p:oleObj>
              </mc:Fallback>
            </mc:AlternateContent>
          </a:graphicData>
        </a:graphic>
      </p:graphicFrame>
      <p:graphicFrame>
        <p:nvGraphicFramePr>
          <p:cNvPr id="6" name="对象 5"/>
          <p:cNvGraphicFramePr>
            <a:graphicFrameLocks noChangeAspect="1"/>
          </p:cNvGraphicFramePr>
          <p:nvPr/>
        </p:nvGraphicFramePr>
        <p:xfrm>
          <a:off x="2032000" y="4767723"/>
          <a:ext cx="8128000" cy="821517"/>
        </p:xfrm>
        <a:graphic>
          <a:graphicData uri="http://schemas.openxmlformats.org/presentationml/2006/ole">
            <mc:AlternateContent xmlns:mc="http://schemas.openxmlformats.org/markup-compatibility/2006">
              <mc:Choice xmlns:v="urn:schemas-microsoft-com:vml" Requires="v">
                <p:oleObj spid="_x0000_s5142" name="文档" r:id="rId9" imgW="3843020" imgH="389255" progId="Word.Document.12">
                  <p:embed/>
                </p:oleObj>
              </mc:Choice>
              <mc:Fallback>
                <p:oleObj name="文档" r:id="rId9" imgW="3843020" imgH="389255" progId="Word.Document.12">
                  <p:embed/>
                  <p:pic>
                    <p:nvPicPr>
                      <p:cNvPr id="0" name="图片 5141"/>
                      <p:cNvPicPr/>
                      <p:nvPr/>
                    </p:nvPicPr>
                    <p:blipFill>
                      <a:blip r:embed="rId10"/>
                      <a:stretch>
                        <a:fillRect/>
                      </a:stretch>
                    </p:blipFill>
                    <p:spPr>
                      <a:xfrm>
                        <a:off x="2032000" y="4767723"/>
                        <a:ext cx="8128000" cy="82151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188975"/>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奄奄一息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形容气息微弱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接近死亡</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痛不欲生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悲痛得不想活下去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形容悲伤到极点。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2636912"/>
          <a:ext cx="8128000" cy="821517"/>
        </p:xfrm>
        <a:graphic>
          <a:graphicData uri="http://schemas.openxmlformats.org/presentationml/2006/ole">
            <mc:AlternateContent xmlns:mc="http://schemas.openxmlformats.org/markup-compatibility/2006">
              <mc:Choice xmlns:v="urn:schemas-microsoft-com:vml" Requires="v">
                <p:oleObj spid="_x0000_s6158" name="文档" r:id="rId5" imgW="3843020" imgH="389255" progId="Word.Document.12">
                  <p:embed/>
                </p:oleObj>
              </mc:Choice>
              <mc:Fallback>
                <p:oleObj name="文档" r:id="rId5" imgW="3843020" imgH="389255" progId="Word.Document.12">
                  <p:embed/>
                  <p:pic>
                    <p:nvPicPr>
                      <p:cNvPr id="0" name="图片 6157"/>
                      <p:cNvPicPr/>
                      <p:nvPr/>
                    </p:nvPicPr>
                    <p:blipFill>
                      <a:blip r:embed="rId6"/>
                      <a:stretch>
                        <a:fillRect/>
                      </a:stretch>
                    </p:blipFill>
                    <p:spPr>
                      <a:xfrm>
                        <a:off x="2032000" y="2636912"/>
                        <a:ext cx="8128000" cy="821517"/>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032000" y="3876183"/>
          <a:ext cx="8128000" cy="821517"/>
        </p:xfrm>
        <a:graphic>
          <a:graphicData uri="http://schemas.openxmlformats.org/presentationml/2006/ole">
            <mc:AlternateContent xmlns:mc="http://schemas.openxmlformats.org/markup-compatibility/2006">
              <mc:Choice xmlns:v="urn:schemas-microsoft-com:vml" Requires="v">
                <p:oleObj spid="_x0000_s6159" name="文档" r:id="rId7" imgW="3843020" imgH="389255" progId="Word.Document.12">
                  <p:embed/>
                </p:oleObj>
              </mc:Choice>
              <mc:Fallback>
                <p:oleObj name="文档" r:id="rId7" imgW="3843020" imgH="389255" progId="Word.Document.12">
                  <p:embed/>
                  <p:pic>
                    <p:nvPicPr>
                      <p:cNvPr id="0" name="图片 6158"/>
                      <p:cNvPicPr/>
                      <p:nvPr/>
                    </p:nvPicPr>
                    <p:blipFill>
                      <a:blip r:embed="rId8"/>
                      <a:stretch>
                        <a:fillRect/>
                      </a:stretch>
                    </p:blipFill>
                    <p:spPr>
                      <a:xfrm>
                        <a:off x="2032000" y="3876183"/>
                        <a:ext cx="8128000" cy="82151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3523</Words>
  <Application>WPS 演示</Application>
  <PresentationFormat>宽屏</PresentationFormat>
  <Paragraphs>265</Paragraphs>
  <Slides>22</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11</vt:i4>
      </vt:variant>
      <vt:variant>
        <vt:lpstr>幻灯片标题</vt:lpstr>
      </vt:variant>
      <vt:variant>
        <vt:i4>22</vt:i4>
      </vt:variant>
    </vt:vector>
  </HeadingPairs>
  <TitlesOfParts>
    <vt:vector size="47" baseType="lpstr">
      <vt:lpstr>Arial</vt:lpstr>
      <vt:lpstr>宋体</vt:lpstr>
      <vt:lpstr>Wingdings</vt:lpstr>
      <vt:lpstr>黑体</vt:lpstr>
      <vt:lpstr>微软雅黑</vt:lpstr>
      <vt:lpstr>Times New Roman</vt:lpstr>
      <vt:lpstr>NEU-BZ-S92</vt:lpstr>
      <vt:lpstr>Segoe Print</vt:lpstr>
      <vt:lpstr>方正书宋_GBK</vt:lpstr>
      <vt:lpstr>方正宋黑_GBK</vt:lpstr>
      <vt:lpstr>仿宋</vt:lpstr>
      <vt:lpstr>楷体</vt:lpstr>
      <vt:lpstr>Calibri</vt:lpstr>
      <vt:lpstr>Office 主题</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5　雷雨(节选)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2020-02-15T02:12:16Z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