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3"/>
    <p:sldMasterId id="2147483672" r:id="rId4"/>
    <p:sldMasterId id="2147483684" r:id="rId5"/>
    <p:sldMasterId id="2147483696" r:id="rId6"/>
    <p:sldMasterId id="2147483708" r:id="rId7"/>
    <p:sldMasterId id="2147483720" r:id="rId8"/>
    <p:sldMasterId id="2147483732" r:id="rId9"/>
    <p:sldMasterId id="2147483744" r:id="rId10"/>
  </p:sldMasterIdLst>
  <p:handoutMasterIdLst>
    <p:handoutMasterId r:id="rId78"/>
  </p:handoutMasterIdLst>
  <p:sldIdLst>
    <p:sldId id="284" r:id="rId11"/>
    <p:sldId id="441" r:id="rId12"/>
    <p:sldId id="365" r:id="rId13"/>
    <p:sldId id="297" r:id="rId14"/>
    <p:sldId id="299" r:id="rId15"/>
    <p:sldId id="285" r:id="rId16"/>
    <p:sldId id="369" r:id="rId17"/>
    <p:sldId id="294" r:id="rId18"/>
    <p:sldId id="290" r:id="rId19"/>
    <p:sldId id="302" r:id="rId20"/>
    <p:sldId id="620" r:id="rId21"/>
    <p:sldId id="370" r:id="rId22"/>
    <p:sldId id="301" r:id="rId23"/>
    <p:sldId id="305" r:id="rId24"/>
    <p:sldId id="442" r:id="rId25"/>
    <p:sldId id="298" r:id="rId26"/>
    <p:sldId id="311" r:id="rId27"/>
    <p:sldId id="316" r:id="rId28"/>
    <p:sldId id="572" r:id="rId29"/>
    <p:sldId id="506" r:id="rId30"/>
    <p:sldId id="504" r:id="rId31"/>
    <p:sldId id="317" r:id="rId32"/>
    <p:sldId id="318" r:id="rId33"/>
    <p:sldId id="303" r:id="rId34"/>
    <p:sldId id="505" r:id="rId35"/>
    <p:sldId id="507" r:id="rId36"/>
    <p:sldId id="508" r:id="rId37"/>
    <p:sldId id="322" r:id="rId38"/>
    <p:sldId id="360" r:id="rId39"/>
    <p:sldId id="353" r:id="rId40"/>
    <p:sldId id="335" r:id="rId41"/>
    <p:sldId id="511" r:id="rId42"/>
    <p:sldId id="306" r:id="rId43"/>
    <p:sldId id="573" r:id="rId44"/>
    <p:sldId id="509" r:id="rId45"/>
    <p:sldId id="515" r:id="rId46"/>
    <p:sldId id="341" r:id="rId47"/>
    <p:sldId id="514" r:id="rId48"/>
    <p:sldId id="516" r:id="rId49"/>
    <p:sldId id="510" r:id="rId50"/>
    <p:sldId id="307" r:id="rId51"/>
    <p:sldId id="513" r:id="rId52"/>
    <p:sldId id="550" r:id="rId53"/>
    <p:sldId id="551" r:id="rId54"/>
    <p:sldId id="574" r:id="rId55"/>
    <p:sldId id="575" r:id="rId56"/>
    <p:sldId id="621" r:id="rId57"/>
    <p:sldId id="346" r:id="rId58"/>
    <p:sldId id="347" r:id="rId59"/>
    <p:sldId id="328" r:id="rId60"/>
    <p:sldId id="519" r:id="rId61"/>
    <p:sldId id="268" r:id="rId62"/>
    <p:sldId id="517" r:id="rId63"/>
    <p:sldId id="518" r:id="rId64"/>
    <p:sldId id="520" r:id="rId65"/>
    <p:sldId id="521" r:id="rId66"/>
    <p:sldId id="522" r:id="rId67"/>
    <p:sldId id="523" r:id="rId68"/>
    <p:sldId id="524" r:id="rId69"/>
    <p:sldId id="525" r:id="rId70"/>
    <p:sldId id="348" r:id="rId71"/>
    <p:sldId id="392" r:id="rId72"/>
    <p:sldId id="271" r:id="rId73"/>
    <p:sldId id="526" r:id="rId74"/>
    <p:sldId id="527" r:id="rId75"/>
    <p:sldId id="528" r:id="rId76"/>
    <p:sldId id="272" r:id="rId77"/>
  </p:sldIdLst>
  <p:sldSz cx="9144000" cy="6858000" type="screen4x3"/>
  <p:notesSz cx="6834505" cy="9979025"/>
  <p:embeddedFontLst>
    <p:embeddedFont>
      <p:font typeface="黑体" panose="02010609060101010101" pitchFamily="49" charset="-122"/>
      <p:regular r:id="rId82"/>
    </p:embeddedFont>
    <p:embeddedFont>
      <p:font typeface="微软雅黑" panose="020B0503020204020204" charset="-122"/>
      <p:regular r:id="rId83"/>
    </p:embeddedFont>
    <p:embeddedFont>
      <p:font typeface="新宋体" panose="02010609030101010101" charset="-122"/>
      <p:regular r:id="rId84"/>
    </p:embeddedFont>
    <p:embeddedFont>
      <p:font typeface="方正隶变_GBK" panose="02000000000000000000" charset="-122"/>
      <p:regular r:id="rId85"/>
    </p:embeddedFont>
  </p:embeddedFont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9600" b="0" i="0" u="none" kern="1200" baseline="0">
        <a:solidFill>
          <a:schemeClr val="tx1"/>
        </a:solidFill>
        <a:latin typeface="Arial" panose="020B0604020202020204" pitchFamily="34" charset="0"/>
        <a:ea typeface="隶书" pitchFamily="49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9600" b="0" i="0" u="none" kern="1200" baseline="0">
        <a:solidFill>
          <a:schemeClr val="tx1"/>
        </a:solidFill>
        <a:latin typeface="Arial" panose="020B0604020202020204" pitchFamily="34" charset="0"/>
        <a:ea typeface="隶书" pitchFamily="49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9600" b="0" i="0" u="none" kern="1200" baseline="0">
        <a:solidFill>
          <a:schemeClr val="tx1"/>
        </a:solidFill>
        <a:latin typeface="Arial" panose="020B0604020202020204" pitchFamily="34" charset="0"/>
        <a:ea typeface="隶书" pitchFamily="49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9600" b="0" i="0" u="none" kern="1200" baseline="0">
        <a:solidFill>
          <a:schemeClr val="tx1"/>
        </a:solidFill>
        <a:latin typeface="Arial" panose="020B0604020202020204" pitchFamily="34" charset="0"/>
        <a:ea typeface="隶书" pitchFamily="49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9600" b="0" i="0" u="none" kern="1200" baseline="0">
        <a:solidFill>
          <a:schemeClr val="tx1"/>
        </a:solidFill>
        <a:latin typeface="Arial" panose="020B0604020202020204" pitchFamily="34" charset="0"/>
        <a:ea typeface="隶书" pitchFamily="49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9600" b="0" i="0" u="none" kern="1200" baseline="0">
        <a:solidFill>
          <a:schemeClr val="tx1"/>
        </a:solidFill>
        <a:latin typeface="Arial" panose="020B0604020202020204" pitchFamily="34" charset="0"/>
        <a:ea typeface="隶书" pitchFamily="49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9600" b="0" i="0" u="none" kern="1200" baseline="0">
        <a:solidFill>
          <a:schemeClr val="tx1"/>
        </a:solidFill>
        <a:latin typeface="Arial" panose="020B0604020202020204" pitchFamily="34" charset="0"/>
        <a:ea typeface="隶书" pitchFamily="49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9600" b="0" i="0" u="none" kern="1200" baseline="0">
        <a:solidFill>
          <a:schemeClr val="tx1"/>
        </a:solidFill>
        <a:latin typeface="Arial" panose="020B0604020202020204" pitchFamily="34" charset="0"/>
        <a:ea typeface="隶书" pitchFamily="49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9600" b="0" i="0" u="none" kern="1200" baseline="0">
        <a:solidFill>
          <a:schemeClr val="tx1"/>
        </a:solidFill>
        <a:latin typeface="Arial" panose="020B0604020202020204" pitchFamily="34" charset="0"/>
        <a:ea typeface="隶书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F0000"/>
    <a:srgbClr val="FF0066"/>
    <a:srgbClr val="0000FF"/>
    <a:srgbClr val="000099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117"/>
    <p:restoredTop sz="93436"/>
  </p:normalViewPr>
  <p:slideViewPr>
    <p:cSldViewPr showGuides="1">
      <p:cViewPr varScale="1">
        <p:scale>
          <a:sx n="69" d="100"/>
          <a:sy n="69" d="100"/>
        </p:scale>
        <p:origin x="-738" y="-90"/>
      </p:cViewPr>
      <p:guideLst>
        <p:guide orient="horz" pos="2232"/>
        <p:guide pos="283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5" Type="http://schemas.openxmlformats.org/officeDocument/2006/relationships/font" Target="fonts/font4.fntdata"/><Relationship Id="rId84" Type="http://schemas.openxmlformats.org/officeDocument/2006/relationships/font" Target="fonts/font3.fntdata"/><Relationship Id="rId83" Type="http://schemas.openxmlformats.org/officeDocument/2006/relationships/font" Target="fonts/font2.fntdata"/><Relationship Id="rId82" Type="http://schemas.openxmlformats.org/officeDocument/2006/relationships/font" Target="fonts/font1.fntdata"/><Relationship Id="rId81" Type="http://schemas.openxmlformats.org/officeDocument/2006/relationships/tableStyles" Target="tableStyles.xml"/><Relationship Id="rId80" Type="http://schemas.openxmlformats.org/officeDocument/2006/relationships/viewProps" Target="viewProps.xml"/><Relationship Id="rId8" Type="http://schemas.openxmlformats.org/officeDocument/2006/relationships/slideMaster" Target="slideMasters/slideMaster7.xml"/><Relationship Id="rId79" Type="http://schemas.openxmlformats.org/officeDocument/2006/relationships/presProps" Target="presProps.xml"/><Relationship Id="rId78" Type="http://schemas.openxmlformats.org/officeDocument/2006/relationships/handoutMaster" Target="handoutMasters/handoutMaster1.xml"/><Relationship Id="rId77" Type="http://schemas.openxmlformats.org/officeDocument/2006/relationships/slide" Target="slides/slide67.xml"/><Relationship Id="rId76" Type="http://schemas.openxmlformats.org/officeDocument/2006/relationships/slide" Target="slides/slide66.xml"/><Relationship Id="rId75" Type="http://schemas.openxmlformats.org/officeDocument/2006/relationships/slide" Target="slides/slide65.xml"/><Relationship Id="rId74" Type="http://schemas.openxmlformats.org/officeDocument/2006/relationships/slide" Target="slides/slide64.xml"/><Relationship Id="rId73" Type="http://schemas.openxmlformats.org/officeDocument/2006/relationships/slide" Target="slides/slide63.xml"/><Relationship Id="rId72" Type="http://schemas.openxmlformats.org/officeDocument/2006/relationships/slide" Target="slides/slide62.xml"/><Relationship Id="rId71" Type="http://schemas.openxmlformats.org/officeDocument/2006/relationships/slide" Target="slides/slide61.xml"/><Relationship Id="rId70" Type="http://schemas.openxmlformats.org/officeDocument/2006/relationships/slide" Target="slides/slide60.xml"/><Relationship Id="rId7" Type="http://schemas.openxmlformats.org/officeDocument/2006/relationships/slideMaster" Target="slideMasters/slideMaster6.xml"/><Relationship Id="rId69" Type="http://schemas.openxmlformats.org/officeDocument/2006/relationships/slide" Target="slides/slide59.xml"/><Relationship Id="rId68" Type="http://schemas.openxmlformats.org/officeDocument/2006/relationships/slide" Target="slides/slide58.xml"/><Relationship Id="rId67" Type="http://schemas.openxmlformats.org/officeDocument/2006/relationships/slide" Target="slides/slide57.xml"/><Relationship Id="rId66" Type="http://schemas.openxmlformats.org/officeDocument/2006/relationships/slide" Target="slides/slide56.xml"/><Relationship Id="rId65" Type="http://schemas.openxmlformats.org/officeDocument/2006/relationships/slide" Target="slides/slide55.xml"/><Relationship Id="rId64" Type="http://schemas.openxmlformats.org/officeDocument/2006/relationships/slide" Target="slides/slide54.xml"/><Relationship Id="rId63" Type="http://schemas.openxmlformats.org/officeDocument/2006/relationships/slide" Target="slides/slide53.xml"/><Relationship Id="rId62" Type="http://schemas.openxmlformats.org/officeDocument/2006/relationships/slide" Target="slides/slide52.xml"/><Relationship Id="rId61" Type="http://schemas.openxmlformats.org/officeDocument/2006/relationships/slide" Target="slides/slide51.xml"/><Relationship Id="rId60" Type="http://schemas.openxmlformats.org/officeDocument/2006/relationships/slide" Target="slides/slide50.xml"/><Relationship Id="rId6" Type="http://schemas.openxmlformats.org/officeDocument/2006/relationships/slideMaster" Target="slideMasters/slideMaster5.xml"/><Relationship Id="rId59" Type="http://schemas.openxmlformats.org/officeDocument/2006/relationships/slide" Target="slides/slide49.xml"/><Relationship Id="rId58" Type="http://schemas.openxmlformats.org/officeDocument/2006/relationships/slide" Target="slides/slide48.xml"/><Relationship Id="rId57" Type="http://schemas.openxmlformats.org/officeDocument/2006/relationships/slide" Target="slides/slide47.xml"/><Relationship Id="rId56" Type="http://schemas.openxmlformats.org/officeDocument/2006/relationships/slide" Target="slides/slide46.xml"/><Relationship Id="rId55" Type="http://schemas.openxmlformats.org/officeDocument/2006/relationships/slide" Target="slides/slide45.xml"/><Relationship Id="rId54" Type="http://schemas.openxmlformats.org/officeDocument/2006/relationships/slide" Target="slides/slide44.xml"/><Relationship Id="rId53" Type="http://schemas.openxmlformats.org/officeDocument/2006/relationships/slide" Target="slides/slide43.xml"/><Relationship Id="rId52" Type="http://schemas.openxmlformats.org/officeDocument/2006/relationships/slide" Target="slides/slide42.xml"/><Relationship Id="rId51" Type="http://schemas.openxmlformats.org/officeDocument/2006/relationships/slide" Target="slides/slide41.xml"/><Relationship Id="rId50" Type="http://schemas.openxmlformats.org/officeDocument/2006/relationships/slide" Target="slides/slide40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39.xml"/><Relationship Id="rId48" Type="http://schemas.openxmlformats.org/officeDocument/2006/relationships/slide" Target="slides/slide38.xml"/><Relationship Id="rId47" Type="http://schemas.openxmlformats.org/officeDocument/2006/relationships/slide" Target="slides/slide37.xml"/><Relationship Id="rId46" Type="http://schemas.openxmlformats.org/officeDocument/2006/relationships/slide" Target="slides/slide36.xml"/><Relationship Id="rId45" Type="http://schemas.openxmlformats.org/officeDocument/2006/relationships/slide" Target="slides/slide35.xml"/><Relationship Id="rId44" Type="http://schemas.openxmlformats.org/officeDocument/2006/relationships/slide" Target="slides/slide34.xml"/><Relationship Id="rId43" Type="http://schemas.openxmlformats.org/officeDocument/2006/relationships/slide" Target="slides/slide33.xml"/><Relationship Id="rId42" Type="http://schemas.openxmlformats.org/officeDocument/2006/relationships/slide" Target="slides/slide32.xml"/><Relationship Id="rId41" Type="http://schemas.openxmlformats.org/officeDocument/2006/relationships/slide" Target="slides/slide31.xml"/><Relationship Id="rId40" Type="http://schemas.openxmlformats.org/officeDocument/2006/relationships/slide" Target="slides/slide30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29.xml"/><Relationship Id="rId38" Type="http://schemas.openxmlformats.org/officeDocument/2006/relationships/slide" Target="slides/slide28.xml"/><Relationship Id="rId37" Type="http://schemas.openxmlformats.org/officeDocument/2006/relationships/slide" Target="slides/slide27.xml"/><Relationship Id="rId36" Type="http://schemas.openxmlformats.org/officeDocument/2006/relationships/slide" Target="slides/slide26.xml"/><Relationship Id="rId35" Type="http://schemas.openxmlformats.org/officeDocument/2006/relationships/slide" Target="slides/slide25.xml"/><Relationship Id="rId34" Type="http://schemas.openxmlformats.org/officeDocument/2006/relationships/slide" Target="slides/slide24.xml"/><Relationship Id="rId33" Type="http://schemas.openxmlformats.org/officeDocument/2006/relationships/slide" Target="slides/slide23.xml"/><Relationship Id="rId32" Type="http://schemas.openxmlformats.org/officeDocument/2006/relationships/slide" Target="slides/slide22.xml"/><Relationship Id="rId31" Type="http://schemas.openxmlformats.org/officeDocument/2006/relationships/slide" Target="slides/slide21.xml"/><Relationship Id="rId30" Type="http://schemas.openxmlformats.org/officeDocument/2006/relationships/slide" Target="slides/slide20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9.xml"/><Relationship Id="rId28" Type="http://schemas.openxmlformats.org/officeDocument/2006/relationships/slide" Target="slides/slide18.xml"/><Relationship Id="rId27" Type="http://schemas.openxmlformats.org/officeDocument/2006/relationships/slide" Target="slides/slide17.xml"/><Relationship Id="rId26" Type="http://schemas.openxmlformats.org/officeDocument/2006/relationships/slide" Target="slides/slide16.xml"/><Relationship Id="rId25" Type="http://schemas.openxmlformats.org/officeDocument/2006/relationships/slide" Target="slides/slide15.xml"/><Relationship Id="rId24" Type="http://schemas.openxmlformats.org/officeDocument/2006/relationships/slide" Target="slides/slide14.xml"/><Relationship Id="rId23" Type="http://schemas.openxmlformats.org/officeDocument/2006/relationships/slide" Target="slides/slide13.xml"/><Relationship Id="rId22" Type="http://schemas.openxmlformats.org/officeDocument/2006/relationships/slide" Target="slides/slide12.xml"/><Relationship Id="rId21" Type="http://schemas.openxmlformats.org/officeDocument/2006/relationships/slide" Target="slides/slide11.xml"/><Relationship Id="rId20" Type="http://schemas.openxmlformats.org/officeDocument/2006/relationships/slide" Target="slides/slide10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1" Type="http://schemas.openxmlformats.org/officeDocument/2006/relationships/slide" Target="slides/slide1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65890" name="页眉占位符 16588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62275" cy="4984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165891" name="日期占位符 165890"/>
          <p:cNvSpPr>
            <a:spLocks noGrp="1"/>
          </p:cNvSpPr>
          <p:nvPr>
            <p:ph type="dt" sz="quarter" idx="1"/>
          </p:nvPr>
        </p:nvSpPr>
        <p:spPr>
          <a:xfrm>
            <a:off x="3871913" y="0"/>
            <a:ext cx="2960687" cy="4984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165892" name="页脚占位符 165891"/>
          <p:cNvSpPr>
            <a:spLocks noGrp="1"/>
          </p:cNvSpPr>
          <p:nvPr>
            <p:ph type="ftr" sz="quarter" idx="2"/>
          </p:nvPr>
        </p:nvSpPr>
        <p:spPr>
          <a:xfrm>
            <a:off x="0" y="9478963"/>
            <a:ext cx="2962275" cy="49847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/>
          </a:p>
        </p:txBody>
      </p:sp>
      <p:sp>
        <p:nvSpPr>
          <p:cNvPr id="165893" name="灯片编号占位符 165892"/>
          <p:cNvSpPr>
            <a:spLocks noGrp="1"/>
          </p:cNvSpPr>
          <p:nvPr>
            <p:ph type="sldNum" sz="quarter" idx="3"/>
          </p:nvPr>
        </p:nvSpPr>
        <p:spPr>
          <a:xfrm>
            <a:off x="3871913" y="9478963"/>
            <a:ext cx="2960687" cy="49847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3554" name="标题 2355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3555" name="副标题 23554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23556" name="日期占位符 23555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7" name="页脚占位符 2355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8" name="灯片编号占位符 2355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3559" name="图片 23558" descr="moban1-1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35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5000">
    <p:randomBar dir="vert"/>
  </p:transition>
  <p:hf sldNum="0"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75106" name="标题 175105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75107" name="副标题 175106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75108" name="日期占位符 17510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5109" name="页脚占位符 17510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5110" name="灯片编号占位符 17510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75111" name="图片 175110" descr="moban1-1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35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5000">
    <p:randomBar dir="vert"/>
  </p:transition>
  <p:hf sldNum="0" hdr="0" ft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fad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fad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fade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fade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fade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fad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fade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fade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fade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fade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x-none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x-none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x-none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x-none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x-none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x-none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x-none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x-none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x-none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x-none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x-none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hyperlink" Target="http://www.51ppt.com.cn/" TargetMode="Externa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hyperlink" Target="http://www.51ppt.com.cn/" TargetMode="Externa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3" Type="http://schemas.openxmlformats.org/officeDocument/2006/relationships/theme" Target="../theme/theme4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3" Type="http://schemas.openxmlformats.org/officeDocument/2006/relationships/theme" Target="../theme/theme5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3" Type="http://schemas.openxmlformats.org/officeDocument/2006/relationships/theme" Target="../theme/theme6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6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5.xml"/><Relationship Id="rId8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2.xml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9.xml"/><Relationship Id="rId2" Type="http://schemas.openxmlformats.org/officeDocument/2006/relationships/slideLayout" Target="../slideLayouts/slideLayout68.xml"/><Relationship Id="rId12" Type="http://schemas.openxmlformats.org/officeDocument/2006/relationships/theme" Target="../theme/theme7.xml"/><Relationship Id="rId11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76.xml"/><Relationship Id="rId1" Type="http://schemas.openxmlformats.org/officeDocument/2006/relationships/slideLayout" Target="../slideLayouts/slideLayout67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6.xml"/><Relationship Id="rId8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3.xml"/><Relationship Id="rId5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1.xml"/><Relationship Id="rId3" Type="http://schemas.openxmlformats.org/officeDocument/2006/relationships/slideLayout" Target="../slideLayouts/slideLayout80.xml"/><Relationship Id="rId2" Type="http://schemas.openxmlformats.org/officeDocument/2006/relationships/slideLayout" Target="../slideLayouts/slideLayout79.xml"/><Relationship Id="rId12" Type="http://schemas.openxmlformats.org/officeDocument/2006/relationships/theme" Target="../theme/theme8.xml"/><Relationship Id="rId11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87.xml"/><Relationship Id="rId1" Type="http://schemas.openxmlformats.org/officeDocument/2006/relationships/slideLayout" Target="../slideLayouts/slideLayout78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7.xml"/><Relationship Id="rId8" Type="http://schemas.openxmlformats.org/officeDocument/2006/relationships/slideLayout" Target="../slideLayouts/slideLayout96.xml"/><Relationship Id="rId7" Type="http://schemas.openxmlformats.org/officeDocument/2006/relationships/slideLayout" Target="../slideLayouts/slideLayout95.xml"/><Relationship Id="rId6" Type="http://schemas.openxmlformats.org/officeDocument/2006/relationships/slideLayout" Target="../slideLayouts/slideLayout94.xml"/><Relationship Id="rId5" Type="http://schemas.openxmlformats.org/officeDocument/2006/relationships/slideLayout" Target="../slideLayouts/slideLayout93.xml"/><Relationship Id="rId4" Type="http://schemas.openxmlformats.org/officeDocument/2006/relationships/slideLayout" Target="../slideLayouts/slideLayout92.xml"/><Relationship Id="rId3" Type="http://schemas.openxmlformats.org/officeDocument/2006/relationships/slideLayout" Target="../slideLayouts/slideLayout91.xml"/><Relationship Id="rId2" Type="http://schemas.openxmlformats.org/officeDocument/2006/relationships/slideLayout" Target="../slideLayouts/slideLayout90.xml"/><Relationship Id="rId13" Type="http://schemas.openxmlformats.org/officeDocument/2006/relationships/theme" Target="../theme/theme9.xml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98.xml"/><Relationship Id="rId1" Type="http://schemas.openxmlformats.org/officeDocument/2006/relationships/slideLayout" Target="../slideLayouts/slideLayout8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5451692" y="5781880"/>
            <a:ext cx="26212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 w="11430">
                  <a:solidFill>
                    <a:schemeClr val="accent2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hlinkClick r:id="rId12"/>
              </a:rPr>
              <a:t>无忧</a:t>
            </a:r>
            <a:r>
              <a:rPr kumimoji="0" lang="en-US" altLang="zh-CN" sz="1800" b="1" i="0" u="none" strike="noStrike" kern="1200" cap="none" spc="0" normalizeH="0" baseline="0" noProof="0" dirty="0">
                <a:ln w="11430">
                  <a:solidFill>
                    <a:schemeClr val="accent2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hlinkClick r:id="rId12"/>
              </a:rPr>
              <a:t>PPT</a:t>
            </a:r>
            <a:r>
              <a:rPr kumimoji="0" lang="zh-CN" altLang="en-US" sz="1800" b="1" i="0" u="none" strike="noStrike" kern="1200" cap="none" spc="0" normalizeH="0" baseline="0" noProof="0" dirty="0">
                <a:ln w="11430">
                  <a:solidFill>
                    <a:schemeClr val="accent2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hlinkClick r:id="rId12"/>
              </a:rPr>
              <a:t>整理发布</a:t>
            </a:r>
            <a:endParaRPr kumimoji="0" lang="zh-CN" altLang="en-US" sz="1800" b="1" i="0" u="none" strike="noStrike" kern="1200" cap="none" spc="0" normalizeH="0" baseline="0" noProof="0" dirty="0">
              <a:ln w="11430">
                <a:solidFill>
                  <a:schemeClr val="accent2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387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6388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8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5000">
    <p:randomBar dir="vert"/>
  </p:transition>
  <p:hf sldNum="0" hdr="0" ftr="0" dt="0"/>
  <p:txStyles>
    <p:titleStyle>
      <a:lvl1pPr marL="0" lvl="0" indent="0" algn="ctr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Arial" panose="020B0604020202020204" pitchFamily="34" charset="0"/>
          <a:ea typeface="隶书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Arial" panose="020B0604020202020204" pitchFamily="34" charset="0"/>
          <a:ea typeface="隶书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Arial" panose="020B0604020202020204" pitchFamily="34" charset="0"/>
          <a:ea typeface="隶书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Arial" panose="020B0604020202020204" pitchFamily="34" charset="0"/>
          <a:ea typeface="隶书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Arial" panose="020B0604020202020204" pitchFamily="34" charset="0"/>
          <a:ea typeface="隶书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Arial" panose="020B0604020202020204" pitchFamily="34" charset="0"/>
          <a:ea typeface="隶书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Arial" panose="020B0604020202020204" pitchFamily="34" charset="0"/>
          <a:ea typeface="隶书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Arial" panose="020B0604020202020204" pitchFamily="34" charset="0"/>
          <a:ea typeface="隶书" pitchFamily="49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8434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8435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Click="0" advTm="5000">
    <p:randomBar dir="vert"/>
  </p:transition>
  <p:hf sldNum="0" hdr="0" ftr="0" dt="0"/>
  <p:txStyles>
    <p:titleStyle>
      <a:lvl1pPr marL="0" lvl="0" indent="0" algn="ctr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Arial" panose="020B0604020202020204" pitchFamily="34" charset="0"/>
          <a:ea typeface="隶书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Arial" panose="020B0604020202020204" pitchFamily="34" charset="0"/>
          <a:ea typeface="隶书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Arial" panose="020B0604020202020204" pitchFamily="34" charset="0"/>
          <a:ea typeface="隶书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Arial" panose="020B0604020202020204" pitchFamily="34" charset="0"/>
          <a:ea typeface="隶书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Arial" panose="020B0604020202020204" pitchFamily="34" charset="0"/>
          <a:ea typeface="隶书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Arial" panose="020B0604020202020204" pitchFamily="34" charset="0"/>
          <a:ea typeface="隶书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Arial" panose="020B0604020202020204" pitchFamily="34" charset="0"/>
          <a:ea typeface="隶书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Arial" panose="020B0604020202020204" pitchFamily="34" charset="0"/>
          <a:ea typeface="隶书" pitchFamily="49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5451692" y="5781880"/>
            <a:ext cx="26212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 w="11430">
                  <a:solidFill>
                    <a:schemeClr val="accent2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hlinkClick r:id="rId12"/>
              </a:rPr>
              <a:t>无忧</a:t>
            </a:r>
            <a:r>
              <a:rPr kumimoji="0" lang="en-US" altLang="zh-CN" sz="1800" b="1" i="0" u="none" strike="noStrike" kern="1200" cap="none" spc="0" normalizeH="0" baseline="0" noProof="0" dirty="0">
                <a:ln w="11430">
                  <a:solidFill>
                    <a:schemeClr val="accent2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hlinkClick r:id="rId12"/>
              </a:rPr>
              <a:t>PPT</a:t>
            </a:r>
            <a:r>
              <a:rPr kumimoji="0" lang="zh-CN" altLang="en-US" sz="1800" b="1" i="0" u="none" strike="noStrike" kern="1200" cap="none" spc="0" normalizeH="0" baseline="0" noProof="0" dirty="0">
                <a:ln w="11430">
                  <a:solidFill>
                    <a:schemeClr val="accent2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hlinkClick r:id="rId12"/>
              </a:rPr>
              <a:t>整理发布</a:t>
            </a:r>
            <a:endParaRPr kumimoji="0" lang="zh-CN" altLang="en-US" sz="1800" b="1" i="0" u="none" strike="noStrike" kern="1200" cap="none" spc="0" normalizeH="0" baseline="0" noProof="0" dirty="0">
              <a:ln w="11430">
                <a:solidFill>
                  <a:schemeClr val="accent2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459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9460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8" name="日期占位符 4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advClick="0" advTm="5000">
    <p:randomBar dir="vert"/>
  </p:transition>
  <p:hf sldNum="0" hdr="0" ftr="0" dt="0"/>
  <p:txStyles>
    <p:titleStyle>
      <a:lvl1pPr marL="0" lvl="0" indent="0" algn="ctr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Arial" panose="020B0604020202020204" pitchFamily="34" charset="0"/>
          <a:ea typeface="隶书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Arial" panose="020B0604020202020204" pitchFamily="34" charset="0"/>
          <a:ea typeface="隶书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Arial" panose="020B0604020202020204" pitchFamily="34" charset="0"/>
          <a:ea typeface="隶书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Arial" panose="020B0604020202020204" pitchFamily="34" charset="0"/>
          <a:ea typeface="隶书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Arial" panose="020B0604020202020204" pitchFamily="34" charset="0"/>
          <a:ea typeface="隶书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Arial" panose="020B0604020202020204" pitchFamily="34" charset="0"/>
          <a:ea typeface="隶书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Arial" panose="020B0604020202020204" pitchFamily="34" charset="0"/>
          <a:ea typeface="隶书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Arial" panose="020B0604020202020204" pitchFamily="34" charset="0"/>
          <a:ea typeface="隶书" pitchFamily="49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2530" name="标题 2252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2531" name="文本占位符 2253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2532" name="日期占位符 2253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3" name="页脚占位符 2253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4" name="灯片编号占位符 2253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2535" name="图片 22534" descr="moban1-1副本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-635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advClick="0" advTm="5000">
    <p:randomBar dir="vert"/>
  </p:transition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Arial" panose="020B0604020202020204" pitchFamily="34" charset="0"/>
          <a:ea typeface="隶书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Arial" panose="020B0604020202020204" pitchFamily="34" charset="0"/>
          <a:ea typeface="隶书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Arial" panose="020B0604020202020204" pitchFamily="34" charset="0"/>
          <a:ea typeface="隶书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Arial" panose="020B0604020202020204" pitchFamily="34" charset="0"/>
          <a:ea typeface="隶书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Arial" panose="020B0604020202020204" pitchFamily="34" charset="0"/>
          <a:ea typeface="隶书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Arial" panose="020B0604020202020204" pitchFamily="34" charset="0"/>
          <a:ea typeface="隶书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Arial" panose="020B0604020202020204" pitchFamily="34" charset="0"/>
          <a:ea typeface="隶书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Arial" panose="020B0604020202020204" pitchFamily="34" charset="0"/>
          <a:ea typeface="隶书" pitchFamily="49" charset="-122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74082" name="标题 17408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74083" name="文本占位符 17408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74084" name="日期占位符 17408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085" name="页脚占位符 17408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086" name="灯片编号占位符 17408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74087" name="图片 174086" descr="moban1-1副本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-635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advClick="0" advTm="5000">
    <p:randomBar dir="vert"/>
  </p:transition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Arial" panose="020B0604020202020204" pitchFamily="34" charset="0"/>
          <a:ea typeface="隶书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Arial" panose="020B0604020202020204" pitchFamily="34" charset="0"/>
          <a:ea typeface="隶书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Arial" panose="020B0604020202020204" pitchFamily="34" charset="0"/>
          <a:ea typeface="隶书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Arial" panose="020B0604020202020204" pitchFamily="34" charset="0"/>
          <a:ea typeface="隶书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Arial" panose="020B0604020202020204" pitchFamily="34" charset="0"/>
          <a:ea typeface="隶书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Arial" panose="020B0604020202020204" pitchFamily="34" charset="0"/>
          <a:ea typeface="隶书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Arial" panose="020B0604020202020204" pitchFamily="34" charset="0"/>
          <a:ea typeface="隶书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Arial" panose="020B0604020202020204" pitchFamily="34" charset="0"/>
          <a:ea typeface="隶书" pitchFamily="49" charset="-122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17715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177154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77156" name="日期占位符 177155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177157" name="页脚占位符 17715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177158" name="灯片编号占位符 17715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4336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43362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43364" name="日期占位符 143363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143365" name="页脚占位符 14336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 dirty="0"/>
          </a:p>
        </p:txBody>
      </p:sp>
      <p:sp>
        <p:nvSpPr>
          <p:cNvPr id="143366" name="灯片编号占位符 143365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charRg st="1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7">
                                            <p:txEl>
                                              <p:charRg st="13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7">
                                            <p:txEl>
                                              <p:charRg st="1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7">
                                            <p:txEl>
                                              <p:charRg st="1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charRg st="17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27">
                                            <p:txEl>
                                              <p:charRg st="17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7">
                                            <p:txEl>
                                              <p:charRg st="17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7">
                                            <p:txEl>
                                              <p:charRg st="17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charRg st="21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27">
                                            <p:txEl>
                                              <p:charRg st="21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7">
                                            <p:txEl>
                                              <p:charRg st="21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7">
                                            <p:txEl>
                                              <p:charRg st="21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charRg st="25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27">
                                            <p:txEl>
                                              <p:charRg st="25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7">
                                            <p:txEl>
                                              <p:charRg st="25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7">
                                            <p:txEl>
                                              <p:charRg st="25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 build="p"/>
    </p:bldLst>
  </p:timing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14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en-US" altLang="x-none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0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3.xml"/><Relationship Id="rId1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6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7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6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9.xml"/><Relationship Id="rId1" Type="http://schemas.openxmlformats.org/officeDocument/2006/relationships/image" Target="../media/image1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6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0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6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9.xml"/><Relationship Id="rId1" Type="http://schemas.openxmlformats.org/officeDocument/2006/relationships/image" Target="../media/image16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6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6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6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6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3.xml"/><Relationship Id="rId1" Type="http://schemas.openxmlformats.org/officeDocument/2006/relationships/image" Target="../media/image17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6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7.xml"/><Relationship Id="rId1" Type="http://schemas.openxmlformats.org/officeDocument/2006/relationships/image" Target="../media/image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6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3.xml"/><Relationship Id="rId1" Type="http://schemas.openxmlformats.org/officeDocument/2006/relationships/image" Target="../media/image18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3.xml"/><Relationship Id="rId1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9.xml"/><Relationship Id="rId1" Type="http://schemas.openxmlformats.org/officeDocument/2006/relationships/image" Target="../media/image19.jpeg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5.xml"/><Relationship Id="rId4" Type="http://schemas.openxmlformats.org/officeDocument/2006/relationships/image" Target="../media/image20.png"/><Relationship Id="rId3" Type="http://schemas.microsoft.com/office/2007/relationships/media" Target="file:///H:\&#19968;&#34001;&#28895;&#38632;&#20219;&#24179;&#29983;\&#32431;&#38899;&#20048;%20-%20&#26757;&#33457;&#19977;&#24324;%20&#21476;&#31581;&#29420;&#22863;%20&#31659;&#20276;&#22863;.mp3" TargetMode="External"/><Relationship Id="rId2" Type="http://schemas.openxmlformats.org/officeDocument/2006/relationships/audio" Target="file:///H:\&#19968;&#34001;&#28895;&#38632;&#20219;&#24179;&#29983;\&#32431;&#38899;&#20048;%20-%20&#26757;&#33457;&#19977;&#24324;%20&#21476;&#31581;&#29420;&#22863;%20&#31659;&#20276;&#22863;.mp3" TargetMode="External"/><Relationship Id="rId1" Type="http://schemas.openxmlformats.org/officeDocument/2006/relationships/image" Target="../media/image6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7.xml"/><Relationship Id="rId1" Type="http://schemas.openxmlformats.org/officeDocument/2006/relationships/image" Target="../media/image21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7.xml"/><Relationship Id="rId1" Type="http://schemas.openxmlformats.org/officeDocument/2006/relationships/image" Target="../media/image2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image" Target="../media/image23.png"/><Relationship Id="rId1" Type="http://schemas.openxmlformats.org/officeDocument/2006/relationships/image" Target="../media/image6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24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6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6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6.jpeg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90.xml"/><Relationship Id="rId2" Type="http://schemas.openxmlformats.org/officeDocument/2006/relationships/image" Target="../media/image25.wmf"/><Relationship Id="rId1" Type="http://schemas.openxmlformats.org/officeDocument/2006/relationships/oleObject" Target="../embeddings/oleObject2.bin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6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0.xml"/><Relationship Id="rId1" Type="http://schemas.openxmlformats.org/officeDocument/2006/relationships/image" Target="../media/image26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0.xml"/><Relationship Id="rId1" Type="http://schemas.openxmlformats.org/officeDocument/2006/relationships/image" Target="../media/image27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0.xml"/><Relationship Id="rId1" Type="http://schemas.openxmlformats.org/officeDocument/2006/relationships/image" Target="../media/image28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0.xml"/><Relationship Id="rId1" Type="http://schemas.openxmlformats.org/officeDocument/2006/relationships/image" Target="../media/image29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0.xml"/><Relationship Id="rId1" Type="http://schemas.openxmlformats.org/officeDocument/2006/relationships/image" Target="../media/image30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0.xml"/><Relationship Id="rId1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6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0.xml"/><Relationship Id="rId1" Type="http://schemas.openxmlformats.org/officeDocument/2006/relationships/image" Target="../media/image32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6.jpe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6.jpe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6.jpe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35.xml"/><Relationship Id="rId3" Type="http://schemas.openxmlformats.org/officeDocument/2006/relationships/image" Target="../media/image9.jpeg"/><Relationship Id="rId2" Type="http://schemas.openxmlformats.org/officeDocument/2006/relationships/image" Target="../media/image8.wmf"/><Relationship Id="rId1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139" name="Picture 43" descr="山寺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0113" y="1462088"/>
            <a:ext cx="7353300" cy="3914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80" name="文本占位符 50179"/>
          <p:cNvSpPr txBox="1"/>
          <p:nvPr>
            <p:ph type="body" idx="1"/>
          </p:nvPr>
        </p:nvSpPr>
        <p:spPr>
          <a:xfrm>
            <a:off x="838200" y="2332038"/>
            <a:ext cx="9220200" cy="4525962"/>
          </a:xfrm>
        </p:spPr>
        <p:txBody>
          <a:bodyPr vert="horz" wrap="square" lIns="91440" tIns="45720" rIns="91440" bIns="45720" anchor="t"/>
          <a:p>
            <a:pPr>
              <a:spcBef>
                <a:spcPct val="50000"/>
              </a:spcBef>
              <a:buNone/>
            </a:pPr>
            <a:r>
              <a:rPr lang="zh-CN" altLang="en-US" sz="8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一蓑烟雨任平生</a:t>
            </a:r>
            <a:endParaRPr lang="zh-CN" altLang="en-US" sz="8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  <a:buNone/>
            </a:pPr>
            <a:r>
              <a:rPr lang="zh-CN" altLang="en-US" sz="8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8000" b="1">
                <a:solidFill>
                  <a:srgbClr val="FFFF00"/>
                </a:solidFill>
                <a:latin typeface="宋体" panose="02010600030101010101" pitchFamily="2" charset="-122"/>
                <a:ea typeface="华文彩云" pitchFamily="2" charset="-122"/>
              </a:rPr>
              <a:t>—</a:t>
            </a:r>
            <a:r>
              <a:rPr lang="zh-CN" altLang="en-US" sz="8000" b="1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寻访东坡</a:t>
            </a:r>
            <a:endParaRPr lang="zh-CN" altLang="en-US" sz="8000" b="1" dirty="0">
              <a:solidFill>
                <a:srgbClr val="FFFF00"/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50183" name="文本框 50182"/>
          <p:cNvSpPr txBox="1"/>
          <p:nvPr/>
        </p:nvSpPr>
        <p:spPr>
          <a:xfrm>
            <a:off x="762000" y="685800"/>
            <a:ext cx="8686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走近文学大家系列之苏轼</a:t>
            </a:r>
            <a:endParaRPr lang="zh-CN" altLang="en-US" sz="4000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900"/>
                                        <p:tgtEl>
                                          <p:spTgt spid="4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138" name="Rectangle 42"/>
          <p:cNvSpPr/>
          <p:nvPr/>
        </p:nvSpPr>
        <p:spPr>
          <a:xfrm flipH="1" flipV="1">
            <a:off x="3886200" y="1352550"/>
            <a:ext cx="1295400" cy="41211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/>
          <a:p>
            <a:endParaRPr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73731" name="Picture 44" descr="山寺背景"/>
          <p:cNvPicPr>
            <a:picLocks noChangeAspect="1"/>
          </p:cNvPicPr>
          <p:nvPr/>
        </p:nvPicPr>
        <p:blipFill>
          <a:blip r:embed="rId1"/>
          <a:srcRect l="39638" t="-1947" r="40674"/>
          <a:stretch>
            <a:fillRect/>
          </a:stretch>
        </p:blipFill>
        <p:spPr>
          <a:xfrm>
            <a:off x="3824288" y="1390650"/>
            <a:ext cx="1447800" cy="3990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39" name="Picture 43" descr="山寺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0113" y="1462088"/>
            <a:ext cx="7353300" cy="3914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42" name="Picture 46" descr="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47800"/>
            <a:ext cx="1152525" cy="9366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34"/>
          <p:cNvGrpSpPr/>
          <p:nvPr/>
        </p:nvGrpSpPr>
        <p:grpSpPr>
          <a:xfrm>
            <a:off x="3667125" y="1343025"/>
            <a:ext cx="914400" cy="4138613"/>
            <a:chOff x="720" y="1119"/>
            <a:chExt cx="576" cy="2044"/>
          </a:xfrm>
        </p:grpSpPr>
        <p:grpSp>
          <p:nvGrpSpPr>
            <p:cNvPr id="73735" name="Group 10"/>
            <p:cNvGrpSpPr/>
            <p:nvPr/>
          </p:nvGrpSpPr>
          <p:grpSpPr>
            <a:xfrm>
              <a:off x="720" y="1121"/>
              <a:ext cx="336" cy="2042"/>
              <a:chOff x="960" y="1582"/>
              <a:chExt cx="336" cy="2042"/>
            </a:xfrm>
          </p:grpSpPr>
          <p:sp>
            <p:nvSpPr>
              <p:cNvPr id="4101" name="Rectangle 5"/>
              <p:cNvSpPr>
                <a:spLocks noChangeArrowheads="1"/>
              </p:cNvSpPr>
              <p:nvPr/>
            </p:nvSpPr>
            <p:spPr bwMode="auto">
              <a:xfrm flipV="1">
                <a:off x="960" y="1582"/>
                <a:ext cx="336" cy="2040"/>
              </a:xfrm>
              <a:prstGeom prst="rect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00" name="Rectangle 4"/>
              <p:cNvSpPr>
                <a:spLocks noChangeArrowheads="1"/>
              </p:cNvSpPr>
              <p:nvPr/>
            </p:nvSpPr>
            <p:spPr bwMode="auto">
              <a:xfrm flipH="1" flipV="1">
                <a:off x="1104" y="1584"/>
                <a:ext cx="192" cy="2040"/>
              </a:xfrm>
              <a:prstGeom prst="rect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0" scaled="1"/>
              </a:gra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4121" name="Rectangle 25"/>
            <p:cNvSpPr>
              <a:spLocks noChangeArrowheads="1"/>
            </p:cNvSpPr>
            <p:nvPr/>
          </p:nvSpPr>
          <p:spPr bwMode="auto">
            <a:xfrm flipH="1" flipV="1">
              <a:off x="1056" y="1119"/>
              <a:ext cx="240" cy="2040"/>
            </a:xfrm>
            <a:prstGeom prst="rect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  <a:alpha val="0"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" name="Group 33"/>
          <p:cNvGrpSpPr/>
          <p:nvPr/>
        </p:nvGrpSpPr>
        <p:grpSpPr>
          <a:xfrm>
            <a:off x="4581525" y="1338263"/>
            <a:ext cx="890588" cy="4138612"/>
            <a:chOff x="4800" y="1121"/>
            <a:chExt cx="561" cy="2042"/>
          </a:xfrm>
        </p:grpSpPr>
        <p:sp>
          <p:nvSpPr>
            <p:cNvPr id="4114" name="Rectangle 18"/>
            <p:cNvSpPr>
              <a:spLocks noChangeArrowheads="1"/>
            </p:cNvSpPr>
            <p:nvPr/>
          </p:nvSpPr>
          <p:spPr bwMode="auto">
            <a:xfrm flipH="1" flipV="1">
              <a:off x="5025" y="1121"/>
              <a:ext cx="336" cy="2040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5" name="Rectangle 19"/>
            <p:cNvSpPr>
              <a:spLocks noChangeArrowheads="1"/>
            </p:cNvSpPr>
            <p:nvPr/>
          </p:nvSpPr>
          <p:spPr bwMode="auto">
            <a:xfrm flipV="1">
              <a:off x="5025" y="1123"/>
              <a:ext cx="192" cy="2040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2" name="Rectangle 26"/>
            <p:cNvSpPr>
              <a:spLocks noChangeArrowheads="1"/>
            </p:cNvSpPr>
            <p:nvPr/>
          </p:nvSpPr>
          <p:spPr bwMode="auto">
            <a:xfrm flipV="1">
              <a:off x="4800" y="1122"/>
              <a:ext cx="240" cy="2040"/>
            </a:xfrm>
            <a:prstGeom prst="rect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  <a:alpha val="0"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4141" name="Picture 45" descr="山寺树梢顶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1066800"/>
            <a:ext cx="7351713" cy="3914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43" name="Oval 47"/>
          <p:cNvSpPr>
            <a:spLocks noChangeAspect="1" noChangeArrowheads="1"/>
          </p:cNvSpPr>
          <p:nvPr/>
        </p:nvSpPr>
        <p:spPr bwMode="auto">
          <a:xfrm>
            <a:off x="6950075" y="1616075"/>
            <a:ext cx="136525" cy="136525"/>
          </a:xfrm>
          <a:prstGeom prst="ellipse">
            <a:avLst/>
          </a:prstGeom>
          <a:gradFill rotWithShape="1">
            <a:gsLst>
              <a:gs pos="0">
                <a:schemeClr val="bg1">
                  <a:alpha val="35001"/>
                </a:schemeClr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44" name="Oval 48"/>
          <p:cNvSpPr>
            <a:spLocks noChangeAspect="1" noChangeArrowheads="1"/>
          </p:cNvSpPr>
          <p:nvPr/>
        </p:nvSpPr>
        <p:spPr bwMode="auto">
          <a:xfrm>
            <a:off x="6075363" y="2036763"/>
            <a:ext cx="96838" cy="96838"/>
          </a:xfrm>
          <a:prstGeom prst="ellipse">
            <a:avLst/>
          </a:prstGeom>
          <a:gradFill rotWithShape="1">
            <a:gsLst>
              <a:gs pos="0">
                <a:schemeClr val="bg1">
                  <a:alpha val="69000"/>
                </a:schemeClr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45" name="Oval 49"/>
          <p:cNvSpPr>
            <a:spLocks noChangeAspect="1" noChangeArrowheads="1"/>
          </p:cNvSpPr>
          <p:nvPr/>
        </p:nvSpPr>
        <p:spPr bwMode="auto">
          <a:xfrm>
            <a:off x="5562600" y="1622425"/>
            <a:ext cx="53975" cy="53975"/>
          </a:xfrm>
          <a:prstGeom prst="ellipse">
            <a:avLst/>
          </a:prstGeom>
          <a:gradFill rotWithShape="1">
            <a:gsLst>
              <a:gs pos="0">
                <a:schemeClr val="bg1">
                  <a:alpha val="66000"/>
                </a:schemeClr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46" name="Oval 50"/>
          <p:cNvSpPr>
            <a:spLocks noChangeAspect="1" noChangeArrowheads="1"/>
          </p:cNvSpPr>
          <p:nvPr/>
        </p:nvSpPr>
        <p:spPr bwMode="auto">
          <a:xfrm>
            <a:off x="1752600" y="1752600"/>
            <a:ext cx="71438" cy="71438"/>
          </a:xfrm>
          <a:prstGeom prst="ellipse">
            <a:avLst/>
          </a:prstGeom>
          <a:gradFill rotWithShape="1">
            <a:gsLst>
              <a:gs pos="0">
                <a:schemeClr val="bg1">
                  <a:alpha val="66000"/>
                </a:schemeClr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47" name="Oval 51"/>
          <p:cNvSpPr>
            <a:spLocks noChangeAspect="1" noChangeArrowheads="1"/>
          </p:cNvSpPr>
          <p:nvPr/>
        </p:nvSpPr>
        <p:spPr bwMode="auto">
          <a:xfrm>
            <a:off x="7337425" y="2232025"/>
            <a:ext cx="53975" cy="53975"/>
          </a:xfrm>
          <a:prstGeom prst="ellipse">
            <a:avLst/>
          </a:prstGeom>
          <a:gradFill rotWithShape="1">
            <a:gsLst>
              <a:gs pos="0">
                <a:schemeClr val="bg1">
                  <a:alpha val="66000"/>
                </a:schemeClr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48" name="Oval 52"/>
          <p:cNvSpPr>
            <a:spLocks noChangeAspect="1" noChangeArrowheads="1"/>
          </p:cNvSpPr>
          <p:nvPr/>
        </p:nvSpPr>
        <p:spPr bwMode="auto">
          <a:xfrm>
            <a:off x="7794625" y="1927225"/>
            <a:ext cx="53975" cy="53975"/>
          </a:xfrm>
          <a:prstGeom prst="ellipse">
            <a:avLst/>
          </a:prstGeom>
          <a:gradFill rotWithShape="1">
            <a:gsLst>
              <a:gs pos="0">
                <a:schemeClr val="bg1">
                  <a:alpha val="66000"/>
                </a:schemeClr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49" name="Oval 53"/>
          <p:cNvSpPr>
            <a:spLocks noChangeAspect="1" noChangeArrowheads="1"/>
          </p:cNvSpPr>
          <p:nvPr/>
        </p:nvSpPr>
        <p:spPr bwMode="auto">
          <a:xfrm>
            <a:off x="685800" y="4800600"/>
            <a:ext cx="96838" cy="96838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50" name="Oval 54"/>
          <p:cNvSpPr>
            <a:spLocks noChangeAspect="1" noChangeArrowheads="1"/>
          </p:cNvSpPr>
          <p:nvPr/>
        </p:nvSpPr>
        <p:spPr bwMode="auto">
          <a:xfrm>
            <a:off x="5943600" y="1752600"/>
            <a:ext cx="115888" cy="115888"/>
          </a:xfrm>
          <a:prstGeom prst="ellipse">
            <a:avLst/>
          </a:prstGeom>
          <a:gradFill rotWithShape="1">
            <a:gsLst>
              <a:gs pos="0">
                <a:schemeClr val="bg1">
                  <a:alpha val="69000"/>
                </a:schemeClr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51" name="Oval 55"/>
          <p:cNvSpPr>
            <a:spLocks noChangeAspect="1" noChangeArrowheads="1"/>
          </p:cNvSpPr>
          <p:nvPr/>
        </p:nvSpPr>
        <p:spPr bwMode="auto">
          <a:xfrm>
            <a:off x="4724400" y="1524000"/>
            <a:ext cx="144463" cy="144463"/>
          </a:xfrm>
          <a:prstGeom prst="ellipse">
            <a:avLst/>
          </a:prstGeom>
          <a:gradFill rotWithShape="1">
            <a:gsLst>
              <a:gs pos="0">
                <a:schemeClr val="bg1">
                  <a:alpha val="69000"/>
                </a:schemeClr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52" name="Oval 56"/>
          <p:cNvSpPr>
            <a:spLocks noChangeAspect="1" noChangeArrowheads="1"/>
          </p:cNvSpPr>
          <p:nvPr/>
        </p:nvSpPr>
        <p:spPr bwMode="auto">
          <a:xfrm>
            <a:off x="7551738" y="1676400"/>
            <a:ext cx="57150" cy="57150"/>
          </a:xfrm>
          <a:prstGeom prst="ellipse">
            <a:avLst/>
          </a:prstGeom>
          <a:gradFill rotWithShape="1">
            <a:gsLst>
              <a:gs pos="0">
                <a:schemeClr val="bg1">
                  <a:alpha val="69000"/>
                </a:schemeClr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53" name="Oval 57"/>
          <p:cNvSpPr>
            <a:spLocks noChangeAspect="1" noChangeArrowheads="1"/>
          </p:cNvSpPr>
          <p:nvPr/>
        </p:nvSpPr>
        <p:spPr bwMode="auto">
          <a:xfrm>
            <a:off x="8382000" y="5181600"/>
            <a:ext cx="115888" cy="115888"/>
          </a:xfrm>
          <a:prstGeom prst="ellipse">
            <a:avLst/>
          </a:prstGeom>
          <a:gradFill rotWithShape="1">
            <a:gsLst>
              <a:gs pos="0">
                <a:schemeClr val="bg1">
                  <a:alpha val="69000"/>
                </a:schemeClr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54" name="Oval 58"/>
          <p:cNvSpPr>
            <a:spLocks noChangeAspect="1" noChangeArrowheads="1"/>
          </p:cNvSpPr>
          <p:nvPr/>
        </p:nvSpPr>
        <p:spPr bwMode="auto">
          <a:xfrm>
            <a:off x="8305800" y="4837113"/>
            <a:ext cx="115888" cy="115888"/>
          </a:xfrm>
          <a:prstGeom prst="ellipse">
            <a:avLst/>
          </a:prstGeom>
          <a:gradFill rotWithShape="1">
            <a:gsLst>
              <a:gs pos="0">
                <a:schemeClr val="bg1">
                  <a:alpha val="69000"/>
                </a:schemeClr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3756" name="文本框 73755"/>
          <p:cNvSpPr txBox="1"/>
          <p:nvPr/>
        </p:nvSpPr>
        <p:spPr>
          <a:xfrm>
            <a:off x="2362200" y="1524000"/>
            <a:ext cx="2927350" cy="44958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7200" b="1" dirty="0">
                <a:solidFill>
                  <a:srgbClr val="FFFF00"/>
                </a:solidFill>
                <a:latin typeface="Arial" panose="020B0604020202020204" pitchFamily="34" charset="0"/>
                <a:ea typeface="华文行楷" pitchFamily="2" charset="-122"/>
              </a:rPr>
              <a:t>寻访东坡</a:t>
            </a:r>
            <a:endParaRPr lang="zh-CN" altLang="en-US" sz="7200" b="1" dirty="0">
              <a:solidFill>
                <a:srgbClr val="FFFF00"/>
              </a:solidFill>
              <a:latin typeface="Arial" panose="020B0604020202020204" pitchFamily="34" charset="0"/>
              <a:ea typeface="华文行楷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72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3758" name="文本框 73757"/>
          <p:cNvSpPr txBox="1"/>
          <p:nvPr/>
        </p:nvSpPr>
        <p:spPr>
          <a:xfrm>
            <a:off x="381000" y="533400"/>
            <a:ext cx="4343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华文行楷" pitchFamily="2" charset="-122"/>
              </a:rPr>
              <a:t>名师大家系列之苏轼</a:t>
            </a:r>
            <a:endParaRPr lang="zh-CN" altLang="en-US" sz="3200" b="1" dirty="0">
              <a:latin typeface="Arial" panose="020B0604020202020204" pitchFamily="34" charset="0"/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2"/>
                                        </p:tgtEl>
                                      </p:cBhvr>
                                      <p:by x="3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</p:cBhvr>
                                      <p:by x="3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0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11111E-6 0.00208 L 0.375 0.00208 " pathEditMode="relative" rAng="0" ptsTypes="AA">
                                      <p:cBhvr>
                                        <p:cTn id="1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00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33333E-6 3.00578E-6 L -0.375 3.00578E-6 " pathEditMode="relative" ptsTypes="AA">
                                      <p:cBhvr>
                                        <p:cTn id="12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3100" fill="hold"/>
                                        <p:tgtEl>
                                          <p:spTgt spid="4138"/>
                                        </p:tgtEl>
                                      </p:cBhvr>
                                      <p:by x="6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2900"/>
                                        <p:tgtEl>
                                          <p:spTgt spid="4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0"/>
                                        <p:tgtEl>
                                          <p:spTgt spid="4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4.16667E-6 -8.49711E-6 L 0.69167 -8.49711E-6 " pathEditMode="relative" ptsTypes="AA">
                                      <p:cBhvr>
                                        <p:cTn id="25" dur="150000" fill="hold"/>
                                        <p:tgtEl>
                                          <p:spTgt spid="4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4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indefinite" fill="hold" grpId="1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3000" tmFilter="0, 0; .2, .5; .8, .5; 1, 0"/>
                                        <p:tgtEl>
                                          <p:spTgt spid="41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1500" autoRev="1" fill="hold"/>
                                        <p:tgtEl>
                                          <p:spTgt spid="41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0"/>
                                        <p:tgtEl>
                                          <p:spTgt spid="4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indefinite" fill="hold" grpId="1" nodeType="withEffect">
                                  <p:stCondLst>
                                    <p:cond delay="9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 tmFilter="0, 0; .2, .5; .8, .5; 1, 0"/>
                                        <p:tgtEl>
                                          <p:spTgt spid="41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1000" autoRev="1" fill="hold"/>
                                        <p:tgtEl>
                                          <p:spTgt spid="41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000"/>
                                        <p:tgtEl>
                                          <p:spTgt spid="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indefinite" fill="hold" grpId="1" nodeType="withEffect">
                                  <p:stCondLst>
                                    <p:cond delay="8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3000" tmFilter="0, 0; .2, .5; .8, .5; 1, 0"/>
                                        <p:tgtEl>
                                          <p:spTgt spid="41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1500" autoRev="1" fill="hold"/>
                                        <p:tgtEl>
                                          <p:spTgt spid="41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3000"/>
                                        <p:tgtEl>
                                          <p:spTgt spid="4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6" presetClass="emph" presetSubtype="0" repeatCount="indefinite" fill="hold" grpId="1" nodeType="withEffect">
                                  <p:stCondLst>
                                    <p:cond delay="1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3000" tmFilter="0, 0; .2, .5; .8, .5; 1, 0"/>
                                        <p:tgtEl>
                                          <p:spTgt spid="41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1500" autoRev="1" fill="hold"/>
                                        <p:tgtEl>
                                          <p:spTgt spid="41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6" presetClass="emph" presetSubtype="0" repeatCount="indefinite" fill="hold" grpId="1" nodeType="withEffect">
                                  <p:stCondLst>
                                    <p:cond delay="10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3000" tmFilter="0, 0; .2, .5; .8, .5; 1, 0"/>
                                        <p:tgtEl>
                                          <p:spTgt spid="41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1500" autoRev="1" fill="hold"/>
                                        <p:tgtEl>
                                          <p:spTgt spid="41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4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6" presetClass="emph" presetSubtype="0" repeatCount="indefinite" fill="hold" grpId="1" nodeType="withEffect">
                                  <p:stCondLst>
                                    <p:cond delay="9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3000" tmFilter="0, 0; .2, .5; .8, .5; 1, 0"/>
                                        <p:tgtEl>
                                          <p:spTgt spid="41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1500" autoRev="1" fill="hold"/>
                                        <p:tgtEl>
                                          <p:spTgt spid="41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4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6" presetClass="emph" presetSubtype="0" repeatCount="indefinite" fill="hold" grpId="1" nodeType="withEffect">
                                  <p:stCondLst>
                                    <p:cond delay="10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3000" tmFilter="0, 0; .2, .5; .8, .5; 1, 0"/>
                                        <p:tgtEl>
                                          <p:spTgt spid="41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1500" autoRev="1" fill="hold"/>
                                        <p:tgtEl>
                                          <p:spTgt spid="41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4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6" presetClass="emph" presetSubtype="0" repeatCount="indefinite" fill="hold" grpId="1" nodeType="withEffect">
                                  <p:stCondLst>
                                    <p:cond delay="1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3000" tmFilter="0, 0; .2, .5; .8, .5; 1, 0"/>
                                        <p:tgtEl>
                                          <p:spTgt spid="41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1500" autoRev="1" fill="hold"/>
                                        <p:tgtEl>
                                          <p:spTgt spid="41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0" presetClass="path" presetSubtype="0" repeatCount="indefinite" accel="50000" decel="50000" fill="hold" grpId="1" nodeType="withEffect">
                                  <p:stCondLst>
                                    <p:cond delay="5100"/>
                                  </p:stCondLst>
                                  <p:childTnLst>
                                    <p:animMotion origin="layout" path="M 1.94444E-6 -6.7052E-6 C 0.04843 0.00577 0.09687 0.01155 0.14531 0.00231 C 0.19375 -0.00694 0.24566 -0.0474 0.29062 -0.05527 C 0.33559 -0.06313 0.37291 -0.0407 0.4151 -0.04532 C 0.45729 -0.04995 0.50191 -0.08347 0.5434 -0.08301 C 0.58489 -0.08255 0.64982 -0.05943 0.66423 -0.04278 C 0.67864 -0.02613 0.69652 0.01248 0.6302 0.01757 C 0.56389 0.02265 0.33159 0.00277 0.26614 -0.01272 C 0.20069 -0.02821 0.26718 -0.07122 0.23784 -0.07538 C 0.2085 -0.07954 0.09444 -0.05642 0.09062 -0.03769 C 0.0868 -0.01897 0.15885 0.04231 0.2151 0.03768 C 0.27135 0.03306 0.37135 -0.06706 0.4283 -0.06544 C 0.48524 -0.06382 0.51857 0.04138 0.55659 0.04762 C 0.59461 0.05387 0.61632 -0.01596 0.65659 -0.02775 C 0.69687 -0.03954 0.74739 -0.03122 0.79809 -0.02267 " pathEditMode="relative" ptsTypes="aaaaaaaaaaaaaaA">
                                      <p:cBhvr>
                                        <p:cTn id="80" dur="25000" fill="hold"/>
                                        <p:tgtEl>
                                          <p:spTgt spid="4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0" presetClass="path" presetSubtype="0" repeatCount="indefinite" accel="50000" decel="5000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2.5E-6 -1.56069E-6 C -0.07274 -0.02659 -0.14531 -0.05318 -0.21129 -0.06289 C -0.27743 -0.0726 -0.33889 -0.06312 -0.39618 -0.05781 C -0.45347 -0.05249 -0.49809 -0.02035 -0.55469 -0.03029 C -0.61146 -0.04023 -0.68889 -0.10058 -0.73576 -0.11815 C -0.78264 -0.13573 -0.8092 -0.13573 -0.83576 -0.13573 " pathEditMode="relative" ptsTypes="aaaaaA">
                                      <p:cBhvr>
                                        <p:cTn id="84" dur="8000" fill="hold"/>
                                        <p:tgtEl>
                                          <p:spTgt spid="4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0" presetClass="path" presetSubtype="0" repeatCount="indefinite" accel="50000" decel="50000" fill="hold" grpId="1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0.00052 0.0007 C -0.046 0.01249 -0.09236 0.02428 -0.15798 0.03099 C -0.22361 0.03769 -0.34375 0.04347 -0.39375 0.04093 C -0.44375 0.03838 -0.43784 0.03607 -0.45798 0.01596 C -0.47812 -0.00416 -0.47968 -0.07838 -0.51458 -0.07954 C -0.54948 -0.08069 -0.62361 0.01087 -0.66736 0.00833 C -0.71111 0.00578 -0.75017 -0.07098 -0.77691 -0.09456 C -0.80364 -0.11815 -0.8158 -0.12532 -0.82777 -0.13248 " pathEditMode="relative" ptsTypes="aaaaaaaA">
                                      <p:cBhvr>
                                        <p:cTn id="88" dur="14000" fill="hold"/>
                                        <p:tgtEl>
                                          <p:spTgt spid="4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38" grpId="0" animBg="1"/>
      <p:bldP spid="4143" grpId="0" animBg="1"/>
      <p:bldP spid="4144" grpId="0" animBg="1"/>
      <p:bldP spid="4144" grpId="1" animBg="1"/>
      <p:bldP spid="4145" grpId="0" animBg="1"/>
      <p:bldP spid="4145" grpId="1" animBg="1"/>
      <p:bldP spid="4146" grpId="0" animBg="1"/>
      <p:bldP spid="4146" grpId="1" animBg="1"/>
      <p:bldP spid="4147" grpId="0" animBg="1"/>
      <p:bldP spid="4147" grpId="1" animBg="1"/>
      <p:bldP spid="4148" grpId="0" animBg="1"/>
      <p:bldP spid="4148" grpId="1" animBg="1"/>
      <p:bldP spid="4149" grpId="0" animBg="1"/>
      <p:bldP spid="4149" grpId="1" animBg="1"/>
      <p:bldP spid="4150" grpId="0" animBg="1"/>
      <p:bldP spid="4150" grpId="1" animBg="1"/>
      <p:bldP spid="4151" grpId="0" animBg="1"/>
      <p:bldP spid="4151" grpId="1" animBg="1"/>
      <p:bldP spid="4152" grpId="0" animBg="1"/>
      <p:bldP spid="4152" grpId="1" animBg="1"/>
      <p:bldP spid="4153" grpId="0" animBg="1"/>
      <p:bldP spid="4153" grpId="1" animBg="1"/>
      <p:bldP spid="4154" grpId="0" animBg="1"/>
      <p:bldP spid="415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3685" y="1600200"/>
            <a:ext cx="8571230" cy="4526280"/>
          </a:xfrm>
        </p:spPr>
        <p:txBody>
          <a:bodyPr/>
          <a:p>
            <a:r>
              <a:rPr lang="zh-CN" altLang="en-US" sz="4400" b="1">
                <a:latin typeface="微软雅黑" panose="020B0503020204020204" charset="-122"/>
                <a:ea typeface="微软雅黑" panose="020B0503020204020204" charset="-122"/>
              </a:rPr>
              <a:t>他是在北宋最好的皇帝（仁宗）年间长大，在一个心地善良但野心勃勃的皇帝（神宗）在位期间做官，在一个十八岁的呆子（哲宗）荣登王位之时遭受贬谪。</a:t>
            </a:r>
            <a:endParaRPr lang="zh-CN" altLang="en-US" sz="4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6677" name="图片 156676" descr="图片1"/>
          <p:cNvPicPr>
            <a:picLocks noChangeAspect="1"/>
          </p:cNvPicPr>
          <p:nvPr/>
        </p:nvPicPr>
        <p:blipFill>
          <a:blip r:embed="rId1"/>
          <a:srcRect l="39844" r="3397"/>
          <a:stretch>
            <a:fillRect/>
          </a:stretch>
        </p:blipFill>
        <p:spPr>
          <a:xfrm>
            <a:off x="0" y="0"/>
            <a:ext cx="94488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6674" name="标题 156673"/>
          <p:cNvSpPr>
            <a:spLocks noGrp="1"/>
          </p:cNvSpPr>
          <p:nvPr>
            <p:ph type="title"/>
          </p:nvPr>
        </p:nvSpPr>
        <p:spPr>
          <a:xfrm>
            <a:off x="0" y="381000"/>
            <a:ext cx="9144000" cy="1143000"/>
          </a:xfrm>
        </p:spPr>
        <p:txBody>
          <a:bodyPr anchor="ctr"/>
          <a:p>
            <a:r>
              <a:rPr lang="zh-CN" altLang="en-US" sz="4000" b="1" dirty="0">
                <a:solidFill>
                  <a:schemeClr val="bg1"/>
                </a:solidFill>
                <a:ea typeface="华文中宋" pitchFamily="2" charset="-122"/>
              </a:rPr>
              <a:t>寻访东坡的人生轨迹分为五个驿站：</a:t>
            </a:r>
            <a:endParaRPr lang="zh-CN" altLang="en-US" sz="4000" b="1" dirty="0">
              <a:solidFill>
                <a:schemeClr val="bg1"/>
              </a:solidFill>
              <a:ea typeface="华文中宋" pitchFamily="2" charset="-122"/>
            </a:endParaRPr>
          </a:p>
        </p:txBody>
      </p:sp>
      <p:sp>
        <p:nvSpPr>
          <p:cNvPr id="156675" name="文本占位符 156674"/>
          <p:cNvSpPr>
            <a:spLocks noGrp="1"/>
          </p:cNvSpPr>
          <p:nvPr>
            <p:ph type="body" idx="1"/>
          </p:nvPr>
        </p:nvSpPr>
        <p:spPr>
          <a:xfrm>
            <a:off x="457200" y="838200"/>
            <a:ext cx="7620000" cy="5334000"/>
          </a:xfrm>
        </p:spPr>
        <p:txBody>
          <a:bodyPr/>
          <a:p>
            <a:pPr marL="812800" indent="-812800">
              <a:buNone/>
            </a:pPr>
            <a:endParaRPr lang="en-US" altLang="zh-CN" sz="2800" dirty="0"/>
          </a:p>
          <a:p>
            <a:pPr marL="1168400" lvl="1" indent="-711200">
              <a:lnSpc>
                <a:spcPct val="120000"/>
              </a:lnSpc>
              <a:buNone/>
            </a:pPr>
            <a:r>
              <a:rPr lang="zh-CN" altLang="en-US" sz="3600" b="1" dirty="0">
                <a:ea typeface="隶书" pitchFamily="49" charset="-122"/>
              </a:rPr>
              <a:t>（一）奇才出世，少有大志</a:t>
            </a:r>
            <a:endParaRPr lang="zh-CN" altLang="en-US" sz="3600" b="1" dirty="0">
              <a:ea typeface="隶书" pitchFamily="49" charset="-122"/>
            </a:endParaRPr>
          </a:p>
          <a:p>
            <a:pPr marL="1168400" lvl="1" indent="-711200">
              <a:lnSpc>
                <a:spcPct val="120000"/>
              </a:lnSpc>
              <a:buNone/>
            </a:pPr>
            <a:r>
              <a:rPr lang="zh-CN" altLang="en-US" sz="3600" b="1" dirty="0">
                <a:ea typeface="隶书" pitchFamily="49" charset="-122"/>
              </a:rPr>
              <a:t>（二）少年成名，声震天下</a:t>
            </a:r>
            <a:endParaRPr lang="zh-CN" altLang="en-US" sz="3600" b="1">
              <a:ea typeface="隶书" pitchFamily="49" charset="-122"/>
            </a:endParaRPr>
          </a:p>
          <a:p>
            <a:pPr marL="1168400" lvl="1" indent="-711200">
              <a:lnSpc>
                <a:spcPct val="120000"/>
              </a:lnSpc>
              <a:buNone/>
            </a:pPr>
            <a:r>
              <a:rPr lang="zh-CN" altLang="en-US" sz="3600" b="1" dirty="0">
                <a:ea typeface="隶书" pitchFamily="49" charset="-122"/>
              </a:rPr>
              <a:t>（三）勤政爱民，有为东坡</a:t>
            </a:r>
            <a:endParaRPr lang="zh-CN" altLang="en-US" sz="3600" b="1" dirty="0">
              <a:ea typeface="隶书" pitchFamily="49" charset="-122"/>
            </a:endParaRPr>
          </a:p>
          <a:p>
            <a:pPr marL="1168400" lvl="1" indent="-711200">
              <a:lnSpc>
                <a:spcPct val="120000"/>
              </a:lnSpc>
              <a:buNone/>
            </a:pPr>
            <a:r>
              <a:rPr lang="zh-CN" altLang="en-US" sz="3600" b="1" dirty="0">
                <a:ea typeface="隶书" pitchFamily="49" charset="-122"/>
              </a:rPr>
              <a:t>（四）乌台诗案，潇洒东坡</a:t>
            </a:r>
            <a:endParaRPr lang="zh-CN" altLang="en-US" sz="3600" b="1">
              <a:ea typeface="隶书" pitchFamily="49" charset="-122"/>
            </a:endParaRPr>
          </a:p>
          <a:p>
            <a:pPr marL="1168400" lvl="1" indent="-711200">
              <a:lnSpc>
                <a:spcPct val="120000"/>
              </a:lnSpc>
              <a:buNone/>
            </a:pPr>
            <a:r>
              <a:rPr lang="zh-CN" altLang="en-US" sz="3600" b="1" dirty="0">
                <a:ea typeface="隶书" pitchFamily="49" charset="-122"/>
              </a:rPr>
              <a:t>（五）一贬再贬，巨星陨落</a:t>
            </a:r>
            <a:endParaRPr lang="zh-CN" altLang="en-US" sz="3600" b="1" dirty="0">
              <a:ea typeface="隶书" pitchFamily="49" charset="-122"/>
            </a:endParaRPr>
          </a:p>
          <a:p>
            <a:pPr marL="812800" indent="-812800">
              <a:lnSpc>
                <a:spcPct val="120000"/>
              </a:lnSpc>
              <a:buNone/>
            </a:pPr>
            <a:r>
              <a:rPr lang="zh-CN" altLang="en-US" sz="3600" dirty="0"/>
              <a:t>　</a:t>
            </a:r>
            <a:endParaRPr lang="zh-CN" altLang="en-US" sz="3600" dirty="0"/>
          </a:p>
        </p:txBody>
      </p:sp>
    </p:spTree>
  </p:cSld>
  <p:clrMapOvr>
    <a:masterClrMapping/>
  </p:clrMapOvr>
  <p:transition>
    <p:randomBar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2706" name="图片 72705" descr="图片1"/>
          <p:cNvPicPr>
            <a:picLocks noChangeAspect="1"/>
          </p:cNvPicPr>
          <p:nvPr/>
        </p:nvPicPr>
        <p:blipFill>
          <a:blip r:embed="rId1"/>
          <a:srcRect l="39844" r="3397"/>
          <a:stretch>
            <a:fillRect/>
          </a:stretch>
        </p:blipFill>
        <p:spPr>
          <a:xfrm>
            <a:off x="0" y="0"/>
            <a:ext cx="94488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2707" name="文本占位符 72706"/>
          <p:cNvSpPr>
            <a:spLocks noGrp="1"/>
          </p:cNvSpPr>
          <p:nvPr>
            <p:ph type="body" idx="1"/>
          </p:nvPr>
        </p:nvSpPr>
        <p:spPr>
          <a:xfrm>
            <a:off x="533400" y="2133600"/>
            <a:ext cx="8229600" cy="4525963"/>
          </a:xfrm>
        </p:spPr>
        <p:txBody>
          <a:bodyPr/>
          <a:p>
            <a:pPr>
              <a:buNone/>
            </a:pPr>
            <a:r>
              <a:rPr lang="en-US" altLang="zh-CN" b="1" dirty="0"/>
              <a:t>           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           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2709" name="文本框 72708"/>
          <p:cNvSpPr txBox="1"/>
          <p:nvPr/>
        </p:nvSpPr>
        <p:spPr>
          <a:xfrm>
            <a:off x="990600" y="457200"/>
            <a:ext cx="45720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sz="1800" dirty="0"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72710" name="文本框 72709"/>
          <p:cNvSpPr txBox="1"/>
          <p:nvPr/>
        </p:nvSpPr>
        <p:spPr>
          <a:xfrm>
            <a:off x="0" y="381000"/>
            <a:ext cx="84582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东坡寻踪第一站</a:t>
            </a:r>
            <a:r>
              <a:rPr lang="en-US" altLang="zh-CN" sz="4800" b="1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sz="48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四川眉山</a:t>
            </a:r>
            <a:endParaRPr lang="zh-CN" altLang="en-US" sz="4800" b="1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2711" name="矩形 72710"/>
          <p:cNvSpPr/>
          <p:nvPr/>
        </p:nvSpPr>
        <p:spPr>
          <a:xfrm>
            <a:off x="1290638" y="2667000"/>
            <a:ext cx="6562725" cy="1524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60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行楷" charset="0"/>
                <a:ea typeface="华文行楷" charset="0"/>
              </a:rPr>
              <a:t>奇才出世  少有大志</a:t>
            </a:r>
            <a:endParaRPr lang="zh-CN" altLang="en-US" sz="6000" b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6805" name="图片 76804" descr="图片1"/>
          <p:cNvPicPr>
            <a:picLocks noChangeAspect="1"/>
          </p:cNvPicPr>
          <p:nvPr/>
        </p:nvPicPr>
        <p:blipFill>
          <a:blip r:embed="rId1"/>
          <a:srcRect l="39844" r="3397"/>
          <a:stretch>
            <a:fillRect/>
          </a:stretch>
        </p:blipFill>
        <p:spPr>
          <a:xfrm>
            <a:off x="0" y="0"/>
            <a:ext cx="94488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6802" name="标题 76801"/>
          <p:cNvSpPr>
            <a:spLocks noGrp="1"/>
          </p:cNvSpPr>
          <p:nvPr>
            <p:ph type="title"/>
          </p:nvPr>
        </p:nvSpPr>
        <p:spPr>
          <a:xfrm>
            <a:off x="-1066800" y="1447800"/>
            <a:ext cx="8229600" cy="1143000"/>
          </a:xfrm>
        </p:spPr>
        <p:txBody>
          <a:bodyPr anchor="ctr"/>
          <a:p>
            <a:r>
              <a:rPr lang="zh-CN" altLang="en-US" b="1" dirty="0"/>
              <a:t>让我们铭记这个日子：</a:t>
            </a:r>
            <a:endParaRPr lang="zh-CN" altLang="en-US" b="1" dirty="0"/>
          </a:p>
        </p:txBody>
      </p:sp>
      <p:sp>
        <p:nvSpPr>
          <p:cNvPr id="76803" name="文本占位符 76802"/>
          <p:cNvSpPr>
            <a:spLocks noGrp="1"/>
          </p:cNvSpPr>
          <p:nvPr>
            <p:ph type="body" idx="1"/>
          </p:nvPr>
        </p:nvSpPr>
        <p:spPr>
          <a:xfrm>
            <a:off x="228600" y="2332038"/>
            <a:ext cx="9144000" cy="4525962"/>
          </a:xfrm>
        </p:spPr>
        <p:txBody>
          <a:bodyPr/>
          <a:p>
            <a:pPr>
              <a:buNone/>
            </a:pPr>
            <a:r>
              <a:rPr lang="zh-CN" altLang="en-US" sz="36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宋仁宗景佑三年</a:t>
            </a:r>
            <a:endParaRPr lang="zh-CN" altLang="en-US" sz="3600" b="1" dirty="0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36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</a:t>
            </a:r>
            <a:endParaRPr lang="zh-CN" altLang="en-US" sz="6600" b="1" dirty="0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6806" name="文本框 76805"/>
          <p:cNvSpPr txBox="1"/>
          <p:nvPr/>
        </p:nvSpPr>
        <p:spPr>
          <a:xfrm>
            <a:off x="2819400" y="3505200"/>
            <a:ext cx="6324600" cy="1522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en-US" altLang="zh-CN" sz="66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1037</a:t>
            </a:r>
            <a:r>
              <a:rPr lang="zh-CN" altLang="en-US" sz="66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66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66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sz="66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66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</a:t>
            </a:r>
            <a:endParaRPr lang="zh-CN" altLang="en-US" sz="6600" b="1" dirty="0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1800" dirty="0"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76807" name="文本框 76806"/>
          <p:cNvSpPr txBox="1"/>
          <p:nvPr/>
        </p:nvSpPr>
        <p:spPr>
          <a:xfrm>
            <a:off x="0" y="381000"/>
            <a:ext cx="66294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驻足眉山，奇才出世</a:t>
            </a:r>
            <a:endParaRPr lang="zh-CN" altLang="en-US" sz="4800" b="1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68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70" decel="100000"/>
                                        <p:tgtEl>
                                          <p:spTgt spid="768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770" decel="100000"/>
                                        <p:tgtEl>
                                          <p:spTgt spid="7680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" grpId="0"/>
      <p:bldP spid="7680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266" name="矩形 230405"/>
          <p:cNvSpPr/>
          <p:nvPr/>
        </p:nvSpPr>
        <p:spPr>
          <a:xfrm>
            <a:off x="250825" y="620713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ClrTx/>
            </a:pPr>
            <a:r>
              <a:rPr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苏洵</a:t>
            </a:r>
            <a:r>
              <a:rPr lang="en-US" altLang="zh-CN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名二子说</a:t>
            </a:r>
            <a:r>
              <a:rPr lang="en-US" altLang="zh-CN" sz="4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》:</a:t>
            </a:r>
            <a:br>
              <a:rPr lang="en-US" altLang="zh-CN" sz="4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</a:br>
            <a:endParaRPr lang="en-US" altLang="zh-CN" sz="4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67" name="矩形 230406"/>
          <p:cNvSpPr/>
          <p:nvPr/>
        </p:nvSpPr>
        <p:spPr>
          <a:xfrm>
            <a:off x="539750" y="1412875"/>
            <a:ext cx="7993063" cy="41052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60000"/>
              </a:lnSpc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轮辐盖轸，皆有职乎车，而轼独无所为者。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160000"/>
              </a:lnSpc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虽然，去轼则吾未见其完车也。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轼乎，吾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16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惧汝之不外饰也。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天下之车，莫不由辙，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160000"/>
              </a:lnSpc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而言车之功者，辙不与焉。虽然，车仆马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160000"/>
              </a:lnSpc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毙，而患不及辙，是辙者，善处祸福之间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160000"/>
              </a:lnSpc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也。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辙乎，吾知免矣。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9634" name="图片 69633" descr="图片1"/>
          <p:cNvPicPr>
            <a:picLocks noChangeAspect="1"/>
          </p:cNvPicPr>
          <p:nvPr/>
        </p:nvPicPr>
        <p:blipFill>
          <a:blip r:embed="rId1"/>
          <a:srcRect l="39844" r="3397"/>
          <a:stretch>
            <a:fillRect/>
          </a:stretch>
        </p:blipFill>
        <p:spPr>
          <a:xfrm>
            <a:off x="0" y="0"/>
            <a:ext cx="94488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35" name="文本占位符 69634"/>
          <p:cNvSpPr>
            <a:spLocks noGrp="1"/>
          </p:cNvSpPr>
          <p:nvPr>
            <p:ph type="body" idx="1"/>
          </p:nvPr>
        </p:nvSpPr>
        <p:spPr>
          <a:xfrm>
            <a:off x="533400" y="2133600"/>
            <a:ext cx="8229600" cy="4525963"/>
          </a:xfrm>
        </p:spPr>
        <p:txBody>
          <a:bodyPr/>
          <a:p>
            <a:pPr>
              <a:buNone/>
            </a:pPr>
            <a:r>
              <a:rPr lang="en-US" altLang="zh-CN" b="1" dirty="0"/>
              <a:t>           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           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9637" name="文本框 69636"/>
          <p:cNvSpPr txBox="1"/>
          <p:nvPr/>
        </p:nvSpPr>
        <p:spPr>
          <a:xfrm>
            <a:off x="990600" y="457200"/>
            <a:ext cx="45720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sz="1800" dirty="0"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69639" name="文本框 69638"/>
          <p:cNvSpPr txBox="1"/>
          <p:nvPr/>
        </p:nvSpPr>
        <p:spPr>
          <a:xfrm>
            <a:off x="0" y="304800"/>
            <a:ext cx="103632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东坡寻踪第二站</a:t>
            </a:r>
            <a:r>
              <a:rPr lang="en-US" altLang="zh-CN" sz="4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sz="48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汴梁</a:t>
            </a:r>
            <a:endParaRPr lang="zh-CN" altLang="en-US" sz="48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9640" name="矩形 69639"/>
          <p:cNvSpPr/>
          <p:nvPr/>
        </p:nvSpPr>
        <p:spPr>
          <a:xfrm>
            <a:off x="1066800" y="2362200"/>
            <a:ext cx="6400800" cy="1600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60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行楷" charset="0"/>
                <a:ea typeface="华文行楷" charset="0"/>
              </a:rPr>
              <a:t>少年成名 声震天下</a:t>
            </a:r>
            <a:endParaRPr lang="zh-CN" altLang="en-US" sz="6000" b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2946" name="图片 82945" descr="图片1"/>
          <p:cNvPicPr>
            <a:picLocks noChangeAspect="1"/>
          </p:cNvPicPr>
          <p:nvPr/>
        </p:nvPicPr>
        <p:blipFill>
          <a:blip r:embed="rId1"/>
          <a:srcRect l="39844" r="22621"/>
          <a:stretch>
            <a:fillRect/>
          </a:stretch>
        </p:blipFill>
        <p:spPr>
          <a:xfrm>
            <a:off x="0" y="-152400"/>
            <a:ext cx="91440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947" name="文本占位符 82946"/>
          <p:cNvSpPr>
            <a:spLocks noGrp="1"/>
          </p:cNvSpPr>
          <p:nvPr>
            <p:ph type="body" idx="1"/>
          </p:nvPr>
        </p:nvSpPr>
        <p:spPr>
          <a:xfrm>
            <a:off x="533400" y="2133600"/>
            <a:ext cx="8229600" cy="4525963"/>
          </a:xfrm>
        </p:spPr>
        <p:txBody>
          <a:bodyPr/>
          <a:p>
            <a:pPr>
              <a:buNone/>
            </a:pPr>
            <a:r>
              <a:rPr lang="en-US" altLang="zh-CN" b="1" dirty="0"/>
              <a:t>           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           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2948" name="文本框 82947"/>
          <p:cNvSpPr txBox="1"/>
          <p:nvPr/>
        </p:nvSpPr>
        <p:spPr>
          <a:xfrm>
            <a:off x="685800" y="1219200"/>
            <a:ext cx="7924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dirty="0">
                <a:latin typeface="Arial" panose="020B0604020202020204" pitchFamily="34" charset="0"/>
                <a:ea typeface="隶书" pitchFamily="49" charset="-122"/>
              </a:rPr>
              <a:t>      </a:t>
            </a:r>
            <a:endParaRPr lang="en-US" altLang="zh-CN" sz="3600" b="1" dirty="0"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82949" name="文本框 82948"/>
          <p:cNvSpPr txBox="1"/>
          <p:nvPr/>
        </p:nvSpPr>
        <p:spPr>
          <a:xfrm>
            <a:off x="304800" y="1828800"/>
            <a:ext cx="8534400" cy="3415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Arial" panose="020B0604020202020204" pitchFamily="34" charset="0"/>
                <a:ea typeface="隶书" pitchFamily="49" charset="-122"/>
              </a:rPr>
              <a:t>       </a:t>
            </a:r>
            <a:r>
              <a:rPr lang="zh-CN" altLang="en-US" sz="3600" b="1" dirty="0">
                <a:sym typeface="+mn-ea"/>
              </a:rPr>
              <a:t>苏轼那时才二十一岁，苏辙也不过才十九岁。</a:t>
            </a:r>
            <a:r>
              <a:rPr lang="zh-CN" altLang="en-US" sz="3600" b="1" dirty="0">
                <a:latin typeface="Arial" panose="020B0604020202020204" pitchFamily="34" charset="0"/>
                <a:ea typeface="隶书" pitchFamily="49" charset="-122"/>
              </a:rPr>
              <a:t>古人有句话，叫</a:t>
            </a:r>
            <a:r>
              <a:rPr lang="zh-CN" altLang="en-US" sz="3600" b="1" dirty="0">
                <a:solidFill>
                  <a:srgbClr val="FF0066"/>
                </a:solidFill>
                <a:latin typeface="Arial" panose="020B0604020202020204" pitchFamily="34" charset="0"/>
                <a:ea typeface="隶书" pitchFamily="49" charset="-122"/>
              </a:rPr>
              <a:t>“三十老明经，五十少进士”</a:t>
            </a:r>
            <a:r>
              <a:rPr lang="zh-CN" altLang="en-US" sz="3600" b="1" dirty="0">
                <a:latin typeface="Arial" panose="020B0604020202020204" pitchFamily="34" charset="0"/>
                <a:ea typeface="隶书" pitchFamily="49" charset="-122"/>
              </a:rPr>
              <a:t>，五十岁你考中进士算是年轻的，那二十一岁和十九岁考中进士自然是少年成名天下知。 </a:t>
            </a:r>
            <a:br>
              <a:rPr lang="zh-CN" altLang="en-US" sz="3600" b="1" dirty="0">
                <a:latin typeface="Arial" panose="020B0604020202020204" pitchFamily="34" charset="0"/>
                <a:ea typeface="隶书" pitchFamily="49" charset="-122"/>
              </a:rPr>
            </a:br>
            <a:endParaRPr lang="zh-CN" altLang="en-US" sz="3600" b="1" dirty="0"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82950" name="文本框 82949"/>
          <p:cNvSpPr txBox="1"/>
          <p:nvPr/>
        </p:nvSpPr>
        <p:spPr>
          <a:xfrm>
            <a:off x="304800" y="228600"/>
            <a:ext cx="57912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驻足汴梁，一举成名</a:t>
            </a:r>
            <a:endParaRPr lang="zh-CN" altLang="en-US" sz="4800" b="1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8066" name="图片 88065" descr="图片1"/>
          <p:cNvPicPr>
            <a:picLocks noChangeAspect="1"/>
          </p:cNvPicPr>
          <p:nvPr/>
        </p:nvPicPr>
        <p:blipFill>
          <a:blip r:embed="rId1"/>
          <a:srcRect l="39844" r="22621"/>
          <a:stretch>
            <a:fillRect/>
          </a:stretch>
        </p:blipFill>
        <p:spPr>
          <a:xfrm>
            <a:off x="0" y="0"/>
            <a:ext cx="91440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8067" name="文本占位符 88066"/>
          <p:cNvSpPr>
            <a:spLocks noGrp="1"/>
          </p:cNvSpPr>
          <p:nvPr>
            <p:ph type="body" idx="1"/>
          </p:nvPr>
        </p:nvSpPr>
        <p:spPr>
          <a:xfrm>
            <a:off x="533400" y="2133600"/>
            <a:ext cx="8229600" cy="4525963"/>
          </a:xfrm>
        </p:spPr>
        <p:txBody>
          <a:bodyPr/>
          <a:p>
            <a:pPr>
              <a:buNone/>
            </a:pPr>
            <a:r>
              <a:rPr lang="en-US" altLang="zh-CN" b="1" dirty="0"/>
              <a:t>   </a:t>
            </a:r>
            <a:endParaRPr lang="en-US" altLang="zh-CN" b="1" dirty="0"/>
          </a:p>
          <a:p>
            <a:pPr>
              <a:buNone/>
            </a:pPr>
            <a:endParaRPr lang="en-US" altLang="zh-CN" b="1" dirty="0"/>
          </a:p>
          <a:p>
            <a:pPr>
              <a:buNone/>
            </a:pPr>
            <a:r>
              <a:rPr lang="en-US" altLang="zh-CN" b="1" dirty="0"/>
              <a:t>        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           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8068" name="文本框 88067"/>
          <p:cNvSpPr txBox="1"/>
          <p:nvPr/>
        </p:nvSpPr>
        <p:spPr>
          <a:xfrm>
            <a:off x="0" y="1143000"/>
            <a:ext cx="9906000" cy="53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3200" b="1" dirty="0">
                <a:latin typeface="Arial" panose="020B0604020202020204" pitchFamily="34" charset="0"/>
                <a:ea typeface="隶书" pitchFamily="49" charset="-122"/>
              </a:rPr>
              <a:t>       </a:t>
            </a:r>
            <a:endParaRPr lang="en-US" altLang="zh-CN" sz="3200" b="1" dirty="0">
              <a:solidFill>
                <a:srgbClr val="CC3399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8069" name="文本框 88068"/>
          <p:cNvSpPr txBox="1"/>
          <p:nvPr/>
        </p:nvSpPr>
        <p:spPr>
          <a:xfrm>
            <a:off x="533400" y="228600"/>
            <a:ext cx="57912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学而优则仕</a:t>
            </a:r>
            <a:endParaRPr lang="zh-CN" altLang="en-US" sz="4800" b="1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8070" name="文本框 88069"/>
          <p:cNvSpPr txBox="1"/>
          <p:nvPr/>
        </p:nvSpPr>
        <p:spPr>
          <a:xfrm>
            <a:off x="228600" y="3058160"/>
            <a:ext cx="8686800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dirty="0">
                <a:latin typeface="微软雅黑" panose="020B0503020204020204" charset="-122"/>
                <a:ea typeface="微软雅黑" panose="020B0503020204020204" charset="-122"/>
              </a:rPr>
              <a:t>科举奇才苏轼的首任官职是</a:t>
            </a:r>
            <a:r>
              <a:rPr lang="zh-CN" altLang="en-US" sz="6000" b="1" dirty="0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凤翔府判官</a:t>
            </a:r>
            <a:r>
              <a:rPr lang="zh-CN" altLang="en-US" sz="6000" b="1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6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0495" y="1323340"/>
            <a:ext cx="8536305" cy="4526280"/>
          </a:xfrm>
        </p:spPr>
        <p:txBody>
          <a:bodyPr/>
          <a:p>
            <a:pPr algn="ctr"/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和子由渑池怀旧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人生到处知何似， 应似飞鸿踏雪泥。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 泥上偶然留指爪，鸿飞那复计东西。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 老僧已死成新塔，坏壁无由见旧题。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 往日崎岖还记否，路上人困蹇驴嘶。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7460" name="图片 147459" descr="图片1"/>
          <p:cNvPicPr>
            <a:picLocks noChangeAspect="1"/>
          </p:cNvPicPr>
          <p:nvPr/>
        </p:nvPicPr>
        <p:blipFill>
          <a:blip r:embed="rId1"/>
          <a:srcRect l="39844" r="22621"/>
          <a:stretch>
            <a:fillRect/>
          </a:stretch>
        </p:blipFill>
        <p:spPr>
          <a:xfrm>
            <a:off x="0" y="-228600"/>
            <a:ext cx="9296400" cy="708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7458" name="文本占位符 147457"/>
          <p:cNvSpPr>
            <a:spLocks noGrp="1"/>
          </p:cNvSpPr>
          <p:nvPr>
            <p:ph type="body" idx="1"/>
          </p:nvPr>
        </p:nvSpPr>
        <p:spPr>
          <a:xfrm>
            <a:off x="0" y="0"/>
            <a:ext cx="8991600" cy="6480175"/>
          </a:xfrm>
        </p:spPr>
        <p:txBody>
          <a:bodyPr/>
          <a:p>
            <a:pPr marL="85725" indent="-85725">
              <a:spcAft>
                <a:spcPct val="20000"/>
              </a:spcAft>
              <a:buNone/>
            </a:pPr>
            <a:r>
              <a:rPr lang="zh-CN" altLang="en-US" sz="4800" b="1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追悼结发之妻王弗</a:t>
            </a:r>
            <a:endParaRPr lang="zh-CN" altLang="en-US" sz="4800" b="1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  <a:p>
            <a:pPr marL="85725" indent="-85725">
              <a:spcAft>
                <a:spcPct val="20000"/>
              </a:spcAft>
              <a:buNone/>
            </a:pPr>
            <a:r>
              <a:rPr lang="zh-CN" altLang="en-US" b="1" dirty="0"/>
              <a:t>        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王弗，四川眉州青神人，年轻貌美，知书达礼，</a:t>
            </a:r>
            <a:r>
              <a:rPr lang="en-US" altLang="zh-CN" sz="3600" b="1" dirty="0">
                <a:latin typeface="华文新魏" pitchFamily="2" charset="-122"/>
                <a:ea typeface="华文新魏" pitchFamily="2" charset="-122"/>
              </a:rPr>
              <a:t>16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岁嫁给苏轼。她堪称苏轼的得力助手，有“幕后听言”的故事。王弗与苏轼生活了十一年后病逝。苏轼依父亲苏洵言“于汝母坟茔旁葬之”，并在埋葬王弗的山头亲手种植了三千株松树以寄哀思。又过了十年，苏轼为王弗写下了被誉为悼亡词千古第一的</a:t>
            </a:r>
            <a:r>
              <a:rPr lang="en-US" altLang="zh-CN" sz="3600" b="1" dirty="0"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江城子</a:t>
            </a:r>
            <a:r>
              <a:rPr lang="en-US" altLang="zh-CN" sz="3600" b="1">
                <a:latin typeface="Arial" panose="020B0604020202020204" pitchFamily="34" charset="0"/>
                <a:ea typeface="华文新魏" pitchFamily="2" charset="-122"/>
              </a:rPr>
              <a:t>•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记梦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。</a:t>
            </a:r>
            <a:endParaRPr lang="zh-CN" altLang="en-US" sz="3600" dirty="0">
              <a:solidFill>
                <a:srgbClr val="008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>
    <p:randomBar dir="vert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290" name="文本占位符 173058"/>
          <p:cNvSpPr>
            <a:spLocks noGrp="1"/>
          </p:cNvSpPr>
          <p:nvPr>
            <p:ph idx="1"/>
          </p:nvPr>
        </p:nvSpPr>
        <p:spPr>
          <a:xfrm>
            <a:off x="117475" y="184785"/>
            <a:ext cx="8867775" cy="6960870"/>
          </a:xfrm>
        </p:spPr>
        <p:txBody>
          <a:bodyPr anchor="t"/>
          <a:p>
            <a:pPr>
              <a:lnSpc>
                <a:spcPct val="120000"/>
              </a:lnSpc>
              <a:buNone/>
            </a:pPr>
            <a:r>
              <a:rPr lang="zh-CN" altLang="en-US" sz="4000" dirty="0"/>
              <a:t>　　　　</a:t>
            </a:r>
            <a:r>
              <a:rPr lang="zh-CN" altLang="en-US" sz="4000" b="1" dirty="0">
                <a:solidFill>
                  <a:srgbClr val="FFFF99"/>
                </a:solidFill>
              </a:rPr>
              <a:t>　           </a:t>
            </a:r>
            <a:r>
              <a:rPr lang="zh-CN" altLang="en-US" sz="4000" b="1" dirty="0">
                <a:solidFill>
                  <a:srgbClr val="FFFF66"/>
                </a:solidFill>
                <a:latin typeface="楷体_GB2312" pitchFamily="49" charset="-122"/>
                <a:ea typeface="楷体_GB2312" pitchFamily="49" charset="-122"/>
              </a:rPr>
              <a:t>江城子</a:t>
            </a:r>
            <a:endParaRPr lang="zh-CN" altLang="en-US" sz="4000" b="1" dirty="0">
              <a:solidFill>
                <a:srgbClr val="FFFF66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en-US" sz="4000" b="1" dirty="0">
                <a:solidFill>
                  <a:srgbClr val="FFFF66"/>
                </a:solidFill>
                <a:latin typeface="楷体_GB2312" pitchFamily="49" charset="-122"/>
                <a:ea typeface="楷体_GB2312" pitchFamily="49" charset="-122"/>
              </a:rPr>
              <a:t>    十年生死两茫茫，不思量，自难忘。千里孤坟，无处话凄凉。纵使相逢应不识，尘满面，鬓如霜。 </a:t>
            </a:r>
            <a:br>
              <a:rPr lang="zh-CN" altLang="en-US" sz="4000" b="1" dirty="0">
                <a:solidFill>
                  <a:srgbClr val="FFFF66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4000" b="1" dirty="0">
                <a:solidFill>
                  <a:srgbClr val="FFFF66"/>
                </a:solidFill>
                <a:latin typeface="楷体_GB2312" pitchFamily="49" charset="-122"/>
                <a:ea typeface="楷体_GB2312" pitchFamily="49" charset="-122"/>
              </a:rPr>
              <a:t>　　夜来幽梦忽还乡，小轩窗，正梳妆。相顾无言，惟有泪千行。料得年年肠断处，明月夜，短松岗。</a:t>
            </a:r>
            <a:endParaRPr lang="zh-CN" altLang="en-US" sz="4000" b="1" dirty="0">
              <a:solidFill>
                <a:srgbClr val="FFFF66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　　　　　　　　　　</a:t>
            </a:r>
            <a:endParaRPr lang="zh-CN" altLang="en-US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30000"/>
              </a:lnSpc>
              <a:buNone/>
            </a:pPr>
            <a:br>
              <a:rPr lang="zh-CN" altLang="en-US" sz="4000" dirty="0"/>
            </a:br>
            <a:endParaRPr lang="zh-CN" altLang="en-US" sz="400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9090" name="图片 89089" descr="图片1"/>
          <p:cNvPicPr>
            <a:picLocks noChangeAspect="1"/>
          </p:cNvPicPr>
          <p:nvPr/>
        </p:nvPicPr>
        <p:blipFill>
          <a:blip r:embed="rId1"/>
          <a:srcRect l="39844" r="3397"/>
          <a:stretch>
            <a:fillRect/>
          </a:stretch>
        </p:blipFill>
        <p:spPr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9091" name="文本占位符 89090"/>
          <p:cNvSpPr>
            <a:spLocks noGrp="1"/>
          </p:cNvSpPr>
          <p:nvPr>
            <p:ph type="body" idx="1"/>
          </p:nvPr>
        </p:nvSpPr>
        <p:spPr>
          <a:xfrm>
            <a:off x="533400" y="2133600"/>
            <a:ext cx="8229600" cy="4525963"/>
          </a:xfrm>
        </p:spPr>
        <p:txBody>
          <a:bodyPr/>
          <a:p>
            <a:pPr>
              <a:buNone/>
            </a:pPr>
            <a:r>
              <a:rPr lang="en-US" altLang="zh-CN" b="1" dirty="0"/>
              <a:t>           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           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9093" name="文本框 89092"/>
          <p:cNvSpPr txBox="1"/>
          <p:nvPr/>
        </p:nvSpPr>
        <p:spPr>
          <a:xfrm>
            <a:off x="990600" y="457200"/>
            <a:ext cx="45720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sz="1800" dirty="0"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89094" name="文本框 89093"/>
          <p:cNvSpPr txBox="1"/>
          <p:nvPr/>
        </p:nvSpPr>
        <p:spPr>
          <a:xfrm>
            <a:off x="0" y="381000"/>
            <a:ext cx="9448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东坡寻踪第三站</a:t>
            </a:r>
            <a:r>
              <a:rPr lang="en-US" altLang="zh-CN" sz="4000" b="1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杭州、密州、徐州</a:t>
            </a:r>
            <a:endParaRPr lang="zh-CN" altLang="en-US" sz="4000" b="1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9095" name="矩形 89094"/>
          <p:cNvSpPr/>
          <p:nvPr/>
        </p:nvSpPr>
        <p:spPr>
          <a:xfrm>
            <a:off x="1066800" y="2362200"/>
            <a:ext cx="6943725" cy="1619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60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行楷" charset="0"/>
                <a:ea typeface="华文行楷" charset="0"/>
              </a:rPr>
              <a:t>勤政爱民，有为东坡</a:t>
            </a:r>
            <a:endParaRPr lang="zh-CN" altLang="en-US" sz="6000" b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0120" name="图片 90119" descr="图片1"/>
          <p:cNvPicPr>
            <a:picLocks noChangeAspect="1"/>
          </p:cNvPicPr>
          <p:nvPr/>
        </p:nvPicPr>
        <p:blipFill>
          <a:blip r:embed="rId1"/>
          <a:srcRect l="39844" r="22621"/>
          <a:stretch>
            <a:fillRect/>
          </a:stretch>
        </p:blipFill>
        <p:spPr>
          <a:xfrm>
            <a:off x="0" y="-152400"/>
            <a:ext cx="9144000" cy="7315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0114" name="图片 90113" descr="苏堤春晓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66800"/>
            <a:ext cx="4211638" cy="4953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0115" name="图片 90114" descr="苏堤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7200" y="1066800"/>
            <a:ext cx="4876800" cy="495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0116" name="文本框 90115"/>
          <p:cNvSpPr txBox="1"/>
          <p:nvPr/>
        </p:nvSpPr>
        <p:spPr>
          <a:xfrm>
            <a:off x="6831013" y="5734050"/>
            <a:ext cx="5492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0117" name="文本框 90116"/>
          <p:cNvSpPr txBox="1"/>
          <p:nvPr/>
        </p:nvSpPr>
        <p:spPr>
          <a:xfrm>
            <a:off x="3756025" y="3573463"/>
            <a:ext cx="671513" cy="191611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苏堤春晓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0118" name="矩形 90117"/>
          <p:cNvSpPr/>
          <p:nvPr/>
        </p:nvSpPr>
        <p:spPr>
          <a:xfrm>
            <a:off x="0" y="1981200"/>
            <a:ext cx="7629525" cy="268446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6600" b="1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华文行楷" charset="0"/>
                <a:ea typeface="华文行楷" charset="0"/>
              </a:rPr>
              <a:t>在此，百姓拥护他！</a:t>
            </a:r>
            <a:endParaRPr lang="zh-CN" altLang="en-US" sz="6600" b="1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华文行楷" charset="0"/>
              <a:ea typeface="华文行楷" charset="0"/>
            </a:endParaRPr>
          </a:p>
        </p:txBody>
      </p:sp>
      <p:sp>
        <p:nvSpPr>
          <p:cNvPr id="90119" name="文本框 90118"/>
          <p:cNvSpPr txBox="1"/>
          <p:nvPr/>
        </p:nvSpPr>
        <p:spPr>
          <a:xfrm>
            <a:off x="609600" y="1066800"/>
            <a:ext cx="7772400" cy="3387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饮湖上初晴后雨【苏轼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】 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水光潋滟晴方好，山色空蒙雨亦奇。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欲把西湖比西子，淡妆浓抹总相宜。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4385" y="27305"/>
            <a:ext cx="33254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通判杭州</a:t>
            </a:r>
            <a:endParaRPr lang="zh-CN" altLang="en-US" sz="48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0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0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4754" name="图片 74753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4755" name="文本占位符 74754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 dirty="0"/>
              <a:t>       </a:t>
            </a:r>
            <a:endParaRPr lang="en-US" altLang="zh-CN" b="1" dirty="0"/>
          </a:p>
        </p:txBody>
      </p:sp>
      <p:sp>
        <p:nvSpPr>
          <p:cNvPr id="74756" name="文本框 74755"/>
          <p:cNvSpPr txBox="1"/>
          <p:nvPr/>
        </p:nvSpPr>
        <p:spPr>
          <a:xfrm>
            <a:off x="990600" y="2057400"/>
            <a:ext cx="8153400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苏轼到密州任上不久，密州蝗灾四起，百姓民不聊生，苏轼组织灭蝗，沿着城墙拣拾弃婴，最后与百姓一道挖野菜，终于度过了饥荒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。 </a:t>
            </a:r>
            <a:endParaRPr lang="zh-CN" altLang="en-US" sz="36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4757" name="文本框 74756"/>
          <p:cNvSpPr txBox="1"/>
          <p:nvPr/>
        </p:nvSpPr>
        <p:spPr>
          <a:xfrm>
            <a:off x="0" y="0"/>
            <a:ext cx="51816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密州任上</a:t>
            </a:r>
            <a:endParaRPr lang="zh-CN" altLang="en-US" sz="4800" b="1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标题 237569"/>
          <p:cNvSpPr>
            <a:spLocks noGrp="1"/>
          </p:cNvSpPr>
          <p:nvPr>
            <p:ph type="title"/>
          </p:nvPr>
        </p:nvSpPr>
        <p:spPr>
          <a:xfrm>
            <a:off x="755650" y="908050"/>
            <a:ext cx="8229600" cy="1143000"/>
          </a:xfrm>
        </p:spPr>
        <p:txBody>
          <a:bodyPr anchor="ctr"/>
          <a:p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江城子</a:t>
            </a:r>
            <a:r>
              <a:rPr lang="en-US" altLang="zh-CN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·</a:t>
            </a:r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密州出猎</a:t>
            </a:r>
            <a:endParaRPr lang="zh-CN" altLang="en-US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338" name="文本占位符 237570"/>
          <p:cNvSpPr>
            <a:spLocks noGrp="1"/>
          </p:cNvSpPr>
          <p:nvPr>
            <p:ph idx="1"/>
          </p:nvPr>
        </p:nvSpPr>
        <p:spPr>
          <a:xfrm>
            <a:off x="1403350" y="1989138"/>
            <a:ext cx="6477000" cy="4525962"/>
          </a:xfrm>
        </p:spPr>
        <p:txBody>
          <a:bodyPr anchor="t"/>
          <a:p>
            <a:pPr>
              <a:lnSpc>
                <a:spcPct val="145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　　老夫聊发少年狂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左牵黄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右擎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45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苍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锦帽貂裘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千骑卷平冈。为报倾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45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城随太守，亲射虎，看孙郎。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45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　　酒酣胸胆尚开张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鬓微霜，又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45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何妨。持节云中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何日遣冯唐？会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45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挽雕弓如满月，西北望，射天狼。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7572" name="矩形 237571"/>
          <p:cNvSpPr/>
          <p:nvPr/>
        </p:nvSpPr>
        <p:spPr>
          <a:xfrm>
            <a:off x="827088" y="260350"/>
            <a:ext cx="7921625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新宋体" panose="02010609030101010101" charset="-122"/>
              </a:rPr>
              <a:t>抒写了自己的抱负与理想，表现出慷慨豪迈的爱国之情。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新宋体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7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57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5362" name="文本占位符 164866"/>
          <p:cNvSpPr>
            <a:spLocks noGrp="1"/>
          </p:cNvSpPr>
          <p:nvPr>
            <p:ph idx="1"/>
          </p:nvPr>
        </p:nvSpPr>
        <p:spPr>
          <a:xfrm>
            <a:off x="-180975" y="260350"/>
            <a:ext cx="4968875" cy="6840538"/>
          </a:xfrm>
        </p:spPr>
        <p:txBody>
          <a:bodyPr anchor="t"/>
          <a:p>
            <a:pPr>
              <a:lnSpc>
                <a:spcPct val="130000"/>
              </a:lnSpc>
              <a:buNone/>
            </a:pPr>
            <a:r>
              <a:rPr lang="zh-CN" altLang="en-US" sz="2400" b="1" dirty="0">
                <a:latin typeface="隶书" pitchFamily="49" charset="-122"/>
                <a:ea typeface="隶书" pitchFamily="49" charset="-122"/>
              </a:rPr>
              <a:t>　  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</a:rPr>
              <a:t>水调歌头</a:t>
            </a:r>
            <a:r>
              <a:rPr lang="en-US" altLang="zh-CN" sz="2800" b="1">
                <a:solidFill>
                  <a:schemeClr val="bg1"/>
                </a:solidFill>
                <a:latin typeface="宋体" panose="02010600030101010101" pitchFamily="2" charset="-122"/>
              </a:rPr>
              <a:t>·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</a:rPr>
              <a:t>丙辰中秋 </a:t>
            </a:r>
            <a:b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</a:rPr>
            </a:b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</a:rPr>
              <a:t>明月几时有？把酒问青天。不知天上宫阙，今夕是何年</a:t>
            </a:r>
            <a:r>
              <a:rPr lang="zh-CN" altLang="en-US" sz="2800" b="1" dirty="0">
                <a:latin typeface="宋体" panose="02010600030101010101" pitchFamily="2" charset="-122"/>
              </a:rPr>
              <a:t>。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</a:rPr>
              <a:t>我欲乘风归去，惟恐琼楼玉宇，高处不胜寒。起舞弄清影，何似在人间！　　转朱阁，低绮户，照无眠。不应有恨，何事长向别时圆？人有悲欢离合，月有阴晴圆缺，此事古难全。但愿人长久，千里共婵娟。</a:t>
            </a:r>
            <a:r>
              <a:rPr lang="zh-CN" altLang="en-US" sz="2400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400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　　　　　　</a:t>
            </a:r>
            <a:endParaRPr lang="zh-CN" altLang="en-US" sz="2400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62" name="图片 92161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63" name="文本占位符 9216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 dirty="0"/>
              <a:t>       </a:t>
            </a:r>
            <a:endParaRPr lang="en-US" altLang="zh-CN" b="1" dirty="0"/>
          </a:p>
        </p:txBody>
      </p:sp>
      <p:sp>
        <p:nvSpPr>
          <p:cNvPr id="92164" name="文本框 92163"/>
          <p:cNvSpPr txBox="1"/>
          <p:nvPr/>
        </p:nvSpPr>
        <p:spPr>
          <a:xfrm>
            <a:off x="838200" y="2514600"/>
            <a:ext cx="8153400" cy="2957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en-US" altLang="zh-CN" sz="40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华文新魏" pitchFamily="2" charset="-122"/>
              </a:rPr>
              <a:t>   “</a:t>
            </a:r>
            <a:r>
              <a:rPr lang="zh-CN" altLang="en-US" sz="40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华文新魏" pitchFamily="2" charset="-122"/>
              </a:rPr>
              <a:t>中秋词，自东坡</a:t>
            </a:r>
            <a:r>
              <a:rPr lang="en-US" altLang="zh-CN" sz="40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华文新魏" pitchFamily="2" charset="-122"/>
              </a:rPr>
              <a:t>《</a:t>
            </a:r>
            <a:r>
              <a:rPr lang="zh-CN" altLang="en-US" sz="40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华文新魏" pitchFamily="2" charset="-122"/>
              </a:rPr>
              <a:t>水调歌头</a:t>
            </a:r>
            <a:r>
              <a:rPr lang="en-US" altLang="zh-CN" sz="40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华文新魏" pitchFamily="2" charset="-122"/>
              </a:rPr>
              <a:t>》</a:t>
            </a:r>
            <a:r>
              <a:rPr lang="zh-CN" altLang="en-US" sz="40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华文新魏" pitchFamily="2" charset="-122"/>
              </a:rPr>
              <a:t>一出，余词尽废。”</a:t>
            </a:r>
            <a:endParaRPr lang="zh-CN" altLang="en-US" sz="4000" b="1" dirty="0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华文新魏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40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华文新魏" pitchFamily="2" charset="-122"/>
              </a:rPr>
              <a:t>   </a:t>
            </a:r>
            <a:r>
              <a:rPr lang="en-US" altLang="zh-CN" sz="40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新魏" pitchFamily="2" charset="-122"/>
              </a:rPr>
              <a:t>——</a:t>
            </a:r>
            <a:r>
              <a:rPr lang="zh-CN" altLang="en-US" sz="40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华文新魏" pitchFamily="2" charset="-122"/>
              </a:rPr>
              <a:t>南宋胡仔</a:t>
            </a:r>
            <a:r>
              <a:rPr lang="en-US" altLang="zh-CN" sz="40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华文新魏" pitchFamily="2" charset="-122"/>
              </a:rPr>
              <a:t>《</a:t>
            </a:r>
            <a:r>
              <a:rPr lang="zh-CN" altLang="en-US" sz="40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华文新魏" pitchFamily="2" charset="-122"/>
              </a:rPr>
              <a:t>苕溪渔隐丛话</a:t>
            </a:r>
            <a:r>
              <a:rPr lang="en-US" altLang="zh-CN" sz="40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华文新魏" pitchFamily="2" charset="-122"/>
              </a:rPr>
              <a:t>》</a:t>
            </a:r>
            <a:endParaRPr lang="en-US" altLang="zh-CN" sz="4000" b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4000" b="1" dirty="0">
              <a:solidFill>
                <a:srgbClr val="FF0066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4213" name="图片 94212" descr="图片1"/>
          <p:cNvPicPr>
            <a:picLocks noChangeAspect="1"/>
          </p:cNvPicPr>
          <p:nvPr/>
        </p:nvPicPr>
        <p:blipFill>
          <a:blip r:embed="rId1"/>
          <a:srcRect l="39844" r="3397"/>
          <a:stretch>
            <a:fillRect/>
          </a:stretch>
        </p:blipFill>
        <p:spPr>
          <a:xfrm>
            <a:off x="0" y="0"/>
            <a:ext cx="94488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4211" name="文本占位符 94210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r>
              <a:rPr lang="en-US" altLang="zh-CN" dirty="0"/>
              <a:t>       </a:t>
            </a:r>
            <a:endParaRPr lang="en-US" altLang="zh-CN" b="1" dirty="0"/>
          </a:p>
        </p:txBody>
      </p:sp>
      <p:sp>
        <p:nvSpPr>
          <p:cNvPr id="94212" name="文本框 94211"/>
          <p:cNvSpPr txBox="1"/>
          <p:nvPr/>
        </p:nvSpPr>
        <p:spPr>
          <a:xfrm>
            <a:off x="304800" y="1600200"/>
            <a:ext cx="8839200" cy="3937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Arial" panose="020B0604020202020204" pitchFamily="34" charset="0"/>
                <a:ea typeface="隶书" pitchFamily="49" charset="-122"/>
              </a:rPr>
              <a:t>              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政绩最为突出的是在</a:t>
            </a:r>
            <a:r>
              <a:rPr lang="zh-CN" altLang="en-US" sz="3600" b="1" dirty="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徐州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做知州的时候，徐州这个地方有个最大的问题就是黄河水患。苏轼这个时候一直都是七十多天里戴着斗笠，穿着蓑衣，拄着木杖，趿拉着木板鞋很辛苦。徐州的抗洪抢险工作，这只不过是苏轼在八年的地方行政工作当中一个很小的侧面。 </a:t>
            </a:r>
            <a:endParaRPr lang="zh-CN" altLang="en-US" sz="36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94214" name="文本框 94213"/>
          <p:cNvSpPr txBox="1"/>
          <p:nvPr/>
        </p:nvSpPr>
        <p:spPr>
          <a:xfrm>
            <a:off x="228600" y="381000"/>
            <a:ext cx="60198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徐守任上</a:t>
            </a:r>
            <a:endParaRPr lang="zh-CN" altLang="en-US" sz="4800" b="1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5413" name="图片 145412" descr="图片1"/>
          <p:cNvPicPr>
            <a:picLocks noChangeAspect="1"/>
          </p:cNvPicPr>
          <p:nvPr/>
        </p:nvPicPr>
        <p:blipFill>
          <a:blip r:embed="rId1"/>
          <a:srcRect l="39844" r="3397"/>
          <a:stretch>
            <a:fillRect/>
          </a:stretch>
        </p:blipFill>
        <p:spPr>
          <a:xfrm>
            <a:off x="0" y="0"/>
            <a:ext cx="94488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5412" name="矩形 145411"/>
          <p:cNvSpPr/>
          <p:nvPr/>
        </p:nvSpPr>
        <p:spPr>
          <a:xfrm>
            <a:off x="0" y="1981200"/>
            <a:ext cx="9144000" cy="2774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en-US" altLang="zh-CN" sz="4000" b="1" dirty="0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zh-CN" altLang="en-US" sz="4000" b="1" dirty="0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</a:rPr>
              <a:t>在此辛勤耕耘，显示出了他卓越的工作能力。</a:t>
            </a:r>
            <a:endParaRPr lang="zh-CN" altLang="en-US" sz="4000" b="1" dirty="0">
              <a:solidFill>
                <a:schemeClr val="tx2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4000" b="1" dirty="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抗洪水、挖煤炭、 抓冶铁  </a:t>
            </a:r>
            <a:endParaRPr lang="zh-CN" altLang="en-US" sz="4000" b="1" dirty="0">
              <a:solidFill>
                <a:srgbClr val="FF0066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4000" b="1" dirty="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     造兵器、劝农桑、修水利、建黄楼</a:t>
            </a:r>
            <a:endParaRPr lang="zh-CN" altLang="en-US" sz="4000" b="1" dirty="0">
              <a:solidFill>
                <a:srgbClr val="FF0066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45415" name="文本框 145414"/>
          <p:cNvSpPr txBox="1"/>
          <p:nvPr/>
        </p:nvSpPr>
        <p:spPr>
          <a:xfrm>
            <a:off x="228600" y="381000"/>
            <a:ext cx="60198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徐守任上</a:t>
            </a:r>
            <a:endParaRPr lang="zh-CN" altLang="en-US" sz="4800" b="1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45416" name="矩形 145415"/>
          <p:cNvSpPr/>
          <p:nvPr/>
        </p:nvSpPr>
        <p:spPr>
          <a:xfrm>
            <a:off x="-304800" y="2057400"/>
            <a:ext cx="9258300" cy="326866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8000" b="1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华文行楷" charset="0"/>
                <a:ea typeface="华文行楷" charset="0"/>
              </a:rPr>
              <a:t>在此，百姓爱戴他！</a:t>
            </a:r>
            <a:endParaRPr lang="zh-CN" altLang="en-US" sz="8000" b="1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5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5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5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0533" name="图片 150532" descr="图片1"/>
          <p:cNvPicPr>
            <a:picLocks noChangeAspect="1"/>
          </p:cNvPicPr>
          <p:nvPr/>
        </p:nvPicPr>
        <p:blipFill>
          <a:blip r:embed="rId1"/>
          <a:srcRect l="39844" r="3397"/>
          <a:stretch>
            <a:fillRect/>
          </a:stretch>
        </p:blipFill>
        <p:spPr>
          <a:xfrm>
            <a:off x="0" y="0"/>
            <a:ext cx="9448800" cy="7315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0531" name="图片 150530" descr="untitle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19200"/>
            <a:ext cx="4191000" cy="4800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0534" name="矩形 150533"/>
          <p:cNvSpPr/>
          <p:nvPr/>
        </p:nvSpPr>
        <p:spPr>
          <a:xfrm>
            <a:off x="3181350" y="1600200"/>
            <a:ext cx="5962650" cy="20574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 b="1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华文新魏" charset="0"/>
                <a:ea typeface="华文新魏" charset="0"/>
              </a:rPr>
              <a:t>百科全书式的文化巨人</a:t>
            </a:r>
            <a:endParaRPr lang="zh-CN" altLang="en-US" sz="3600" b="1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华文新魏" charset="0"/>
              <a:ea typeface="华文新魏" charset="0"/>
            </a:endParaRPr>
          </a:p>
        </p:txBody>
      </p:sp>
      <p:sp>
        <p:nvSpPr>
          <p:cNvPr id="150536" name="矩形 150535"/>
          <p:cNvSpPr/>
          <p:nvPr/>
        </p:nvSpPr>
        <p:spPr>
          <a:xfrm>
            <a:off x="1295400" y="3810000"/>
            <a:ext cx="5133975" cy="1676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新魏" charset="0"/>
                <a:ea typeface="华文新魏" charset="0"/>
              </a:rPr>
              <a:t>五千年来活得最精彩的人</a:t>
            </a:r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华文新魏" charset="0"/>
              <a:ea typeface="华文新魏" charset="0"/>
            </a:endParaRPr>
          </a:p>
        </p:txBody>
      </p:sp>
    </p:spTree>
  </p:cSld>
  <p:clrMapOvr>
    <a:masterClrMapping/>
  </p:clrMapOvr>
  <p:transition>
    <p:randomBar dir="vert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2104" name="图片 132103" descr="图片1"/>
          <p:cNvPicPr>
            <a:picLocks noChangeAspect="1"/>
          </p:cNvPicPr>
          <p:nvPr/>
        </p:nvPicPr>
        <p:blipFill>
          <a:blip r:embed="rId1"/>
          <a:srcRect l="39844" r="3397"/>
          <a:stretch>
            <a:fillRect/>
          </a:stretch>
        </p:blipFill>
        <p:spPr>
          <a:xfrm>
            <a:off x="0" y="0"/>
            <a:ext cx="94488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2099" name="文本占位符 132098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r>
              <a:rPr lang="en-US" altLang="zh-CN" dirty="0"/>
              <a:t>       </a:t>
            </a:r>
            <a:endParaRPr lang="en-US" altLang="zh-CN" b="1" dirty="0"/>
          </a:p>
        </p:txBody>
      </p:sp>
      <p:sp>
        <p:nvSpPr>
          <p:cNvPr id="132101" name="文本框 132100"/>
          <p:cNvSpPr txBox="1"/>
          <p:nvPr/>
        </p:nvSpPr>
        <p:spPr>
          <a:xfrm>
            <a:off x="0" y="457200"/>
            <a:ext cx="82296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东坡寻踪第四站</a:t>
            </a:r>
            <a:r>
              <a:rPr lang="en-US" altLang="zh-CN" sz="4800" b="1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sz="48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黄州</a:t>
            </a:r>
            <a:endParaRPr lang="zh-CN" altLang="en-US" sz="4800" b="1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2102" name="矩形 132101"/>
          <p:cNvSpPr/>
          <p:nvPr/>
        </p:nvSpPr>
        <p:spPr>
          <a:xfrm>
            <a:off x="1100138" y="2628900"/>
            <a:ext cx="6943725" cy="1600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60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行楷" charset="0"/>
                <a:ea typeface="华文行楷" charset="0"/>
              </a:rPr>
              <a:t>乌台诗案，潇洒东坡</a:t>
            </a:r>
            <a:endParaRPr lang="zh-CN" altLang="en-US" sz="6000" b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9570" name="图片 109569" descr="图片1"/>
          <p:cNvPicPr>
            <a:picLocks noChangeAspect="1"/>
          </p:cNvPicPr>
          <p:nvPr/>
        </p:nvPicPr>
        <p:blipFill>
          <a:blip r:embed="rId1"/>
          <a:srcRect l="39844" r="22621"/>
          <a:stretch>
            <a:fillRect/>
          </a:stretch>
        </p:blipFill>
        <p:spPr>
          <a:xfrm>
            <a:off x="0" y="-457200"/>
            <a:ext cx="91440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9571" name="文本占位符 109570"/>
          <p:cNvSpPr>
            <a:spLocks noGrp="1"/>
          </p:cNvSpPr>
          <p:nvPr>
            <p:ph type="body" idx="1"/>
          </p:nvPr>
        </p:nvSpPr>
        <p:spPr>
          <a:xfrm>
            <a:off x="0" y="881063"/>
            <a:ext cx="9753600" cy="5976937"/>
          </a:xfrm>
        </p:spPr>
        <p:txBody>
          <a:bodyPr/>
          <a:p>
            <a:pPr>
              <a:lnSpc>
                <a:spcPct val="90000"/>
              </a:lnSpc>
              <a:buNone/>
            </a:pPr>
            <a:br>
              <a:rPr lang="en-US" altLang="zh-CN" sz="36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en-US" altLang="zh-CN" sz="36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4800" b="1" dirty="0">
                <a:solidFill>
                  <a:srgbClr val="FF0000"/>
                </a:solidFill>
              </a:rPr>
              <a:t>乌台诗案，</a:t>
            </a:r>
            <a:r>
              <a:rPr lang="zh-CN" altLang="en-US" sz="3600" b="1" dirty="0"/>
              <a:t>是北宋年间的一场文</a:t>
            </a:r>
            <a:endParaRPr lang="zh-CN" altLang="en-US" sz="36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/>
              <a:t>  字狱，结果苏轼被抓进乌台，被关</a:t>
            </a:r>
            <a:r>
              <a:rPr lang="en-US" altLang="zh-CN" sz="3600" b="1" dirty="0"/>
              <a:t>4</a:t>
            </a:r>
            <a:r>
              <a:rPr lang="zh-CN" altLang="en-US" sz="3600" b="1" dirty="0"/>
              <a:t>个月。</a:t>
            </a:r>
            <a:endParaRPr lang="zh-CN" altLang="en-US" sz="36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/>
              <a:t>  所谓“乌台”，即御史台，因官署内遍植柏</a:t>
            </a:r>
            <a:endParaRPr lang="zh-CN" altLang="en-US" sz="36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/>
              <a:t>  树，柏树上常有乌鸦栖息筑巢，乃称乌台。 </a:t>
            </a:r>
            <a:endParaRPr lang="zh-CN" altLang="en-US" sz="36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None/>
            </a:pPr>
            <a:br>
              <a:rPr lang="zh-CN" altLang="en-US" sz="36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</a:br>
            <a:endParaRPr lang="zh-CN" altLang="en-US" sz="36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randomBar dir="vert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386" name="文本框 243713"/>
          <p:cNvSpPr txBox="1"/>
          <p:nvPr/>
        </p:nvSpPr>
        <p:spPr>
          <a:xfrm>
            <a:off x="1908175" y="1268413"/>
            <a:ext cx="6408738" cy="41608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65000"/>
              </a:lnSpc>
            </a:pP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狱中寄子由二首（其一）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ctr">
              <a:lnSpc>
                <a:spcPct val="165000"/>
              </a:lnSpc>
              <a:spcBef>
                <a:spcPct val="20000"/>
              </a:spcBef>
              <a:buClrTx/>
            </a:pP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圣主如天万物春，小臣愚暗自亡身。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algn="ctr">
              <a:lnSpc>
                <a:spcPct val="165000"/>
              </a:lnSpc>
              <a:spcBef>
                <a:spcPct val="20000"/>
              </a:spcBef>
              <a:buClrTx/>
            </a:pP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百年未满先偿债，十口无归更累人。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algn="ctr">
              <a:lnSpc>
                <a:spcPct val="165000"/>
              </a:lnSpc>
              <a:spcBef>
                <a:spcPct val="20000"/>
              </a:spcBef>
              <a:buClrTx/>
            </a:pP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是处青山可藏骨，他年夜雨独伤神。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algn="ctr">
              <a:lnSpc>
                <a:spcPct val="165000"/>
              </a:lnSpc>
              <a:spcBef>
                <a:spcPct val="20000"/>
              </a:spcBef>
              <a:buClrTx/>
            </a:pP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与君今世为兄弟，更结来生未了因。</a:t>
            </a:r>
            <a:endParaRPr lang="zh-CN" altLang="en-US" sz="2800" b="1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7826" name="图片 77825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7827" name="文本占位符 77826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 dirty="0"/>
              <a:t>       </a:t>
            </a:r>
            <a:endParaRPr lang="en-US" altLang="zh-CN" b="1" dirty="0"/>
          </a:p>
        </p:txBody>
      </p:sp>
      <p:sp>
        <p:nvSpPr>
          <p:cNvPr id="77828" name="文本框 77827"/>
          <p:cNvSpPr txBox="1"/>
          <p:nvPr/>
        </p:nvSpPr>
        <p:spPr>
          <a:xfrm>
            <a:off x="609600" y="1371600"/>
            <a:ext cx="837184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Arial" panose="020B0604020202020204" pitchFamily="34" charset="0"/>
                <a:ea typeface="隶书" pitchFamily="49" charset="-122"/>
              </a:rPr>
              <a:t>      </a:t>
            </a:r>
            <a:r>
              <a:rPr lang="zh-CN" altLang="en-US" sz="3600" b="1" dirty="0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初到黄州，俸禄没有了，家里人口又多，生活十分贫困，日子过不下去了</a:t>
            </a:r>
            <a:r>
              <a:rPr lang="en-US" altLang="zh-CN" sz="3600" b="1" dirty="0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,</a:t>
            </a:r>
            <a:r>
              <a:rPr lang="zh-CN" altLang="zh-CN" sz="3600" b="1" dirty="0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寄居在承天寺中</a:t>
            </a:r>
            <a:r>
              <a:rPr lang="zh-CN" altLang="en-US" sz="3600" b="1" dirty="0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。元丰四年（</a:t>
            </a:r>
            <a:r>
              <a:rPr lang="en-US" altLang="zh-CN" sz="3600" b="1" dirty="0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1081</a:t>
            </a:r>
            <a:r>
              <a:rPr lang="zh-CN" altLang="en-US" sz="3600" b="1" dirty="0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），就是他到黄州的第二年，徐太守在城外东坡划了一块“故营地”，给苏东坡耕种。苏轼自此就以“东坡居士”自居，这也就是名号“东坡“的由来。 </a:t>
            </a:r>
            <a:endParaRPr lang="zh-CN" altLang="en-US" sz="3600" b="1" dirty="0">
              <a:solidFill>
                <a:srgbClr val="000099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标题 284673"/>
          <p:cNvSpPr>
            <a:spLocks noGrp="1"/>
          </p:cNvSpPr>
          <p:nvPr>
            <p:ph type="title"/>
          </p:nvPr>
        </p:nvSpPr>
        <p:spPr>
          <a:xfrm>
            <a:off x="914400" y="1052513"/>
            <a:ext cx="8229600" cy="1143000"/>
          </a:xfrm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卜算子</a:t>
            </a:r>
            <a:b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</a:br>
            <a:r>
              <a:rPr lang="zh-CN" altLang="en-US" sz="2800" b="1" dirty="0">
                <a:ea typeface="楷体_GB2312" pitchFamily="49" charset="-122"/>
              </a:rPr>
              <a:t>黄州定慧院寓居作</a:t>
            </a:r>
            <a:endParaRPr lang="zh-CN" altLang="en-US" sz="2800" b="1">
              <a:ea typeface="楷体_GB2312" pitchFamily="49" charset="-122"/>
            </a:endParaRPr>
          </a:p>
        </p:txBody>
      </p:sp>
      <p:sp>
        <p:nvSpPr>
          <p:cNvPr id="18434" name="文本占位符 284674"/>
          <p:cNvSpPr>
            <a:spLocks noGrp="1"/>
          </p:cNvSpPr>
          <p:nvPr>
            <p:ph idx="1"/>
          </p:nvPr>
        </p:nvSpPr>
        <p:spPr>
          <a:xfrm>
            <a:off x="1371600" y="2133600"/>
            <a:ext cx="6477000" cy="4525963"/>
          </a:xfrm>
        </p:spPr>
        <p:txBody>
          <a:bodyPr anchor="t"/>
          <a:p>
            <a:pPr>
              <a:lnSpc>
                <a:spcPct val="175000"/>
              </a:lnSpc>
              <a:spcBef>
                <a:spcPct val="0"/>
              </a:spcBef>
              <a:buNone/>
            </a:pPr>
            <a:r>
              <a:rPr lang="zh-CN" altLang="en-US" dirty="0">
                <a:ea typeface="楷体_GB2312" pitchFamily="49" charset="-122"/>
              </a:rPr>
              <a:t>　　　</a:t>
            </a:r>
            <a:r>
              <a:rPr lang="zh-CN" altLang="en-US" b="1" dirty="0">
                <a:ea typeface="楷体_GB2312" pitchFamily="49" charset="-122"/>
              </a:rPr>
              <a:t>缺月挂疏桐，漏断人初静。谁见幽人独往来，缥缈孤鸿影。</a:t>
            </a:r>
            <a:endParaRPr lang="zh-CN" altLang="en-US" b="1" dirty="0">
              <a:ea typeface="楷体_GB2312" pitchFamily="49" charset="-122"/>
            </a:endParaRPr>
          </a:p>
          <a:p>
            <a:pPr>
              <a:lnSpc>
                <a:spcPct val="175000"/>
              </a:lnSpc>
              <a:spcBef>
                <a:spcPct val="0"/>
              </a:spcBef>
              <a:buNone/>
            </a:pPr>
            <a:r>
              <a:rPr lang="zh-CN" altLang="en-US" b="1" dirty="0">
                <a:ea typeface="楷体_GB2312" pitchFamily="49" charset="-122"/>
              </a:rPr>
              <a:t>　　　惊起却回头，有恨无人省。拣尽寒枝不肯栖，寂寞沙洲冷。</a:t>
            </a:r>
            <a:endParaRPr lang="zh-CN" altLang="en-US" b="1">
              <a:ea typeface="楷体_GB2312" pitchFamily="49" charset="-122"/>
            </a:endParaRPr>
          </a:p>
        </p:txBody>
      </p:sp>
      <p:sp>
        <p:nvSpPr>
          <p:cNvPr id="284676" name="矩形 284675"/>
          <p:cNvSpPr/>
          <p:nvPr/>
        </p:nvSpPr>
        <p:spPr>
          <a:xfrm>
            <a:off x="1547813" y="333375"/>
            <a:ext cx="6911975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新宋体" panose="02010609030101010101" charset="-122"/>
              </a:rPr>
              <a:t>表达了苏轼孤高自许、蔑视流俗的心境。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新宋体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4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467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4310" y="179070"/>
            <a:ext cx="8492490" cy="5947410"/>
          </a:xfrm>
        </p:spPr>
        <p:txBody>
          <a:bodyPr/>
          <a:p>
            <a:pPr algn="ctr"/>
            <a:r>
              <a:rPr lang="zh-CN" altLang="en-US" sz="4000" b="1">
                <a:latin typeface="方正隶变_GBK" panose="02000000000000000000" charset="-122"/>
                <a:ea typeface="方正隶变_GBK" panose="02000000000000000000" charset="-122"/>
              </a:rPr>
              <a:t>记承天寺夜游</a:t>
            </a:r>
            <a:endParaRPr lang="zh-CN" altLang="en-US" sz="4000" b="1">
              <a:latin typeface="方正隶变_GBK" panose="02000000000000000000" charset="-122"/>
              <a:ea typeface="方正隶变_GBK" panose="02000000000000000000" charset="-122"/>
            </a:endParaRPr>
          </a:p>
          <a:p>
            <a:endParaRPr lang="zh-CN" altLang="en-US" sz="4000" b="1">
              <a:latin typeface="方正隶变_GBK" panose="02000000000000000000" charset="-122"/>
              <a:ea typeface="方正隶变_GBK" panose="02000000000000000000" charset="-122"/>
            </a:endParaRPr>
          </a:p>
          <a:p>
            <a:r>
              <a:rPr lang="zh-CN" altLang="en-US" sz="4000" b="1">
                <a:latin typeface="方正隶变_GBK" panose="02000000000000000000" charset="-122"/>
                <a:ea typeface="方正隶变_GBK" panose="02000000000000000000" charset="-122"/>
              </a:rPr>
              <a:t>        元丰六年十月十二日夜，解衣欲睡，月色入户，欣然起行。念无与为乐者，遂至承天寺寻张怀民。怀民亦未寝，相与步于中庭。</a:t>
            </a:r>
            <a:endParaRPr lang="zh-CN" altLang="en-US" sz="4000" b="1">
              <a:latin typeface="方正隶变_GBK" panose="02000000000000000000" charset="-122"/>
              <a:ea typeface="方正隶变_GBK" panose="02000000000000000000" charset="-122"/>
            </a:endParaRPr>
          </a:p>
          <a:p>
            <a:r>
              <a:rPr lang="zh-CN" altLang="en-US" sz="4000" b="1">
                <a:latin typeface="方正隶变_GBK" panose="02000000000000000000" charset="-122"/>
                <a:ea typeface="方正隶变_GBK" panose="02000000000000000000" charset="-122"/>
              </a:rPr>
              <a:t>       庭下如积水空明，水中藻荇交横，盖竹柏影也。何夜无月？何处无竹柏？但少闲人如吾两人者耳。</a:t>
            </a:r>
            <a:endParaRPr lang="zh-CN" altLang="en-US" sz="4000" b="1">
              <a:latin typeface="方正隶变_GBK" panose="02000000000000000000" charset="-122"/>
              <a:ea typeface="方正隶变_GBK" panose="02000000000000000000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45762" name="云形标注 245761"/>
          <p:cNvSpPr/>
          <p:nvPr/>
        </p:nvSpPr>
        <p:spPr>
          <a:xfrm>
            <a:off x="1143000" y="381000"/>
            <a:ext cx="3933825" cy="2514600"/>
          </a:xfrm>
          <a:prstGeom prst="cloudCallout">
            <a:avLst>
              <a:gd name="adj1" fmla="val 15375"/>
              <a:gd name="adj2" fmla="val 6092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>
              <a:lnSpc>
                <a:spcPct val="140000"/>
              </a:lnSpc>
              <a:spcBef>
                <a:spcPct val="20000"/>
              </a:spcBef>
              <a:buClrTx/>
            </a:pPr>
            <a:r>
              <a:rPr lang="zh-CN" altLang="en-US" sz="2000" b="1" dirty="0">
                <a:latin typeface="Arial" panose="020B0604020202020204" pitchFamily="34" charset="0"/>
                <a:ea typeface="楷体_GB2312" pitchFamily="49" charset="-122"/>
              </a:rPr>
              <a:t>吾上可陪玉皇大帝，</a:t>
            </a:r>
            <a:endParaRPr lang="zh-CN" altLang="en-US" sz="20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lnSpc>
                <a:spcPct val="140000"/>
              </a:lnSpc>
              <a:spcBef>
                <a:spcPct val="20000"/>
              </a:spcBef>
              <a:buClrTx/>
            </a:pPr>
            <a:r>
              <a:rPr lang="zh-CN" altLang="en-US" sz="2000" b="1" dirty="0">
                <a:latin typeface="Arial" panose="020B0604020202020204" pitchFamily="34" charset="0"/>
                <a:ea typeface="楷体_GB2312" pitchFamily="49" charset="-122"/>
              </a:rPr>
              <a:t>下可陪田院乞儿；</a:t>
            </a:r>
            <a:endParaRPr lang="zh-CN" altLang="en-US" sz="20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lnSpc>
                <a:spcPct val="140000"/>
              </a:lnSpc>
              <a:spcBef>
                <a:spcPct val="20000"/>
              </a:spcBef>
              <a:buClrTx/>
            </a:pPr>
            <a:r>
              <a:rPr lang="zh-CN" altLang="en-US" sz="2000" b="1" dirty="0">
                <a:latin typeface="Arial" panose="020B0604020202020204" pitchFamily="34" charset="0"/>
                <a:ea typeface="楷体_GB2312" pitchFamily="49" charset="-122"/>
              </a:rPr>
              <a:t>眼见天下无一个不好人！</a:t>
            </a:r>
            <a:endParaRPr lang="zh-CN" altLang="en-US" sz="20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algn="ctr">
              <a:buClrTx/>
            </a:pPr>
            <a:endParaRPr lang="zh-CN" altLang="en-US" sz="20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45763" name="云形标注 245762"/>
          <p:cNvSpPr/>
          <p:nvPr/>
        </p:nvSpPr>
        <p:spPr>
          <a:xfrm>
            <a:off x="468313" y="4114800"/>
            <a:ext cx="4530725" cy="2743200"/>
          </a:xfrm>
          <a:prstGeom prst="cloudCallout">
            <a:avLst>
              <a:gd name="adj1" fmla="val 38718"/>
              <a:gd name="adj2" fmla="val -3720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>
              <a:lnSpc>
                <a:spcPct val="140000"/>
              </a:lnSpc>
              <a:spcBef>
                <a:spcPct val="20000"/>
              </a:spcBef>
              <a:buClrTx/>
            </a:pPr>
            <a:r>
              <a:rPr lang="en-US" altLang="zh-CN" sz="20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《</a:t>
            </a: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与弟子由书</a:t>
            </a:r>
            <a:r>
              <a:rPr lang="en-US" altLang="zh-CN" sz="20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》</a:t>
            </a: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：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lnSpc>
                <a:spcPct val="140000"/>
              </a:lnSpc>
              <a:spcBef>
                <a:spcPct val="20000"/>
              </a:spcBef>
              <a:buClrTx/>
            </a:pPr>
            <a:r>
              <a:rPr lang="zh-CN" altLang="en-US" sz="2000" b="1" dirty="0">
                <a:latin typeface="Arial" panose="020B0604020202020204" pitchFamily="34" charset="0"/>
                <a:ea typeface="楷体_GB2312" pitchFamily="49" charset="-122"/>
              </a:rPr>
              <a:t>“任性逍遥，随缘放旷，但尽凡心，无别胜解。以我观之，凡心尽处，胜解卓然。”</a:t>
            </a:r>
            <a:endParaRPr lang="zh-CN" altLang="en-US" sz="20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algn="ctr">
              <a:buClrTx/>
            </a:pPr>
            <a:endParaRPr lang="zh-CN" altLang="en-US" sz="2000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5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62" grpId="0" bldLvl="0" animBg="1"/>
      <p:bldP spid="245763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5714" name="图片 115713" descr="图片1"/>
          <p:cNvPicPr>
            <a:picLocks noChangeAspect="1"/>
          </p:cNvPicPr>
          <p:nvPr/>
        </p:nvPicPr>
        <p:blipFill>
          <a:blip r:embed="rId1"/>
          <a:srcRect l="39844" r="3397"/>
          <a:stretch>
            <a:fillRect/>
          </a:stretch>
        </p:blipFill>
        <p:spPr>
          <a:xfrm>
            <a:off x="0" y="0"/>
            <a:ext cx="94488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5715" name="矩形 115714"/>
          <p:cNvSpPr/>
          <p:nvPr/>
        </p:nvSpPr>
        <p:spPr>
          <a:xfrm>
            <a:off x="152400" y="1219200"/>
            <a:ext cx="9220200" cy="4523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600" b="1" dirty="0">
                <a:latin typeface="Arial" panose="020B0604020202020204" pitchFamily="34" charset="0"/>
                <a:ea typeface="隶书" pitchFamily="49" charset="-122"/>
              </a:rPr>
              <a:t>      </a:t>
            </a:r>
            <a:r>
              <a:rPr lang="zh-CN" altLang="en-US" sz="3600" b="1" dirty="0">
                <a:latin typeface="Arial" panose="020B0604020202020204" pitchFamily="34" charset="0"/>
                <a:ea typeface="隶书" pitchFamily="49" charset="-122"/>
              </a:rPr>
              <a:t>苏东坡的生活雅趣无处不在，那份清雅，那份雅趣，渗透在生活的方方面面，哪怕处于逆境，也纵然潇洒自得，东坡美食已经传天下，成为了后人用之不尽的宝贵财富。如</a:t>
            </a:r>
            <a:r>
              <a:rPr lang="zh-CN" altLang="en-US" sz="3600" b="1" dirty="0">
                <a:solidFill>
                  <a:srgbClr val="FF0066"/>
                </a:solidFill>
                <a:latin typeface="Arial" panose="020B0604020202020204" pitchFamily="34" charset="0"/>
                <a:ea typeface="隶书" pitchFamily="49" charset="-122"/>
              </a:rPr>
              <a:t>“东坡肉”、“东坡肘子”、“东坡豆腐”、“东坡芽脍”、“东坡墨鲤”、“东坡饼”、“东坡酥”、“东坡豆花”…… 发明插秧机“浮马”。即参禅又悟道又练瑜伽术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。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115717" name="文本框 115716"/>
          <p:cNvSpPr txBox="1"/>
          <p:nvPr/>
        </p:nvSpPr>
        <p:spPr>
          <a:xfrm>
            <a:off x="0" y="381000"/>
            <a:ext cx="76962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黄州生活，清雅东坡</a:t>
            </a:r>
            <a:endParaRPr lang="zh-CN" altLang="en-US" sz="4800" b="1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charRg st="0" end="1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5715">
                                            <p:txEl>
                                              <p:charRg st="0" end="1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1506" name="文本框 247810"/>
          <p:cNvSpPr txBox="1"/>
          <p:nvPr/>
        </p:nvSpPr>
        <p:spPr>
          <a:xfrm>
            <a:off x="5638800" y="27432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sz="2400" dirty="0">
              <a:solidFill>
                <a:srgbClr val="FFFF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07" name="矩形 247812"/>
          <p:cNvSpPr/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ClrTx/>
            </a:pPr>
            <a:r>
              <a:rPr lang="zh-CN" altLang="en-US" sz="44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黄州与“东坡居士”</a:t>
            </a:r>
            <a:endParaRPr lang="zh-CN" altLang="en-US" sz="440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1508" name="矩形 247813"/>
          <p:cNvSpPr/>
          <p:nvPr/>
        </p:nvSpPr>
        <p:spPr>
          <a:xfrm>
            <a:off x="990600" y="2332038"/>
            <a:ext cx="6324600" cy="452596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黄州好猪肉，价钱等粪土。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富者不肯食，贫者不解煮。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慢着火，少作水，火候足时它自美。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每日起来打一碗，饱得自家君莫管。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47815" name="云形标注 247814"/>
          <p:cNvSpPr/>
          <p:nvPr/>
        </p:nvSpPr>
        <p:spPr>
          <a:xfrm>
            <a:off x="4572000" y="1295400"/>
            <a:ext cx="2305050" cy="914400"/>
          </a:xfrm>
          <a:prstGeom prst="cloudCallout">
            <a:avLst>
              <a:gd name="adj1" fmla="val -47519"/>
              <a:gd name="adj2" fmla="val 63370"/>
            </a:avLst>
          </a:prstGeom>
          <a:solidFill>
            <a:srgbClr val="BBE0E3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algn="ctr">
              <a:buClrTx/>
            </a:pP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东坡肉</a:t>
            </a:r>
            <a:r>
              <a:rPr lang="en-US" altLang="zh-CN" sz="2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endParaRPr lang="en-US" altLang="zh-CN" sz="2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7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7815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3554" name="文本框 249857"/>
          <p:cNvSpPr txBox="1"/>
          <p:nvPr/>
        </p:nvSpPr>
        <p:spPr>
          <a:xfrm>
            <a:off x="5638800" y="27432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sz="2400" dirty="0">
              <a:solidFill>
                <a:srgbClr val="FFFF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9859" name="矩形 249858"/>
          <p:cNvSpPr/>
          <p:nvPr/>
        </p:nvSpPr>
        <p:spPr>
          <a:xfrm>
            <a:off x="1042988" y="1484313"/>
            <a:ext cx="5486400" cy="452596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20000"/>
              </a:lnSpc>
              <a:spcBef>
                <a:spcPct val="2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调笑好友陈慥：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龙丘居士亦可怜，</a:t>
            </a:r>
            <a:endParaRPr lang="zh-CN" altLang="en-US" sz="32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谈空说有夜不眠。</a:t>
            </a:r>
            <a:endParaRPr lang="zh-CN" altLang="en-US" sz="32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忽闻河东狮子吼，</a:t>
            </a:r>
            <a:endParaRPr lang="zh-CN" altLang="en-US" sz="32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拄杖落手心茫然。 </a:t>
            </a:r>
            <a:endParaRPr lang="zh-CN" altLang="en-US" sz="32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9860" name="云形标注 249859"/>
          <p:cNvSpPr/>
          <p:nvPr/>
        </p:nvSpPr>
        <p:spPr>
          <a:xfrm>
            <a:off x="3995738" y="404813"/>
            <a:ext cx="1828800" cy="1219200"/>
          </a:xfrm>
          <a:prstGeom prst="cloudCallout">
            <a:avLst>
              <a:gd name="adj1" fmla="val -46875"/>
              <a:gd name="adj2" fmla="val 60028"/>
            </a:avLst>
          </a:prstGeom>
          <a:solidFill>
            <a:srgbClr val="BBE0E3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algn="ctr">
              <a:buClrTx/>
            </a:pPr>
            <a:r>
              <a:rPr lang="en-US" altLang="zh-CN" sz="2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河东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>
              <a:buClrTx/>
            </a:pP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狮吼”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9861" name="圆角矩形标注 249860"/>
          <p:cNvSpPr/>
          <p:nvPr/>
        </p:nvSpPr>
        <p:spPr>
          <a:xfrm>
            <a:off x="4067175" y="4724400"/>
            <a:ext cx="2438400" cy="1676400"/>
          </a:xfrm>
          <a:prstGeom prst="wedgeRoundRectCallout">
            <a:avLst>
              <a:gd name="adj1" fmla="val -38282"/>
              <a:gd name="adj2" fmla="val -69981"/>
              <a:gd name="adj3" fmla="val 16667"/>
            </a:avLst>
          </a:prstGeom>
          <a:solidFill>
            <a:srgbClr val="BBE0E3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>
              <a:spcBef>
                <a:spcPct val="20000"/>
              </a:spcBef>
              <a:buClrTx/>
            </a:pPr>
            <a:r>
              <a:rPr lang="zh-CN" altLang="en-US" sz="1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我的朋友真可怜，</a:t>
            </a:r>
            <a:endParaRPr lang="zh-CN" altLang="en-US" sz="1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  <a:buClrTx/>
            </a:pPr>
            <a:r>
              <a:rPr lang="zh-CN" altLang="en-US" sz="1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谈论佛法忘睡眠。</a:t>
            </a:r>
            <a:endParaRPr lang="zh-CN" altLang="en-US" sz="1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  <a:buClrTx/>
            </a:pPr>
            <a:r>
              <a:rPr lang="zh-CN" altLang="en-US" sz="1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忽听夫人一声吼，</a:t>
            </a:r>
            <a:endParaRPr lang="zh-CN" altLang="en-US" sz="1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  <a:buClrTx/>
            </a:pPr>
            <a:r>
              <a:rPr lang="zh-CN" altLang="en-US" sz="1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手杖落地心发抖。</a:t>
            </a:r>
            <a:endParaRPr lang="zh-CN" altLang="en-US" sz="1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>
              <a:buClrTx/>
            </a:pPr>
            <a:endParaRPr lang="zh-CN" altLang="en-US" sz="1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9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49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49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9859" grpId="0"/>
      <p:bldP spid="249860" grpId="0" bldLvl="0" animBg="1"/>
      <p:bldP spid="24986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8610" name="图片 68609" descr="图片1"/>
          <p:cNvPicPr>
            <a:picLocks noChangeAspect="1"/>
          </p:cNvPicPr>
          <p:nvPr/>
        </p:nvPicPr>
        <p:blipFill>
          <a:blip r:embed="rId1"/>
          <a:srcRect l="39844" r="3397"/>
          <a:stretch>
            <a:fillRect/>
          </a:stretch>
        </p:blipFill>
        <p:spPr>
          <a:xfrm>
            <a:off x="0" y="-228600"/>
            <a:ext cx="96774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8611" name="文本占位符 68610"/>
          <p:cNvSpPr>
            <a:spLocks noGrp="1"/>
          </p:cNvSpPr>
          <p:nvPr>
            <p:ph type="body" idx="1"/>
          </p:nvPr>
        </p:nvSpPr>
        <p:spPr>
          <a:xfrm>
            <a:off x="533400" y="2133600"/>
            <a:ext cx="8229600" cy="4525963"/>
          </a:xfrm>
        </p:spPr>
        <p:txBody>
          <a:bodyPr/>
          <a:p>
            <a:pPr>
              <a:buNone/>
            </a:pPr>
            <a:r>
              <a:rPr lang="en-US" altLang="zh-CN" b="1" dirty="0"/>
              <a:t>           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           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8612" name="矩形 68611"/>
          <p:cNvSpPr/>
          <p:nvPr/>
        </p:nvSpPr>
        <p:spPr>
          <a:xfrm>
            <a:off x="0" y="1052195"/>
            <a:ext cx="9601200" cy="49720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42900" indent="-342900">
              <a:lnSpc>
                <a:spcPct val="130000"/>
              </a:lnSpc>
              <a:spcBef>
                <a:spcPts val="0"/>
              </a:spcBef>
            </a:pPr>
            <a:r>
              <a:rPr lang="en-US" altLang="zh-CN" sz="4400" dirty="0">
                <a:latin typeface="Arial" panose="020B0604020202020204" pitchFamily="34" charset="0"/>
                <a:ea typeface="隶书" pitchFamily="49" charset="-122"/>
              </a:rPr>
              <a:t>      </a:t>
            </a:r>
            <a:r>
              <a:rPr lang="zh-CN" altLang="en-US" sz="4000" b="1" dirty="0">
                <a:latin typeface="Arial" panose="020B0604020202020204" pitchFamily="34" charset="0"/>
                <a:ea typeface="隶书" pitchFamily="49" charset="-122"/>
              </a:rPr>
              <a:t>苏轼（１０３</a:t>
            </a:r>
            <a:r>
              <a:rPr lang="en-US" altLang="zh-CN" sz="4000" b="1" dirty="0">
                <a:latin typeface="Arial" panose="020B0604020202020204" pitchFamily="34" charset="0"/>
                <a:ea typeface="隶书" pitchFamily="49" charset="-122"/>
              </a:rPr>
              <a:t>7</a:t>
            </a:r>
            <a:r>
              <a:rPr lang="zh-CN" altLang="en-US" sz="4000" b="1" dirty="0">
                <a:latin typeface="Arial" panose="020B0604020202020204" pitchFamily="34" charset="0"/>
                <a:ea typeface="隶书" pitchFamily="49" charset="-122"/>
              </a:rPr>
              <a:t>－１１０１）：北宋文学家、书画家。字子瞻，号东坡居士，眉州眉山（今属四川）人，与父洵、弟辙合称“三苏”。</a:t>
            </a:r>
            <a:r>
              <a:rPr lang="zh-CN" altLang="en-US" sz="4000" b="1" dirty="0">
                <a:sym typeface="+mn-ea"/>
              </a:rPr>
              <a:t>北宋中期最伟大、最全能的文学家。中国文学艺术史上罕见的全才。</a:t>
            </a:r>
            <a:endParaRPr lang="zh-CN" altLang="en-US" sz="4000" b="1" dirty="0"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68613" name="文本框 68612"/>
          <p:cNvSpPr txBox="1"/>
          <p:nvPr/>
        </p:nvSpPr>
        <p:spPr>
          <a:xfrm>
            <a:off x="990600" y="457200"/>
            <a:ext cx="45720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sz="1800" dirty="0">
              <a:latin typeface="Arial" panose="020B0604020202020204" pitchFamily="34" charset="0"/>
              <a:ea typeface="隶书" pitchFamily="49" charset="-122"/>
            </a:endParaRP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7410" name="文本框 168964"/>
          <p:cNvSpPr txBox="1"/>
          <p:nvPr/>
        </p:nvSpPr>
        <p:spPr>
          <a:xfrm>
            <a:off x="395288" y="620713"/>
            <a:ext cx="4968875" cy="5216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  </a:t>
            </a:r>
            <a:r>
              <a:rPr lang="zh-CN" altLang="en-US" sz="2800" b="1" dirty="0">
                <a:latin typeface="华文行楷" pitchFamily="2" charset="-122"/>
                <a:ea typeface="华文行楷" pitchFamily="2" charset="-122"/>
              </a:rPr>
              <a:t>念奴娇</a:t>
            </a:r>
            <a:r>
              <a:rPr lang="en-US" altLang="zh-CN" sz="2800" b="1" dirty="0">
                <a:latin typeface="华文行楷" pitchFamily="2" charset="-122"/>
                <a:ea typeface="华文行楷" pitchFamily="2" charset="-122"/>
              </a:rPr>
              <a:t>·</a:t>
            </a:r>
            <a:r>
              <a:rPr lang="zh-CN" altLang="en-US" sz="2800" b="1" dirty="0">
                <a:latin typeface="华文行楷" pitchFamily="2" charset="-122"/>
                <a:ea typeface="华文行楷" pitchFamily="2" charset="-122"/>
              </a:rPr>
              <a:t>赤壁怀古</a:t>
            </a:r>
            <a:endParaRPr lang="zh-CN" altLang="en-US" sz="2800" b="1" dirty="0">
              <a:latin typeface="华文行楷" pitchFamily="2" charset="-122"/>
              <a:ea typeface="华文行楷" pitchFamily="2" charset="-122"/>
            </a:endParaRPr>
          </a:p>
          <a:p>
            <a:endParaRPr lang="zh-CN" altLang="en-US" sz="2800" b="1" dirty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2800" b="1" dirty="0">
                <a:latin typeface="华文行楷" pitchFamily="2" charset="-122"/>
                <a:ea typeface="华文行楷" pitchFamily="2" charset="-122"/>
              </a:rPr>
              <a:t>   大江东去，浪淘尽、千古风流人物。故垒西边，人道是、三国周郎赤壁。乱石穿空，惊涛拍岸，卷起千堆雪。江山如画，一时多少豪杰！　　遥想公瑾当年，小乔初嫁了，雄姿英发。羽扇纶巾，谈笑间，樯橹灰飞烟灭。故国神游，多情应笑我，早生华发。人生如梦，一樽还酹江月。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50" name="标题 7884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78851" name="文本占位符 78850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 dirty="0"/>
              <a:t>《</a:t>
            </a:r>
            <a:r>
              <a:rPr lang="zh-CN" altLang="en-US" dirty="0"/>
              <a:t>定风波</a:t>
            </a:r>
            <a:r>
              <a:rPr lang="en-US" altLang="zh-CN"/>
              <a:t>》</a:t>
            </a:r>
            <a:endParaRPr lang="en-US" altLang="zh-CN" b="1"/>
          </a:p>
          <a:p>
            <a:r>
              <a:rPr lang="zh-CN" altLang="en-US" b="1" dirty="0"/>
              <a:t>莫听穿林打叶声，何妨吟啸且徐行。竹杖芒鞋轻胜马，谁怕？</a:t>
            </a:r>
            <a:r>
              <a:rPr lang="en-US" altLang="zh-CN" b="1" dirty="0"/>
              <a:t> </a:t>
            </a:r>
            <a:r>
              <a:rPr lang="zh-CN" altLang="en-US" b="1" dirty="0"/>
              <a:t>一蓑烟雨任平生。料峭春风吹酒醒，微冷，山头斜照却相迎。回首向来萧瑟处，归去，也无风雨也无晴。</a:t>
            </a:r>
            <a:endParaRPr lang="zh-CN" altLang="en-US" b="1" dirty="0"/>
          </a:p>
        </p:txBody>
      </p:sp>
      <p:pic>
        <p:nvPicPr>
          <p:cNvPr id="78852" name="图片 78851" descr="图片1"/>
          <p:cNvPicPr>
            <a:picLocks noChangeAspect="1"/>
          </p:cNvPicPr>
          <p:nvPr/>
        </p:nvPicPr>
        <p:blipFill>
          <a:blip r:embed="rId1"/>
          <a:srcRect l="39844" r="3397"/>
          <a:stretch>
            <a:fillRect/>
          </a:stretch>
        </p:blipFill>
        <p:spPr>
          <a:xfrm>
            <a:off x="0" y="0"/>
            <a:ext cx="94488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8854" name="文本框 78853"/>
          <p:cNvSpPr txBox="1"/>
          <p:nvPr/>
        </p:nvSpPr>
        <p:spPr>
          <a:xfrm>
            <a:off x="762000" y="1295400"/>
            <a:ext cx="8382000" cy="4419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 dirty="0">
                <a:latin typeface="Arial" panose="020B0604020202020204" pitchFamily="34" charset="0"/>
                <a:ea typeface="华文新魏" pitchFamily="2" charset="-122"/>
              </a:rPr>
              <a:t>                     </a:t>
            </a:r>
            <a:r>
              <a:rPr lang="zh-CN" altLang="en-US" sz="4400" b="1" dirty="0">
                <a:solidFill>
                  <a:srgbClr val="FF0066"/>
                </a:solidFill>
                <a:latin typeface="Arial" panose="020B0604020202020204" pitchFamily="34" charset="0"/>
                <a:ea typeface="华文新魏" pitchFamily="2" charset="-122"/>
              </a:rPr>
              <a:t>定风波</a:t>
            </a:r>
            <a:endParaRPr lang="zh-CN" altLang="en-US" sz="4400" b="1">
              <a:solidFill>
                <a:srgbClr val="FF0066"/>
              </a:solidFill>
              <a:latin typeface="Arial" panose="020B0604020202020204" pitchFamily="34" charset="0"/>
              <a:ea typeface="华文新魏" pitchFamily="2" charset="-122"/>
            </a:endParaRPr>
          </a:p>
          <a:p>
            <a:r>
              <a:rPr lang="zh-CN" altLang="en-US" sz="3600" b="1">
                <a:latin typeface="Arial" panose="020B0604020202020204" pitchFamily="34" charset="0"/>
                <a:ea typeface="华文新魏" pitchFamily="2" charset="-122"/>
              </a:rPr>
              <a:t>      </a:t>
            </a:r>
            <a:r>
              <a:rPr lang="zh-CN" altLang="en-US" sz="4000" b="1" dirty="0">
                <a:latin typeface="Arial" panose="020B0604020202020204" pitchFamily="34" charset="0"/>
                <a:ea typeface="华文新魏" pitchFamily="2" charset="-122"/>
              </a:rPr>
              <a:t>莫听穿林打叶声，何妨吟啸且徐行。竹杖芒鞋轻胜马，谁怕？</a:t>
            </a:r>
            <a:r>
              <a:rPr lang="en-US" altLang="zh-CN" sz="4000" b="1" dirty="0">
                <a:latin typeface="Arial" panose="020B0604020202020204" pitchFamily="34" charset="0"/>
                <a:ea typeface="华文新魏" pitchFamily="2" charset="-122"/>
              </a:rPr>
              <a:t> </a:t>
            </a:r>
            <a:r>
              <a:rPr lang="zh-CN" altLang="en-US" sz="4000" b="1" dirty="0">
                <a:latin typeface="Arial" panose="020B0604020202020204" pitchFamily="34" charset="0"/>
                <a:ea typeface="华文新魏" pitchFamily="2" charset="-122"/>
              </a:rPr>
              <a:t>一蓑烟雨任平生。</a:t>
            </a:r>
            <a:endParaRPr lang="zh-CN" altLang="en-US" sz="4000" b="1" dirty="0">
              <a:latin typeface="Arial" panose="020B0604020202020204" pitchFamily="34" charset="0"/>
              <a:ea typeface="华文新魏" pitchFamily="2" charset="-122"/>
            </a:endParaRPr>
          </a:p>
          <a:p>
            <a:r>
              <a:rPr lang="zh-CN" altLang="en-US" sz="4000" b="1" dirty="0">
                <a:latin typeface="Arial" panose="020B0604020202020204" pitchFamily="34" charset="0"/>
                <a:ea typeface="华文新魏" pitchFamily="2" charset="-122"/>
              </a:rPr>
              <a:t>      料峭春风吹酒醒，微冷，山头斜照却相迎。回首向来萧瑟处，归去，也无风雨也无晴。</a:t>
            </a:r>
            <a:endParaRPr lang="zh-CN" altLang="en-US" sz="4000" b="1" dirty="0"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78855" name="文本框 78854"/>
          <p:cNvSpPr txBox="1"/>
          <p:nvPr/>
        </p:nvSpPr>
        <p:spPr>
          <a:xfrm>
            <a:off x="0" y="304800"/>
            <a:ext cx="7620000" cy="184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48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黄州才情</a:t>
            </a:r>
            <a:endParaRPr lang="zh-CN" altLang="en-US" sz="4800" b="1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chemeClr val="bg1"/>
                </a:solidFill>
                <a:latin typeface="Arial" panose="020B0604020202020204" pitchFamily="34" charset="0"/>
                <a:ea typeface="华文新魏" pitchFamily="2" charset="-122"/>
              </a:rPr>
              <a:t> </a:t>
            </a:r>
            <a:endParaRPr lang="zh-CN" altLang="en-US" sz="4800" dirty="0">
              <a:solidFill>
                <a:schemeClr val="bg1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pic>
        <p:nvPicPr>
          <p:cNvPr id="78856" name="纯音乐 - 梅花三弄 古筝独奏 箫伴奏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43800" y="56388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5869" fill="hold"/>
                                        <p:tgtEl>
                                          <p:spTgt spid="788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78856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文本占位符 285697"/>
          <p:cNvSpPr>
            <a:spLocks noGrp="1"/>
          </p:cNvSpPr>
          <p:nvPr>
            <p:ph idx="1"/>
          </p:nvPr>
        </p:nvSpPr>
        <p:spPr>
          <a:xfrm>
            <a:off x="1116013" y="981075"/>
            <a:ext cx="7129462" cy="5562600"/>
          </a:xfrm>
        </p:spPr>
        <p:txBody>
          <a:bodyPr anchor="t"/>
          <a:p>
            <a:pPr algn="ctr">
              <a:lnSpc>
                <a:spcPct val="170000"/>
              </a:lnSpc>
              <a:spcBef>
                <a:spcPct val="0"/>
              </a:spcBef>
              <a:buNone/>
            </a:pPr>
            <a:r>
              <a:rPr lang="zh-CN" altLang="en-US" sz="4000" dirty="0">
                <a:solidFill>
                  <a:srgbClr val="FF0000"/>
                </a:solidFill>
                <a:ea typeface="楷体_GB2312" pitchFamily="49" charset="-122"/>
              </a:rPr>
              <a:t>临江仙</a:t>
            </a:r>
            <a:endParaRPr lang="zh-CN" altLang="en-US" sz="2800" b="1" dirty="0">
              <a:ea typeface="楷体_GB2312" pitchFamily="49" charset="-122"/>
            </a:endParaRPr>
          </a:p>
          <a:p>
            <a:pPr>
              <a:lnSpc>
                <a:spcPct val="17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ea typeface="楷体_GB2312" pitchFamily="49" charset="-122"/>
              </a:rPr>
              <a:t>       夜饮东坡醒复醉，归来仿佛三更。家</a:t>
            </a:r>
            <a:endParaRPr lang="zh-CN" altLang="en-US" sz="2800" b="1" dirty="0">
              <a:ea typeface="楷体_GB2312" pitchFamily="49" charset="-122"/>
            </a:endParaRPr>
          </a:p>
          <a:p>
            <a:pPr>
              <a:lnSpc>
                <a:spcPct val="17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ea typeface="楷体_GB2312" pitchFamily="49" charset="-122"/>
              </a:rPr>
              <a:t>童鼻息已雷鸣。敲门都不应，倚杖听江声。　　</a:t>
            </a:r>
            <a:endParaRPr lang="zh-CN" altLang="en-US" sz="2800" b="1" dirty="0">
              <a:ea typeface="楷体_GB2312" pitchFamily="49" charset="-122"/>
            </a:endParaRPr>
          </a:p>
          <a:p>
            <a:pPr>
              <a:lnSpc>
                <a:spcPct val="17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ea typeface="楷体_GB2312" pitchFamily="49" charset="-122"/>
              </a:rPr>
              <a:t>       长恨此身非我有，何时忘却营营？夜</a:t>
            </a:r>
            <a:endParaRPr lang="zh-CN" altLang="en-US" sz="2800" b="1" dirty="0">
              <a:ea typeface="楷体_GB2312" pitchFamily="49" charset="-122"/>
            </a:endParaRPr>
          </a:p>
          <a:p>
            <a:pPr>
              <a:lnSpc>
                <a:spcPct val="17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ea typeface="楷体_GB2312" pitchFamily="49" charset="-122"/>
              </a:rPr>
              <a:t>阑风静縠纹平。小舟从此逝，江海寄余生。</a:t>
            </a:r>
            <a:endParaRPr lang="zh-CN" altLang="en-US" sz="2800" b="1" dirty="0">
              <a:ea typeface="楷体_GB2312" pitchFamily="49" charset="-122"/>
            </a:endParaRPr>
          </a:p>
        </p:txBody>
      </p:sp>
      <p:sp>
        <p:nvSpPr>
          <p:cNvPr id="285700" name="矩形 285699"/>
          <p:cNvSpPr/>
          <p:nvPr/>
        </p:nvSpPr>
        <p:spPr>
          <a:xfrm>
            <a:off x="1042988" y="260350"/>
            <a:ext cx="7383462" cy="6032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lnSpc>
                <a:spcPct val="14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表现出苏轼超人的旷达和不以世事萦怀的恬淡精神。</a:t>
            </a:r>
            <a:r>
              <a:rPr lang="zh-CN" altLang="en-US" sz="2400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 </a:t>
            </a:r>
            <a:endParaRPr lang="zh-CN" altLang="en-US" sz="2400" dirty="0">
              <a:solidFill>
                <a:srgbClr val="FF0000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5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570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29210" y="4445"/>
            <a:ext cx="9175115" cy="592709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586230" y="6186170"/>
            <a:ext cx="3840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/>
              <a:t>苏轼《枯木怪石图》</a:t>
            </a:r>
            <a:endParaRPr lang="zh-CN" altLang="en-US" sz="320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540" y="104775"/>
            <a:ext cx="9047480" cy="33724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917700" y="4557395"/>
            <a:ext cx="3840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/>
              <a:t>苏轼《黄州寒食贴》</a:t>
            </a:r>
            <a:endParaRPr lang="zh-CN" altLang="en-US" sz="320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882" name="图片 122881" descr="图片1"/>
          <p:cNvPicPr>
            <a:picLocks noChangeAspect="1"/>
          </p:cNvPicPr>
          <p:nvPr/>
        </p:nvPicPr>
        <p:blipFill>
          <a:blip r:embed="rId1"/>
          <a:srcRect l="39844" r="3397"/>
          <a:stretch>
            <a:fillRect/>
          </a:stretch>
        </p:blipFill>
        <p:spPr>
          <a:xfrm>
            <a:off x="0" y="0"/>
            <a:ext cx="94488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83" name="矩形 122882"/>
          <p:cNvSpPr/>
          <p:nvPr/>
        </p:nvSpPr>
        <p:spPr>
          <a:xfrm>
            <a:off x="152400" y="1219200"/>
            <a:ext cx="9753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endParaRPr sz="2800" b="1" dirty="0">
              <a:solidFill>
                <a:srgbClr val="003D3C"/>
              </a:solidFill>
              <a:latin typeface="华文中宋" pitchFamily="2" charset="-122"/>
              <a:ea typeface="楷体_GB2312" pitchFamily="49" charset="-122"/>
            </a:endParaRPr>
          </a:p>
        </p:txBody>
      </p:sp>
      <p:sp>
        <p:nvSpPr>
          <p:cNvPr id="122884" name="文本框 122883"/>
          <p:cNvSpPr txBox="1"/>
          <p:nvPr/>
        </p:nvSpPr>
        <p:spPr>
          <a:xfrm>
            <a:off x="0" y="381000"/>
            <a:ext cx="92964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杭州太守   造福杭州</a:t>
            </a:r>
            <a:endParaRPr lang="zh-CN" altLang="en-US" sz="4800" b="1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" y="1276985"/>
            <a:ext cx="9449435" cy="5690235"/>
          </a:xfrm>
          <a:prstGeom prst="rect">
            <a:avLst/>
          </a:prstGeom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883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3815" y="11430"/>
            <a:ext cx="9165590" cy="67932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634355" y="631190"/>
            <a:ext cx="29571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latin typeface="方正隶变_GBK" panose="02000000000000000000" charset="-122"/>
                <a:ea typeface="方正隶变_GBK" panose="02000000000000000000" charset="-122"/>
              </a:rPr>
              <a:t>三潭印月</a:t>
            </a:r>
            <a:endParaRPr lang="zh-CN" altLang="en-US" sz="4400" b="1">
              <a:latin typeface="方正隶变_GBK" panose="02000000000000000000" charset="-122"/>
              <a:ea typeface="方正隶变_GBK" panose="02000000000000000000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50850" y="1661160"/>
            <a:ext cx="784542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方正隶变_GBK" panose="02000000000000000000" charset="-122"/>
                <a:ea typeface="方正隶变_GBK" panose="02000000000000000000" charset="-122"/>
              </a:rPr>
              <a:t>西湖的诗情画意，非东坡的思不足以极其妙；苏东坡的诗思，非遇西湖的诗情画意不足尽其才。</a:t>
            </a:r>
            <a:endParaRPr lang="zh-CN" altLang="en-US" sz="4000" b="1">
              <a:latin typeface="方正隶变_GBK" panose="02000000000000000000" charset="-122"/>
              <a:ea typeface="方正隶变_GBK" panose="02000000000000000000" charset="-122"/>
            </a:endParaRPr>
          </a:p>
          <a:p>
            <a:r>
              <a:rPr lang="en-US" altLang="zh-CN" sz="4000" b="1">
                <a:latin typeface="方正隶变_GBK" panose="02000000000000000000" charset="-122"/>
                <a:ea typeface="方正隶变_GBK" panose="02000000000000000000" charset="-122"/>
              </a:rPr>
              <a:t>                                      ——</a:t>
            </a:r>
            <a:r>
              <a:rPr lang="zh-CN" altLang="en-US" sz="4000" b="1">
                <a:latin typeface="方正隶变_GBK" panose="02000000000000000000" charset="-122"/>
                <a:ea typeface="方正隶变_GBK" panose="02000000000000000000" charset="-122"/>
              </a:rPr>
              <a:t>林语堂</a:t>
            </a:r>
            <a:endParaRPr lang="zh-CN" altLang="en-US" sz="4000" b="1">
              <a:latin typeface="方正隶变_GBK" panose="02000000000000000000" charset="-122"/>
              <a:ea typeface="方正隶变_GBK" panose="02000000000000000000" charset="-122"/>
            </a:endParaRPr>
          </a:p>
        </p:txBody>
      </p:sp>
    </p:spTree>
  </p:cSld>
  <p:clrMapOvr>
    <a:masterClrMapping/>
  </p:clrMapOvr>
  <p:transition advClick="0" advTm="5000">
    <p:randomBar dir="vert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882" name="图片 122881" descr="图片1"/>
          <p:cNvPicPr>
            <a:picLocks noChangeAspect="1"/>
          </p:cNvPicPr>
          <p:nvPr/>
        </p:nvPicPr>
        <p:blipFill>
          <a:blip r:embed="rId1"/>
          <a:srcRect l="39844" r="3397"/>
          <a:stretch>
            <a:fillRect/>
          </a:stretch>
        </p:blipFill>
        <p:spPr>
          <a:xfrm>
            <a:off x="0" y="0"/>
            <a:ext cx="94488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83" name="矩形 122882"/>
          <p:cNvSpPr/>
          <p:nvPr/>
        </p:nvSpPr>
        <p:spPr>
          <a:xfrm>
            <a:off x="152400" y="1219200"/>
            <a:ext cx="9753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endParaRPr sz="2800" b="1" dirty="0">
              <a:solidFill>
                <a:srgbClr val="003D3C"/>
              </a:solidFill>
              <a:latin typeface="华文中宋" pitchFamily="2" charset="-122"/>
              <a:ea typeface="楷体_GB2312" pitchFamily="49" charset="-122"/>
            </a:endParaRPr>
          </a:p>
        </p:txBody>
      </p:sp>
      <p:sp>
        <p:nvSpPr>
          <p:cNvPr id="122884" name="文本框 122883"/>
          <p:cNvSpPr txBox="1"/>
          <p:nvPr/>
        </p:nvSpPr>
        <p:spPr>
          <a:xfrm>
            <a:off x="0" y="381000"/>
            <a:ext cx="92964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东坡寻踪第五站</a:t>
            </a:r>
            <a:r>
              <a:rPr lang="en-US" altLang="zh-CN" sz="4800" b="1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sz="48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惠州、儋州</a:t>
            </a:r>
            <a:endParaRPr lang="zh-CN" altLang="en-US" sz="4800" b="1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2885" name="矩形 122884"/>
          <p:cNvSpPr/>
          <p:nvPr/>
        </p:nvSpPr>
        <p:spPr>
          <a:xfrm>
            <a:off x="1100138" y="2628900"/>
            <a:ext cx="6943725" cy="1600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60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行楷" charset="0"/>
                <a:ea typeface="华文行楷" charset="0"/>
              </a:rPr>
              <a:t>一贬再贬，巨星陨落</a:t>
            </a:r>
            <a:endParaRPr lang="zh-CN" altLang="en-US" sz="6000" b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883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3910" name="图片 123909" descr="图片1"/>
          <p:cNvPicPr>
            <a:picLocks noChangeAspect="1"/>
          </p:cNvPicPr>
          <p:nvPr/>
        </p:nvPicPr>
        <p:blipFill>
          <a:blip r:embed="rId1"/>
          <a:srcRect l="39844" r="22621"/>
          <a:stretch>
            <a:fillRect/>
          </a:stretch>
        </p:blipFill>
        <p:spPr>
          <a:xfrm>
            <a:off x="0" y="-152400"/>
            <a:ext cx="91440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907" name="矩形 123906"/>
          <p:cNvSpPr/>
          <p:nvPr/>
        </p:nvSpPr>
        <p:spPr>
          <a:xfrm>
            <a:off x="152400" y="1219200"/>
            <a:ext cx="9753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endParaRPr sz="2800" b="1" dirty="0">
              <a:solidFill>
                <a:srgbClr val="003D3C"/>
              </a:solidFill>
              <a:latin typeface="华文中宋" pitchFamily="2" charset="-122"/>
              <a:ea typeface="楷体_GB2312" pitchFamily="49" charset="-122"/>
            </a:endParaRPr>
          </a:p>
        </p:txBody>
      </p:sp>
      <p:sp>
        <p:nvSpPr>
          <p:cNvPr id="123908" name="文本框 123907"/>
          <p:cNvSpPr txBox="1"/>
          <p:nvPr/>
        </p:nvSpPr>
        <p:spPr>
          <a:xfrm>
            <a:off x="0" y="381000"/>
            <a:ext cx="92964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东坡寻踪第五站</a:t>
            </a:r>
            <a:r>
              <a:rPr lang="en-US" altLang="zh-CN" sz="4800" b="1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sz="48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惠州、儋州</a:t>
            </a:r>
            <a:endParaRPr lang="zh-CN" altLang="en-US" sz="4800" b="1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3909" name="文本框 123908"/>
          <p:cNvSpPr txBox="1"/>
          <p:nvPr/>
        </p:nvSpPr>
        <p:spPr>
          <a:xfrm>
            <a:off x="0" y="1219200"/>
            <a:ext cx="9144000" cy="21837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1800" b="1" dirty="0">
                <a:latin typeface="Arial" panose="020B0604020202020204" pitchFamily="34" charset="0"/>
                <a:ea typeface="隶书" pitchFamily="49" charset="-122"/>
              </a:rPr>
              <a:t>             </a:t>
            </a:r>
            <a:r>
              <a:rPr lang="zh-CN" altLang="en-US" sz="3200" b="1" dirty="0">
                <a:solidFill>
                  <a:srgbClr val="FF0066"/>
                </a:solidFill>
                <a:latin typeface="Arial" panose="020B0604020202020204" pitchFamily="34" charset="0"/>
                <a:ea typeface="隶书" pitchFamily="49" charset="-122"/>
              </a:rPr>
              <a:t>东坡在惠州两年七个月，共创作诗</a:t>
            </a:r>
            <a:r>
              <a:rPr lang="en-US" altLang="zh-CN" sz="3200" b="1" dirty="0">
                <a:solidFill>
                  <a:srgbClr val="FF0066"/>
                </a:solidFill>
                <a:latin typeface="Arial" panose="020B0604020202020204" pitchFamily="34" charset="0"/>
                <a:ea typeface="隶书" pitchFamily="49" charset="-122"/>
              </a:rPr>
              <a:t>187</a:t>
            </a:r>
            <a:r>
              <a:rPr lang="zh-CN" altLang="en-US" sz="3200" b="1" dirty="0">
                <a:solidFill>
                  <a:srgbClr val="FF0066"/>
                </a:solidFill>
                <a:latin typeface="Arial" panose="020B0604020202020204" pitchFamily="34" charset="0"/>
                <a:ea typeface="隶书" pitchFamily="49" charset="-122"/>
              </a:rPr>
              <a:t>首，词</a:t>
            </a:r>
            <a:r>
              <a:rPr lang="en-US" altLang="zh-CN" sz="3200" b="1" dirty="0">
                <a:solidFill>
                  <a:srgbClr val="FF0066"/>
                </a:solidFill>
                <a:latin typeface="Arial" panose="020B0604020202020204" pitchFamily="34" charset="0"/>
                <a:ea typeface="隶书" pitchFamily="49" charset="-122"/>
              </a:rPr>
              <a:t>18</a:t>
            </a:r>
            <a:r>
              <a:rPr lang="zh-CN" altLang="en-US" sz="3200" b="1" dirty="0">
                <a:solidFill>
                  <a:srgbClr val="FF0066"/>
                </a:solidFill>
                <a:latin typeface="Arial" panose="020B0604020202020204" pitchFamily="34" charset="0"/>
                <a:ea typeface="隶书" pitchFamily="49" charset="-122"/>
              </a:rPr>
              <a:t>首，散文</a:t>
            </a:r>
            <a:r>
              <a:rPr lang="en-US" altLang="zh-CN" sz="3200" b="1" dirty="0">
                <a:solidFill>
                  <a:srgbClr val="FF0066"/>
                </a:solidFill>
                <a:latin typeface="Arial" panose="020B0604020202020204" pitchFamily="34" charset="0"/>
                <a:ea typeface="隶书" pitchFamily="49" charset="-122"/>
              </a:rPr>
              <a:t>363</a:t>
            </a:r>
            <a:r>
              <a:rPr lang="zh-CN" altLang="en-US" sz="3200" b="1" dirty="0">
                <a:solidFill>
                  <a:srgbClr val="FF0066"/>
                </a:solidFill>
                <a:latin typeface="Arial" panose="020B0604020202020204" pitchFamily="34" charset="0"/>
                <a:ea typeface="隶书" pitchFamily="49" charset="-122"/>
              </a:rPr>
              <a:t>篇，书画</a:t>
            </a:r>
            <a:r>
              <a:rPr lang="en-US" altLang="zh-CN" sz="3200" b="1" dirty="0">
                <a:solidFill>
                  <a:srgbClr val="FF0066"/>
                </a:solidFill>
                <a:latin typeface="Arial" panose="020B0604020202020204" pitchFamily="34" charset="0"/>
                <a:ea typeface="隶书" pitchFamily="49" charset="-122"/>
              </a:rPr>
              <a:t>20</a:t>
            </a:r>
            <a:r>
              <a:rPr lang="zh-CN" altLang="en-US" sz="3200" b="1" dirty="0">
                <a:solidFill>
                  <a:srgbClr val="FF0066"/>
                </a:solidFill>
                <a:latin typeface="Arial" panose="020B0604020202020204" pitchFamily="34" charset="0"/>
                <a:ea typeface="隶书" pitchFamily="49" charset="-122"/>
              </a:rPr>
              <a:t>幅。不少苏学专家认为，东坡寓惠创作仅次于他寓黄时期</a:t>
            </a:r>
            <a:r>
              <a:rPr lang="en-US" altLang="zh-CN" sz="3200" b="1">
                <a:solidFill>
                  <a:srgbClr val="FF0066"/>
                </a:solidFill>
                <a:latin typeface="Arial" panose="020B0604020202020204" pitchFamily="34" charset="0"/>
                <a:ea typeface="隶书" pitchFamily="49" charset="-122"/>
              </a:rPr>
              <a:t>.</a:t>
            </a:r>
            <a:r>
              <a:rPr lang="en-US" altLang="zh-CN" sz="3600" b="1">
                <a:solidFill>
                  <a:srgbClr val="FF0066"/>
                </a:solidFill>
                <a:latin typeface="Arial" panose="020B0604020202020204" pitchFamily="34" charset="0"/>
                <a:ea typeface="隶书" pitchFamily="49" charset="-122"/>
              </a:rPr>
              <a:t> </a:t>
            </a:r>
            <a:endParaRPr lang="en-US" altLang="zh-CN" sz="3600" b="1">
              <a:solidFill>
                <a:srgbClr val="FF0066"/>
              </a:solidFill>
              <a:latin typeface="Arial" panose="020B0604020202020204" pitchFamily="34" charset="0"/>
              <a:ea typeface="隶书" pitchFamily="49" charset="-122"/>
            </a:endParaRPr>
          </a:p>
          <a:p>
            <a:r>
              <a:rPr lang="en-US" altLang="zh-CN" sz="3600" b="1" dirty="0">
                <a:latin typeface="Arial" panose="020B0604020202020204" pitchFamily="34" charset="0"/>
                <a:ea typeface="隶书" pitchFamily="49" charset="-122"/>
              </a:rPr>
              <a:t>     “</a:t>
            </a:r>
            <a:r>
              <a:rPr lang="zh-CN" altLang="en-US" sz="3600" b="1" dirty="0">
                <a:latin typeface="Arial" panose="020B0604020202020204" pitchFamily="34" charset="0"/>
                <a:ea typeface="隶书" pitchFamily="49" charset="-122"/>
              </a:rPr>
              <a:t>一自坡公谪南海， 天下不敢小惠州。</a:t>
            </a:r>
            <a:r>
              <a:rPr lang="zh-CN" altLang="en-US" sz="3600" b="1">
                <a:latin typeface="Arial" panose="020B0604020202020204" pitchFamily="34" charset="0"/>
                <a:ea typeface="隶书" pitchFamily="49" charset="-122"/>
              </a:rPr>
              <a:t>”</a:t>
            </a:r>
            <a:endParaRPr lang="zh-CN" altLang="en-US" sz="3600" b="1">
              <a:latin typeface="Arial" panose="020B0604020202020204" pitchFamily="34" charset="0"/>
              <a:ea typeface="隶书" pitchFamily="49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3907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0658" name="图片 70657" descr="图片1"/>
          <p:cNvPicPr>
            <a:picLocks noChangeAspect="1"/>
          </p:cNvPicPr>
          <p:nvPr/>
        </p:nvPicPr>
        <p:blipFill>
          <a:blip r:embed="rId1"/>
          <a:srcRect l="39844" r="3397"/>
          <a:stretch>
            <a:fillRect/>
          </a:stretch>
        </p:blipFill>
        <p:spPr>
          <a:xfrm>
            <a:off x="0" y="0"/>
            <a:ext cx="94488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0659" name="文本占位符 70658"/>
          <p:cNvSpPr>
            <a:spLocks noGrp="1"/>
          </p:cNvSpPr>
          <p:nvPr>
            <p:ph type="body" idx="1"/>
          </p:nvPr>
        </p:nvSpPr>
        <p:spPr>
          <a:xfrm>
            <a:off x="533400" y="2133600"/>
            <a:ext cx="8229600" cy="4525963"/>
          </a:xfrm>
        </p:spPr>
        <p:txBody>
          <a:bodyPr/>
          <a:p>
            <a:pPr>
              <a:buNone/>
            </a:pPr>
            <a:r>
              <a:rPr lang="en-US" altLang="zh-CN" b="1" dirty="0"/>
              <a:t>           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           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0660" name="矩形 70659"/>
          <p:cNvSpPr/>
          <p:nvPr/>
        </p:nvSpPr>
        <p:spPr>
          <a:xfrm>
            <a:off x="0" y="1371600"/>
            <a:ext cx="9448800" cy="43999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0066"/>
                </a:solidFill>
                <a:latin typeface="Arial" panose="020B0604020202020204" pitchFamily="34" charset="0"/>
                <a:ea typeface="隶书" pitchFamily="49" charset="-122"/>
              </a:rPr>
              <a:t>散文</a:t>
            </a:r>
            <a:r>
              <a:rPr lang="zh-CN" altLang="en-US" sz="4000" b="1" dirty="0">
                <a:latin typeface="Arial" panose="020B0604020202020204" pitchFamily="34" charset="0"/>
                <a:ea typeface="隶书" pitchFamily="49" charset="-122"/>
              </a:rPr>
              <a:t>：与欧阳修并称“欧苏”。</a:t>
            </a:r>
            <a:endParaRPr lang="zh-CN" altLang="en-US" sz="4000" b="1">
              <a:latin typeface="Arial" panose="020B0604020202020204" pitchFamily="34" charset="0"/>
              <a:ea typeface="隶书" pitchFamily="49" charset="-122"/>
            </a:endParaRPr>
          </a:p>
          <a:p>
            <a:r>
              <a:rPr lang="zh-CN" altLang="en-US" sz="4000" b="1" dirty="0">
                <a:solidFill>
                  <a:srgbClr val="FF0066"/>
                </a:solidFill>
                <a:latin typeface="Arial" panose="020B0604020202020204" pitchFamily="34" charset="0"/>
                <a:ea typeface="隶书" pitchFamily="49" charset="-122"/>
              </a:rPr>
              <a:t>诗歌</a:t>
            </a:r>
            <a:r>
              <a:rPr lang="zh-CN" altLang="en-US" sz="4000" b="1" dirty="0">
                <a:latin typeface="Arial" panose="020B0604020202020204" pitchFamily="34" charset="0"/>
                <a:ea typeface="隶书" pitchFamily="49" charset="-122"/>
              </a:rPr>
              <a:t>：与江西诗派的开创者黄庭坚并称“苏黄”。</a:t>
            </a:r>
            <a:endParaRPr lang="zh-CN" altLang="en-US" sz="4000" b="1">
              <a:latin typeface="Arial" panose="020B0604020202020204" pitchFamily="34" charset="0"/>
              <a:ea typeface="隶书" pitchFamily="49" charset="-122"/>
            </a:endParaRPr>
          </a:p>
          <a:p>
            <a:r>
              <a:rPr lang="zh-CN" altLang="en-US" sz="4000" b="1" dirty="0">
                <a:solidFill>
                  <a:srgbClr val="FF0066"/>
                </a:solidFill>
                <a:latin typeface="Arial" panose="020B0604020202020204" pitchFamily="34" charset="0"/>
                <a:ea typeface="隶书" pitchFamily="49" charset="-122"/>
              </a:rPr>
              <a:t>词</a:t>
            </a:r>
            <a:r>
              <a:rPr lang="zh-CN" altLang="en-US" sz="4000" b="1" dirty="0">
                <a:latin typeface="Arial" panose="020B0604020202020204" pitchFamily="34" charset="0"/>
                <a:ea typeface="隶书" pitchFamily="49" charset="-122"/>
              </a:rPr>
              <a:t>：与辛弃疾并称“苏辛”。</a:t>
            </a:r>
            <a:endParaRPr lang="zh-CN" altLang="en-US" sz="4000" b="1">
              <a:latin typeface="Arial" panose="020B0604020202020204" pitchFamily="34" charset="0"/>
              <a:ea typeface="隶书" pitchFamily="49" charset="-122"/>
            </a:endParaRPr>
          </a:p>
          <a:p>
            <a:r>
              <a:rPr lang="zh-CN" altLang="en-US" sz="4000" b="1" dirty="0">
                <a:solidFill>
                  <a:srgbClr val="FF0066"/>
                </a:solidFill>
                <a:latin typeface="Arial" panose="020B0604020202020204" pitchFamily="34" charset="0"/>
                <a:ea typeface="隶书" pitchFamily="49" charset="-122"/>
              </a:rPr>
              <a:t>绘画</a:t>
            </a:r>
            <a:r>
              <a:rPr lang="zh-CN" altLang="en-US" sz="4000" b="1" dirty="0">
                <a:latin typeface="Arial" panose="020B0604020202020204" pitchFamily="34" charset="0"/>
                <a:ea typeface="隶书" pitchFamily="49" charset="-122"/>
              </a:rPr>
              <a:t>：善画竹，“湖州竹派”的重要人物。</a:t>
            </a:r>
            <a:endParaRPr lang="zh-CN" altLang="en-US" sz="4000" b="1" dirty="0">
              <a:latin typeface="Arial" panose="020B0604020202020204" pitchFamily="34" charset="0"/>
              <a:ea typeface="隶书" pitchFamily="49" charset="-122"/>
            </a:endParaRPr>
          </a:p>
          <a:p>
            <a:r>
              <a:rPr lang="zh-CN" altLang="en-US" sz="4000" b="1" dirty="0">
                <a:solidFill>
                  <a:srgbClr val="FF0066"/>
                </a:solidFill>
                <a:latin typeface="Arial" panose="020B0604020202020204" pitchFamily="34" charset="0"/>
                <a:ea typeface="隶书" pitchFamily="49" charset="-122"/>
              </a:rPr>
              <a:t>书法</a:t>
            </a:r>
            <a:r>
              <a:rPr lang="zh-CN" altLang="en-US" sz="4000" b="1" dirty="0">
                <a:latin typeface="Arial" panose="020B0604020202020204" pitchFamily="34" charset="0"/>
                <a:ea typeface="隶书" pitchFamily="49" charset="-122"/>
              </a:rPr>
              <a:t>：与蔡襄、黄庭坚、米芾  并称“宋四家”。</a:t>
            </a:r>
            <a:endParaRPr lang="zh-CN" altLang="en-US" sz="4000" b="1" dirty="0"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70661" name="文本框 70660"/>
          <p:cNvSpPr txBox="1"/>
          <p:nvPr/>
        </p:nvSpPr>
        <p:spPr>
          <a:xfrm>
            <a:off x="990600" y="457200"/>
            <a:ext cx="45720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sz="1800" dirty="0">
              <a:latin typeface="Arial" panose="020B0604020202020204" pitchFamily="34" charset="0"/>
              <a:ea typeface="隶书" pitchFamily="49" charset="-122"/>
            </a:endParaRPr>
          </a:p>
        </p:txBody>
      </p: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1378" name="图片 101377" descr="图片1"/>
          <p:cNvPicPr>
            <a:picLocks noChangeAspect="1"/>
          </p:cNvPicPr>
          <p:nvPr/>
        </p:nvPicPr>
        <p:blipFill>
          <a:blip r:embed="rId1"/>
          <a:srcRect l="39844" r="3397"/>
          <a:stretch>
            <a:fillRect/>
          </a:stretch>
        </p:blipFill>
        <p:spPr>
          <a:xfrm>
            <a:off x="0" y="0"/>
            <a:ext cx="94488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379" name="文本占位符 101378"/>
          <p:cNvSpPr>
            <a:spLocks noGrp="1"/>
          </p:cNvSpPr>
          <p:nvPr>
            <p:ph type="body" idx="1"/>
          </p:nvPr>
        </p:nvSpPr>
        <p:spPr>
          <a:xfrm>
            <a:off x="533400" y="2133600"/>
            <a:ext cx="8229600" cy="4525963"/>
          </a:xfrm>
        </p:spPr>
        <p:txBody>
          <a:bodyPr/>
          <a:p>
            <a:pPr>
              <a:buNone/>
            </a:pPr>
            <a:r>
              <a:rPr lang="en-US" altLang="zh-CN" b="1" dirty="0"/>
              <a:t>           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           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1380" name="文本框 101379"/>
          <p:cNvSpPr txBox="1"/>
          <p:nvPr/>
        </p:nvSpPr>
        <p:spPr>
          <a:xfrm>
            <a:off x="990600" y="457200"/>
            <a:ext cx="45720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sz="1800" dirty="0"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101383" name="文本框 101382"/>
          <p:cNvSpPr txBox="1"/>
          <p:nvPr/>
        </p:nvSpPr>
        <p:spPr>
          <a:xfrm>
            <a:off x="609600" y="1752600"/>
            <a:ext cx="8153400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贬谪海南</a:t>
            </a:r>
            <a:endParaRPr lang="zh-CN" altLang="en-US" sz="3600" b="1" dirty="0"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3600" b="1" dirty="0">
                <a:latin typeface="华文新魏" pitchFamily="2" charset="-122"/>
                <a:ea typeface="华文新魏" pitchFamily="2" charset="-122"/>
              </a:rPr>
              <a:t>①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劝农事耕 </a:t>
            </a:r>
            <a:r>
              <a:rPr lang="en-US" altLang="zh-CN" sz="3600" b="1" dirty="0">
                <a:latin typeface="华文新魏" pitchFamily="2" charset="-122"/>
                <a:ea typeface="华文新魏" pitchFamily="2" charset="-122"/>
              </a:rPr>
              <a:t>②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掘井惠民 </a:t>
            </a:r>
            <a:r>
              <a:rPr lang="en-US" altLang="zh-CN" sz="3600" b="1" dirty="0">
                <a:latin typeface="华文新魏" pitchFamily="2" charset="-122"/>
                <a:ea typeface="华文新魏" pitchFamily="2" charset="-122"/>
              </a:rPr>
              <a:t>③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良方医疾</a:t>
            </a:r>
            <a:r>
              <a:rPr lang="en-US" altLang="zh-CN" sz="3600" b="1" dirty="0">
                <a:latin typeface="华文新魏" pitchFamily="2" charset="-122"/>
                <a:ea typeface="华文新魏" pitchFamily="2" charset="-122"/>
              </a:rPr>
              <a:t>④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授黎酿酒</a:t>
            </a:r>
            <a:r>
              <a:rPr lang="en-US" altLang="zh-CN" sz="3600" b="1" dirty="0">
                <a:latin typeface="华文新魏" pitchFamily="2" charset="-122"/>
                <a:ea typeface="华文新魏" pitchFamily="2" charset="-122"/>
              </a:rPr>
              <a:t>⑤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笠屐醉归</a:t>
            </a:r>
            <a:r>
              <a:rPr lang="en-US" altLang="zh-CN" sz="3600" b="1" dirty="0">
                <a:latin typeface="华文新魏" pitchFamily="2" charset="-122"/>
                <a:ea typeface="华文新魏" pitchFamily="2" charset="-122"/>
              </a:rPr>
              <a:t>⑥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榔庵讲学</a:t>
            </a:r>
            <a:r>
              <a:rPr lang="en-US" altLang="zh-CN" sz="3600" b="1" dirty="0">
                <a:latin typeface="华文新魏" pitchFamily="2" charset="-122"/>
                <a:ea typeface="华文新魏" pitchFamily="2" charset="-122"/>
              </a:rPr>
              <a:t>⑦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草舍著述 </a:t>
            </a:r>
            <a:r>
              <a:rPr lang="en-US" altLang="zh-CN" sz="3600" b="1" dirty="0">
                <a:latin typeface="华文新魏" pitchFamily="2" charset="-122"/>
                <a:ea typeface="华文新魏" pitchFamily="2" charset="-122"/>
              </a:rPr>
              <a:t>⑧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离琼北返</a:t>
            </a:r>
            <a:endParaRPr lang="zh-CN" altLang="en-US" sz="36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01384" name="文本框 101383"/>
          <p:cNvSpPr txBox="1"/>
          <p:nvPr/>
        </p:nvSpPr>
        <p:spPr>
          <a:xfrm>
            <a:off x="457200" y="4267200"/>
            <a:ext cx="8153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“</a:t>
            </a:r>
            <a:r>
              <a:rPr lang="zh-CN" altLang="en-US" sz="3600" b="1" dirty="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九死南荒吾不恨，兹游奇绝冠平生。” </a:t>
            </a:r>
            <a:endParaRPr lang="zh-CN" altLang="en-US" sz="3600" b="1" dirty="0">
              <a:solidFill>
                <a:srgbClr val="FF0066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01385" name="文本框 101384"/>
          <p:cNvSpPr txBox="1"/>
          <p:nvPr/>
        </p:nvSpPr>
        <p:spPr>
          <a:xfrm>
            <a:off x="0" y="381000"/>
            <a:ext cx="92964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东坡寻踪第五站</a:t>
            </a:r>
            <a:r>
              <a:rPr lang="en-US" altLang="zh-CN" sz="4800" b="1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sz="48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惠州、儋州</a:t>
            </a:r>
            <a:endParaRPr lang="zh-CN" altLang="en-US" sz="4800" b="1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标题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/>
          </a:p>
        </p:txBody>
      </p:sp>
      <p:sp>
        <p:nvSpPr>
          <p:cNvPr id="26626" name="内容占位符 2"/>
          <p:cNvSpPr>
            <a:spLocks noGrp="1"/>
          </p:cNvSpPr>
          <p:nvPr>
            <p:ph idx="1"/>
          </p:nvPr>
        </p:nvSpPr>
        <p:spPr>
          <a:xfrm>
            <a:off x="231775" y="892175"/>
            <a:ext cx="8867775" cy="5233988"/>
          </a:xfrm>
        </p:spPr>
        <p:txBody>
          <a:bodyPr anchor="t"/>
          <a:p>
            <a:r>
              <a:rPr lang="zh-CN" altLang="en-US" sz="4000" b="1"/>
              <a:t>罗浮山下四时春，卢橘黄梅次第新。 </a:t>
            </a:r>
            <a:endParaRPr lang="zh-CN" altLang="en-US" sz="4000" b="1"/>
          </a:p>
          <a:p>
            <a:r>
              <a:rPr lang="zh-CN" altLang="en-US" sz="4000" b="1"/>
              <a:t>日啖荔枝三百颗，不妨长作岭南人。</a:t>
            </a:r>
            <a:endParaRPr lang="zh-CN" altLang="en-US" sz="4000" b="1"/>
          </a:p>
          <a:p>
            <a:r>
              <a:rPr lang="en-US" altLang="zh-CN" sz="4000" b="1">
                <a:latin typeface="宋体" panose="02010600030101010101" pitchFamily="2" charset="-122"/>
              </a:rPr>
              <a:t>              ——</a:t>
            </a:r>
            <a:r>
              <a:rPr lang="zh-CN" altLang="en-US" sz="4000" b="1">
                <a:latin typeface="宋体" panose="02010600030101010101" pitchFamily="2" charset="-122"/>
              </a:rPr>
              <a:t>《惠州一绝》</a:t>
            </a:r>
            <a:endParaRPr lang="zh-CN" altLang="en-US" sz="4000" b="1">
              <a:latin typeface="宋体" panose="02010600030101010101" pitchFamily="2" charset="-122"/>
            </a:endParaRPr>
          </a:p>
          <a:p>
            <a:endParaRPr lang="zh-CN" altLang="en-US" sz="4000" b="1">
              <a:latin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</a:rPr>
              <a:t>沧海何尝断地脉，珠涯从此破天荒。</a:t>
            </a:r>
            <a:endParaRPr lang="zh-CN" altLang="en-US" sz="4000" b="1">
              <a:latin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</a:rPr>
              <a:t>锦衣不日人争看，始信东坡眼力长。</a:t>
            </a:r>
            <a:endParaRPr lang="zh-CN" altLang="en-US" sz="4000" b="1">
              <a:latin typeface="宋体" panose="02010600030101010101" pitchFamily="2" charset="-122"/>
            </a:endParaRPr>
          </a:p>
        </p:txBody>
      </p:sp>
      <p:graphicFrame>
        <p:nvGraphicFramePr>
          <p:cNvPr id="26627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114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915035" imgH="215900" progId="Equation.KSEE3">
                  <p:embed/>
                </p:oleObj>
              </mc:Choice>
              <mc:Fallback>
                <p:oleObj name="" r:id="rId1" imgW="915035" imgH="215900" progId="Equation.KSEE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114800" y="3321050"/>
                        <a:ext cx="914400" cy="215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3" name="图片 32772" descr="图片1"/>
          <p:cNvPicPr>
            <a:picLocks noChangeAspect="1"/>
          </p:cNvPicPr>
          <p:nvPr/>
        </p:nvPicPr>
        <p:blipFill>
          <a:blip r:embed="rId1"/>
          <a:srcRect l="39844" r="3397"/>
          <a:stretch>
            <a:fillRect/>
          </a:stretch>
        </p:blipFill>
        <p:spPr>
          <a:xfrm>
            <a:off x="0" y="0"/>
            <a:ext cx="94488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1" name="文本占位符 32770"/>
          <p:cNvSpPr>
            <a:spLocks noGrp="1"/>
          </p:cNvSpPr>
          <p:nvPr>
            <p:ph type="body" idx="1"/>
          </p:nvPr>
        </p:nvSpPr>
        <p:spPr>
          <a:xfrm>
            <a:off x="381000" y="2332038"/>
            <a:ext cx="8229600" cy="4525962"/>
          </a:xfrm>
        </p:spPr>
        <p:txBody>
          <a:bodyPr/>
          <a:p>
            <a:pPr>
              <a:buNone/>
            </a:pPr>
            <a:r>
              <a:rPr lang="en-US" altLang="zh-CN" dirty="0"/>
              <a:t>           </a:t>
            </a:r>
            <a:r>
              <a:rPr lang="zh-CN" altLang="en-US" sz="4000" b="1" dirty="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宋徽宗即位，太后陈氏执政，召苏还京。</a:t>
            </a:r>
            <a:r>
              <a:rPr lang="en-US" altLang="zh-CN" sz="4000" b="1" dirty="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1101</a:t>
            </a:r>
            <a:r>
              <a:rPr lang="zh-CN" altLang="en-US" sz="4000" b="1" dirty="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年北返途中病逝。享年</a:t>
            </a:r>
            <a:r>
              <a:rPr lang="en-US" altLang="zh-CN" sz="4000" b="1" dirty="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66</a:t>
            </a:r>
            <a:r>
              <a:rPr lang="zh-CN" altLang="en-US" sz="4000" b="1" dirty="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岁。</a:t>
            </a:r>
            <a:endParaRPr lang="zh-CN" altLang="en-US" sz="4000" b="1" dirty="0">
              <a:solidFill>
                <a:srgbClr val="FF0066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标题 1024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/>
          </a:p>
        </p:txBody>
      </p:sp>
      <p:sp>
        <p:nvSpPr>
          <p:cNvPr id="24578" name="文本占位符 10242"/>
          <p:cNvSpPr>
            <a:spLocks noGrp="1"/>
          </p:cNvSpPr>
          <p:nvPr>
            <p:ph idx="1"/>
          </p:nvPr>
        </p:nvSpPr>
        <p:spPr/>
        <p:txBody>
          <a:bodyPr anchor="t"/>
          <a:p>
            <a:endParaRPr lang="zh-CN" altLang="en-US"/>
          </a:p>
        </p:txBody>
      </p:sp>
      <p:pic>
        <p:nvPicPr>
          <p:cNvPr id="24579" name="图片 102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" y="-7937"/>
            <a:ext cx="9074150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标题 1126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/>
          </a:p>
        </p:txBody>
      </p:sp>
      <p:sp>
        <p:nvSpPr>
          <p:cNvPr id="25602" name="文本占位符 11266"/>
          <p:cNvSpPr>
            <a:spLocks noGrp="1"/>
          </p:cNvSpPr>
          <p:nvPr>
            <p:ph idx="1"/>
          </p:nvPr>
        </p:nvSpPr>
        <p:spPr/>
        <p:txBody>
          <a:bodyPr anchor="t"/>
          <a:p>
            <a:endParaRPr lang="zh-CN" altLang="en-US"/>
          </a:p>
        </p:txBody>
      </p:sp>
      <p:pic>
        <p:nvPicPr>
          <p:cNvPr id="25603" name="图片 1126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6200" y="1588"/>
            <a:ext cx="9239250" cy="68119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标题 1536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/>
          </a:p>
        </p:txBody>
      </p:sp>
      <p:sp>
        <p:nvSpPr>
          <p:cNvPr id="28674" name="文本占位符 15362"/>
          <p:cNvSpPr>
            <a:spLocks noGrp="1"/>
          </p:cNvSpPr>
          <p:nvPr>
            <p:ph idx="1"/>
          </p:nvPr>
        </p:nvSpPr>
        <p:spPr/>
        <p:txBody>
          <a:bodyPr anchor="t"/>
          <a:p>
            <a:endParaRPr lang="zh-CN" altLang="en-US"/>
          </a:p>
        </p:txBody>
      </p:sp>
      <p:pic>
        <p:nvPicPr>
          <p:cNvPr id="28675" name="图片 1536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" y="-26987"/>
            <a:ext cx="9070975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标题 1638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/>
          </a:p>
        </p:txBody>
      </p:sp>
      <p:sp>
        <p:nvSpPr>
          <p:cNvPr id="29698" name="文本占位符 16386"/>
          <p:cNvSpPr>
            <a:spLocks noGrp="1"/>
          </p:cNvSpPr>
          <p:nvPr>
            <p:ph idx="1"/>
          </p:nvPr>
        </p:nvSpPr>
        <p:spPr/>
        <p:txBody>
          <a:bodyPr anchor="t"/>
          <a:p>
            <a:endParaRPr lang="zh-CN" altLang="en-US"/>
          </a:p>
        </p:txBody>
      </p:sp>
      <p:pic>
        <p:nvPicPr>
          <p:cNvPr id="29699" name="图片 1638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6675" y="3175"/>
            <a:ext cx="9210675" cy="68564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标题 1740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/>
          </a:p>
        </p:txBody>
      </p:sp>
      <p:sp>
        <p:nvSpPr>
          <p:cNvPr id="30722" name="文本占位符 17410"/>
          <p:cNvSpPr>
            <a:spLocks noGrp="1"/>
          </p:cNvSpPr>
          <p:nvPr>
            <p:ph idx="1"/>
          </p:nvPr>
        </p:nvSpPr>
        <p:spPr/>
        <p:txBody>
          <a:bodyPr anchor="t"/>
          <a:p>
            <a:endParaRPr lang="zh-CN" altLang="en-US"/>
          </a:p>
        </p:txBody>
      </p:sp>
      <p:pic>
        <p:nvPicPr>
          <p:cNvPr id="30723" name="图片 174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275" y="46038"/>
            <a:ext cx="9102725" cy="67960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矩形 18433"/>
          <p:cNvSpPr/>
          <p:nvPr/>
        </p:nvSpPr>
        <p:spPr>
          <a:xfrm>
            <a:off x="0" y="465138"/>
            <a:ext cx="9144000" cy="5946775"/>
          </a:xfrm>
          <a:prstGeom prst="rect">
            <a:avLst/>
          </a:prstGeom>
          <a:solidFill>
            <a:schemeClr val="bg1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746" name="文本框 18434"/>
          <p:cNvSpPr txBox="1"/>
          <p:nvPr/>
        </p:nvSpPr>
        <p:spPr>
          <a:xfrm>
            <a:off x="266700" y="661988"/>
            <a:ext cx="8553450" cy="55848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3600" b="1">
                <a:latin typeface="Arial" panose="020B0604020202020204" pitchFamily="34" charset="0"/>
                <a:ea typeface="华文新魏"/>
              </a:rPr>
              <a:t>　　是个秉性难改的乐天派</a:t>
            </a:r>
            <a:r>
              <a:rPr lang="en-US" altLang="zh-CN" sz="3600" b="1">
                <a:latin typeface="Arial" panose="020B0604020202020204" pitchFamily="34" charset="0"/>
                <a:ea typeface="华文新魏"/>
              </a:rPr>
              <a:t>,</a:t>
            </a:r>
            <a:r>
              <a:rPr lang="zh-CN" altLang="en-US" sz="3600" b="1">
                <a:latin typeface="Arial" panose="020B0604020202020204" pitchFamily="34" charset="0"/>
                <a:ea typeface="华文新魏"/>
              </a:rPr>
              <a:t>是悲天悯人的道德家，是黎民百姓的好朋友，是散文作家，是新派的画家，是伟大的书法家，是酿酒的实验者，是工程师</a:t>
            </a:r>
            <a:r>
              <a:rPr lang="en-US" altLang="zh-CN" sz="3600" b="1">
                <a:latin typeface="Arial" panose="020B0604020202020204" pitchFamily="34" charset="0"/>
                <a:ea typeface="华文新魏"/>
              </a:rPr>
              <a:t>,</a:t>
            </a:r>
            <a:r>
              <a:rPr lang="zh-CN" altLang="en-US" sz="3600" b="1">
                <a:latin typeface="Arial" panose="020B0604020202020204" pitchFamily="34" charset="0"/>
                <a:ea typeface="华文新魏"/>
              </a:rPr>
              <a:t>是假道学的反对者，是瑜珈术的修炼者</a:t>
            </a:r>
            <a:r>
              <a:rPr lang="en-US" altLang="zh-CN" sz="3600" b="1">
                <a:latin typeface="Arial" panose="020B0604020202020204" pitchFamily="34" charset="0"/>
                <a:ea typeface="华文新魏"/>
              </a:rPr>
              <a:t>,</a:t>
            </a:r>
            <a:r>
              <a:rPr lang="zh-CN" altLang="en-US" sz="3600" b="1">
                <a:latin typeface="Arial" panose="020B0604020202020204" pitchFamily="34" charset="0"/>
                <a:ea typeface="华文新魏"/>
              </a:rPr>
              <a:t>是佛教徒，是士大夫，是皇帝的秘书，是饮酒成癖者，是心肠慈悲的法官，是政治上的坚持己见者，是月下的漫步者，是诗人，是生性诙谐爱开玩笑的人。                </a:t>
            </a:r>
            <a:br>
              <a:rPr lang="zh-CN" altLang="en-US" sz="3600" b="1">
                <a:latin typeface="Arial" panose="020B0604020202020204" pitchFamily="34" charset="0"/>
                <a:ea typeface="华文新魏"/>
              </a:rPr>
            </a:br>
            <a:r>
              <a:rPr lang="zh-CN" altLang="en-US" sz="3600" b="1">
                <a:latin typeface="Arial" panose="020B0604020202020204" pitchFamily="34" charset="0"/>
                <a:ea typeface="华文新魏"/>
              </a:rPr>
              <a:t>　　 </a:t>
            </a:r>
            <a:r>
              <a:rPr lang="en-US" altLang="zh-CN" sz="3600" b="1">
                <a:solidFill>
                  <a:srgbClr val="0000CC"/>
                </a:solidFill>
                <a:latin typeface="Arial" panose="020B0604020202020204" pitchFamily="34" charset="0"/>
                <a:ea typeface="华文新魏"/>
              </a:rPr>
              <a:t>——</a:t>
            </a:r>
            <a:r>
              <a:rPr lang="zh-CN" altLang="en-US" sz="3600" b="1">
                <a:solidFill>
                  <a:srgbClr val="0000CC"/>
                </a:solidFill>
                <a:latin typeface="Arial" panose="020B0604020202020204" pitchFamily="34" charset="0"/>
                <a:ea typeface="华文新魏"/>
              </a:rPr>
              <a:t>林语堂</a:t>
            </a:r>
            <a:r>
              <a:rPr lang="en-US" altLang="zh-CN" sz="3600" b="1">
                <a:solidFill>
                  <a:srgbClr val="0000CC"/>
                </a:solidFill>
                <a:latin typeface="Arial" panose="020B0604020202020204" pitchFamily="34" charset="0"/>
                <a:ea typeface="华文新魏"/>
              </a:rPr>
              <a:t>《</a:t>
            </a:r>
            <a:r>
              <a:rPr lang="zh-CN" altLang="en-US" sz="3600" b="1">
                <a:solidFill>
                  <a:srgbClr val="0000CC"/>
                </a:solidFill>
                <a:latin typeface="Arial" panose="020B0604020202020204" pitchFamily="34" charset="0"/>
                <a:ea typeface="华文新魏"/>
              </a:rPr>
              <a:t>神</a:t>
            </a:r>
            <a:r>
              <a:rPr lang="en-US" altLang="zh-CN" sz="3600" b="1">
                <a:solidFill>
                  <a:srgbClr val="0000CC"/>
                </a:solidFill>
                <a:latin typeface="Arial" panose="020B0604020202020204" pitchFamily="34" charset="0"/>
                <a:ea typeface="华文新魏"/>
              </a:rPr>
              <a:t>·</a:t>
            </a:r>
            <a:r>
              <a:rPr lang="zh-CN" altLang="en-US" sz="3600" b="1">
                <a:solidFill>
                  <a:srgbClr val="0000CC"/>
                </a:solidFill>
                <a:latin typeface="Arial" panose="020B0604020202020204" pitchFamily="34" charset="0"/>
                <a:ea typeface="华文新魏"/>
              </a:rPr>
              <a:t>鬼</a:t>
            </a:r>
            <a:r>
              <a:rPr lang="en-US" altLang="zh-CN" sz="3600" b="1">
                <a:solidFill>
                  <a:srgbClr val="0000CC"/>
                </a:solidFill>
                <a:latin typeface="Arial" panose="020B0604020202020204" pitchFamily="34" charset="0"/>
                <a:ea typeface="华文新魏"/>
              </a:rPr>
              <a:t>·</a:t>
            </a:r>
            <a:r>
              <a:rPr lang="zh-CN" altLang="en-US" sz="3600" b="1">
                <a:solidFill>
                  <a:srgbClr val="0000CC"/>
                </a:solidFill>
                <a:latin typeface="Arial" panose="020B0604020202020204" pitchFamily="34" charset="0"/>
                <a:ea typeface="华文新魏"/>
              </a:rPr>
              <a:t>人</a:t>
            </a:r>
            <a:r>
              <a:rPr lang="en-US" altLang="zh-CN" sz="3600" b="1">
                <a:solidFill>
                  <a:srgbClr val="0000CC"/>
                </a:solidFill>
                <a:latin typeface="Arial" panose="020B0604020202020204" pitchFamily="34" charset="0"/>
                <a:ea typeface="华文新魏"/>
              </a:rPr>
              <a:t>—</a:t>
            </a:r>
            <a:r>
              <a:rPr lang="zh-CN" altLang="en-US" sz="3600" b="1">
                <a:solidFill>
                  <a:srgbClr val="0000CC"/>
                </a:solidFill>
                <a:latin typeface="Arial" panose="020B0604020202020204" pitchFamily="34" charset="0"/>
                <a:ea typeface="华文新魏"/>
              </a:rPr>
              <a:t>苏东坡传</a:t>
            </a:r>
            <a:r>
              <a:rPr lang="en-US" altLang="zh-CN" sz="3600" b="1">
                <a:solidFill>
                  <a:srgbClr val="0000CC"/>
                </a:solidFill>
                <a:latin typeface="Arial" panose="020B0604020202020204" pitchFamily="34" charset="0"/>
                <a:ea typeface="华文新魏"/>
              </a:rPr>
              <a:t>》 </a:t>
            </a:r>
            <a:endParaRPr lang="en-US" altLang="zh-CN" sz="3600" b="1">
              <a:solidFill>
                <a:srgbClr val="0000CC"/>
              </a:solidFill>
              <a:latin typeface="Arial" panose="020B0604020202020204" pitchFamily="34" charset="0"/>
              <a:ea typeface="华文新魏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标题 1945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/>
          </a:p>
        </p:txBody>
      </p:sp>
      <p:sp>
        <p:nvSpPr>
          <p:cNvPr id="32770" name="文本占位符 19458"/>
          <p:cNvSpPr>
            <a:spLocks noGrp="1"/>
          </p:cNvSpPr>
          <p:nvPr>
            <p:ph idx="1"/>
          </p:nvPr>
        </p:nvSpPr>
        <p:spPr/>
        <p:txBody>
          <a:bodyPr anchor="t"/>
          <a:p>
            <a:endParaRPr lang="zh-CN" altLang="en-US"/>
          </a:p>
        </p:txBody>
      </p:sp>
      <p:pic>
        <p:nvPicPr>
          <p:cNvPr id="32771" name="图片 1945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4925" y="-26987"/>
            <a:ext cx="9351963" cy="6886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52228" name="图片 52227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27" name="文本占位符 52226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 dirty="0"/>
              <a:t>       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公元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2000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年，法国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世界报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开展了一项评选活动，评选公元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1001</a:t>
            </a:r>
            <a:r>
              <a:rPr lang="en-US" altLang="zh-CN" b="1">
                <a:latin typeface="Arial" panose="020B0604020202020204" pitchFamily="34" charset="0"/>
                <a:ea typeface="黑体" panose="02010609060101010101" pitchFamily="49" charset="-122"/>
              </a:rPr>
              <a:t>—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2000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1000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年间的世界级杰出人物，授予世界英雄称号，全世界一共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位，苏东坡位列其中，是唯一入选的中国人，也是亚洲唯一入选者。</a:t>
            </a:r>
            <a:endParaRPr lang="en-US" altLang="zh-CN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标题 2048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/>
          </a:p>
        </p:txBody>
      </p:sp>
      <p:sp>
        <p:nvSpPr>
          <p:cNvPr id="33794" name="文本占位符 20482"/>
          <p:cNvSpPr>
            <a:spLocks noGrp="1"/>
          </p:cNvSpPr>
          <p:nvPr>
            <p:ph idx="1"/>
          </p:nvPr>
        </p:nvSpPr>
        <p:spPr/>
        <p:txBody>
          <a:bodyPr anchor="t"/>
          <a:p>
            <a:endParaRPr lang="zh-CN" altLang="en-US"/>
          </a:p>
        </p:txBody>
      </p:sp>
      <p:pic>
        <p:nvPicPr>
          <p:cNvPr id="33795" name="图片 2048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6512" y="-26987"/>
            <a:ext cx="9207500" cy="68849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4930" name="图片 124929" descr="图片1"/>
          <p:cNvPicPr>
            <a:picLocks noChangeAspect="1"/>
          </p:cNvPicPr>
          <p:nvPr/>
        </p:nvPicPr>
        <p:blipFill>
          <a:blip r:embed="rId1"/>
          <a:srcRect l="39844" r="3397"/>
          <a:stretch>
            <a:fillRect/>
          </a:stretch>
        </p:blipFill>
        <p:spPr>
          <a:xfrm>
            <a:off x="0" y="0"/>
            <a:ext cx="94488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4931" name="文本占位符 124930"/>
          <p:cNvSpPr>
            <a:spLocks noGrp="1"/>
          </p:cNvSpPr>
          <p:nvPr>
            <p:ph type="body" idx="1"/>
          </p:nvPr>
        </p:nvSpPr>
        <p:spPr>
          <a:xfrm>
            <a:off x="0" y="1524000"/>
            <a:ext cx="8077200" cy="4602163"/>
          </a:xfrm>
        </p:spPr>
        <p:txBody>
          <a:bodyPr/>
          <a:p>
            <a:pPr>
              <a:buNone/>
            </a:pPr>
            <a:r>
              <a:rPr lang="en-US" altLang="zh-CN" b="1" dirty="0"/>
              <a:t>           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           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4933" name="矩形 124932"/>
          <p:cNvSpPr/>
          <p:nvPr/>
        </p:nvSpPr>
        <p:spPr>
          <a:xfrm>
            <a:off x="0" y="2209800"/>
            <a:ext cx="9477375" cy="15557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48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一路寻踪走来，苏东坡的全才</a:t>
            </a:r>
            <a:endParaRPr lang="zh-CN" altLang="en-US" sz="48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48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让我们赞叹不已，堪称</a:t>
            </a:r>
            <a:r>
              <a:rPr lang="zh-CN" altLang="en-US" sz="4800" b="1" dirty="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人间绝版！</a:t>
            </a:r>
            <a:r>
              <a:rPr lang="zh-CN" altLang="en-US" sz="4800" b="1" dirty="0">
                <a:latin typeface="华文新魏" pitchFamily="2" charset="-122"/>
                <a:ea typeface="华文新魏" pitchFamily="2" charset="-122"/>
              </a:rPr>
              <a:t> </a:t>
            </a:r>
            <a:endParaRPr lang="zh-CN" altLang="en-US" sz="4800" b="1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8418" name="图片 188417" descr="图片1"/>
          <p:cNvPicPr>
            <a:picLocks noChangeAspect="1"/>
          </p:cNvPicPr>
          <p:nvPr/>
        </p:nvPicPr>
        <p:blipFill>
          <a:blip r:embed="rId1"/>
          <a:srcRect l="39844" r="22621"/>
          <a:stretch>
            <a:fillRect/>
          </a:stretch>
        </p:blipFill>
        <p:spPr>
          <a:xfrm>
            <a:off x="0" y="-152400"/>
            <a:ext cx="91440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8419" name="文本占位符 188418"/>
          <p:cNvSpPr>
            <a:spLocks noGrp="1"/>
          </p:cNvSpPr>
          <p:nvPr>
            <p:ph type="body" idx="1"/>
          </p:nvPr>
        </p:nvSpPr>
        <p:spPr>
          <a:xfrm>
            <a:off x="0" y="1143000"/>
            <a:ext cx="9372600" cy="5105400"/>
          </a:xfrm>
        </p:spPr>
        <p:txBody>
          <a:bodyPr/>
          <a:p>
            <a:pPr>
              <a:buNone/>
            </a:pPr>
            <a:r>
              <a:rPr lang="zh-CN" altLang="en-US" b="1" dirty="0">
                <a:ea typeface="华文新魏" pitchFamily="2" charset="-122"/>
              </a:rPr>
              <a:t>他一戏墨，就创立了中国文人画；</a:t>
            </a:r>
            <a:endParaRPr lang="zh-CN" altLang="en-US" b="1" dirty="0">
              <a:ea typeface="华文新魏" pitchFamily="2" charset="-122"/>
            </a:endParaRPr>
          </a:p>
          <a:p>
            <a:pPr>
              <a:buNone/>
            </a:pPr>
            <a:r>
              <a:rPr lang="zh-CN" altLang="en-US" b="1" dirty="0">
                <a:ea typeface="华文新魏" pitchFamily="2" charset="-122"/>
              </a:rPr>
              <a:t>他一写字，就有着惊世的书法流芳千年；</a:t>
            </a:r>
            <a:endParaRPr lang="zh-CN" altLang="en-US" b="1" dirty="0">
              <a:ea typeface="华文新魏" pitchFamily="2" charset="-122"/>
            </a:endParaRPr>
          </a:p>
          <a:p>
            <a:pPr>
              <a:buNone/>
            </a:pPr>
            <a:r>
              <a:rPr lang="zh-CN" altLang="en-US" b="1" dirty="0">
                <a:ea typeface="华文新魏" pitchFamily="2" charset="-122"/>
              </a:rPr>
              <a:t>他一作诗，就有流传于世的佳作名篇辐射古今；</a:t>
            </a:r>
            <a:endParaRPr lang="zh-CN" altLang="en-US" b="1" dirty="0">
              <a:ea typeface="华文新魏" pitchFamily="2" charset="-122"/>
            </a:endParaRPr>
          </a:p>
          <a:p>
            <a:pPr>
              <a:buNone/>
            </a:pPr>
            <a:r>
              <a:rPr lang="zh-CN" altLang="en-US" b="1" dirty="0">
                <a:ea typeface="华文新魏" pitchFamily="2" charset="-122"/>
              </a:rPr>
              <a:t>他一好吃，就传出“东坡肉”、“东坡饼”诸类佳肴；</a:t>
            </a:r>
            <a:endParaRPr lang="zh-CN" altLang="en-US" b="1" dirty="0">
              <a:ea typeface="华文新魏" pitchFamily="2" charset="-122"/>
            </a:endParaRPr>
          </a:p>
          <a:p>
            <a:pPr>
              <a:buNone/>
            </a:pPr>
            <a:r>
              <a:rPr lang="zh-CN" altLang="en-US" b="1" dirty="0">
                <a:ea typeface="华文新魏" pitchFamily="2" charset="-122"/>
              </a:rPr>
              <a:t>他一穿戴，就使“东坡帽”、“东坡屐”民间长存；</a:t>
            </a:r>
            <a:endParaRPr lang="zh-CN" altLang="en-US" b="1" dirty="0">
              <a:ea typeface="华文新魏" pitchFamily="2" charset="-122"/>
            </a:endParaRPr>
          </a:p>
          <a:p>
            <a:pPr>
              <a:buNone/>
            </a:pPr>
            <a:r>
              <a:rPr lang="zh-CN" altLang="en-US" b="1" dirty="0">
                <a:ea typeface="华文新魏" pitchFamily="2" charset="-122"/>
              </a:rPr>
              <a:t>他一提笔，就让和尚成为名僧</a:t>
            </a:r>
            <a:r>
              <a:rPr lang="en-US" altLang="zh-CN" sz="2800" b="1">
                <a:latin typeface="Arial" panose="020B0604020202020204" pitchFamily="34" charset="0"/>
              </a:rPr>
              <a:t>……</a:t>
            </a:r>
            <a:endParaRPr lang="en-US" altLang="zh-CN" sz="2800" b="1"/>
          </a:p>
          <a:p>
            <a:pPr>
              <a:buNone/>
            </a:pPr>
            <a:r>
              <a:rPr lang="zh-CN" altLang="en-US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仿佛只要苏东坡稍一动弹，就会留下一抹浓重的文化色彩。</a:t>
            </a:r>
            <a:r>
              <a:rPr lang="zh-CN" altLang="en-US" b="1" dirty="0">
                <a:latin typeface="华文新魏" pitchFamily="2" charset="-122"/>
                <a:ea typeface="华文新魏" pitchFamily="2" charset="-122"/>
              </a:rPr>
              <a:t> </a:t>
            </a:r>
            <a:endParaRPr lang="zh-CN" altLang="en-US" b="1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841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841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8841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charRg st="16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88419">
                                            <p:txEl>
                                              <p:charRg st="16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88419">
                                            <p:txEl>
                                              <p:charRg st="16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88419">
                                            <p:txEl>
                                              <p:charRg st="16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400"/>
                            </p:stCondLst>
                            <p:childTnLst>
                              <p:par>
                                <p:cTn id="1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charRg st="35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88419">
                                            <p:txEl>
                                              <p:charRg st="35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88419">
                                            <p:txEl>
                                              <p:charRg st="35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88419">
                                            <p:txEl>
                                              <p:charRg st="35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399"/>
                            </p:stCondLst>
                            <p:childTnLst>
                              <p:par>
                                <p:cTn id="2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charRg st="57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88419">
                                            <p:txEl>
                                              <p:charRg st="57" end="8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88419">
                                            <p:txEl>
                                              <p:charRg st="57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88419">
                                            <p:txEl>
                                              <p:charRg st="57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0"/>
                            </p:stCondLst>
                            <p:childTnLst>
                              <p:par>
                                <p:cTn id="2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charRg st="82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88419">
                                            <p:txEl>
                                              <p:charRg st="82" end="10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88419">
                                            <p:txEl>
                                              <p:charRg st="82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88419">
                                            <p:txEl>
                                              <p:charRg st="82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4399"/>
                            </p:stCondLst>
                            <p:childTnLst>
                              <p:par>
                                <p:cTn id="3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charRg st="106" end="1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88419">
                                            <p:txEl>
                                              <p:charRg st="106" end="1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88419">
                                            <p:txEl>
                                              <p:charRg st="106" end="12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88419">
                                            <p:txEl>
                                              <p:charRg st="106" end="12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9200"/>
                            </p:stCondLst>
                            <p:childTnLst>
                              <p:par>
                                <p:cTn id="4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charRg st="122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88419">
                                            <p:txEl>
                                              <p:charRg st="122" end="1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88419">
                                            <p:txEl>
                                              <p:charRg st="122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88419">
                                            <p:txEl>
                                              <p:charRg st="122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19" grpId="0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5" name="图片 35844" descr="图片1"/>
          <p:cNvPicPr>
            <a:picLocks noChangeAspect="1"/>
          </p:cNvPicPr>
          <p:nvPr/>
        </p:nvPicPr>
        <p:blipFill>
          <a:blip r:embed="rId1"/>
          <a:srcRect l="39844" r="22621"/>
          <a:stretch>
            <a:fillRect/>
          </a:stretch>
        </p:blipFill>
        <p:spPr>
          <a:xfrm>
            <a:off x="0" y="-152400"/>
            <a:ext cx="91440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3" name="文本占位符 35842"/>
          <p:cNvSpPr>
            <a:spLocks noGrp="1"/>
          </p:cNvSpPr>
          <p:nvPr>
            <p:ph type="body" idx="1"/>
          </p:nvPr>
        </p:nvSpPr>
        <p:spPr>
          <a:xfrm>
            <a:off x="0" y="1066800"/>
            <a:ext cx="9144000" cy="5029200"/>
          </a:xfrm>
        </p:spPr>
        <p:txBody>
          <a:bodyPr/>
          <a:p>
            <a:pPr>
              <a:buNone/>
            </a:pPr>
            <a:r>
              <a:rPr lang="en-US" altLang="zh-CN" sz="2000" dirty="0"/>
              <a:t>                </a:t>
            </a:r>
            <a:r>
              <a:rPr lang="zh-CN" altLang="en-US" b="1" dirty="0">
                <a:ea typeface="华文新魏" pitchFamily="2" charset="-122"/>
              </a:rPr>
              <a:t>苏轼一生都在坚持自己的政治理想，为此，他屡遭贬谪，历经坎坷，但他无论走到哪里他都能在江山风月中自得其乐。他对美好事物的追求、对豁达乐观的坚守如皎皎明月照亮了历史的天空！</a:t>
            </a:r>
            <a:endParaRPr lang="zh-CN" altLang="en-US" b="1" dirty="0">
              <a:ea typeface="华文新魏" pitchFamily="2" charset="-122"/>
            </a:endParaRPr>
          </a:p>
          <a:p>
            <a:pPr>
              <a:buNone/>
            </a:pPr>
            <a:r>
              <a:rPr lang="zh-CN" altLang="en-US" b="1" dirty="0">
                <a:ea typeface="华文新魏" pitchFamily="2" charset="-122"/>
              </a:rPr>
              <a:t>           </a:t>
            </a:r>
            <a:r>
              <a:rPr lang="zh-CN" altLang="en-US" sz="4800" b="1" dirty="0">
                <a:solidFill>
                  <a:srgbClr val="006600"/>
                </a:solidFill>
                <a:ea typeface="华文新魏" pitchFamily="2" charset="-122"/>
              </a:rPr>
              <a:t>明月不老，东坡永远不朽！</a:t>
            </a:r>
            <a:endParaRPr lang="zh-CN" altLang="en-US" sz="4800" b="1" dirty="0">
              <a:solidFill>
                <a:srgbClr val="006600"/>
              </a:solidFill>
              <a:ea typeface="华文新魏" pitchFamily="2" charset="-122"/>
            </a:endParaRPr>
          </a:p>
          <a:p>
            <a:pPr>
              <a:buNone/>
            </a:pPr>
            <a:r>
              <a:rPr lang="zh-CN" altLang="en-US" sz="4800" b="1" dirty="0">
                <a:solidFill>
                  <a:srgbClr val="006600"/>
                </a:solidFill>
                <a:ea typeface="华文新魏" pitchFamily="2" charset="-122"/>
              </a:rPr>
              <a:t>       明月不老，精神永远年轻！</a:t>
            </a:r>
            <a:endParaRPr lang="zh-CN" altLang="en-US" sz="4800" b="1">
              <a:solidFill>
                <a:srgbClr val="006600"/>
              </a:solidFill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0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43">
                                            <p:txEl>
                                              <p:charRg st="0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3">
                                            <p:txEl>
                                              <p:charRg st="0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5843">
                                            <p:txEl>
                                              <p:charRg st="0" end="10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101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5843">
                                            <p:txEl>
                                              <p:charRg st="101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843">
                                            <p:txEl>
                                              <p:charRg st="101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5843">
                                            <p:txEl>
                                              <p:charRg st="101" end="1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125" end="1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5843">
                                            <p:txEl>
                                              <p:charRg st="125" end="14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843">
                                            <p:txEl>
                                              <p:charRg st="125" end="14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5843">
                                            <p:txEl>
                                              <p:charRg st="125" end="1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标题 2355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/>
          </a:p>
        </p:txBody>
      </p:sp>
      <p:sp>
        <p:nvSpPr>
          <p:cNvPr id="35842" name="文本占位符 23554"/>
          <p:cNvSpPr>
            <a:spLocks noGrp="1"/>
          </p:cNvSpPr>
          <p:nvPr>
            <p:ph idx="1"/>
          </p:nvPr>
        </p:nvSpPr>
        <p:spPr>
          <a:xfrm>
            <a:off x="36513" y="117475"/>
            <a:ext cx="9001125" cy="6008688"/>
          </a:xfrm>
        </p:spPr>
        <p:txBody>
          <a:bodyPr anchor="t"/>
          <a:p>
            <a:pPr algn="ctr">
              <a:lnSpc>
                <a:spcPct val="80000"/>
              </a:lnSpc>
            </a:pPr>
            <a:r>
              <a:rPr lang="zh-CN" altLang="en-US" b="1" dirty="0">
                <a:solidFill>
                  <a:srgbClr val="FF0000"/>
                </a:solidFill>
              </a:rPr>
              <a:t>来生便嫁苏东坡</a:t>
            </a:r>
            <a:endParaRPr lang="zh-CN" altLang="en-US" b="1" dirty="0">
              <a:solidFill>
                <a:srgbClr val="FF0000"/>
              </a:solidFill>
            </a:endParaRPr>
          </a:p>
          <a:p>
            <a:pPr algn="ctr">
              <a:lnSpc>
                <a:spcPct val="80000"/>
              </a:lnSpc>
            </a:pPr>
            <a:r>
              <a:rPr lang="zh-CN" altLang="en-US" b="1" dirty="0">
                <a:solidFill>
                  <a:srgbClr val="FF0000"/>
                </a:solidFill>
              </a:rPr>
              <a:t>　　刘艳琴</a:t>
            </a:r>
            <a:endParaRPr lang="zh-CN" altLang="en-US" b="1" dirty="0">
              <a:solidFill>
                <a:srgbClr val="FF0000"/>
              </a:solidFill>
            </a:endParaRPr>
          </a:p>
          <a:p>
            <a:r>
              <a:rPr lang="zh-CN" altLang="en-US" b="1" dirty="0"/>
              <a:t>　   佛说，人是有来生的，修得今生的善事，来生便能如愿以偿，我也宁愿相信人生真有一个轮回，在生命的另一片天地中，我祈盼能心随愿迁，能活得山水生色，日月增辉，再嫁一个我又敬又爱时刻与他生死相依的男人，捧着他的诗文，背着他的笔墨，随着他塞北江南山东河西，踏遍山山水水，走进岁岁年年；在他的风月里，感受着他的真爱，在他的辛劳中，体味着他的洒脱，在他的报国之志里，沸腾热血，在他的闺阁之情里，幸福一生。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标题 2457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/>
          </a:p>
        </p:txBody>
      </p:sp>
      <p:sp>
        <p:nvSpPr>
          <p:cNvPr id="36866" name="文本占位符 24578"/>
          <p:cNvSpPr>
            <a:spLocks noGrp="1"/>
          </p:cNvSpPr>
          <p:nvPr>
            <p:ph idx="1"/>
          </p:nvPr>
        </p:nvSpPr>
        <p:spPr>
          <a:xfrm>
            <a:off x="-36512" y="117475"/>
            <a:ext cx="9145587" cy="6008688"/>
          </a:xfrm>
        </p:spPr>
        <p:txBody>
          <a:bodyPr anchor="t"/>
          <a:p>
            <a:pPr>
              <a:lnSpc>
                <a:spcPct val="110000"/>
              </a:lnSpc>
            </a:pPr>
            <a:r>
              <a:rPr lang="zh-CN" altLang="en-US" sz="2400" b="1" dirty="0"/>
              <a:t>     </a:t>
            </a:r>
            <a:r>
              <a:rPr lang="zh-CN" altLang="en-US" sz="2800" b="1" dirty="0"/>
              <a:t>都说女人是为情而生的，可我觉得女人的爱情首先是建立在敬佩上，因而，女人也最容易被文字所打动，然而，古往今来，三千年的沧海桑田里，真正用文字打动我心弦的惟有宋代的苏东坡一人而已。捧读着苏东坡的诗文集，我总是不由地感慨：这才是一个值得我用一生之光阴倾心相守的男子汉！也许真有来生呢，那么，我要认真地，虔诚地，刻苦地……修炼今生，也许上帝受了感动，会可怜我的一片苦心，让我转世投胎为一个才貌双全的美人，满足我那千年等一回的愿望——嫁给苏东坡。虽然他曾经有过三任妻子，虽然他的妻子的寿命都不长，然而，我仍然愿意把生命浓缩成一束烛光，辉映在他的指间心上。哪怕只有十一年（他的女人总是跟十一这个数字紧密相关），哪怕为此，历尽千年的情劫。</a:t>
            </a:r>
            <a:endParaRPr lang="zh-CN" altLang="en-US" sz="2800" b="1" dirty="0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标题 2560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/>
          </a:p>
        </p:txBody>
      </p:sp>
      <p:sp>
        <p:nvSpPr>
          <p:cNvPr id="37890" name="文本占位符 25602"/>
          <p:cNvSpPr>
            <a:spLocks noGrp="1"/>
          </p:cNvSpPr>
          <p:nvPr>
            <p:ph idx="1"/>
          </p:nvPr>
        </p:nvSpPr>
        <p:spPr>
          <a:xfrm>
            <a:off x="109538" y="117475"/>
            <a:ext cx="8929687" cy="6408738"/>
          </a:xfrm>
        </p:spPr>
        <p:txBody>
          <a:bodyPr anchor="t"/>
          <a:p>
            <a:pPr>
              <a:lnSpc>
                <a:spcPct val="150000"/>
              </a:lnSpc>
            </a:pPr>
            <a:r>
              <a:rPr lang="zh-CN" altLang="en-US" sz="2400" b="1" dirty="0"/>
              <a:t>       </a:t>
            </a:r>
            <a:r>
              <a:rPr lang="zh-CN" altLang="en-US" sz="2800" b="1" dirty="0"/>
              <a:t>苏轼从宋代丰神秀逸地走来，衣袂飘飘，屐痕蜿蜒。他长须白面，细眼含笑地走在无数敬佩他、欣赏他、爱慕他的才女的香闺里、心窝中。佛说，修五百年方能同舟，修一千年才能共枕。从苏轼乘风归去的公元一一零一年算起，已有九百多年，当我也乘风归去并转世投生时，应该有一千年了吧，在这千年的轮回中，我不知道有多少人曾经如我一样地期盼过，但我仍愿意倾尽我的全部虔诚来祈祷：来生让我嫁给苏轼，嫁给这个上帝唯一的骄傲。</a:t>
            </a:r>
            <a:endParaRPr lang="zh-CN" altLang="en-US" sz="2800" b="1" dirty="0"/>
          </a:p>
          <a:p>
            <a:pPr>
              <a:lnSpc>
                <a:spcPct val="150000"/>
              </a:lnSpc>
            </a:pPr>
            <a:endParaRPr lang="zh-CN" altLang="en-US" sz="2800" b="1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 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8" name="图片 36867" descr="图片1"/>
          <p:cNvPicPr>
            <a:picLocks noChangeAspect="1"/>
          </p:cNvPicPr>
          <p:nvPr/>
        </p:nvPicPr>
        <p:blipFill>
          <a:blip r:embed="rId1"/>
          <a:srcRect l="39844" r="3397"/>
          <a:stretch>
            <a:fillRect/>
          </a:stretch>
        </p:blipFill>
        <p:spPr>
          <a:xfrm>
            <a:off x="0" y="0"/>
            <a:ext cx="94488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6" name="标题 3686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4800" dirty="0">
                <a:solidFill>
                  <a:schemeClr val="bg1"/>
                </a:solidFill>
                <a:ea typeface="黑体" panose="02010609060101010101" pitchFamily="49" charset="-122"/>
              </a:rPr>
              <a:t>推荐阅读</a:t>
            </a:r>
            <a:endParaRPr lang="zh-CN" altLang="en-US" sz="48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36867" name="文本占位符 36866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r>
              <a:rPr lang="en-US" altLang="zh-CN" dirty="0"/>
              <a:t>                 </a:t>
            </a:r>
            <a:endParaRPr lang="en-US" altLang="zh-CN" dirty="0"/>
          </a:p>
          <a:p>
            <a:pPr algn="ctr">
              <a:buNone/>
            </a:pPr>
            <a:r>
              <a:rPr lang="en-US" altLang="zh-CN" dirty="0"/>
              <a:t> </a:t>
            </a:r>
            <a:r>
              <a:rPr lang="zh-CN" altLang="en-US" sz="4800" b="1" dirty="0">
                <a:latin typeface="华文新魏" pitchFamily="2" charset="-122"/>
                <a:ea typeface="华文新魏" pitchFamily="2" charset="-122"/>
              </a:rPr>
              <a:t>林语堂</a:t>
            </a:r>
            <a:r>
              <a:rPr lang="en-US" altLang="zh-CN" sz="4800" b="1" dirty="0"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4800" b="1" dirty="0">
                <a:latin typeface="华文新魏" pitchFamily="2" charset="-122"/>
                <a:ea typeface="华文新魏" pitchFamily="2" charset="-122"/>
              </a:rPr>
              <a:t>苏东坡传</a:t>
            </a:r>
            <a:r>
              <a:rPr lang="en-US" altLang="zh-CN" sz="4800" b="1">
                <a:latin typeface="华文新魏" pitchFamily="2" charset="-122"/>
                <a:ea typeface="华文新魏" pitchFamily="2" charset="-122"/>
              </a:rPr>
              <a:t>》</a:t>
            </a:r>
            <a:endParaRPr lang="en-US" altLang="zh-CN" sz="4800" b="1">
              <a:latin typeface="华文新魏" pitchFamily="2" charset="-122"/>
              <a:ea typeface="华文新魏" pitchFamily="2" charset="-122"/>
            </a:endParaRPr>
          </a:p>
          <a:p>
            <a:pPr algn="ctr">
              <a:buNone/>
            </a:pPr>
            <a:r>
              <a:rPr lang="en-US" altLang="zh-CN" sz="4800" b="1" dirty="0">
                <a:latin typeface="华文新魏" pitchFamily="2" charset="-122"/>
                <a:ea typeface="华文新魏" pitchFamily="2" charset="-122"/>
              </a:rPr>
              <a:t>  </a:t>
            </a:r>
            <a:r>
              <a:rPr lang="zh-CN" altLang="en-US" sz="4800" b="1" dirty="0">
                <a:latin typeface="华文新魏" pitchFamily="2" charset="-122"/>
                <a:ea typeface="华文新魏" pitchFamily="2" charset="-122"/>
              </a:rPr>
              <a:t>余秋雨</a:t>
            </a:r>
            <a:r>
              <a:rPr lang="en-US" altLang="zh-CN" sz="4800" b="1" dirty="0"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4800" b="1" dirty="0">
                <a:latin typeface="华文新魏" pitchFamily="2" charset="-122"/>
                <a:ea typeface="华文新魏" pitchFamily="2" charset="-122"/>
              </a:rPr>
              <a:t>苏东坡突围</a:t>
            </a:r>
            <a:r>
              <a:rPr lang="en-US" altLang="zh-CN" sz="4800" b="1">
                <a:latin typeface="华文新魏" pitchFamily="2" charset="-122"/>
                <a:ea typeface="华文新魏" pitchFamily="2" charset="-122"/>
              </a:rPr>
              <a:t>》</a:t>
            </a:r>
            <a:endParaRPr lang="en-US" altLang="zh-CN" sz="4800" b="1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4626" name="图片 154625" descr="图片1"/>
          <p:cNvPicPr>
            <a:picLocks noChangeAspect="1"/>
          </p:cNvPicPr>
          <p:nvPr/>
        </p:nvPicPr>
        <p:blipFill>
          <a:blip r:embed="rId1"/>
          <a:srcRect l="39844" r="3397"/>
          <a:stretch>
            <a:fillRect/>
          </a:stretch>
        </p:blipFill>
        <p:spPr>
          <a:xfrm>
            <a:off x="0" y="0"/>
            <a:ext cx="94488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4627" name="文本框 154626"/>
          <p:cNvSpPr txBox="1"/>
          <p:nvPr/>
        </p:nvSpPr>
        <p:spPr>
          <a:xfrm>
            <a:off x="533400" y="1752600"/>
            <a:ext cx="8305800" cy="3113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Arial" panose="020B0604020202020204" pitchFamily="34" charset="0"/>
                <a:ea typeface="黑体" panose="02010609060101010101" pitchFamily="49" charset="-122"/>
              </a:rPr>
              <a:t>      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屈原、陶潜、杜甫、苏轼四个人，即使没有文学天才，凭着他们的人格也可以永垂千古，我们说这四个人当中最具人格魅力的，又首推苏轼。”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                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王国维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Bar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5540" name="图片 65539" descr="图片1"/>
          <p:cNvPicPr>
            <a:picLocks noChangeAspect="1"/>
          </p:cNvPicPr>
          <p:nvPr/>
        </p:nvPicPr>
        <p:blipFill>
          <a:blip r:embed="rId1"/>
          <a:srcRect l="39844" r="3397"/>
          <a:stretch>
            <a:fillRect/>
          </a:stretch>
        </p:blipFill>
        <p:spPr>
          <a:xfrm>
            <a:off x="0" y="0"/>
            <a:ext cx="94488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5539" name="文本占位符 65538"/>
          <p:cNvSpPr>
            <a:spLocks noGrp="1"/>
          </p:cNvSpPr>
          <p:nvPr>
            <p:ph type="body" idx="1"/>
          </p:nvPr>
        </p:nvSpPr>
        <p:spPr>
          <a:xfrm>
            <a:off x="533400" y="2133600"/>
            <a:ext cx="8229600" cy="4525963"/>
          </a:xfrm>
        </p:spPr>
        <p:txBody>
          <a:bodyPr/>
          <a:p>
            <a:pPr>
              <a:buNone/>
            </a:pPr>
            <a:r>
              <a:rPr lang="en-US" altLang="zh-CN" b="1" dirty="0"/>
              <a:t>           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假如我生活在苏东坡的年代，我一定会毫不犹豫地嫁给他。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                        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方方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                                                                    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42" name="标题 6144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61444" name="文本框 61443"/>
          <p:cNvSpPr txBox="1"/>
          <p:nvPr/>
        </p:nvSpPr>
        <p:spPr>
          <a:xfrm>
            <a:off x="228600" y="381000"/>
            <a:ext cx="8915400" cy="484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en-US" altLang="zh-CN" sz="72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7200">
              <a:solidFill>
                <a:schemeClr val="bg1"/>
              </a:solidFill>
              <a:latin typeface="华文行楷" pitchFamily="2" charset="-122"/>
              <a:ea typeface="华文行楷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8800" dirty="0">
                <a:solidFill>
                  <a:srgbClr val="FF0066"/>
                </a:solidFill>
                <a:latin typeface="华文行楷" pitchFamily="2" charset="-122"/>
                <a:ea typeface="华文行楷" pitchFamily="2" charset="-122"/>
              </a:rPr>
              <a:t>   </a:t>
            </a:r>
            <a:endParaRPr lang="en-US" altLang="zh-CN" sz="8800" dirty="0">
              <a:solidFill>
                <a:srgbClr val="FF0066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61445" name="文本框 61444"/>
          <p:cNvSpPr txBox="1"/>
          <p:nvPr/>
        </p:nvSpPr>
        <p:spPr>
          <a:xfrm>
            <a:off x="2286000" y="3352800"/>
            <a:ext cx="25146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46" name="文本框 61445"/>
          <p:cNvSpPr txBox="1"/>
          <p:nvPr/>
        </p:nvSpPr>
        <p:spPr>
          <a:xfrm>
            <a:off x="1905000" y="5334000"/>
            <a:ext cx="35814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47" name="文本框 61446"/>
          <p:cNvSpPr txBox="1"/>
          <p:nvPr/>
        </p:nvSpPr>
        <p:spPr>
          <a:xfrm>
            <a:off x="2667000" y="4572000"/>
            <a:ext cx="33528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61448" name="内容占位符 61447"/>
          <p:cNvGraphicFramePr/>
          <p:nvPr>
            <p:ph idx="1"/>
          </p:nvPr>
        </p:nvGraphicFramePr>
        <p:xfrm>
          <a:off x="3857625" y="3629025"/>
          <a:ext cx="142875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434465" imgH="462280" progId="Package">
                  <p:embed/>
                </p:oleObj>
              </mc:Choice>
              <mc:Fallback>
                <p:oleObj name="" r:id="rId1" imgW="1434465" imgH="462280" progId="Packag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857625" y="3629025"/>
                        <a:ext cx="1428750" cy="46672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49" name="文本框 61448"/>
          <p:cNvSpPr txBox="1"/>
          <p:nvPr/>
        </p:nvSpPr>
        <p:spPr>
          <a:xfrm>
            <a:off x="152400" y="2971800"/>
            <a:ext cx="8458200" cy="1433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8800" b="1" dirty="0">
                <a:solidFill>
                  <a:schemeClr val="bg1"/>
                </a:solidFill>
                <a:latin typeface="Arial" panose="020B0604020202020204" pitchFamily="34" charset="0"/>
                <a:ea typeface="华文新魏" pitchFamily="2" charset="-122"/>
              </a:rPr>
              <a:t>人间</a:t>
            </a:r>
            <a:r>
              <a:rPr lang="zh-CN" altLang="en-US" sz="8800" b="1" dirty="0">
                <a:solidFill>
                  <a:srgbClr val="FFFF00"/>
                </a:solidFill>
                <a:latin typeface="Arial" panose="020B0604020202020204" pitchFamily="34" charset="0"/>
                <a:ea typeface="华文新魏" pitchFamily="2" charset="-122"/>
              </a:rPr>
              <a:t>绝版</a:t>
            </a:r>
            <a:r>
              <a:rPr lang="zh-CN" altLang="en-US" sz="8800" b="1" dirty="0">
                <a:solidFill>
                  <a:schemeClr val="bg1"/>
                </a:solidFill>
                <a:latin typeface="Arial" panose="020B0604020202020204" pitchFamily="34" charset="0"/>
                <a:ea typeface="华文新魏" pitchFamily="2" charset="-122"/>
              </a:rPr>
              <a:t>苏东坡</a:t>
            </a:r>
            <a:endParaRPr lang="zh-CN" altLang="en-US" sz="8800" b="1" dirty="0">
              <a:solidFill>
                <a:schemeClr val="bg1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61455" name="矩形 61454"/>
          <p:cNvSpPr/>
          <p:nvPr/>
        </p:nvSpPr>
        <p:spPr>
          <a:xfrm>
            <a:off x="0" y="2667000"/>
            <a:ext cx="9144000" cy="1524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61456" name="图片 61455" descr="u=633375993,1902226738&amp;fm=5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2800" y="4419600"/>
            <a:ext cx="1981200" cy="2438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0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0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0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7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9"/>
                            </p:stCondLst>
                            <p:childTnLst>
                              <p:par>
                                <p:cTn id="2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1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4" grpId="0"/>
      <p:bldP spid="61444" grpId="1"/>
      <p:bldP spid="61444" grpId="2"/>
      <p:bldP spid="61449" grpId="0"/>
    </p:bldLst>
  </p:timing>
</p:sld>
</file>

<file path=ppt/theme/theme1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3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4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5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6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51ppt_131</Template>
  <TotalTime>0</TotalTime>
  <Words>5782</Words>
  <Application>WPS 演示</Application>
  <PresentationFormat>在屏幕上显示</PresentationFormat>
  <Paragraphs>340</Paragraphs>
  <Slides>67</Slides>
  <Notes>0</Notes>
  <HiddenSlides>0</HiddenSlides>
  <MMClips>5</MMClips>
  <ScaleCrop>false</ScaleCrop>
  <HeadingPairs>
    <vt:vector size="8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9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67</vt:i4>
      </vt:variant>
    </vt:vector>
  </HeadingPairs>
  <TitlesOfParts>
    <vt:vector size="99" baseType="lpstr">
      <vt:lpstr>Arial</vt:lpstr>
      <vt:lpstr>宋体</vt:lpstr>
      <vt:lpstr>Wingdings</vt:lpstr>
      <vt:lpstr>隶书</vt:lpstr>
      <vt:lpstr>Times New Roman</vt:lpstr>
      <vt:lpstr>黑体</vt:lpstr>
      <vt:lpstr>华文彩云</vt:lpstr>
      <vt:lpstr>华文新魏</vt:lpstr>
      <vt:lpstr>华文行楷</vt:lpstr>
      <vt:lpstr>华文新魏</vt:lpstr>
      <vt:lpstr>微软雅黑</vt:lpstr>
      <vt:lpstr>Arial Unicode MS</vt:lpstr>
      <vt:lpstr>Calibri</vt:lpstr>
      <vt:lpstr>华文中宋</vt:lpstr>
      <vt:lpstr>华文行楷</vt:lpstr>
      <vt:lpstr>楷体_GB2312</vt:lpstr>
      <vt:lpstr>新宋体</vt:lpstr>
      <vt:lpstr>方正隶变_GBK</vt:lpstr>
      <vt:lpstr>华文新魏</vt:lpstr>
      <vt:lpstr>Courier New</vt:lpstr>
      <vt:lpstr>仿宋</vt:lpstr>
      <vt:lpstr>1_默认设计模板</vt:lpstr>
      <vt:lpstr>默认设计模板</vt:lpstr>
      <vt:lpstr>2_默认设计模板</vt:lpstr>
      <vt:lpstr>自定义设计方案</vt:lpstr>
      <vt:lpstr>1_自定义设计方案</vt:lpstr>
      <vt:lpstr>3_默认设计模板</vt:lpstr>
      <vt:lpstr>4_默认设计模板</vt:lpstr>
      <vt:lpstr>5_默认设计模板</vt:lpstr>
      <vt:lpstr>6_默认设计模板</vt:lpstr>
      <vt:lpstr>Package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寻访东坡的人生轨迹分为五个驿站：</vt:lpstr>
      <vt:lpstr>PowerPoint 演示文稿</vt:lpstr>
      <vt:lpstr>让我们铭记这个日子：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江城子·密州出猎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卜算子 黄州定慧院寓居作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推荐阅读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Administrator</cp:lastModifiedBy>
  <cp:revision>199</cp:revision>
  <dcterms:created xsi:type="dcterms:W3CDTF">2017-08-16T02:24:00Z</dcterms:created>
  <dcterms:modified xsi:type="dcterms:W3CDTF">2017-08-30T00:10:46Z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2052-10.1.0.6747</vt:lpwstr>
  </property>
</Properties>
</file>