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x" ContentType="application/vnd.openxmlformats-officedocument.oleObject"/>
  <Default Extension="emf" ContentType="image/x-e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715" r:id="rId3"/>
    <p:sldId id="538" r:id="rId4"/>
    <p:sldId id="721" r:id="rId5"/>
    <p:sldId id="550" r:id="rId6"/>
    <p:sldId id="722" r:id="rId7"/>
    <p:sldId id="723" r:id="rId8"/>
    <p:sldId id="724" r:id="rId9"/>
    <p:sldId id="726" r:id="rId10"/>
    <p:sldId id="728" r:id="rId11"/>
    <p:sldId id="729" r:id="rId12"/>
    <p:sldId id="730" r:id="rId13"/>
    <p:sldId id="731" r:id="rId14"/>
    <p:sldId id="732" r:id="rId15"/>
    <p:sldId id="733" r:id="rId16"/>
    <p:sldId id="734" r:id="rId17"/>
    <p:sldId id="735" r:id="rId18"/>
    <p:sldId id="736" r:id="rId19"/>
    <p:sldId id="737" r:id="rId20"/>
    <p:sldId id="717" r:id="rId21"/>
    <p:sldId id="739" r:id="rId22"/>
    <p:sldId id="740" r:id="rId23"/>
    <p:sldId id="741" r:id="rId24"/>
    <p:sldId id="742" r:id="rId25"/>
    <p:sldId id="743" r:id="rId26"/>
    <p:sldId id="744" r:id="rId27"/>
    <p:sldId id="745" r:id="rId28"/>
    <p:sldId id="746" r:id="rId29"/>
    <p:sldId id="718" r:id="rId30"/>
    <p:sldId id="747" r:id="rId31"/>
    <p:sldId id="748" r:id="rId32"/>
    <p:sldId id="749" r:id="rId33"/>
    <p:sldId id="750" r:id="rId34"/>
    <p:sldId id="751" r:id="rId35"/>
    <p:sldId id="752" r:id="rId36"/>
    <p:sldId id="753" r:id="rId37"/>
    <p:sldId id="755" r:id="rId38"/>
    <p:sldId id="756" r:id="rId39"/>
  </p:sldIdLst>
  <p:sldSz cx="11522075" cy="6480175"/>
  <p:notesSz cx="6858000" cy="9144000"/>
  <p:custDataLst>
    <p:tags r:id="rId4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9" autoAdjust="0"/>
    <p:restoredTop sz="84964" autoAdjust="0"/>
  </p:normalViewPr>
  <p:slideViewPr>
    <p:cSldViewPr>
      <p:cViewPr varScale="1">
        <p:scale>
          <a:sx n="121" d="100"/>
          <a:sy n="121" d="100"/>
        </p:scale>
        <p:origin x="-252" y="-102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tags" Target="tags/tag1.xml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EC457B7-D2CF-47F1-9023-E2E260E894D7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noProof="1">
                <a:ea typeface="黑体" panose="02010609060101010101" pitchFamily="49" charset="-122"/>
              </a:defRPr>
            </a:lvl1pPr>
          </a:lstStyle>
          <a:p>
            <a:fld id="{B48DF7BC-F4A5-4F1E-8B33-407AF33FBD9B}" type="slidenum">
              <a:rPr lang="zh-CN" altLang="en-US"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/>
      </p:sp>
      <p:sp>
        <p:nvSpPr>
          <p:cNvPr id="10242" name="文本占位符 2"/>
          <p:cNvSpPr>
            <a:spLocks noGrp="1" noChangeArrowheads="1"/>
          </p:cNvSpPr>
          <p:nvPr>
            <p:ph type="body" idx="1"/>
          </p:nvPr>
        </p:nvSpPr>
        <p:spPr bwMode="auto"/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84" r:id="rId2"/>
  </p:sldLayoutIdLst>
  <p:transition/>
  <p:timing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oleObject" Target="../embeddings/Microsoft_Office_Word___22.docx" TargetMode="Internal" /><Relationship Id="rId3" Type="http://schemas.openxmlformats.org/officeDocument/2006/relationships/image" Target="../media/image2.emf" /><Relationship Id="rId4" Type="http://schemas.openxmlformats.org/officeDocument/2006/relationships/vmlDrawing" Target="../drawings/vmlDrawing2.v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oleObject" Target="../embeddings/Microsoft_Office_Word___11.docx" TargetMode="Internal" /><Relationship Id="rId4" Type="http://schemas.openxmlformats.org/officeDocument/2006/relationships/image" Target="../media/image1.emf" /><Relationship Id="rId5" Type="http://schemas.openxmlformats.org/officeDocument/2006/relationships/vmlDrawing" Target="../drawings/vmlDrawing1.v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78980" name="矩形 10"/>
          <p:cNvSpPr>
            <a:spLocks noChangeArrowheads="1"/>
          </p:cNvSpPr>
          <p:nvPr/>
        </p:nvSpPr>
        <p:spPr bwMode="auto">
          <a:xfrm>
            <a:off x="2160637" y="1799927"/>
            <a:ext cx="6553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5400">
                <a:solidFill>
                  <a:schemeClr val="tx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20　谈创造性思维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789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78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78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898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76652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(1)请为上面的新闻材料拟写一则标题,不超过20字。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示例一:长征六号一箭十三星发射取得圆满成功　示例二:一箭十三星!长征六号成功发射升空 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(2)根据对联常识,将下面六个短语组合成一副对联。 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长征火箭　奏凯歌　冲破云际　强国神器　震荡神州　掠寰宇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长征火箭冲破云际掠寰宇,强国神器震荡神州奏凯歌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0437" y="1943943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有人是这样回答的:“富有创造力的人总是孜孜不倦地汲取知识,使自己学识渊博。从古代史到现代技术,从数学到插花,不精通各种知识就A(一事无成 一败涂地)。因为这些知识随时都可能进行组合,形成新的创意。这种情况可能出现在6分钟之后,也可能在6个月之后,或者6年之后。但当事人坚信它一定会出现。”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27793"/>
            <a:ext cx="10833100" cy="3261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我对此完全B(赞扬　赞同)。知识是形成新创意的素材。但这并不是说,光凭知识就能拥有创造力。发挥创造力的真正关jiàn(　　),在于如何运用知识。创造性的思维,必须有探求新事物并为此而活用知识。在此基础上,持之以héng(　　)地进行各种尝试。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256529" y="3222625"/>
            <a:ext cx="10833100" cy="26273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(2)选词填空。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　                　.　B.　        　 .   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(3)画线的句子有语病,修改意见: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.</a:t>
            </a:r>
          </a:p>
        </p:txBody>
      </p:sp>
      <p:sp>
        <p:nvSpPr>
          <p:cNvPr id="11" name="A_2aae3"/>
          <p:cNvSpPr/>
          <p:nvPr/>
        </p:nvSpPr>
        <p:spPr>
          <a:xfrm>
            <a:off x="514339" y="5221097"/>
            <a:ext cx="631831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在“知识”后加“的态度和意识”。 </a:t>
            </a:r>
          </a:p>
        </p:txBody>
      </p:sp>
      <p:sp>
        <p:nvSpPr>
          <p:cNvPr id="10" name="A_5d99c"/>
          <p:cNvSpPr/>
          <p:nvPr/>
        </p:nvSpPr>
        <p:spPr>
          <a:xfrm>
            <a:off x="6176952" y="3953129"/>
            <a:ext cx="8034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</a:p>
        </p:txBody>
      </p:sp>
      <p:sp>
        <p:nvSpPr>
          <p:cNvPr id="9" name="A_2449c"/>
          <p:cNvSpPr/>
          <p:nvPr/>
        </p:nvSpPr>
        <p:spPr>
          <a:xfrm>
            <a:off x="4240202" y="3953129"/>
            <a:ext cx="22416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赞同　 </a:t>
            </a:r>
          </a:p>
        </p:txBody>
      </p:sp>
      <p:sp>
        <p:nvSpPr>
          <p:cNvPr id="5" name="矩形 4"/>
          <p:cNvSpPr/>
          <p:nvPr/>
        </p:nvSpPr>
        <p:spPr>
          <a:xfrm>
            <a:off x="8116728" y="2520007"/>
            <a:ext cx="589280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>
                <a:latin typeface="Arial" panose="020b0604020202020204" pitchFamily="34" charset="0"/>
                <a:cs typeface="Times New Roman" panose="02020603050405020304" pitchFamily="18" charset="0"/>
              </a:rPr>
              <a:t>恒</a:t>
            </a:r>
          </a:p>
        </p:txBody>
      </p:sp>
      <p:sp>
        <p:nvSpPr>
          <p:cNvPr id="6" name="A_a7da8"/>
          <p:cNvSpPr/>
          <p:nvPr/>
        </p:nvSpPr>
        <p:spPr>
          <a:xfrm>
            <a:off x="909627" y="3953129"/>
            <a:ext cx="29559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一事无成　</a:t>
            </a:r>
          </a:p>
        </p:txBody>
      </p:sp>
      <p:sp>
        <p:nvSpPr>
          <p:cNvPr id="4" name="矩形 3"/>
          <p:cNvSpPr/>
          <p:nvPr/>
        </p:nvSpPr>
        <p:spPr>
          <a:xfrm>
            <a:off x="2284079" y="2520007"/>
            <a:ext cx="589280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>
                <a:latin typeface="Arial" panose="020b0604020202020204" pitchFamily="34" charset="0"/>
                <a:cs typeface="Times New Roman" panose="02020603050405020304" pitchFamily="18" charset="0"/>
              </a:rPr>
              <a:t>键</a:t>
            </a:r>
          </a:p>
        </p:txBody>
      </p:sp>
      <p:sp>
        <p:nvSpPr>
          <p:cNvPr id="3" name="矩形 2"/>
          <p:cNvSpPr/>
          <p:nvPr/>
        </p:nvSpPr>
        <p:spPr>
          <a:xfrm>
            <a:off x="6406423" y="1583902"/>
            <a:ext cx="430530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/>
              <a:t>jí</a:t>
            </a:r>
          </a:p>
        </p:txBody>
      </p:sp>
      <p:sp>
        <p:nvSpPr>
          <p:cNvPr id="2" name="矩形 1"/>
          <p:cNvSpPr/>
          <p:nvPr/>
        </p:nvSpPr>
        <p:spPr>
          <a:xfrm>
            <a:off x="1576823" y="1583903"/>
            <a:ext cx="578168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/>
              <a:t>zī 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61453" y="800100"/>
          <a:ext cx="10744200" cy="242252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name="Document" r:id="rId2" imgW="5279556" imgH="1189250" progId="">
                  <p:embed/>
                </p:oleObj>
              </mc:Choice>
              <mc:Fallback>
                <p:oleObj name="Document" r:id="rId2" imgW="5279556" imgH="1189250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1453" y="800100"/>
                        <a:ext cx="10744200" cy="2422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  <p:bldP spid="5" grpId="0"/>
      <p:bldP spid="6" grpId="0"/>
      <p:bldP spid="4" grpId="0"/>
      <p:bldP spid="3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2136915"/>
            <a:ext cx="10833100" cy="26273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学习完《谈创造性思维》后,九(3)班拟举办一次“跳出习惯思维怪圈”的主题班会,请你积极参与。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(1)【变换角度谈一谈】请你运用创造性思维,从不同角度为“滥竽充数”这个故事进行立意。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96740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滥竽充数</a:t>
            </a:r>
          </a:p>
          <a:p>
            <a:pPr indent="267970"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   齐宣王让人吹竽,一定要三百人一起吹。南郭先生请求为齐宣王吹竽,齐宣王很高兴。齐宣王供养的乐手有好几百人,不会吹竽的南郭先生混在其中也没有被发现。齐宣王死后,他的儿子齐湣王继位。齐湣王也喜欢听吹竽,但他喜欢让乐手们一个一个地吹,南郭先生只好逃走了。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2136915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①从南郭先生的角度立意:                                          .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②从齐宣王的角度立意:                   .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③从齐湣王的角度立意: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.</a:t>
            </a:r>
          </a:p>
        </p:txBody>
      </p:sp>
      <p:sp>
        <p:nvSpPr>
          <p:cNvPr id="5" name="A_73b8d"/>
          <p:cNvSpPr/>
          <p:nvPr/>
        </p:nvSpPr>
        <p:spPr>
          <a:xfrm>
            <a:off x="607060" y="4135387"/>
            <a:ext cx="955840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打破“大锅饭”,让人展示个性才华。(言之成理即可) </a:t>
            </a:r>
          </a:p>
        </p:txBody>
      </p:sp>
      <p:sp>
        <p:nvSpPr>
          <p:cNvPr id="4" name="A_bc8a2"/>
          <p:cNvSpPr/>
          <p:nvPr/>
        </p:nvSpPr>
        <p:spPr>
          <a:xfrm>
            <a:off x="4821873" y="2867419"/>
            <a:ext cx="26607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用人不察。 </a:t>
            </a:r>
          </a:p>
        </p:txBody>
      </p:sp>
      <p:sp>
        <p:nvSpPr>
          <p:cNvPr id="3" name="A_fce9f"/>
          <p:cNvSpPr/>
          <p:nvPr/>
        </p:nvSpPr>
        <p:spPr>
          <a:xfrm>
            <a:off x="5229860" y="2233435"/>
            <a:ext cx="4995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要有真才实学才有出路。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76652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(2)【仿照示例做一做】仿照下面的示例,从备选的几组形近字中任选一组,写一句有创意的话,从中感受一下汉字表形表义的无穷魅力。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示例:众对人说:“没有你们每个人的努力,就没有我的存在。”(或人对众说:“一会儿没见,哥儿几个就玩上杂技叠罗汉了。”)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丰—干　林—木　甲—由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96740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Times New Roman" panose="02020603050405020304" pitchFamily="18" charset="0"/>
              </a:rPr>
              <a:t>   丰对干说:“没有你的干劲,就没有我的丰收。”(或干对丰说:“去掉头上的‘十’字,你会干得更轻松。”)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Times New Roman" panose="02020603050405020304" pitchFamily="18" charset="0"/>
              </a:rPr>
              <a:t>     林对木说:“没有树木,就没有我这一片林。”(或木对林说:“林子茂盛了,树木才有依靠。”)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Times New Roman" panose="02020603050405020304" pitchFamily="18" charset="0"/>
              </a:rPr>
              <a:t>     甲对由说:“我们都是田氏子孙,只不过我钻研地,你探究天。”(或由对甲说:“老兄,根基牢才能站得稳。”)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92067"/>
            <a:ext cx="10833100" cy="51633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谈创造性思维(节选)</a:t>
            </a:r>
          </a:p>
          <a:p>
            <a:pPr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①“正确答案只有一个”这种思维模式,在我们头脑中已不知不觉地根深蒂固。事实上,若是某种数学问题的话,说正确答案只有一个是对的。麻烦的是,生活中大部分事物并不像某种数学问题那样。生活中解决问题的方法并非只有一个,而是多种多样。由于情况的变化,原来行之有效的方法,到了现在往往不灵了。正因为如此,如果你认为正确答案只有一个的话,当你找到某个答案以后,就会止步不前。</a:t>
            </a:r>
          </a:p>
        </p:txBody>
      </p:sp>
    </p:spTree>
  </p:cSld>
  <p:clrMapOvr>
    <a:masterClrMapping/>
  </p:clrMapOvr>
  <p:transition>
    <p:random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2900" y="1430338"/>
            <a:ext cx="10833100" cy="13594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一、整体感知</a:t>
            </a: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整体把握课文,填写以下内容。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48469" y="2826244"/>
          <a:ext cx="9588251" cy="323873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Document" r:id="rId3" imgW="5274753" imgH="1783144" progId="">
                  <p:embed/>
                </p:oleObj>
              </mc:Choice>
              <mc:Fallback>
                <p:oleObj name="Document" r:id="rId3" imgW="5274753" imgH="1783144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8469" y="2826244"/>
                        <a:ext cx="9588251" cy="32387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ele attr="{2E515B25-09B5-429B-B664-38AE6E95B951}"/>
              </a:ext>
            </a:extLst>
          </p:cNvPr>
          <p:cNvSpPr/>
          <p:nvPr/>
        </p:nvSpPr>
        <p:spPr>
          <a:xfrm>
            <a:off x="3672805" y="3040032"/>
            <a:ext cx="182880" cy="579120"/>
          </a:xfrm>
          <a:prstGeom prst="rect">
            <a:avLst/>
          </a:prstGeom>
        </p:spPr>
        <p:txBody>
          <a:bodyPr wrap="none">
            <a:spAutoFit/>
          </a:bodyPr>
          <a:lstStyle/>
          <a:p/>
        </p:txBody>
      </p:sp>
      <p:sp>
        <p:nvSpPr>
          <p:cNvPr id="5" name="矩形 4">
            <a:extLst>
              <a:ext uri="{FF2B5EF4-FFF2-40B4-BE49-F238E27FC236}">
                <ele attr="{6112335D-312B-4D9B-8280-B14DFE38C386}"/>
              </a:ext>
            </a:extLst>
          </p:cNvPr>
          <p:cNvSpPr/>
          <p:nvPr/>
        </p:nvSpPr>
        <p:spPr>
          <a:xfrm>
            <a:off x="5112965" y="3850294"/>
            <a:ext cx="182880" cy="579120"/>
          </a:xfrm>
          <a:prstGeom prst="rect">
            <a:avLst/>
          </a:prstGeom>
        </p:spPr>
        <p:txBody>
          <a:bodyPr wrap="none">
            <a:spAutoFit/>
          </a:bodyPr>
          <a:lstStyle/>
          <a:p/>
        </p:txBody>
      </p:sp>
      <p:sp>
        <p:nvSpPr>
          <p:cNvPr id="6" name="矩形 5">
            <a:extLst>
              <a:ext uri="{FF2B5EF4-FFF2-40B4-BE49-F238E27FC236}">
                <ele attr="{C8CFF1CF-B6FA-45BB-8982-6B2BCD481C60}"/>
              </a:ext>
            </a:extLst>
          </p:cNvPr>
          <p:cNvSpPr/>
          <p:nvPr/>
        </p:nvSpPr>
        <p:spPr>
          <a:xfrm>
            <a:off x="5184366" y="4757579"/>
            <a:ext cx="182880" cy="579120"/>
          </a:xfrm>
          <a:prstGeom prst="rect">
            <a:avLst/>
          </a:prstGeom>
        </p:spPr>
        <p:txBody>
          <a:bodyPr wrap="none">
            <a:spAutoFit/>
          </a:bodyPr>
          <a:lstStyle/>
          <a:p/>
        </p:txBody>
      </p:sp>
      <p:sp>
        <p:nvSpPr>
          <p:cNvPr id="7" name="矩形 6">
            <a:extLst>
              <a:ext uri="{FF2B5EF4-FFF2-40B4-BE49-F238E27FC236}">
                <ele attr="{CF87EDC0-C0D5-40C7-8A52-0957DD1BF692}"/>
              </a:ext>
            </a:extLst>
          </p:cNvPr>
          <p:cNvSpPr/>
          <p:nvPr/>
        </p:nvSpPr>
        <p:spPr>
          <a:xfrm>
            <a:off x="3672805" y="5575271"/>
            <a:ext cx="182880" cy="579120"/>
          </a:xfrm>
          <a:prstGeom prst="rect">
            <a:avLst/>
          </a:prstGeom>
        </p:spPr>
        <p:txBody>
          <a:bodyPr wrap="none">
            <a:spAutoFit/>
          </a:bodyPr>
          <a:lstStyle/>
          <a:p/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2136915"/>
            <a:ext cx="10833100" cy="26273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因此,不满足于一个答案,不放弃探求,这一点非常重要。 </a:t>
            </a: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②可以说,寻求第二种答案,或是解决问题的其他路径和新的方法,有赖于创造性的思维。那么,创造性的思维必须具备哪些条件呢? 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96740"/>
            <a:ext cx="10833100" cy="38953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有人是这样回答的:“富有创造力的人总是孜孜不倦地汲取知识,使自己学识渊博。从古代史到现代技术,从数学到插花,不精通各种知识就一事无成。因为这些知识随时都可能进行组合,形成新的创意。这种情况可能出现在6分钟之后,也可能在6个月之后,或者6年之后。但当事人坚信它一定会出现。” 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27793"/>
            <a:ext cx="10833100" cy="326136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我对此完全赞同。知识是形成新创意的素材。但这并不是说,光凭知识就能拥有创造力。发挥创造力的真正关键,在于如何运用知识。创造性的思维,必须有探求新事物并为此而活用知识的态度和意识,在此基础上,持之以恒地进行各种尝试。 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76652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这方面的典型代表,首推谷登堡。他将原来毫不相关的两种机械——葡萄压榨机和硬币打制器组合起来,开发了一种新机械。因为葡萄压榨机用来从葡萄中榨出汁,所以它在大面积上均等加力;而硬币打制器的功能则是在金币之类的小平面上打出印花来。有一天,谷登堡半开玩笑地自言自语道:“是不是可以给几个硬币打制器加上葡萄压榨机的压力,使它在纸上打印出印花来呢?”由此发明了印刷机和排版术。 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2136915"/>
            <a:ext cx="10833100" cy="262737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另一个例子是罗兰·布歇内尔。1971年的一天,布歇内尔边看电视边这么想:“光看太没意思了。把电视接收器作为试验对象,看它产生什么反应。”此后不久,他就发明了交互式的乒乓球电子游戏,从此开始了游戏机的革命。 </a:t>
            </a: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56565"/>
            <a:ext cx="10833100" cy="5163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1.下面对文章的理解,不正确的一项是(        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A.“正确答案只有一个”这种思维模式常常在人们头脑中具有强大的、难以动摇的影响。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B.寻求第二种答案有赖于创造性思维。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C.知识是形成新创意的素材,凭知识就能拥有创造力。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D.选文运用了举例论证来证明具有探索新事物的态度和意识,才有发明的可能。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</a:t>
            </a:r>
          </a:p>
        </p:txBody>
      </p:sp>
      <p:sp>
        <p:nvSpPr>
          <p:cNvPr id="5" name="A_f8a2f"/>
          <p:cNvSpPr/>
          <p:nvPr/>
        </p:nvSpPr>
        <p:spPr>
          <a:xfrm>
            <a:off x="7268210" y="953085"/>
            <a:ext cx="14669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497070" y="1024890"/>
            <a:ext cx="1120775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tx1"/>
                </a:solidFill>
              </a:rPr>
              <a:t>.  .  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87617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2.下列不属于创造性思维必要要素的一项是(        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A.要积累知识。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B.必须有探求新事物,并为此而活用知识的态度和意识。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C.持之以恒地进行各种尝试。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D.要有“不满足于一个答案”的思维。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</a:t>
            </a:r>
          </a:p>
        </p:txBody>
      </p:sp>
      <p:sp>
        <p:nvSpPr>
          <p:cNvPr id="5" name="A_a1319"/>
          <p:cNvSpPr/>
          <p:nvPr/>
        </p:nvSpPr>
        <p:spPr>
          <a:xfrm>
            <a:off x="8390573" y="1284137"/>
            <a:ext cx="14669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867535" y="1355725"/>
            <a:ext cx="1120775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tx1"/>
                </a:solidFill>
              </a:rPr>
              <a:t>.  .  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76652"/>
            <a:ext cx="10833100" cy="1993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3.第③段中的“这种情况”指的是: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.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4.试用最简洁的语言概括⑤⑥两段的内容,并分析其作用。</a:t>
            </a:r>
          </a:p>
        </p:txBody>
      </p:sp>
      <p:sp>
        <p:nvSpPr>
          <p:cNvPr id="3" name="A_36073"/>
          <p:cNvSpPr/>
          <p:nvPr/>
        </p:nvSpPr>
        <p:spPr>
          <a:xfrm>
            <a:off x="607060" y="1907156"/>
            <a:ext cx="79534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知识随时都可能进行组合,形成新的创意。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39725" y="3127594"/>
            <a:ext cx="10833100" cy="262737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Times New Roman" panose="02020603050405020304" pitchFamily="18" charset="0"/>
              </a:rPr>
              <a:t>第⑤段讲的是印刷机和排版术的发明,第⑥段讲的是交互式的乒乓球电子游戏的发明。这两段都是举例论证,证明了创造性的思维,必须有探求新事物并为此而活用知识的态度和意识,在此基础上,持之以恒地进行各种尝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16828"/>
            <a:ext cx="10833100" cy="32613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道是缺憾却完美</a:t>
            </a:r>
          </a:p>
          <a:p>
            <a:pPr algn="ctr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①车尔尼雪夫斯基说:“既然太阳上也有黑点,人世间的事情就更不可能没有缺憾。”是的,缺憾是人生的一种常态,世上没有十全十美的事,正因为有不完美,人们才会不断地弥补、完善。我们应该正视缺憾,追求完美。</a:t>
            </a:r>
          </a:p>
        </p:txBody>
      </p:sp>
    </p:spTree>
  </p:cSld>
  <p:clrMapOvr>
    <a:masterClrMapping/>
  </p:clrMapOvr>
  <p:transition>
    <p:random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547442"/>
            <a:ext cx="10833100" cy="5797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身体的病残是一种缺憾。对待这种缺憾,有的人恨,恨它们破坏了本该有的完美,恨它们破坏了本该有的幸福。可转念想想,如果霍金拥有十分健康的身体,如果邰丽华能言善听,如果史铁生可以向着大海奔跑……完美,就真的存在了吗?因疾病缠身的缺憾,霍金用超凡的意志在轮椅上,给现代物理科学添了完美的一笔;因听说障碍的缺憾,邰丽华在舞蹈方面逐渐显露天赋,给舞台艺术添了完美的一笔;因双腿瘫痪的缺憾,史铁生爱上了写作,他的《命若琴弦》《我与地坛》给文学艺术添了完美的一笔。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16828"/>
            <a:ext cx="10833100" cy="326136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二、教材母题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归纳全文,指出拥有创造力所需的诸多要素。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示例:关键是要经常保持好奇心,不断积累知识;不满足于一个答案,而去探求新思路,去运用所得的知识;一旦产生小的灵感,相信它的价值,并锲而不舍地把它发展下去。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16828"/>
            <a:ext cx="10833100" cy="32613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由此可见,身体病残的人也可以创造人生的完美。</a:t>
            </a: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③人生的不如意也是一种缺憾。现实生活中,人们总是向往美好,排斥缺憾,但出现错误,遭受挫折和失败,往往是难以避免的事情。面对这些缺憾,有的人徘徊不前,半途而废;有的人唉声叹气,急流而退;有的人甚至自暴自弃,悲观绝望。</a:t>
            </a: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87617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“力拔山兮气盖世,时不利兮骓不逝。骓不逝兮可奈何,虞兮虞兮奈若何。”西楚霸王“无颜见江东父老”的乌江自刎,是不是令人潸然?其实,胜败乃兵家常事,不会有谁认为项王渡江而逃有失颜面,不会有谁认为这是项王人生中的一个缺憾,除了他自己。他因为这所谓的缺憾迷失了方向,因为这所谓的缺憾放弃了梦想。因为这所谓的缺憾,给本可以完美的明天画上了休止符。</a:t>
            </a: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536478"/>
            <a:ext cx="10833100" cy="5797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⑤项王拒绝缺憾,放弃梦想,将自己的人生结束在了缺憾中,他永远跨不到那个叫“完美”的殿堂。其实在人生这场戏中,每个人都可以成为艺术家,只要能正视人生的不如意,就可能将缺憾转变为完美。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 ⑥1868年,美国3M公司发明了一种胶水,却不是很成功。这种胶水看上去很粘,可就是粘不牢东西。这一缺憾一直困扰着工程师福莱。直到1974年,福莱参加礼拜翻开歌本时,书签掉了下来,他突然想起那次不成功的发明,于是灵机一动:把这种胶水粘在书签上,书签不就掉不下来了吗?</a:t>
            </a: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87617"/>
            <a:ext cx="10833100" cy="4529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通过实验,一种带粘性的书签诞生了,无论把这种书签粘贴到哪儿,它都会乖乖地呆在那儿,不需要时把书签揭下来,也不会对书有任何损伤,而且往上写字也非常方便,这就是不干胶便利贴的前身。便利贴一经问世,便十分畅销,至今仍是3M公司的不败商品,并持续演化出其他无痕挂钩等明星产品。一次失败未必永远失败,工程师福莱就是一个人生的智者,他将生活的缺憾智慧地转变成了完美。</a:t>
            </a: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431775"/>
            <a:ext cx="10833100" cy="5797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⑦面对缺憾,我们无须听从命运的安排,要以坦然的心态逆势起飞,不被缺憾羁绊,勇敢地走出阴影;面对缺憾,我们要用坚强的毅力将缺憾化作一种动力,凭借坚韧不拔的努力营造完美;面对缺憾,我们还应有智慧的思考、创新的意识,改变缺憾带来的不利因素,最终得到一个完美的结果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⑧当然,“金无足赤,人无完人”,我们追求完美,但不能苛求人生十全十美。完美并不意味着缺憾的完全消失,只要能将缺憾控制在一定的范围内,尽力使缺憾最小化,也就能更加接近完美。</a:t>
            </a:r>
          </a:p>
        </p:txBody>
      </p:sp>
      <p:sp>
        <p:nvSpPr>
          <p:cNvPr id="3" name="矩形 2"/>
          <p:cNvSpPr/>
          <p:nvPr/>
        </p:nvSpPr>
        <p:spPr>
          <a:xfrm>
            <a:off x="6696734" y="5462382"/>
            <a:ext cx="4479925" cy="7254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 algn="r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(选自《文道》,有改动)</a:t>
            </a: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547442"/>
            <a:ext cx="10833100" cy="5163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1.下面对文章的分析理解,不正确的一项是(        )　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A.第①段通过车尔尼雪夫斯基的名言,引出了本文的中心论点“我们应该正视缺憾,追求完美”。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B.第②段通过举例论证,证明了身体的病残是一种缺憾,有这种缺憾的人也可以创造人生的完美。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C.作者认为正因为有不完美,人们才会不断地弥补、完善,我们应正视缺憾,追求完美。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D.文章第①②段是引论,③④⑤⑥段是本论,最后两段是结论。</a:t>
            </a:r>
          </a:p>
        </p:txBody>
      </p:sp>
      <p:sp>
        <p:nvSpPr>
          <p:cNvPr id="3" name="A_923d6"/>
          <p:cNvSpPr/>
          <p:nvPr/>
        </p:nvSpPr>
        <p:spPr>
          <a:xfrm>
            <a:off x="8084185" y="643962"/>
            <a:ext cx="14669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285740" y="715645"/>
            <a:ext cx="1120775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tx1"/>
                </a:solidFill>
              </a:rPr>
              <a:t>.  .  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76652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2.选文④⑤⑥段除了举例论证外,还主要运用了哪种论证方法?请结合文章内容分析其作用。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论证方法:对比论证。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用:先从反面举项羽因不能面对兵败这一缺憾而乌江自刎的例子,再从正面举福莱把不成功的发明改进为畅销商品的事例,正反对比,突出地论证了分论点——人生的不如意(缺憾)也可以转变成完美,使读者对观点有了鲜明、深刻的印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4487" y="1727919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★3.有人认为选文最后一段是多余的,可以删除,你同意吗?为什么?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不同意。最后一段是补充论证,它补充论述了追求完美也要有度,不是所有的缺憾都能被转变为完美的,只要尽力了,人生就不会有遗憾,这样的论述使文章分析更透彻,论证更严密。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760200" y="110998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73050" y="1343025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1.根据拼音写出相应的词语。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(1)因此,不满足于一个答案,不放弃tàn qiú(          ),这一点非常重要。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(2)富有创造力的人总是zī zī bù juàn(                  )地汲取知识,使自己学识渊博。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(3)因为这些知识随时都可能进行组合,形成新的chuàng yì(          )。</a:t>
            </a:r>
          </a:p>
        </p:txBody>
      </p:sp>
      <p:sp>
        <p:nvSpPr>
          <p:cNvPr id="5" name="A_30266"/>
          <p:cNvSpPr/>
          <p:nvPr/>
        </p:nvSpPr>
        <p:spPr>
          <a:xfrm>
            <a:off x="713740" y="5243449"/>
            <a:ext cx="152882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创意 </a:t>
            </a:r>
          </a:p>
        </p:txBody>
      </p:sp>
      <p:sp>
        <p:nvSpPr>
          <p:cNvPr id="4" name="A_9901c"/>
          <p:cNvSpPr/>
          <p:nvPr/>
        </p:nvSpPr>
        <p:spPr>
          <a:xfrm>
            <a:off x="6942773" y="3341497"/>
            <a:ext cx="234480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孜孜不倦 </a:t>
            </a:r>
          </a:p>
        </p:txBody>
      </p:sp>
      <p:sp>
        <p:nvSpPr>
          <p:cNvPr id="3" name="A_6381f"/>
          <p:cNvSpPr/>
          <p:nvPr/>
        </p:nvSpPr>
        <p:spPr>
          <a:xfrm>
            <a:off x="7874635" y="2073529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探求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76652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(4)他将原来毫不相关的两种机械——葡萄yā zhà(          )机和硬币打制器组合起来,开发了一种新机械。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(5)“正确答案只有一个”这种思维模式,在我们头脑中已不知不觉地gēn shēn dì gù(                  )。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(6)由于情况的变化,原来xíng zhī yǒu xiào(                  )的方法,到了现在往往不灵了。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(7)在此基础上,chí zhī yǐ héng(                  )地进行各种尝试。</a:t>
            </a:r>
          </a:p>
        </p:txBody>
      </p:sp>
      <p:sp>
        <p:nvSpPr>
          <p:cNvPr id="6" name="A_f5c75"/>
          <p:cNvSpPr/>
          <p:nvPr/>
        </p:nvSpPr>
        <p:spPr>
          <a:xfrm>
            <a:off x="5850573" y="5077076"/>
            <a:ext cx="234480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持之以恒 </a:t>
            </a:r>
          </a:p>
        </p:txBody>
      </p:sp>
      <p:sp>
        <p:nvSpPr>
          <p:cNvPr id="5" name="A_fa96c"/>
          <p:cNvSpPr/>
          <p:nvPr/>
        </p:nvSpPr>
        <p:spPr>
          <a:xfrm>
            <a:off x="7911148" y="3809108"/>
            <a:ext cx="234480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行之有效 </a:t>
            </a:r>
          </a:p>
        </p:txBody>
      </p:sp>
      <p:sp>
        <p:nvSpPr>
          <p:cNvPr id="4" name="A_55342"/>
          <p:cNvSpPr/>
          <p:nvPr/>
        </p:nvSpPr>
        <p:spPr>
          <a:xfrm>
            <a:off x="4169728" y="3175124"/>
            <a:ext cx="2344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根深蒂固 </a:t>
            </a:r>
          </a:p>
        </p:txBody>
      </p:sp>
      <p:sp>
        <p:nvSpPr>
          <p:cNvPr id="3" name="A_f809c"/>
          <p:cNvSpPr/>
          <p:nvPr/>
        </p:nvSpPr>
        <p:spPr>
          <a:xfrm>
            <a:off x="9265285" y="1273172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压榨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4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2136915"/>
            <a:ext cx="10833100" cy="26273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(8)bù yán ér yù(                  ),在创造的宇宙里,这些人是光辉灿烂的明星。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(9)然而在大多数情况下,即便是他们,也并非qīng ér yì jǔ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                  )就能获得如此非凡的灵感。</a:t>
            </a:r>
          </a:p>
        </p:txBody>
      </p:sp>
      <p:sp>
        <p:nvSpPr>
          <p:cNvPr id="4" name="A_ab24c"/>
          <p:cNvSpPr/>
          <p:nvPr/>
        </p:nvSpPr>
        <p:spPr>
          <a:xfrm>
            <a:off x="741998" y="4135387"/>
            <a:ext cx="234480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轻而易举 </a:t>
            </a:r>
          </a:p>
        </p:txBody>
      </p:sp>
      <p:sp>
        <p:nvSpPr>
          <p:cNvPr id="3" name="A_30dcd"/>
          <p:cNvSpPr/>
          <p:nvPr/>
        </p:nvSpPr>
        <p:spPr>
          <a:xfrm>
            <a:off x="3385757" y="2233435"/>
            <a:ext cx="2344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不言而喻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76652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2.下列句子中加点的词语使用不恰当的一项是(        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A.勤奋是探求知识的舟楫,思维是探索知识的方法,请教是学习知识的妙招。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B.失败是成功之母,我们要不断从失败中汲取教训。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C.“神十”飞天,王亚平通过天地互动的形式,为我们上了一堂叱咤风云的太空公开课。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D.对老一辈来说,养儿防老的观念已经根深蒂固,不易改变。</a:t>
            </a:r>
          </a:p>
        </p:txBody>
      </p:sp>
      <p:sp>
        <p:nvSpPr>
          <p:cNvPr id="3" name="A_a9284"/>
          <p:cNvSpPr/>
          <p:nvPr/>
        </p:nvSpPr>
        <p:spPr>
          <a:xfrm>
            <a:off x="8798560" y="1273172"/>
            <a:ext cx="14669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17260" y="1344930"/>
            <a:ext cx="1120775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tx1"/>
                </a:solidFill>
              </a:rPr>
              <a:t>.  .  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360919" y="5194934"/>
            <a:ext cx="168275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tx1"/>
                </a:solidFill>
              </a:rPr>
              <a:t>.  .  .  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82015" y="4570095"/>
            <a:ext cx="168275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tx1"/>
                </a:solidFill>
              </a:rPr>
              <a:t>.  .  .  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22830" y="2014855"/>
            <a:ext cx="112077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tx1"/>
                </a:solidFill>
              </a:rPr>
              <a:t>.  .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785099" y="3260090"/>
            <a:ext cx="112077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tx1"/>
                </a:solidFill>
              </a:rPr>
              <a:t>.  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608195"/>
            <a:ext cx="10833100" cy="5638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3.下列对病句的修改不正确的一项是(        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A.学校语文课堂就是微缩的社会言论交际场,学生们在这里学习将来所需要的言语知识与素养。(把“学生们”调到“在这里”后面) 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B.在中小学中开展创客教育活动,可以全面提升并培养学生的自主创新能力。(将“提升”与“培养”互换位置) 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C.看到这张照片,仿佛又把我们带回那个挥洒青春热血与汗水的比赛现场。 (删去“看到”) 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D.在深化改革的关键时期,我们是否能够保持积极的精神状态,关系到我省经济的长远发展,关系到我省人民的福祉,必须防止精神懈怠。(删去“是否”)</a:t>
            </a:r>
          </a:p>
        </p:txBody>
      </p:sp>
      <p:sp>
        <p:nvSpPr>
          <p:cNvPr id="3" name="A_bb53e"/>
          <p:cNvSpPr/>
          <p:nvPr/>
        </p:nvSpPr>
        <p:spPr>
          <a:xfrm>
            <a:off x="6350635" y="704715"/>
            <a:ext cx="1326642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A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83330" y="704850"/>
            <a:ext cx="1120775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tx1"/>
                </a:solidFill>
              </a:rPr>
              <a:t>.  .  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56565"/>
            <a:ext cx="10833100" cy="5163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4.阅读下面的材料,按要求作答。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2020年11月6日11时19分,长征六号运载火箭在太原卫星发射中心点火升空。这是我国新一代运载火箭首次整箭级承接国际发射任务,成功将阿根廷Satellogic公司研制的NewSat卫星(含“人民号”系列卫星),及天雁05卫星、北航空事卫星一号和“太原号”科普卫星(八一03星)等13颗卫星送入预定轨道,发射取得圆满成功。本次发射采用一箭十三星的方式,更充分地利用了火箭运载能力,提高发射效率,降低发射成本。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136</Paragraphs>
  <Slides>37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baseType="lpstr" size="46">
      <vt:lpstr>Arial</vt:lpstr>
      <vt:lpstr>Calibri</vt:lpstr>
      <vt:lpstr>宋体</vt:lpstr>
      <vt:lpstr>黑体</vt:lpstr>
      <vt:lpstr>微软雅黑</vt:lpstr>
      <vt:lpstr>Times New Roman</vt:lpstr>
      <vt:lpstr>楷体</vt:lpstr>
      <vt:lpstr>NEU-BZ-S92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2021-09-29T10:13:02.681</cp:lastPrinted>
  <dcterms:created xsi:type="dcterms:W3CDTF">2021-09-29T10:13:02Z</dcterms:created>
  <dcterms:modified xsi:type="dcterms:W3CDTF">2021-09-29T02:13:02Z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