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81" r:id="rId3"/>
    <p:sldId id="280" r:id="rId4"/>
    <p:sldId id="282" r:id="rId5"/>
    <p:sldId id="330" r:id="rId6"/>
    <p:sldId id="331" r:id="rId7"/>
    <p:sldId id="285" r:id="rId8"/>
    <p:sldId id="336" r:id="rId9"/>
    <p:sldId id="333" r:id="rId10"/>
    <p:sldId id="334" r:id="rId11"/>
    <p:sldId id="337" r:id="rId12"/>
    <p:sldId id="286" r:id="rId13"/>
    <p:sldId id="287" r:id="rId14"/>
    <p:sldId id="288" r:id="rId15"/>
    <p:sldId id="289" r:id="rId16"/>
    <p:sldId id="291" r:id="rId17"/>
    <p:sldId id="292" r:id="rId18"/>
    <p:sldId id="329" r:id="rId19"/>
    <p:sldId id="304" r:id="rId20"/>
    <p:sldId id="305" r:id="rId21"/>
    <p:sldId id="306" r:id="rId22"/>
    <p:sldId id="316" r:id="rId23"/>
    <p:sldId id="338" r:id="rId24"/>
    <p:sldId id="340" r:id="rId25"/>
    <p:sldId id="344" r:id="rId26"/>
    <p:sldId id="345" r:id="rId27"/>
    <p:sldId id="346" r:id="rId28"/>
    <p:sldId id="342" r:id="rId29"/>
    <p:sldId id="347" r:id="rId30"/>
    <p:sldId id="348" r:id="rId31"/>
  </p:sldIdLst>
  <p:sldSz cx="9144000" cy="6858000" type="screen4x3"/>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2"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tags" Target="tags/tag1.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F67FB8-53B5-48F6-B103-B066FA90FA12}" type="datetimeFigureOut">
              <a:rPr lang="zh-CN" altLang="en-US" smtClean="0"/>
              <a:t>2021/7/25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09EBC5-E9D0-497B-8868-E0D41495972C}" type="slidenum">
              <a:rPr lang="zh-CN" altLang="en-US" smtClean="0"/>
              <a:t>‹#›</a:t>
            </a:fld>
            <a:endParaRPr lang="zh-CN" altLang="en-US"/>
          </a:p>
        </p:txBody>
      </p:sp>
    </p:spTree>
    <p:extLst>
      <p:ext uri="{BB962C8B-B14F-4D97-AF65-F5344CB8AC3E}">
        <p14:creationId xmlns:p14="http://schemas.microsoft.com/office/powerpoint/2010/main" val="2199492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09EBC5-E9D0-497B-8868-E0D41495972C}" type="slidenum">
              <a:rPr lang="zh-CN" altLang="en-US" smtClean="0"/>
              <a:t>26</a:t>
            </a:fld>
            <a:endParaRPr lang="zh-CN" altLang="en-US"/>
          </a:p>
        </p:txBody>
      </p:sp>
    </p:spTree>
    <p:extLst>
      <p:ext uri="{BB962C8B-B14F-4D97-AF65-F5344CB8AC3E}">
        <p14:creationId xmlns:p14="http://schemas.microsoft.com/office/powerpoint/2010/main" val="165436120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245948417"/>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幻灯片">
    <p:spTree>
      <p:nvGrpSpPr>
        <p:cNvPr id="1" name=""/>
        <p:cNvGrpSpPr/>
        <p:nvPr/>
      </p:nvGrpSpPr>
      <p:grpSpPr>
        <a:xfrm>
          <a:off x="0" y="0"/>
          <a:ext cx="0" cy="0"/>
        </a:xfrm>
      </p:grpSpPr>
    </p:spTree>
    <p:extLst>
      <p:ext uri="{BB962C8B-B14F-4D97-AF65-F5344CB8AC3E}">
        <p14:creationId xmlns:p14="http://schemas.microsoft.com/office/powerpoint/2010/main" val="2245948417"/>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幻灯片">
    <p:spTree>
      <p:nvGrpSpPr>
        <p:cNvPr id="1" name=""/>
        <p:cNvGrpSpPr/>
        <p:nvPr/>
      </p:nvGrpSpPr>
      <p:grpSpPr>
        <a:xfrm>
          <a:off x="0" y="0"/>
          <a:ext cx="0" cy="0"/>
        </a:xfrm>
      </p:grpSpPr>
    </p:spTree>
    <p:extLst>
      <p:ext uri="{BB962C8B-B14F-4D97-AF65-F5344CB8AC3E}">
        <p14:creationId xmlns:p14="http://schemas.microsoft.com/office/powerpoint/2010/main" val="2245948417"/>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5_标题幻灯片">
    <p:spTree>
      <p:nvGrpSpPr>
        <p:cNvPr id="1" name=""/>
        <p:cNvGrpSpPr/>
        <p:nvPr/>
      </p:nvGrpSpPr>
      <p:grpSpPr>
        <a:xfrm>
          <a:off x="0" y="0"/>
          <a:ext cx="0" cy="0"/>
        </a:xfrm>
      </p:grpSpPr>
    </p:spTree>
    <p:extLst>
      <p:ext uri="{BB962C8B-B14F-4D97-AF65-F5344CB8AC3E}">
        <p14:creationId xmlns:p14="http://schemas.microsoft.com/office/powerpoint/2010/main" val="2245948417"/>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grpSp>
        <p:nvGrpSpPr>
          <p:cNvPr id="2" name="组合 6"/>
          <p:cNvGrpSpPr/>
          <p:nvPr userDrawn="1"/>
        </p:nvGrpSpPr>
        <p:grpSpPr>
          <a:xfrm>
            <a:off x="0" y="0"/>
            <a:ext cx="9144000" cy="6866467"/>
            <a:chOff x="0" y="1"/>
            <a:chExt cx="9144000" cy="5149200"/>
          </a:xfrm>
        </p:grpSpPr>
        <p:pic>
          <p:nvPicPr>
            <p:cNvPr id="3" name="图片 11" descr="山底5.png"/>
            <p:cNvPicPr>
              <a:picLocks noChangeAspect="1"/>
            </p:cNvPicPr>
            <p:nvPr/>
          </p:nvPicPr>
          <p:blipFill>
            <a:blip r:embed="rId1">
              <a:extLst>
                <a:ext uri="{28A0092B-C50C-407E-A947-70E740481C1C}">
                  <a14:useLocalDpi xmlns:a14="http://schemas.microsoft.com/office/drawing/2010/main" val="0"/>
                </a:ext>
              </a:extLst>
            </a:blip>
            <a:stretch>
              <a:fillRect/>
            </a:stretch>
          </p:blipFill>
          <p:spPr bwMode="auto">
            <a:xfrm>
              <a:off x="0" y="3563542"/>
              <a:ext cx="9144000" cy="157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0" y="1"/>
              <a:ext cx="9144000" cy="1939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9" descr="荣德基.png"/>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8020" y="86514"/>
              <a:ext cx="1376509" cy="50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172908" y="4731990"/>
              <a:ext cx="971092" cy="417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19"/>
            <p:cNvCxnSpPr/>
            <p:nvPr/>
          </p:nvCxnSpPr>
          <p:spPr bwMode="auto">
            <a:xfrm>
              <a:off x="414338" y="4757138"/>
              <a:ext cx="8315325" cy="0"/>
            </a:xfrm>
            <a:prstGeom prst="line">
              <a:avLst/>
            </a:prstGeom>
            <a:ln w="12700">
              <a:solidFill>
                <a:srgbClr val="008000"/>
              </a:solidFill>
            </a:ln>
          </p:spPr>
          <p:style>
            <a:lnRef idx="1">
              <a:schemeClr val="accent1"/>
            </a:lnRef>
            <a:fillRef idx="0">
              <a:schemeClr val="accent1"/>
            </a:fillRef>
            <a:effectRef idx="0">
              <a:schemeClr val="accent1"/>
            </a:effectRef>
            <a:fontRef idx="minor">
              <a:schemeClr val="tx1"/>
            </a:fontRef>
          </p:style>
        </p:cxnSp>
      </p:grpSp>
      <p:pic>
        <p:nvPicPr>
          <p:cNvPr id="8" name="Picture 13"/>
          <p:cNvPicPr>
            <a:picLocks noChangeAspect="1" noChangeArrowheads="1"/>
          </p:cNvPicPr>
          <p:nvPr userDrawn="1"/>
        </p:nvPicPr>
        <p:blipFill>
          <a:blip r:embed="rId5"/>
          <a:srcRect r="17879"/>
          <a:stretch>
            <a:fillRect/>
          </a:stretch>
        </p:blipFill>
        <p:spPr bwMode="auto">
          <a:xfrm>
            <a:off x="3071814" y="-122767"/>
            <a:ext cx="3000375" cy="1289051"/>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7879933"/>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2021/7/25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8" r:id="rId13"/>
    <p:sldLayoutId id="2147483669" r:id="rId14"/>
    <p:sldLayoutId id="2147483674" r:id="rId15"/>
    <p:sldLayoutId id="2147483678" r:id="rId16"/>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6.png" /><Relationship Id="rId3" Type="http://schemas.openxmlformats.org/officeDocument/2006/relationships/image" Target="../media/image7.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 Id="rId3" Type="http://schemas.openxmlformats.org/officeDocument/2006/relationships/image" Target="../media/image1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 Id="rId3" Type="http://schemas.openxmlformats.org/officeDocument/2006/relationships/image" Target="../media/image1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7.png" /><Relationship Id="rId3" Type="http://schemas.openxmlformats.org/officeDocument/2006/relationships/image" Target="../media/image18.gif" /><Relationship Id="rId4"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7.png" /><Relationship Id="rId3" Type="http://schemas.openxmlformats.org/officeDocument/2006/relationships/image" Target="../media/image18.gi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7.png" /><Relationship Id="rId3" Type="http://schemas.openxmlformats.org/officeDocument/2006/relationships/image" Target="../media/image18.gi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21.png" /><Relationship Id="rId3" Type="http://schemas.openxmlformats.org/officeDocument/2006/relationships/image" Target="../media/image18.gif"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21.png" /><Relationship Id="rId3" Type="http://schemas.openxmlformats.org/officeDocument/2006/relationships/image" Target="../media/image18.gif"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21.png" /><Relationship Id="rId3" Type="http://schemas.openxmlformats.org/officeDocument/2006/relationships/image" Target="../media/image18.gif"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21.png" /><Relationship Id="rId3" Type="http://schemas.openxmlformats.org/officeDocument/2006/relationships/image" Target="../media/image18.gif"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1.png" /><Relationship Id="rId3" Type="http://schemas.openxmlformats.org/officeDocument/2006/relationships/image" Target="../media/image18.gi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 Id="rId4" Type="http://schemas.openxmlformats.org/officeDocument/2006/relationships/image" Target="../media/image2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 Id="rId4" Type="http://schemas.openxmlformats.org/officeDocument/2006/relationships/image" Target="../media/image23.gif"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21.png" /><Relationship Id="rId4" Type="http://schemas.openxmlformats.org/officeDocument/2006/relationships/image" Target="../media/image18.gif" /><Relationship Id="rId5" Type="http://schemas.openxmlformats.org/officeDocument/2006/relationships/image" Target="../media/image24.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 Id="rId4" Type="http://schemas.openxmlformats.org/officeDocument/2006/relationships/image" Target="../media/image25.gif"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 Id="rId3" Type="http://schemas.openxmlformats.org/officeDocument/2006/relationships/image" Target="../media/image18.gif"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 Id="rId3"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9.jpeg" /><Relationship Id="rId3"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2.png" /><Relationship Id="rId3" Type="http://schemas.openxmlformats.org/officeDocument/2006/relationships/image" Target="../media/image13.gi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12.png" /><Relationship Id="rId3" Type="http://schemas.openxmlformats.org/officeDocument/2006/relationships/image" Target="../media/image14.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Picture 2" descr="C:\Users\admin\Desktop\ppt背景图片\8E1S}V$)UGA4{AKWO@8)IER - 副本 - 副本 - 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timgsa.baidu.com/timg?image&amp;quality=80&amp;size=b9999_10000&amp;sec=1523946375810&amp;di=6672d6587f32e19583629ab391378ef0&amp;imgtype=0&amp;src=http%3A%2F%2Fnews.gdzjdaily.com.cn%2Fzjzt%2F2015%2Fcontent%2Fattachement%2Fjpg%2Fsite2%2F20150302%2F0019b91cb67e165e229609.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10" y="2708920"/>
            <a:ext cx="2429771" cy="4017321"/>
          </a:xfrm>
          <a:prstGeom prst="ellipse">
            <a:avLst/>
          </a:prstGeom>
          <a:noFill/>
          <a:extLst>
            <a:ext uri="{909E8E84-426E-40DD-AFC4-6F175D3DCCD1}">
              <a14:hiddenFill xmlns:a14="http://schemas.microsoft.com/office/drawing/2010/main">
                <a:solidFill>
                  <a:srgbClr val="FFFFFF"/>
                </a:solidFill>
              </a14:hiddenFill>
            </a:ext>
          </a:extLst>
        </p:spPr>
      </p:pic>
      <p:sp>
        <p:nvSpPr>
          <p:cNvPr id="15362" name="文本框 14"/>
          <p:cNvSpPr txBox="1">
            <a:spLocks noChangeArrowheads="1"/>
          </p:cNvSpPr>
          <p:nvPr/>
        </p:nvSpPr>
        <p:spPr bwMode="auto">
          <a:xfrm>
            <a:off x="11210925" y="15959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15363" name="矩形 11"/>
          <p:cNvSpPr>
            <a:spLocks noChangeArrowheads="1"/>
          </p:cNvSpPr>
          <p:nvPr/>
        </p:nvSpPr>
        <p:spPr bwMode="auto">
          <a:xfrm>
            <a:off x="2478381" y="2518350"/>
            <a:ext cx="6686466"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sz="2800" b="1" smtClean="0">
                <a:solidFill>
                  <a:srgbClr val="3333FF"/>
                </a:solidFill>
                <a:latin typeface="华文楷体" panose="02010600040101010101" pitchFamily="2" charset="-122"/>
                <a:ea typeface="华文楷体" panose="02010600040101010101" pitchFamily="2" charset="-122"/>
              </a:rPr>
              <a:t>        艾青</a:t>
            </a:r>
            <a:r>
              <a:rPr lang="zh-CN" altLang="en-US" sz="2800" b="1">
                <a:solidFill>
                  <a:srgbClr val="3333FF"/>
                </a:solidFill>
                <a:latin typeface="华文楷体" panose="02010600040101010101" pitchFamily="2" charset="-122"/>
                <a:ea typeface="华文楷体" panose="02010600040101010101" pitchFamily="2" charset="-122"/>
              </a:rPr>
              <a:t>是中国</a:t>
            </a:r>
            <a:r>
              <a:rPr lang="zh-CN" altLang="en-US" sz="2800" b="1" smtClean="0">
                <a:solidFill>
                  <a:srgbClr val="00B050"/>
                </a:solidFill>
                <a:latin typeface="华文楷体" panose="02010600040101010101" pitchFamily="2" charset="-122"/>
                <a:ea typeface="华文楷体" panose="02010600040101010101" pitchFamily="2" charset="-122"/>
              </a:rPr>
              <a:t>现代诗人</a:t>
            </a:r>
            <a:r>
              <a:rPr lang="zh-CN" altLang="en-US"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00B050"/>
                </a:solidFill>
                <a:latin typeface="华文楷体" panose="02010600040101010101" pitchFamily="2" charset="-122"/>
                <a:ea typeface="华文楷体" panose="02010600040101010101" pitchFamily="2" charset="-122"/>
              </a:rPr>
              <a:t>原名蒋正涵</a:t>
            </a:r>
            <a:r>
              <a:rPr lang="zh-CN" altLang="en-US" sz="2800" b="1" smtClean="0">
                <a:solidFill>
                  <a:srgbClr val="3333FF"/>
                </a:solidFill>
                <a:latin typeface="华文楷体" panose="02010600040101010101" pitchFamily="2" charset="-122"/>
                <a:ea typeface="华文楷体" panose="02010600040101010101" pitchFamily="2" charset="-122"/>
              </a:rPr>
              <a:t>，</a:t>
            </a:r>
            <a:r>
              <a:rPr lang="zh-CN" altLang="en-US" sz="2800" b="1" smtClean="0">
                <a:solidFill>
                  <a:srgbClr val="00B050"/>
                </a:solidFill>
                <a:latin typeface="华文楷体" panose="02010600040101010101" pitchFamily="2" charset="-122"/>
                <a:ea typeface="华文楷体" panose="02010600040101010101" pitchFamily="2" charset="-122"/>
              </a:rPr>
              <a:t>号海澄，</a:t>
            </a:r>
            <a:r>
              <a:rPr lang="zh-CN" altLang="en-US" sz="2800" b="1" smtClean="0">
                <a:solidFill>
                  <a:srgbClr val="3333FF"/>
                </a:solidFill>
                <a:latin typeface="华文楷体" panose="02010600040101010101" pitchFamily="2" charset="-122"/>
                <a:ea typeface="华文楷体" panose="02010600040101010101" pitchFamily="2" charset="-122"/>
              </a:rPr>
              <a:t>浙江</a:t>
            </a:r>
            <a:r>
              <a:rPr lang="zh-CN" altLang="en-US" sz="2800" b="1">
                <a:solidFill>
                  <a:srgbClr val="3333FF"/>
                </a:solidFill>
                <a:latin typeface="华文楷体" panose="02010600040101010101" pitchFamily="2" charset="-122"/>
                <a:ea typeface="华文楷体" panose="02010600040101010101" pitchFamily="2" charset="-122"/>
              </a:rPr>
              <a:t>金华人。</a:t>
            </a:r>
            <a:r>
              <a:rPr lang="en-US" altLang="zh-CN" sz="2800" b="1">
                <a:solidFill>
                  <a:srgbClr val="3333FF"/>
                </a:solidFill>
                <a:latin typeface="华文楷体" panose="02010600040101010101" pitchFamily="2" charset="-122"/>
                <a:ea typeface="华文楷体" panose="02010600040101010101" pitchFamily="2" charset="-122"/>
              </a:rPr>
              <a:t>1932 </a:t>
            </a:r>
            <a:r>
              <a:rPr lang="zh-CN" altLang="en-US" sz="2800" b="1">
                <a:solidFill>
                  <a:srgbClr val="3333FF"/>
                </a:solidFill>
                <a:latin typeface="华文楷体" panose="02010600040101010101" pitchFamily="2" charset="-122"/>
                <a:ea typeface="华文楷体" panose="02010600040101010101" pitchFamily="2" charset="-122"/>
              </a:rPr>
              <a:t>年在上海加入中国左翼美术家联盟。</a:t>
            </a:r>
            <a:r>
              <a:rPr lang="en-US" altLang="zh-CN" sz="2800" b="1">
                <a:solidFill>
                  <a:srgbClr val="00B050"/>
                </a:solidFill>
                <a:latin typeface="华文楷体" panose="02010600040101010101" pitchFamily="2" charset="-122"/>
                <a:ea typeface="华文楷体" panose="02010600040101010101" pitchFamily="2" charset="-122"/>
              </a:rPr>
              <a:t>1933 </a:t>
            </a:r>
            <a:r>
              <a:rPr lang="zh-CN" altLang="en-US" sz="2800" b="1">
                <a:solidFill>
                  <a:srgbClr val="00B050"/>
                </a:solidFill>
                <a:latin typeface="华文楷体" panose="02010600040101010101" pitchFamily="2" charset="-122"/>
                <a:ea typeface="华文楷体" panose="02010600040101010101" pitchFamily="2" charset="-122"/>
              </a:rPr>
              <a:t>年第一次用艾青的笔名发表长诗</a:t>
            </a:r>
            <a:r>
              <a:rPr lang="en-US" altLang="zh-CN" sz="2800" b="1">
                <a:solidFill>
                  <a:srgbClr val="00B050"/>
                </a:solidFill>
                <a:latin typeface="华文楷体" panose="02010600040101010101" pitchFamily="2" charset="-122"/>
                <a:ea typeface="华文楷体" panose="02010600040101010101" pitchFamily="2" charset="-122"/>
              </a:rPr>
              <a:t>《</a:t>
            </a:r>
            <a:r>
              <a:rPr lang="zh-CN" altLang="en-US" sz="2800" b="1">
                <a:solidFill>
                  <a:srgbClr val="00B050"/>
                </a:solidFill>
                <a:latin typeface="华文楷体" panose="02010600040101010101" pitchFamily="2" charset="-122"/>
                <a:ea typeface="华文楷体" panose="02010600040101010101" pitchFamily="2" charset="-122"/>
              </a:rPr>
              <a:t>大堰河</a:t>
            </a:r>
            <a:r>
              <a:rPr lang="en-US" altLang="zh-CN" sz="2800" b="1">
                <a:solidFill>
                  <a:srgbClr val="00B050"/>
                </a:solidFill>
                <a:latin typeface="华文楷体" panose="02010600040101010101" pitchFamily="2" charset="-122"/>
                <a:ea typeface="华文楷体" panose="02010600040101010101" pitchFamily="2" charset="-122"/>
              </a:rPr>
              <a:t>——</a:t>
            </a:r>
            <a:r>
              <a:rPr lang="zh-CN" altLang="en-US" sz="2800" b="1">
                <a:solidFill>
                  <a:srgbClr val="00B050"/>
                </a:solidFill>
                <a:latin typeface="华文楷体" panose="02010600040101010101" pitchFamily="2" charset="-122"/>
                <a:ea typeface="华文楷体" panose="02010600040101010101" pitchFamily="2" charset="-122"/>
              </a:rPr>
              <a:t>我的保姆</a:t>
            </a:r>
            <a:r>
              <a:rPr lang="en-US" altLang="zh-CN" sz="2800" b="1">
                <a:solidFill>
                  <a:srgbClr val="00B050"/>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。以后陆续出版诗集</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大堰河</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火把</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向太阳</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等，倾诉对祖国和人民的情感。新中国成立后的诗集有</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欢呼集</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春天</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等，</a:t>
            </a:r>
            <a:r>
              <a:rPr lang="en-US" altLang="zh-CN" sz="2800" b="1">
                <a:solidFill>
                  <a:srgbClr val="3333FF"/>
                </a:solidFill>
                <a:latin typeface="华文楷体" panose="02010600040101010101" pitchFamily="2" charset="-122"/>
                <a:ea typeface="华文楷体" panose="02010600040101010101" pitchFamily="2" charset="-122"/>
              </a:rPr>
              <a:t>1948 </a:t>
            </a:r>
            <a:r>
              <a:rPr lang="zh-CN" altLang="en-US" sz="2800" b="1">
                <a:solidFill>
                  <a:srgbClr val="3333FF"/>
                </a:solidFill>
                <a:latin typeface="华文楷体" panose="02010600040101010101" pitchFamily="2" charset="-122"/>
                <a:ea typeface="华文楷体" panose="02010600040101010101" pitchFamily="2" charset="-122"/>
              </a:rPr>
              <a:t>年以后发表了</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在浪尖上</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光的赞歌</a:t>
            </a:r>
            <a:r>
              <a:rPr lang="en-US" altLang="zh-CN" sz="2800" b="1">
                <a:solidFill>
                  <a:srgbClr val="3333FF"/>
                </a:solidFill>
                <a:latin typeface="华文楷体" panose="02010600040101010101" pitchFamily="2" charset="-122"/>
                <a:ea typeface="华文楷体" panose="02010600040101010101" pitchFamily="2" charset="-122"/>
              </a:rPr>
              <a:t>》</a:t>
            </a:r>
            <a:r>
              <a:rPr lang="zh-CN" altLang="en-US" sz="2800" b="1">
                <a:solidFill>
                  <a:srgbClr val="3333FF"/>
                </a:solidFill>
                <a:latin typeface="华文楷体" panose="02010600040101010101" pitchFamily="2" charset="-122"/>
                <a:ea typeface="华文楷体" panose="02010600040101010101" pitchFamily="2" charset="-122"/>
              </a:rPr>
              <a:t>等诗作。</a:t>
            </a:r>
          </a:p>
        </p:txBody>
      </p:sp>
      <p:sp>
        <p:nvSpPr>
          <p:cNvPr id="2" name="矩形 1"/>
          <p:cNvSpPr/>
          <p:nvPr/>
        </p:nvSpPr>
        <p:spPr>
          <a:xfrm>
            <a:off x="2843808" y="1272801"/>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C00000"/>
                </a:solidFill>
                <a:latin typeface="华文琥珀" panose="02010800040101010101" pitchFamily="2" charset="-122"/>
                <a:ea typeface="华文琥珀" panose="02010800040101010101" pitchFamily="2" charset="-122"/>
              </a:rPr>
              <a:t>关于艾青</a:t>
            </a:r>
            <a:endParaRPr lang="zh-CN" altLang="en-US" sz="6000" cap="none" spc="0">
              <a:ln w="11430"/>
              <a:solidFill>
                <a:srgbClr val="C00000"/>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745847805"/>
      </p:ext>
    </p:extLst>
  </p:cSld>
  <p:clrMapOvr>
    <a:masterClrMapping/>
  </p:clrMapOvr>
  <mc:AlternateContent>
    <mc:Choice xmlns:p14="http://schemas.microsoft.com/office/powerpoint/2010/main" Requires="p14">
      <p:transition spd="slow" p14:dur="1400">
        <p14:door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randombar(horizontal)">
                                      <p:cBhvr>
                                        <p:cTn id="17"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FF00FF"/>
                </a:solidFill>
                <a:latin typeface="华文楷体" panose="02010600040101010101" pitchFamily="2" charset="-122"/>
                <a:ea typeface="华文楷体" panose="02010600040101010101" pitchFamily="2" charset="-122"/>
              </a:rPr>
              <a:t>紫</a:t>
            </a:r>
            <a:r>
              <a:rPr lang="zh-CN" altLang="en-US" sz="2800" b="1">
                <a:solidFill>
                  <a:srgbClr val="FF00FF"/>
                </a:solidFill>
                <a:latin typeface="华文楷体" panose="02010600040101010101" pitchFamily="2" charset="-122"/>
                <a:ea typeface="华文楷体" panose="02010600040101010101" pitchFamily="2" charset="-122"/>
              </a:rPr>
              <a:t>蓝的林子与林子之间</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绿的草原，</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绿的草原，草原上流着</a:t>
            </a:r>
          </a:p>
          <a:p>
            <a:pPr eaLnBrk="1" hangingPunct="1"/>
            <a:r>
              <a:rPr lang="en-US" altLang="zh-CN" sz="2800" b="1" smtClean="0">
                <a:solidFill>
                  <a:srgbClr val="FF00FF"/>
                </a:solidFill>
                <a:latin typeface="华文楷体" panose="02010600040101010101" pitchFamily="2" charset="-122"/>
                <a:ea typeface="华文楷体" panose="02010600040101010101" pitchFamily="2" charset="-122"/>
              </a:rPr>
              <a:t>——</a:t>
            </a:r>
            <a:r>
              <a:rPr lang="zh-CN" altLang="en-US" sz="2800" b="1" smtClean="0">
                <a:solidFill>
                  <a:srgbClr val="FF00FF"/>
                </a:solidFill>
                <a:latin typeface="华文楷体" panose="02010600040101010101" pitchFamily="2" charset="-122"/>
                <a:ea typeface="华文楷体" panose="02010600040101010101" pitchFamily="2" charset="-122"/>
              </a:rPr>
              <a:t>新鲜</a:t>
            </a:r>
            <a:r>
              <a:rPr lang="zh-CN" altLang="en-US" sz="2800" b="1">
                <a:solidFill>
                  <a:srgbClr val="FF00FF"/>
                </a:solidFill>
                <a:latin typeface="华文楷体" panose="02010600040101010101" pitchFamily="2" charset="-122"/>
                <a:ea typeface="华文楷体" panose="02010600040101010101" pitchFamily="2" charset="-122"/>
              </a:rPr>
              <a:t>的乳液似的烟</a:t>
            </a:r>
            <a:r>
              <a:rPr lang="en-US" altLang="zh-CN" sz="2800" b="1">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啊，当黎明穿上了白衣的时候</a:t>
            </a:r>
            <a:r>
              <a:rPr lang="zh-CN" altLang="en-US" sz="2800" b="1" smtClean="0">
                <a:solidFill>
                  <a:srgbClr val="FF00FF"/>
                </a:solidFill>
                <a:latin typeface="华文楷体" panose="02010600040101010101" pitchFamily="2" charset="-122"/>
                <a:ea typeface="华文楷体" panose="02010600040101010101" pitchFamily="2" charset="-122"/>
              </a:rPr>
              <a:t>，</a:t>
            </a:r>
            <a:endParaRPr lang="en-US" altLang="zh-CN" sz="2800" b="1" smtClean="0">
              <a:solidFill>
                <a:srgbClr val="FF00FF"/>
              </a:solidFill>
              <a:latin typeface="华文楷体" panose="02010600040101010101" pitchFamily="2" charset="-122"/>
              <a:ea typeface="华文楷体" panose="02010600040101010101" pitchFamily="2" charset="-122"/>
            </a:endParaRPr>
          </a:p>
          <a:p>
            <a:r>
              <a:rPr lang="zh-CN" altLang="en-US" sz="2800" b="1">
                <a:solidFill>
                  <a:srgbClr val="FF00FF"/>
                </a:solidFill>
                <a:latin typeface="华文楷体" panose="02010600040101010101" pitchFamily="2" charset="-122"/>
                <a:ea typeface="华文楷体" panose="02010600040101010101" pitchFamily="2" charset="-122"/>
              </a:rPr>
              <a:t>田野是多么新鲜！</a:t>
            </a:r>
            <a:endParaRPr lang="en-US" altLang="zh-CN" sz="2800" b="1">
              <a:solidFill>
                <a:srgbClr val="FF00FF"/>
              </a:solidFill>
              <a:latin typeface="华文楷体" panose="02010600040101010101" pitchFamily="2" charset="-122"/>
              <a:ea typeface="华文楷体" panose="02010600040101010101" pitchFamily="2" charset="-122"/>
            </a:endParaRPr>
          </a:p>
          <a:p>
            <a:r>
              <a:rPr lang="zh-CN" altLang="en-US" sz="2800" b="1">
                <a:solidFill>
                  <a:srgbClr val="FF00FF"/>
                </a:solidFill>
                <a:latin typeface="华文楷体" panose="02010600040101010101" pitchFamily="2" charset="-122"/>
                <a:ea typeface="华文楷体" panose="02010600040101010101" pitchFamily="2" charset="-122"/>
              </a:rPr>
              <a:t>看</a:t>
            </a:r>
            <a:r>
              <a:rPr lang="zh-CN" altLang="en-US" sz="2800" b="1" smtClean="0">
                <a:solidFill>
                  <a:srgbClr val="FF00FF"/>
                </a:solidFill>
                <a:latin typeface="华文楷体" panose="02010600040101010101" pitchFamily="2" charset="-122"/>
                <a:ea typeface="华文楷体" panose="02010600040101010101" pitchFamily="2" charset="-122"/>
              </a:rPr>
              <a:t>，</a:t>
            </a:r>
            <a:r>
              <a:rPr lang="zh-CN" altLang="en-US" sz="2800" b="1" smtClean="0">
                <a:solidFill>
                  <a:srgbClr val="00B050"/>
                </a:solidFill>
                <a:latin typeface="华文楷体" panose="02010600040101010101" pitchFamily="2" charset="-122"/>
                <a:ea typeface="华文楷体" panose="02010600040101010101" pitchFamily="2" charset="-122"/>
              </a:rPr>
              <a:t>微</a:t>
            </a:r>
            <a:r>
              <a:rPr lang="zh-CN" altLang="en-US" sz="2800" b="1">
                <a:solidFill>
                  <a:srgbClr val="00B050"/>
                </a:solidFill>
                <a:latin typeface="华文楷体" panose="02010600040101010101" pitchFamily="2" charset="-122"/>
                <a:ea typeface="华文楷体" panose="02010600040101010101" pitchFamily="2" charset="-122"/>
              </a:rPr>
              <a:t>黄的灯光</a:t>
            </a:r>
            <a:r>
              <a:rPr lang="zh-CN" altLang="en-US" sz="2800" b="1">
                <a:solidFill>
                  <a:srgbClr val="FF00FF"/>
                </a:solidFill>
                <a:latin typeface="华文楷体" panose="02010600040101010101" pitchFamily="2" charset="-122"/>
                <a:ea typeface="华文楷体" panose="02010600040101010101" pitchFamily="2" charset="-122"/>
              </a:rPr>
              <a:t>，</a:t>
            </a:r>
          </a:p>
          <a:p>
            <a:r>
              <a:rPr lang="zh-CN" altLang="en-US" sz="2800" b="1">
                <a:solidFill>
                  <a:srgbClr val="00B050"/>
                </a:solidFill>
                <a:latin typeface="华文楷体" panose="02010600040101010101" pitchFamily="2" charset="-122"/>
                <a:ea typeface="华文楷体" panose="02010600040101010101" pitchFamily="2" charset="-122"/>
              </a:rPr>
              <a:t>正在电杆上颤栗它的最后的时间</a:t>
            </a:r>
            <a:r>
              <a:rPr lang="zh-CN" altLang="en-US" sz="2800" b="1" smtClean="0">
                <a:solidFill>
                  <a:srgbClr val="FF00FF"/>
                </a:solidFill>
                <a:latin typeface="华文楷体" panose="02010600040101010101" pitchFamily="2" charset="-122"/>
                <a:ea typeface="华文楷体" panose="02010600040101010101" pitchFamily="2" charset="-122"/>
              </a:rPr>
              <a:t>。看！</a:t>
            </a:r>
            <a:endParaRPr lang="zh-CN" altLang="en-US" sz="2800" b="1">
              <a:solidFill>
                <a:srgbClr val="FF00FF"/>
              </a:solidFill>
              <a:latin typeface="华文楷体" panose="02010600040101010101" pitchFamily="2" charset="-122"/>
              <a:ea typeface="华文楷体" panose="02010600040101010101" pitchFamily="2" charset="-122"/>
            </a:endParaRPr>
          </a:p>
        </p:txBody>
      </p:sp>
      <p:sp>
        <p:nvSpPr>
          <p:cNvPr id="2" name="TextBox 1"/>
          <p:cNvSpPr txBox="1">
            <a:spLocks noChangeArrowheads="1"/>
          </p:cNvSpPr>
          <p:nvPr/>
        </p:nvSpPr>
        <p:spPr bwMode="auto">
          <a:xfrm>
            <a:off x="5248786" y="2594889"/>
            <a:ext cx="3886654" cy="417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20000"/>
              </a:lnSpc>
            </a:pPr>
            <a:r>
              <a:rPr lang="zh-CN" altLang="en-US" sz="2800" b="1" smtClean="0">
                <a:solidFill>
                  <a:srgbClr val="00B050"/>
                </a:solidFill>
                <a:latin typeface="华文楷体" panose="02010600040101010101" pitchFamily="2" charset="-122"/>
                <a:ea typeface="华文楷体" panose="02010600040101010101" pitchFamily="2" charset="-122"/>
              </a:rPr>
              <a:t>结尾</a:t>
            </a:r>
            <a:r>
              <a:rPr lang="zh-CN" altLang="en-US" sz="2800" b="1">
                <a:solidFill>
                  <a:srgbClr val="00B050"/>
                </a:solidFill>
                <a:latin typeface="华文楷体" panose="02010600040101010101" pitchFamily="2" charset="-122"/>
                <a:ea typeface="华文楷体" panose="02010600040101010101" pitchFamily="2" charset="-122"/>
              </a:rPr>
              <a:t>句“微黄的灯光，正在电杆上颤栗它的最后的时间”，蕴含深刻的哲理，“黎明”象征新生的力量，“灯光”象征衰落的力量，旧事物是无论如何也抵挡不住新事物的脚步的。</a:t>
            </a:r>
          </a:p>
        </p:txBody>
      </p:sp>
      <p:sp>
        <p:nvSpPr>
          <p:cNvPr id="7" name="矩形 6"/>
          <p:cNvSpPr/>
          <p:nvPr/>
        </p:nvSpPr>
        <p:spPr>
          <a:xfrm>
            <a:off x="2936503" y="150964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10218164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11"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20482" name="矩形 12"/>
          <p:cNvSpPr>
            <a:spLocks noChangeArrowheads="1"/>
          </p:cNvSpPr>
          <p:nvPr/>
        </p:nvSpPr>
        <p:spPr bwMode="auto">
          <a:xfrm>
            <a:off x="4981575" y="2634650"/>
            <a:ext cx="4176624" cy="401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smtClean="0">
                <a:solidFill>
                  <a:srgbClr val="00B050"/>
                </a:solidFill>
                <a:latin typeface="华文楷体" panose="02010600040101010101" pitchFamily="2" charset="-122"/>
                <a:ea typeface="华文楷体" panose="02010600040101010101" pitchFamily="2" charset="-122"/>
              </a:rPr>
              <a:t>写作背景   </a:t>
            </a:r>
            <a:r>
              <a:rPr lang="zh-CN" altLang="en-US" sz="2800" b="1" smtClean="0">
                <a:solidFill>
                  <a:srgbClr val="663300"/>
                </a:solidFill>
                <a:latin typeface="华文楷体" panose="02010600040101010101" pitchFamily="2" charset="-122"/>
                <a:ea typeface="华文楷体" panose="02010600040101010101" pitchFamily="2" charset="-122"/>
              </a:rPr>
              <a:t>：</a:t>
            </a:r>
            <a:r>
              <a:rPr lang="en-US" altLang="zh-CN" sz="2800" b="1" smtClean="0">
                <a:solidFill>
                  <a:srgbClr val="663300"/>
                </a:solidFill>
                <a:latin typeface="华文楷体" panose="02010600040101010101" pitchFamily="2" charset="-122"/>
                <a:ea typeface="华文楷体" panose="02010600040101010101" pitchFamily="2" charset="-122"/>
              </a:rPr>
              <a:t> 1957 </a:t>
            </a:r>
            <a:r>
              <a:rPr lang="zh-CN" altLang="en-US" sz="2800" b="1">
                <a:solidFill>
                  <a:srgbClr val="663300"/>
                </a:solidFill>
                <a:latin typeface="华文楷体" panose="02010600040101010101" pitchFamily="2" charset="-122"/>
                <a:ea typeface="华文楷体" panose="02010600040101010101" pitchFamily="2" charset="-122"/>
              </a:rPr>
              <a:t>年艾青被错划为右派，</a:t>
            </a:r>
            <a:r>
              <a:rPr lang="en-US" altLang="zh-CN" sz="2800" b="1">
                <a:solidFill>
                  <a:srgbClr val="663300"/>
                </a:solidFill>
                <a:latin typeface="华文楷体" panose="02010600040101010101" pitchFamily="2" charset="-122"/>
                <a:ea typeface="华文楷体" panose="02010600040101010101" pitchFamily="2" charset="-122"/>
              </a:rPr>
              <a:t>1978 </a:t>
            </a:r>
            <a:r>
              <a:rPr lang="zh-CN" altLang="en-US" sz="2800" b="1">
                <a:solidFill>
                  <a:srgbClr val="663300"/>
                </a:solidFill>
                <a:latin typeface="华文楷体" panose="02010600040101010101" pitchFamily="2" charset="-122"/>
                <a:ea typeface="华文楷体" panose="02010600040101010101" pitchFamily="2" charset="-122"/>
              </a:rPr>
              <a:t>年重返诗坛，经过了二十年的沉寂，诗人“归来”，久被压抑的情感澎湃高涨，开始了他诗歌创作的另一个高峰。</a:t>
            </a:r>
          </a:p>
        </p:txBody>
      </p:sp>
      <p:sp>
        <p:nvSpPr>
          <p:cNvPr id="8" name="矩形 7"/>
          <p:cNvSpPr/>
          <p:nvPr/>
        </p:nvSpPr>
        <p:spPr>
          <a:xfrm>
            <a:off x="2045984" y="1924383"/>
            <a:ext cx="5160387" cy="705258"/>
          </a:xfrm>
          <a:prstGeom prst="rect">
            <a:avLst/>
          </a:prstGeom>
        </p:spPr>
        <p:txBody>
          <a:bodyPr wrap="none">
            <a:spAutoFit/>
          </a:bodyPr>
          <a:lstStyle/>
          <a:p>
            <a:pPr algn="ctr">
              <a:lnSpc>
                <a:spcPct val="135000"/>
              </a:lnSpc>
              <a:defRPr/>
            </a:pPr>
            <a:r>
              <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rPr>
              <a:t>1978 </a:t>
            </a:r>
            <a:r>
              <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515" y="2792814"/>
            <a:ext cx="4981575" cy="3719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83816"/>
      </p:ext>
    </p:extLst>
  </p:cSld>
  <p:clrMapOvr>
    <a:masterClrMapping/>
  </p:clrMapOvr>
  <mc:AlternateContent>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 calcmode="lin" valueType="num">
                                      <p:cBhvr additive="base">
                                        <p:cTn id="23" dur="500" fill="hold"/>
                                        <p:tgtEl>
                                          <p:spTgt spid="4098"/>
                                        </p:tgtEl>
                                        <p:attrNameLst>
                                          <p:attrName>ppt_x</p:attrName>
                                        </p:attrNameLst>
                                      </p:cBhvr>
                                      <p:tavLst>
                                        <p:tav tm="0">
                                          <p:val>
                                            <p:strVal val="1+#ppt_w/2"/>
                                          </p:val>
                                        </p:tav>
                                        <p:tav tm="100000">
                                          <p:val>
                                            <p:strVal val="#ppt_x"/>
                                          </p:val>
                                        </p:tav>
                                      </p:tavLst>
                                    </p:anim>
                                    <p:anim calcmode="lin" valueType="num">
                                      <p:cBhvr additive="base">
                                        <p:cTn id="24"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20482"/>
                                        </p:tgtEl>
                                        <p:attrNameLst>
                                          <p:attrName>style.visibility</p:attrName>
                                        </p:attrNameLst>
                                      </p:cBhvr>
                                      <p:to>
                                        <p:strVal val="visible"/>
                                      </p:to>
                                    </p:set>
                                    <p:anim calcmode="lin" valueType="num">
                                      <p:cBhvr>
                                        <p:cTn id="29" dur="500" fill="hold"/>
                                        <p:tgtEl>
                                          <p:spTgt spid="20482"/>
                                        </p:tgtEl>
                                        <p:attrNameLst>
                                          <p:attrName>ppt_w</p:attrName>
                                        </p:attrNameLst>
                                      </p:cBhvr>
                                      <p:tavLst>
                                        <p:tav tm="0">
                                          <p:val>
                                            <p:fltVal val="0"/>
                                          </p:val>
                                        </p:tav>
                                        <p:tav tm="100000">
                                          <p:val>
                                            <p:strVal val="#ppt_w"/>
                                          </p:val>
                                        </p:tav>
                                      </p:tavLst>
                                    </p:anim>
                                    <p:anim calcmode="lin" valueType="num">
                                      <p:cBhvr>
                                        <p:cTn id="30" dur="500" fill="hold"/>
                                        <p:tgtEl>
                                          <p:spTgt spid="20482"/>
                                        </p:tgtEl>
                                        <p:attrNameLst>
                                          <p:attrName>ppt_h</p:attrName>
                                        </p:attrNameLst>
                                      </p:cBhvr>
                                      <p:tavLst>
                                        <p:tav tm="0">
                                          <p:val>
                                            <p:fltVal val="0"/>
                                          </p:val>
                                        </p:tav>
                                        <p:tav tm="100000">
                                          <p:val>
                                            <p:strVal val="#ppt_h"/>
                                          </p:val>
                                        </p:tav>
                                      </p:tavLst>
                                    </p:anim>
                                    <p:animEffect transition="in" filter="fade">
                                      <p:cBhvr>
                                        <p:cTn id="31"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0482" grpId="0"/>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14"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15" name="矩形 14"/>
          <p:cNvSpPr/>
          <p:nvPr/>
        </p:nvSpPr>
        <p:spPr>
          <a:xfrm>
            <a:off x="2045984" y="1924383"/>
            <a:ext cx="5160387" cy="705258"/>
          </a:xfrm>
          <a:prstGeom prst="rect">
            <a:avLst/>
          </a:prstGeom>
        </p:spPr>
        <p:txBody>
          <a:bodyPr wrap="none">
            <a:spAutoFit/>
          </a:bodyPr>
          <a:lstStyle/>
          <a:p>
            <a:pPr algn="ctr">
              <a:lnSpc>
                <a:spcPct val="135000"/>
              </a:lnSpc>
              <a:defRPr/>
            </a:pPr>
            <a:r>
              <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rPr>
              <a:t>1978 </a:t>
            </a:r>
            <a:r>
              <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endParaRPr>
          </a:p>
        </p:txBody>
      </p:sp>
      <p:sp>
        <p:nvSpPr>
          <p:cNvPr id="21506"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1507"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1508" name="矩形 1"/>
          <p:cNvSpPr>
            <a:spLocks noChangeArrowheads="1"/>
          </p:cNvSpPr>
          <p:nvPr/>
        </p:nvSpPr>
        <p:spPr bwMode="auto">
          <a:xfrm>
            <a:off x="162823" y="2708250"/>
            <a:ext cx="425948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800" b="1">
                <a:solidFill>
                  <a:srgbClr val="00B050"/>
                </a:solidFill>
                <a:latin typeface="华文楷体" panose="02010600040101010101" pitchFamily="2" charset="-122"/>
                <a:ea typeface="华文楷体" panose="02010600040101010101" pitchFamily="2" charset="-122"/>
              </a:rPr>
              <a:t>作品</a:t>
            </a:r>
            <a:r>
              <a:rPr lang="zh-CN" altLang="en-US" sz="2800" b="1" smtClean="0">
                <a:solidFill>
                  <a:srgbClr val="00B050"/>
                </a:solidFill>
                <a:latin typeface="华文楷体" panose="02010600040101010101" pitchFamily="2" charset="-122"/>
                <a:ea typeface="华文楷体" panose="02010600040101010101" pitchFamily="2" charset="-122"/>
              </a:rPr>
              <a:t>风格：</a:t>
            </a:r>
            <a:r>
              <a:rPr lang="zh-CN" altLang="en-US" sz="2800" b="1" smtClean="0">
                <a:solidFill>
                  <a:srgbClr val="663300"/>
                </a:solidFill>
                <a:latin typeface="华文楷体" panose="02010600040101010101" pitchFamily="2" charset="-122"/>
                <a:ea typeface="华文楷体" panose="02010600040101010101" pitchFamily="2" charset="-122"/>
              </a:rPr>
              <a:t>这</a:t>
            </a:r>
            <a:r>
              <a:rPr lang="zh-CN" altLang="en-US" sz="2800" b="1">
                <a:solidFill>
                  <a:srgbClr val="663300"/>
                </a:solidFill>
                <a:latin typeface="华文楷体" panose="02010600040101010101" pitchFamily="2" charset="-122"/>
                <a:ea typeface="华文楷体" panose="02010600040101010101" pitchFamily="2" charset="-122"/>
              </a:rPr>
              <a:t>一时期的诗人，仍然</a:t>
            </a:r>
            <a:r>
              <a:rPr lang="zh-CN" altLang="en-US" sz="2800" b="1" smtClean="0">
                <a:solidFill>
                  <a:srgbClr val="663300"/>
                </a:solidFill>
                <a:latin typeface="华文楷体" panose="02010600040101010101" pitchFamily="2" charset="-122"/>
                <a:ea typeface="华文楷体" panose="02010600040101010101" pitchFamily="2" charset="-122"/>
              </a:rPr>
              <a:t>继续</a:t>
            </a:r>
            <a:r>
              <a:rPr lang="zh-CN" altLang="en-US" sz="2800" b="1" smtClean="0">
                <a:solidFill>
                  <a:srgbClr val="FF00FF"/>
                </a:solidFill>
                <a:latin typeface="华文楷体" panose="02010600040101010101" pitchFamily="2" charset="-122"/>
                <a:ea typeface="华文楷体" panose="02010600040101010101" pitchFamily="2" charset="-122"/>
              </a:rPr>
              <a:t>以歌颂人民、礼赞光明、思考人生为主旋律</a:t>
            </a:r>
            <a:r>
              <a:rPr lang="zh-CN" altLang="en-US" sz="2800" b="1" smtClean="0">
                <a:solidFill>
                  <a:srgbClr val="663300"/>
                </a:solidFill>
                <a:latin typeface="华文楷体" panose="02010600040101010101" pitchFamily="2" charset="-122"/>
                <a:ea typeface="华文楷体" panose="02010600040101010101" pitchFamily="2" charset="-122"/>
              </a:rPr>
              <a:t>。实践着他</a:t>
            </a:r>
            <a:r>
              <a:rPr lang="zh-CN" altLang="en-US" sz="2800" b="1" smtClean="0">
                <a:solidFill>
                  <a:srgbClr val="FF00FF"/>
                </a:solidFill>
                <a:latin typeface="华文楷体" panose="02010600040101010101" pitchFamily="2" charset="-122"/>
                <a:ea typeface="华文楷体" panose="02010600040101010101" pitchFamily="2" charset="-122"/>
              </a:rPr>
              <a:t>“朴素、单纯、集中、明快”的诗歌美学主张。</a:t>
            </a:r>
            <a:endParaRPr lang="zh-CN" altLang="en-US" sz="2800" b="1">
              <a:solidFill>
                <a:srgbClr val="FF00FF"/>
              </a:solidFill>
              <a:latin typeface="华文楷体" panose="02010600040101010101" pitchFamily="2" charset="-122"/>
              <a:ea typeface="华文楷体" panose="02010600040101010101" pitchFamily="2" charset="-122"/>
            </a:endParaRPr>
          </a:p>
        </p:txBody>
      </p:sp>
      <p:grpSp>
        <p:nvGrpSpPr>
          <p:cNvPr id="2" name="组合 1"/>
          <p:cNvGrpSpPr/>
          <p:nvPr/>
        </p:nvGrpSpPr>
        <p:grpSpPr>
          <a:xfrm>
            <a:off x="4416678" y="2906032"/>
            <a:ext cx="4481517" cy="3760301"/>
            <a:chOff x="4570169" y="2906032"/>
            <a:chExt cx="4481517" cy="3760301"/>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0169" y="2906032"/>
              <a:ext cx="4481517" cy="3047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nvSpPr>
          <p:spPr>
            <a:xfrm>
              <a:off x="5130118" y="5826103"/>
              <a:ext cx="3416321" cy="840230"/>
            </a:xfrm>
            <a:prstGeom prst="rect">
              <a:avLst/>
            </a:prstGeom>
          </p:spPr>
          <p:txBody>
            <a:bodyPr wrap="none">
              <a:spAutoFit/>
            </a:bodyPr>
            <a:lstStyle/>
            <a:p>
              <a:pPr algn="ctr">
                <a:lnSpc>
                  <a:spcPct val="135000"/>
                </a:lnSpc>
                <a:defRPr/>
              </a:pPr>
              <a:r>
                <a:rPr lang="zh-CN" altLang="en-US" sz="3600" smtClean="0">
                  <a:solidFill>
                    <a:srgbClr val="006600"/>
                  </a:solidFill>
                  <a:latin typeface="华文琥珀" panose="02010800040101010101" pitchFamily="2" charset="-122"/>
                  <a:ea typeface="华文琥珀" panose="02010800040101010101" pitchFamily="2" charset="-122"/>
                  <a:cs typeface="Times New Roman" pitchFamily="18" charset="0"/>
                </a:rPr>
                <a:t>诗坛泰斗：艾青</a:t>
              </a:r>
              <a:endParaRPr lang="en-US" altLang="zh-CN" sz="3600">
                <a:solidFill>
                  <a:srgbClr val="006600"/>
                </a:solidFill>
                <a:latin typeface="华文琥珀" panose="02010800040101010101" pitchFamily="2" charset="-122"/>
                <a:ea typeface="华文琥珀" panose="02010800040101010101" pitchFamily="2" charset="-122"/>
                <a:cs typeface="Times New Roman" pitchFamily="18" charset="0"/>
              </a:endParaRPr>
            </a:p>
          </p:txBody>
        </p:sp>
      </p:grpSp>
    </p:spTree>
    <p:extLst>
      <p:ext uri="{BB962C8B-B14F-4D97-AF65-F5344CB8AC3E}">
        <p14:creationId xmlns:p14="http://schemas.microsoft.com/office/powerpoint/2010/main" val="3045915866"/>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21508"/>
                                        </p:tgtEl>
                                        <p:attrNameLst>
                                          <p:attrName>style.visibility</p:attrName>
                                        </p:attrNameLst>
                                      </p:cBhvr>
                                      <p:to>
                                        <p:strVal val="visible"/>
                                      </p:to>
                                    </p:set>
                                    <p:anim calcmode="lin" valueType="num">
                                      <p:cBhvr>
                                        <p:cTn id="17" dur="500" decel="50000" fill="hold">
                                          <p:stCondLst>
                                            <p:cond delay="0"/>
                                          </p:stCondLst>
                                        </p:cTn>
                                        <p:tgtEl>
                                          <p:spTgt spid="2150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150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1508"/>
                                        </p:tgtEl>
                                        <p:attrNameLst>
                                          <p:attrName>ppt_w</p:attrName>
                                        </p:attrNameLst>
                                      </p:cBhvr>
                                      <p:tavLst>
                                        <p:tav tm="0">
                                          <p:val>
                                            <p:strVal val="#ppt_w*.05"/>
                                          </p:val>
                                        </p:tav>
                                        <p:tav tm="100000">
                                          <p:val>
                                            <p:strVal val="#ppt_w"/>
                                          </p:val>
                                        </p:tav>
                                      </p:tavLst>
                                    </p:anim>
                                    <p:anim calcmode="lin" valueType="num">
                                      <p:cBhvr>
                                        <p:cTn id="20" dur="1000" fill="hold"/>
                                        <p:tgtEl>
                                          <p:spTgt spid="2150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150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150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150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22530"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2531"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2532" name="矩形 1"/>
          <p:cNvSpPr>
            <a:spLocks noChangeArrowheads="1"/>
          </p:cNvSpPr>
          <p:nvPr/>
        </p:nvSpPr>
        <p:spPr bwMode="auto">
          <a:xfrm>
            <a:off x="206850" y="2554006"/>
            <a:ext cx="868563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pPr>
            <a:r>
              <a:rPr lang="zh-CN" altLang="en-US" sz="3000" b="1">
                <a:solidFill>
                  <a:srgbClr val="00B050"/>
                </a:solidFill>
                <a:latin typeface="华文楷体" panose="02010600040101010101" pitchFamily="2" charset="-122"/>
                <a:ea typeface="华文楷体" panose="02010600040101010101" pitchFamily="2" charset="-122"/>
              </a:rPr>
              <a:t>主要</a:t>
            </a:r>
            <a:r>
              <a:rPr lang="zh-CN" altLang="en-US" sz="3000" b="1" smtClean="0">
                <a:solidFill>
                  <a:srgbClr val="00B050"/>
                </a:solidFill>
                <a:latin typeface="华文楷体" panose="02010600040101010101" pitchFamily="2" charset="-122"/>
                <a:ea typeface="华文楷体" panose="02010600040101010101" pitchFamily="2" charset="-122"/>
              </a:rPr>
              <a:t>篇目</a:t>
            </a:r>
            <a:endParaRPr lang="en-US" altLang="zh-CN" sz="3000" b="1" smtClean="0">
              <a:solidFill>
                <a:srgbClr val="00B050"/>
              </a:solidFill>
              <a:latin typeface="华文楷体" panose="02010600040101010101" pitchFamily="2" charset="-122"/>
              <a:ea typeface="华文楷体" panose="02010600040101010101" pitchFamily="2" charset="-122"/>
            </a:endParaRPr>
          </a:p>
          <a:p>
            <a:pPr eaLnBrk="1" hangingPunct="1">
              <a:lnSpc>
                <a:spcPct val="120000"/>
              </a:lnSpc>
            </a:pPr>
            <a:r>
              <a:rPr lang="en-US" altLang="zh-CN" sz="3000" b="1" smtClean="0">
                <a:latin typeface="华文楷体" panose="02010600040101010101" pitchFamily="2" charset="-122"/>
                <a:ea typeface="华文楷体" panose="02010600040101010101" pitchFamily="2" charset="-122"/>
              </a:rPr>
              <a:t>         </a:t>
            </a:r>
            <a:r>
              <a:rPr lang="en-US" altLang="zh-CN" sz="3000" b="1" smtClean="0">
                <a:solidFill>
                  <a:srgbClr val="FF00FF"/>
                </a:solidFill>
                <a:latin typeface="华文楷体" panose="02010600040101010101" pitchFamily="2" charset="-122"/>
                <a:ea typeface="华文楷体" panose="02010600040101010101" pitchFamily="2" charset="-122"/>
              </a:rPr>
              <a:t>《</a:t>
            </a:r>
            <a:r>
              <a:rPr lang="zh-CN" altLang="en-US" sz="3000" b="1">
                <a:solidFill>
                  <a:srgbClr val="FF00FF"/>
                </a:solidFill>
                <a:latin typeface="华文楷体" panose="02010600040101010101" pitchFamily="2" charset="-122"/>
                <a:ea typeface="华文楷体" panose="02010600040101010101" pitchFamily="2" charset="-122"/>
              </a:rPr>
              <a:t>镜子</a:t>
            </a:r>
            <a:r>
              <a:rPr lang="en-US" altLang="zh-CN" sz="3000" b="1">
                <a:solidFill>
                  <a:srgbClr val="FF00FF"/>
                </a:solidFill>
                <a:latin typeface="华文楷体" panose="02010600040101010101" pitchFamily="2" charset="-122"/>
                <a:ea typeface="华文楷体" panose="02010600040101010101" pitchFamily="2" charset="-122"/>
              </a:rPr>
              <a:t>》</a:t>
            </a:r>
            <a:r>
              <a:rPr lang="zh-CN" altLang="en-US" sz="3000" b="1">
                <a:solidFill>
                  <a:schemeClr val="tx1">
                    <a:lumMod val="75000"/>
                    <a:lumOff val="25000"/>
                  </a:schemeClr>
                </a:solidFill>
                <a:latin typeface="华文楷体" panose="02010600040101010101" pitchFamily="2" charset="-122"/>
                <a:ea typeface="华文楷体" panose="02010600040101010101" pitchFamily="2" charset="-122"/>
              </a:rPr>
              <a:t>写镜子“是一个平面，却又是深不可测”，因为它真实、直率，从不掩饰，所以“有人喜欢它”，“有人躲避它”</a:t>
            </a:r>
            <a:r>
              <a:rPr lang="zh-CN" altLang="en-US" sz="3000" b="1">
                <a:latin typeface="华文楷体" panose="02010600040101010101" pitchFamily="2" charset="-122"/>
                <a:ea typeface="华文楷体" panose="02010600040101010101" pitchFamily="2" charset="-122"/>
              </a:rPr>
              <a:t>。</a:t>
            </a:r>
            <a:endParaRPr lang="en-US" altLang="zh-CN" sz="3000" b="1">
              <a:latin typeface="华文楷体" panose="02010600040101010101" pitchFamily="2" charset="-122"/>
              <a:ea typeface="华文楷体" panose="02010600040101010101" pitchFamily="2" charset="-122"/>
            </a:endParaRPr>
          </a:p>
          <a:p>
            <a:pPr eaLnBrk="1" hangingPunct="1">
              <a:lnSpc>
                <a:spcPct val="120000"/>
              </a:lnSpc>
            </a:pPr>
            <a:r>
              <a:rPr lang="en-US" altLang="zh-CN" sz="3000" b="1">
                <a:latin typeface="华文楷体" panose="02010600040101010101" pitchFamily="2" charset="-122"/>
                <a:ea typeface="华文楷体" panose="02010600040101010101" pitchFamily="2" charset="-122"/>
              </a:rPr>
              <a:t>   </a:t>
            </a:r>
            <a:r>
              <a:rPr lang="en-US" altLang="zh-CN" sz="3000" b="1" smtClean="0">
                <a:latin typeface="华文楷体" panose="02010600040101010101" pitchFamily="2" charset="-122"/>
                <a:ea typeface="华文楷体" panose="02010600040101010101" pitchFamily="2" charset="-122"/>
              </a:rPr>
              <a:t>      </a:t>
            </a:r>
            <a:r>
              <a:rPr lang="en-US" altLang="zh-CN" sz="3000" b="1" smtClean="0">
                <a:solidFill>
                  <a:srgbClr val="FF00FF"/>
                </a:solidFill>
                <a:latin typeface="华文楷体" panose="02010600040101010101" pitchFamily="2" charset="-122"/>
                <a:ea typeface="华文楷体" panose="02010600040101010101" pitchFamily="2" charset="-122"/>
              </a:rPr>
              <a:t>《</a:t>
            </a:r>
            <a:r>
              <a:rPr lang="zh-CN" altLang="en-US" sz="3000" b="1">
                <a:solidFill>
                  <a:srgbClr val="FF00FF"/>
                </a:solidFill>
                <a:latin typeface="华文楷体" panose="02010600040101010101" pitchFamily="2" charset="-122"/>
                <a:ea typeface="华文楷体" panose="02010600040101010101" pitchFamily="2" charset="-122"/>
              </a:rPr>
              <a:t>光的赞歌</a:t>
            </a:r>
            <a:r>
              <a:rPr lang="en-US" altLang="zh-CN" sz="3000" b="1">
                <a:solidFill>
                  <a:srgbClr val="FF00FF"/>
                </a:solidFill>
                <a:latin typeface="华文楷体" panose="02010600040101010101" pitchFamily="2" charset="-122"/>
                <a:ea typeface="华文楷体" panose="02010600040101010101" pitchFamily="2" charset="-122"/>
              </a:rPr>
              <a:t>》</a:t>
            </a:r>
            <a:r>
              <a:rPr lang="zh-CN" altLang="en-US" sz="3000" b="1">
                <a:solidFill>
                  <a:schemeClr val="tx1">
                    <a:lumMod val="75000"/>
                    <a:lumOff val="25000"/>
                  </a:schemeClr>
                </a:solidFill>
                <a:latin typeface="华文楷体" panose="02010600040101010101" pitchFamily="2" charset="-122"/>
                <a:ea typeface="华文楷体" panose="02010600040101010101" pitchFamily="2" charset="-122"/>
              </a:rPr>
              <a:t>赞美“光”这一神奇的物质，赞美“光”带来的社会文明，以及“像光一样坚强”的社会正义，字里行间饱含着睿智哲思。</a:t>
            </a:r>
          </a:p>
        </p:txBody>
      </p:sp>
      <p:sp>
        <p:nvSpPr>
          <p:cNvPr id="11" name="矩形 10"/>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12"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13" name="矩形 12"/>
          <p:cNvSpPr/>
          <p:nvPr/>
        </p:nvSpPr>
        <p:spPr>
          <a:xfrm>
            <a:off x="2045984" y="1924383"/>
            <a:ext cx="5160387" cy="705258"/>
          </a:xfrm>
          <a:prstGeom prst="rect">
            <a:avLst/>
          </a:prstGeom>
        </p:spPr>
        <p:txBody>
          <a:bodyPr wrap="none">
            <a:spAutoFit/>
          </a:bodyPr>
          <a:lstStyle/>
          <a:p>
            <a:pPr algn="ctr">
              <a:lnSpc>
                <a:spcPct val="135000"/>
              </a:lnSpc>
              <a:defRPr/>
            </a:pPr>
            <a:r>
              <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rPr>
              <a:t>1978 </a:t>
            </a:r>
            <a:r>
              <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rPr>
              <a:t>年以后主要作品及</a:t>
            </a:r>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特征</a:t>
            </a:r>
            <a:endParaRPr lang="en-US" altLang="zh-CN" sz="3200" b="1">
              <a:solidFill>
                <a:srgbClr val="FF000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624670761"/>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p:cTn id="7" dur="500" fill="hold"/>
                                        <p:tgtEl>
                                          <p:spTgt spid="2253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253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2532">
                                            <p:txEl>
                                              <p:pRg st="0" end="0"/>
                                            </p:txEl>
                                          </p:spTgt>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2532">
                                            <p:txEl>
                                              <p:pRg st="1" end="1"/>
                                            </p:txEl>
                                          </p:spTgt>
                                        </p:tgtEl>
                                        <p:attrNameLst>
                                          <p:attrName>style.visibility</p:attrName>
                                        </p:attrNameLst>
                                      </p:cBhvr>
                                      <p:to>
                                        <p:strVal val="visible"/>
                                      </p:to>
                                    </p:set>
                                    <p:anim calcmode="lin" valueType="num">
                                      <p:cBhvr>
                                        <p:cTn id="14" dur="500" fill="hold"/>
                                        <p:tgtEl>
                                          <p:spTgt spid="2253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253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2532">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2532">
                                            <p:txEl>
                                              <p:pRg st="2" end="2"/>
                                            </p:txEl>
                                          </p:spTgt>
                                        </p:tgtEl>
                                        <p:attrNameLst>
                                          <p:attrName>style.visibility</p:attrName>
                                        </p:attrNameLst>
                                      </p:cBhvr>
                                      <p:to>
                                        <p:strVal val="visible"/>
                                      </p:to>
                                    </p:set>
                                    <p:anim calcmode="lin" valueType="num">
                                      <p:cBhvr>
                                        <p:cTn id="21" dur="500" fill="hold"/>
                                        <p:tgtEl>
                                          <p:spTgt spid="22532">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2532">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25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C:\Users\admin\Desktop\ppt背景图片\ADD9UX7Y1M$FLS8R5[_[EWY.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00" y="0"/>
            <a:ext cx="91494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3554"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3555"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grpSp>
        <p:nvGrpSpPr>
          <p:cNvPr id="8" name="组合 7"/>
          <p:cNvGrpSpPr/>
          <p:nvPr/>
        </p:nvGrpSpPr>
        <p:grpSpPr>
          <a:xfrm>
            <a:off x="2050085" y="764704"/>
            <a:ext cx="5021607" cy="1015663"/>
            <a:chOff x="2050085" y="610681"/>
            <a:chExt cx="5021607" cy="1015663"/>
          </a:xfrm>
        </p:grpSpPr>
        <p:pic>
          <p:nvPicPr>
            <p:cNvPr id="9"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chemeClr val="accent3">
                      <a:lumMod val="75000"/>
                    </a:schemeClr>
                  </a:solidFill>
                  <a:latin typeface="华文琥珀" panose="02010800040101010101" pitchFamily="2" charset="-122"/>
                  <a:ea typeface="华文琥珀" panose="02010800040101010101" pitchFamily="2" charset="-122"/>
                </a:rPr>
                <a:t>专题探究</a:t>
              </a:r>
              <a:endParaRPr lang="zh-CN" altLang="en-US" sz="6000" cap="none" spc="0">
                <a:ln w="11430"/>
                <a:solidFill>
                  <a:schemeClr val="accent3">
                    <a:lumMod val="75000"/>
                  </a:schemeClr>
                </a:solidFill>
                <a:latin typeface="华文琥珀" panose="02010800040101010101" pitchFamily="2" charset="-122"/>
                <a:ea typeface="华文琥珀" panose="02010800040101010101" pitchFamily="2" charset="-122"/>
              </a:endParaRPr>
            </a:p>
          </p:txBody>
        </p:sp>
      </p:grpSp>
      <p:sp>
        <p:nvSpPr>
          <p:cNvPr id="12" name="矩形 1"/>
          <p:cNvSpPr>
            <a:spLocks noChangeArrowheads="1"/>
          </p:cNvSpPr>
          <p:nvPr/>
        </p:nvSpPr>
        <p:spPr bwMode="auto">
          <a:xfrm>
            <a:off x="73270" y="2862657"/>
            <a:ext cx="467290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accent1">
                    <a:lumMod val="75000"/>
                  </a:schemeClr>
                </a:solidFill>
                <a:latin typeface="华文楷体" panose="02010600040101010101" pitchFamily="2" charset="-122"/>
                <a:ea typeface="华文楷体" panose="02010600040101010101" pitchFamily="2" charset="-122"/>
              </a:rPr>
              <a:t>        艾青</a:t>
            </a:r>
            <a:r>
              <a:rPr lang="zh-CN" altLang="en-US" sz="2800" b="1">
                <a:solidFill>
                  <a:schemeClr val="accent1">
                    <a:lumMod val="75000"/>
                  </a:schemeClr>
                </a:solidFill>
                <a:latin typeface="华文楷体" panose="02010600040101010101" pitchFamily="2" charset="-122"/>
                <a:ea typeface="华文楷体" panose="02010600040101010101" pitchFamily="2" charset="-122"/>
              </a:rPr>
              <a:t>诗歌有着丰富的时代文化内涵，值得我们细细品味。阅读诗集，不妨归纳分析一下，艾青诗歌中最常见的意象有哪些？哪些最让你有所触动，甚至产生心灵共鸣？朗读这些诗篇，仔细体会其中的意象和情感，理解其中丰富的思想内涵。</a:t>
            </a: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30058" y="2931886"/>
            <a:ext cx="4384954" cy="3868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矩形 16"/>
          <p:cNvSpPr/>
          <p:nvPr/>
        </p:nvSpPr>
        <p:spPr>
          <a:xfrm>
            <a:off x="2803381" y="1697517"/>
            <a:ext cx="3531736" cy="844205"/>
          </a:xfrm>
          <a:prstGeom prst="rect">
            <a:avLst/>
          </a:prstGeom>
        </p:spPr>
        <p:txBody>
          <a:bodyPr wrap="none">
            <a:spAutoFit/>
          </a:bodyPr>
          <a:lstStyle/>
          <a:p>
            <a:pPr>
              <a:lnSpc>
                <a:spcPct val="150000"/>
              </a:lnSpc>
            </a:pPr>
            <a:r>
              <a:rPr lang="zh-CN" altLang="en-US" sz="3600" b="1" smtClean="0">
                <a:solidFill>
                  <a:srgbClr val="FF0000"/>
                </a:solidFill>
                <a:latin typeface="华文楷体" panose="02010600040101010101" pitchFamily="2" charset="-122"/>
                <a:ea typeface="华文楷体" panose="02010600040101010101" pitchFamily="2" charset="-122"/>
              </a:rPr>
              <a:t>探讨</a:t>
            </a:r>
            <a:r>
              <a:rPr lang="zh-CN" altLang="en-US" sz="3600" b="1">
                <a:solidFill>
                  <a:srgbClr val="FF0000"/>
                </a:solidFill>
                <a:latin typeface="华文楷体" panose="02010600040101010101" pitchFamily="2" charset="-122"/>
                <a:ea typeface="华文楷体" panose="02010600040101010101" pitchFamily="2" charset="-122"/>
              </a:rPr>
              <a:t>诗歌的意象</a:t>
            </a:r>
            <a:r>
              <a:rPr lang="zh-CN" altLang="en-US" sz="3600" b="1">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3573440731"/>
      </p:ext>
    </p:extLst>
  </p:cSld>
  <p:clrMapOvr>
    <a:masterClrMapping/>
  </p:clrMapOvr>
  <mc:AlternateContent>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0-#ppt_w/2"/>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2"/>
                                        </p:tgtEl>
                                        <p:attrNameLst>
                                          <p:attrName>ppt_y</p:attrName>
                                        </p:attrNameLst>
                                      </p:cBhvr>
                                      <p:tavLst>
                                        <p:tav tm="0">
                                          <p:val>
                                            <p:strVal val="#ppt_y"/>
                                          </p:val>
                                        </p:tav>
                                        <p:tav tm="100000">
                                          <p:val>
                                            <p:strVal val="#ppt_y"/>
                                          </p:val>
                                        </p:tav>
                                      </p:tavLst>
                                    </p:anim>
                                    <p:anim calcmode="lin" valueType="num">
                                      <p:cBhvr>
                                        <p:cTn id="24"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Picture 2" descr="C:\Users\admin\Desktop\ppt背景图片\ADD9UX7Y1M$FLS8R5[_[EWY.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00" y="0"/>
            <a:ext cx="91494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2050085" y="764704"/>
            <a:ext cx="5021607" cy="1015663"/>
            <a:chOff x="2050085" y="610681"/>
            <a:chExt cx="5021607" cy="1015663"/>
          </a:xfrm>
        </p:grpSpPr>
        <p:pic>
          <p:nvPicPr>
            <p:cNvPr id="15"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chemeClr val="accent3">
                      <a:lumMod val="75000"/>
                    </a:schemeClr>
                  </a:solidFill>
                  <a:latin typeface="华文琥珀" panose="02010800040101010101" pitchFamily="2" charset="-122"/>
                  <a:ea typeface="华文琥珀" panose="02010800040101010101" pitchFamily="2" charset="-122"/>
                </a:rPr>
                <a:t>专题探究</a:t>
              </a:r>
              <a:endParaRPr lang="zh-CN" altLang="en-US" sz="6000" cap="none" spc="0">
                <a:ln w="11430"/>
                <a:solidFill>
                  <a:schemeClr val="accent3">
                    <a:lumMod val="75000"/>
                  </a:schemeClr>
                </a:solidFill>
                <a:latin typeface="华文琥珀" panose="02010800040101010101" pitchFamily="2" charset="-122"/>
                <a:ea typeface="华文琥珀" panose="02010800040101010101" pitchFamily="2" charset="-122"/>
              </a:endParaRPr>
            </a:p>
          </p:txBody>
        </p:sp>
      </p:grpSp>
      <p:sp>
        <p:nvSpPr>
          <p:cNvPr id="18" name="矩形 17"/>
          <p:cNvSpPr/>
          <p:nvPr/>
        </p:nvSpPr>
        <p:spPr>
          <a:xfrm>
            <a:off x="2803381" y="1697517"/>
            <a:ext cx="3531736" cy="844205"/>
          </a:xfrm>
          <a:prstGeom prst="rect">
            <a:avLst/>
          </a:prstGeom>
        </p:spPr>
        <p:txBody>
          <a:bodyPr wrap="none">
            <a:spAutoFit/>
          </a:bodyPr>
          <a:lstStyle/>
          <a:p>
            <a:pPr>
              <a:lnSpc>
                <a:spcPct val="150000"/>
              </a:lnSpc>
            </a:pPr>
            <a:r>
              <a:rPr lang="zh-CN" altLang="en-US" sz="3600" b="1" smtClean="0">
                <a:solidFill>
                  <a:srgbClr val="FF0000"/>
                </a:solidFill>
                <a:latin typeface="华文楷体" panose="02010600040101010101" pitchFamily="2" charset="-122"/>
                <a:ea typeface="华文楷体" panose="02010600040101010101" pitchFamily="2" charset="-122"/>
              </a:rPr>
              <a:t>探讨</a:t>
            </a:r>
            <a:r>
              <a:rPr lang="zh-CN" altLang="en-US" sz="3600" b="1">
                <a:solidFill>
                  <a:srgbClr val="FF0000"/>
                </a:solidFill>
                <a:latin typeface="华文楷体" panose="02010600040101010101" pitchFamily="2" charset="-122"/>
                <a:ea typeface="华文楷体" panose="02010600040101010101" pitchFamily="2" charset="-122"/>
              </a:rPr>
              <a:t>诗歌的意象</a:t>
            </a:r>
            <a:r>
              <a:rPr lang="zh-CN" altLang="en-US" sz="3600" b="1">
                <a:latin typeface="华文楷体" panose="02010600040101010101" pitchFamily="2" charset="-122"/>
                <a:ea typeface="华文楷体" panose="02010600040101010101" pitchFamily="2" charset="-122"/>
              </a:rPr>
              <a:t> </a:t>
            </a:r>
          </a:p>
        </p:txBody>
      </p:sp>
      <p:sp>
        <p:nvSpPr>
          <p:cNvPr id="25602"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5603"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5604" name="矩形 1"/>
          <p:cNvSpPr>
            <a:spLocks noChangeArrowheads="1"/>
          </p:cNvSpPr>
          <p:nvPr/>
        </p:nvSpPr>
        <p:spPr bwMode="auto">
          <a:xfrm>
            <a:off x="380393" y="2637953"/>
            <a:ext cx="8457150" cy="419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800" b="1">
                <a:solidFill>
                  <a:srgbClr val="FF00FF"/>
                </a:solidFill>
                <a:latin typeface="华文楷体" panose="02010600040101010101" pitchFamily="2" charset="-122"/>
                <a:ea typeface="华文楷体" panose="02010600040101010101" pitchFamily="2" charset="-122"/>
              </a:rPr>
              <a:t>探究示例：</a:t>
            </a:r>
            <a:r>
              <a:rPr lang="zh-CN" altLang="en-US" sz="2800" b="1">
                <a:solidFill>
                  <a:srgbClr val="663300"/>
                </a:solidFill>
                <a:latin typeface="华文楷体" panose="02010600040101010101" pitchFamily="2" charset="-122"/>
                <a:ea typeface="华文楷体" panose="02010600040101010101" pitchFamily="2" charset="-122"/>
              </a:rPr>
              <a:t>艾青诗歌的中心意象是：</a:t>
            </a:r>
            <a:r>
              <a:rPr lang="zh-CN" altLang="en-US" sz="2800" b="1">
                <a:solidFill>
                  <a:srgbClr val="3333FF"/>
                </a:solidFill>
                <a:latin typeface="华文楷体" panose="02010600040101010101" pitchFamily="2" charset="-122"/>
                <a:ea typeface="华文楷体" panose="02010600040101010101" pitchFamily="2" charset="-122"/>
              </a:rPr>
              <a:t>土地与太阳</a:t>
            </a:r>
            <a:r>
              <a:rPr lang="zh-CN" altLang="en-US" sz="2800" b="1">
                <a:solidFill>
                  <a:srgbClr val="663300"/>
                </a:solidFill>
                <a:latin typeface="华文楷体" panose="02010600040101010101" pitchFamily="2" charset="-122"/>
                <a:ea typeface="华文楷体" panose="02010600040101010101" pitchFamily="2" charset="-122"/>
              </a:rPr>
              <a:t>。</a:t>
            </a:r>
            <a:endParaRPr lang="en-US" altLang="zh-CN" sz="2800" b="1">
              <a:solidFill>
                <a:srgbClr val="663300"/>
              </a:solidFill>
              <a:latin typeface="华文楷体" panose="02010600040101010101" pitchFamily="2" charset="-122"/>
              <a:ea typeface="华文楷体" panose="02010600040101010101" pitchFamily="2" charset="-122"/>
            </a:endParaRPr>
          </a:p>
          <a:p>
            <a:pPr eaLnBrk="1" hangingPunct="1">
              <a:lnSpc>
                <a:spcPct val="120000"/>
              </a:lnSpc>
            </a:pPr>
            <a:r>
              <a:rPr lang="zh-CN" altLang="en-US" sz="2800" b="1">
                <a:solidFill>
                  <a:srgbClr val="663300"/>
                </a:solidFill>
                <a:latin typeface="华文楷体" panose="02010600040101010101" pitchFamily="2" charset="-122"/>
                <a:ea typeface="华文楷体" panose="02010600040101010101" pitchFamily="2" charset="-122"/>
              </a:rPr>
              <a:t>    </a:t>
            </a:r>
            <a:r>
              <a:rPr lang="zh-CN" altLang="en-US" sz="2800" b="1" smtClean="0">
                <a:solidFill>
                  <a:srgbClr val="663300"/>
                </a:solidFill>
                <a:latin typeface="华文楷体" panose="02010600040101010101" pitchFamily="2" charset="-122"/>
                <a:ea typeface="华文楷体" panose="02010600040101010101" pitchFamily="2" charset="-122"/>
              </a:rPr>
              <a:t>    </a:t>
            </a:r>
            <a:r>
              <a:rPr lang="zh-CN" altLang="en-US" sz="2800" b="1" smtClean="0">
                <a:solidFill>
                  <a:srgbClr val="3333FF"/>
                </a:solidFill>
                <a:latin typeface="华文楷体" panose="02010600040101010101" pitchFamily="2" charset="-122"/>
                <a:ea typeface="华文楷体" panose="02010600040101010101" pitchFamily="2" charset="-122"/>
              </a:rPr>
              <a:t>“土地”</a:t>
            </a:r>
            <a:r>
              <a:rPr lang="zh-CN" altLang="en-US" sz="2800" b="1">
                <a:solidFill>
                  <a:srgbClr val="3333FF"/>
                </a:solidFill>
                <a:latin typeface="华文楷体" panose="02010600040101010101" pitchFamily="2" charset="-122"/>
                <a:ea typeface="华文楷体" panose="02010600040101010101" pitchFamily="2" charset="-122"/>
              </a:rPr>
              <a:t>的意象里，凝聚着诗人对祖国──大地母亲最深沉的爱</a:t>
            </a:r>
            <a:r>
              <a:rPr lang="zh-CN" altLang="en-US" sz="2800" b="1">
                <a:solidFill>
                  <a:srgbClr val="663300"/>
                </a:solidFill>
                <a:latin typeface="华文楷体" panose="02010600040101010101" pitchFamily="2" charset="-122"/>
                <a:ea typeface="华文楷体" panose="02010600040101010101" pitchFamily="2" charset="-122"/>
              </a:rPr>
              <a:t>；爱国主义是艾青作品中永远唱不尽的主题。 </a:t>
            </a:r>
          </a:p>
          <a:p>
            <a:pPr eaLnBrk="1" hangingPunct="1">
              <a:lnSpc>
                <a:spcPct val="120000"/>
              </a:lnSpc>
            </a:pPr>
            <a:r>
              <a:rPr lang="zh-CN" altLang="en-US" sz="2800" b="1">
                <a:solidFill>
                  <a:srgbClr val="663300"/>
                </a:solidFill>
                <a:latin typeface="华文楷体" panose="02010600040101010101" pitchFamily="2" charset="-122"/>
                <a:ea typeface="华文楷体" panose="02010600040101010101" pitchFamily="2" charset="-122"/>
              </a:rPr>
              <a:t>   </a:t>
            </a:r>
            <a:r>
              <a:rPr lang="zh-CN" altLang="en-US" sz="2800" b="1" smtClean="0">
                <a:solidFill>
                  <a:srgbClr val="663300"/>
                </a:solidFill>
                <a:latin typeface="华文楷体" panose="02010600040101010101" pitchFamily="2" charset="-122"/>
                <a:ea typeface="华文楷体" panose="02010600040101010101" pitchFamily="2" charset="-122"/>
              </a:rPr>
              <a:t>     </a:t>
            </a:r>
            <a:r>
              <a:rPr lang="zh-CN" altLang="en-US" sz="2800" b="1">
                <a:solidFill>
                  <a:srgbClr val="663300"/>
                </a:solidFill>
                <a:latin typeface="华文楷体" panose="02010600040101010101" pitchFamily="2" charset="-122"/>
                <a:ea typeface="华文楷体" panose="02010600040101010101" pitchFamily="2" charset="-122"/>
              </a:rPr>
              <a:t>诗人关注的中心始终是与中国土地合而为一的普通农民的命运。他写出了“土地</a:t>
            </a:r>
            <a:r>
              <a:rPr lang="en-US" altLang="zh-CN" sz="2800" b="1">
                <a:solidFill>
                  <a:srgbClr val="663300"/>
                </a:solidFill>
                <a:latin typeface="华文楷体" panose="02010600040101010101" pitchFamily="2" charset="-122"/>
                <a:ea typeface="华文楷体" panose="02010600040101010101" pitchFamily="2" charset="-122"/>
              </a:rPr>
              <a:t>—</a:t>
            </a:r>
            <a:r>
              <a:rPr lang="zh-CN" altLang="en-US" sz="2800" b="1">
                <a:solidFill>
                  <a:srgbClr val="663300"/>
                </a:solidFill>
                <a:latin typeface="华文楷体" panose="02010600040101010101" pitchFamily="2" charset="-122"/>
                <a:ea typeface="华文楷体" panose="02010600040101010101" pitchFamily="2" charset="-122"/>
              </a:rPr>
              <a:t>农民”受蹂躏的痛苦；“雪落在中国的土地上，寒冷在封锁着中国呀”，更写出了“游动于地心的热气”、“土地</a:t>
            </a:r>
            <a:r>
              <a:rPr lang="en-US" altLang="zh-CN" sz="2800" b="1">
                <a:solidFill>
                  <a:srgbClr val="663300"/>
                </a:solidFill>
                <a:latin typeface="华文楷体" panose="02010600040101010101" pitchFamily="2" charset="-122"/>
                <a:ea typeface="华文楷体" panose="02010600040101010101" pitchFamily="2" charset="-122"/>
              </a:rPr>
              <a:t>—</a:t>
            </a:r>
            <a:r>
              <a:rPr lang="zh-CN" altLang="en-US" sz="2800" b="1">
                <a:solidFill>
                  <a:srgbClr val="663300"/>
                </a:solidFill>
                <a:latin typeface="华文楷体" panose="02010600040101010101" pitchFamily="2" charset="-122"/>
                <a:ea typeface="华文楷体" panose="02010600040101010101" pitchFamily="2" charset="-122"/>
              </a:rPr>
              <a:t>农民”</a:t>
            </a:r>
            <a:r>
              <a:rPr lang="zh-CN" altLang="en-US" sz="2800" b="1" smtClean="0">
                <a:solidFill>
                  <a:srgbClr val="663300"/>
                </a:solidFill>
                <a:latin typeface="华文楷体" panose="02010600040101010101" pitchFamily="2" charset="-122"/>
                <a:ea typeface="华文楷体" panose="02010600040101010101" pitchFamily="2" charset="-122"/>
              </a:rPr>
              <a:t>的</a:t>
            </a:r>
            <a:endParaRPr lang="zh-CN" altLang="en-US" sz="2800" b="1">
              <a:solidFill>
                <a:srgbClr val="6633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34070853"/>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down)">
                                      <p:cBhvr>
                                        <p:cTn id="7" dur="580">
                                          <p:stCondLst>
                                            <p:cond delay="0"/>
                                          </p:stCondLst>
                                        </p:cTn>
                                        <p:tgtEl>
                                          <p:spTgt spid="25604">
                                            <p:txEl>
                                              <p:pRg st="0" end="0"/>
                                            </p:txEl>
                                          </p:spTgt>
                                        </p:tgtEl>
                                      </p:cBhvr>
                                    </p:animEffect>
                                    <p:anim calcmode="lin" valueType="num">
                                      <p:cBhvr>
                                        <p:cTn id="8" dur="1822" tmFilter="0,0; 0.14,0.36; 0.43,0.73; 0.71,0.91; 1.0,1.0">
                                          <p:stCondLst>
                                            <p:cond delay="0"/>
                                          </p:stCondLst>
                                        </p:cTn>
                                        <p:tgtEl>
                                          <p:spTgt spid="2560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60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60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60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60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604">
                                            <p:txEl>
                                              <p:pRg st="0" end="0"/>
                                            </p:txEl>
                                          </p:spTgt>
                                        </p:tgtEl>
                                      </p:cBhvr>
                                      <p:to x="100000" y="60000"/>
                                    </p:animScale>
                                    <p:animScale>
                                      <p:cBhvr>
                                        <p:cTn id="14" dur="166" decel="50000">
                                          <p:stCondLst>
                                            <p:cond delay="676"/>
                                          </p:stCondLst>
                                        </p:cTn>
                                        <p:tgtEl>
                                          <p:spTgt spid="25604">
                                            <p:txEl>
                                              <p:pRg st="0" end="0"/>
                                            </p:txEl>
                                          </p:spTgt>
                                        </p:tgtEl>
                                      </p:cBhvr>
                                      <p:to x="100000" y="100000"/>
                                    </p:animScale>
                                    <p:animScale>
                                      <p:cBhvr>
                                        <p:cTn id="15" dur="26">
                                          <p:stCondLst>
                                            <p:cond delay="1312"/>
                                          </p:stCondLst>
                                        </p:cTn>
                                        <p:tgtEl>
                                          <p:spTgt spid="25604">
                                            <p:txEl>
                                              <p:pRg st="0" end="0"/>
                                            </p:txEl>
                                          </p:spTgt>
                                        </p:tgtEl>
                                      </p:cBhvr>
                                      <p:to x="100000" y="80000"/>
                                    </p:animScale>
                                    <p:animScale>
                                      <p:cBhvr>
                                        <p:cTn id="16" dur="166" decel="50000">
                                          <p:stCondLst>
                                            <p:cond delay="1338"/>
                                          </p:stCondLst>
                                        </p:cTn>
                                        <p:tgtEl>
                                          <p:spTgt spid="25604">
                                            <p:txEl>
                                              <p:pRg st="0" end="0"/>
                                            </p:txEl>
                                          </p:spTgt>
                                        </p:tgtEl>
                                      </p:cBhvr>
                                      <p:to x="100000" y="100000"/>
                                    </p:animScale>
                                    <p:animScale>
                                      <p:cBhvr>
                                        <p:cTn id="17" dur="26">
                                          <p:stCondLst>
                                            <p:cond delay="1642"/>
                                          </p:stCondLst>
                                        </p:cTn>
                                        <p:tgtEl>
                                          <p:spTgt spid="25604">
                                            <p:txEl>
                                              <p:pRg st="0" end="0"/>
                                            </p:txEl>
                                          </p:spTgt>
                                        </p:tgtEl>
                                      </p:cBhvr>
                                      <p:to x="100000" y="90000"/>
                                    </p:animScale>
                                    <p:animScale>
                                      <p:cBhvr>
                                        <p:cTn id="18" dur="166" decel="50000">
                                          <p:stCondLst>
                                            <p:cond delay="1668"/>
                                          </p:stCondLst>
                                        </p:cTn>
                                        <p:tgtEl>
                                          <p:spTgt spid="25604">
                                            <p:txEl>
                                              <p:pRg st="0" end="0"/>
                                            </p:txEl>
                                          </p:spTgt>
                                        </p:tgtEl>
                                      </p:cBhvr>
                                      <p:to x="100000" y="100000"/>
                                    </p:animScale>
                                    <p:animScale>
                                      <p:cBhvr>
                                        <p:cTn id="19" dur="26">
                                          <p:stCondLst>
                                            <p:cond delay="1808"/>
                                          </p:stCondLst>
                                        </p:cTn>
                                        <p:tgtEl>
                                          <p:spTgt spid="25604">
                                            <p:txEl>
                                              <p:pRg st="0" end="0"/>
                                            </p:txEl>
                                          </p:spTgt>
                                        </p:tgtEl>
                                      </p:cBhvr>
                                      <p:to x="100000" y="95000"/>
                                    </p:animScale>
                                    <p:animScale>
                                      <p:cBhvr>
                                        <p:cTn id="20" dur="166" decel="50000">
                                          <p:stCondLst>
                                            <p:cond delay="1834"/>
                                          </p:stCondLst>
                                        </p:cTn>
                                        <p:tgtEl>
                                          <p:spTgt spid="25604">
                                            <p:txEl>
                                              <p:pRg st="0" end="0"/>
                                            </p:txEl>
                                          </p:spTgt>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604">
                                            <p:txEl>
                                              <p:pRg st="1" end="1"/>
                                            </p:txEl>
                                          </p:spTgt>
                                        </p:tgtEl>
                                        <p:attrNameLst>
                                          <p:attrName>style.visibility</p:attrName>
                                        </p:attrNameLst>
                                      </p:cBhvr>
                                      <p:to>
                                        <p:strVal val="visible"/>
                                      </p:to>
                                    </p:set>
                                    <p:animEffect transition="in" filter="wipe(down)">
                                      <p:cBhvr>
                                        <p:cTn id="25" dur="580">
                                          <p:stCondLst>
                                            <p:cond delay="0"/>
                                          </p:stCondLst>
                                        </p:cTn>
                                        <p:tgtEl>
                                          <p:spTgt spid="25604">
                                            <p:txEl>
                                              <p:pRg st="1" end="1"/>
                                            </p:txEl>
                                          </p:spTgt>
                                        </p:tgtEl>
                                      </p:cBhvr>
                                    </p:animEffect>
                                    <p:anim calcmode="lin" valueType="num">
                                      <p:cBhvr>
                                        <p:cTn id="26" dur="1822" tmFilter="0,0; 0.14,0.36; 0.43,0.73; 0.71,0.91; 1.0,1.0">
                                          <p:stCondLst>
                                            <p:cond delay="0"/>
                                          </p:stCondLst>
                                        </p:cTn>
                                        <p:tgtEl>
                                          <p:spTgt spid="25604">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604">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604">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604">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604">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5604">
                                            <p:txEl>
                                              <p:pRg st="1" end="1"/>
                                            </p:txEl>
                                          </p:spTgt>
                                        </p:tgtEl>
                                      </p:cBhvr>
                                      <p:to x="100000" y="60000"/>
                                    </p:animScale>
                                    <p:animScale>
                                      <p:cBhvr>
                                        <p:cTn id="32" dur="166" decel="50000">
                                          <p:stCondLst>
                                            <p:cond delay="676"/>
                                          </p:stCondLst>
                                        </p:cTn>
                                        <p:tgtEl>
                                          <p:spTgt spid="25604">
                                            <p:txEl>
                                              <p:pRg st="1" end="1"/>
                                            </p:txEl>
                                          </p:spTgt>
                                        </p:tgtEl>
                                      </p:cBhvr>
                                      <p:to x="100000" y="100000"/>
                                    </p:animScale>
                                    <p:animScale>
                                      <p:cBhvr>
                                        <p:cTn id="33" dur="26">
                                          <p:stCondLst>
                                            <p:cond delay="1312"/>
                                          </p:stCondLst>
                                        </p:cTn>
                                        <p:tgtEl>
                                          <p:spTgt spid="25604">
                                            <p:txEl>
                                              <p:pRg st="1" end="1"/>
                                            </p:txEl>
                                          </p:spTgt>
                                        </p:tgtEl>
                                      </p:cBhvr>
                                      <p:to x="100000" y="80000"/>
                                    </p:animScale>
                                    <p:animScale>
                                      <p:cBhvr>
                                        <p:cTn id="34" dur="166" decel="50000">
                                          <p:stCondLst>
                                            <p:cond delay="1338"/>
                                          </p:stCondLst>
                                        </p:cTn>
                                        <p:tgtEl>
                                          <p:spTgt spid="25604">
                                            <p:txEl>
                                              <p:pRg st="1" end="1"/>
                                            </p:txEl>
                                          </p:spTgt>
                                        </p:tgtEl>
                                      </p:cBhvr>
                                      <p:to x="100000" y="100000"/>
                                    </p:animScale>
                                    <p:animScale>
                                      <p:cBhvr>
                                        <p:cTn id="35" dur="26">
                                          <p:stCondLst>
                                            <p:cond delay="1642"/>
                                          </p:stCondLst>
                                        </p:cTn>
                                        <p:tgtEl>
                                          <p:spTgt spid="25604">
                                            <p:txEl>
                                              <p:pRg st="1" end="1"/>
                                            </p:txEl>
                                          </p:spTgt>
                                        </p:tgtEl>
                                      </p:cBhvr>
                                      <p:to x="100000" y="90000"/>
                                    </p:animScale>
                                    <p:animScale>
                                      <p:cBhvr>
                                        <p:cTn id="36" dur="166" decel="50000">
                                          <p:stCondLst>
                                            <p:cond delay="1668"/>
                                          </p:stCondLst>
                                        </p:cTn>
                                        <p:tgtEl>
                                          <p:spTgt spid="25604">
                                            <p:txEl>
                                              <p:pRg st="1" end="1"/>
                                            </p:txEl>
                                          </p:spTgt>
                                        </p:tgtEl>
                                      </p:cBhvr>
                                      <p:to x="100000" y="100000"/>
                                    </p:animScale>
                                    <p:animScale>
                                      <p:cBhvr>
                                        <p:cTn id="37" dur="26">
                                          <p:stCondLst>
                                            <p:cond delay="1808"/>
                                          </p:stCondLst>
                                        </p:cTn>
                                        <p:tgtEl>
                                          <p:spTgt spid="25604">
                                            <p:txEl>
                                              <p:pRg st="1" end="1"/>
                                            </p:txEl>
                                          </p:spTgt>
                                        </p:tgtEl>
                                      </p:cBhvr>
                                      <p:to x="100000" y="95000"/>
                                    </p:animScale>
                                    <p:animScale>
                                      <p:cBhvr>
                                        <p:cTn id="38" dur="166" decel="50000">
                                          <p:stCondLst>
                                            <p:cond delay="1834"/>
                                          </p:stCondLst>
                                        </p:cTn>
                                        <p:tgtEl>
                                          <p:spTgt spid="25604">
                                            <p:txEl>
                                              <p:pRg st="1" end="1"/>
                                            </p:txEl>
                                          </p:spTgt>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5604">
                                            <p:txEl>
                                              <p:pRg st="2" end="2"/>
                                            </p:txEl>
                                          </p:spTgt>
                                        </p:tgtEl>
                                        <p:attrNameLst>
                                          <p:attrName>style.visibility</p:attrName>
                                        </p:attrNameLst>
                                      </p:cBhvr>
                                      <p:to>
                                        <p:strVal val="visible"/>
                                      </p:to>
                                    </p:set>
                                    <p:animEffect transition="in" filter="wipe(down)">
                                      <p:cBhvr>
                                        <p:cTn id="43" dur="580">
                                          <p:stCondLst>
                                            <p:cond delay="0"/>
                                          </p:stCondLst>
                                        </p:cTn>
                                        <p:tgtEl>
                                          <p:spTgt spid="25604">
                                            <p:txEl>
                                              <p:pRg st="2" end="2"/>
                                            </p:txEl>
                                          </p:spTgt>
                                        </p:tgtEl>
                                      </p:cBhvr>
                                    </p:animEffect>
                                    <p:anim calcmode="lin" valueType="num">
                                      <p:cBhvr>
                                        <p:cTn id="44" dur="1822" tmFilter="0,0; 0.14,0.36; 0.43,0.73; 0.71,0.91; 1.0,1.0">
                                          <p:stCondLst>
                                            <p:cond delay="0"/>
                                          </p:stCondLst>
                                        </p:cTn>
                                        <p:tgtEl>
                                          <p:spTgt spid="25604">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5604">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5604">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5604">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5604">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5604">
                                            <p:txEl>
                                              <p:pRg st="2" end="2"/>
                                            </p:txEl>
                                          </p:spTgt>
                                        </p:tgtEl>
                                      </p:cBhvr>
                                      <p:to x="100000" y="60000"/>
                                    </p:animScale>
                                    <p:animScale>
                                      <p:cBhvr>
                                        <p:cTn id="50" dur="166" decel="50000">
                                          <p:stCondLst>
                                            <p:cond delay="676"/>
                                          </p:stCondLst>
                                        </p:cTn>
                                        <p:tgtEl>
                                          <p:spTgt spid="25604">
                                            <p:txEl>
                                              <p:pRg st="2" end="2"/>
                                            </p:txEl>
                                          </p:spTgt>
                                        </p:tgtEl>
                                      </p:cBhvr>
                                      <p:to x="100000" y="100000"/>
                                    </p:animScale>
                                    <p:animScale>
                                      <p:cBhvr>
                                        <p:cTn id="51" dur="26">
                                          <p:stCondLst>
                                            <p:cond delay="1312"/>
                                          </p:stCondLst>
                                        </p:cTn>
                                        <p:tgtEl>
                                          <p:spTgt spid="25604">
                                            <p:txEl>
                                              <p:pRg st="2" end="2"/>
                                            </p:txEl>
                                          </p:spTgt>
                                        </p:tgtEl>
                                      </p:cBhvr>
                                      <p:to x="100000" y="80000"/>
                                    </p:animScale>
                                    <p:animScale>
                                      <p:cBhvr>
                                        <p:cTn id="52" dur="166" decel="50000">
                                          <p:stCondLst>
                                            <p:cond delay="1338"/>
                                          </p:stCondLst>
                                        </p:cTn>
                                        <p:tgtEl>
                                          <p:spTgt spid="25604">
                                            <p:txEl>
                                              <p:pRg st="2" end="2"/>
                                            </p:txEl>
                                          </p:spTgt>
                                        </p:tgtEl>
                                      </p:cBhvr>
                                      <p:to x="100000" y="100000"/>
                                    </p:animScale>
                                    <p:animScale>
                                      <p:cBhvr>
                                        <p:cTn id="53" dur="26">
                                          <p:stCondLst>
                                            <p:cond delay="1642"/>
                                          </p:stCondLst>
                                        </p:cTn>
                                        <p:tgtEl>
                                          <p:spTgt spid="25604">
                                            <p:txEl>
                                              <p:pRg st="2" end="2"/>
                                            </p:txEl>
                                          </p:spTgt>
                                        </p:tgtEl>
                                      </p:cBhvr>
                                      <p:to x="100000" y="90000"/>
                                    </p:animScale>
                                    <p:animScale>
                                      <p:cBhvr>
                                        <p:cTn id="54" dur="166" decel="50000">
                                          <p:stCondLst>
                                            <p:cond delay="1668"/>
                                          </p:stCondLst>
                                        </p:cTn>
                                        <p:tgtEl>
                                          <p:spTgt spid="25604">
                                            <p:txEl>
                                              <p:pRg st="2" end="2"/>
                                            </p:txEl>
                                          </p:spTgt>
                                        </p:tgtEl>
                                      </p:cBhvr>
                                      <p:to x="100000" y="100000"/>
                                    </p:animScale>
                                    <p:animScale>
                                      <p:cBhvr>
                                        <p:cTn id="55" dur="26">
                                          <p:stCondLst>
                                            <p:cond delay="1808"/>
                                          </p:stCondLst>
                                        </p:cTn>
                                        <p:tgtEl>
                                          <p:spTgt spid="25604">
                                            <p:txEl>
                                              <p:pRg st="2" end="2"/>
                                            </p:txEl>
                                          </p:spTgt>
                                        </p:tgtEl>
                                      </p:cBhvr>
                                      <p:to x="100000" y="95000"/>
                                    </p:animScale>
                                    <p:animScale>
                                      <p:cBhvr>
                                        <p:cTn id="56" dur="166" decel="50000">
                                          <p:stCondLst>
                                            <p:cond delay="1834"/>
                                          </p:stCondLst>
                                        </p:cTn>
                                        <p:tgtEl>
                                          <p:spTgt spid="2560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 name="Picture 2" descr="C:\Users\admin\Desktop\ppt背景图片\ADD9UX7Y1M$FLS8R5[_[EWY.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00" y="0"/>
            <a:ext cx="91494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2050085" y="764704"/>
            <a:ext cx="5021607" cy="1015663"/>
            <a:chOff x="2050085" y="610681"/>
            <a:chExt cx="5021607" cy="1015663"/>
          </a:xfrm>
        </p:grpSpPr>
        <p:pic>
          <p:nvPicPr>
            <p:cNvPr id="15"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chemeClr val="accent3">
                      <a:lumMod val="75000"/>
                    </a:schemeClr>
                  </a:solidFill>
                  <a:latin typeface="华文琥珀" panose="02010800040101010101" pitchFamily="2" charset="-122"/>
                  <a:ea typeface="华文琥珀" panose="02010800040101010101" pitchFamily="2" charset="-122"/>
                </a:rPr>
                <a:t>专题探究</a:t>
              </a:r>
              <a:endParaRPr lang="zh-CN" altLang="en-US" sz="6000" cap="none" spc="0">
                <a:ln w="11430"/>
                <a:solidFill>
                  <a:schemeClr val="accent3">
                    <a:lumMod val="75000"/>
                  </a:schemeClr>
                </a:solidFill>
                <a:latin typeface="华文琥珀" panose="02010800040101010101" pitchFamily="2" charset="-122"/>
                <a:ea typeface="华文琥珀" panose="02010800040101010101" pitchFamily="2" charset="-122"/>
              </a:endParaRPr>
            </a:p>
          </p:txBody>
        </p:sp>
      </p:grpSp>
      <p:sp>
        <p:nvSpPr>
          <p:cNvPr id="18" name="矩形 17"/>
          <p:cNvSpPr/>
          <p:nvPr/>
        </p:nvSpPr>
        <p:spPr>
          <a:xfrm>
            <a:off x="2803381" y="1697517"/>
            <a:ext cx="3531736" cy="844205"/>
          </a:xfrm>
          <a:prstGeom prst="rect">
            <a:avLst/>
          </a:prstGeom>
        </p:spPr>
        <p:txBody>
          <a:bodyPr wrap="none">
            <a:spAutoFit/>
          </a:bodyPr>
          <a:lstStyle/>
          <a:p>
            <a:pPr>
              <a:lnSpc>
                <a:spcPct val="150000"/>
              </a:lnSpc>
            </a:pPr>
            <a:r>
              <a:rPr lang="zh-CN" altLang="en-US" sz="3600" b="1" smtClean="0">
                <a:solidFill>
                  <a:srgbClr val="FF0000"/>
                </a:solidFill>
                <a:latin typeface="华文楷体" panose="02010600040101010101" pitchFamily="2" charset="-122"/>
                <a:ea typeface="华文楷体" panose="02010600040101010101" pitchFamily="2" charset="-122"/>
              </a:rPr>
              <a:t>探讨</a:t>
            </a:r>
            <a:r>
              <a:rPr lang="zh-CN" altLang="en-US" sz="3600" b="1">
                <a:solidFill>
                  <a:srgbClr val="FF0000"/>
                </a:solidFill>
                <a:latin typeface="华文楷体" panose="02010600040101010101" pitchFamily="2" charset="-122"/>
                <a:ea typeface="华文楷体" panose="02010600040101010101" pitchFamily="2" charset="-122"/>
              </a:rPr>
              <a:t>诗歌的意象</a:t>
            </a:r>
            <a:r>
              <a:rPr lang="zh-CN" altLang="en-US" sz="3600" b="1">
                <a:latin typeface="华文楷体" panose="02010600040101010101" pitchFamily="2" charset="-122"/>
                <a:ea typeface="华文楷体" panose="02010600040101010101" pitchFamily="2" charset="-122"/>
              </a:rPr>
              <a:t> </a:t>
            </a:r>
          </a:p>
        </p:txBody>
      </p:sp>
      <p:sp>
        <p:nvSpPr>
          <p:cNvPr id="26626" name="文本框 13"/>
          <p:cNvSpPr txBox="1">
            <a:spLocks noChangeArrowheads="1"/>
          </p:cNvSpPr>
          <p:nvPr/>
        </p:nvSpPr>
        <p:spPr bwMode="auto">
          <a:xfrm>
            <a:off x="10761663" y="2338918"/>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6627" name="文本框 14"/>
          <p:cNvSpPr txBox="1">
            <a:spLocks noChangeArrowheads="1"/>
          </p:cNvSpPr>
          <p:nvPr/>
        </p:nvSpPr>
        <p:spPr bwMode="auto">
          <a:xfrm>
            <a:off x="10561638" y="416983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26628" name="矩形 1"/>
          <p:cNvSpPr>
            <a:spLocks noChangeArrowheads="1"/>
          </p:cNvSpPr>
          <p:nvPr/>
        </p:nvSpPr>
        <p:spPr bwMode="auto">
          <a:xfrm>
            <a:off x="168672" y="2653296"/>
            <a:ext cx="8853714" cy="419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800" b="1">
                <a:solidFill>
                  <a:srgbClr val="663300"/>
                </a:solidFill>
                <a:latin typeface="华文楷体" panose="02010600040101010101" pitchFamily="2" charset="-122"/>
                <a:ea typeface="华文楷体" panose="02010600040101010101" pitchFamily="2" charset="-122"/>
              </a:rPr>
              <a:t>复活：“我们的曾经死了的大地，在明朗的天空下，已复活了”；写出了“土地</a:t>
            </a:r>
            <a:r>
              <a:rPr lang="en-US" altLang="zh-CN" sz="2800" b="1">
                <a:solidFill>
                  <a:srgbClr val="663300"/>
                </a:solidFill>
                <a:latin typeface="华文楷体" panose="02010600040101010101" pitchFamily="2" charset="-122"/>
                <a:ea typeface="华文楷体" panose="02010600040101010101" pitchFamily="2" charset="-122"/>
              </a:rPr>
              <a:t>—</a:t>
            </a:r>
            <a:r>
              <a:rPr lang="zh-CN" altLang="en-US" sz="2800" b="1">
                <a:solidFill>
                  <a:srgbClr val="663300"/>
                </a:solidFill>
                <a:latin typeface="华文楷体" panose="02010600040101010101" pitchFamily="2" charset="-122"/>
                <a:ea typeface="华文楷体" panose="02010600040101010101" pitchFamily="2" charset="-122"/>
              </a:rPr>
              <a:t>农民”的翻身与解放。这正是对于土地的痛苦、复活与解放的描绘，真实地写出了中国农村现实的灵魂。 </a:t>
            </a:r>
          </a:p>
          <a:p>
            <a:pPr eaLnBrk="1" hangingPunct="1">
              <a:lnSpc>
                <a:spcPct val="120000"/>
              </a:lnSpc>
            </a:pPr>
            <a:r>
              <a:rPr lang="zh-CN" altLang="en-US" sz="2800" b="1">
                <a:solidFill>
                  <a:srgbClr val="663300"/>
                </a:solidFill>
                <a:latin typeface="华文楷体" panose="02010600040101010101" pitchFamily="2" charset="-122"/>
                <a:ea typeface="华文楷体" panose="02010600040101010101" pitchFamily="2" charset="-122"/>
              </a:rPr>
              <a:t>    </a:t>
            </a:r>
            <a:r>
              <a:rPr lang="zh-CN" altLang="en-US" sz="2800" b="1" smtClean="0">
                <a:solidFill>
                  <a:srgbClr val="663300"/>
                </a:solidFill>
                <a:latin typeface="华文楷体" panose="02010600040101010101" pitchFamily="2" charset="-122"/>
                <a:ea typeface="华文楷体" panose="02010600040101010101" pitchFamily="2" charset="-122"/>
              </a:rPr>
              <a:t>   </a:t>
            </a:r>
            <a:r>
              <a:rPr lang="zh-CN" altLang="en-US" sz="2800" b="1" smtClean="0">
                <a:solidFill>
                  <a:srgbClr val="3333FF"/>
                </a:solidFill>
                <a:latin typeface="华文楷体" panose="02010600040101010101" pitchFamily="2" charset="-122"/>
                <a:ea typeface="华文楷体" panose="02010600040101010101" pitchFamily="2" charset="-122"/>
              </a:rPr>
              <a:t>“太阳”</a:t>
            </a:r>
            <a:r>
              <a:rPr lang="zh-CN" altLang="en-US" sz="2800" b="1">
                <a:solidFill>
                  <a:srgbClr val="3333FF"/>
                </a:solidFill>
                <a:latin typeface="华文楷体" panose="02010600040101010101" pitchFamily="2" charset="-122"/>
                <a:ea typeface="华文楷体" panose="02010600040101010101" pitchFamily="2" charset="-122"/>
              </a:rPr>
              <a:t>的意象表现了</a:t>
            </a:r>
            <a:r>
              <a:rPr lang="zh-CN" altLang="en-US" sz="2800" b="1" smtClean="0">
                <a:solidFill>
                  <a:srgbClr val="3333FF"/>
                </a:solidFill>
                <a:latin typeface="华文楷体" panose="02010600040101010101" pitchFamily="2" charset="-122"/>
                <a:ea typeface="华文楷体" panose="02010600040101010101" pitchFamily="2" charset="-122"/>
              </a:rPr>
              <a:t>诗人对于</a:t>
            </a:r>
            <a:r>
              <a:rPr lang="zh-CN" altLang="en-US" sz="2800" b="1">
                <a:solidFill>
                  <a:srgbClr val="3333FF"/>
                </a:solidFill>
                <a:latin typeface="华文楷体" panose="02010600040101010101" pitchFamily="2" charset="-122"/>
                <a:ea typeface="华文楷体" panose="02010600040101010101" pitchFamily="2" charset="-122"/>
              </a:rPr>
              <a:t>光明、理想、美好生活热烈的不息的追求。</a:t>
            </a:r>
            <a:r>
              <a:rPr lang="zh-CN" altLang="en-US" sz="2800" b="1">
                <a:solidFill>
                  <a:srgbClr val="663300"/>
                </a:solidFill>
                <a:latin typeface="华文楷体" panose="02010600040101010101" pitchFamily="2" charset="-122"/>
                <a:ea typeface="华文楷体" panose="02010600040101010101" pitchFamily="2" charset="-122"/>
              </a:rPr>
              <a:t>诗人几十年如一日地热情讴歌着：太阳，光明，春天，黎明，生命与火焰。这正是艾青的“永恒主题”。 </a:t>
            </a:r>
          </a:p>
        </p:txBody>
      </p:sp>
    </p:spTree>
    <p:extLst>
      <p:ext uri="{BB962C8B-B14F-4D97-AF65-F5344CB8AC3E}">
        <p14:creationId xmlns:p14="http://schemas.microsoft.com/office/powerpoint/2010/main" val="3182958404"/>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Effect transition="in" filter="wipe(left)">
                                      <p:cBhvr>
                                        <p:cTn id="7" dur="500"/>
                                        <p:tgtEl>
                                          <p:spTgt spid="2662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28">
                                            <p:txEl>
                                              <p:pRg st="1" end="1"/>
                                            </p:txEl>
                                          </p:spTgt>
                                        </p:tgtEl>
                                        <p:attrNameLst>
                                          <p:attrName>style.visibility</p:attrName>
                                        </p:attrNameLst>
                                      </p:cBhvr>
                                      <p:to>
                                        <p:strVal val="visible"/>
                                      </p:to>
                                    </p:set>
                                    <p:animEffect transition="in" filter="wipe(left)">
                                      <p:cBhvr>
                                        <p:cTn id="12" dur="500"/>
                                        <p:tgtEl>
                                          <p:spTgt spid="266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11" name="Picture 3" descr="C:\Users\admin\Desktop\ppt背景图片\timg (3).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552"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40785" y="1052736"/>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smtClean="0">
                <a:ln w="11430"/>
                <a:solidFill>
                  <a:srgbClr val="00B050"/>
                </a:solidFill>
                <a:latin typeface="华文琥珀" panose="02010800040101010101" pitchFamily="2" charset="-122"/>
                <a:ea typeface="华文琥珀" panose="02010800040101010101" pitchFamily="2" charset="-122"/>
              </a:rPr>
              <a:t>经典名言</a:t>
            </a:r>
            <a:endParaRPr lang="zh-CN" altLang="en-US" sz="6000" cap="none" spc="0">
              <a:ln w="11430"/>
              <a:solidFill>
                <a:srgbClr val="00B050"/>
              </a:solidFill>
              <a:latin typeface="华文琥珀" panose="02010800040101010101" pitchFamily="2" charset="-122"/>
              <a:ea typeface="华文琥珀" panose="02010800040101010101" pitchFamily="2" charset="-122"/>
            </a:endParaRPr>
          </a:p>
        </p:txBody>
      </p:sp>
      <p:sp>
        <p:nvSpPr>
          <p:cNvPr id="4" name="TextBox 3"/>
          <p:cNvSpPr txBox="1">
            <a:spLocks noChangeArrowheads="1"/>
          </p:cNvSpPr>
          <p:nvPr/>
        </p:nvSpPr>
        <p:spPr bwMode="auto">
          <a:xfrm>
            <a:off x="14514" y="2290591"/>
            <a:ext cx="91294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3333FF"/>
                </a:solidFill>
                <a:latin typeface="华文楷体" panose="02010600040101010101" pitchFamily="2" charset="-122"/>
                <a:ea typeface="华文楷体" panose="02010600040101010101" pitchFamily="2" charset="-122"/>
              </a:rPr>
              <a:t>为什么我的眼里常含泪水？因为我对这土地爱得深沉</a:t>
            </a:r>
            <a:r>
              <a:rPr lang="en-US" altLang="zh-CN" sz="2800" b="1" smtClean="0">
                <a:solidFill>
                  <a:srgbClr val="3333FF"/>
                </a:solidFill>
                <a:latin typeface="华文楷体" panose="02010600040101010101" pitchFamily="2" charset="-122"/>
                <a:ea typeface="华文楷体" panose="02010600040101010101" pitchFamily="2" charset="-122"/>
              </a:rPr>
              <a:t>……</a:t>
            </a:r>
            <a:endParaRPr lang="zh-CN" altLang="en-US" sz="2800" b="1">
              <a:solidFill>
                <a:srgbClr val="3333FF"/>
              </a:solidFill>
              <a:latin typeface="华文楷体" panose="02010600040101010101" pitchFamily="2" charset="-122"/>
              <a:ea typeface="华文楷体" panose="02010600040101010101" pitchFamily="2" charset="-122"/>
            </a:endParaRPr>
          </a:p>
        </p:txBody>
      </p:sp>
      <p:sp>
        <p:nvSpPr>
          <p:cNvPr id="5" name="TextBox 4"/>
          <p:cNvSpPr txBox="1">
            <a:spLocks noChangeArrowheads="1"/>
          </p:cNvSpPr>
          <p:nvPr/>
        </p:nvSpPr>
        <p:spPr bwMode="auto">
          <a:xfrm>
            <a:off x="-294" y="2877319"/>
            <a:ext cx="9129485"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FF0000"/>
                </a:solidFill>
                <a:latin typeface="华文楷体" panose="02010600040101010101" pitchFamily="2" charset="-122"/>
                <a:ea typeface="华文楷体" panose="02010600040101010101" pitchFamily="2" charset="-122"/>
              </a:rPr>
              <a:t>        人民不喜欢假话，哪怕多么装腔作势、多么冠冕堂皇的假话，都不会打动人们的心，人人心中都有一架衡量语言的天平。</a:t>
            </a:r>
            <a:endParaRPr lang="zh-CN" altLang="en-US" sz="2800" b="1">
              <a:solidFill>
                <a:srgbClr val="FF0000"/>
              </a:solidFill>
              <a:latin typeface="华文楷体" panose="02010600040101010101" pitchFamily="2" charset="-122"/>
              <a:ea typeface="华文楷体" panose="02010600040101010101" pitchFamily="2" charset="-122"/>
            </a:endParaRPr>
          </a:p>
        </p:txBody>
      </p:sp>
      <p:sp>
        <p:nvSpPr>
          <p:cNvPr id="6" name="TextBox 5"/>
          <p:cNvSpPr txBox="1">
            <a:spLocks noChangeArrowheads="1"/>
          </p:cNvSpPr>
          <p:nvPr/>
        </p:nvSpPr>
        <p:spPr bwMode="auto">
          <a:xfrm>
            <a:off x="-295" y="4199607"/>
            <a:ext cx="9129485" cy="58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smtClean="0">
                <a:solidFill>
                  <a:srgbClr val="3333FF"/>
                </a:solidFill>
                <a:latin typeface="华文楷体" panose="02010600040101010101" pitchFamily="2" charset="-122"/>
                <a:ea typeface="华文楷体" panose="02010600040101010101" pitchFamily="2" charset="-122"/>
              </a:rPr>
              <a:t>个人的痛苦与欢乐，必须融合在时代的痛苦和欢乐里。</a:t>
            </a:r>
            <a:endParaRPr lang="zh-CN" altLang="en-US" sz="2800" b="1">
              <a:solidFill>
                <a:srgbClr val="3333FF"/>
              </a:solidFill>
              <a:latin typeface="华文楷体" panose="02010600040101010101" pitchFamily="2" charset="-122"/>
              <a:ea typeface="华文楷体" panose="02010600040101010101" pitchFamily="2" charset="-122"/>
            </a:endParaRPr>
          </a:p>
        </p:txBody>
      </p:sp>
      <p:sp>
        <p:nvSpPr>
          <p:cNvPr id="7" name="TextBox 6"/>
          <p:cNvSpPr txBox="1">
            <a:spLocks noChangeArrowheads="1"/>
          </p:cNvSpPr>
          <p:nvPr/>
        </p:nvSpPr>
        <p:spPr bwMode="auto">
          <a:xfrm>
            <a:off x="-10570" y="4868033"/>
            <a:ext cx="9129485"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FF0000"/>
                </a:solidFill>
                <a:latin typeface="华文楷体" panose="02010600040101010101" pitchFamily="2" charset="-122"/>
                <a:ea typeface="华文楷体" panose="02010600040101010101" pitchFamily="2" charset="-122"/>
              </a:rPr>
              <a:t>时间没有永恒的夜晚，世界没有永恒的冬天。</a:t>
            </a:r>
            <a:endParaRPr lang="zh-CN" altLang="en-US" sz="2800" b="1">
              <a:solidFill>
                <a:srgbClr val="FF0000"/>
              </a:solidFill>
              <a:latin typeface="华文楷体" panose="02010600040101010101" pitchFamily="2" charset="-122"/>
              <a:ea typeface="华文楷体" panose="02010600040101010101" pitchFamily="2" charset="-122"/>
            </a:endParaRPr>
          </a:p>
        </p:txBody>
      </p:sp>
      <p:sp>
        <p:nvSpPr>
          <p:cNvPr id="8" name="TextBox 7"/>
          <p:cNvSpPr txBox="1">
            <a:spLocks noChangeArrowheads="1"/>
          </p:cNvSpPr>
          <p:nvPr/>
        </p:nvSpPr>
        <p:spPr bwMode="auto">
          <a:xfrm>
            <a:off x="-4211" y="5496089"/>
            <a:ext cx="9191754"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3333FF"/>
                </a:solidFill>
                <a:latin typeface="华文楷体" panose="02010600040101010101" pitchFamily="2" charset="-122"/>
                <a:ea typeface="华文楷体" panose="02010600040101010101" pitchFamily="2" charset="-122"/>
              </a:rPr>
              <a:t>        一棵树，一棵树，彼此孤立地兀立着，风雨空气，告诉着它们的距离。但是在泥土的覆盖下，它们的根伸长着，在看不见的深处，它们把根须纠缠在一起。</a:t>
            </a:r>
            <a:endParaRPr lang="zh-CN" altLang="en-US" sz="2800" b="1">
              <a:solidFill>
                <a:srgbClr val="3333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1867969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6"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80">
                                          <p:stCondLst>
                                            <p:cond delay="0"/>
                                          </p:stCondLst>
                                        </p:cTn>
                                        <p:tgtEl>
                                          <p:spTgt spid="8"/>
                                        </p:tgtEl>
                                      </p:cBhvr>
                                    </p:animEffect>
                                    <p:anim calcmode="lin" valueType="num">
                                      <p:cBhvr>
                                        <p:cTn id="4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6" dur="26">
                                          <p:stCondLst>
                                            <p:cond delay="650"/>
                                          </p:stCondLst>
                                        </p:cTn>
                                        <p:tgtEl>
                                          <p:spTgt spid="8"/>
                                        </p:tgtEl>
                                      </p:cBhvr>
                                      <p:to x="100000" y="60000"/>
                                    </p:animScale>
                                    <p:animScale>
                                      <p:cBhvr>
                                        <p:cTn id="47" dur="166" decel="50000">
                                          <p:stCondLst>
                                            <p:cond delay="676"/>
                                          </p:stCondLst>
                                        </p:cTn>
                                        <p:tgtEl>
                                          <p:spTgt spid="8"/>
                                        </p:tgtEl>
                                      </p:cBhvr>
                                      <p:to x="100000" y="100000"/>
                                    </p:animScale>
                                    <p:animScale>
                                      <p:cBhvr>
                                        <p:cTn id="48" dur="26">
                                          <p:stCondLst>
                                            <p:cond delay="1312"/>
                                          </p:stCondLst>
                                        </p:cTn>
                                        <p:tgtEl>
                                          <p:spTgt spid="8"/>
                                        </p:tgtEl>
                                      </p:cBhvr>
                                      <p:to x="100000" y="80000"/>
                                    </p:animScale>
                                    <p:animScale>
                                      <p:cBhvr>
                                        <p:cTn id="49" dur="166" decel="50000">
                                          <p:stCondLst>
                                            <p:cond delay="1338"/>
                                          </p:stCondLst>
                                        </p:cTn>
                                        <p:tgtEl>
                                          <p:spTgt spid="8"/>
                                        </p:tgtEl>
                                      </p:cBhvr>
                                      <p:to x="100000" y="100000"/>
                                    </p:animScale>
                                    <p:animScale>
                                      <p:cBhvr>
                                        <p:cTn id="50" dur="26">
                                          <p:stCondLst>
                                            <p:cond delay="1642"/>
                                          </p:stCondLst>
                                        </p:cTn>
                                        <p:tgtEl>
                                          <p:spTgt spid="8"/>
                                        </p:tgtEl>
                                      </p:cBhvr>
                                      <p:to x="100000" y="90000"/>
                                    </p:animScale>
                                    <p:animScale>
                                      <p:cBhvr>
                                        <p:cTn id="51" dur="166" decel="50000">
                                          <p:stCondLst>
                                            <p:cond delay="1668"/>
                                          </p:stCondLst>
                                        </p:cTn>
                                        <p:tgtEl>
                                          <p:spTgt spid="8"/>
                                        </p:tgtEl>
                                      </p:cBhvr>
                                      <p:to x="100000" y="100000"/>
                                    </p:animScale>
                                    <p:animScale>
                                      <p:cBhvr>
                                        <p:cTn id="52" dur="26">
                                          <p:stCondLst>
                                            <p:cond delay="1808"/>
                                          </p:stCondLst>
                                        </p:cTn>
                                        <p:tgtEl>
                                          <p:spTgt spid="8"/>
                                        </p:tgtEl>
                                      </p:cBhvr>
                                      <p:to x="100000" y="95000"/>
                                    </p:animScale>
                                    <p:animScale>
                                      <p:cBhvr>
                                        <p:cTn id="53"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223" name="Rectangle 11"/>
          <p:cNvSpPr>
            <a:spLocks noChangeArrowheads="1"/>
          </p:cNvSpPr>
          <p:nvPr/>
        </p:nvSpPr>
        <p:spPr bwMode="auto">
          <a:xfrm>
            <a:off x="83849" y="3033078"/>
            <a:ext cx="8759951" cy="3323987"/>
          </a:xfrm>
          <a:prstGeom prst="rect">
            <a:avLst/>
          </a:prstGeom>
          <a:noFill/>
          <a:ln>
            <a:noFill/>
          </a:ln>
          <a:extLst/>
        </p:spPr>
        <p:txBody>
          <a:bodyPr wrap="square">
            <a:spAutoFit/>
          </a:bodyPr>
          <a:lstStyle/>
          <a:p>
            <a:pPr latinLnBrk="1">
              <a:lnSpc>
                <a:spcPct val="150000"/>
              </a:lnSpc>
              <a:defRPr/>
            </a:pPr>
            <a:r>
              <a:rPr lang="en-US" altLang="zh-CN" sz="2800" b="1" smtClean="0">
                <a:solidFill>
                  <a:srgbClr val="00B050"/>
                </a:solidFill>
                <a:latin typeface="华文楷体" panose="02010600040101010101" pitchFamily="2" charset="-122"/>
                <a:ea typeface="华文楷体" panose="02010600040101010101" pitchFamily="2" charset="-122"/>
                <a:cs typeface="Times New Roman" pitchFamily="18" charset="0"/>
              </a:rPr>
              <a:t>1</a:t>
            </a:r>
            <a:r>
              <a:rPr lang="zh-CN" altLang="en-US" sz="2800" b="1" smtClean="0">
                <a:solidFill>
                  <a:srgbClr val="00B050"/>
                </a:solidFill>
                <a:latin typeface="华文楷体" panose="02010600040101010101" pitchFamily="2" charset="-122"/>
                <a:ea typeface="华文楷体" panose="02010600040101010101" pitchFamily="2" charset="-122"/>
                <a:cs typeface="Times New Roman" pitchFamily="18" charset="0"/>
              </a:rPr>
              <a:t>、艾青 </a:t>
            </a:r>
            <a:r>
              <a:rPr lang="en-US" altLang="zh-CN" sz="2800" b="1">
                <a:solidFill>
                  <a:srgbClr val="00B050"/>
                </a:solidFill>
                <a:latin typeface="华文楷体" panose="02010600040101010101" pitchFamily="2" charset="-122"/>
                <a:ea typeface="华文楷体" panose="02010600040101010101" pitchFamily="2" charset="-122"/>
                <a:cs typeface="Times New Roman" pitchFamily="18" charset="0"/>
              </a:rPr>
              <a:t>(1910-1996)</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，原名</a:t>
            </a:r>
            <a:r>
              <a:rPr lang="en-US" altLang="zh-CN" sz="2800" b="1">
                <a:solidFill>
                  <a:srgbClr val="00B050"/>
                </a:solidFill>
                <a:latin typeface="华文楷体" panose="02010600040101010101" pitchFamily="2" charset="-122"/>
                <a:ea typeface="华文楷体" panose="02010600040101010101" pitchFamily="2" charset="-122"/>
                <a:cs typeface="Times New Roman" pitchFamily="18" charset="0"/>
              </a:rPr>
              <a:t>_______</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 中国现代诗人。成名作</a:t>
            </a:r>
            <a:r>
              <a:rPr lang="en-US" altLang="zh-CN" sz="2800" b="1" u="sng" smtClean="0">
                <a:solidFill>
                  <a:srgbClr val="00B050"/>
                </a:solidFill>
                <a:latin typeface="华文楷体" panose="02010600040101010101" pitchFamily="2" charset="-122"/>
                <a:ea typeface="华文楷体" panose="02010600040101010101" pitchFamily="2" charset="-122"/>
                <a:cs typeface="Times New Roman" pitchFamily="18" charset="0"/>
              </a:rPr>
              <a:t>《_        _________________》</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，发表于</a:t>
            </a:r>
            <a:r>
              <a:rPr lang="en-US" altLang="zh-CN" sz="2800" b="1">
                <a:solidFill>
                  <a:srgbClr val="00B050"/>
                </a:solidFill>
                <a:latin typeface="华文楷体" panose="02010600040101010101" pitchFamily="2" charset="-122"/>
                <a:ea typeface="华文楷体" panose="02010600040101010101" pitchFamily="2" charset="-122"/>
                <a:cs typeface="Times New Roman" pitchFamily="18" charset="0"/>
              </a:rPr>
              <a:t>1933 </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年，这首诗奠定了他诗歌的基本艺术特征和他在现代文学史上的重要地位。他的</a:t>
            </a:r>
            <a:r>
              <a:rPr lang="en-US" altLang="zh-CN" sz="2800" b="1" u="sng" smtClean="0">
                <a:solidFill>
                  <a:srgbClr val="00B050"/>
                </a:solidFill>
                <a:latin typeface="华文楷体" panose="02010600040101010101" pitchFamily="2" charset="-122"/>
                <a:ea typeface="华文楷体" panose="02010600040101010101" pitchFamily="2" charset="-122"/>
                <a:cs typeface="Times New Roman" pitchFamily="18" charset="0"/>
              </a:rPr>
              <a:t>《___        _          》《___        _______________》</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被选入人教版中学语文教材。 </a:t>
            </a:r>
            <a:endParaRPr lang="en-US" altLang="zh-CN" sz="28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8" name="矩形 17"/>
          <p:cNvSpPr>
            <a:spLocks noChangeArrowheads="1"/>
          </p:cNvSpPr>
          <p:nvPr/>
        </p:nvSpPr>
        <p:spPr bwMode="auto">
          <a:xfrm>
            <a:off x="4264918" y="3091136"/>
            <a:ext cx="12666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蒋正涵</a:t>
            </a:r>
            <a:endParaRPr lang="zh-CN" altLang="en-US" sz="2800">
              <a:latin typeface="华文楷体" panose="02010600040101010101" pitchFamily="2" charset="-122"/>
              <a:ea typeface="华文楷体" panose="02010600040101010101" pitchFamily="2" charset="-122"/>
            </a:endParaRPr>
          </a:p>
        </p:txBody>
      </p:sp>
      <p:sp>
        <p:nvSpPr>
          <p:cNvPr id="19" name="矩形 18"/>
          <p:cNvSpPr>
            <a:spLocks noChangeArrowheads="1"/>
          </p:cNvSpPr>
          <p:nvPr/>
        </p:nvSpPr>
        <p:spPr bwMode="auto">
          <a:xfrm>
            <a:off x="1866215" y="3769376"/>
            <a:ext cx="35060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大堰河</a:t>
            </a:r>
            <a:r>
              <a:rPr lang="en-US" altLang="zh-CN" sz="2800" b="1">
                <a:solidFill>
                  <a:srgbClr val="FF0000"/>
                </a:solidFill>
                <a:latin typeface="华文楷体" panose="02010600040101010101" pitchFamily="2" charset="-122"/>
                <a:ea typeface="华文楷体" panose="02010600040101010101" pitchFamily="2" charset="-122"/>
              </a:rPr>
              <a:t>——</a:t>
            </a:r>
            <a:r>
              <a:rPr lang="zh-CN" altLang="en-US" sz="2800" b="1">
                <a:solidFill>
                  <a:srgbClr val="FF0000"/>
                </a:solidFill>
                <a:latin typeface="华文楷体" panose="02010600040101010101" pitchFamily="2" charset="-122"/>
                <a:ea typeface="华文楷体" panose="02010600040101010101" pitchFamily="2" charset="-122"/>
              </a:rPr>
              <a:t>我的保姆 </a:t>
            </a:r>
            <a:endParaRPr lang="zh-CN" altLang="en-US" sz="2800">
              <a:latin typeface="华文楷体" panose="02010600040101010101" pitchFamily="2" charset="-122"/>
              <a:ea typeface="华文楷体" panose="02010600040101010101" pitchFamily="2" charset="-122"/>
            </a:endParaRPr>
          </a:p>
        </p:txBody>
      </p:sp>
      <p:sp>
        <p:nvSpPr>
          <p:cNvPr id="20" name="矩形 19"/>
          <p:cNvSpPr>
            <a:spLocks noChangeArrowheads="1"/>
          </p:cNvSpPr>
          <p:nvPr/>
        </p:nvSpPr>
        <p:spPr bwMode="auto">
          <a:xfrm>
            <a:off x="3898930" y="5041998"/>
            <a:ext cx="20697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我爱这土地 </a:t>
            </a:r>
            <a:endParaRPr lang="zh-CN" altLang="en-US" sz="2800">
              <a:latin typeface="华文楷体" panose="02010600040101010101" pitchFamily="2" charset="-122"/>
              <a:ea typeface="华文楷体" panose="02010600040101010101" pitchFamily="2" charset="-122"/>
            </a:endParaRPr>
          </a:p>
        </p:txBody>
      </p:sp>
      <p:sp>
        <p:nvSpPr>
          <p:cNvPr id="21" name="矩形 20"/>
          <p:cNvSpPr/>
          <p:nvPr/>
        </p:nvSpPr>
        <p:spPr>
          <a:xfrm>
            <a:off x="398302" y="5687578"/>
            <a:ext cx="1619625" cy="523220"/>
          </a:xfrm>
          <a:prstGeom prst="rect">
            <a:avLst/>
          </a:prstGeom>
        </p:spPr>
        <p:txBody>
          <a:bodyPr wrap="square">
            <a:spAutoFit/>
          </a:bodyPr>
          <a:lstStyle/>
          <a:p>
            <a:pPr>
              <a:defRPr/>
            </a:pPr>
            <a:r>
              <a:rPr lang="zh-CN" altLang="en-US" sz="2800" b="1" smtClean="0">
                <a:solidFill>
                  <a:srgbClr val="FF0000"/>
                </a:solidFill>
                <a:latin typeface="华文楷体" panose="02010600040101010101" pitchFamily="2" charset="-122"/>
                <a:ea typeface="华文楷体" panose="02010600040101010101" pitchFamily="2" charset="-122"/>
              </a:rPr>
              <a:t>我</a:t>
            </a:r>
            <a:r>
              <a:rPr lang="zh-CN" altLang="en-US" sz="2800" b="1">
                <a:solidFill>
                  <a:srgbClr val="FF0000"/>
                </a:solidFill>
                <a:latin typeface="华文楷体" panose="02010600040101010101" pitchFamily="2" charset="-122"/>
                <a:ea typeface="华文楷体" panose="02010600040101010101" pitchFamily="2" charset="-122"/>
              </a:rPr>
              <a:t>的保姆 </a:t>
            </a:r>
          </a:p>
        </p:txBody>
      </p:sp>
      <p:grpSp>
        <p:nvGrpSpPr>
          <p:cNvPr id="15" name="组合 14"/>
          <p:cNvGrpSpPr/>
          <p:nvPr/>
        </p:nvGrpSpPr>
        <p:grpSpPr>
          <a:xfrm>
            <a:off x="2195227" y="938876"/>
            <a:ext cx="5021607" cy="1015663"/>
            <a:chOff x="2050085" y="610681"/>
            <a:chExt cx="5021607" cy="1015663"/>
          </a:xfrm>
        </p:grpSpPr>
        <p:pic>
          <p:nvPicPr>
            <p:cNvPr id="1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2" name="矩形 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23" name="矩形 22"/>
          <p:cNvSpPr/>
          <p:nvPr/>
        </p:nvSpPr>
        <p:spPr>
          <a:xfrm>
            <a:off x="6769631" y="5057217"/>
            <a:ext cx="2069569" cy="523220"/>
          </a:xfrm>
          <a:prstGeom prst="rect">
            <a:avLst/>
          </a:prstGeom>
        </p:spPr>
        <p:txBody>
          <a:bodyPr wrap="square">
            <a:spAutoFit/>
          </a:bodyPr>
          <a:lstStyle/>
          <a:p>
            <a:pPr>
              <a:defRPr/>
            </a:pPr>
            <a:r>
              <a:rPr lang="zh-CN" altLang="en-US" sz="2800" b="1">
                <a:solidFill>
                  <a:srgbClr val="FF0000"/>
                </a:solidFill>
                <a:latin typeface="华文楷体" panose="02010600040101010101" pitchFamily="2" charset="-122"/>
                <a:ea typeface="华文楷体" panose="02010600040101010101" pitchFamily="2" charset="-122"/>
              </a:rPr>
              <a:t>大堰河</a:t>
            </a:r>
            <a:r>
              <a:rPr lang="en-US" altLang="zh-CN" sz="2800" b="1" smtClean="0">
                <a:solidFill>
                  <a:srgbClr val="FF0000"/>
                </a:solidFill>
                <a:latin typeface="华文楷体" panose="02010600040101010101" pitchFamily="2" charset="-122"/>
                <a:ea typeface="华文楷体" panose="02010600040101010101" pitchFamily="2" charset="-122"/>
              </a:rPr>
              <a:t>——</a:t>
            </a:r>
            <a:endParaRPr lang="zh-CN" altLang="en-US" sz="2800" b="1">
              <a:solidFill>
                <a:srgbClr val="FF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665054774"/>
      </p:ext>
    </p:extLst>
  </p:cSld>
  <p:clrMapOvr>
    <a:masterClrMapping/>
  </p:clrMapOvr>
  <mc:AlternateContent>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9223"/>
                                        </p:tgtEl>
                                        <p:attrNameLst>
                                          <p:attrName>style.visibility</p:attrName>
                                        </p:attrNameLst>
                                      </p:cBhvr>
                                      <p:to>
                                        <p:strVal val="visible"/>
                                      </p:to>
                                    </p:set>
                                    <p:anim calcmode="lin" valueType="num">
                                      <p:cBhvr>
                                        <p:cTn id="18" dur="500" fill="hold"/>
                                        <p:tgtEl>
                                          <p:spTgt spid="9223"/>
                                        </p:tgtEl>
                                        <p:attrNameLst>
                                          <p:attrName>ppt_w</p:attrName>
                                        </p:attrNameLst>
                                      </p:cBhvr>
                                      <p:tavLst>
                                        <p:tav tm="0">
                                          <p:val>
                                            <p:fltVal val="0"/>
                                          </p:val>
                                        </p:tav>
                                        <p:tav tm="100000">
                                          <p:val>
                                            <p:strVal val="#ppt_w"/>
                                          </p:val>
                                        </p:tav>
                                      </p:tavLst>
                                    </p:anim>
                                    <p:anim calcmode="lin" valueType="num">
                                      <p:cBhvr>
                                        <p:cTn id="19" dur="500" fill="hold"/>
                                        <p:tgtEl>
                                          <p:spTgt spid="9223"/>
                                        </p:tgtEl>
                                        <p:attrNameLst>
                                          <p:attrName>ppt_h</p:attrName>
                                        </p:attrNameLst>
                                      </p:cBhvr>
                                      <p:tavLst>
                                        <p:tav tm="0">
                                          <p:val>
                                            <p:fltVal val="0"/>
                                          </p:val>
                                        </p:tav>
                                        <p:tav tm="100000">
                                          <p:val>
                                            <p:strVal val="#ppt_h"/>
                                          </p:val>
                                        </p:tav>
                                      </p:tavLst>
                                    </p:anim>
                                    <p:animEffect transition="in" filter="fade">
                                      <p:cBhvr>
                                        <p:cTn id="20" dur="500"/>
                                        <p:tgtEl>
                                          <p:spTgt spid="9223"/>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1000"/>
                                        <p:tgtEl>
                                          <p:spTgt spid="21"/>
                                        </p:tgtEl>
                                      </p:cBhvr>
                                    </p:animEffect>
                                    <p:anim calcmode="lin" valueType="num">
                                      <p:cBhvr>
                                        <p:cTn id="52" dur="1000" fill="hold"/>
                                        <p:tgtEl>
                                          <p:spTgt spid="21"/>
                                        </p:tgtEl>
                                        <p:attrNameLst>
                                          <p:attrName>ppt_x</p:attrName>
                                        </p:attrNameLst>
                                      </p:cBhvr>
                                      <p:tavLst>
                                        <p:tav tm="0">
                                          <p:val>
                                            <p:strVal val="#ppt_x"/>
                                          </p:val>
                                        </p:tav>
                                        <p:tav tm="100000">
                                          <p:val>
                                            <p:strVal val="#ppt_x"/>
                                          </p:val>
                                        </p:tav>
                                      </p:tavLst>
                                    </p:anim>
                                    <p:anim calcmode="lin" valueType="num">
                                      <p:cBhvr>
                                        <p:cTn id="5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18" grpId="0"/>
      <p:bldP spid="19" grpId="0"/>
      <p:bldP spid="20" grpId="0"/>
      <p:bldP spid="21" grpId="0"/>
      <p:bldP spid="2" grpId="0"/>
      <p:bldP spid="2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8"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9938" name="文本框 13"/>
          <p:cNvSpPr txBox="1">
            <a:spLocks noChangeArrowheads="1"/>
          </p:cNvSpPr>
          <p:nvPr/>
        </p:nvSpPr>
        <p:spPr bwMode="auto">
          <a:xfrm>
            <a:off x="10963276" y="-372533"/>
            <a:ext cx="195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sz="2000">
              <a:latin typeface="华文楷体" panose="02010600040101010101" pitchFamily="2" charset="-122"/>
              <a:ea typeface="华文楷体" panose="02010600040101010101" pitchFamily="2" charset="-122"/>
            </a:endParaRPr>
          </a:p>
        </p:txBody>
      </p:sp>
      <p:sp>
        <p:nvSpPr>
          <p:cNvPr id="9223" name="Rectangle 11"/>
          <p:cNvSpPr>
            <a:spLocks noChangeArrowheads="1"/>
          </p:cNvSpPr>
          <p:nvPr/>
        </p:nvSpPr>
        <p:spPr bwMode="auto">
          <a:xfrm>
            <a:off x="11491" y="3104652"/>
            <a:ext cx="9147023" cy="3323987"/>
          </a:xfrm>
          <a:prstGeom prst="rect">
            <a:avLst/>
          </a:prstGeom>
          <a:noFill/>
          <a:ln>
            <a:noFill/>
          </a:ln>
          <a:extLst/>
        </p:spPr>
        <p:txBody>
          <a:bodyPr wrap="square">
            <a:spAutoFit/>
          </a:bodyPr>
          <a:lstStyle/>
          <a:p>
            <a:pPr>
              <a:lnSpc>
                <a:spcPct val="150000"/>
              </a:lnSpc>
              <a:defRPr/>
            </a:pPr>
            <a:r>
              <a:rPr lang="en-US" altLang="zh-CN" sz="2800" b="1" smtClean="0">
                <a:solidFill>
                  <a:srgbClr val="FF00FF"/>
                </a:solidFill>
                <a:latin typeface="华文楷体" panose="02010600040101010101" pitchFamily="2" charset="-122"/>
                <a:ea typeface="华文楷体" panose="02010600040101010101" pitchFamily="2" charset="-122"/>
              </a:rPr>
              <a:t>2</a:t>
            </a:r>
            <a:r>
              <a:rPr lang="zh-CN" altLang="en-US" sz="2800" b="1" smtClean="0">
                <a:solidFill>
                  <a:srgbClr val="FF00FF"/>
                </a:solidFill>
                <a:latin typeface="华文楷体" panose="02010600040101010101" pitchFamily="2" charset="-122"/>
                <a:ea typeface="华文楷体" panose="02010600040101010101" pitchFamily="2" charset="-122"/>
              </a:rPr>
              <a:t>、</a:t>
            </a:r>
            <a:r>
              <a:rPr lang="en-US" altLang="zh-CN" sz="2800" b="1" smtClean="0">
                <a:solidFill>
                  <a:srgbClr val="FF00FF"/>
                </a:solidFill>
                <a:latin typeface="华文楷体" panose="02010600040101010101" pitchFamily="2" charset="-122"/>
                <a:ea typeface="华文楷体" panose="02010600040101010101" pitchFamily="2" charset="-122"/>
                <a:cs typeface="Times New Roman" pitchFamily="18" charset="0"/>
              </a:rPr>
              <a:t>20</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世纪</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30</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年代艾青诗歌的主要意象是</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_______</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和</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______</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。他的长诗</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向太阳</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火把</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借歌颂太阳、索求火把，表达了驱逐黑暗、坚持斗争、争取胜利的美好愿望，诗人也因此被称为“</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_______”</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和“</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________”</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的歌手。这些诗歌也是自由体诗的代表。</a:t>
            </a:r>
          </a:p>
        </p:txBody>
      </p:sp>
      <p:sp>
        <p:nvSpPr>
          <p:cNvPr id="23" name="矩形 22"/>
          <p:cNvSpPr>
            <a:spLocks noChangeArrowheads="1"/>
          </p:cNvSpPr>
          <p:nvPr/>
        </p:nvSpPr>
        <p:spPr bwMode="auto">
          <a:xfrm>
            <a:off x="6401028" y="3191632"/>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50"/>
                </a:solidFill>
                <a:latin typeface="华文楷体" panose="02010600040101010101" pitchFamily="2" charset="-122"/>
                <a:ea typeface="华文楷体" panose="02010600040101010101" pitchFamily="2" charset="-122"/>
              </a:rPr>
              <a:t>土地 </a:t>
            </a:r>
            <a:endParaRPr lang="zh-CN" altLang="en-US" sz="2000">
              <a:solidFill>
                <a:srgbClr val="00B050"/>
              </a:solidFill>
              <a:latin typeface="华文楷体" panose="02010600040101010101" pitchFamily="2" charset="-122"/>
              <a:ea typeface="华文楷体" panose="02010600040101010101" pitchFamily="2" charset="-122"/>
            </a:endParaRPr>
          </a:p>
        </p:txBody>
      </p:sp>
      <p:sp>
        <p:nvSpPr>
          <p:cNvPr id="14" name="矩形 13"/>
          <p:cNvSpPr>
            <a:spLocks noChangeArrowheads="1"/>
          </p:cNvSpPr>
          <p:nvPr/>
        </p:nvSpPr>
        <p:spPr bwMode="auto">
          <a:xfrm>
            <a:off x="7930016" y="3210380"/>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50"/>
                </a:solidFill>
                <a:latin typeface="华文楷体" panose="02010600040101010101" pitchFamily="2" charset="-122"/>
                <a:ea typeface="华文楷体" panose="02010600040101010101" pitchFamily="2" charset="-122"/>
              </a:rPr>
              <a:t>光明 </a:t>
            </a:r>
            <a:endParaRPr lang="zh-CN" altLang="en-US" sz="2000">
              <a:solidFill>
                <a:srgbClr val="00B050"/>
              </a:solidFill>
              <a:latin typeface="华文楷体" panose="02010600040101010101" pitchFamily="2" charset="-122"/>
              <a:ea typeface="华文楷体" panose="02010600040101010101" pitchFamily="2" charset="-122"/>
            </a:endParaRPr>
          </a:p>
        </p:txBody>
      </p:sp>
      <p:sp>
        <p:nvSpPr>
          <p:cNvPr id="15" name="矩形 14"/>
          <p:cNvSpPr>
            <a:spLocks noChangeArrowheads="1"/>
          </p:cNvSpPr>
          <p:nvPr/>
        </p:nvSpPr>
        <p:spPr bwMode="auto">
          <a:xfrm>
            <a:off x="2348593" y="5073349"/>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50"/>
                </a:solidFill>
                <a:latin typeface="华文楷体" panose="02010600040101010101" pitchFamily="2" charset="-122"/>
                <a:ea typeface="华文楷体" panose="02010600040101010101" pitchFamily="2" charset="-122"/>
              </a:rPr>
              <a:t>太阳 </a:t>
            </a:r>
            <a:endParaRPr lang="zh-CN" altLang="en-US" sz="2000">
              <a:solidFill>
                <a:srgbClr val="00B050"/>
              </a:solidFill>
              <a:latin typeface="华文楷体" panose="02010600040101010101" pitchFamily="2" charset="-122"/>
              <a:ea typeface="华文楷体" panose="02010600040101010101" pitchFamily="2" charset="-122"/>
            </a:endParaRPr>
          </a:p>
        </p:txBody>
      </p:sp>
      <p:sp>
        <p:nvSpPr>
          <p:cNvPr id="16" name="矩形 15"/>
          <p:cNvSpPr>
            <a:spLocks noChangeArrowheads="1"/>
          </p:cNvSpPr>
          <p:nvPr/>
        </p:nvSpPr>
        <p:spPr bwMode="auto">
          <a:xfrm>
            <a:off x="4751842" y="5089981"/>
            <a:ext cx="9877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50"/>
                </a:solidFill>
                <a:latin typeface="华文楷体" panose="02010600040101010101" pitchFamily="2" charset="-122"/>
                <a:ea typeface="华文楷体" panose="02010600040101010101" pitchFamily="2" charset="-122"/>
              </a:rPr>
              <a:t>火把 </a:t>
            </a:r>
            <a:endParaRPr lang="zh-CN" altLang="en-US" sz="2000">
              <a:solidFill>
                <a:srgbClr val="00B050"/>
              </a:solidFill>
              <a:latin typeface="华文楷体" panose="02010600040101010101" pitchFamily="2" charset="-122"/>
              <a:ea typeface="华文楷体" panose="02010600040101010101" pitchFamily="2" charset="-122"/>
            </a:endParaRPr>
          </a:p>
        </p:txBody>
      </p:sp>
      <p:grpSp>
        <p:nvGrpSpPr>
          <p:cNvPr id="18" name="组合 17"/>
          <p:cNvGrpSpPr/>
          <p:nvPr/>
        </p:nvGrpSpPr>
        <p:grpSpPr>
          <a:xfrm>
            <a:off x="2195227" y="938876"/>
            <a:ext cx="5021607" cy="1015663"/>
            <a:chOff x="2050085" y="610681"/>
            <a:chExt cx="5021607" cy="1015663"/>
          </a:xfrm>
        </p:grpSpPr>
        <p:pic>
          <p:nvPicPr>
            <p:cNvPr id="19"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22" name="矩形 2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3920828666"/>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9223"/>
                                        </p:tgtEl>
                                        <p:attrNameLst>
                                          <p:attrName>style.visibility</p:attrName>
                                        </p:attrNameLst>
                                      </p:cBhvr>
                                      <p:to>
                                        <p:strVal val="visible"/>
                                      </p:to>
                                    </p:set>
                                    <p:anim calcmode="lin" valueType="num">
                                      <p:cBhvr>
                                        <p:cTn id="7" dur="500" fill="hold"/>
                                        <p:tgtEl>
                                          <p:spTgt spid="9223"/>
                                        </p:tgtEl>
                                        <p:attrNameLst>
                                          <p:attrName>ppt_w</p:attrName>
                                        </p:attrNameLst>
                                      </p:cBhvr>
                                      <p:tavLst>
                                        <p:tav tm="0">
                                          <p:val>
                                            <p:fltVal val="0"/>
                                          </p:val>
                                        </p:tav>
                                        <p:tav tm="100000">
                                          <p:val>
                                            <p:strVal val="#ppt_w"/>
                                          </p:val>
                                        </p:tav>
                                      </p:tavLst>
                                    </p:anim>
                                    <p:anim calcmode="lin" valueType="num">
                                      <p:cBhvr>
                                        <p:cTn id="8" dur="500" fill="hold"/>
                                        <p:tgtEl>
                                          <p:spTgt spid="9223"/>
                                        </p:tgtEl>
                                        <p:attrNameLst>
                                          <p:attrName>ppt_h</p:attrName>
                                        </p:attrNameLst>
                                      </p:cBhvr>
                                      <p:tavLst>
                                        <p:tav tm="0">
                                          <p:val>
                                            <p:fltVal val="0"/>
                                          </p:val>
                                        </p:tav>
                                        <p:tav tm="100000">
                                          <p:val>
                                            <p:strVal val="#ppt_h"/>
                                          </p:val>
                                        </p:tav>
                                      </p:tavLst>
                                    </p:anim>
                                    <p:animEffect transition="in" filter="fade">
                                      <p:cBhvr>
                                        <p:cTn id="9" dur="500"/>
                                        <p:tgtEl>
                                          <p:spTgt spid="922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p:bldP spid="23" grpId="0"/>
      <p:bldP spid="14" grpId="0"/>
      <p:bldP spid="15" grpId="0"/>
      <p:bldP spid="1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4" name="Picture 4" descr="C:\Users\admin\AppData\Roaming\Tencent\Users\360372539\QQ\WinTemp\RichOle\@VQ98WD[R53TZHTG$8ER167.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677352" y="1060443"/>
            <a:ext cx="3570208"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cap="none" spc="0" smtClean="0">
                <a:ln w="11430"/>
                <a:solidFill>
                  <a:srgbClr val="FFC000"/>
                </a:solidFill>
                <a:latin typeface="华文琥珀" panose="02010800040101010101" pitchFamily="2" charset="-122"/>
                <a:ea typeface="华文琥珀" panose="02010800040101010101" pitchFamily="2" charset="-122"/>
              </a:rPr>
              <a:t>名著导读</a:t>
            </a:r>
            <a:endParaRPr lang="zh-CN" altLang="en-US" sz="6600" cap="none" spc="0">
              <a:ln w="11430"/>
              <a:solidFill>
                <a:srgbClr val="FFC000"/>
              </a:solidFill>
              <a:latin typeface="华文琥珀" panose="02010800040101010101" pitchFamily="2" charset="-122"/>
              <a:ea typeface="华文琥珀" panose="02010800040101010101" pitchFamily="2" charset="-122"/>
            </a:endParaRPr>
          </a:p>
        </p:txBody>
      </p:sp>
      <p:sp>
        <p:nvSpPr>
          <p:cNvPr id="7" name="矩形 6"/>
          <p:cNvSpPr/>
          <p:nvPr/>
        </p:nvSpPr>
        <p:spPr>
          <a:xfrm>
            <a:off x="3794720" y="2708920"/>
            <a:ext cx="5272597" cy="1107996"/>
          </a:xfrm>
          <a:prstGeom prst="rect">
            <a:avLst/>
          </a:prstGeom>
          <a:noFill/>
          <a:ln w="76200">
            <a:noFill/>
          </a:ln>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6600" b="1" cap="none" spc="0" smtClean="0">
                <a:ln w="11430"/>
                <a:solidFill>
                  <a:schemeClr val="bg1">
                    <a:lumMod val="95000"/>
                  </a:schemeClr>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a:t>
            </a:r>
            <a:r>
              <a:rPr lang="zh-CN" altLang="en-US" sz="6600" b="1" cap="none" spc="0" smtClean="0">
                <a:ln w="11430"/>
                <a:solidFill>
                  <a:schemeClr val="bg1">
                    <a:lumMod val="95000"/>
                  </a:schemeClr>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艾青诗选</a:t>
            </a:r>
            <a:r>
              <a:rPr lang="en-US" altLang="zh-CN" sz="6600" b="1" cap="none" spc="0" smtClean="0">
                <a:ln w="11430"/>
                <a:solidFill>
                  <a:schemeClr val="bg1">
                    <a:lumMod val="95000"/>
                  </a:schemeClr>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a:t>
            </a:r>
          </a:p>
        </p:txBody>
      </p:sp>
    </p:spTree>
    <p:extLst>
      <p:ext uri="{BB962C8B-B14F-4D97-AF65-F5344CB8AC3E}">
        <p14:creationId xmlns:p14="http://schemas.microsoft.com/office/powerpoint/2010/main" val="760255153"/>
      </p:ext>
    </p:extLst>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 calcmode="lin" valueType="num">
                                      <p:cBhvr>
                                        <p:cTn id="1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2"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2195227" y="938876"/>
            <a:ext cx="5021607" cy="1015663"/>
            <a:chOff x="2050085" y="610681"/>
            <a:chExt cx="5021607" cy="1015663"/>
          </a:xfrm>
        </p:grpSpPr>
        <p:pic>
          <p:nvPicPr>
            <p:cNvPr id="9"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40962" name="文本框 14"/>
          <p:cNvSpPr txBox="1">
            <a:spLocks noChangeArrowheads="1"/>
          </p:cNvSpPr>
          <p:nvPr/>
        </p:nvSpPr>
        <p:spPr bwMode="auto">
          <a:xfrm>
            <a:off x="11210925" y="1595967"/>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6151" name="矩形 11"/>
          <p:cNvSpPr>
            <a:spLocks noChangeArrowheads="1"/>
          </p:cNvSpPr>
          <p:nvPr/>
        </p:nvSpPr>
        <p:spPr bwMode="auto">
          <a:xfrm>
            <a:off x="-8470" y="2779249"/>
            <a:ext cx="9137956" cy="1495794"/>
          </a:xfrm>
          <a:prstGeom prst="rect">
            <a:avLst/>
          </a:prstGeom>
          <a:noFill/>
          <a:ln>
            <a:noFill/>
          </a:ln>
          <a:extLst/>
        </p:spPr>
        <p:txBody>
          <a:bodyPr wrap="square">
            <a:spAutoFit/>
          </a:bodyPr>
          <a:lstStyle/>
          <a:p>
            <a:pPr defTabSz="261938">
              <a:lnSpc>
                <a:spcPct val="110000"/>
              </a:lnSpc>
              <a:defRPr/>
            </a:pPr>
            <a:r>
              <a:rPr lang="en-US" altLang="zh-CN"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3</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、艾青于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1910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年阴历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2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月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17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日生于浙江金华的一个地主家庭。由于家里不喜欢这个“克父母”的婴儿，就托付给乳母</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——_________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收养，然而这个妇女却十分疼爱他。</a:t>
            </a:r>
            <a:endPar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endParaRPr>
          </a:p>
        </p:txBody>
      </p:sp>
      <p:sp>
        <p:nvSpPr>
          <p:cNvPr id="20" name="矩形 19"/>
          <p:cNvSpPr>
            <a:spLocks noChangeArrowheads="1"/>
          </p:cNvSpPr>
          <p:nvPr/>
        </p:nvSpPr>
        <p:spPr bwMode="auto">
          <a:xfrm>
            <a:off x="2011363" y="3701748"/>
            <a:ext cx="13516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F0"/>
                </a:solidFill>
                <a:latin typeface="华文楷体" panose="02010600040101010101" pitchFamily="2" charset="-122"/>
                <a:ea typeface="华文楷体" panose="02010600040101010101" pitchFamily="2" charset="-122"/>
                <a:cs typeface="Times New Roman" pitchFamily="18" charset="0"/>
              </a:rPr>
              <a:t>大堰河 </a:t>
            </a:r>
          </a:p>
        </p:txBody>
      </p:sp>
      <p:sp>
        <p:nvSpPr>
          <p:cNvPr id="2" name="矩形 1"/>
          <p:cNvSpPr/>
          <p:nvPr/>
        </p:nvSpPr>
        <p:spPr>
          <a:xfrm>
            <a:off x="7938" y="4437675"/>
            <a:ext cx="9165090" cy="1988237"/>
          </a:xfrm>
          <a:prstGeom prst="rect">
            <a:avLst/>
          </a:prstGeom>
        </p:spPr>
        <p:txBody>
          <a:bodyPr wrap="square">
            <a:spAutoFit/>
          </a:bodyPr>
          <a:lstStyle/>
          <a:p>
            <a:pPr>
              <a:lnSpc>
                <a:spcPct val="110000"/>
              </a:lnSpc>
              <a:defRPr/>
            </a:pP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4</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咳，就在如此寒冷的今夜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无数的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我们的</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年老</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的母亲，</a:t>
            </a:r>
            <a:r>
              <a:rPr lang="en-US" altLang="zh-CN"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都</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蜷伏在不是自己的</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家里</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就</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像异邦人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不知明天的车轮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要滚上怎样的路程？──而且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中国的路 </a:t>
            </a:r>
            <a:r>
              <a:rPr lang="en-US" altLang="zh-CN"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 </a:t>
            </a:r>
            <a:r>
              <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是如此的崎岖，是如此的泥泞呀。”出自</a:t>
            </a:r>
            <a:r>
              <a:rPr lang="zh-CN" altLang="en-US"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艾青</a:t>
            </a:r>
            <a:r>
              <a:rPr lang="en-US" altLang="zh-CN" sz="2800" b="1" smtClean="0">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rPr>
              <a:t>____________</a:t>
            </a:r>
            <a:endParaRPr lang="zh-CN" altLang="en-US" sz="2800" b="1">
              <a:solidFill>
                <a:schemeClr val="accent6">
                  <a:lumMod val="75000"/>
                </a:schemeClr>
              </a:solidFill>
              <a:latin typeface="华文楷体" panose="02010600040101010101" pitchFamily="2" charset="-122"/>
              <a:ea typeface="华文楷体" panose="02010600040101010101" pitchFamily="2" charset="-122"/>
              <a:cs typeface="Times New Roman" pitchFamily="18" charset="0"/>
            </a:endParaRPr>
          </a:p>
        </p:txBody>
      </p:sp>
      <p:sp>
        <p:nvSpPr>
          <p:cNvPr id="13" name="矩形 12"/>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4" name="矩形 13"/>
          <p:cNvSpPr>
            <a:spLocks noChangeArrowheads="1"/>
          </p:cNvSpPr>
          <p:nvPr/>
        </p:nvSpPr>
        <p:spPr bwMode="auto">
          <a:xfrm>
            <a:off x="2748867" y="6372174"/>
            <a:ext cx="34163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00B0F0"/>
                </a:solidFill>
                <a:latin typeface="华文楷体" panose="02010600040101010101" pitchFamily="2" charset="-122"/>
                <a:ea typeface="华文楷体" panose="02010600040101010101" pitchFamily="2" charset="-122"/>
                <a:cs typeface="Times New Roman" pitchFamily="18" charset="0"/>
              </a:rPr>
              <a:t>雪落在中国的土地上</a:t>
            </a:r>
          </a:p>
        </p:txBody>
      </p:sp>
    </p:spTree>
    <p:extLst>
      <p:ext uri="{BB962C8B-B14F-4D97-AF65-F5344CB8AC3E}">
        <p14:creationId xmlns:p14="http://schemas.microsoft.com/office/powerpoint/2010/main" val="852979523"/>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barn(inVertical)">
                                      <p:cBhvr>
                                        <p:cTn id="7" dur="500"/>
                                        <p:tgtEl>
                                          <p:spTgt spid="61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p:bldP spid="20" grpId="0"/>
      <p:bldP spid="2" grpId="0"/>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6"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202" name="文本框 13"/>
          <p:cNvSpPr txBox="1">
            <a:spLocks noChangeArrowheads="1"/>
          </p:cNvSpPr>
          <p:nvPr/>
        </p:nvSpPr>
        <p:spPr bwMode="auto">
          <a:xfrm>
            <a:off x="10963276" y="-372533"/>
            <a:ext cx="1952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kumimoji="1" lang="zh-CN" altLang="en-US"/>
          </a:p>
        </p:txBody>
      </p:sp>
      <p:sp>
        <p:nvSpPr>
          <p:cNvPr id="9223" name="Rectangle 11"/>
          <p:cNvSpPr>
            <a:spLocks noChangeArrowheads="1"/>
          </p:cNvSpPr>
          <p:nvPr/>
        </p:nvSpPr>
        <p:spPr bwMode="auto">
          <a:xfrm>
            <a:off x="143782" y="3126620"/>
            <a:ext cx="8811532" cy="3323987"/>
          </a:xfrm>
          <a:prstGeom prst="rect">
            <a:avLst/>
          </a:prstGeom>
          <a:noFill/>
          <a:ln>
            <a:noFill/>
          </a:ln>
          <a:extLst/>
        </p:spPr>
        <p:txBody>
          <a:bodyPr wrap="square">
            <a:spAutoFit/>
          </a:bodyPr>
          <a:lstStyle/>
          <a:p>
            <a:pPr eaLnBrk="0" hangingPunct="0">
              <a:lnSpc>
                <a:spcPct val="150000"/>
              </a:lnSpc>
              <a:defRPr/>
            </a:pPr>
            <a:r>
              <a:rPr lang="en-US" altLang="zh-CN" sz="2800" b="1" smtClean="0">
                <a:solidFill>
                  <a:srgbClr val="663300"/>
                </a:solidFill>
                <a:latin typeface="华文楷体" panose="02010600040101010101" pitchFamily="2" charset="-122"/>
                <a:ea typeface="华文楷体" panose="02010600040101010101" pitchFamily="2" charset="-122"/>
                <a:cs typeface="Times New Roman" pitchFamily="18" charset="0"/>
              </a:rPr>
              <a:t>5</a:t>
            </a:r>
            <a:r>
              <a:rPr lang="zh-CN" altLang="en-US" sz="2800" b="1" smtClean="0">
                <a:solidFill>
                  <a:srgbClr val="663300"/>
                </a:solidFill>
                <a:latin typeface="华文楷体" panose="02010600040101010101" pitchFamily="2" charset="-122"/>
                <a:ea typeface="华文楷体" panose="02010600040101010101" pitchFamily="2" charset="-122"/>
                <a:cs typeface="Times New Roman" pitchFamily="18" charset="0"/>
              </a:rPr>
              <a:t>、艾青</a:t>
            </a:r>
            <a:r>
              <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rPr>
              <a:t>的</a:t>
            </a:r>
            <a:r>
              <a:rPr lang="en-US" altLang="zh-CN" sz="2800" b="1" smtClean="0">
                <a:solidFill>
                  <a:srgbClr val="663300"/>
                </a:solidFill>
                <a:latin typeface="华文楷体" panose="02010600040101010101" pitchFamily="2" charset="-122"/>
                <a:ea typeface="华文楷体" panose="02010600040101010101" pitchFamily="2" charset="-122"/>
                <a:cs typeface="Times New Roman" pitchFamily="18" charset="0"/>
              </a:rPr>
              <a:t>《____</a:t>
            </a:r>
            <a:r>
              <a:rPr lang="en-US" altLang="zh-CN" sz="2800" b="1" u="sng" smtClean="0">
                <a:solidFill>
                  <a:srgbClr val="663300"/>
                </a:solidFill>
                <a:latin typeface="华文楷体" panose="02010600040101010101" pitchFamily="2" charset="-122"/>
                <a:ea typeface="华文楷体" panose="02010600040101010101" pitchFamily="2" charset="-122"/>
                <a:cs typeface="Times New Roman" pitchFamily="18" charset="0"/>
              </a:rPr>
              <a:t>      </a:t>
            </a:r>
            <a:r>
              <a:rPr lang="en-US" altLang="zh-CN" sz="2800" b="1" smtClean="0">
                <a:solidFill>
                  <a:srgbClr val="663300"/>
                </a:solidFill>
                <a:latin typeface="华文楷体" panose="02010600040101010101" pitchFamily="2" charset="-122"/>
                <a:ea typeface="华文楷体" panose="02010600040101010101" pitchFamily="2" charset="-122"/>
                <a:cs typeface="Times New Roman" pitchFamily="18" charset="0"/>
              </a:rPr>
              <a:t>___》</a:t>
            </a:r>
            <a:r>
              <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rPr>
              <a:t>歌颂了毛主席。</a:t>
            </a:r>
            <a:endParaRPr lang="en-US" altLang="zh-CN" sz="2800" b="1">
              <a:solidFill>
                <a:srgbClr val="663300"/>
              </a:solidFill>
              <a:latin typeface="华文楷体" panose="02010600040101010101" pitchFamily="2" charset="-122"/>
              <a:ea typeface="华文楷体" panose="02010600040101010101" pitchFamily="2" charset="-122"/>
              <a:cs typeface="Times New Roman" pitchFamily="18" charset="0"/>
            </a:endParaRPr>
          </a:p>
          <a:p>
            <a:pPr eaLnBrk="0" hangingPunct="0">
              <a:lnSpc>
                <a:spcPct val="150000"/>
              </a:lnSpc>
              <a:defRPr/>
            </a:pPr>
            <a:r>
              <a:rPr lang="en-US" altLang="zh-CN" sz="2800" b="1" smtClean="0">
                <a:solidFill>
                  <a:srgbClr val="663300"/>
                </a:solidFill>
                <a:latin typeface="华文楷体" panose="02010600040101010101" pitchFamily="2" charset="-122"/>
                <a:ea typeface="华文楷体" panose="02010600040101010101" pitchFamily="2" charset="-122"/>
                <a:cs typeface="Times New Roman" pitchFamily="18" charset="0"/>
              </a:rPr>
              <a:t>6</a:t>
            </a:r>
            <a:r>
              <a:rPr lang="zh-CN" altLang="en-US" sz="2800" b="1" smtClean="0">
                <a:solidFill>
                  <a:srgbClr val="663300"/>
                </a:solidFill>
                <a:latin typeface="华文楷体" panose="02010600040101010101" pitchFamily="2" charset="-122"/>
                <a:ea typeface="华文楷体" panose="02010600040101010101" pitchFamily="2" charset="-122"/>
                <a:cs typeface="Times New Roman" pitchFamily="18" charset="0"/>
              </a:rPr>
              <a:t>、</a:t>
            </a:r>
            <a:r>
              <a:rPr lang="en-US" altLang="zh-CN" sz="2800" b="1" smtClean="0">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rPr>
              <a:t>但你是沉默的，连叹息也没有，鳞和鳍都完整，</a:t>
            </a:r>
            <a:br>
              <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rPr>
            </a:br>
            <a:r>
              <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rPr>
              <a:t>却不能动弹；你绝对的静止，对外界毫无反应，看不见天和水，听不见浪花的声音。”这段诗节选自艾青的</a:t>
            </a:r>
            <a:r>
              <a:rPr lang="en-US" altLang="zh-CN" sz="2800" b="1">
                <a:solidFill>
                  <a:srgbClr val="663300"/>
                </a:solidFill>
                <a:latin typeface="华文楷体" panose="02010600040101010101" pitchFamily="2" charset="-122"/>
                <a:ea typeface="华文楷体" panose="02010600040101010101" pitchFamily="2" charset="-122"/>
                <a:cs typeface="Times New Roman" pitchFamily="18" charset="0"/>
              </a:rPr>
              <a:t>________</a:t>
            </a:r>
            <a:r>
              <a:rPr lang="zh-CN" altLang="en-US" sz="2800" b="1" smtClean="0">
                <a:solidFill>
                  <a:srgbClr val="663300"/>
                </a:solidFill>
                <a:latin typeface="华文楷体" panose="02010600040101010101" pitchFamily="2" charset="-122"/>
                <a:ea typeface="华文楷体" panose="02010600040101010101" pitchFamily="2" charset="-122"/>
                <a:cs typeface="Times New Roman" pitchFamily="18" charset="0"/>
              </a:rPr>
              <a:t>。</a:t>
            </a:r>
            <a:endParaRPr lang="zh-CN" altLang="en-US" sz="28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24" name="矩形 23"/>
          <p:cNvSpPr>
            <a:spLocks noChangeArrowheads="1"/>
          </p:cNvSpPr>
          <p:nvPr/>
        </p:nvSpPr>
        <p:spPr bwMode="auto">
          <a:xfrm>
            <a:off x="2488485" y="3198167"/>
            <a:ext cx="13484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毛泽东 </a:t>
            </a:r>
            <a:endParaRPr lang="zh-CN" altLang="en-US" sz="2000">
              <a:solidFill>
                <a:srgbClr val="FF0000"/>
              </a:solidFill>
              <a:latin typeface="华文楷体" panose="02010600040101010101" pitchFamily="2" charset="-122"/>
              <a:ea typeface="华文楷体" panose="02010600040101010101" pitchFamily="2" charset="-122"/>
            </a:endParaRPr>
          </a:p>
        </p:txBody>
      </p:sp>
      <p:sp>
        <p:nvSpPr>
          <p:cNvPr id="10" name="矩形 9"/>
          <p:cNvSpPr>
            <a:spLocks noChangeArrowheads="1"/>
          </p:cNvSpPr>
          <p:nvPr/>
        </p:nvSpPr>
        <p:spPr bwMode="auto">
          <a:xfrm>
            <a:off x="293914" y="5759451"/>
            <a:ext cx="13484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鱼化石 </a:t>
            </a:r>
            <a:endParaRPr lang="zh-CN" altLang="en-US" sz="2000">
              <a:solidFill>
                <a:srgbClr val="FF0000"/>
              </a:solidFill>
              <a:latin typeface="华文楷体" panose="02010600040101010101" pitchFamily="2" charset="-122"/>
              <a:ea typeface="华文楷体" panose="02010600040101010101" pitchFamily="2" charset="-122"/>
            </a:endParaRPr>
          </a:p>
        </p:txBody>
      </p:sp>
      <p:grpSp>
        <p:nvGrpSpPr>
          <p:cNvPr id="7" name="组合 6"/>
          <p:cNvGrpSpPr/>
          <p:nvPr/>
        </p:nvGrpSpPr>
        <p:grpSpPr>
          <a:xfrm>
            <a:off x="2195227" y="938876"/>
            <a:ext cx="5021607" cy="1015663"/>
            <a:chOff x="2050085" y="610681"/>
            <a:chExt cx="5021607" cy="1015663"/>
          </a:xfrm>
        </p:grpSpPr>
        <p:pic>
          <p:nvPicPr>
            <p:cNvPr id="8"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12" name="矩形 11"/>
          <p:cNvSpPr/>
          <p:nvPr/>
        </p:nvSpPr>
        <p:spPr>
          <a:xfrm>
            <a:off x="-6320" y="2057485"/>
            <a:ext cx="1928733" cy="830997"/>
          </a:xfrm>
          <a:prstGeom prst="rect">
            <a:avLst/>
          </a:prstGeom>
        </p:spPr>
        <p:txBody>
          <a:bodyPr wrap="none">
            <a:spAutoFit/>
          </a:bodyPr>
          <a:lstStyle/>
          <a:p>
            <a:pPr marL="363538" indent="-363538" latinLnBrk="1">
              <a:lnSpc>
                <a:spcPct val="150000"/>
              </a:lnSpc>
              <a:defRPr/>
            </a:pPr>
            <a:r>
              <a:rPr lang="zh-CN" altLang="en-US" sz="3200" b="1" smtClean="0">
                <a:solidFill>
                  <a:srgbClr val="0000FF"/>
                </a:solidFill>
                <a:latin typeface="华文楷体" panose="02010600040101010101" pitchFamily="2" charset="-122"/>
                <a:ea typeface="华文楷体" panose="02010600040101010101" pitchFamily="2" charset="-122"/>
                <a:cs typeface="Times New Roman" pitchFamily="18" charset="0"/>
              </a:rPr>
              <a:t>填空</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 </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1858405938"/>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223">
                                            <p:txEl>
                                              <p:pRg st="0" end="0"/>
                                            </p:txEl>
                                          </p:spTgt>
                                        </p:tgtEl>
                                        <p:attrNameLst>
                                          <p:attrName>style.visibility</p:attrName>
                                        </p:attrNameLst>
                                      </p:cBhvr>
                                      <p:to>
                                        <p:strVal val="visible"/>
                                      </p:to>
                                    </p:set>
                                    <p:animEffect transition="in" filter="wipe(down)">
                                      <p:cBhvr>
                                        <p:cTn id="7" dur="580">
                                          <p:stCondLst>
                                            <p:cond delay="0"/>
                                          </p:stCondLst>
                                        </p:cTn>
                                        <p:tgtEl>
                                          <p:spTgt spid="9223">
                                            <p:txEl>
                                              <p:pRg st="0" end="0"/>
                                            </p:txEl>
                                          </p:spTgt>
                                        </p:tgtEl>
                                      </p:cBhvr>
                                    </p:animEffect>
                                    <p:anim calcmode="lin" valueType="num">
                                      <p:cBhvr>
                                        <p:cTn id="8" dur="1822" tmFilter="0,0; 0.14,0.36; 0.43,0.73; 0.71,0.91; 1.0,1.0">
                                          <p:stCondLst>
                                            <p:cond delay="0"/>
                                          </p:stCondLst>
                                        </p:cTn>
                                        <p:tgtEl>
                                          <p:spTgt spid="922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22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22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22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22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223">
                                            <p:txEl>
                                              <p:pRg st="0" end="0"/>
                                            </p:txEl>
                                          </p:spTgt>
                                        </p:tgtEl>
                                      </p:cBhvr>
                                      <p:to x="100000" y="60000"/>
                                    </p:animScale>
                                    <p:animScale>
                                      <p:cBhvr>
                                        <p:cTn id="14" dur="166" decel="50000">
                                          <p:stCondLst>
                                            <p:cond delay="676"/>
                                          </p:stCondLst>
                                        </p:cTn>
                                        <p:tgtEl>
                                          <p:spTgt spid="9223">
                                            <p:txEl>
                                              <p:pRg st="0" end="0"/>
                                            </p:txEl>
                                          </p:spTgt>
                                        </p:tgtEl>
                                      </p:cBhvr>
                                      <p:to x="100000" y="100000"/>
                                    </p:animScale>
                                    <p:animScale>
                                      <p:cBhvr>
                                        <p:cTn id="15" dur="26">
                                          <p:stCondLst>
                                            <p:cond delay="1312"/>
                                          </p:stCondLst>
                                        </p:cTn>
                                        <p:tgtEl>
                                          <p:spTgt spid="9223">
                                            <p:txEl>
                                              <p:pRg st="0" end="0"/>
                                            </p:txEl>
                                          </p:spTgt>
                                        </p:tgtEl>
                                      </p:cBhvr>
                                      <p:to x="100000" y="80000"/>
                                    </p:animScale>
                                    <p:animScale>
                                      <p:cBhvr>
                                        <p:cTn id="16" dur="166" decel="50000">
                                          <p:stCondLst>
                                            <p:cond delay="1338"/>
                                          </p:stCondLst>
                                        </p:cTn>
                                        <p:tgtEl>
                                          <p:spTgt spid="9223">
                                            <p:txEl>
                                              <p:pRg st="0" end="0"/>
                                            </p:txEl>
                                          </p:spTgt>
                                        </p:tgtEl>
                                      </p:cBhvr>
                                      <p:to x="100000" y="100000"/>
                                    </p:animScale>
                                    <p:animScale>
                                      <p:cBhvr>
                                        <p:cTn id="17" dur="26">
                                          <p:stCondLst>
                                            <p:cond delay="1642"/>
                                          </p:stCondLst>
                                        </p:cTn>
                                        <p:tgtEl>
                                          <p:spTgt spid="9223">
                                            <p:txEl>
                                              <p:pRg st="0" end="0"/>
                                            </p:txEl>
                                          </p:spTgt>
                                        </p:tgtEl>
                                      </p:cBhvr>
                                      <p:to x="100000" y="90000"/>
                                    </p:animScale>
                                    <p:animScale>
                                      <p:cBhvr>
                                        <p:cTn id="18" dur="166" decel="50000">
                                          <p:stCondLst>
                                            <p:cond delay="1668"/>
                                          </p:stCondLst>
                                        </p:cTn>
                                        <p:tgtEl>
                                          <p:spTgt spid="9223">
                                            <p:txEl>
                                              <p:pRg st="0" end="0"/>
                                            </p:txEl>
                                          </p:spTgt>
                                        </p:tgtEl>
                                      </p:cBhvr>
                                      <p:to x="100000" y="100000"/>
                                    </p:animScale>
                                    <p:animScale>
                                      <p:cBhvr>
                                        <p:cTn id="19" dur="26">
                                          <p:stCondLst>
                                            <p:cond delay="1808"/>
                                          </p:stCondLst>
                                        </p:cTn>
                                        <p:tgtEl>
                                          <p:spTgt spid="9223">
                                            <p:txEl>
                                              <p:pRg st="0" end="0"/>
                                            </p:txEl>
                                          </p:spTgt>
                                        </p:tgtEl>
                                      </p:cBhvr>
                                      <p:to x="100000" y="95000"/>
                                    </p:animScale>
                                    <p:animScale>
                                      <p:cBhvr>
                                        <p:cTn id="20" dur="166" decel="50000">
                                          <p:stCondLst>
                                            <p:cond delay="1834"/>
                                          </p:stCondLst>
                                        </p:cTn>
                                        <p:tgtEl>
                                          <p:spTgt spid="9223">
                                            <p:txEl>
                                              <p:pRg st="0" end="0"/>
                                            </p:txEl>
                                          </p:spTgt>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9223">
                                            <p:txEl>
                                              <p:pRg st="1" end="1"/>
                                            </p:txEl>
                                          </p:spTgt>
                                        </p:tgtEl>
                                        <p:attrNameLst>
                                          <p:attrName>style.visibility</p:attrName>
                                        </p:attrNameLst>
                                      </p:cBhvr>
                                      <p:to>
                                        <p:strVal val="visible"/>
                                      </p:to>
                                    </p:set>
                                    <p:animEffect transition="in" filter="wipe(down)">
                                      <p:cBhvr>
                                        <p:cTn id="32" dur="580">
                                          <p:stCondLst>
                                            <p:cond delay="0"/>
                                          </p:stCondLst>
                                        </p:cTn>
                                        <p:tgtEl>
                                          <p:spTgt spid="9223">
                                            <p:txEl>
                                              <p:pRg st="1" end="1"/>
                                            </p:txEl>
                                          </p:spTgt>
                                        </p:tgtEl>
                                      </p:cBhvr>
                                    </p:animEffect>
                                    <p:anim calcmode="lin" valueType="num">
                                      <p:cBhvr>
                                        <p:cTn id="33" dur="1822" tmFilter="0,0; 0.14,0.36; 0.43,0.73; 0.71,0.91; 1.0,1.0">
                                          <p:stCondLst>
                                            <p:cond delay="0"/>
                                          </p:stCondLst>
                                        </p:cTn>
                                        <p:tgtEl>
                                          <p:spTgt spid="922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922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922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922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922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9223">
                                            <p:txEl>
                                              <p:pRg st="1" end="1"/>
                                            </p:txEl>
                                          </p:spTgt>
                                        </p:tgtEl>
                                      </p:cBhvr>
                                      <p:to x="100000" y="60000"/>
                                    </p:animScale>
                                    <p:animScale>
                                      <p:cBhvr>
                                        <p:cTn id="39" dur="166" decel="50000">
                                          <p:stCondLst>
                                            <p:cond delay="676"/>
                                          </p:stCondLst>
                                        </p:cTn>
                                        <p:tgtEl>
                                          <p:spTgt spid="9223">
                                            <p:txEl>
                                              <p:pRg st="1" end="1"/>
                                            </p:txEl>
                                          </p:spTgt>
                                        </p:tgtEl>
                                      </p:cBhvr>
                                      <p:to x="100000" y="100000"/>
                                    </p:animScale>
                                    <p:animScale>
                                      <p:cBhvr>
                                        <p:cTn id="40" dur="26">
                                          <p:stCondLst>
                                            <p:cond delay="1312"/>
                                          </p:stCondLst>
                                        </p:cTn>
                                        <p:tgtEl>
                                          <p:spTgt spid="9223">
                                            <p:txEl>
                                              <p:pRg st="1" end="1"/>
                                            </p:txEl>
                                          </p:spTgt>
                                        </p:tgtEl>
                                      </p:cBhvr>
                                      <p:to x="100000" y="80000"/>
                                    </p:animScale>
                                    <p:animScale>
                                      <p:cBhvr>
                                        <p:cTn id="41" dur="166" decel="50000">
                                          <p:stCondLst>
                                            <p:cond delay="1338"/>
                                          </p:stCondLst>
                                        </p:cTn>
                                        <p:tgtEl>
                                          <p:spTgt spid="9223">
                                            <p:txEl>
                                              <p:pRg st="1" end="1"/>
                                            </p:txEl>
                                          </p:spTgt>
                                        </p:tgtEl>
                                      </p:cBhvr>
                                      <p:to x="100000" y="100000"/>
                                    </p:animScale>
                                    <p:animScale>
                                      <p:cBhvr>
                                        <p:cTn id="42" dur="26">
                                          <p:stCondLst>
                                            <p:cond delay="1642"/>
                                          </p:stCondLst>
                                        </p:cTn>
                                        <p:tgtEl>
                                          <p:spTgt spid="9223">
                                            <p:txEl>
                                              <p:pRg st="1" end="1"/>
                                            </p:txEl>
                                          </p:spTgt>
                                        </p:tgtEl>
                                      </p:cBhvr>
                                      <p:to x="100000" y="90000"/>
                                    </p:animScale>
                                    <p:animScale>
                                      <p:cBhvr>
                                        <p:cTn id="43" dur="166" decel="50000">
                                          <p:stCondLst>
                                            <p:cond delay="1668"/>
                                          </p:stCondLst>
                                        </p:cTn>
                                        <p:tgtEl>
                                          <p:spTgt spid="9223">
                                            <p:txEl>
                                              <p:pRg st="1" end="1"/>
                                            </p:txEl>
                                          </p:spTgt>
                                        </p:tgtEl>
                                      </p:cBhvr>
                                      <p:to x="100000" y="100000"/>
                                    </p:animScale>
                                    <p:animScale>
                                      <p:cBhvr>
                                        <p:cTn id="44" dur="26">
                                          <p:stCondLst>
                                            <p:cond delay="1808"/>
                                          </p:stCondLst>
                                        </p:cTn>
                                        <p:tgtEl>
                                          <p:spTgt spid="9223">
                                            <p:txEl>
                                              <p:pRg st="1" end="1"/>
                                            </p:txEl>
                                          </p:spTgt>
                                        </p:tgtEl>
                                      </p:cBhvr>
                                      <p:to x="100000" y="95000"/>
                                    </p:animScale>
                                    <p:animScale>
                                      <p:cBhvr>
                                        <p:cTn id="45" dur="166" decel="50000">
                                          <p:stCondLst>
                                            <p:cond delay="1834"/>
                                          </p:stCondLst>
                                        </p:cTn>
                                        <p:tgtEl>
                                          <p:spTgt spid="9223">
                                            <p:txEl>
                                              <p:pRg st="1" end="1"/>
                                            </p:txEl>
                                          </p:spTgt>
                                        </p:tgtEl>
                                      </p:cBhvr>
                                      <p:to x="100000" y="100000"/>
                                    </p:animScale>
                                  </p:childTnLst>
                                </p:cTn>
                              </p:par>
                            </p:childTnLst>
                          </p:cTn>
                        </p:par>
                      </p:childTnLst>
                    </p:cTn>
                  </p:par>
                  <p:par>
                    <p:cTn id="46" fill="hold" nodeType="clickPar">
                      <p:stCondLst>
                        <p:cond delay="indefinite"/>
                      </p:stCondLst>
                      <p:childTnLst>
                        <p:par>
                          <p:cTn id="47" fill="hold" nodeType="afterGroup">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uiExpand="1" build="p"/>
      <p:bldP spid="24" grpId="0"/>
      <p:bldP spid="1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0"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2195227" y="938876"/>
            <a:ext cx="5021607" cy="1015663"/>
            <a:chOff x="2050085" y="610681"/>
            <a:chExt cx="5021607" cy="1015663"/>
          </a:xfrm>
        </p:grpSpPr>
        <p:pic>
          <p:nvPicPr>
            <p:cNvPr id="5"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6" name="TextBox 4"/>
          <p:cNvSpPr txBox="1">
            <a:spLocks noChangeArrowheads="1"/>
          </p:cNvSpPr>
          <p:nvPr/>
        </p:nvSpPr>
        <p:spPr bwMode="auto">
          <a:xfrm>
            <a:off x="-10205" y="2276872"/>
            <a:ext cx="9119824" cy="62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ts val="450"/>
              </a:spcBef>
            </a:pPr>
            <a:r>
              <a:rPr lang="zh-CN" altLang="en-US" sz="3200" b="1" smtClean="0">
                <a:latin typeface="华文楷体" panose="02010600040101010101" pitchFamily="2" charset="-122"/>
                <a:ea typeface="华文楷体" panose="02010600040101010101" pitchFamily="2" charset="-122"/>
              </a:rPr>
              <a:t>（陕西</a:t>
            </a:r>
            <a:r>
              <a:rPr lang="zh-CN" altLang="en-US" sz="3200" b="1">
                <a:latin typeface="华文楷体" panose="02010600040101010101" pitchFamily="2" charset="-122"/>
                <a:ea typeface="华文楷体" panose="02010600040101010101" pitchFamily="2" charset="-122"/>
              </a:rPr>
              <a:t>中考</a:t>
            </a:r>
            <a:r>
              <a:rPr lang="zh-CN" altLang="en-US" sz="3200" b="1" smtClean="0">
                <a:latin typeface="华文楷体" panose="02010600040101010101" pitchFamily="2" charset="-122"/>
                <a:ea typeface="华文楷体" panose="02010600040101010101" pitchFamily="2" charset="-122"/>
              </a:rPr>
              <a:t>）</a:t>
            </a:r>
            <a:r>
              <a:rPr lang="zh-CN" altLang="en-US" sz="3200" b="1">
                <a:latin typeface="华文楷体" panose="02010600040101010101" pitchFamily="2" charset="-122"/>
                <a:ea typeface="华文楷体" panose="02010600040101010101" pitchFamily="2" charset="-122"/>
              </a:rPr>
              <a:t>阅读下面的文字，完成后面的题目</a:t>
            </a:r>
            <a:r>
              <a:rPr lang="zh-CN" altLang="en-US" sz="3200" b="1" smtClean="0">
                <a:latin typeface="华文楷体" panose="02010600040101010101" pitchFamily="2" charset="-122"/>
                <a:ea typeface="华文楷体" panose="02010600040101010101" pitchFamily="2" charset="-122"/>
              </a:rPr>
              <a:t>。</a:t>
            </a:r>
            <a:endParaRPr lang="zh-CN" altLang="en-US" sz="3200" b="1">
              <a:latin typeface="华文楷体" panose="02010600040101010101" pitchFamily="2" charset="-122"/>
              <a:ea typeface="华文楷体" panose="02010600040101010101" pitchFamily="2" charset="-122"/>
            </a:endParaRPr>
          </a:p>
        </p:txBody>
      </p:sp>
      <p:sp>
        <p:nvSpPr>
          <p:cNvPr id="2" name="矩形 1"/>
          <p:cNvSpPr/>
          <p:nvPr/>
        </p:nvSpPr>
        <p:spPr>
          <a:xfrm>
            <a:off x="346752" y="3039537"/>
            <a:ext cx="4572000" cy="2677656"/>
          </a:xfrm>
          <a:prstGeom prst="rect">
            <a:avLst/>
          </a:prstGeom>
        </p:spPr>
        <p:txBody>
          <a:bodyPr>
            <a:spAutoFit/>
          </a:bodyPr>
          <a:lstStyle/>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它以难遮掩的光芒</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使生命呼吸</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使高树繁枝向它舞蹈</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使河流带着狂歌奔向它去</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当它来时，我听见</a:t>
            </a:r>
          </a:p>
        </p:txBody>
      </p:sp>
      <p:sp>
        <p:nvSpPr>
          <p:cNvPr id="10" name="矩形 9"/>
          <p:cNvSpPr/>
          <p:nvPr/>
        </p:nvSpPr>
        <p:spPr>
          <a:xfrm>
            <a:off x="4618804" y="3027599"/>
            <a:ext cx="3896404" cy="2160591"/>
          </a:xfrm>
          <a:prstGeom prst="rect">
            <a:avLst/>
          </a:prstGeom>
        </p:spPr>
        <p:txBody>
          <a:bodyPr wrap="square">
            <a:spAutoFit/>
          </a:bodyPr>
          <a:lstStyle/>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冬蛰的虫蛹转动于地下</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群众在旷场上高声说话</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城市从远方</a:t>
            </a:r>
          </a:p>
          <a:p>
            <a:pPr>
              <a:lnSpc>
                <a:spcPct val="120000"/>
              </a:lnSpc>
            </a:pPr>
            <a:r>
              <a:rPr lang="zh-CN" altLang="en-US" sz="2800" b="1">
                <a:solidFill>
                  <a:srgbClr val="FF0000"/>
                </a:solidFill>
                <a:latin typeface="华文楷体" panose="02010600040101010101" pitchFamily="2" charset="-122"/>
                <a:ea typeface="华文楷体" panose="02010600040101010101" pitchFamily="2" charset="-122"/>
              </a:rPr>
              <a:t>用电力与钢铁召唤它</a:t>
            </a:r>
            <a:endParaRPr lang="en-US" altLang="zh-CN" sz="2800" b="1">
              <a:solidFill>
                <a:srgbClr val="FF0000"/>
              </a:solidFill>
              <a:latin typeface="华文楷体" panose="02010600040101010101" pitchFamily="2" charset="-122"/>
              <a:ea typeface="华文楷体" panose="02010600040101010101" pitchFamily="2" charset="-122"/>
            </a:endParaRPr>
          </a:p>
        </p:txBody>
      </p:sp>
      <p:sp>
        <p:nvSpPr>
          <p:cNvPr id="11" name="矩形 10"/>
          <p:cNvSpPr/>
          <p:nvPr/>
        </p:nvSpPr>
        <p:spPr>
          <a:xfrm>
            <a:off x="-10205" y="5673618"/>
            <a:ext cx="9122229" cy="1126462"/>
          </a:xfrm>
          <a:prstGeom prst="rect">
            <a:avLst/>
          </a:prstGeom>
        </p:spPr>
        <p:txBody>
          <a:bodyPr wrap="square">
            <a:spAutoFit/>
          </a:bodyPr>
          <a:lstStyle/>
          <a:p>
            <a:pPr>
              <a:lnSpc>
                <a:spcPct val="120000"/>
              </a:lnSpc>
              <a:spcBef>
                <a:spcPts val="450"/>
              </a:spcBef>
            </a:pPr>
            <a:r>
              <a:rPr lang="zh-CN" altLang="en-US" sz="2800" b="1">
                <a:solidFill>
                  <a:srgbClr val="00B050"/>
                </a:solidFill>
                <a:latin typeface="华文楷体" panose="02010600040101010101" pitchFamily="2" charset="-122"/>
                <a:ea typeface="华文楷体" panose="02010600040101010101" pitchFamily="2" charset="-122"/>
              </a:rPr>
              <a:t>诗中的“它”指的是</a:t>
            </a:r>
            <a:r>
              <a:rPr lang="en-US" altLang="zh-CN" sz="2800" b="1" u="sng" smtClean="0">
                <a:solidFill>
                  <a:srgbClr val="00B050"/>
                </a:solidFill>
                <a:latin typeface="华文楷体" panose="02010600040101010101" pitchFamily="2" charset="-122"/>
                <a:ea typeface="华文楷体" panose="02010600040101010101" pitchFamily="2" charset="-122"/>
              </a:rPr>
              <a:t>_                                      ______</a:t>
            </a:r>
            <a:r>
              <a:rPr lang="zh-CN" altLang="en-US" sz="2800" b="1">
                <a:solidFill>
                  <a:srgbClr val="00B050"/>
                </a:solidFill>
                <a:latin typeface="华文楷体" panose="02010600040101010101" pitchFamily="2" charset="-122"/>
                <a:ea typeface="华文楷体" panose="02010600040101010101" pitchFamily="2" charset="-122"/>
              </a:rPr>
              <a:t>，本诗蕴涵着诗人艾青对</a:t>
            </a:r>
            <a:r>
              <a:rPr lang="en-US" altLang="zh-CN" sz="2800" b="1">
                <a:solidFill>
                  <a:srgbClr val="00B050"/>
                </a:solidFill>
                <a:latin typeface="华文楷体" panose="02010600040101010101" pitchFamily="2" charset="-122"/>
                <a:ea typeface="华文楷体" panose="02010600040101010101" pitchFamily="2" charset="-122"/>
              </a:rPr>
              <a:t>________________</a:t>
            </a:r>
            <a:r>
              <a:rPr lang="zh-CN" altLang="en-US" sz="2800" b="1">
                <a:solidFill>
                  <a:srgbClr val="00B050"/>
                </a:solidFill>
                <a:latin typeface="华文楷体" panose="02010600040101010101" pitchFamily="2" charset="-122"/>
                <a:ea typeface="华文楷体" panose="02010600040101010101" pitchFamily="2" charset="-122"/>
              </a:rPr>
              <a:t>的向往和追求。</a:t>
            </a:r>
          </a:p>
        </p:txBody>
      </p:sp>
      <p:sp>
        <p:nvSpPr>
          <p:cNvPr id="12" name="文本框 2"/>
          <p:cNvSpPr txBox="1">
            <a:spLocks noChangeArrowheads="1"/>
          </p:cNvSpPr>
          <p:nvPr/>
        </p:nvSpPr>
        <p:spPr bwMode="auto">
          <a:xfrm>
            <a:off x="3419873" y="5653012"/>
            <a:ext cx="456298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smtClean="0">
                <a:solidFill>
                  <a:srgbClr val="FF00FF"/>
                </a:solidFill>
                <a:latin typeface="华文楷体" panose="02010600040101010101" pitchFamily="2" charset="-122"/>
                <a:ea typeface="华文楷体" panose="02010600040101010101" pitchFamily="2" charset="-122"/>
              </a:rPr>
              <a:t>太阳（从光芒一词可以看出）</a:t>
            </a:r>
            <a:endParaRPr lang="zh-CN" altLang="en-US" sz="2800" b="1">
              <a:solidFill>
                <a:srgbClr val="FF00FF"/>
              </a:solidFill>
              <a:latin typeface="华文楷体" panose="02010600040101010101" pitchFamily="2" charset="-122"/>
              <a:ea typeface="华文楷体" panose="02010600040101010101" pitchFamily="2" charset="-122"/>
            </a:endParaRPr>
          </a:p>
        </p:txBody>
      </p:sp>
      <p:sp>
        <p:nvSpPr>
          <p:cNvPr id="13" name="文本框 3"/>
          <p:cNvSpPr txBox="1">
            <a:spLocks noChangeArrowheads="1"/>
          </p:cNvSpPr>
          <p:nvPr/>
        </p:nvSpPr>
        <p:spPr bwMode="auto">
          <a:xfrm>
            <a:off x="3097893" y="6220580"/>
            <a:ext cx="337978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2800" b="1">
                <a:solidFill>
                  <a:srgbClr val="FF00FF"/>
                </a:solidFill>
                <a:latin typeface="华文楷体" panose="02010600040101010101" pitchFamily="2" charset="-122"/>
                <a:ea typeface="华文楷体" panose="02010600040101010101" pitchFamily="2" charset="-122"/>
              </a:rPr>
              <a:t>光明（或：未来）</a:t>
            </a:r>
          </a:p>
        </p:txBody>
      </p:sp>
    </p:spTree>
    <p:extLst>
      <p:ext uri="{BB962C8B-B14F-4D97-AF65-F5344CB8AC3E}">
        <p14:creationId xmlns:p14="http://schemas.microsoft.com/office/powerpoint/2010/main" val="7346706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80">
                                          <p:stCondLst>
                                            <p:cond delay="0"/>
                                          </p:stCondLst>
                                        </p:cTn>
                                        <p:tgtEl>
                                          <p:spTgt spid="11"/>
                                        </p:tgtEl>
                                      </p:cBhvr>
                                    </p:animEffect>
                                    <p:anim calcmode="lin" valueType="num">
                                      <p:cBhvr>
                                        <p:cTn id="2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3" dur="26">
                                          <p:stCondLst>
                                            <p:cond delay="650"/>
                                          </p:stCondLst>
                                        </p:cTn>
                                        <p:tgtEl>
                                          <p:spTgt spid="11"/>
                                        </p:tgtEl>
                                      </p:cBhvr>
                                      <p:to x="100000" y="60000"/>
                                    </p:animScale>
                                    <p:animScale>
                                      <p:cBhvr>
                                        <p:cTn id="34" dur="166" decel="50000">
                                          <p:stCondLst>
                                            <p:cond delay="676"/>
                                          </p:stCondLst>
                                        </p:cTn>
                                        <p:tgtEl>
                                          <p:spTgt spid="11"/>
                                        </p:tgtEl>
                                      </p:cBhvr>
                                      <p:to x="100000" y="100000"/>
                                    </p:animScale>
                                    <p:animScale>
                                      <p:cBhvr>
                                        <p:cTn id="35" dur="26">
                                          <p:stCondLst>
                                            <p:cond delay="1312"/>
                                          </p:stCondLst>
                                        </p:cTn>
                                        <p:tgtEl>
                                          <p:spTgt spid="11"/>
                                        </p:tgtEl>
                                      </p:cBhvr>
                                      <p:to x="100000" y="80000"/>
                                    </p:animScale>
                                    <p:animScale>
                                      <p:cBhvr>
                                        <p:cTn id="36" dur="166" decel="50000">
                                          <p:stCondLst>
                                            <p:cond delay="1338"/>
                                          </p:stCondLst>
                                        </p:cTn>
                                        <p:tgtEl>
                                          <p:spTgt spid="11"/>
                                        </p:tgtEl>
                                      </p:cBhvr>
                                      <p:to x="100000" y="100000"/>
                                    </p:animScale>
                                    <p:animScale>
                                      <p:cBhvr>
                                        <p:cTn id="37" dur="26">
                                          <p:stCondLst>
                                            <p:cond delay="1642"/>
                                          </p:stCondLst>
                                        </p:cTn>
                                        <p:tgtEl>
                                          <p:spTgt spid="11"/>
                                        </p:tgtEl>
                                      </p:cBhvr>
                                      <p:to x="100000" y="90000"/>
                                    </p:animScale>
                                    <p:animScale>
                                      <p:cBhvr>
                                        <p:cTn id="38" dur="166" decel="50000">
                                          <p:stCondLst>
                                            <p:cond delay="1668"/>
                                          </p:stCondLst>
                                        </p:cTn>
                                        <p:tgtEl>
                                          <p:spTgt spid="11"/>
                                        </p:tgtEl>
                                      </p:cBhvr>
                                      <p:to x="100000" y="100000"/>
                                    </p:animScale>
                                    <p:animScale>
                                      <p:cBhvr>
                                        <p:cTn id="39" dur="26">
                                          <p:stCondLst>
                                            <p:cond delay="1808"/>
                                          </p:stCondLst>
                                        </p:cTn>
                                        <p:tgtEl>
                                          <p:spTgt spid="11"/>
                                        </p:tgtEl>
                                      </p:cBhvr>
                                      <p:to x="100000" y="95000"/>
                                    </p:animScale>
                                    <p:animScale>
                                      <p:cBhvr>
                                        <p:cTn id="40" dur="166" decel="50000">
                                          <p:stCondLst>
                                            <p:cond delay="1834"/>
                                          </p:stCondLst>
                                        </p:cTn>
                                        <p:tgtEl>
                                          <p:spTgt spid="11"/>
                                        </p:tgtEl>
                                      </p:cBhvr>
                                      <p:to x="100000" y="100000"/>
                                    </p:animScale>
                                  </p:childTnLst>
                                </p:cTn>
                              </p:par>
                            </p:childTnLst>
                          </p:cTn>
                        </p:par>
                      </p:childTnLst>
                    </p:cTn>
                  </p:par>
                  <p:par>
                    <p:cTn id="41" fill="hold" nodeType="clickPar">
                      <p:stCondLst>
                        <p:cond delay="indefinite"/>
                      </p:stCondLst>
                      <p:childTnLst>
                        <p:par>
                          <p:cTn id="42" fill="hold" nodeType="afterGroup">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arn(inVertical)">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2195227" y="938876"/>
            <a:ext cx="5021607" cy="1015663"/>
            <a:chOff x="2050085" y="610681"/>
            <a:chExt cx="5021607" cy="1015663"/>
          </a:xfrm>
        </p:grpSpPr>
        <p:pic>
          <p:nvPicPr>
            <p:cNvPr id="8"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2" name="矩形 1"/>
          <p:cNvSpPr/>
          <p:nvPr/>
        </p:nvSpPr>
        <p:spPr>
          <a:xfrm>
            <a:off x="435674" y="2136124"/>
            <a:ext cx="2749471" cy="523798"/>
          </a:xfrm>
          <a:prstGeom prst="rect">
            <a:avLst/>
          </a:prstGeom>
        </p:spPr>
        <p:txBody>
          <a:bodyPr wrap="none">
            <a:spAutoFit/>
          </a:bodyPr>
          <a:lstStyle/>
          <a:p>
            <a:pPr algn="ctr">
              <a:lnSpc>
                <a:spcPts val="3000"/>
              </a:lnSpc>
              <a:defRPr/>
            </a:pPr>
            <a:r>
              <a:rPr lang="zh-CN" altLang="en-US" sz="4000" b="1">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5" name="矩形 14"/>
          <p:cNvSpPr/>
          <p:nvPr/>
        </p:nvSpPr>
        <p:spPr>
          <a:xfrm>
            <a:off x="3554850" y="1979029"/>
            <a:ext cx="5619869" cy="4893647"/>
          </a:xfrm>
          <a:prstGeom prst="rect">
            <a:avLst/>
          </a:prstGeom>
        </p:spPr>
        <p:txBody>
          <a:bodyPr wrap="square">
            <a:spAutoFit/>
          </a:bodyPr>
          <a:lstStyle/>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假如</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我</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是一只鸟，</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我</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也应该</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用嘶哑的喉咙</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歌唱：</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这</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被暴风雨</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所打击的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土地，</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这</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永远汹涌着</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我们的悲愤的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河流，</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这</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无止息地</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吹刮着的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激怒的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风，</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和那来自林间的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无比温柔的</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黎明</a:t>
            </a:r>
            <a:r>
              <a:rPr kumimoji="1" lang="en-US" altLang="zh-CN" sz="2600" b="1">
                <a:solidFill>
                  <a:srgbClr val="C00000"/>
                </a:solidFill>
                <a:latin typeface="华文楷体" panose="02010600040101010101" pitchFamily="2" charset="-122"/>
                <a:ea typeface="华文楷体" panose="02010600040101010101" pitchFamily="2" charset="-122"/>
                <a:cs typeface="Times New Roman" pitchFamily="18" charset="0"/>
              </a:rPr>
              <a:t>……</a:t>
            </a:r>
            <a:r>
              <a:rPr kumimoji="1" lang="en-US" altLang="zh-CN" sz="2600" b="1">
                <a:solidFill>
                  <a:srgbClr val="C00000"/>
                </a:solidFill>
                <a:latin typeface="华文楷体" panose="02010600040101010101" pitchFamily="2" charset="-122"/>
                <a:ea typeface="华文楷体" panose="02010600040101010101" pitchFamily="2" charset="-122"/>
              </a:rPr>
              <a:t> </a:t>
            </a:r>
          </a:p>
          <a:p>
            <a:pPr>
              <a:lnSpc>
                <a:spcPct val="100000"/>
              </a:lnSpc>
            </a:pPr>
            <a:r>
              <a:rPr kumimoji="1" lang="en-US" altLang="zh-CN" sz="2600" b="1">
                <a:solidFill>
                  <a:srgbClr val="C00000"/>
                </a:solidFill>
                <a:latin typeface="华文楷体" panose="02010600040101010101" pitchFamily="2" charset="-122"/>
                <a:ea typeface="华文楷体" panose="02010600040101010101" pitchFamily="2" charset="-122"/>
              </a:rPr>
              <a:t>——</a:t>
            </a:r>
            <a:r>
              <a:rPr kumimoji="1" lang="zh-CN" altLang="en-US" sz="2600" b="1">
                <a:solidFill>
                  <a:srgbClr val="C00000"/>
                </a:solidFill>
                <a:latin typeface="华文楷体" panose="02010600040101010101" pitchFamily="2" charset="-122"/>
                <a:ea typeface="华文楷体" panose="02010600040101010101" pitchFamily="2" charset="-122"/>
              </a:rPr>
              <a:t>然后</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我</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死了，</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连羽毛</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也腐烂在</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土地里面。</a:t>
            </a:r>
          </a:p>
          <a:p>
            <a:pPr>
              <a:lnSpc>
                <a:spcPct val="100000"/>
              </a:lnSpc>
            </a:pPr>
            <a:endParaRPr kumimoji="1" lang="zh-CN" altLang="en-US" sz="2600" b="1">
              <a:solidFill>
                <a:srgbClr val="C00000"/>
              </a:solidFill>
              <a:latin typeface="华文楷体" panose="02010600040101010101" pitchFamily="2" charset="-122"/>
              <a:ea typeface="华文楷体" panose="02010600040101010101" pitchFamily="2" charset="-122"/>
            </a:endParaRP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为什么</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我的眼里</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常含泪水？</a:t>
            </a:r>
          </a:p>
          <a:p>
            <a:pPr>
              <a:lnSpc>
                <a:spcPct val="100000"/>
              </a:lnSpc>
            </a:pPr>
            <a:r>
              <a:rPr kumimoji="1" lang="zh-CN" altLang="en-US" sz="2600" b="1">
                <a:solidFill>
                  <a:srgbClr val="C00000"/>
                </a:solidFill>
                <a:latin typeface="华文楷体" panose="02010600040101010101" pitchFamily="2" charset="-122"/>
                <a:ea typeface="华文楷体" panose="02010600040101010101" pitchFamily="2" charset="-122"/>
              </a:rPr>
              <a:t>因为</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我对这土地</a:t>
            </a:r>
            <a:r>
              <a:rPr kumimoji="1" lang="en-US" altLang="zh-CN" sz="2600" b="1">
                <a:solidFill>
                  <a:srgbClr val="0000FF"/>
                </a:solidFill>
                <a:latin typeface="华文楷体" panose="02010600040101010101" pitchFamily="2" charset="-122"/>
                <a:ea typeface="华文楷体" panose="02010600040101010101" pitchFamily="2" charset="-122"/>
                <a:cs typeface="Times New Roman" pitchFamily="18" charset="0"/>
              </a:rPr>
              <a:t>/</a:t>
            </a:r>
            <a:r>
              <a:rPr kumimoji="1" lang="zh-CN" altLang="en-US" sz="2600" b="1">
                <a:solidFill>
                  <a:srgbClr val="C00000"/>
                </a:solidFill>
                <a:latin typeface="华文楷体" panose="02010600040101010101" pitchFamily="2" charset="-122"/>
                <a:ea typeface="华文楷体" panose="02010600040101010101" pitchFamily="2" charset="-122"/>
              </a:rPr>
              <a:t>爱得深沉</a:t>
            </a:r>
            <a:r>
              <a:rPr kumimoji="1" lang="en-US" altLang="zh-CN" sz="2600" b="1">
                <a:solidFill>
                  <a:srgbClr val="C00000"/>
                </a:solidFill>
                <a:latin typeface="华文楷体" panose="02010600040101010101" pitchFamily="2" charset="-122"/>
                <a:ea typeface="华文楷体" panose="02010600040101010101" pitchFamily="2" charset="-122"/>
              </a:rPr>
              <a:t>……</a:t>
            </a:r>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3149130"/>
            <a:ext cx="3620818" cy="370887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1334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1" presetClass="entr" presetSubtype="0" fill="hold" grpId="0" nodeType="click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5"/>
                                        </p:tgtEl>
                                        <p:attrNameLst>
                                          <p:attrName>ppt_y</p:attrName>
                                        </p:attrNameLst>
                                      </p:cBhvr>
                                      <p:tavLst>
                                        <p:tav tm="0">
                                          <p:val>
                                            <p:strVal val="#ppt_y"/>
                                          </p:val>
                                        </p:tav>
                                        <p:tav tm="100000">
                                          <p:val>
                                            <p:strVal val="#ppt_y"/>
                                          </p:val>
                                        </p:tav>
                                      </p:tavLst>
                                    </p:anim>
                                    <p:anim calcmode="lin" valueType="num">
                                      <p:cBhvr>
                                        <p:cTn id="2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10" name="矩形 9"/>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21564" y="3091975"/>
            <a:ext cx="8824852" cy="495200"/>
          </a:xfrm>
          <a:prstGeom prst="rect">
            <a:avLst/>
          </a:prstGeom>
        </p:spPr>
        <p:txBody>
          <a:bodyPr wrap="none">
            <a:spAutoFit/>
          </a:bodyPr>
          <a:lstStyle/>
          <a:p>
            <a:pPr algn="ctr">
              <a:lnSpc>
                <a:spcPts val="3000"/>
              </a:lnSpc>
              <a:defRPr/>
            </a:pPr>
            <a:r>
              <a:rPr lang="en-US" altLang="zh-CN" sz="3200" b="1" smtClean="0">
                <a:solidFill>
                  <a:srgbClr val="663300"/>
                </a:solidFill>
                <a:latin typeface="华文楷体" panose="02010600040101010101" pitchFamily="2" charset="-122"/>
                <a:ea typeface="华文楷体" panose="02010600040101010101" pitchFamily="2" charset="-122"/>
                <a:cs typeface="Times New Roman" pitchFamily="18" charset="0"/>
              </a:rPr>
              <a:t>(1)</a:t>
            </a:r>
            <a:r>
              <a:rPr lang="zh-CN" altLang="en-US" sz="3200" b="1" smtClean="0">
                <a:solidFill>
                  <a:srgbClr val="663300"/>
                </a:solidFill>
                <a:latin typeface="华文楷体" panose="02010600040101010101" pitchFamily="2" charset="-122"/>
                <a:ea typeface="华文楷体" panose="02010600040101010101" pitchFamily="2" charset="-122"/>
                <a:cs typeface="Times New Roman" pitchFamily="18" charset="0"/>
              </a:rPr>
              <a:t>、写出诗中土地、河流、风和黎明的象征意义</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2" name="矩形 1"/>
          <p:cNvSpPr/>
          <p:nvPr/>
        </p:nvSpPr>
        <p:spPr>
          <a:xfrm>
            <a:off x="844128" y="3798969"/>
            <a:ext cx="1415772" cy="584775"/>
          </a:xfrm>
          <a:prstGeom prst="rect">
            <a:avLst/>
          </a:prstGeom>
        </p:spPr>
        <p:txBody>
          <a:bodyPr wrap="none">
            <a:spAutoFit/>
          </a:bodyPr>
          <a:lstStyle/>
          <a:p>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土地：</a:t>
            </a:r>
            <a:endParaRPr lang="zh-CN" altLang="en-US" sz="3200">
              <a:solidFill>
                <a:srgbClr val="FF0000"/>
              </a:solidFill>
            </a:endParaRPr>
          </a:p>
        </p:txBody>
      </p:sp>
      <p:sp>
        <p:nvSpPr>
          <p:cNvPr id="12" name="矩形 11"/>
          <p:cNvSpPr/>
          <p:nvPr/>
        </p:nvSpPr>
        <p:spPr>
          <a:xfrm>
            <a:off x="0" y="4723614"/>
            <a:ext cx="2236510" cy="584775"/>
          </a:xfrm>
          <a:prstGeom prst="rect">
            <a:avLst/>
          </a:prstGeom>
        </p:spPr>
        <p:txBody>
          <a:bodyPr wrap="none">
            <a:spAutoFit/>
          </a:bodyPr>
          <a:lstStyle/>
          <a:p>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河流</a:t>
            </a:r>
            <a:r>
              <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rPr>
              <a:t>、</a:t>
            </a:r>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风：</a:t>
            </a:r>
            <a:endParaRPr lang="zh-CN" altLang="en-US" sz="3200">
              <a:solidFill>
                <a:srgbClr val="FF0000"/>
              </a:solidFill>
            </a:endParaRPr>
          </a:p>
        </p:txBody>
      </p:sp>
      <p:sp>
        <p:nvSpPr>
          <p:cNvPr id="13" name="矩形 12"/>
          <p:cNvSpPr/>
          <p:nvPr/>
        </p:nvSpPr>
        <p:spPr>
          <a:xfrm>
            <a:off x="837235" y="5697973"/>
            <a:ext cx="1415772" cy="584775"/>
          </a:xfrm>
          <a:prstGeom prst="rect">
            <a:avLst/>
          </a:prstGeom>
        </p:spPr>
        <p:txBody>
          <a:bodyPr wrap="none">
            <a:spAutoFit/>
          </a:bodyPr>
          <a:lstStyle/>
          <a:p>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黎明：</a:t>
            </a:r>
            <a:endParaRPr lang="zh-CN" altLang="en-US" sz="3200">
              <a:solidFill>
                <a:srgbClr val="FF0000"/>
              </a:solidFill>
            </a:endParaRPr>
          </a:p>
        </p:txBody>
      </p:sp>
      <p:sp>
        <p:nvSpPr>
          <p:cNvPr id="14" name="矩形 13"/>
          <p:cNvSpPr/>
          <p:nvPr/>
        </p:nvSpPr>
        <p:spPr>
          <a:xfrm>
            <a:off x="2253204" y="3768989"/>
            <a:ext cx="2646878" cy="584775"/>
          </a:xfrm>
          <a:prstGeom prst="rect">
            <a:avLst/>
          </a:prstGeom>
        </p:spPr>
        <p:txBody>
          <a:bodyPr wrap="none">
            <a:spAutoFit/>
          </a:bodyPr>
          <a:lstStyle/>
          <a:p>
            <a:r>
              <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rPr>
              <a:t>象征祖国大地</a:t>
            </a:r>
          </a:p>
        </p:txBody>
      </p:sp>
      <p:sp>
        <p:nvSpPr>
          <p:cNvPr id="15" name="矩形 14"/>
          <p:cNvSpPr/>
          <p:nvPr/>
        </p:nvSpPr>
        <p:spPr>
          <a:xfrm>
            <a:off x="2283184" y="4728359"/>
            <a:ext cx="5519460" cy="584775"/>
          </a:xfrm>
          <a:prstGeom prst="rect">
            <a:avLst/>
          </a:prstGeom>
        </p:spPr>
        <p:txBody>
          <a:bodyPr wrap="none">
            <a:spAutoFit/>
          </a:bodyPr>
          <a:lstStyle/>
          <a:p>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象征中国人民不屈不挠的精神</a:t>
            </a:r>
            <a:endPar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endParaRPr>
          </a:p>
        </p:txBody>
      </p:sp>
      <p:sp>
        <p:nvSpPr>
          <p:cNvPr id="16" name="矩形 15"/>
          <p:cNvSpPr/>
          <p:nvPr/>
        </p:nvSpPr>
        <p:spPr>
          <a:xfrm>
            <a:off x="2253203" y="5687730"/>
            <a:ext cx="5519460" cy="584775"/>
          </a:xfrm>
          <a:prstGeom prst="rect">
            <a:avLst/>
          </a:prstGeom>
        </p:spPr>
        <p:txBody>
          <a:bodyPr wrap="none">
            <a:spAutoFit/>
          </a:bodyPr>
          <a:lstStyle/>
          <a:p>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象征充满生机和希望的解放区</a:t>
            </a:r>
            <a:endParaRPr lang="zh-CN" altLang="en-US" sz="3200" b="1">
              <a:solidFill>
                <a:srgbClr val="FF000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40066700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21" presetID="30"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800" decel="100000"/>
                                        <p:tgtEl>
                                          <p:spTgt spid="12"/>
                                        </p:tgtEl>
                                      </p:cBhvr>
                                    </p:animEffect>
                                    <p:anim calcmode="lin" valueType="num">
                                      <p:cBhvr>
                                        <p:cTn id="32" dur="800" decel="100000" fill="hold"/>
                                        <p:tgtEl>
                                          <p:spTgt spid="12"/>
                                        </p:tgtEl>
                                        <p:attrNameLst>
                                          <p:attrName>style.rotation</p:attrName>
                                        </p:attrNameLst>
                                      </p:cBhvr>
                                      <p:tavLst>
                                        <p:tav tm="0">
                                          <p:val>
                                            <p:fltVal val="-90"/>
                                          </p:val>
                                        </p:tav>
                                        <p:tav tm="100000">
                                          <p:val>
                                            <p:fltVal val="0"/>
                                          </p:val>
                                        </p:tav>
                                      </p:tavLst>
                                    </p:anim>
                                    <p:anim calcmode="lin" valueType="num">
                                      <p:cBhvr>
                                        <p:cTn id="33" dur="800" decel="100000" fill="hold"/>
                                        <p:tgtEl>
                                          <p:spTgt spid="12"/>
                                        </p:tgtEl>
                                        <p:attrNameLst>
                                          <p:attrName>ppt_x</p:attrName>
                                        </p:attrNameLst>
                                      </p:cBhvr>
                                      <p:tavLst>
                                        <p:tav tm="0">
                                          <p:val>
                                            <p:strVal val="#ppt_x+0.4"/>
                                          </p:val>
                                        </p:tav>
                                        <p:tav tm="100000">
                                          <p:val>
                                            <p:strVal val="#ppt_x-0.05"/>
                                          </p:val>
                                        </p:tav>
                                      </p:tavLst>
                                    </p:anim>
                                    <p:anim calcmode="lin" valueType="num">
                                      <p:cBhvr>
                                        <p:cTn id="34" dur="800" decel="100000" fill="hold"/>
                                        <p:tgtEl>
                                          <p:spTgt spid="12"/>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800" decel="100000"/>
                                        <p:tgtEl>
                                          <p:spTgt spid="13"/>
                                        </p:tgtEl>
                                      </p:cBhvr>
                                    </p:animEffect>
                                    <p:anim calcmode="lin" valueType="num">
                                      <p:cBhvr>
                                        <p:cTn id="40" dur="800" decel="100000" fill="hold"/>
                                        <p:tgtEl>
                                          <p:spTgt spid="13"/>
                                        </p:tgtEl>
                                        <p:attrNameLst>
                                          <p:attrName>style.rotation</p:attrName>
                                        </p:attrNameLst>
                                      </p:cBhvr>
                                      <p:tavLst>
                                        <p:tav tm="0">
                                          <p:val>
                                            <p:fltVal val="-90"/>
                                          </p:val>
                                        </p:tav>
                                        <p:tav tm="100000">
                                          <p:val>
                                            <p:fltVal val="0"/>
                                          </p:val>
                                        </p:tav>
                                      </p:tavLst>
                                    </p:anim>
                                    <p:anim calcmode="lin" valueType="num">
                                      <p:cBhvr>
                                        <p:cTn id="41" dur="800" decel="100000" fill="hold"/>
                                        <p:tgtEl>
                                          <p:spTgt spid="13"/>
                                        </p:tgtEl>
                                        <p:attrNameLst>
                                          <p:attrName>ppt_x</p:attrName>
                                        </p:attrNameLst>
                                      </p:cBhvr>
                                      <p:tavLst>
                                        <p:tav tm="0">
                                          <p:val>
                                            <p:strVal val="#ppt_x+0.4"/>
                                          </p:val>
                                        </p:tav>
                                        <p:tav tm="100000">
                                          <p:val>
                                            <p:strVal val="#ppt_x-0.05"/>
                                          </p:val>
                                        </p:tav>
                                      </p:tavLst>
                                    </p:anim>
                                    <p:anim calcmode="lin" valueType="num">
                                      <p:cBhvr>
                                        <p:cTn id="42" dur="800" decel="100000" fill="hold"/>
                                        <p:tgtEl>
                                          <p:spTgt spid="13"/>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barn(inVertical)">
                                      <p:cBhvr>
                                        <p:cTn id="49" dur="500"/>
                                        <p:tgtEl>
                                          <p:spTgt spid="14"/>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arn(inVertical)">
                                      <p:cBhvr>
                                        <p:cTn id="54" dur="500"/>
                                        <p:tgtEl>
                                          <p:spTgt spid="15"/>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11" name="矩形 10"/>
          <p:cNvSpPr/>
          <p:nvPr/>
        </p:nvSpPr>
        <p:spPr>
          <a:xfrm>
            <a:off x="0" y="2890391"/>
            <a:ext cx="9173029" cy="1077218"/>
          </a:xfrm>
          <a:prstGeom prst="rect">
            <a:avLst/>
          </a:prstGeom>
        </p:spPr>
        <p:txBody>
          <a:bodyPr wrap="square">
            <a:spAutoFit/>
          </a:bodyPr>
          <a:lstStyle/>
          <a:p>
            <a:pPr>
              <a:defRPr/>
            </a:pPr>
            <a:r>
              <a:rPr lang="en-US" altLang="zh-CN" sz="3200" b="1" smtClean="0">
                <a:solidFill>
                  <a:srgbClr val="663300"/>
                </a:solidFill>
                <a:latin typeface="华文楷体" panose="02010600040101010101" pitchFamily="2" charset="-122"/>
                <a:ea typeface="华文楷体" panose="02010600040101010101" pitchFamily="2" charset="-122"/>
                <a:cs typeface="Times New Roman" pitchFamily="18" charset="0"/>
              </a:rPr>
              <a:t>(2)</a:t>
            </a:r>
            <a:r>
              <a:rPr lang="zh-CN" altLang="en-US" sz="3200" b="1" smtClean="0">
                <a:solidFill>
                  <a:srgbClr val="663300"/>
                </a:solidFill>
                <a:latin typeface="华文楷体" panose="02010600040101010101" pitchFamily="2" charset="-122"/>
                <a:ea typeface="华文楷体" panose="02010600040101010101" pitchFamily="2" charset="-122"/>
                <a:cs typeface="Times New Roman" pitchFamily="18" charset="0"/>
              </a:rPr>
              <a:t>、诗人对土地、河流、风和黎明的描写，蕴含了他怎样的思想感情？</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2" name="圆角矩形 11"/>
          <p:cNvSpPr/>
          <p:nvPr/>
        </p:nvSpPr>
        <p:spPr>
          <a:xfrm>
            <a:off x="178108" y="4700199"/>
            <a:ext cx="5450610" cy="1257300"/>
          </a:xfrm>
          <a:prstGeom prst="roundRect">
            <a:avLst/>
          </a:prstGeom>
          <a:noFill/>
          <a:ln>
            <a:noFill/>
          </a:ln>
          <a:effectLst/>
          <a:scene3d>
            <a:camera prst="orthographicFront"/>
            <a:lightRig rig="threePt" dir="t"/>
          </a:scene3d>
          <a:sp3d>
            <a:bevelT w="114300" prst="artDeco"/>
          </a:sp3d>
        </p:spPr>
        <p:style>
          <a:lnRef idx="1">
            <a:schemeClr val="accent3"/>
          </a:lnRef>
          <a:fillRef idx="2">
            <a:schemeClr val="accent3"/>
          </a:fillRef>
          <a:effectRef idx="1">
            <a:schemeClr val="accent3"/>
          </a:effectRef>
          <a:fontRef idx="minor">
            <a:schemeClr val="dk1"/>
          </a:fontRef>
        </p:style>
        <p:txBody>
          <a:bodyPr rtlCol="0" anchor="ctr"/>
          <a:lstStyle/>
          <a:p>
            <a:pPr>
              <a:lnSpc>
                <a:spcPct val="120000"/>
              </a:lnSpc>
            </a:pPr>
            <a:r>
              <a:rPr lang="zh-CN" altLang="en-US" sz="2800" b="1" smtClean="0">
                <a:solidFill>
                  <a:srgbClr val="009999"/>
                </a:solidFill>
                <a:latin typeface="华文楷体" panose="02010600040101010101" pitchFamily="2" charset="-122"/>
                <a:ea typeface="华文楷体" panose="02010600040101010101" pitchFamily="2" charset="-122"/>
              </a:rPr>
              <a:t>        通过</a:t>
            </a:r>
            <a:r>
              <a:rPr lang="zh-CN" altLang="en-US" sz="2800" b="1">
                <a:solidFill>
                  <a:srgbClr val="009999"/>
                </a:solidFill>
                <a:latin typeface="华文楷体" panose="02010600040101010101" pitchFamily="2" charset="-122"/>
                <a:ea typeface="华文楷体" panose="02010600040101010101" pitchFamily="2" charset="-122"/>
              </a:rPr>
              <a:t>对土地、河流、风和黎明的描写</a:t>
            </a:r>
            <a:r>
              <a:rPr lang="zh-CN" altLang="en-US" sz="2800" b="1" smtClean="0">
                <a:solidFill>
                  <a:srgbClr val="009999"/>
                </a:solidFill>
                <a:latin typeface="华文楷体" panose="02010600040101010101" pitchFamily="2" charset="-122"/>
                <a:ea typeface="华文楷体" panose="02010600040101010101" pitchFamily="2" charset="-122"/>
              </a:rPr>
              <a:t>，表现了当</a:t>
            </a:r>
            <a:r>
              <a:rPr lang="zh-CN" altLang="en-US" sz="2800" b="1">
                <a:solidFill>
                  <a:srgbClr val="009999"/>
                </a:solidFill>
                <a:latin typeface="华文楷体" panose="02010600040101010101" pitchFamily="2" charset="-122"/>
                <a:ea typeface="华文楷体" panose="02010600040101010101" pitchFamily="2" charset="-122"/>
              </a:rPr>
              <a:t>时祖国大地遭受的苦难、人民的</a:t>
            </a:r>
            <a:r>
              <a:rPr lang="zh-CN" altLang="en-US" sz="2800" b="1" smtClean="0">
                <a:solidFill>
                  <a:srgbClr val="009999"/>
                </a:solidFill>
                <a:latin typeface="华文楷体" panose="02010600040101010101" pitchFamily="2" charset="-122"/>
                <a:ea typeface="华文楷体" panose="02010600040101010101" pitchFamily="2" charset="-122"/>
              </a:rPr>
              <a:t>悲愤和反抗以及</a:t>
            </a:r>
            <a:r>
              <a:rPr lang="zh-CN" altLang="en-US" sz="2800" b="1">
                <a:solidFill>
                  <a:srgbClr val="009999"/>
                </a:solidFill>
                <a:latin typeface="华文楷体" panose="02010600040101010101" pitchFamily="2" charset="-122"/>
                <a:ea typeface="华文楷体" panose="02010600040101010101" pitchFamily="2" charset="-122"/>
              </a:rPr>
              <a:t>对光明的向往和希冀</a:t>
            </a:r>
            <a:r>
              <a:rPr lang="zh-CN" altLang="en-US" sz="2800" b="1" smtClean="0">
                <a:solidFill>
                  <a:srgbClr val="009999"/>
                </a:solidFill>
                <a:latin typeface="华文楷体" panose="02010600040101010101" pitchFamily="2" charset="-122"/>
                <a:ea typeface="华文楷体" panose="02010600040101010101" pitchFamily="2" charset="-122"/>
              </a:rPr>
              <a:t>。表达了作者对祖国的热爱之情。</a:t>
            </a:r>
            <a:endParaRPr lang="zh-CN" altLang="en-US" sz="2800" b="1">
              <a:solidFill>
                <a:srgbClr val="009999"/>
              </a:solidFill>
              <a:latin typeface="华文楷体" panose="02010600040101010101" pitchFamily="2" charset="-122"/>
              <a:ea typeface="华文楷体" panose="02010600040101010101" pitchFamily="2" charset="-122"/>
            </a:endParaRPr>
          </a:p>
        </p:txBody>
      </p:sp>
      <p:pic>
        <p:nvPicPr>
          <p:cNvPr id="13" name="Picture 2" descr="C:\Documents and Settings\Administrator\桌面\timg (1).gif"/>
          <p:cNvPicPr>
            <a:picLocks noChangeAspect="1" noChangeArrowheads="1" noCrop="1"/>
          </p:cNvPicPr>
          <p:nvPr/>
        </p:nvPicPr>
        <p:blipFill>
          <a:blip r:embed="rId4">
            <a:extLst>
              <a:ext uri="{28A0092B-C50C-407E-A947-70E740481C1C}">
                <a14:useLocalDpi xmlns:a14="http://schemas.microsoft.com/office/drawing/2010/main" val="0"/>
              </a:ext>
            </a:extLst>
          </a:blip>
          <a:stretch>
            <a:fillRect/>
          </a:stretch>
        </p:blipFill>
        <p:spPr bwMode="auto">
          <a:xfrm>
            <a:off x="5628718" y="4141218"/>
            <a:ext cx="3176232" cy="2619829"/>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5262871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53"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 name="Picture 2" descr="C:\Users\admin\Desktop\ppt背景图片\E]PE`XTPU0$U6`EXUJ(49@M.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4">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4">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11" name="矩形 10"/>
          <p:cNvSpPr/>
          <p:nvPr/>
        </p:nvSpPr>
        <p:spPr>
          <a:xfrm>
            <a:off x="-22831" y="2795021"/>
            <a:ext cx="9173029" cy="1077218"/>
          </a:xfrm>
          <a:prstGeom prst="rect">
            <a:avLst/>
          </a:prstGeom>
        </p:spPr>
        <p:txBody>
          <a:bodyPr wrap="square">
            <a:spAutoFit/>
          </a:bodyPr>
          <a:lstStyle/>
          <a:p>
            <a:pPr>
              <a:defRPr/>
            </a:pPr>
            <a:r>
              <a:rPr lang="en-US" altLang="zh-CN" sz="3200" b="1" smtClean="0">
                <a:solidFill>
                  <a:srgbClr val="663300"/>
                </a:solidFill>
                <a:latin typeface="华文楷体" panose="02010600040101010101" pitchFamily="2" charset="-122"/>
                <a:ea typeface="华文楷体" panose="02010600040101010101" pitchFamily="2" charset="-122"/>
                <a:cs typeface="Times New Roman" pitchFamily="18" charset="0"/>
              </a:rPr>
              <a:t>(3)</a:t>
            </a:r>
            <a:r>
              <a:rPr lang="zh-CN" altLang="en-US" sz="3200" b="1" smtClean="0">
                <a:solidFill>
                  <a:srgbClr val="663300"/>
                </a:solidFill>
                <a:latin typeface="华文楷体" panose="02010600040101010101" pitchFamily="2" charset="-122"/>
                <a:ea typeface="华文楷体" panose="02010600040101010101" pitchFamily="2" charset="-122"/>
                <a:cs typeface="Times New Roman" pitchFamily="18" charset="0"/>
              </a:rPr>
              <a:t>、诗中哪两句直接抒发了“我”对“这土地”的热爱之情？</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2" name="矩形 11"/>
          <p:cNvSpPr/>
          <p:nvPr/>
        </p:nvSpPr>
        <p:spPr>
          <a:xfrm>
            <a:off x="4654066" y="3828125"/>
            <a:ext cx="4036856" cy="3046988"/>
          </a:xfrm>
          <a:prstGeom prst="rect">
            <a:avLst/>
          </a:prstGeom>
        </p:spPr>
        <p:txBody>
          <a:bodyPr wrap="square">
            <a:spAutoFit/>
          </a:bodyPr>
          <a:lstStyle/>
          <a:p>
            <a:pPr>
              <a:lnSpc>
                <a:spcPct val="150000"/>
              </a:lnSpc>
            </a:pPr>
            <a:r>
              <a:rPr kumimoji="1" lang="zh-CN" altLang="en-US" sz="3200" b="1" smtClean="0">
                <a:solidFill>
                  <a:srgbClr val="C00000"/>
                </a:solidFill>
                <a:latin typeface="华文楷体" panose="02010600040101010101" pitchFamily="2" charset="-122"/>
                <a:ea typeface="华文楷体" panose="02010600040101010101" pitchFamily="2" charset="-122"/>
              </a:rPr>
              <a:t>为什么我</a:t>
            </a:r>
            <a:r>
              <a:rPr kumimoji="1" lang="zh-CN" altLang="en-US" sz="3200" b="1">
                <a:solidFill>
                  <a:srgbClr val="C00000"/>
                </a:solidFill>
                <a:latin typeface="华文楷体" panose="02010600040101010101" pitchFamily="2" charset="-122"/>
                <a:ea typeface="华文楷体" panose="02010600040101010101" pitchFamily="2" charset="-122"/>
              </a:rPr>
              <a:t>的</a:t>
            </a:r>
            <a:r>
              <a:rPr kumimoji="1" lang="zh-CN" altLang="en-US" sz="3200" b="1" smtClean="0">
                <a:solidFill>
                  <a:srgbClr val="C00000"/>
                </a:solidFill>
                <a:latin typeface="华文楷体" panose="02010600040101010101" pitchFamily="2" charset="-122"/>
                <a:ea typeface="华文楷体" panose="02010600040101010101" pitchFamily="2" charset="-122"/>
              </a:rPr>
              <a:t>眼里常</a:t>
            </a:r>
            <a:r>
              <a:rPr kumimoji="1" lang="zh-CN" altLang="en-US" sz="3200" b="1">
                <a:solidFill>
                  <a:srgbClr val="C00000"/>
                </a:solidFill>
                <a:latin typeface="华文楷体" panose="02010600040101010101" pitchFamily="2" charset="-122"/>
                <a:ea typeface="华文楷体" panose="02010600040101010101" pitchFamily="2" charset="-122"/>
              </a:rPr>
              <a:t>含泪水？</a:t>
            </a:r>
          </a:p>
          <a:p>
            <a:pPr>
              <a:lnSpc>
                <a:spcPct val="150000"/>
              </a:lnSpc>
            </a:pPr>
            <a:r>
              <a:rPr kumimoji="1" lang="zh-CN" altLang="en-US" sz="3200" b="1" smtClean="0">
                <a:solidFill>
                  <a:srgbClr val="C00000"/>
                </a:solidFill>
                <a:latin typeface="华文楷体" panose="02010600040101010101" pitchFamily="2" charset="-122"/>
                <a:ea typeface="华文楷体" panose="02010600040101010101" pitchFamily="2" charset="-122"/>
              </a:rPr>
              <a:t>因为我</a:t>
            </a:r>
            <a:r>
              <a:rPr kumimoji="1" lang="zh-CN" altLang="en-US" sz="3200" b="1">
                <a:solidFill>
                  <a:srgbClr val="C00000"/>
                </a:solidFill>
                <a:latin typeface="华文楷体" panose="02010600040101010101" pitchFamily="2" charset="-122"/>
                <a:ea typeface="华文楷体" panose="02010600040101010101" pitchFamily="2" charset="-122"/>
              </a:rPr>
              <a:t>对这</a:t>
            </a:r>
            <a:r>
              <a:rPr kumimoji="1" lang="zh-CN" altLang="en-US" sz="3200" b="1" smtClean="0">
                <a:solidFill>
                  <a:srgbClr val="C00000"/>
                </a:solidFill>
                <a:latin typeface="华文楷体" panose="02010600040101010101" pitchFamily="2" charset="-122"/>
                <a:ea typeface="华文楷体" panose="02010600040101010101" pitchFamily="2" charset="-122"/>
              </a:rPr>
              <a:t>土地爱</a:t>
            </a:r>
            <a:r>
              <a:rPr kumimoji="1" lang="zh-CN" altLang="en-US" sz="3200" b="1">
                <a:solidFill>
                  <a:srgbClr val="C00000"/>
                </a:solidFill>
                <a:latin typeface="华文楷体" panose="02010600040101010101" pitchFamily="2" charset="-122"/>
                <a:ea typeface="华文楷体" panose="02010600040101010101" pitchFamily="2" charset="-122"/>
              </a:rPr>
              <a:t>得深沉</a:t>
            </a:r>
            <a:r>
              <a:rPr kumimoji="1" lang="en-US" altLang="zh-CN" sz="3200" b="1">
                <a:solidFill>
                  <a:srgbClr val="C00000"/>
                </a:solidFill>
                <a:latin typeface="华文楷体" panose="02010600040101010101" pitchFamily="2" charset="-122"/>
                <a:ea typeface="华文楷体" panose="02010600040101010101" pitchFamily="2" charset="-122"/>
              </a:rPr>
              <a:t>……</a:t>
            </a:r>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53226" y="4096622"/>
            <a:ext cx="3745911" cy="2761378"/>
          </a:xfrm>
          <a:prstGeom prst="rect">
            <a:avLst/>
          </a:prstGeom>
          <a:noFill/>
          <a:ln>
            <a:noFill/>
          </a:ln>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3284799" y="2167508"/>
            <a:ext cx="2749471" cy="523798"/>
          </a:xfrm>
          <a:prstGeom prst="rect">
            <a:avLst/>
          </a:prstGeom>
        </p:spPr>
        <p:txBody>
          <a:bodyPr wrap="none">
            <a:spAutoFit/>
          </a:bodyPr>
          <a:lstStyle/>
          <a:p>
            <a:pPr algn="ctr">
              <a:lnSpc>
                <a:spcPts val="3000"/>
              </a:lnSpc>
              <a:defRPr/>
            </a:pPr>
            <a:r>
              <a:rPr lang="zh-CN" altLang="en-US" sz="4000" b="1">
                <a:solidFill>
                  <a:srgbClr val="00B050"/>
                </a:solidFill>
                <a:latin typeface="华文楷体" panose="02010600040101010101" pitchFamily="2" charset="-122"/>
                <a:ea typeface="华文楷体" panose="02010600040101010101" pitchFamily="2" charset="-122"/>
                <a:cs typeface="Times New Roman" pitchFamily="18" charset="0"/>
              </a:rPr>
              <a:t>我爱这土地</a:t>
            </a:r>
            <a:endParaRPr lang="en-US" altLang="zh-CN" sz="40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6102169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0"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800" decel="100000"/>
                                        <p:tgtEl>
                                          <p:spTgt spid="13"/>
                                        </p:tgtEl>
                                      </p:cBhvr>
                                    </p:animEffect>
                                    <p:anim calcmode="lin" valueType="num">
                                      <p:cBhvr>
                                        <p:cTn id="14" dur="800" decel="100000" fill="hold"/>
                                        <p:tgtEl>
                                          <p:spTgt spid="13"/>
                                        </p:tgtEl>
                                        <p:attrNameLst>
                                          <p:attrName>style.rotation</p:attrName>
                                        </p:attrNameLst>
                                      </p:cBhvr>
                                      <p:tavLst>
                                        <p:tav tm="0">
                                          <p:val>
                                            <p:fltVal val="-90"/>
                                          </p:val>
                                        </p:tav>
                                        <p:tav tm="100000">
                                          <p:val>
                                            <p:fltVal val="0"/>
                                          </p:val>
                                        </p:tav>
                                      </p:tavLst>
                                    </p:anim>
                                    <p:anim calcmode="lin" valueType="num">
                                      <p:cBhvr>
                                        <p:cTn id="15" dur="800" decel="100000" fill="hold"/>
                                        <p:tgtEl>
                                          <p:spTgt spid="13"/>
                                        </p:tgtEl>
                                        <p:attrNameLst>
                                          <p:attrName>ppt_x</p:attrName>
                                        </p:attrNameLst>
                                      </p:cBhvr>
                                      <p:tavLst>
                                        <p:tav tm="0">
                                          <p:val>
                                            <p:strVal val="#ppt_x+0.4"/>
                                          </p:val>
                                        </p:tav>
                                        <p:tav tm="100000">
                                          <p:val>
                                            <p:strVal val="#ppt_x-0.05"/>
                                          </p:val>
                                        </p:tav>
                                      </p:tavLst>
                                    </p:anim>
                                    <p:anim calcmode="lin" valueType="num">
                                      <p:cBhvr>
                                        <p:cTn id="16" dur="800" decel="100000" fill="hold"/>
                                        <p:tgtEl>
                                          <p:spTgt spid="13"/>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800" decel="100000"/>
                                        <p:tgtEl>
                                          <p:spTgt spid="12"/>
                                        </p:tgtEl>
                                      </p:cBhvr>
                                    </p:animEffect>
                                    <p:anim calcmode="lin" valueType="num">
                                      <p:cBhvr>
                                        <p:cTn id="22" dur="800" decel="100000" fill="hold"/>
                                        <p:tgtEl>
                                          <p:spTgt spid="12"/>
                                        </p:tgtEl>
                                        <p:attrNameLst>
                                          <p:attrName>style.rotation</p:attrName>
                                        </p:attrNameLst>
                                      </p:cBhvr>
                                      <p:tavLst>
                                        <p:tav tm="0">
                                          <p:val>
                                            <p:fltVal val="-90"/>
                                          </p:val>
                                        </p:tav>
                                        <p:tav tm="100000">
                                          <p:val>
                                            <p:fltVal val="0"/>
                                          </p:val>
                                        </p:tav>
                                      </p:tavLst>
                                    </p:anim>
                                    <p:anim calcmode="lin" valueType="num">
                                      <p:cBhvr>
                                        <p:cTn id="23" dur="800" decel="100000" fill="hold"/>
                                        <p:tgtEl>
                                          <p:spTgt spid="12"/>
                                        </p:tgtEl>
                                        <p:attrNameLst>
                                          <p:attrName>ppt_x</p:attrName>
                                        </p:attrNameLst>
                                      </p:cBhvr>
                                      <p:tavLst>
                                        <p:tav tm="0">
                                          <p:val>
                                            <p:strVal val="#ppt_x+0.4"/>
                                          </p:val>
                                        </p:tav>
                                        <p:tav tm="100000">
                                          <p:val>
                                            <p:strVal val="#ppt_x-0.05"/>
                                          </p:val>
                                        </p:tav>
                                      </p:tavLst>
                                    </p:anim>
                                    <p:anim calcmode="lin" valueType="num">
                                      <p:cBhvr>
                                        <p:cTn id="24" dur="800" decel="100000" fill="hold"/>
                                        <p:tgtEl>
                                          <p:spTgt spid="1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2" name="矩形 1"/>
          <p:cNvSpPr/>
          <p:nvPr/>
        </p:nvSpPr>
        <p:spPr>
          <a:xfrm>
            <a:off x="-6575" y="2276872"/>
            <a:ext cx="7135287" cy="495200"/>
          </a:xfrm>
          <a:prstGeom prst="rect">
            <a:avLst/>
          </a:prstGeom>
        </p:spPr>
        <p:txBody>
          <a:bodyPr wrap="none">
            <a:spAutoFit/>
          </a:bodyPr>
          <a:lstStyle/>
          <a:p>
            <a:pPr>
              <a:lnSpc>
                <a:spcPts val="3000"/>
              </a:lnSpc>
              <a:defRPr/>
            </a:pP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0" y="2807026"/>
            <a:ext cx="4320480" cy="3970318"/>
          </a:xfrm>
          <a:prstGeom prst="rect">
            <a:avLst/>
          </a:prstGeom>
        </p:spPr>
        <p:txBody>
          <a:bodyPr wrap="square">
            <a:spAutoFit/>
          </a:bodyPr>
          <a:lstStyle/>
          <a:p>
            <a:pPr>
              <a:defRPr/>
            </a:pPr>
            <a:r>
              <a:rPr lang="zh-CN" altLang="en-US" sz="2800" b="1" smtClean="0">
                <a:solidFill>
                  <a:srgbClr val="006600"/>
                </a:solidFill>
                <a:latin typeface="华文楷体" panose="02010600040101010101" pitchFamily="2" charset="-122"/>
                <a:ea typeface="华文楷体" panose="02010600040101010101" pitchFamily="2" charset="-122"/>
              </a:rPr>
              <a:t>            礁石</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一个浪，一个浪</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无休止地扑过来</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每一个浪都在它脚下</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被打成沫，散开</a:t>
            </a:r>
            <a:r>
              <a:rPr lang="en-US" altLang="zh-CN" sz="2800" b="1">
                <a:solidFill>
                  <a:srgbClr val="006600"/>
                </a:solidFill>
                <a:latin typeface="华文楷体" panose="02010600040101010101" pitchFamily="2" charset="-122"/>
                <a:ea typeface="华文楷体" panose="02010600040101010101" pitchFamily="2" charset="-122"/>
              </a:rPr>
              <a:t>……</a:t>
            </a:r>
          </a:p>
          <a:p>
            <a:pPr>
              <a:defRPr/>
            </a:pPr>
            <a:r>
              <a:rPr lang="zh-CN" altLang="en-US" sz="2800" b="1">
                <a:solidFill>
                  <a:srgbClr val="006600"/>
                </a:solidFill>
                <a:latin typeface="华文楷体" panose="02010600040101010101" pitchFamily="2" charset="-122"/>
                <a:ea typeface="华文楷体" panose="02010600040101010101" pitchFamily="2" charset="-122"/>
              </a:rPr>
              <a:t>它的脸上和身上</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像刀砍过一样</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但它依然站在那里</a:t>
            </a:r>
            <a:endParaRPr lang="en-US" altLang="zh-CN" sz="2800" b="1">
              <a:solidFill>
                <a:srgbClr val="006600"/>
              </a:solidFill>
              <a:latin typeface="华文楷体" panose="02010600040101010101" pitchFamily="2" charset="-122"/>
              <a:ea typeface="华文楷体" panose="02010600040101010101" pitchFamily="2" charset="-122"/>
            </a:endParaRPr>
          </a:p>
          <a:p>
            <a:pPr>
              <a:defRPr/>
            </a:pPr>
            <a:r>
              <a:rPr lang="zh-CN" altLang="en-US" sz="2800" b="1">
                <a:solidFill>
                  <a:srgbClr val="006600"/>
                </a:solidFill>
                <a:latin typeface="华文楷体" panose="02010600040101010101" pitchFamily="2" charset="-122"/>
                <a:ea typeface="华文楷体" panose="02010600040101010101" pitchFamily="2" charset="-122"/>
              </a:rPr>
              <a:t>含着微笑，看着海洋</a:t>
            </a:r>
            <a:r>
              <a:rPr lang="en-US" altLang="zh-CN" sz="2800" b="1">
                <a:solidFill>
                  <a:srgbClr val="006600"/>
                </a:solidFill>
                <a:latin typeface="华文楷体" panose="02010600040101010101" pitchFamily="2" charset="-122"/>
                <a:ea typeface="华文楷体" panose="02010600040101010101" pitchFamily="2" charset="-122"/>
              </a:rPr>
              <a:t>……</a:t>
            </a:r>
          </a:p>
        </p:txBody>
      </p:sp>
      <p:pic>
        <p:nvPicPr>
          <p:cNvPr id="1026" name="Picture 2" descr="C:\Users\admin\Desktop\timg.gif"/>
          <p:cNvPicPr>
            <a:picLocks noChangeAspect="1" noChangeArrowheads="1" noCrop="1"/>
          </p:cNvPicPr>
          <p:nvPr/>
        </p:nvPicPr>
        <p:blipFill>
          <a:blip r:embed="rId4">
            <a:extLst>
              <a:ext uri="{28A0092B-C50C-407E-A947-70E740481C1C}">
                <a14:useLocalDpi xmlns:a14="http://schemas.microsoft.com/office/drawing/2010/main" val="0"/>
              </a:ext>
            </a:extLst>
          </a:blip>
          <a:stretch>
            <a:fillRect/>
          </a:stretch>
        </p:blipFill>
        <p:spPr bwMode="auto">
          <a:xfrm>
            <a:off x="3840735" y="2964148"/>
            <a:ext cx="5123753" cy="3656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64351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0-#ppt_w/2"/>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9" name="矩形 8"/>
          <p:cNvSpPr/>
          <p:nvPr/>
        </p:nvSpPr>
        <p:spPr>
          <a:xfrm>
            <a:off x="-6575" y="2276872"/>
            <a:ext cx="7135287" cy="495200"/>
          </a:xfrm>
          <a:prstGeom prst="rect">
            <a:avLst/>
          </a:prstGeom>
        </p:spPr>
        <p:txBody>
          <a:bodyPr wrap="none">
            <a:spAutoFit/>
          </a:bodyPr>
          <a:lstStyle/>
          <a:p>
            <a:pPr>
              <a:lnSpc>
                <a:spcPts val="3000"/>
              </a:lnSpc>
              <a:defRPr/>
            </a:pP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0" y="3335034"/>
            <a:ext cx="6532558" cy="475964"/>
          </a:xfrm>
          <a:prstGeom prst="rect">
            <a:avLst/>
          </a:prstGeom>
        </p:spPr>
        <p:txBody>
          <a:bodyPr wrap="none">
            <a:spAutoFit/>
          </a:bodyPr>
          <a:lstStyle/>
          <a:p>
            <a:pPr>
              <a:lnSpc>
                <a:spcPts val="2800"/>
              </a:lnSpc>
            </a:pP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a:solidFill>
                  <a:srgbClr val="663300"/>
                </a:solidFill>
                <a:latin typeface="华文楷体" panose="02010600040101010101" pitchFamily="2" charset="-122"/>
                <a:ea typeface="华文楷体" panose="02010600040101010101" pitchFamily="2" charset="-122"/>
                <a:cs typeface="Times New Roman" pitchFamily="18" charset="0"/>
              </a:rPr>
              <a:t>1</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）诗中的</a:t>
            </a: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礁石</a:t>
            </a: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象征了什么？</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557204" y="3955014"/>
            <a:ext cx="8352928" cy="584775"/>
          </a:xfrm>
          <a:prstGeom prst="rect">
            <a:avLst/>
          </a:prstGeom>
        </p:spPr>
        <p:txBody>
          <a:bodyPr wrap="square">
            <a:spAutoFit/>
          </a:bodyPr>
          <a:lstStyle/>
          <a:p>
            <a:r>
              <a:rPr lang="zh-CN" altLang="en-US" sz="3200" b="1" smtClean="0">
                <a:solidFill>
                  <a:srgbClr val="FF00FF"/>
                </a:solidFill>
                <a:latin typeface="华文楷体" panose="02010600040101010101" pitchFamily="2" charset="-122"/>
                <a:ea typeface="华文楷体" panose="02010600040101010101" pitchFamily="2" charset="-122"/>
                <a:cs typeface="Times New Roman" pitchFamily="18" charset="0"/>
              </a:rPr>
              <a:t>象征</a:t>
            </a:r>
            <a:r>
              <a:rPr lang="zh-CN" altLang="en-US" sz="3200" b="1">
                <a:solidFill>
                  <a:srgbClr val="FF00FF"/>
                </a:solidFill>
                <a:latin typeface="华文楷体" panose="02010600040101010101" pitchFamily="2" charset="-122"/>
                <a:ea typeface="华文楷体" panose="02010600040101010101" pitchFamily="2" charset="-122"/>
                <a:cs typeface="Times New Roman" pitchFamily="18" charset="0"/>
              </a:rPr>
              <a:t>了敢于面对一切厄运而又顽强不屈的人。</a:t>
            </a:r>
          </a:p>
        </p:txBody>
      </p:sp>
      <p:sp>
        <p:nvSpPr>
          <p:cNvPr id="12" name="矩形 11"/>
          <p:cNvSpPr/>
          <p:nvPr/>
        </p:nvSpPr>
        <p:spPr>
          <a:xfrm>
            <a:off x="0" y="5218666"/>
            <a:ext cx="5711820" cy="475964"/>
          </a:xfrm>
          <a:prstGeom prst="rect">
            <a:avLst/>
          </a:prstGeom>
        </p:spPr>
        <p:txBody>
          <a:bodyPr wrap="none">
            <a:spAutoFit/>
          </a:bodyPr>
          <a:lstStyle/>
          <a:p>
            <a:pPr>
              <a:lnSpc>
                <a:spcPts val="2800"/>
              </a:lnSpc>
            </a:pP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a:solidFill>
                  <a:srgbClr val="663300"/>
                </a:solidFill>
                <a:latin typeface="华文楷体" panose="02010600040101010101" pitchFamily="2" charset="-122"/>
                <a:ea typeface="华文楷体" panose="02010600040101010101" pitchFamily="2" charset="-122"/>
                <a:cs typeface="Times New Roman" pitchFamily="18" charset="0"/>
              </a:rPr>
              <a:t>2</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）诗运用了哪些修辞手法？</a:t>
            </a:r>
          </a:p>
        </p:txBody>
      </p:sp>
      <p:sp>
        <p:nvSpPr>
          <p:cNvPr id="13" name="矩形 12"/>
          <p:cNvSpPr/>
          <p:nvPr/>
        </p:nvSpPr>
        <p:spPr>
          <a:xfrm>
            <a:off x="624948" y="5980449"/>
            <a:ext cx="3467616" cy="584775"/>
          </a:xfrm>
          <a:prstGeom prst="rect">
            <a:avLst/>
          </a:prstGeom>
        </p:spPr>
        <p:txBody>
          <a:bodyPr wrap="none">
            <a:spAutoFit/>
          </a:bodyPr>
          <a:lstStyle/>
          <a:p>
            <a:r>
              <a:rPr lang="zh-CN" altLang="en-US" sz="3200" b="1">
                <a:solidFill>
                  <a:srgbClr val="FF00FF"/>
                </a:solidFill>
                <a:latin typeface="华文楷体" panose="02010600040101010101" pitchFamily="2" charset="-122"/>
                <a:ea typeface="华文楷体" panose="02010600040101010101" pitchFamily="2" charset="-122"/>
                <a:cs typeface="Times New Roman" pitchFamily="18" charset="0"/>
              </a:rPr>
              <a:t>拟人、比喻、对偶</a:t>
            </a:r>
          </a:p>
        </p:txBody>
      </p:sp>
    </p:spTree>
    <p:extLst>
      <p:ext uri="{BB962C8B-B14F-4D97-AF65-F5344CB8AC3E}">
        <p14:creationId xmlns:p14="http://schemas.microsoft.com/office/powerpoint/2010/main" val="38653827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 name="Picture 2" descr="C:\Users\admin\Desktop\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2195227" y="938876"/>
            <a:ext cx="5021607" cy="1015663"/>
            <a:chOff x="2050085" y="610681"/>
            <a:chExt cx="5021607" cy="1015663"/>
          </a:xfrm>
        </p:grpSpPr>
        <p:pic>
          <p:nvPicPr>
            <p:cNvPr id="6"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2050085" y="748243"/>
              <a:ext cx="875051" cy="8781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j0219096"/>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6196641" y="679461"/>
              <a:ext cx="875051" cy="878101"/>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34210" y="610681"/>
              <a:ext cx="3262433" cy="1015663"/>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a:ln w="11430"/>
                  <a:solidFill>
                    <a:schemeClr val="accent6">
                      <a:lumMod val="50000"/>
                    </a:schemeClr>
                  </a:solidFill>
                  <a:latin typeface="华文琥珀" panose="02010800040101010101" pitchFamily="2" charset="-122"/>
                  <a:ea typeface="华文琥珀" panose="02010800040101010101" pitchFamily="2" charset="-122"/>
                </a:rPr>
                <a:t>课堂练习</a:t>
              </a:r>
              <a:endParaRPr lang="zh-CN" altLang="en-US" sz="6000" cap="none" spc="0">
                <a:ln w="11430"/>
                <a:solidFill>
                  <a:schemeClr val="accent6">
                    <a:lumMod val="50000"/>
                  </a:schemeClr>
                </a:solidFill>
                <a:latin typeface="华文琥珀" panose="02010800040101010101" pitchFamily="2" charset="-122"/>
                <a:ea typeface="华文琥珀" panose="02010800040101010101" pitchFamily="2" charset="-122"/>
              </a:endParaRPr>
            </a:p>
          </p:txBody>
        </p:sp>
      </p:grpSp>
      <p:sp>
        <p:nvSpPr>
          <p:cNvPr id="9" name="矩形 8"/>
          <p:cNvSpPr/>
          <p:nvPr/>
        </p:nvSpPr>
        <p:spPr>
          <a:xfrm>
            <a:off x="-6575" y="2276872"/>
            <a:ext cx="7135287" cy="495200"/>
          </a:xfrm>
          <a:prstGeom prst="rect">
            <a:avLst/>
          </a:prstGeom>
        </p:spPr>
        <p:txBody>
          <a:bodyPr wrap="none">
            <a:spAutoFit/>
          </a:bodyPr>
          <a:lstStyle/>
          <a:p>
            <a:pPr>
              <a:lnSpc>
                <a:spcPts val="3000"/>
              </a:lnSpc>
              <a:defRPr/>
            </a:pP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阅读下面诗歌，完成（</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1</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a:t>
            </a:r>
            <a:r>
              <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rPr>
              <a:t>4</a:t>
            </a:r>
            <a:r>
              <a:rPr lang="zh-CN" altLang="en-US" sz="3200" b="1">
                <a:solidFill>
                  <a:srgbClr val="0000FF"/>
                </a:solidFill>
                <a:latin typeface="华文楷体" panose="02010600040101010101" pitchFamily="2" charset="-122"/>
                <a:ea typeface="华文楷体" panose="02010600040101010101" pitchFamily="2" charset="-122"/>
                <a:cs typeface="Times New Roman" pitchFamily="18" charset="0"/>
              </a:rPr>
              <a:t>）题。</a:t>
            </a:r>
            <a:endParaRPr lang="en-US" altLang="zh-CN" sz="3200" b="1">
              <a:solidFill>
                <a:srgbClr val="0000FF"/>
              </a:solidFill>
              <a:latin typeface="华文楷体" panose="02010600040101010101" pitchFamily="2" charset="-122"/>
              <a:ea typeface="华文楷体" panose="02010600040101010101" pitchFamily="2" charset="-122"/>
              <a:cs typeface="Times New Roman" pitchFamily="18" charset="0"/>
            </a:endParaRPr>
          </a:p>
        </p:txBody>
      </p:sp>
      <p:sp>
        <p:nvSpPr>
          <p:cNvPr id="10" name="矩形 9"/>
          <p:cNvSpPr/>
          <p:nvPr/>
        </p:nvSpPr>
        <p:spPr>
          <a:xfrm>
            <a:off x="207" y="2977594"/>
            <a:ext cx="5301451" cy="475964"/>
          </a:xfrm>
          <a:prstGeom prst="rect">
            <a:avLst/>
          </a:prstGeom>
        </p:spPr>
        <p:txBody>
          <a:bodyPr wrap="none">
            <a:spAutoFit/>
          </a:bodyPr>
          <a:lstStyle/>
          <a:p>
            <a:pPr>
              <a:lnSpc>
                <a:spcPts val="2800"/>
              </a:lnSpc>
            </a:pP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a:solidFill>
                  <a:srgbClr val="663300"/>
                </a:solidFill>
                <a:latin typeface="华文楷体" panose="02010600040101010101" pitchFamily="2" charset="-122"/>
                <a:ea typeface="华文楷体" panose="02010600040101010101" pitchFamily="2" charset="-122"/>
                <a:cs typeface="Times New Roman" pitchFamily="18" charset="0"/>
              </a:rPr>
              <a:t>3</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）这首诗的主旨是什么？</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1" name="矩形 10"/>
          <p:cNvSpPr/>
          <p:nvPr/>
        </p:nvSpPr>
        <p:spPr>
          <a:xfrm>
            <a:off x="1603962" y="3427031"/>
            <a:ext cx="6213211" cy="954107"/>
          </a:xfrm>
          <a:prstGeom prst="rect">
            <a:avLst/>
          </a:prstGeom>
        </p:spPr>
        <p:txBody>
          <a:bodyPr wrap="square">
            <a:spAutoFit/>
          </a:bodyPr>
          <a:lstStyle/>
          <a:p>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热情歌颂了面对厄运，仍然坚强不屈的乐观精神与豁达的胸襟。</a:t>
            </a:r>
          </a:p>
        </p:txBody>
      </p:sp>
      <p:sp>
        <p:nvSpPr>
          <p:cNvPr id="12" name="矩形 11"/>
          <p:cNvSpPr/>
          <p:nvPr/>
        </p:nvSpPr>
        <p:spPr>
          <a:xfrm>
            <a:off x="8600" y="4533434"/>
            <a:ext cx="8174033" cy="475964"/>
          </a:xfrm>
          <a:prstGeom prst="rect">
            <a:avLst/>
          </a:prstGeom>
        </p:spPr>
        <p:txBody>
          <a:bodyPr wrap="none">
            <a:spAutoFit/>
          </a:bodyPr>
          <a:lstStyle/>
          <a:p>
            <a:pPr>
              <a:lnSpc>
                <a:spcPts val="2800"/>
              </a:lnSpc>
            </a:pP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a:t>
            </a:r>
            <a:r>
              <a:rPr lang="zh-CN" altLang="zh-CN" sz="3200" b="1">
                <a:solidFill>
                  <a:srgbClr val="663300"/>
                </a:solidFill>
                <a:latin typeface="华文楷体" panose="02010600040101010101" pitchFamily="2" charset="-122"/>
                <a:ea typeface="华文楷体" panose="02010600040101010101" pitchFamily="2" charset="-122"/>
                <a:cs typeface="Times New Roman" pitchFamily="18" charset="0"/>
              </a:rPr>
              <a:t>4</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）从内容和形式上分析一下本诗的特点。</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13" name="矩形 12"/>
          <p:cNvSpPr/>
          <p:nvPr/>
        </p:nvSpPr>
        <p:spPr>
          <a:xfrm>
            <a:off x="-10948" y="5042118"/>
            <a:ext cx="9119330" cy="1815882"/>
          </a:xfrm>
          <a:prstGeom prst="rect">
            <a:avLst/>
          </a:prstGeom>
        </p:spPr>
        <p:txBody>
          <a:bodyPr wrap="square">
            <a:spAutoFit/>
          </a:bodyPr>
          <a:lstStyle/>
          <a:p>
            <a:pPr algn="just"/>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内容上：</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礁石</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一诗用了一种具体可感的形象表现了一种刚毅的精神。不具体描形而是重在绘神，写出了一种永存的景象。诗中修辞方法多种，又重在拟人，意蕴回味悠长。</a:t>
            </a:r>
            <a:r>
              <a:rPr lang="zh-CN" altLang="en-US" sz="2800" b="1">
                <a:solidFill>
                  <a:srgbClr val="00B050"/>
                </a:solidFill>
                <a:latin typeface="华文楷体" panose="02010600040101010101" pitchFamily="2" charset="-122"/>
                <a:ea typeface="华文楷体" panose="02010600040101010101" pitchFamily="2" charset="-122"/>
                <a:cs typeface="Times New Roman" pitchFamily="18" charset="0"/>
              </a:rPr>
              <a:t>形式</a:t>
            </a:r>
            <a:r>
              <a:rPr lang="zh-CN" altLang="en-US" sz="2800" b="1" smtClean="0">
                <a:solidFill>
                  <a:srgbClr val="00B050"/>
                </a:solidFill>
                <a:latin typeface="华文楷体" panose="02010600040101010101" pitchFamily="2" charset="-122"/>
                <a:ea typeface="华文楷体" panose="02010600040101010101" pitchFamily="2" charset="-122"/>
                <a:cs typeface="Times New Roman" pitchFamily="18" charset="0"/>
              </a:rPr>
              <a:t>上：</a:t>
            </a:r>
            <a:r>
              <a:rPr lang="zh-CN" altLang="en-US" sz="2800" b="1" smtClean="0">
                <a:solidFill>
                  <a:srgbClr val="FF00FF"/>
                </a:solidFill>
                <a:latin typeface="华文楷体" panose="02010600040101010101" pitchFamily="2" charset="-122"/>
                <a:ea typeface="华文楷体" panose="02010600040101010101" pitchFamily="2" charset="-122"/>
                <a:cs typeface="Times New Roman" pitchFamily="18" charset="0"/>
              </a:rPr>
              <a:t>节律</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自由、灵活。</a:t>
            </a:r>
            <a:endParaRPr lang="zh-CN" altLang="zh-CN" sz="2800" b="1">
              <a:solidFill>
                <a:srgbClr val="FF00FF"/>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23887779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53"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3079" name="矩形 11"/>
          <p:cNvSpPr>
            <a:spLocks noChangeArrowheads="1"/>
          </p:cNvSpPr>
          <p:nvPr/>
        </p:nvSpPr>
        <p:spPr bwMode="auto">
          <a:xfrm>
            <a:off x="407175" y="2632196"/>
            <a:ext cx="8676456" cy="386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10000"/>
              </a:lnSpc>
              <a:defRPr/>
            </a:pPr>
            <a:r>
              <a:rPr lang="zh-CN" altLang="en-US" sz="3200" b="1" smtClean="0">
                <a:solidFill>
                  <a:srgbClr val="FF0000"/>
                </a:solidFill>
                <a:latin typeface="华文楷体" panose="02010600040101010101" pitchFamily="2" charset="-122"/>
                <a:ea typeface="华文楷体" panose="02010600040101010101" pitchFamily="2" charset="-122"/>
                <a:cs typeface="Times New Roman" pitchFamily="18" charset="0"/>
              </a:rPr>
              <a:t>        写作背景：</a:t>
            </a:r>
            <a:r>
              <a:rPr lang="zh-CN" altLang="en-US" sz="3200" b="1" smtClean="0">
                <a:solidFill>
                  <a:srgbClr val="00B050"/>
                </a:solidFill>
                <a:latin typeface="华文楷体" panose="02010600040101010101" pitchFamily="2" charset="-122"/>
                <a:ea typeface="华文楷体" panose="02010600040101010101" pitchFamily="2" charset="-122"/>
                <a:cs typeface="Times New Roman" pitchFamily="18" charset="0"/>
              </a:rPr>
              <a:t>抗日战争</a:t>
            </a:r>
            <a:r>
              <a:rPr lang="zh-CN" altLang="en-US" sz="3200" b="1">
                <a:solidFill>
                  <a:srgbClr val="00B050"/>
                </a:solidFill>
                <a:latin typeface="华文楷体" panose="02010600040101010101" pitchFamily="2" charset="-122"/>
                <a:ea typeface="华文楷体" panose="02010600040101010101" pitchFamily="2" charset="-122"/>
                <a:cs typeface="Times New Roman" pitchFamily="18" charset="0"/>
              </a:rPr>
              <a:t>开始后，日本侵略军连续攻占了华北、华东、华南的广大地区，所到之处疯狂肆虐，妄图摧毁中国人民的抵抗意志。中国人民奋起抵抗，进行了不屈不挠的斗争。诗人在国土沦丧、民族危亡的关头，</a:t>
            </a:r>
            <a:r>
              <a:rPr lang="zh-CN" altLang="en-US" sz="3200" b="1">
                <a:solidFill>
                  <a:srgbClr val="FF00FF"/>
                </a:solidFill>
                <a:latin typeface="华文楷体" panose="02010600040101010101" pitchFamily="2" charset="-122"/>
                <a:ea typeface="华文楷体" panose="02010600040101010101" pitchFamily="2" charset="-122"/>
                <a:cs typeface="Times New Roman" pitchFamily="18" charset="0"/>
              </a:rPr>
              <a:t>满怀对祖国的挚爱和对侵略者的仇恨</a:t>
            </a:r>
            <a:r>
              <a:rPr lang="zh-CN" altLang="en-US" sz="3200" b="1">
                <a:solidFill>
                  <a:srgbClr val="00B050"/>
                </a:solidFill>
                <a:latin typeface="华文楷体" panose="02010600040101010101" pitchFamily="2" charset="-122"/>
                <a:ea typeface="华文楷体" panose="02010600040101010101" pitchFamily="2" charset="-122"/>
                <a:cs typeface="Times New Roman" pitchFamily="18" charset="0"/>
              </a:rPr>
              <a:t>，写下了慷慨激昂的诗歌。</a:t>
            </a:r>
            <a:endParaRPr lang="en-US" altLang="zh-CN" sz="3200" b="1">
              <a:solidFill>
                <a:srgbClr val="00B050"/>
              </a:solidFill>
              <a:latin typeface="华文楷体" panose="02010600040101010101" pitchFamily="2" charset="-122"/>
              <a:ea typeface="华文楷体" panose="02010600040101010101" pitchFamily="2" charset="-122"/>
              <a:cs typeface="Times New Roman" pitchFamily="18" charset="0"/>
            </a:endParaRPr>
          </a:p>
        </p:txBody>
      </p:sp>
      <p:sp>
        <p:nvSpPr>
          <p:cNvPr id="5" name="矩形 4"/>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6"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2" name="矩形 1"/>
          <p:cNvSpPr/>
          <p:nvPr/>
        </p:nvSpPr>
        <p:spPr>
          <a:xfrm>
            <a:off x="1830659" y="1924383"/>
            <a:ext cx="5468164" cy="705258"/>
          </a:xfrm>
          <a:prstGeom prst="rect">
            <a:avLst/>
          </a:prstGeom>
        </p:spPr>
        <p:txBody>
          <a:bodyPr wrap="none">
            <a:spAutoFit/>
          </a:bodyPr>
          <a:lstStyle/>
          <a:p>
            <a:pPr algn="ctr">
              <a:lnSpc>
                <a:spcPct val="135000"/>
              </a:lnSpc>
              <a:defRPr/>
            </a:pP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20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世纪</a:t>
            </a: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30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Tree>
    <p:extLst>
      <p:ext uri="{BB962C8B-B14F-4D97-AF65-F5344CB8AC3E}">
        <p14:creationId xmlns:p14="http://schemas.microsoft.com/office/powerpoint/2010/main" val="1266905572"/>
      </p:ext>
    </p:extLst>
  </p:cSld>
  <p:clrMapOvr>
    <a:masterClrMapping/>
  </p:clrMapOvr>
  <mc:AlternateContent>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3079"/>
                                        </p:tgtEl>
                                        <p:attrNameLst>
                                          <p:attrName>style.visibility</p:attrName>
                                        </p:attrNameLst>
                                      </p:cBhvr>
                                      <p:to>
                                        <p:strVal val="visible"/>
                                      </p:to>
                                    </p:set>
                                    <p:animEffect transition="in" filter="randombar(horizontal)">
                                      <p:cBhvr>
                                        <p:cTn id="24"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p:bldP spid="5" grpId="0"/>
      <p:bldP spid="6"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11"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12" name="矩形 11"/>
          <p:cNvSpPr/>
          <p:nvPr/>
        </p:nvSpPr>
        <p:spPr>
          <a:xfrm>
            <a:off x="1830659" y="1924383"/>
            <a:ext cx="5468164" cy="705258"/>
          </a:xfrm>
          <a:prstGeom prst="rect">
            <a:avLst/>
          </a:prstGeom>
        </p:spPr>
        <p:txBody>
          <a:bodyPr wrap="none">
            <a:spAutoFit/>
          </a:bodyPr>
          <a:lstStyle/>
          <a:p>
            <a:pPr algn="ctr">
              <a:lnSpc>
                <a:spcPct val="135000"/>
              </a:lnSpc>
              <a:defRPr/>
            </a:pP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20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世纪</a:t>
            </a: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30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8" name="矩形 11"/>
          <p:cNvSpPr>
            <a:spLocks noChangeArrowheads="1"/>
          </p:cNvSpPr>
          <p:nvPr/>
        </p:nvSpPr>
        <p:spPr bwMode="auto">
          <a:xfrm>
            <a:off x="327667" y="2701877"/>
            <a:ext cx="575650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a:solidFill>
                  <a:srgbClr val="FF0000"/>
                </a:solidFill>
                <a:latin typeface="华文楷体" panose="02010600040101010101" pitchFamily="2" charset="-122"/>
                <a:ea typeface="华文楷体" panose="02010600040101010101" pitchFamily="2" charset="-122"/>
              </a:rPr>
              <a:t>作品</a:t>
            </a:r>
            <a:r>
              <a:rPr lang="zh-CN" altLang="en-US" sz="2800" b="1" smtClean="0">
                <a:solidFill>
                  <a:srgbClr val="FF0000"/>
                </a:solidFill>
                <a:latin typeface="华文楷体" panose="02010600040101010101" pitchFamily="2" charset="-122"/>
                <a:ea typeface="华文楷体" panose="02010600040101010101" pitchFamily="2" charset="-122"/>
              </a:rPr>
              <a:t>风格：</a:t>
            </a:r>
            <a:r>
              <a:rPr lang="zh-CN" altLang="en-US" sz="2800" b="1" smtClean="0">
                <a:solidFill>
                  <a:srgbClr val="00B050"/>
                </a:solidFill>
                <a:latin typeface="华文楷体" panose="02010600040101010101" pitchFamily="2" charset="-122"/>
                <a:ea typeface="华文楷体" panose="02010600040101010101" pitchFamily="2" charset="-122"/>
              </a:rPr>
              <a:t>这</a:t>
            </a:r>
            <a:r>
              <a:rPr lang="zh-CN" altLang="en-US" sz="2800" b="1">
                <a:solidFill>
                  <a:srgbClr val="00B050"/>
                </a:solidFill>
                <a:latin typeface="华文楷体" panose="02010600040101010101" pitchFamily="2" charset="-122"/>
                <a:ea typeface="华文楷体" panose="02010600040101010101" pitchFamily="2" charset="-122"/>
              </a:rPr>
              <a:t>一时期的诗歌总是充满</a:t>
            </a:r>
            <a:r>
              <a:rPr lang="zh-CN" altLang="en-US" sz="2800" b="1" smtClean="0">
                <a:solidFill>
                  <a:srgbClr val="00B050"/>
                </a:solidFill>
                <a:latin typeface="华文楷体" panose="02010600040101010101" pitchFamily="2" charset="-122"/>
                <a:ea typeface="华文楷体" panose="02010600040101010101" pitchFamily="2" charset="-122"/>
              </a:rPr>
              <a:t>“土地的忧郁”，多</a:t>
            </a:r>
            <a:r>
              <a:rPr lang="zh-CN" altLang="en-US" sz="2800" b="1">
                <a:solidFill>
                  <a:srgbClr val="00B050"/>
                </a:solidFill>
                <a:latin typeface="华文楷体" panose="02010600040101010101" pitchFamily="2" charset="-122"/>
                <a:ea typeface="华文楷体" panose="02010600040101010101" pitchFamily="2" charset="-122"/>
              </a:rPr>
              <a:t>写国家民族的苦难、悲伤与反抗，具有非常凝重、深厚而又大气的风格，而且善于通过印象、感觉的捕捉来表达浓烈的情思，形式上倾向朴素、自然，不拘泥外形的束缚，把新诗推向一个新阶段。这一时期，艾青的诗歌中</a:t>
            </a:r>
            <a:r>
              <a:rPr lang="zh-CN" altLang="en-US" sz="2800" b="1">
                <a:solidFill>
                  <a:srgbClr val="FF00FF"/>
                </a:solidFill>
                <a:latin typeface="华文楷体" panose="02010600040101010101" pitchFamily="2" charset="-122"/>
                <a:ea typeface="华文楷体" panose="02010600040101010101" pitchFamily="2" charset="-122"/>
              </a:rPr>
              <a:t>主要意象是“土地”和“光明”</a:t>
            </a:r>
            <a:r>
              <a:rPr lang="zh-CN" altLang="en-US" sz="2800" b="1">
                <a:solidFill>
                  <a:srgbClr val="00B050"/>
                </a:solidFill>
                <a:latin typeface="华文楷体" panose="02010600040101010101" pitchFamily="2" charset="-122"/>
                <a:ea typeface="华文楷体" panose="02010600040101010101" pitchFamily="2" charset="-122"/>
              </a:rPr>
              <a: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84168" y="2785548"/>
            <a:ext cx="2831639" cy="3802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9481684"/>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 name="Picture 2" descr="C:\Users\admin\Desktop\ppt背景图片\timg (6).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16" y="-4823"/>
            <a:ext cx="9158515" cy="686282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33524" y="90872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3333FF"/>
                </a:solidFill>
                <a:latin typeface="华文琥珀" panose="02010800040101010101" pitchFamily="2" charset="-122"/>
                <a:ea typeface="华文琥珀" panose="02010800040101010101" pitchFamily="2" charset="-122"/>
              </a:rPr>
              <a:t>内容概括</a:t>
            </a:r>
            <a:endParaRPr lang="zh-CN" altLang="en-US" sz="6000" cap="none" spc="0">
              <a:ln w="11430"/>
              <a:solidFill>
                <a:srgbClr val="3333FF"/>
              </a:solidFill>
              <a:latin typeface="华文琥珀" panose="02010800040101010101" pitchFamily="2" charset="-122"/>
              <a:ea typeface="华文琥珀" panose="02010800040101010101" pitchFamily="2" charset="-122"/>
            </a:endParaRPr>
          </a:p>
        </p:txBody>
      </p:sp>
      <p:sp>
        <p:nvSpPr>
          <p:cNvPr id="11" name="矩形 11"/>
          <p:cNvSpPr>
            <a:spLocks noChangeArrowheads="1"/>
          </p:cNvSpPr>
          <p:nvPr/>
        </p:nvSpPr>
        <p:spPr bwMode="auto">
          <a:xfrm>
            <a:off x="-14515" y="14334"/>
            <a:ext cx="66719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chemeClr val="bg1"/>
                </a:solidFill>
                <a:latin typeface="华文楷体" panose="02010600040101010101" pitchFamily="2" charset="-122"/>
                <a:ea typeface="华文楷体" panose="02010600040101010101" pitchFamily="2" charset="-122"/>
              </a:rPr>
              <a:t>艾青的作品大致可以分为两个阶段</a:t>
            </a:r>
            <a:endParaRPr lang="zh-CN" altLang="en-US" sz="2800" b="1">
              <a:solidFill>
                <a:schemeClr val="bg1"/>
              </a:solidFill>
              <a:latin typeface="华文楷体" panose="02010600040101010101" pitchFamily="2" charset="-122"/>
              <a:ea typeface="华文楷体" panose="02010600040101010101" pitchFamily="2" charset="-122"/>
            </a:endParaRPr>
          </a:p>
        </p:txBody>
      </p:sp>
      <p:sp>
        <p:nvSpPr>
          <p:cNvPr id="12" name="矩形 11"/>
          <p:cNvSpPr/>
          <p:nvPr/>
        </p:nvSpPr>
        <p:spPr>
          <a:xfrm>
            <a:off x="1830659" y="1924383"/>
            <a:ext cx="5468164" cy="705258"/>
          </a:xfrm>
          <a:prstGeom prst="rect">
            <a:avLst/>
          </a:prstGeom>
        </p:spPr>
        <p:txBody>
          <a:bodyPr wrap="none">
            <a:spAutoFit/>
          </a:bodyPr>
          <a:lstStyle/>
          <a:p>
            <a:pPr algn="ctr">
              <a:lnSpc>
                <a:spcPct val="135000"/>
              </a:lnSpc>
              <a:defRPr/>
            </a:pP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20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世纪</a:t>
            </a:r>
            <a:r>
              <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rPr>
              <a:t>30</a:t>
            </a:r>
            <a:r>
              <a:rPr lang="zh-CN" altLang="en-US" sz="3200" b="1">
                <a:solidFill>
                  <a:srgbClr val="663300"/>
                </a:solidFill>
                <a:latin typeface="华文楷体" panose="02010600040101010101" pitchFamily="2" charset="-122"/>
                <a:ea typeface="华文楷体" panose="02010600040101010101" pitchFamily="2" charset="-122"/>
                <a:cs typeface="Times New Roman" pitchFamily="18" charset="0"/>
              </a:rPr>
              <a:t>年代主要作品及特征</a:t>
            </a:r>
            <a:endParaRPr lang="en-US" altLang="zh-CN" sz="3200" b="1">
              <a:solidFill>
                <a:srgbClr val="663300"/>
              </a:solidFill>
              <a:latin typeface="华文楷体" panose="02010600040101010101" pitchFamily="2" charset="-122"/>
              <a:ea typeface="华文楷体" panose="02010600040101010101" pitchFamily="2" charset="-122"/>
              <a:cs typeface="Times New Roman" pitchFamily="18" charset="0"/>
            </a:endParaRPr>
          </a:p>
        </p:txBody>
      </p:sp>
      <p:sp>
        <p:nvSpPr>
          <p:cNvPr id="9" name="矩形 11"/>
          <p:cNvSpPr>
            <a:spLocks noChangeArrowheads="1"/>
          </p:cNvSpPr>
          <p:nvPr/>
        </p:nvSpPr>
        <p:spPr bwMode="auto">
          <a:xfrm>
            <a:off x="5293093" y="2790210"/>
            <a:ext cx="3817258"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800" b="1">
                <a:solidFill>
                  <a:srgbClr val="FF0000"/>
                </a:solidFill>
                <a:latin typeface="华文楷体" panose="02010600040101010101" pitchFamily="2" charset="-122"/>
                <a:ea typeface="华文楷体" panose="02010600040101010101" pitchFamily="2" charset="-122"/>
                <a:cs typeface="Times New Roman" pitchFamily="18" charset="0"/>
              </a:rPr>
              <a:t>主要篇目</a:t>
            </a:r>
            <a:r>
              <a:rPr lang="en-US" altLang="zh-CN" sz="2800" b="1">
                <a:solidFill>
                  <a:srgbClr val="FF0000"/>
                </a:solidFill>
                <a:latin typeface="华文楷体" panose="02010600040101010101" pitchFamily="2" charset="-122"/>
                <a:ea typeface="华文楷体" panose="02010600040101010101" pitchFamily="2" charset="-122"/>
                <a:cs typeface="Times New Roman" pitchFamily="18" charset="0"/>
              </a:rPr>
              <a:t>: </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向太阳</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火把</a:t>
            </a:r>
            <a:r>
              <a:rPr lang="en-US" altLang="zh-CN" sz="2800" b="1">
                <a:solidFill>
                  <a:srgbClr val="FF00FF"/>
                </a:solidFill>
                <a:latin typeface="华文楷体" panose="02010600040101010101" pitchFamily="2" charset="-122"/>
                <a:ea typeface="华文楷体" panose="02010600040101010101" pitchFamily="2" charset="-122"/>
                <a:cs typeface="Times New Roman" pitchFamily="18" charset="0"/>
              </a:rPr>
              <a:t>》</a:t>
            </a:r>
            <a:r>
              <a:rPr lang="zh-CN" altLang="en-US" sz="2800" b="1">
                <a:latin typeface="华文楷体" panose="02010600040101010101" pitchFamily="2" charset="-122"/>
                <a:ea typeface="华文楷体" panose="02010600040101010101" pitchFamily="2" charset="-122"/>
                <a:cs typeface="Times New Roman" pitchFamily="18" charset="0"/>
              </a:rPr>
              <a:t>，借助太阳、索求火把，表达了驱逐黑暗、坚持斗争、争取胜利的美好愿望，诗人也因此</a:t>
            </a:r>
            <a:r>
              <a:rPr lang="zh-CN" altLang="en-US" sz="2800" b="1">
                <a:solidFill>
                  <a:srgbClr val="FF00FF"/>
                </a:solidFill>
                <a:latin typeface="华文楷体" panose="02010600040101010101" pitchFamily="2" charset="-122"/>
                <a:ea typeface="华文楷体" panose="02010600040101010101" pitchFamily="2" charset="-122"/>
                <a:cs typeface="Times New Roman" pitchFamily="18" charset="0"/>
              </a:rPr>
              <a:t>被称为“太阳”和“火把”的歌手。</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758" y="2922938"/>
            <a:ext cx="5129335" cy="3442319"/>
          </a:xfrm>
          <a:prstGeom prst="rect">
            <a:avLst/>
          </a:prstGeom>
          <a:noFill/>
          <a:ln>
            <a:noFill/>
          </a:ln>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3597730"/>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800" decel="100000"/>
                                        <p:tgtEl>
                                          <p:spTgt spid="3074"/>
                                        </p:tgtEl>
                                      </p:cBhvr>
                                    </p:animEffect>
                                    <p:anim calcmode="lin" valueType="num">
                                      <p:cBhvr>
                                        <p:cTn id="8" dur="800" decel="100000" fill="hold"/>
                                        <p:tgtEl>
                                          <p:spTgt spid="3074"/>
                                        </p:tgtEl>
                                        <p:attrNameLst>
                                          <p:attrName>style.rotation</p:attrName>
                                        </p:attrNameLst>
                                      </p:cBhvr>
                                      <p:tavLst>
                                        <p:tav tm="0">
                                          <p:val>
                                            <p:fltVal val="-90"/>
                                          </p:val>
                                        </p:tav>
                                        <p:tav tm="100000">
                                          <p:val>
                                            <p:fltVal val="0"/>
                                          </p:val>
                                        </p:tav>
                                      </p:tavLst>
                                    </p:anim>
                                    <p:anim calcmode="lin" valueType="num">
                                      <p:cBhvr>
                                        <p:cTn id="9" dur="800" decel="100000" fill="hold"/>
                                        <p:tgtEl>
                                          <p:spTgt spid="3074"/>
                                        </p:tgtEl>
                                        <p:attrNameLst>
                                          <p:attrName>ppt_x</p:attrName>
                                        </p:attrNameLst>
                                      </p:cBhvr>
                                      <p:tavLst>
                                        <p:tav tm="0">
                                          <p:val>
                                            <p:strVal val="#ppt_x+0.4"/>
                                          </p:val>
                                        </p:tav>
                                        <p:tav tm="100000">
                                          <p:val>
                                            <p:strVal val="#ppt_x-0.05"/>
                                          </p:val>
                                        </p:tav>
                                      </p:tavLst>
                                    </p:anim>
                                    <p:anim calcmode="lin" valueType="num">
                                      <p:cBhvr>
                                        <p:cTn id="10" dur="800" decel="100000" fill="hold"/>
                                        <p:tgtEl>
                                          <p:spTgt spid="307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800" decel="100000"/>
                                        <p:tgtEl>
                                          <p:spTgt spid="9"/>
                                        </p:tgtEl>
                                      </p:cBhvr>
                                    </p:animEffect>
                                    <p:anim calcmode="lin" valueType="num">
                                      <p:cBhvr>
                                        <p:cTn id="16" dur="800" decel="100000" fill="hold"/>
                                        <p:tgtEl>
                                          <p:spTgt spid="9"/>
                                        </p:tgtEl>
                                        <p:attrNameLst>
                                          <p:attrName>style.rotation</p:attrName>
                                        </p:attrNameLst>
                                      </p:cBhvr>
                                      <p:tavLst>
                                        <p:tav tm="0">
                                          <p:val>
                                            <p:fltVal val="-90"/>
                                          </p:val>
                                        </p:tav>
                                        <p:tav tm="100000">
                                          <p:val>
                                            <p:fltVal val="0"/>
                                          </p:val>
                                        </p:tav>
                                      </p:tavLst>
                                    </p:anim>
                                    <p:anim calcmode="lin" valueType="num">
                                      <p:cBhvr>
                                        <p:cTn id="17" dur="800" decel="100000" fill="hold"/>
                                        <p:tgtEl>
                                          <p:spTgt spid="9"/>
                                        </p:tgtEl>
                                        <p:attrNameLst>
                                          <p:attrName>ppt_x</p:attrName>
                                        </p:attrNameLst>
                                      </p:cBhvr>
                                      <p:tavLst>
                                        <p:tav tm="0">
                                          <p:val>
                                            <p:strVal val="#ppt_x+0.4"/>
                                          </p:val>
                                        </p:tav>
                                        <p:tav tm="100000">
                                          <p:val>
                                            <p:strVal val="#ppt_x-0.05"/>
                                          </p:val>
                                        </p:tav>
                                      </p:tavLst>
                                    </p:anim>
                                    <p:anim calcmode="lin" valueType="num">
                                      <p:cBhvr>
                                        <p:cTn id="18" dur="800" decel="100000" fill="hold"/>
                                        <p:tgtEl>
                                          <p:spTgt spid="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4"/>
          <p:cNvSpPr txBox="1">
            <a:spLocks noChangeArrowheads="1"/>
          </p:cNvSpPr>
          <p:nvPr/>
        </p:nvSpPr>
        <p:spPr bwMode="auto">
          <a:xfrm>
            <a:off x="3434017" y="3229755"/>
            <a:ext cx="5688329" cy="3614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3200" b="1" smtClean="0">
                <a:solidFill>
                  <a:srgbClr val="FF00FF"/>
                </a:solidFill>
                <a:latin typeface="华文楷体" panose="02010600040101010101" pitchFamily="2" charset="-122"/>
                <a:ea typeface="华文楷体" panose="02010600040101010101" pitchFamily="2" charset="-122"/>
              </a:rPr>
              <a:t>紫</a:t>
            </a:r>
            <a:r>
              <a:rPr lang="zh-CN" altLang="en-US" sz="3200" b="1">
                <a:solidFill>
                  <a:srgbClr val="FF00FF"/>
                </a:solidFill>
                <a:latin typeface="华文楷体" panose="02010600040101010101" pitchFamily="2" charset="-122"/>
                <a:ea typeface="华文楷体" panose="02010600040101010101" pitchFamily="2" charset="-122"/>
              </a:rPr>
              <a:t>蓝的林子与林子之间</a:t>
            </a:r>
          </a:p>
          <a:p>
            <a:pPr eaLnBrk="1" hangingPunct="1">
              <a:lnSpc>
                <a:spcPct val="120000"/>
              </a:lnSpc>
            </a:pPr>
            <a:r>
              <a:rPr lang="zh-CN" altLang="en-US" sz="3200" b="1">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lnSpc>
                <a:spcPct val="120000"/>
              </a:lnSpc>
            </a:pPr>
            <a:r>
              <a:rPr lang="zh-CN" altLang="en-US" sz="3200" b="1">
                <a:solidFill>
                  <a:srgbClr val="FF00FF"/>
                </a:solidFill>
                <a:latin typeface="华文楷体" panose="02010600040101010101" pitchFamily="2" charset="-122"/>
                <a:ea typeface="华文楷体" panose="02010600040101010101" pitchFamily="2" charset="-122"/>
              </a:rPr>
              <a:t>绿的草原，</a:t>
            </a:r>
          </a:p>
          <a:p>
            <a:pPr eaLnBrk="1" hangingPunct="1">
              <a:lnSpc>
                <a:spcPct val="120000"/>
              </a:lnSpc>
            </a:pPr>
            <a:r>
              <a:rPr lang="zh-CN" altLang="en-US" sz="3200" b="1">
                <a:solidFill>
                  <a:srgbClr val="FF00FF"/>
                </a:solidFill>
                <a:latin typeface="华文楷体" panose="02010600040101010101" pitchFamily="2" charset="-122"/>
                <a:ea typeface="华文楷体" panose="02010600040101010101" pitchFamily="2" charset="-122"/>
              </a:rPr>
              <a:t>绿的草原，草原上流着</a:t>
            </a:r>
          </a:p>
          <a:p>
            <a:pPr eaLnBrk="1" hangingPunct="1">
              <a:lnSpc>
                <a:spcPct val="120000"/>
              </a:lnSpc>
            </a:pPr>
            <a:r>
              <a:rPr lang="en-US" altLang="zh-CN" sz="3200" b="1" smtClean="0">
                <a:solidFill>
                  <a:srgbClr val="FF00FF"/>
                </a:solidFill>
                <a:latin typeface="华文楷体" panose="02010600040101010101" pitchFamily="2" charset="-122"/>
                <a:ea typeface="华文楷体" panose="02010600040101010101" pitchFamily="2" charset="-122"/>
              </a:rPr>
              <a:t>——</a:t>
            </a:r>
            <a:r>
              <a:rPr lang="zh-CN" altLang="en-US" sz="3200" b="1" smtClean="0">
                <a:solidFill>
                  <a:srgbClr val="FF00FF"/>
                </a:solidFill>
                <a:latin typeface="华文楷体" panose="02010600040101010101" pitchFamily="2" charset="-122"/>
                <a:ea typeface="华文楷体" panose="02010600040101010101" pitchFamily="2" charset="-122"/>
              </a:rPr>
              <a:t>新鲜</a:t>
            </a:r>
            <a:r>
              <a:rPr lang="zh-CN" altLang="en-US" sz="3200" b="1">
                <a:solidFill>
                  <a:srgbClr val="FF00FF"/>
                </a:solidFill>
                <a:latin typeface="华文楷体" panose="02010600040101010101" pitchFamily="2" charset="-122"/>
                <a:ea typeface="华文楷体" panose="02010600040101010101" pitchFamily="2" charset="-122"/>
              </a:rPr>
              <a:t>的乳液似的烟</a:t>
            </a:r>
            <a:r>
              <a:rPr lang="en-US" altLang="zh-CN" sz="3200" b="1">
                <a:solidFill>
                  <a:srgbClr val="FF00FF"/>
                </a:solidFill>
                <a:latin typeface="华文楷体" panose="02010600040101010101" pitchFamily="2" charset="-122"/>
                <a:ea typeface="华文楷体" panose="02010600040101010101" pitchFamily="2" charset="-122"/>
              </a:rPr>
              <a:t>……</a:t>
            </a:r>
          </a:p>
          <a:p>
            <a:pPr eaLnBrk="1" hangingPunct="1">
              <a:lnSpc>
                <a:spcPct val="120000"/>
              </a:lnSpc>
            </a:pPr>
            <a:r>
              <a:rPr lang="zh-CN" altLang="en-US" sz="3200" b="1">
                <a:solidFill>
                  <a:srgbClr val="FF00FF"/>
                </a:solidFill>
                <a:latin typeface="华文楷体" panose="02010600040101010101" pitchFamily="2" charset="-122"/>
                <a:ea typeface="华文楷体" panose="02010600040101010101" pitchFamily="2" charset="-122"/>
              </a:rPr>
              <a:t>啊，当黎明穿上了白衣的时候</a:t>
            </a:r>
            <a:r>
              <a:rPr lang="zh-CN" altLang="en-US" sz="3200" b="1" smtClean="0">
                <a:solidFill>
                  <a:srgbClr val="FF00FF"/>
                </a:solidFill>
                <a:latin typeface="华文楷体" panose="02010600040101010101" pitchFamily="2" charset="-122"/>
                <a:ea typeface="华文楷体" panose="02010600040101010101" pitchFamily="2" charset="-122"/>
              </a:rPr>
              <a:t>，</a:t>
            </a:r>
            <a:endParaRPr lang="zh-CN" altLang="en-US" sz="3200" b="1">
              <a:solidFill>
                <a:srgbClr val="FF00FF"/>
              </a:solidFill>
              <a:latin typeface="华文楷体" panose="02010600040101010101" pitchFamily="2" charset="-122"/>
              <a:ea typeface="华文楷体" panose="02010600040101010101" pitchFamily="2" charset="-122"/>
            </a:endParaRPr>
          </a:p>
        </p:txBody>
      </p:sp>
      <p:sp>
        <p:nvSpPr>
          <p:cNvPr id="2" name="矩形 1"/>
          <p:cNvSpPr/>
          <p:nvPr/>
        </p:nvSpPr>
        <p:spPr>
          <a:xfrm>
            <a:off x="2844051" y="2525305"/>
            <a:ext cx="3467616" cy="649858"/>
          </a:xfrm>
          <a:prstGeom prst="rect">
            <a:avLst/>
          </a:prstGeom>
        </p:spPr>
        <p:txBody>
          <a:bodyPr wrap="none">
            <a:spAutoFit/>
          </a:bodyPr>
          <a:lstStyle/>
          <a:p>
            <a:pPr>
              <a:lnSpc>
                <a:spcPct val="120000"/>
              </a:lnSpc>
            </a:pPr>
            <a:r>
              <a:rPr lang="zh-CN" altLang="en-US" sz="3200" b="1">
                <a:solidFill>
                  <a:srgbClr val="006600"/>
                </a:solidFill>
                <a:latin typeface="华文楷体" panose="02010600040101010101" pitchFamily="2" charset="-122"/>
                <a:ea typeface="华文楷体" panose="02010600040101010101" pitchFamily="2" charset="-122"/>
              </a:rPr>
              <a:t>当黎明穿上了白衣</a:t>
            </a:r>
          </a:p>
        </p:txBody>
      </p:sp>
      <p:sp>
        <p:nvSpPr>
          <p:cNvPr id="12" name="矩形 11"/>
          <p:cNvSpPr/>
          <p:nvPr/>
        </p:nvSpPr>
        <p:spPr>
          <a:xfrm>
            <a:off x="2936503" y="150964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a:ln w="11430"/>
              <a:solidFill>
                <a:srgbClr val="660066"/>
              </a:solidFill>
              <a:latin typeface="华文琥珀" panose="02010800040101010101" pitchFamily="2" charset="-122"/>
              <a:ea typeface="华文琥珀" panose="02010800040101010101" pitchFamily="2" charset="-122"/>
            </a:endParaRPr>
          </a:p>
        </p:txBody>
      </p:sp>
      <p:pic>
        <p:nvPicPr>
          <p:cNvPr id="3074" name="Picture 2" descr="C:\Users\admin\Desktop\ppt背景图片\timg.gif"/>
          <p:cNvPicPr>
            <a:picLocks noChangeAspect="1" noChangeArrowheads="1" noCrop="1"/>
          </p:cNvPicPr>
          <p:nvPr/>
        </p:nvPicPr>
        <p:blipFill>
          <a:blip r:embed="rId3">
            <a:extLst>
              <a:ext uri="{28A0092B-C50C-407E-A947-70E740481C1C}">
                <a14:useLocalDpi xmlns:a14="http://schemas.microsoft.com/office/drawing/2010/main" val="0"/>
              </a:ext>
            </a:extLst>
          </a:blip>
          <a:stretch>
            <a:fillRect/>
          </a:stretch>
        </p:blipFill>
        <p:spPr bwMode="auto">
          <a:xfrm>
            <a:off x="16339" y="3229755"/>
            <a:ext cx="3333750" cy="361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348348"/>
      </p:ext>
    </p:extLst>
  </p:cSld>
  <p:clrMapOvr>
    <a:masterClrMapping/>
  </p:clrMapOvr>
  <mc:AlternateContent>
    <mc:Choice xmlns:p14="http://schemas.microsoft.com/office/powerpoint/2010/main" Requires="p14">
      <p:transition spd="slow" p14:dur="3000">
        <p14:shred pattern="rectangle" dir="ou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2"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additive="base">
                                        <p:cTn id="16" dur="500" fill="hold"/>
                                        <p:tgtEl>
                                          <p:spTgt spid="3074"/>
                                        </p:tgtEl>
                                        <p:attrNameLst>
                                          <p:attrName>ppt_x</p:attrName>
                                        </p:attrNameLst>
                                      </p:cBhvr>
                                      <p:tavLst>
                                        <p:tav tm="0">
                                          <p:val>
                                            <p:strVal val="1+#ppt_w/2"/>
                                          </p:val>
                                        </p:tav>
                                        <p:tav tm="100000">
                                          <p:val>
                                            <p:strVal val="#ppt_x"/>
                                          </p:val>
                                        </p:tav>
                                      </p:tavLst>
                                    </p:anim>
                                    <p:anim calcmode="lin" valueType="num">
                                      <p:cBhvr additive="base">
                                        <p:cTn id="17"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2879841" y="2617730"/>
            <a:ext cx="3467616" cy="649858"/>
          </a:xfrm>
          <a:prstGeom prst="rect">
            <a:avLst/>
          </a:prstGeom>
        </p:spPr>
        <p:txBody>
          <a:bodyPr wrap="none">
            <a:spAutoFit/>
          </a:bodyPr>
          <a:lstStyle/>
          <a:p>
            <a:pPr>
              <a:lnSpc>
                <a:spcPct val="120000"/>
              </a:lnSpc>
            </a:pPr>
            <a:r>
              <a:rPr lang="zh-CN" altLang="en-US" sz="3200" b="1">
                <a:solidFill>
                  <a:srgbClr val="006600"/>
                </a:solidFill>
                <a:latin typeface="华文楷体" panose="02010600040101010101" pitchFamily="2" charset="-122"/>
                <a:ea typeface="华文楷体" panose="02010600040101010101" pitchFamily="2" charset="-122"/>
              </a:rPr>
              <a:t>当黎明穿上了白衣</a:t>
            </a:r>
          </a:p>
        </p:txBody>
      </p:sp>
      <p:sp>
        <p:nvSpPr>
          <p:cNvPr id="9" name="TextBox 4"/>
          <p:cNvSpPr txBox="1">
            <a:spLocks noChangeArrowheads="1"/>
          </p:cNvSpPr>
          <p:nvPr/>
        </p:nvSpPr>
        <p:spPr bwMode="auto">
          <a:xfrm>
            <a:off x="1331640" y="3428999"/>
            <a:ext cx="6881812" cy="3426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10000"/>
              </a:lnSpc>
            </a:pPr>
            <a:r>
              <a:rPr lang="zh-CN" altLang="en-US" sz="3200" b="1">
                <a:solidFill>
                  <a:srgbClr val="FF00FF"/>
                </a:solidFill>
                <a:latin typeface="华文楷体" panose="02010600040101010101" pitchFamily="2" charset="-122"/>
                <a:ea typeface="华文楷体" panose="02010600040101010101" pitchFamily="2" charset="-122"/>
              </a:rPr>
              <a:t>田野是多么新鲜</a:t>
            </a:r>
            <a:r>
              <a:rPr lang="zh-CN" altLang="en-US" sz="3200" b="1" smtClean="0">
                <a:solidFill>
                  <a:srgbClr val="FF00FF"/>
                </a:solidFill>
                <a:latin typeface="华文楷体" panose="02010600040101010101" pitchFamily="2" charset="-122"/>
                <a:ea typeface="华文楷体" panose="02010600040101010101" pitchFamily="2" charset="-122"/>
              </a:rPr>
              <a:t>！</a:t>
            </a:r>
            <a:endParaRPr lang="en-US" altLang="zh-CN" sz="3200" b="1" smtClean="0">
              <a:solidFill>
                <a:srgbClr val="FF00FF"/>
              </a:solidFill>
              <a:latin typeface="华文楷体" panose="02010600040101010101" pitchFamily="2" charset="-122"/>
              <a:ea typeface="华文楷体" panose="02010600040101010101" pitchFamily="2" charset="-122"/>
            </a:endParaRPr>
          </a:p>
          <a:p>
            <a:pPr eaLnBrk="1" hangingPunct="1">
              <a:lnSpc>
                <a:spcPct val="110000"/>
              </a:lnSpc>
            </a:pPr>
            <a:r>
              <a:rPr lang="zh-CN" altLang="en-US" sz="3200" b="1" smtClean="0">
                <a:solidFill>
                  <a:srgbClr val="FF00FF"/>
                </a:solidFill>
                <a:latin typeface="华文楷体" panose="02010600040101010101" pitchFamily="2" charset="-122"/>
                <a:ea typeface="华文楷体" panose="02010600040101010101" pitchFamily="2" charset="-122"/>
              </a:rPr>
              <a:t>看</a:t>
            </a:r>
            <a:r>
              <a:rPr lang="zh-CN" altLang="en-US" sz="3200" b="1">
                <a:solidFill>
                  <a:srgbClr val="FF00FF"/>
                </a:solidFill>
                <a:latin typeface="华文楷体" panose="02010600040101010101" pitchFamily="2" charset="-122"/>
                <a:ea typeface="华文楷体" panose="02010600040101010101" pitchFamily="2" charset="-122"/>
              </a:rPr>
              <a:t>，</a:t>
            </a:r>
          </a:p>
          <a:p>
            <a:pPr eaLnBrk="1" hangingPunct="1">
              <a:lnSpc>
                <a:spcPct val="110000"/>
              </a:lnSpc>
            </a:pPr>
            <a:r>
              <a:rPr lang="zh-CN" altLang="en-US" sz="3200" b="1">
                <a:solidFill>
                  <a:srgbClr val="FF00FF"/>
                </a:solidFill>
                <a:latin typeface="华文楷体" panose="02010600040101010101" pitchFamily="2" charset="-122"/>
                <a:ea typeface="华文楷体" panose="02010600040101010101" pitchFamily="2" charset="-122"/>
              </a:rPr>
              <a:t>微黄的灯光，</a:t>
            </a:r>
          </a:p>
          <a:p>
            <a:pPr eaLnBrk="1" hangingPunct="1">
              <a:lnSpc>
                <a:spcPct val="110000"/>
              </a:lnSpc>
            </a:pPr>
            <a:r>
              <a:rPr lang="zh-CN" altLang="en-US" sz="3200" b="1">
                <a:solidFill>
                  <a:srgbClr val="FF00FF"/>
                </a:solidFill>
                <a:latin typeface="华文楷体" panose="02010600040101010101" pitchFamily="2" charset="-122"/>
                <a:ea typeface="华文楷体" panose="02010600040101010101" pitchFamily="2" charset="-122"/>
              </a:rPr>
              <a:t>正在电杆上颤栗它的最后的时间。</a:t>
            </a:r>
          </a:p>
          <a:p>
            <a:pPr eaLnBrk="1" hangingPunct="1">
              <a:lnSpc>
                <a:spcPct val="110000"/>
              </a:lnSpc>
            </a:pPr>
            <a:r>
              <a:rPr lang="zh-CN" altLang="en-US" sz="3200" b="1">
                <a:solidFill>
                  <a:srgbClr val="FF00FF"/>
                </a:solidFill>
                <a:latin typeface="华文楷体" panose="02010600040101010101" pitchFamily="2" charset="-122"/>
                <a:ea typeface="华文楷体" panose="02010600040101010101" pitchFamily="2" charset="-122"/>
              </a:rPr>
              <a:t>看</a:t>
            </a:r>
            <a:r>
              <a:rPr lang="zh-CN" altLang="en-US" sz="3200" b="1" smtClean="0">
                <a:solidFill>
                  <a:srgbClr val="FF00FF"/>
                </a:solidFill>
                <a:latin typeface="华文楷体" panose="02010600040101010101" pitchFamily="2" charset="-122"/>
                <a:ea typeface="华文楷体" panose="02010600040101010101" pitchFamily="2" charset="-122"/>
              </a:rPr>
              <a:t>！</a:t>
            </a:r>
          </a:p>
          <a:p>
            <a:pPr algn="r" eaLnBrk="1" hangingPunct="1">
              <a:lnSpc>
                <a:spcPct val="110000"/>
              </a:lnSpc>
              <a:spcBef>
                <a:spcPts val="1000"/>
              </a:spcBef>
            </a:pPr>
            <a:r>
              <a:rPr lang="en-US" altLang="zh-CN" sz="3200" b="1" smtClean="0">
                <a:solidFill>
                  <a:srgbClr val="00B050"/>
                </a:solidFill>
                <a:latin typeface="华文楷体" panose="02010600040101010101" pitchFamily="2" charset="-122"/>
                <a:ea typeface="华文楷体" panose="02010600040101010101" pitchFamily="2" charset="-122"/>
              </a:rPr>
              <a:t>1932</a:t>
            </a:r>
            <a:r>
              <a:rPr lang="zh-CN" altLang="en-US" sz="3200" b="1" smtClean="0">
                <a:solidFill>
                  <a:srgbClr val="00B050"/>
                </a:solidFill>
                <a:latin typeface="华文楷体" panose="02010600040101010101" pitchFamily="2" charset="-122"/>
                <a:ea typeface="华文楷体" panose="02010600040101010101" pitchFamily="2" charset="-122"/>
              </a:rPr>
              <a:t>年</a:t>
            </a:r>
            <a:r>
              <a:rPr lang="en-US" altLang="zh-CN" sz="3200" b="1" smtClean="0">
                <a:solidFill>
                  <a:srgbClr val="00B050"/>
                </a:solidFill>
                <a:latin typeface="华文楷体" panose="02010600040101010101" pitchFamily="2" charset="-122"/>
                <a:ea typeface="华文楷体" panose="02010600040101010101" pitchFamily="2" charset="-122"/>
              </a:rPr>
              <a:t>1</a:t>
            </a:r>
            <a:r>
              <a:rPr lang="zh-CN" altLang="en-US" sz="3200" b="1" smtClean="0">
                <a:solidFill>
                  <a:srgbClr val="00B050"/>
                </a:solidFill>
                <a:latin typeface="华文楷体" panose="02010600040101010101" pitchFamily="2" charset="-122"/>
                <a:ea typeface="华文楷体" panose="02010600040101010101" pitchFamily="2" charset="-122"/>
              </a:rPr>
              <a:t>月</a:t>
            </a:r>
            <a:r>
              <a:rPr lang="en-US" altLang="zh-CN" sz="3200" b="1" smtClean="0">
                <a:solidFill>
                  <a:srgbClr val="00B050"/>
                </a:solidFill>
                <a:latin typeface="华文楷体" panose="02010600040101010101" pitchFamily="2" charset="-122"/>
                <a:ea typeface="华文楷体" panose="02010600040101010101" pitchFamily="2" charset="-122"/>
              </a:rPr>
              <a:t>25</a:t>
            </a:r>
            <a:r>
              <a:rPr lang="zh-CN" altLang="en-US" sz="3200" b="1" smtClean="0">
                <a:solidFill>
                  <a:srgbClr val="00B050"/>
                </a:solidFill>
                <a:latin typeface="华文楷体" panose="02010600040101010101" pitchFamily="2" charset="-122"/>
                <a:ea typeface="华文楷体" panose="02010600040101010101" pitchFamily="2" charset="-122"/>
              </a:rPr>
              <a:t>日，由巴黎到马赛的路上</a:t>
            </a:r>
            <a:endParaRPr lang="zh-CN" altLang="en-US" sz="3200" b="1">
              <a:solidFill>
                <a:srgbClr val="00B050"/>
              </a:solidFill>
              <a:latin typeface="华文楷体" panose="02010600040101010101" pitchFamily="2" charset="-122"/>
              <a:ea typeface="华文楷体" panose="02010600040101010101" pitchFamily="2" charset="-122"/>
            </a:endParaRPr>
          </a:p>
        </p:txBody>
      </p:sp>
      <p:sp>
        <p:nvSpPr>
          <p:cNvPr id="6" name="矩形 5"/>
          <p:cNvSpPr/>
          <p:nvPr/>
        </p:nvSpPr>
        <p:spPr>
          <a:xfrm>
            <a:off x="2936503" y="150964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a:ln w="11430"/>
              <a:solidFill>
                <a:srgbClr val="660066"/>
              </a:solidFill>
              <a:latin typeface="华文琥珀" panose="02010800040101010101" pitchFamily="2" charset="-122"/>
              <a:ea typeface="华文琥珀" panose="02010800040101010101" pitchFamily="2" charset="-122"/>
            </a:endParaRPr>
          </a:p>
        </p:txBody>
      </p:sp>
      <p:pic>
        <p:nvPicPr>
          <p:cNvPr id="12" name="New picture"/>
          <p:cNvPicPr/>
          <p:nvPr/>
        </p:nvPicPr>
        <p:blipFill>
          <a:blip r:embed="rId3"/>
          <a:stretch>
            <a:fillRect/>
          </a:stretch>
        </p:blipFill>
        <p:spPr>
          <a:xfrm>
            <a:off x="10591800" y="12636500"/>
            <a:ext cx="330200" cy="254000"/>
          </a:xfrm>
          <a:prstGeom prst="cube">
            <a:avLst/>
          </a:prstGeom>
        </p:spPr>
      </p:pic>
    </p:spTree>
    <p:extLst>
      <p:ext uri="{BB962C8B-B14F-4D97-AF65-F5344CB8AC3E}">
        <p14:creationId xmlns:p14="http://schemas.microsoft.com/office/powerpoint/2010/main" val="4212625197"/>
      </p:ext>
    </p:extLst>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0" name="文本框 32"/>
          <p:cNvSpPr txBox="1">
            <a:spLocks noChangeArrowheads="1"/>
          </p:cNvSpPr>
          <p:nvPr/>
        </p:nvSpPr>
        <p:spPr bwMode="auto">
          <a:xfrm>
            <a:off x="4475164" y="390101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500">
                <a:solidFill>
                  <a:srgbClr val="FCFBF9"/>
                </a:solidFill>
                <a:latin typeface="Arial" pitchFamily="34" charset="0"/>
              </a:rPr>
              <a:t>状元成才路</a:t>
            </a:r>
            <a:endParaRPr lang="zh-CN" altLang="zh-CN" sz="500">
              <a:solidFill>
                <a:srgbClr val="FCFBF9"/>
              </a:solidFill>
              <a:latin typeface="Arial" pitchFamily="34" charset="0"/>
            </a:endParaRPr>
          </a:p>
        </p:txBody>
      </p:sp>
      <p:sp>
        <p:nvSpPr>
          <p:cNvPr id="12291" name="文本框 34"/>
          <p:cNvSpPr txBox="1">
            <a:spLocks noChangeArrowheads="1"/>
          </p:cNvSpPr>
          <p:nvPr/>
        </p:nvSpPr>
        <p:spPr bwMode="auto">
          <a:xfrm rot="-280097">
            <a:off x="3431955" y="1665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2" name="文本框 36"/>
          <p:cNvSpPr txBox="1">
            <a:spLocks noChangeArrowheads="1"/>
          </p:cNvSpPr>
          <p:nvPr/>
        </p:nvSpPr>
        <p:spPr bwMode="auto">
          <a:xfrm rot="-5350866">
            <a:off x="5862417" y="17833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3" name="文本框 37"/>
          <p:cNvSpPr txBox="1">
            <a:spLocks noChangeArrowheads="1"/>
          </p:cNvSpPr>
          <p:nvPr/>
        </p:nvSpPr>
        <p:spPr bwMode="auto">
          <a:xfrm rot="-4150866">
            <a:off x="5332193" y="2327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4" name="文本框 45"/>
          <p:cNvSpPr txBox="1">
            <a:spLocks noChangeArrowheads="1"/>
          </p:cNvSpPr>
          <p:nvPr/>
        </p:nvSpPr>
        <p:spPr bwMode="auto">
          <a:xfrm rot="-5350866">
            <a:off x="6422804" y="1812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5" name="文本框 46"/>
          <p:cNvSpPr txBox="1">
            <a:spLocks noChangeArrowheads="1"/>
          </p:cNvSpPr>
          <p:nvPr/>
        </p:nvSpPr>
        <p:spPr bwMode="auto">
          <a:xfrm rot="-424911">
            <a:off x="7068124" y="21209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6" name="文本框 47"/>
          <p:cNvSpPr txBox="1">
            <a:spLocks noChangeArrowheads="1"/>
          </p:cNvSpPr>
          <p:nvPr/>
        </p:nvSpPr>
        <p:spPr bwMode="auto">
          <a:xfrm rot="-4150866">
            <a:off x="7656293" y="33602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7" name="文本框 49"/>
          <p:cNvSpPr txBox="1">
            <a:spLocks noChangeArrowheads="1"/>
          </p:cNvSpPr>
          <p:nvPr/>
        </p:nvSpPr>
        <p:spPr bwMode="auto">
          <a:xfrm rot="657351">
            <a:off x="5448874" y="1807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8" name="文本框 50"/>
          <p:cNvSpPr txBox="1">
            <a:spLocks noChangeArrowheads="1"/>
          </p:cNvSpPr>
          <p:nvPr/>
        </p:nvSpPr>
        <p:spPr bwMode="auto">
          <a:xfrm rot="1480325">
            <a:off x="7391974" y="1687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299" name="文本框 51"/>
          <p:cNvSpPr txBox="1">
            <a:spLocks noChangeArrowheads="1"/>
          </p:cNvSpPr>
          <p:nvPr/>
        </p:nvSpPr>
        <p:spPr bwMode="auto">
          <a:xfrm rot="-5350866">
            <a:off x="5981479" y="29305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0" name="文本框 32"/>
          <p:cNvSpPr txBox="1">
            <a:spLocks noChangeArrowheads="1"/>
          </p:cNvSpPr>
          <p:nvPr/>
        </p:nvSpPr>
        <p:spPr bwMode="auto">
          <a:xfrm>
            <a:off x="3262314" y="4747685"/>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1" name="文本框 34"/>
          <p:cNvSpPr txBox="1">
            <a:spLocks noChangeArrowheads="1"/>
          </p:cNvSpPr>
          <p:nvPr/>
        </p:nvSpPr>
        <p:spPr bwMode="auto">
          <a:xfrm rot="4149897">
            <a:off x="4462243" y="4692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2" name="文本框 36"/>
          <p:cNvSpPr txBox="1">
            <a:spLocks noChangeArrowheads="1"/>
          </p:cNvSpPr>
          <p:nvPr/>
        </p:nvSpPr>
        <p:spPr bwMode="auto">
          <a:xfrm rot="-1380000">
            <a:off x="3901060" y="1763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3" name="文本框 37"/>
          <p:cNvSpPr txBox="1">
            <a:spLocks noChangeArrowheads="1"/>
          </p:cNvSpPr>
          <p:nvPr/>
        </p:nvSpPr>
        <p:spPr bwMode="auto">
          <a:xfrm rot="-180000">
            <a:off x="4131249" y="2766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4" name="文本框 45"/>
          <p:cNvSpPr txBox="1">
            <a:spLocks noChangeArrowheads="1"/>
          </p:cNvSpPr>
          <p:nvPr/>
        </p:nvSpPr>
        <p:spPr bwMode="auto">
          <a:xfrm rot="-1380000">
            <a:off x="4461449" y="179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5" name="文本框 46"/>
          <p:cNvSpPr txBox="1">
            <a:spLocks noChangeArrowheads="1"/>
          </p:cNvSpPr>
          <p:nvPr/>
        </p:nvSpPr>
        <p:spPr bwMode="auto">
          <a:xfrm rot="-1380000">
            <a:off x="4831335"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6" name="文本框 47"/>
          <p:cNvSpPr txBox="1">
            <a:spLocks noChangeArrowheads="1"/>
          </p:cNvSpPr>
          <p:nvPr/>
        </p:nvSpPr>
        <p:spPr bwMode="auto">
          <a:xfrm rot="-180000">
            <a:off x="5064699" y="30078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7" name="文本框 49"/>
          <p:cNvSpPr txBox="1">
            <a:spLocks noChangeArrowheads="1"/>
          </p:cNvSpPr>
          <p:nvPr/>
        </p:nvSpPr>
        <p:spPr bwMode="auto">
          <a:xfrm rot="-5350866">
            <a:off x="6311679" y="284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8" name="文本框 50"/>
          <p:cNvSpPr txBox="1">
            <a:spLocks noChangeArrowheads="1"/>
          </p:cNvSpPr>
          <p:nvPr/>
        </p:nvSpPr>
        <p:spPr bwMode="auto">
          <a:xfrm rot="-170103">
            <a:off x="5590160" y="3481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09" name="文本框 51"/>
          <p:cNvSpPr txBox="1">
            <a:spLocks noChangeArrowheads="1"/>
          </p:cNvSpPr>
          <p:nvPr/>
        </p:nvSpPr>
        <p:spPr bwMode="auto">
          <a:xfrm rot="-5350866">
            <a:off x="5846542" y="46069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0" name="文本框 32"/>
          <p:cNvSpPr txBox="1">
            <a:spLocks noChangeArrowheads="1"/>
          </p:cNvSpPr>
          <p:nvPr/>
        </p:nvSpPr>
        <p:spPr bwMode="auto">
          <a:xfrm rot="1209897">
            <a:off x="1500760" y="38841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1" name="文本框 34"/>
          <p:cNvSpPr txBox="1">
            <a:spLocks noChangeArrowheads="1"/>
          </p:cNvSpPr>
          <p:nvPr/>
        </p:nvSpPr>
        <p:spPr bwMode="auto">
          <a:xfrm rot="4149897">
            <a:off x="2141318" y="463552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2" name="文本框 25"/>
          <p:cNvSpPr txBox="1">
            <a:spLocks noChangeArrowheads="1"/>
          </p:cNvSpPr>
          <p:nvPr/>
        </p:nvSpPr>
        <p:spPr bwMode="auto">
          <a:xfrm rot="-1380000">
            <a:off x="1605535" y="43328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3" name="文本框 26"/>
          <p:cNvSpPr txBox="1">
            <a:spLocks noChangeArrowheads="1"/>
          </p:cNvSpPr>
          <p:nvPr/>
        </p:nvSpPr>
        <p:spPr bwMode="auto">
          <a:xfrm rot="1029897">
            <a:off x="2486599" y="36999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4" name="文本框 45"/>
          <p:cNvSpPr txBox="1">
            <a:spLocks noChangeArrowheads="1"/>
          </p:cNvSpPr>
          <p:nvPr/>
        </p:nvSpPr>
        <p:spPr bwMode="auto">
          <a:xfrm rot="-1380000">
            <a:off x="3162874" y="4222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5" name="文本框 46"/>
          <p:cNvSpPr txBox="1">
            <a:spLocks noChangeArrowheads="1"/>
          </p:cNvSpPr>
          <p:nvPr/>
        </p:nvSpPr>
        <p:spPr bwMode="auto">
          <a:xfrm rot="-170103">
            <a:off x="787974" y="2068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6" name="文本框 47"/>
          <p:cNvSpPr txBox="1">
            <a:spLocks noChangeArrowheads="1"/>
          </p:cNvSpPr>
          <p:nvPr/>
        </p:nvSpPr>
        <p:spPr bwMode="auto">
          <a:xfrm rot="1029897">
            <a:off x="829249" y="45614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7" name="文本框 49"/>
          <p:cNvSpPr txBox="1">
            <a:spLocks noChangeArrowheads="1"/>
          </p:cNvSpPr>
          <p:nvPr/>
        </p:nvSpPr>
        <p:spPr bwMode="auto">
          <a:xfrm rot="-170103">
            <a:off x="3010474" y="5143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8" name="文本框 50"/>
          <p:cNvSpPr txBox="1">
            <a:spLocks noChangeArrowheads="1"/>
          </p:cNvSpPr>
          <p:nvPr/>
        </p:nvSpPr>
        <p:spPr bwMode="auto">
          <a:xfrm rot="-170103">
            <a:off x="4158235" y="42545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19" name="文本框 51"/>
          <p:cNvSpPr txBox="1">
            <a:spLocks noChangeArrowheads="1"/>
          </p:cNvSpPr>
          <p:nvPr/>
        </p:nvSpPr>
        <p:spPr bwMode="auto">
          <a:xfrm rot="-170103">
            <a:off x="4324924" y="5266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0" name="文本框 32"/>
          <p:cNvSpPr txBox="1">
            <a:spLocks noChangeArrowheads="1"/>
          </p:cNvSpPr>
          <p:nvPr/>
        </p:nvSpPr>
        <p:spPr bwMode="auto">
          <a:xfrm rot="-5070842">
            <a:off x="323630" y="27506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1" name="文本框 34"/>
          <p:cNvSpPr txBox="1">
            <a:spLocks noChangeArrowheads="1"/>
          </p:cNvSpPr>
          <p:nvPr/>
        </p:nvSpPr>
        <p:spPr bwMode="auto">
          <a:xfrm rot="4149897">
            <a:off x="1338043"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2" name="文本框 36"/>
          <p:cNvSpPr txBox="1">
            <a:spLocks noChangeArrowheads="1"/>
          </p:cNvSpPr>
          <p:nvPr/>
        </p:nvSpPr>
        <p:spPr bwMode="auto">
          <a:xfrm rot="-170103">
            <a:off x="1243585" y="1731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3" name="文本框 37"/>
          <p:cNvSpPr txBox="1">
            <a:spLocks noChangeArrowheads="1"/>
          </p:cNvSpPr>
          <p:nvPr/>
        </p:nvSpPr>
        <p:spPr bwMode="auto">
          <a:xfrm rot="1029897">
            <a:off x="1338835" y="2273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4" name="文本框 45"/>
          <p:cNvSpPr txBox="1">
            <a:spLocks noChangeArrowheads="1"/>
          </p:cNvSpPr>
          <p:nvPr/>
        </p:nvSpPr>
        <p:spPr bwMode="auto">
          <a:xfrm rot="-1380000">
            <a:off x="2118299"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5" name="文本框 46"/>
          <p:cNvSpPr txBox="1">
            <a:spLocks noChangeArrowheads="1"/>
          </p:cNvSpPr>
          <p:nvPr/>
        </p:nvSpPr>
        <p:spPr bwMode="auto">
          <a:xfrm rot="-1380000">
            <a:off x="2688210" y="17822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6" name="文本框 47"/>
          <p:cNvSpPr txBox="1">
            <a:spLocks noChangeArrowheads="1"/>
          </p:cNvSpPr>
          <p:nvPr/>
        </p:nvSpPr>
        <p:spPr bwMode="auto">
          <a:xfrm rot="-180000">
            <a:off x="2416749" y="25336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7" name="文本框 49"/>
          <p:cNvSpPr txBox="1">
            <a:spLocks noChangeArrowheads="1"/>
          </p:cNvSpPr>
          <p:nvPr/>
        </p:nvSpPr>
        <p:spPr bwMode="auto">
          <a:xfrm rot="-1380000">
            <a:off x="3277174" y="2078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8" name="文本框 50"/>
          <p:cNvSpPr txBox="1">
            <a:spLocks noChangeArrowheads="1"/>
          </p:cNvSpPr>
          <p:nvPr/>
        </p:nvSpPr>
        <p:spPr bwMode="auto">
          <a:xfrm rot="-1380000">
            <a:off x="2850135" y="2853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29" name="文本框 51"/>
          <p:cNvSpPr txBox="1">
            <a:spLocks noChangeArrowheads="1"/>
          </p:cNvSpPr>
          <p:nvPr/>
        </p:nvSpPr>
        <p:spPr bwMode="auto">
          <a:xfrm rot="-1380000">
            <a:off x="3485135" y="30353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0" name="文本框 32"/>
          <p:cNvSpPr txBox="1">
            <a:spLocks noChangeArrowheads="1"/>
          </p:cNvSpPr>
          <p:nvPr/>
        </p:nvSpPr>
        <p:spPr bwMode="auto">
          <a:xfrm rot="1209897">
            <a:off x="5115499" y="47455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1" name="文本框 34"/>
          <p:cNvSpPr txBox="1">
            <a:spLocks noChangeArrowheads="1"/>
          </p:cNvSpPr>
          <p:nvPr/>
        </p:nvSpPr>
        <p:spPr bwMode="auto">
          <a:xfrm rot="-1030866">
            <a:off x="6311680" y="52197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2" name="文本框 36"/>
          <p:cNvSpPr txBox="1">
            <a:spLocks noChangeArrowheads="1"/>
          </p:cNvSpPr>
          <p:nvPr/>
        </p:nvSpPr>
        <p:spPr bwMode="auto">
          <a:xfrm rot="368503">
            <a:off x="5774310" y="38396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3" name="文本框 37"/>
          <p:cNvSpPr txBox="1">
            <a:spLocks noChangeArrowheads="1"/>
          </p:cNvSpPr>
          <p:nvPr/>
        </p:nvSpPr>
        <p:spPr bwMode="auto">
          <a:xfrm rot="829244">
            <a:off x="5285360" y="5325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4" name="文本框 45"/>
          <p:cNvSpPr txBox="1">
            <a:spLocks noChangeArrowheads="1"/>
          </p:cNvSpPr>
          <p:nvPr/>
        </p:nvSpPr>
        <p:spPr bwMode="auto">
          <a:xfrm rot="-4502722">
            <a:off x="6779992" y="33623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5" name="文本框 46"/>
          <p:cNvSpPr txBox="1">
            <a:spLocks noChangeArrowheads="1"/>
          </p:cNvSpPr>
          <p:nvPr/>
        </p:nvSpPr>
        <p:spPr bwMode="auto">
          <a:xfrm rot="2702238">
            <a:off x="7568979" y="41116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6" name="文本框 47"/>
          <p:cNvSpPr txBox="1">
            <a:spLocks noChangeArrowheads="1"/>
          </p:cNvSpPr>
          <p:nvPr/>
        </p:nvSpPr>
        <p:spPr bwMode="auto">
          <a:xfrm rot="-3456638">
            <a:off x="6745068" y="4566738"/>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7" name="文本框 49"/>
          <p:cNvSpPr txBox="1">
            <a:spLocks noChangeArrowheads="1"/>
          </p:cNvSpPr>
          <p:nvPr/>
        </p:nvSpPr>
        <p:spPr bwMode="auto">
          <a:xfrm rot="-3180423">
            <a:off x="1965105" y="3127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8" name="文本框 50"/>
          <p:cNvSpPr txBox="1">
            <a:spLocks noChangeArrowheads="1"/>
          </p:cNvSpPr>
          <p:nvPr/>
        </p:nvSpPr>
        <p:spPr bwMode="auto">
          <a:xfrm rot="-3640556">
            <a:off x="7240368" y="4816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39" name="文本框 51"/>
          <p:cNvSpPr txBox="1">
            <a:spLocks noChangeArrowheads="1"/>
          </p:cNvSpPr>
          <p:nvPr/>
        </p:nvSpPr>
        <p:spPr bwMode="auto">
          <a:xfrm rot="1549510">
            <a:off x="7755510" y="29273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zh-CN" sz="500">
                <a:solidFill>
                  <a:srgbClr val="FCFBF9"/>
                </a:solidFill>
                <a:latin typeface="Arial" pitchFamily="34" charset="0"/>
              </a:rPr>
              <a:t>状元成才路</a:t>
            </a:r>
          </a:p>
        </p:txBody>
      </p:sp>
      <p:sp>
        <p:nvSpPr>
          <p:cNvPr id="12340" name="文本框 32"/>
          <p:cNvSpPr txBox="1">
            <a:spLocks noChangeArrowheads="1"/>
          </p:cNvSpPr>
          <p:nvPr/>
        </p:nvSpPr>
        <p:spPr bwMode="auto">
          <a:xfrm rot="4190103">
            <a:off x="4289204" y="33708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1" name="文本框 34"/>
          <p:cNvSpPr txBox="1">
            <a:spLocks noChangeArrowheads="1"/>
          </p:cNvSpPr>
          <p:nvPr/>
        </p:nvSpPr>
        <p:spPr bwMode="auto">
          <a:xfrm rot="8340000">
            <a:off x="4921030" y="4212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2" name="文本框 36"/>
          <p:cNvSpPr txBox="1">
            <a:spLocks noChangeArrowheads="1"/>
          </p:cNvSpPr>
          <p:nvPr/>
        </p:nvSpPr>
        <p:spPr bwMode="auto">
          <a:xfrm rot="-1160763">
            <a:off x="5774310" y="236223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3" name="文本框 37"/>
          <p:cNvSpPr txBox="1">
            <a:spLocks noChangeArrowheads="1"/>
          </p:cNvSpPr>
          <p:nvPr/>
        </p:nvSpPr>
        <p:spPr bwMode="auto">
          <a:xfrm rot="39237">
            <a:off x="5650485" y="3058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4" name="文本框 45"/>
          <p:cNvSpPr txBox="1">
            <a:spLocks noChangeArrowheads="1"/>
          </p:cNvSpPr>
          <p:nvPr/>
        </p:nvSpPr>
        <p:spPr bwMode="auto">
          <a:xfrm rot="-1160763">
            <a:off x="6334699" y="23918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5" name="文本框 46"/>
          <p:cNvSpPr txBox="1">
            <a:spLocks noChangeArrowheads="1"/>
          </p:cNvSpPr>
          <p:nvPr/>
        </p:nvSpPr>
        <p:spPr bwMode="auto">
          <a:xfrm rot="-1160763">
            <a:off x="6704585" y="26776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6" name="文本框 47"/>
          <p:cNvSpPr txBox="1">
            <a:spLocks noChangeArrowheads="1"/>
          </p:cNvSpPr>
          <p:nvPr/>
        </p:nvSpPr>
        <p:spPr bwMode="auto">
          <a:xfrm rot="39237">
            <a:off x="7185599" y="3304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7" name="文本框 49"/>
          <p:cNvSpPr txBox="1">
            <a:spLocks noChangeArrowheads="1"/>
          </p:cNvSpPr>
          <p:nvPr/>
        </p:nvSpPr>
        <p:spPr bwMode="auto">
          <a:xfrm rot="-1160763">
            <a:off x="7039549" y="29062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8" name="文本框 50"/>
          <p:cNvSpPr txBox="1">
            <a:spLocks noChangeArrowheads="1"/>
          </p:cNvSpPr>
          <p:nvPr/>
        </p:nvSpPr>
        <p:spPr bwMode="auto">
          <a:xfrm rot="-1160763">
            <a:off x="7488810" y="2605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49" name="文本框 51"/>
          <p:cNvSpPr txBox="1">
            <a:spLocks noChangeArrowheads="1"/>
          </p:cNvSpPr>
          <p:nvPr/>
        </p:nvSpPr>
        <p:spPr bwMode="auto">
          <a:xfrm rot="-1160763">
            <a:off x="7290374" y="37528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0" name="文本框 32"/>
          <p:cNvSpPr txBox="1">
            <a:spLocks noChangeArrowheads="1"/>
          </p:cNvSpPr>
          <p:nvPr/>
        </p:nvSpPr>
        <p:spPr bwMode="auto">
          <a:xfrm rot="4190103">
            <a:off x="2766793" y="44820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1" name="文本框 34"/>
          <p:cNvSpPr txBox="1">
            <a:spLocks noChangeArrowheads="1"/>
          </p:cNvSpPr>
          <p:nvPr/>
        </p:nvSpPr>
        <p:spPr bwMode="auto">
          <a:xfrm rot="8340000">
            <a:off x="3922492" y="37825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2" name="文本框 36"/>
          <p:cNvSpPr txBox="1">
            <a:spLocks noChangeArrowheads="1"/>
          </p:cNvSpPr>
          <p:nvPr/>
        </p:nvSpPr>
        <p:spPr bwMode="auto">
          <a:xfrm rot="2810103">
            <a:off x="3814542" y="23421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3" name="文本框 37"/>
          <p:cNvSpPr txBox="1">
            <a:spLocks noChangeArrowheads="1"/>
          </p:cNvSpPr>
          <p:nvPr/>
        </p:nvSpPr>
        <p:spPr bwMode="auto">
          <a:xfrm rot="4010103">
            <a:off x="3814542" y="30660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4" name="文本框 45"/>
          <p:cNvSpPr txBox="1">
            <a:spLocks noChangeArrowheads="1"/>
          </p:cNvSpPr>
          <p:nvPr/>
        </p:nvSpPr>
        <p:spPr bwMode="auto">
          <a:xfrm rot="2810103">
            <a:off x="4374929" y="23717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5" name="文本框 46"/>
          <p:cNvSpPr txBox="1">
            <a:spLocks noChangeArrowheads="1"/>
          </p:cNvSpPr>
          <p:nvPr/>
        </p:nvSpPr>
        <p:spPr bwMode="auto">
          <a:xfrm rot="2810103">
            <a:off x="474481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6" name="文本框 47"/>
          <p:cNvSpPr txBox="1">
            <a:spLocks noChangeArrowheads="1"/>
          </p:cNvSpPr>
          <p:nvPr/>
        </p:nvSpPr>
        <p:spPr bwMode="auto">
          <a:xfrm rot="4010103">
            <a:off x="4744818" y="33814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7" name="文本框 49"/>
          <p:cNvSpPr txBox="1">
            <a:spLocks noChangeArrowheads="1"/>
          </p:cNvSpPr>
          <p:nvPr/>
        </p:nvSpPr>
        <p:spPr bwMode="auto">
          <a:xfrm rot="-1160763">
            <a:off x="6225160" y="3420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8" name="文本框 50"/>
          <p:cNvSpPr txBox="1">
            <a:spLocks noChangeArrowheads="1"/>
          </p:cNvSpPr>
          <p:nvPr/>
        </p:nvSpPr>
        <p:spPr bwMode="auto">
          <a:xfrm rot="4020000">
            <a:off x="5219479" y="3535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59" name="文本框 51"/>
          <p:cNvSpPr txBox="1">
            <a:spLocks noChangeArrowheads="1"/>
          </p:cNvSpPr>
          <p:nvPr/>
        </p:nvSpPr>
        <p:spPr bwMode="auto">
          <a:xfrm rot="-1160763">
            <a:off x="5599685" y="43201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0" name="文本框 32"/>
          <p:cNvSpPr txBox="1">
            <a:spLocks noChangeArrowheads="1"/>
          </p:cNvSpPr>
          <p:nvPr/>
        </p:nvSpPr>
        <p:spPr bwMode="auto">
          <a:xfrm rot="5400000">
            <a:off x="1142780" y="43339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1" name="文本框 34"/>
          <p:cNvSpPr txBox="1">
            <a:spLocks noChangeArrowheads="1"/>
          </p:cNvSpPr>
          <p:nvPr/>
        </p:nvSpPr>
        <p:spPr bwMode="auto">
          <a:xfrm rot="8340000">
            <a:off x="1879380" y="47646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2" name="文本框 36"/>
          <p:cNvSpPr txBox="1">
            <a:spLocks noChangeArrowheads="1"/>
          </p:cNvSpPr>
          <p:nvPr/>
        </p:nvSpPr>
        <p:spPr bwMode="auto">
          <a:xfrm rot="2810103">
            <a:off x="1863504" y="36713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3" name="文本框 37"/>
          <p:cNvSpPr txBox="1">
            <a:spLocks noChangeArrowheads="1"/>
          </p:cNvSpPr>
          <p:nvPr/>
        </p:nvSpPr>
        <p:spPr bwMode="auto">
          <a:xfrm rot="5220000">
            <a:off x="2298479" y="40481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4" name="文本框 45"/>
          <p:cNvSpPr txBox="1">
            <a:spLocks noChangeArrowheads="1"/>
          </p:cNvSpPr>
          <p:nvPr/>
        </p:nvSpPr>
        <p:spPr bwMode="auto">
          <a:xfrm rot="2810103">
            <a:off x="2811243" y="369043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5" name="文本框 46"/>
          <p:cNvSpPr txBox="1">
            <a:spLocks noChangeArrowheads="1"/>
          </p:cNvSpPr>
          <p:nvPr/>
        </p:nvSpPr>
        <p:spPr bwMode="auto">
          <a:xfrm rot="4020000">
            <a:off x="701454" y="26469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6" name="文本框 47"/>
          <p:cNvSpPr txBox="1">
            <a:spLocks noChangeArrowheads="1"/>
          </p:cNvSpPr>
          <p:nvPr/>
        </p:nvSpPr>
        <p:spPr bwMode="auto">
          <a:xfrm rot="5220000">
            <a:off x="703042" y="38915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7" name="文本框 49"/>
          <p:cNvSpPr txBox="1">
            <a:spLocks noChangeArrowheads="1"/>
          </p:cNvSpPr>
          <p:nvPr/>
        </p:nvSpPr>
        <p:spPr bwMode="auto">
          <a:xfrm rot="4020000">
            <a:off x="2465168" y="5015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8" name="文本框 50"/>
          <p:cNvSpPr txBox="1">
            <a:spLocks noChangeArrowheads="1"/>
          </p:cNvSpPr>
          <p:nvPr/>
        </p:nvSpPr>
        <p:spPr bwMode="auto">
          <a:xfrm rot="4020000">
            <a:off x="3703417" y="4518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69" name="文本框 51"/>
          <p:cNvSpPr txBox="1">
            <a:spLocks noChangeArrowheads="1"/>
          </p:cNvSpPr>
          <p:nvPr/>
        </p:nvSpPr>
        <p:spPr bwMode="auto">
          <a:xfrm rot="4020000">
            <a:off x="4073305" y="48038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0" name="文本框 32"/>
          <p:cNvSpPr txBox="1">
            <a:spLocks noChangeArrowheads="1"/>
          </p:cNvSpPr>
          <p:nvPr/>
        </p:nvSpPr>
        <p:spPr bwMode="auto">
          <a:xfrm rot="-880739">
            <a:off x="514924" y="33803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1" name="文本框 34"/>
          <p:cNvSpPr txBox="1">
            <a:spLocks noChangeArrowheads="1"/>
          </p:cNvSpPr>
          <p:nvPr/>
        </p:nvSpPr>
        <p:spPr bwMode="auto">
          <a:xfrm rot="8340000">
            <a:off x="1252317" y="34840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2" name="文本框 36"/>
          <p:cNvSpPr txBox="1">
            <a:spLocks noChangeArrowheads="1"/>
          </p:cNvSpPr>
          <p:nvPr/>
        </p:nvSpPr>
        <p:spPr bwMode="auto">
          <a:xfrm rot="4020000">
            <a:off x="1671418" y="20436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3" name="文本框 37"/>
          <p:cNvSpPr txBox="1">
            <a:spLocks noChangeArrowheads="1"/>
          </p:cNvSpPr>
          <p:nvPr/>
        </p:nvSpPr>
        <p:spPr bwMode="auto">
          <a:xfrm rot="5220000">
            <a:off x="1671418" y="27675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4" name="文本框 45"/>
          <p:cNvSpPr txBox="1">
            <a:spLocks noChangeArrowheads="1"/>
          </p:cNvSpPr>
          <p:nvPr/>
        </p:nvSpPr>
        <p:spPr bwMode="auto">
          <a:xfrm rot="2810103">
            <a:off x="2231804" y="20733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5" name="文本框 46"/>
          <p:cNvSpPr txBox="1">
            <a:spLocks noChangeArrowheads="1"/>
          </p:cNvSpPr>
          <p:nvPr/>
        </p:nvSpPr>
        <p:spPr bwMode="auto">
          <a:xfrm rot="2810103">
            <a:off x="2601692" y="235905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6" name="文本框 47"/>
          <p:cNvSpPr txBox="1">
            <a:spLocks noChangeArrowheads="1"/>
          </p:cNvSpPr>
          <p:nvPr/>
        </p:nvSpPr>
        <p:spPr bwMode="auto">
          <a:xfrm rot="4010103">
            <a:off x="2330229" y="3112587"/>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7" name="文本框 49"/>
          <p:cNvSpPr txBox="1">
            <a:spLocks noChangeArrowheads="1"/>
          </p:cNvSpPr>
          <p:nvPr/>
        </p:nvSpPr>
        <p:spPr bwMode="auto">
          <a:xfrm rot="2810103">
            <a:off x="3189068" y="2657504"/>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8" name="文本框 50"/>
          <p:cNvSpPr txBox="1">
            <a:spLocks noChangeArrowheads="1"/>
          </p:cNvSpPr>
          <p:nvPr/>
        </p:nvSpPr>
        <p:spPr bwMode="auto">
          <a:xfrm rot="2810103">
            <a:off x="3076355" y="32374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79" name="文本框 51"/>
          <p:cNvSpPr txBox="1">
            <a:spLocks noChangeArrowheads="1"/>
          </p:cNvSpPr>
          <p:nvPr/>
        </p:nvSpPr>
        <p:spPr bwMode="auto">
          <a:xfrm rot="2810103">
            <a:off x="3446242" y="3523220"/>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0" name="文本框 32"/>
          <p:cNvSpPr txBox="1">
            <a:spLocks noChangeArrowheads="1"/>
          </p:cNvSpPr>
          <p:nvPr/>
        </p:nvSpPr>
        <p:spPr bwMode="auto">
          <a:xfrm rot="5400000">
            <a:off x="4752755" y="4939271"/>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1" name="文本框 34"/>
          <p:cNvSpPr txBox="1">
            <a:spLocks noChangeArrowheads="1"/>
          </p:cNvSpPr>
          <p:nvPr/>
        </p:nvSpPr>
        <p:spPr bwMode="auto">
          <a:xfrm rot="3159237">
            <a:off x="5817968" y="53700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2" name="文本框 36"/>
          <p:cNvSpPr txBox="1">
            <a:spLocks noChangeArrowheads="1"/>
          </p:cNvSpPr>
          <p:nvPr/>
        </p:nvSpPr>
        <p:spPr bwMode="auto">
          <a:xfrm rot="-1160763">
            <a:off x="6237860" y="39285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3" name="文本框 37"/>
          <p:cNvSpPr txBox="1">
            <a:spLocks noChangeArrowheads="1"/>
          </p:cNvSpPr>
          <p:nvPr/>
        </p:nvSpPr>
        <p:spPr bwMode="auto">
          <a:xfrm rot="39237">
            <a:off x="6237860" y="46524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4" name="文本框 45"/>
          <p:cNvSpPr txBox="1">
            <a:spLocks noChangeArrowheads="1"/>
          </p:cNvSpPr>
          <p:nvPr/>
        </p:nvSpPr>
        <p:spPr bwMode="auto">
          <a:xfrm rot="-1160763">
            <a:off x="6798249" y="39581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5" name="文本框 46"/>
          <p:cNvSpPr txBox="1">
            <a:spLocks noChangeArrowheads="1"/>
          </p:cNvSpPr>
          <p:nvPr/>
        </p:nvSpPr>
        <p:spPr bwMode="auto">
          <a:xfrm rot="-1160763">
            <a:off x="7168135" y="424394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6" name="文本框 47"/>
          <p:cNvSpPr txBox="1">
            <a:spLocks noChangeArrowheads="1"/>
          </p:cNvSpPr>
          <p:nvPr/>
        </p:nvSpPr>
        <p:spPr bwMode="auto">
          <a:xfrm rot="39237">
            <a:off x="6855399" y="5001712"/>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7" name="文本框 49"/>
          <p:cNvSpPr txBox="1">
            <a:spLocks noChangeArrowheads="1"/>
          </p:cNvSpPr>
          <p:nvPr/>
        </p:nvSpPr>
        <p:spPr bwMode="auto">
          <a:xfrm rot="-1160763">
            <a:off x="7688835" y="4631296"/>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8" name="文本框 50"/>
          <p:cNvSpPr txBox="1">
            <a:spLocks noChangeArrowheads="1"/>
          </p:cNvSpPr>
          <p:nvPr/>
        </p:nvSpPr>
        <p:spPr bwMode="auto">
          <a:xfrm rot="-1160763">
            <a:off x="7642799" y="5122363"/>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12389" name="文本框 51"/>
          <p:cNvSpPr txBox="1">
            <a:spLocks noChangeArrowheads="1"/>
          </p:cNvSpPr>
          <p:nvPr/>
        </p:nvSpPr>
        <p:spPr bwMode="auto">
          <a:xfrm rot="-1160763">
            <a:off x="6780785" y="1555779"/>
            <a:ext cx="50526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Font typeface="Arial" pitchFamily="34" charset="0"/>
              <a:buNone/>
            </a:pPr>
            <a:r>
              <a:rPr lang="zh-CN" altLang="zh-CN" sz="500">
                <a:solidFill>
                  <a:srgbClr val="FCFBF9"/>
                </a:solidFill>
                <a:latin typeface="Arial" pitchFamily="34" charset="0"/>
              </a:rPr>
              <a:t>状元成才路</a:t>
            </a:r>
          </a:p>
        </p:txBody>
      </p:sp>
      <p:sp>
        <p:nvSpPr>
          <p:cNvPr id="5" name="TextBox 4"/>
          <p:cNvSpPr txBox="1">
            <a:spLocks noChangeArrowheads="1"/>
          </p:cNvSpPr>
          <p:nvPr/>
        </p:nvSpPr>
        <p:spPr bwMode="auto">
          <a:xfrm>
            <a:off x="3044951" y="7127869"/>
            <a:ext cx="8364537" cy="4550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800" b="1">
                <a:solidFill>
                  <a:srgbClr val="FF0000"/>
                </a:solidFill>
                <a:latin typeface="黑体" pitchFamily="49" charset="-122"/>
                <a:ea typeface="黑体" pitchFamily="49" charset="-122"/>
              </a:rPr>
              <a:t>赏析：</a:t>
            </a:r>
            <a:endParaRPr lang="en-US" altLang="zh-CN" sz="2800" b="1">
              <a:solidFill>
                <a:srgbClr val="FF0000"/>
              </a:solidFill>
              <a:latin typeface="黑体" pitchFamily="49" charset="-122"/>
              <a:ea typeface="黑体" pitchFamily="49" charset="-122"/>
            </a:endParaRPr>
          </a:p>
          <a:p>
            <a:pPr eaLnBrk="1" hangingPunct="1">
              <a:lnSpc>
                <a:spcPct val="130000"/>
              </a:lnSpc>
            </a:pP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当黎明穿上了白衣</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这首诗，充满了诗人对于光的崇敬。这首诗是写黎明时田野上的景色及自己的感受。诗从一开始，就把读者带进了辽阔而美丽的景色当中：“紫蓝的林子”“青灰的山坡”“绿的草原”，色彩丰富而鲜明。同时，诗句的层次和画面的层次极为和谐，自然而又贴切。</a:t>
            </a:r>
            <a:endParaRPr lang="en-US" altLang="zh-CN" sz="2800" b="1">
              <a:latin typeface="黑体" pitchFamily="49" charset="-122"/>
              <a:ea typeface="黑体" pitchFamily="49" charset="-122"/>
            </a:endParaRPr>
          </a:p>
          <a:p>
            <a:pPr eaLnBrk="1" hangingPunct="1">
              <a:lnSpc>
                <a:spcPct val="130000"/>
              </a:lnSpc>
            </a:pPr>
            <a:r>
              <a:rPr lang="en-US" altLang="zh-CN" sz="2800" b="1">
                <a:latin typeface="黑体" pitchFamily="49" charset="-122"/>
                <a:ea typeface="黑体" pitchFamily="49" charset="-122"/>
              </a:rPr>
              <a:t>    </a:t>
            </a:r>
            <a:r>
              <a:rPr lang="zh-CN" altLang="en-US" sz="2800" b="1">
                <a:latin typeface="黑体" pitchFamily="49" charset="-122"/>
                <a:ea typeface="黑体" pitchFamily="49" charset="-122"/>
              </a:rPr>
              <a:t>“草原上流着</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的烟</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是动态描写，使整</a:t>
            </a:r>
            <a:endParaRPr lang="zh-CN" altLang="en-US" sz="1200" b="1">
              <a:latin typeface="楷体_GB2312" pitchFamily="49" charset="-122"/>
              <a:ea typeface="楷体_GB2312" pitchFamily="49" charset="-122"/>
            </a:endParaRPr>
          </a:p>
        </p:txBody>
      </p:sp>
      <p:sp>
        <p:nvSpPr>
          <p:cNvPr id="104"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00B050"/>
                </a:solidFill>
                <a:latin typeface="华文楷体" panose="02010600040101010101" pitchFamily="2" charset="-122"/>
                <a:ea typeface="华文楷体" panose="02010600040101010101" pitchFamily="2" charset="-122"/>
              </a:rPr>
              <a:t>紫</a:t>
            </a:r>
            <a:r>
              <a:rPr lang="zh-CN" altLang="en-US" sz="2800" b="1">
                <a:solidFill>
                  <a:srgbClr val="00B050"/>
                </a:solidFill>
                <a:latin typeface="华文楷体" panose="02010600040101010101" pitchFamily="2" charset="-122"/>
                <a:ea typeface="华文楷体" panose="02010600040101010101" pitchFamily="2" charset="-122"/>
              </a:rPr>
              <a:t>蓝的林子</a:t>
            </a:r>
            <a:r>
              <a:rPr lang="zh-CN" altLang="en-US" sz="2800" b="1">
                <a:solidFill>
                  <a:srgbClr val="FF00FF"/>
                </a:solidFill>
                <a:latin typeface="华文楷体" panose="02010600040101010101" pitchFamily="2" charset="-122"/>
                <a:ea typeface="华文楷体" panose="02010600040101010101" pitchFamily="2" charset="-122"/>
              </a:rPr>
              <a:t>与林子之间</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由</a:t>
            </a:r>
            <a:r>
              <a:rPr lang="zh-CN" altLang="en-US" sz="2800" b="1">
                <a:solidFill>
                  <a:srgbClr val="00B050"/>
                </a:solidFill>
                <a:latin typeface="华文楷体" panose="02010600040101010101" pitchFamily="2" charset="-122"/>
                <a:ea typeface="华文楷体" panose="02010600040101010101" pitchFamily="2" charset="-122"/>
              </a:rPr>
              <a:t>青灰的山坡</a:t>
            </a:r>
            <a:r>
              <a:rPr lang="zh-CN" altLang="en-US" sz="2800" b="1">
                <a:solidFill>
                  <a:srgbClr val="FF00FF"/>
                </a:solidFill>
                <a:latin typeface="华文楷体" panose="02010600040101010101" pitchFamily="2" charset="-122"/>
                <a:ea typeface="华文楷体" panose="02010600040101010101" pitchFamily="2" charset="-122"/>
              </a:rPr>
              <a:t>到青灰的山坡，</a:t>
            </a:r>
          </a:p>
          <a:p>
            <a:pPr eaLnBrk="1" hangingPunct="1"/>
            <a:r>
              <a:rPr lang="zh-CN" altLang="en-US" sz="2800" b="1">
                <a:solidFill>
                  <a:srgbClr val="00B050"/>
                </a:solidFill>
                <a:latin typeface="华文楷体" panose="02010600040101010101" pitchFamily="2" charset="-122"/>
                <a:ea typeface="华文楷体" panose="02010600040101010101" pitchFamily="2" charset="-122"/>
              </a:rPr>
              <a:t>绿的草原</a:t>
            </a:r>
            <a:r>
              <a:rPr lang="zh-CN" altLang="en-US" sz="2800" b="1">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绿的草原，草原上流着</a:t>
            </a:r>
          </a:p>
          <a:p>
            <a:pPr eaLnBrk="1" hangingPunct="1"/>
            <a:r>
              <a:rPr lang="en-US" altLang="zh-CN" sz="2800" b="1" smtClean="0">
                <a:solidFill>
                  <a:srgbClr val="FF00FF"/>
                </a:solidFill>
                <a:latin typeface="华文楷体" panose="02010600040101010101" pitchFamily="2" charset="-122"/>
                <a:ea typeface="华文楷体" panose="02010600040101010101" pitchFamily="2" charset="-122"/>
              </a:rPr>
              <a:t>——</a:t>
            </a:r>
            <a:r>
              <a:rPr lang="zh-CN" altLang="en-US" sz="2800" b="1" smtClean="0">
                <a:solidFill>
                  <a:srgbClr val="FF00FF"/>
                </a:solidFill>
                <a:latin typeface="华文楷体" panose="02010600040101010101" pitchFamily="2" charset="-122"/>
                <a:ea typeface="华文楷体" panose="02010600040101010101" pitchFamily="2" charset="-122"/>
              </a:rPr>
              <a:t>新鲜</a:t>
            </a:r>
            <a:r>
              <a:rPr lang="zh-CN" altLang="en-US" sz="2800" b="1">
                <a:solidFill>
                  <a:srgbClr val="FF00FF"/>
                </a:solidFill>
                <a:latin typeface="华文楷体" panose="02010600040101010101" pitchFamily="2" charset="-122"/>
                <a:ea typeface="华文楷体" panose="02010600040101010101" pitchFamily="2" charset="-122"/>
              </a:rPr>
              <a:t>的乳液似的烟</a:t>
            </a:r>
            <a:r>
              <a:rPr lang="en-US" altLang="zh-CN" sz="2800" b="1">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啊，当黎明穿上了白衣的时候</a:t>
            </a:r>
            <a:r>
              <a:rPr lang="zh-CN" altLang="en-US" sz="2800" b="1" smtClean="0">
                <a:solidFill>
                  <a:srgbClr val="FF00FF"/>
                </a:solidFill>
                <a:latin typeface="华文楷体" panose="02010600040101010101" pitchFamily="2" charset="-122"/>
                <a:ea typeface="华文楷体" panose="02010600040101010101" pitchFamily="2" charset="-122"/>
              </a:rPr>
              <a:t>，</a:t>
            </a:r>
            <a:endParaRPr lang="en-US" altLang="zh-CN" sz="2800" b="1" smtClean="0">
              <a:solidFill>
                <a:srgbClr val="FF00FF"/>
              </a:solidFill>
              <a:latin typeface="华文楷体" panose="02010600040101010101" pitchFamily="2" charset="-122"/>
              <a:ea typeface="华文楷体" panose="02010600040101010101" pitchFamily="2" charset="-122"/>
            </a:endParaRPr>
          </a:p>
          <a:p>
            <a:r>
              <a:rPr lang="zh-CN" altLang="en-US" sz="2800" b="1">
                <a:solidFill>
                  <a:srgbClr val="FF00FF"/>
                </a:solidFill>
                <a:latin typeface="华文楷体" panose="02010600040101010101" pitchFamily="2" charset="-122"/>
                <a:ea typeface="华文楷体" panose="02010600040101010101" pitchFamily="2" charset="-122"/>
              </a:rPr>
              <a:t>田野是多么新鲜！</a:t>
            </a:r>
            <a:endParaRPr lang="en-US" altLang="zh-CN" sz="2800" b="1">
              <a:solidFill>
                <a:srgbClr val="FF00FF"/>
              </a:solidFill>
              <a:latin typeface="华文楷体" panose="02010600040101010101" pitchFamily="2" charset="-122"/>
              <a:ea typeface="华文楷体" panose="02010600040101010101" pitchFamily="2" charset="-122"/>
            </a:endParaRPr>
          </a:p>
          <a:p>
            <a:r>
              <a:rPr lang="zh-CN" altLang="en-US" sz="2800" b="1">
                <a:solidFill>
                  <a:srgbClr val="FF00FF"/>
                </a:solidFill>
                <a:latin typeface="华文楷体" panose="02010600040101010101" pitchFamily="2" charset="-122"/>
                <a:ea typeface="华文楷体" panose="02010600040101010101" pitchFamily="2" charset="-122"/>
              </a:rPr>
              <a:t>看</a:t>
            </a:r>
            <a:r>
              <a:rPr lang="zh-CN" altLang="en-US" sz="2800" b="1" smtClean="0">
                <a:solidFill>
                  <a:srgbClr val="FF00FF"/>
                </a:solidFill>
                <a:latin typeface="华文楷体" panose="02010600040101010101" pitchFamily="2" charset="-122"/>
                <a:ea typeface="华文楷体" panose="02010600040101010101" pitchFamily="2" charset="-122"/>
              </a:rPr>
              <a:t>，微</a:t>
            </a:r>
            <a:r>
              <a:rPr lang="zh-CN" altLang="en-US" sz="2800" b="1">
                <a:solidFill>
                  <a:srgbClr val="FF00FF"/>
                </a:solidFill>
                <a:latin typeface="华文楷体" panose="02010600040101010101" pitchFamily="2" charset="-122"/>
                <a:ea typeface="华文楷体" panose="02010600040101010101" pitchFamily="2" charset="-122"/>
              </a:rPr>
              <a:t>黄的灯光，</a:t>
            </a:r>
          </a:p>
          <a:p>
            <a:r>
              <a:rPr lang="zh-CN" altLang="en-US" sz="2800" b="1">
                <a:solidFill>
                  <a:srgbClr val="FF00FF"/>
                </a:solidFill>
                <a:latin typeface="华文楷体" panose="02010600040101010101" pitchFamily="2" charset="-122"/>
                <a:ea typeface="华文楷体" panose="02010600040101010101" pitchFamily="2" charset="-122"/>
              </a:rPr>
              <a:t>正在电杆上颤栗它的最后的时间</a:t>
            </a:r>
            <a:r>
              <a:rPr lang="zh-CN" altLang="en-US" sz="2800" b="1" smtClean="0">
                <a:solidFill>
                  <a:srgbClr val="FF00FF"/>
                </a:solidFill>
                <a:latin typeface="华文楷体" panose="02010600040101010101" pitchFamily="2" charset="-122"/>
                <a:ea typeface="华文楷体" panose="02010600040101010101" pitchFamily="2" charset="-122"/>
              </a:rPr>
              <a:t>。看！</a:t>
            </a:r>
            <a:endParaRPr lang="zh-CN" altLang="en-US" sz="2800" b="1">
              <a:solidFill>
                <a:srgbClr val="FF00FF"/>
              </a:solidFill>
              <a:latin typeface="华文楷体" panose="02010600040101010101" pitchFamily="2" charset="-122"/>
              <a:ea typeface="华文楷体" panose="02010600040101010101" pitchFamily="2" charset="-122"/>
            </a:endParaRPr>
          </a:p>
        </p:txBody>
      </p:sp>
      <p:sp>
        <p:nvSpPr>
          <p:cNvPr id="2" name="矩形 1"/>
          <p:cNvSpPr/>
          <p:nvPr/>
        </p:nvSpPr>
        <p:spPr>
          <a:xfrm>
            <a:off x="5205818" y="2527377"/>
            <a:ext cx="3897085" cy="4339650"/>
          </a:xfrm>
          <a:prstGeom prst="rect">
            <a:avLst/>
          </a:prstGeom>
        </p:spPr>
        <p:txBody>
          <a:bodyPr wrap="square">
            <a:spAutoFit/>
          </a:bodyPr>
          <a:lstStyle/>
          <a:p>
            <a:pPr>
              <a:lnSpc>
                <a:spcPct val="110000"/>
              </a:lnSpc>
            </a:pPr>
            <a:r>
              <a:rPr lang="zh-CN" altLang="en-US" sz="2800" b="1" smtClean="0">
                <a:solidFill>
                  <a:srgbClr val="00B050"/>
                </a:solidFill>
                <a:latin typeface="华文楷体" panose="02010600040101010101" pitchFamily="2" charset="-122"/>
                <a:ea typeface="华文楷体" panose="02010600040101010101" pitchFamily="2" charset="-122"/>
              </a:rPr>
              <a:t>        </a:t>
            </a:r>
            <a:r>
              <a:rPr lang="zh-CN" altLang="en-US" sz="2800" b="1" smtClean="0">
                <a:solidFill>
                  <a:srgbClr val="00B050"/>
                </a:solidFill>
                <a:latin typeface="Calibri"/>
                <a:ea typeface="华文楷体" panose="02010600040101010101" pitchFamily="2" charset="-122"/>
              </a:rPr>
              <a:t>❶</a:t>
            </a:r>
            <a:r>
              <a:rPr lang="zh-CN" altLang="en-US" sz="2800" b="1" smtClean="0">
                <a:solidFill>
                  <a:srgbClr val="00B050"/>
                </a:solidFill>
                <a:latin typeface="华文楷体" panose="02010600040101010101" pitchFamily="2" charset="-122"/>
                <a:ea typeface="华文楷体" panose="02010600040101010101" pitchFamily="2" charset="-122"/>
              </a:rPr>
              <a:t>诗歌开头中“</a:t>
            </a:r>
            <a:r>
              <a:rPr lang="zh-CN" altLang="en-US" sz="2800" b="1">
                <a:solidFill>
                  <a:srgbClr val="00B050"/>
                </a:solidFill>
                <a:latin typeface="华文楷体" panose="02010600040101010101" pitchFamily="2" charset="-122"/>
                <a:ea typeface="华文楷体" panose="02010600040101010101" pitchFamily="2" charset="-122"/>
              </a:rPr>
              <a:t>紫蓝的林子”</a:t>
            </a:r>
            <a:r>
              <a:rPr lang="zh-CN" altLang="en-US" sz="2800" b="1" smtClean="0">
                <a:solidFill>
                  <a:srgbClr val="00B050"/>
                </a:solidFill>
                <a:latin typeface="华文楷体" panose="02010600040101010101" pitchFamily="2" charset="-122"/>
                <a:ea typeface="华文楷体" panose="02010600040101010101" pitchFamily="2" charset="-122"/>
              </a:rPr>
              <a:t>“青灰的山坡”</a:t>
            </a:r>
            <a:r>
              <a:rPr lang="zh-CN" altLang="en-US" sz="2800" b="1">
                <a:solidFill>
                  <a:srgbClr val="00B050"/>
                </a:solidFill>
                <a:latin typeface="华文楷体" panose="02010600040101010101" pitchFamily="2" charset="-122"/>
                <a:ea typeface="华文楷体" panose="02010600040101010101" pitchFamily="2" charset="-122"/>
              </a:rPr>
              <a:t>“绿的草原”，</a:t>
            </a:r>
            <a:r>
              <a:rPr lang="zh-CN" altLang="en-US" sz="2800" b="1" smtClean="0">
                <a:solidFill>
                  <a:srgbClr val="00B050"/>
                </a:solidFill>
                <a:latin typeface="华文楷体" panose="02010600040101010101" pitchFamily="2" charset="-122"/>
                <a:ea typeface="华文楷体" panose="02010600040101010101" pitchFamily="2" charset="-122"/>
              </a:rPr>
              <a:t>就</a:t>
            </a:r>
            <a:r>
              <a:rPr lang="zh-CN" altLang="en-US" sz="2800" b="1">
                <a:solidFill>
                  <a:srgbClr val="00B050"/>
                </a:solidFill>
                <a:latin typeface="华文楷体" panose="02010600040101010101" pitchFamily="2" charset="-122"/>
                <a:ea typeface="华文楷体" panose="02010600040101010101" pitchFamily="2" charset="-122"/>
              </a:rPr>
              <a:t>把读者带进了辽阔而美丽的景色</a:t>
            </a:r>
            <a:r>
              <a:rPr lang="zh-CN" altLang="en-US" sz="2800" b="1" smtClean="0">
                <a:solidFill>
                  <a:srgbClr val="00B050"/>
                </a:solidFill>
                <a:latin typeface="华文楷体" panose="02010600040101010101" pitchFamily="2" charset="-122"/>
                <a:ea typeface="华文楷体" panose="02010600040101010101" pitchFamily="2" charset="-122"/>
              </a:rPr>
              <a:t>当中</a:t>
            </a:r>
            <a:r>
              <a:rPr lang="zh-CN" altLang="en-US" sz="2800" b="1" smtClean="0">
                <a:solidFill>
                  <a:srgbClr val="00B050"/>
                </a:solidFill>
                <a:ea typeface="华文楷体" panose="02010600040101010101" pitchFamily="2" charset="-122"/>
              </a:rPr>
              <a:t>❷ </a:t>
            </a:r>
            <a:r>
              <a:rPr lang="zh-CN" altLang="en-US" sz="2800" b="1" smtClean="0">
                <a:solidFill>
                  <a:srgbClr val="00B050"/>
                </a:solidFill>
                <a:latin typeface="华文楷体" panose="02010600040101010101" pitchFamily="2" charset="-122"/>
                <a:ea typeface="华文楷体" panose="02010600040101010101" pitchFamily="2" charset="-122"/>
              </a:rPr>
              <a:t>“紫、青、绿”色彩</a:t>
            </a:r>
            <a:r>
              <a:rPr lang="zh-CN" altLang="en-US" sz="2800" b="1">
                <a:solidFill>
                  <a:srgbClr val="00B050"/>
                </a:solidFill>
                <a:latin typeface="华文楷体" panose="02010600040101010101" pitchFamily="2" charset="-122"/>
                <a:ea typeface="华文楷体" panose="02010600040101010101" pitchFamily="2" charset="-122"/>
              </a:rPr>
              <a:t>丰富而鲜明</a:t>
            </a:r>
            <a:r>
              <a:rPr lang="zh-CN" altLang="en-US" sz="2800" b="1" smtClean="0">
                <a:solidFill>
                  <a:srgbClr val="00B050"/>
                </a:solidFill>
                <a:latin typeface="华文楷体" panose="02010600040101010101" pitchFamily="2" charset="-122"/>
                <a:ea typeface="华文楷体" panose="02010600040101010101" pitchFamily="2" charset="-122"/>
              </a:rPr>
              <a:t>。</a:t>
            </a:r>
            <a:r>
              <a:rPr lang="zh-CN" altLang="en-US" sz="2800" b="1" smtClean="0">
                <a:solidFill>
                  <a:srgbClr val="00B050"/>
                </a:solidFill>
                <a:latin typeface="Calibri"/>
                <a:ea typeface="华文楷体" panose="02010600040101010101" pitchFamily="2" charset="-122"/>
              </a:rPr>
              <a:t>❸</a:t>
            </a:r>
            <a:r>
              <a:rPr lang="zh-CN" altLang="en-US" sz="2800" b="1" smtClean="0">
                <a:solidFill>
                  <a:srgbClr val="00B050"/>
                </a:solidFill>
                <a:latin typeface="华文楷体" panose="02010600040101010101" pitchFamily="2" charset="-122"/>
                <a:ea typeface="华文楷体" panose="02010600040101010101" pitchFamily="2" charset="-122"/>
              </a:rPr>
              <a:t>同时</a:t>
            </a:r>
            <a:r>
              <a:rPr lang="zh-CN" altLang="en-US" sz="2800" b="1">
                <a:solidFill>
                  <a:srgbClr val="00B050"/>
                </a:solidFill>
                <a:latin typeface="华文楷体" panose="02010600040101010101" pitchFamily="2" charset="-122"/>
                <a:ea typeface="华文楷体" panose="02010600040101010101" pitchFamily="2" charset="-122"/>
              </a:rPr>
              <a:t>，诗句的层次和画面的层次极为和谐，自然而又贴切。</a:t>
            </a:r>
            <a:endParaRPr lang="en-US" altLang="zh-CN" sz="2800" b="1">
              <a:solidFill>
                <a:srgbClr val="00B050"/>
              </a:solidFill>
              <a:latin typeface="华文楷体" panose="02010600040101010101" pitchFamily="2" charset="-122"/>
              <a:ea typeface="华文楷体" panose="02010600040101010101" pitchFamily="2" charset="-122"/>
            </a:endParaRPr>
          </a:p>
        </p:txBody>
      </p:sp>
      <p:sp>
        <p:nvSpPr>
          <p:cNvPr id="107" name="矩形 106"/>
          <p:cNvSpPr/>
          <p:nvPr/>
        </p:nvSpPr>
        <p:spPr>
          <a:xfrm>
            <a:off x="2936503" y="150964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20470168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barn(inVertical)">
                                      <p:cBhvr>
                                        <p:cTn id="7" dur="500"/>
                                        <p:tgtEl>
                                          <p:spTgt spid="10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
            <a:ext cx="913544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66164" y="2577999"/>
            <a:ext cx="5314950" cy="4378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smtClean="0">
                <a:solidFill>
                  <a:srgbClr val="FF00FF"/>
                </a:solidFill>
                <a:latin typeface="华文楷体" panose="02010600040101010101" pitchFamily="2" charset="-122"/>
                <a:ea typeface="华文楷体" panose="02010600040101010101" pitchFamily="2" charset="-122"/>
              </a:rPr>
              <a:t>紫</a:t>
            </a:r>
            <a:r>
              <a:rPr lang="zh-CN" altLang="en-US" sz="2800" b="1">
                <a:solidFill>
                  <a:srgbClr val="FF00FF"/>
                </a:solidFill>
                <a:latin typeface="华文楷体" panose="02010600040101010101" pitchFamily="2" charset="-122"/>
                <a:ea typeface="华文楷体" panose="02010600040101010101" pitchFamily="2" charset="-122"/>
              </a:rPr>
              <a:t>蓝的林子与林子之间</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由青灰的山坡到青灰的山坡，</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绿的草原，</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绿的草原，</a:t>
            </a:r>
            <a:r>
              <a:rPr lang="zh-CN" altLang="en-US" sz="2800" b="1">
                <a:solidFill>
                  <a:srgbClr val="00B050"/>
                </a:solidFill>
                <a:latin typeface="华文楷体" panose="02010600040101010101" pitchFamily="2" charset="-122"/>
                <a:ea typeface="华文楷体" panose="02010600040101010101" pitchFamily="2" charset="-122"/>
              </a:rPr>
              <a:t>草原上流着</a:t>
            </a:r>
          </a:p>
          <a:p>
            <a:pPr eaLnBrk="1" hangingPunct="1"/>
            <a:r>
              <a:rPr lang="en-US" altLang="zh-CN" sz="2800" b="1" smtClean="0">
                <a:solidFill>
                  <a:srgbClr val="FF00FF"/>
                </a:solidFill>
                <a:latin typeface="华文楷体" panose="02010600040101010101" pitchFamily="2" charset="-122"/>
                <a:ea typeface="华文楷体" panose="02010600040101010101" pitchFamily="2" charset="-122"/>
              </a:rPr>
              <a:t>——</a:t>
            </a:r>
            <a:r>
              <a:rPr lang="zh-CN" altLang="en-US" sz="2800" b="1" smtClean="0">
                <a:solidFill>
                  <a:srgbClr val="FF00FF"/>
                </a:solidFill>
                <a:latin typeface="华文楷体" panose="02010600040101010101" pitchFamily="2" charset="-122"/>
                <a:ea typeface="华文楷体" panose="02010600040101010101" pitchFamily="2" charset="-122"/>
              </a:rPr>
              <a:t>新鲜</a:t>
            </a:r>
            <a:r>
              <a:rPr lang="zh-CN" altLang="en-US" sz="2800" b="1">
                <a:solidFill>
                  <a:srgbClr val="FF00FF"/>
                </a:solidFill>
                <a:latin typeface="华文楷体" panose="02010600040101010101" pitchFamily="2" charset="-122"/>
                <a:ea typeface="华文楷体" panose="02010600040101010101" pitchFamily="2" charset="-122"/>
              </a:rPr>
              <a:t>的乳液似的烟</a:t>
            </a:r>
            <a:r>
              <a:rPr lang="en-US" altLang="zh-CN" sz="2800" b="1">
                <a:solidFill>
                  <a:srgbClr val="FF00FF"/>
                </a:solidFill>
                <a:latin typeface="华文楷体" panose="02010600040101010101" pitchFamily="2" charset="-122"/>
                <a:ea typeface="华文楷体" panose="02010600040101010101" pitchFamily="2" charset="-122"/>
              </a:rPr>
              <a:t>……</a:t>
            </a:r>
          </a:p>
          <a:p>
            <a:pPr eaLnBrk="1" hangingPunct="1"/>
            <a:r>
              <a:rPr lang="zh-CN" altLang="en-US" sz="2800" b="1">
                <a:solidFill>
                  <a:srgbClr val="FF00FF"/>
                </a:solidFill>
                <a:latin typeface="华文楷体" panose="02010600040101010101" pitchFamily="2" charset="-122"/>
                <a:ea typeface="华文楷体" panose="02010600040101010101" pitchFamily="2" charset="-122"/>
              </a:rPr>
              <a:t>啊，</a:t>
            </a:r>
            <a:r>
              <a:rPr lang="zh-CN" altLang="en-US" sz="2800" b="1">
                <a:solidFill>
                  <a:srgbClr val="00B050"/>
                </a:solidFill>
                <a:latin typeface="华文楷体" panose="02010600040101010101" pitchFamily="2" charset="-122"/>
                <a:ea typeface="华文楷体" panose="02010600040101010101" pitchFamily="2" charset="-122"/>
              </a:rPr>
              <a:t>当黎明穿上了白衣的时候</a:t>
            </a:r>
            <a:r>
              <a:rPr lang="zh-CN" altLang="en-US" sz="2800" b="1" smtClean="0">
                <a:solidFill>
                  <a:srgbClr val="00B050"/>
                </a:solidFill>
                <a:latin typeface="华文楷体" panose="02010600040101010101" pitchFamily="2" charset="-122"/>
                <a:ea typeface="华文楷体" panose="02010600040101010101" pitchFamily="2" charset="-122"/>
              </a:rPr>
              <a:t>，</a:t>
            </a:r>
            <a:endParaRPr lang="en-US" altLang="zh-CN" sz="2800" b="1" smtClean="0">
              <a:solidFill>
                <a:srgbClr val="00B050"/>
              </a:solidFill>
              <a:latin typeface="华文楷体" panose="02010600040101010101" pitchFamily="2" charset="-122"/>
              <a:ea typeface="华文楷体" panose="02010600040101010101" pitchFamily="2" charset="-122"/>
            </a:endParaRPr>
          </a:p>
          <a:p>
            <a:r>
              <a:rPr lang="zh-CN" altLang="en-US" sz="2800" b="1">
                <a:solidFill>
                  <a:srgbClr val="00B050"/>
                </a:solidFill>
                <a:latin typeface="华文楷体" panose="02010600040101010101" pitchFamily="2" charset="-122"/>
                <a:ea typeface="华文楷体" panose="02010600040101010101" pitchFamily="2" charset="-122"/>
              </a:rPr>
              <a:t>田野是多么新鲜！</a:t>
            </a:r>
            <a:endParaRPr lang="en-US" altLang="zh-CN" sz="2800" b="1">
              <a:solidFill>
                <a:srgbClr val="00B050"/>
              </a:solidFill>
              <a:latin typeface="华文楷体" panose="02010600040101010101" pitchFamily="2" charset="-122"/>
              <a:ea typeface="华文楷体" panose="02010600040101010101" pitchFamily="2" charset="-122"/>
            </a:endParaRPr>
          </a:p>
          <a:p>
            <a:r>
              <a:rPr lang="zh-CN" altLang="en-US" sz="2800" b="1">
                <a:solidFill>
                  <a:srgbClr val="FF00FF"/>
                </a:solidFill>
                <a:latin typeface="华文楷体" panose="02010600040101010101" pitchFamily="2" charset="-122"/>
                <a:ea typeface="华文楷体" panose="02010600040101010101" pitchFamily="2" charset="-122"/>
              </a:rPr>
              <a:t>看</a:t>
            </a:r>
            <a:r>
              <a:rPr lang="zh-CN" altLang="en-US" sz="2800" b="1" smtClean="0">
                <a:solidFill>
                  <a:srgbClr val="FF00FF"/>
                </a:solidFill>
                <a:latin typeface="华文楷体" panose="02010600040101010101" pitchFamily="2" charset="-122"/>
                <a:ea typeface="华文楷体" panose="02010600040101010101" pitchFamily="2" charset="-122"/>
              </a:rPr>
              <a:t>，微</a:t>
            </a:r>
            <a:r>
              <a:rPr lang="zh-CN" altLang="en-US" sz="2800" b="1">
                <a:solidFill>
                  <a:srgbClr val="FF00FF"/>
                </a:solidFill>
                <a:latin typeface="华文楷体" panose="02010600040101010101" pitchFamily="2" charset="-122"/>
                <a:ea typeface="华文楷体" panose="02010600040101010101" pitchFamily="2" charset="-122"/>
              </a:rPr>
              <a:t>黄的灯光，</a:t>
            </a:r>
          </a:p>
          <a:p>
            <a:r>
              <a:rPr lang="zh-CN" altLang="en-US" sz="2800" b="1">
                <a:solidFill>
                  <a:srgbClr val="FF00FF"/>
                </a:solidFill>
                <a:latin typeface="华文楷体" panose="02010600040101010101" pitchFamily="2" charset="-122"/>
                <a:ea typeface="华文楷体" panose="02010600040101010101" pitchFamily="2" charset="-122"/>
              </a:rPr>
              <a:t>正在电杆上颤栗它的最后的时间</a:t>
            </a:r>
            <a:r>
              <a:rPr lang="zh-CN" altLang="en-US" sz="2800" b="1" smtClean="0">
                <a:solidFill>
                  <a:srgbClr val="FF00FF"/>
                </a:solidFill>
                <a:latin typeface="华文楷体" panose="02010600040101010101" pitchFamily="2" charset="-122"/>
                <a:ea typeface="华文楷体" panose="02010600040101010101" pitchFamily="2" charset="-122"/>
              </a:rPr>
              <a:t>。看！</a:t>
            </a:r>
            <a:endParaRPr lang="zh-CN" altLang="en-US" sz="2800" b="1">
              <a:solidFill>
                <a:srgbClr val="FF00FF"/>
              </a:solidFill>
              <a:latin typeface="华文楷体" panose="02010600040101010101" pitchFamily="2" charset="-122"/>
              <a:ea typeface="华文楷体" panose="02010600040101010101" pitchFamily="2" charset="-122"/>
            </a:endParaRPr>
          </a:p>
        </p:txBody>
      </p:sp>
      <p:sp>
        <p:nvSpPr>
          <p:cNvPr id="2" name="TextBox 1"/>
          <p:cNvSpPr txBox="1">
            <a:spLocks noChangeArrowheads="1"/>
          </p:cNvSpPr>
          <p:nvPr/>
        </p:nvSpPr>
        <p:spPr bwMode="auto">
          <a:xfrm>
            <a:off x="5219757" y="2571404"/>
            <a:ext cx="3886654" cy="4316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10000"/>
              </a:lnSpc>
            </a:pPr>
            <a:r>
              <a:rPr lang="zh-CN" altLang="en-US" sz="2800" b="1" smtClean="0">
                <a:solidFill>
                  <a:srgbClr val="00B050"/>
                </a:solidFill>
                <a:latin typeface="Calibri"/>
                <a:ea typeface="华文楷体" panose="02010600040101010101" pitchFamily="2" charset="-122"/>
              </a:rPr>
              <a:t>❶</a:t>
            </a:r>
            <a:r>
              <a:rPr lang="zh-CN" altLang="en-US" sz="2800" b="1" smtClean="0">
                <a:solidFill>
                  <a:srgbClr val="00B050"/>
                </a:solidFill>
                <a:latin typeface="华文楷体" panose="02010600040101010101" pitchFamily="2" charset="-122"/>
                <a:ea typeface="华文楷体" panose="02010600040101010101" pitchFamily="2" charset="-122"/>
              </a:rPr>
              <a:t>“</a:t>
            </a:r>
            <a:r>
              <a:rPr lang="zh-CN" altLang="en-US" sz="2800" b="1">
                <a:solidFill>
                  <a:srgbClr val="00B050"/>
                </a:solidFill>
                <a:latin typeface="华文楷体" panose="02010600040101010101" pitchFamily="2" charset="-122"/>
                <a:ea typeface="华文楷体" panose="02010600040101010101" pitchFamily="2" charset="-122"/>
              </a:rPr>
              <a:t>草原上流着”使诗的画面活了起来</a:t>
            </a:r>
            <a:r>
              <a:rPr lang="zh-CN" altLang="en-US" sz="2800" b="1" smtClean="0">
                <a:solidFill>
                  <a:srgbClr val="00B050"/>
                </a:solidFill>
                <a:latin typeface="华文楷体" panose="02010600040101010101" pitchFamily="2" charset="-122"/>
                <a:ea typeface="华文楷体" panose="02010600040101010101" pitchFamily="2" charset="-122"/>
              </a:rPr>
              <a:t>。</a:t>
            </a:r>
            <a:r>
              <a:rPr lang="zh-CN" altLang="en-US" sz="2800" b="1">
                <a:solidFill>
                  <a:srgbClr val="00B050"/>
                </a:solidFill>
                <a:latin typeface="Calibri"/>
                <a:ea typeface="华文楷体" panose="02010600040101010101" pitchFamily="2" charset="-122"/>
              </a:rPr>
              <a:t>❷ </a:t>
            </a:r>
            <a:r>
              <a:rPr lang="zh-CN" altLang="en-US" sz="2800" b="1" smtClean="0">
                <a:solidFill>
                  <a:srgbClr val="00B050"/>
                </a:solidFill>
                <a:latin typeface="华文楷体" panose="02010600040101010101" pitchFamily="2" charset="-122"/>
                <a:ea typeface="华文楷体" panose="02010600040101010101" pitchFamily="2" charset="-122"/>
              </a:rPr>
              <a:t>“</a:t>
            </a:r>
            <a:r>
              <a:rPr lang="zh-CN" altLang="en-US" sz="2800" b="1">
                <a:solidFill>
                  <a:srgbClr val="00B050"/>
                </a:solidFill>
                <a:latin typeface="华文楷体" panose="02010600040101010101" pitchFamily="2" charset="-122"/>
                <a:ea typeface="华文楷体" panose="02010600040101010101" pitchFamily="2" charset="-122"/>
              </a:rPr>
              <a:t>啊，当黎明穿上白衣的时候，田野是多么新鲜！”是对上面所描景色的总括，也起到了承上启下的作用。同时，也突出了诗人对黎明时田野景色的崇敬之情</a:t>
            </a:r>
            <a:r>
              <a:rPr lang="zh-CN" altLang="en-US" sz="2800" b="1" smtClean="0">
                <a:solidFill>
                  <a:srgbClr val="00B050"/>
                </a:solidFill>
                <a:latin typeface="华文楷体" panose="02010600040101010101" pitchFamily="2" charset="-122"/>
                <a:ea typeface="华文楷体" panose="02010600040101010101" pitchFamily="2" charset="-122"/>
              </a:rPr>
              <a:t>。</a:t>
            </a:r>
            <a:endParaRPr lang="zh-CN" altLang="en-US" sz="2800" b="1">
              <a:solidFill>
                <a:srgbClr val="00B050"/>
              </a:solidFill>
              <a:latin typeface="华文楷体" panose="02010600040101010101" pitchFamily="2" charset="-122"/>
              <a:ea typeface="华文楷体" panose="02010600040101010101" pitchFamily="2" charset="-122"/>
            </a:endParaRPr>
          </a:p>
        </p:txBody>
      </p:sp>
      <p:sp>
        <p:nvSpPr>
          <p:cNvPr id="7" name="矩形 6"/>
          <p:cNvSpPr/>
          <p:nvPr/>
        </p:nvSpPr>
        <p:spPr>
          <a:xfrm>
            <a:off x="2936503" y="150964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smtClean="0">
                <a:ln w="11430"/>
                <a:solidFill>
                  <a:srgbClr val="660066"/>
                </a:solidFill>
                <a:latin typeface="华文琥珀" panose="02010800040101010101" pitchFamily="2" charset="-122"/>
                <a:ea typeface="华文琥珀" panose="02010800040101010101" pitchFamily="2" charset="-122"/>
              </a:rPr>
              <a:t>精选赏析</a:t>
            </a:r>
            <a:endParaRPr lang="zh-CN" altLang="en-US" sz="6000" cap="none" spc="0">
              <a:ln w="11430"/>
              <a:solidFill>
                <a:srgbClr val="660066"/>
              </a:solidFill>
              <a:latin typeface="华文琥珀" panose="02010800040101010101" pitchFamily="2" charset="-122"/>
              <a:ea typeface="华文琥珀" panose="02010800040101010101" pitchFamily="2" charset="-122"/>
            </a:endParaRPr>
          </a:p>
        </p:txBody>
      </p:sp>
    </p:spTree>
    <p:extLst>
      <p:ext uri="{BB962C8B-B14F-4D97-AF65-F5344CB8AC3E}">
        <p14:creationId xmlns:p14="http://schemas.microsoft.com/office/powerpoint/2010/main" val="63977298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295</Paragraphs>
  <Slides>29</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29</vt:i4>
      </vt:variant>
    </vt:vector>
  </HeadingPairs>
  <TitlesOfParts>
    <vt:vector baseType="lpstr" size="39">
      <vt:lpstr>Arial</vt:lpstr>
      <vt:lpstr>Calibri</vt:lpstr>
      <vt:lpstr>宋体</vt:lpstr>
      <vt:lpstr>华文楷体</vt:lpstr>
      <vt:lpstr>华文琥珀</vt:lpstr>
      <vt:lpstr>华文行楷</vt:lpstr>
      <vt:lpstr>Times New Roman</vt:lpstr>
      <vt:lpstr>黑体</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2021-07-25T18:26:34.424</cp:lastPrinted>
  <dcterms:created xsi:type="dcterms:W3CDTF">2021-07-25T18:26:34Z</dcterms:created>
  <dcterms:modified xsi:type="dcterms:W3CDTF">2021-07-25T10:26:37Z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