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howSpecialPlsOnTitleSld="0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725" r:id="rId4"/>
    <p:sldId id="652" r:id="rId5"/>
    <p:sldId id="653" r:id="rId6"/>
    <p:sldId id="673" r:id="rId7"/>
    <p:sldId id="674" r:id="rId8"/>
    <p:sldId id="676" r:id="rId9"/>
    <p:sldId id="661" r:id="rId10"/>
    <p:sldId id="678" r:id="rId11"/>
    <p:sldId id="679" r:id="rId12"/>
    <p:sldId id="677" r:id="rId13"/>
    <p:sldId id="680" r:id="rId14"/>
    <p:sldId id="685" r:id="rId15"/>
    <p:sldId id="681" r:id="rId16"/>
    <p:sldId id="684" r:id="rId17"/>
    <p:sldId id="686" r:id="rId18"/>
    <p:sldId id="692" r:id="rId19"/>
    <p:sldId id="693" r:id="rId20"/>
    <p:sldId id="694" r:id="rId21"/>
    <p:sldId id="695" r:id="rId22"/>
    <p:sldId id="696" r:id="rId23"/>
    <p:sldId id="697" r:id="rId24"/>
    <p:sldId id="698" r:id="rId25"/>
    <p:sldId id="699" r:id="rId26"/>
    <p:sldId id="700" r:id="rId27"/>
    <p:sldId id="701" r:id="rId28"/>
    <p:sldId id="702" r:id="rId29"/>
    <p:sldId id="703" r:id="rId30"/>
    <p:sldId id="704" r:id="rId31"/>
    <p:sldId id="687" r:id="rId32"/>
    <p:sldId id="688" r:id="rId33"/>
    <p:sldId id="689" r:id="rId34"/>
    <p:sldId id="705" r:id="rId35"/>
    <p:sldId id="707" r:id="rId36"/>
    <p:sldId id="708" r:id="rId37"/>
    <p:sldId id="718" r:id="rId38"/>
    <p:sldId id="719" r:id="rId39"/>
    <p:sldId id="720" r:id="rId40"/>
    <p:sldId id="721" r:id="rId41"/>
    <p:sldId id="723" r:id="rId42"/>
    <p:sldId id="724" r:id="rId43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62">
          <p15:clr>
            <a:srgbClr val="A4A3A4"/>
          </p15:clr>
        </p15:guide>
        <p15:guide id="2" pos="2873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1056" y="-330"/>
      </p:cViewPr>
      <p:guideLst>
        <p:guide orient="horz" pos="1562"/>
        <p:guide pos="287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tags" Target="tags/tag12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CC78B-E48B-466B-9759-E8BF061916BE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CFB161-FF9F-4CEC-9B2E-E9322ED07C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688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79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9" name="直角三角形 8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直角三角形 9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8" name="直角三角形 7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85773" y="2051056"/>
            <a:ext cx="6139544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85773" y="3020359"/>
            <a:ext cx="6139544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8388-C1FB-4E93-B6FB-7F3AFDCBBAB2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7F233-42BF-41AD-B36B-FFB52DE9F01F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 flipH="1" flipV="1">
            <a:off x="0" y="3390206"/>
            <a:ext cx="3290206" cy="1750254"/>
            <a:chOff x="4223659" y="895081"/>
            <a:chExt cx="4386941" cy="2333672"/>
          </a:xfrm>
        </p:grpSpPr>
        <p:sp>
          <p:nvSpPr>
            <p:cNvPr id="13" name="直角三角形 12"/>
            <p:cNvSpPr/>
            <p:nvPr/>
          </p:nvSpPr>
          <p:spPr>
            <a:xfrm rot="10800000">
              <a:off x="4223659" y="895081"/>
              <a:ext cx="4386939" cy="233367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直角三角形 13"/>
            <p:cNvSpPr/>
            <p:nvPr/>
          </p:nvSpPr>
          <p:spPr>
            <a:xfrm rot="10800000">
              <a:off x="4650917" y="895082"/>
              <a:ext cx="3959683" cy="2106389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5" name="直角三角形 14"/>
          <p:cNvSpPr/>
          <p:nvPr/>
        </p:nvSpPr>
        <p:spPr>
          <a:xfrm rot="10800000">
            <a:off x="3028949" y="-3"/>
            <a:ext cx="6115046" cy="3252954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直角三角形 15"/>
          <p:cNvSpPr/>
          <p:nvPr/>
        </p:nvSpPr>
        <p:spPr>
          <a:xfrm rot="10800000">
            <a:off x="3290206" y="-4"/>
            <a:ext cx="5853792" cy="311397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2101277"/>
            <a:ext cx="5927952" cy="900247"/>
          </a:xfrm>
        </p:spPr>
        <p:txBody>
          <a:bodyPr wrap="square" anchor="b">
            <a:normAutofit/>
          </a:bodyPr>
          <a:lstStyle>
            <a:lvl1pPr algn="ctr">
              <a:defRPr sz="4500" b="1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3021765"/>
            <a:ext cx="5927952" cy="401648"/>
          </a:xfrm>
        </p:spPr>
        <p:txBody>
          <a:bodyPr wrap="square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DC442-25A0-4796-9064-B1FAE7FAB781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C4EF9-4932-45DE-827F-7B2C75036C1A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87B7E-58DB-4011-894E-CE603AF896B0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92786" y="273844"/>
            <a:ext cx="922565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6616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F1D1D-8477-4AB7-9C7D-3FB2CCF7186C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.png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ags" Target="../tags/tag1.xml" /><Relationship Id="rId8" Type="http://schemas.openxmlformats.org/officeDocument/2006/relationships/tags" Target="../tags/tag2.xml" /><Relationship Id="rId9" Type="http://schemas.openxmlformats.org/officeDocument/2006/relationships/tags" Target="../tags/tag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0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F8BA3E5-F9D5-4F6F-86A4-438636863C68}" type="datetime1">
              <a:rPr lang="zh-CN" altLang="en-US" smtClean="0"/>
              <a:t>2021/2/10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1" y="4889178"/>
            <a:ext cx="971599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/>
              <a:t>-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7" r:id="rId6"/>
  </p:sldLayoutIdLst>
  <p:transition/>
  <p:timing/>
  <p:hf hdr="0" ftr="0" dt="0"/>
  <p:txStyles>
    <p:titleStyle>
      <a:lvl1pPr algn="l" defTabSz="685800" rtl="0" eaLnBrk="1" latinLnBrk="0" hangingPunct="1">
        <a:lnSpc>
          <a:spcPct val="120000"/>
        </a:lnSpc>
        <a:spcBef>
          <a:spcPct val="0"/>
        </a:spcBef>
        <a:buNone/>
        <a:defRPr sz="33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microsoft.com/office/2007/relationships/hdphoto" Target="../media/image3.wdp" /><Relationship Id="rId4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.xml" /><Relationship Id="rId3" Type="http://schemas.openxmlformats.org/officeDocument/2006/relationships/tags" Target="../tags/tag5.xml" /><Relationship Id="rId4" Type="http://schemas.openxmlformats.org/officeDocument/2006/relationships/tags" Target="../tags/tag6.xml" /><Relationship Id="rId5" Type="http://schemas.openxmlformats.org/officeDocument/2006/relationships/tags" Target="../tags/tag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434442" y="2170443"/>
            <a:ext cx="3182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微软雅黑" pitchFamily="34" charset="-122"/>
                <a:ea typeface="微软雅黑" pitchFamily="34" charset="-122"/>
              </a:rPr>
              <a:t>齐桓晋文之事</a:t>
            </a:r>
            <a:endParaRPr lang="zh-CN" altLang="en-US" sz="36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629565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0109" y="459284"/>
            <a:ext cx="3299466" cy="55399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命题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：齐宣王可以保民而王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0643" y="459284"/>
            <a:ext cx="3114955" cy="52322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孟子的证明题</a:t>
            </a:r>
            <a:r>
              <a:rPr lang="en-US" altLang="zh-CN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8676" y="1013282"/>
            <a:ext cx="1223249" cy="3800818"/>
            <a:chOff x="605551" y="1013282"/>
            <a:chExt cx="1223249" cy="3800818"/>
          </a:xfrm>
        </p:grpSpPr>
        <p:pic>
          <p:nvPicPr>
            <p:cNvPr id="9" name="图片 8" descr="51miz-E183432-ED85ABE5"/>
            <p:cNvPicPr>
              <a:picLocks noChangeAspect="1"/>
            </p:cNvPicPr>
            <p:nvPr/>
          </p:nvPicPr>
          <p:blipFill>
            <a:blip r:embed="rId2"/>
            <a:srcRect l="26246" r="29908"/>
            <a:stretch>
              <a:fillRect/>
            </a:stretch>
          </p:blipFill>
          <p:spPr>
            <a:xfrm>
              <a:off x="605551" y="1013282"/>
              <a:ext cx="1223249" cy="3800818"/>
            </a:xfrm>
            <a:prstGeom prst="rect">
              <a:avLst/>
            </a:prstGeom>
          </p:spPr>
        </p:pic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1016271" y="1478837"/>
              <a:ext cx="615553" cy="310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r>
                <a:rPr lang="zh-CN" altLang="en-US" sz="2800" b="1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绝招</a:t>
              </a:r>
              <a:r>
                <a:rPr lang="zh-CN" altLang="en-US" sz="2800" b="1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：逻辑三段论</a:t>
              </a:r>
              <a:endPara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188743" y="1334226"/>
            <a:ext cx="5100832" cy="14773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凡是“不忍之心 ”的君主可以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“保民”。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宣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王是有“不忍之心”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的。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所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处，宣王可以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“保民”。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88743" y="3199904"/>
            <a:ext cx="5100832" cy="14773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凡是“保民”之君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“足以王”。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宣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王是可以“保民”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的。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所以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，宣王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“足以王矣”。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69307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07628"/>
            <a:ext cx="8198522" cy="17312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marL="0" lvl="1" indent="457200" fontAlgn="base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王笑曰：“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是诚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何心哉！我非爱其财而易之以羊也，宜乎百姓之谓我爱也。” 曰：“无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伤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也，是乃仁术也！见牛未见羊也。君子之于禽兽也，见其生，不忍见其死；闻其声，不忍食其肉。是以君子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远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庖厨也。”</a:t>
            </a:r>
            <a:r>
              <a:rPr lang="zh-CN" altLang="en-US" sz="180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王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，曰：“诗云：‘他人有心，予忖度之。’──</a:t>
            </a:r>
            <a:r>
              <a:rPr lang="zh-CN" altLang="en-US" sz="1800" b="1">
                <a:latin typeface="微软雅黑" pitchFamily="34" charset="-122"/>
                <a:ea typeface="微软雅黑" pitchFamily="34" charset="-122"/>
              </a:rPr>
              <a:t>夫子之谓也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。夫我乃行之，反而求之，不得吾心；夫子言之，于我心有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戚戚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焉。此心之所以合于王者，何也？</a:t>
            </a:r>
            <a:endParaRPr lang="zh-CN" altLang="en-US" sz="1800">
              <a:solidFill>
                <a:srgbClr val="0008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0176" y="2479601"/>
            <a:ext cx="8198522" cy="6832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是：这。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诚：的确。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宜乎百姓之谓我爱</a:t>
            </a:r>
            <a:r>
              <a:rPr lang="zh-CN" altLang="en-US" sz="16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也：主谓倒装，之：取独。</a:t>
            </a:r>
            <a:r>
              <a:rPr lang="en-US" altLang="zh-CN" sz="16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伤：妨碍。</a:t>
            </a:r>
            <a:r>
              <a:rPr lang="en-US" altLang="zh-CN" sz="16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远：形作动，远离。</a:t>
            </a:r>
            <a:r>
              <a:rPr lang="en-US" altLang="zh-CN" sz="16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说：通“悦”。</a:t>
            </a:r>
            <a:r>
              <a:rPr lang="en-US" altLang="zh-CN" sz="16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6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夫子之谓：宾语前置。</a:t>
            </a:r>
            <a:r>
              <a:rPr lang="en-US" altLang="zh-CN" sz="16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6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戚戚：内心有所触动。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语段分析四：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20176" y="3225858"/>
            <a:ext cx="8198522" cy="170816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5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5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50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1500" smtClean="0">
                <a:latin typeface="楷体" pitchFamily="49" charset="-122"/>
                <a:ea typeface="楷体" pitchFamily="49" charset="-122"/>
              </a:rPr>
              <a:t>齐宣王</a:t>
            </a:r>
            <a:r>
              <a:rPr lang="zh-CN" altLang="en-US" sz="1500">
                <a:latin typeface="楷体" pitchFamily="49" charset="-122"/>
                <a:ea typeface="楷体" pitchFamily="49" charset="-122"/>
              </a:rPr>
              <a:t>笑着说：“这真是一种什么想法呢</a:t>
            </a:r>
            <a:r>
              <a:rPr lang="zh-CN" altLang="en-US" sz="1500" smtClean="0">
                <a:latin typeface="楷体" pitchFamily="49" charset="-122"/>
                <a:ea typeface="楷体" pitchFamily="49" charset="-122"/>
              </a:rPr>
              <a:t>？，我不是</a:t>
            </a:r>
            <a:r>
              <a:rPr lang="zh-CN" altLang="en-US" sz="1500">
                <a:latin typeface="楷体" pitchFamily="49" charset="-122"/>
                <a:ea typeface="楷体" pitchFamily="49" charset="-122"/>
              </a:rPr>
              <a:t>吝惜钱财而以羊替换牛的，老百姓说我吝啬是理所应当的了。（孟子）说：“没有关系，您这样做正体现了仁爱之道，（原因在于您）看到了牛而没看到羊。有道德的人对于飞禽走兽：看见它活着，便不忍心看它死；听到</a:t>
            </a:r>
            <a:r>
              <a:rPr lang="zh-CN" altLang="en-US" sz="1500" smtClean="0">
                <a:latin typeface="楷体" pitchFamily="49" charset="-122"/>
                <a:ea typeface="楷体" pitchFamily="49" charset="-122"/>
              </a:rPr>
              <a:t>它的</a:t>
            </a:r>
            <a:r>
              <a:rPr lang="zh-CN" altLang="en-US" sz="1500">
                <a:latin typeface="楷体" pitchFamily="49" charset="-122"/>
                <a:ea typeface="楷体" pitchFamily="49" charset="-122"/>
              </a:rPr>
              <a:t>声音，便不忍心吃它的肉。因此君子远离厨房。” 齐宣王高兴了，说：“</a:t>
            </a:r>
            <a:r>
              <a:rPr lang="en-US" altLang="zh-CN" sz="15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1500">
                <a:latin typeface="楷体" pitchFamily="49" charset="-122"/>
                <a:ea typeface="楷体" pitchFamily="49" charset="-122"/>
              </a:rPr>
              <a:t>诗经</a:t>
            </a:r>
            <a:r>
              <a:rPr lang="en-US" altLang="zh-CN" sz="15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1500">
                <a:latin typeface="楷体" pitchFamily="49" charset="-122"/>
                <a:ea typeface="楷体" pitchFamily="49" charset="-122"/>
              </a:rPr>
              <a:t>说：‘别人有什么心思，我能揣测到。’──说的就是先生您这样的人啊。我这样做了，回头再去想它，却想不出是为什么。先生您说的这些，对于我的心真有豁然开朗的作用啊！这种心之所以符合王道的原因，是什么呢？” </a:t>
            </a:r>
          </a:p>
        </p:txBody>
      </p:sp>
    </p:spTree>
    <p:extLst>
      <p:ext uri="{BB962C8B-B14F-4D97-AF65-F5344CB8AC3E}">
        <p14:creationId xmlns:p14="http://schemas.microsoft.com/office/powerpoint/2010/main" val="2058437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90109" y="459284"/>
            <a:ext cx="4058738" cy="4616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“以羊易牛”是不忍之心吗？</a:t>
            </a:r>
          </a:p>
        </p:txBody>
      </p:sp>
      <p:sp>
        <p:nvSpPr>
          <p:cNvPr id="8" name="矩形 7"/>
          <p:cNvSpPr/>
          <p:nvPr/>
        </p:nvSpPr>
        <p:spPr>
          <a:xfrm>
            <a:off x="690643" y="459284"/>
            <a:ext cx="3114955" cy="52322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齐宣王的借口</a:t>
            </a:r>
            <a:r>
              <a:rPr lang="en-US" altLang="zh-CN" sz="2800" b="1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990109" y="1286538"/>
            <a:ext cx="4079161" cy="2594346"/>
            <a:chOff x="3990109" y="1286538"/>
            <a:chExt cx="4079161" cy="2594346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90109" y="1286538"/>
              <a:ext cx="4079161" cy="2594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4007998" y="1605517"/>
              <a:ext cx="11381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smtClean="0">
                  <a:latin typeface="微软雅黑" pitchFamily="34" charset="-122"/>
                  <a:ea typeface="微软雅黑" pitchFamily="34" charset="-122"/>
                </a:rPr>
                <a:t>牛</a:t>
              </a:r>
              <a:r>
                <a:rPr lang="en-US" altLang="zh-CN" sz="1800" b="1" smtClean="0">
                  <a:latin typeface="微软雅黑" pitchFamily="34" charset="-122"/>
                  <a:ea typeface="微软雅黑" pitchFamily="34" charset="-122"/>
                </a:rPr>
                <a:t>or</a:t>
              </a:r>
              <a:r>
                <a:rPr lang="zh-CN" altLang="en-US" sz="1800" b="1" smtClean="0">
                  <a:latin typeface="微软雅黑" pitchFamily="34" charset="-122"/>
                  <a:ea typeface="微软雅黑" pitchFamily="34" charset="-122"/>
                </a:rPr>
                <a:t>羊？</a:t>
              </a:r>
              <a:endParaRPr lang="zh-CN" altLang="en-US" sz="18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0643" y="2267001"/>
            <a:ext cx="3191544" cy="1107996"/>
            <a:chOff x="860570" y="2447754"/>
            <a:chExt cx="2883394" cy="1107996"/>
          </a:xfrm>
        </p:grpSpPr>
        <p:sp>
          <p:nvSpPr>
            <p:cNvPr id="10" name="矩形 9"/>
            <p:cNvSpPr/>
            <p:nvPr/>
          </p:nvSpPr>
          <p:spPr>
            <a:xfrm>
              <a:off x="922203" y="2447754"/>
              <a:ext cx="2821761" cy="110799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2200" b="1" smtClean="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老百姓可是说我只是舍不得牛。</a:t>
              </a:r>
              <a:endParaRPr lang="zh-CN" altLang="en-US" sz="2200" b="1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" name="矩形标注 13"/>
            <p:cNvSpPr/>
            <p:nvPr/>
          </p:nvSpPr>
          <p:spPr>
            <a:xfrm>
              <a:off x="860570" y="2447754"/>
              <a:ext cx="2765132" cy="1050358"/>
            </a:xfrm>
            <a:prstGeom prst="wedgeRectCallout">
              <a:avLst>
                <a:gd name="adj1" fmla="val 50187"/>
                <a:gd name="adj2" fmla="val -78079"/>
              </a:avLst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0407132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0109" y="459284"/>
            <a:ext cx="3299466" cy="49962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命题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齐宣王有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“不忍之心”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0643" y="459284"/>
            <a:ext cx="3114955" cy="52322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孟子的证明题</a:t>
            </a:r>
            <a:r>
              <a:rPr lang="en-US" altLang="zh-CN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8676" y="1013282"/>
            <a:ext cx="1223249" cy="3800818"/>
            <a:chOff x="605551" y="1013282"/>
            <a:chExt cx="1223249" cy="3800818"/>
          </a:xfrm>
        </p:grpSpPr>
        <p:pic>
          <p:nvPicPr>
            <p:cNvPr id="9" name="图片 8" descr="51miz-E183432-ED85ABE5"/>
            <p:cNvPicPr>
              <a:picLocks noChangeAspect="1"/>
            </p:cNvPicPr>
            <p:nvPr/>
          </p:nvPicPr>
          <p:blipFill>
            <a:blip r:embed="rId2"/>
            <a:srcRect l="26246" r="29908"/>
            <a:stretch>
              <a:fillRect/>
            </a:stretch>
          </p:blipFill>
          <p:spPr>
            <a:xfrm>
              <a:off x="605551" y="1013282"/>
              <a:ext cx="1223249" cy="3800818"/>
            </a:xfrm>
            <a:prstGeom prst="rect">
              <a:avLst/>
            </a:prstGeom>
          </p:spPr>
        </p:pic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1016271" y="1478837"/>
              <a:ext cx="615553" cy="310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r>
                <a:rPr lang="zh-CN" altLang="en-US" sz="2800" b="1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绝招</a:t>
              </a:r>
              <a:r>
                <a:rPr lang="zh-CN" altLang="en-US" sz="2800" b="1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：逻辑三段论</a:t>
              </a:r>
              <a:endPara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850065" y="1334226"/>
            <a:ext cx="5439510" cy="286232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indent="457200" algn="just" fontAlgn="base">
              <a:lnSpc>
                <a:spcPct val="150000"/>
              </a:lnSpc>
              <a:spcBef>
                <a:spcPct val="0"/>
              </a:spcBef>
            </a:pPr>
            <a:r>
              <a:rPr lang="en-US" altLang="zh-CN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远庖厨”“不见其杀禽兽”</a:t>
            </a:r>
            <a:r>
              <a:rPr lang="en-US" altLang="zh-CN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——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这是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“仁术”，“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以羊易牛未见杀羊”</a:t>
            </a:r>
            <a:r>
              <a:rPr lang="en-US" altLang="zh-CN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——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这是“仁术”的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表现。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indent="457200" algn="just"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所以，“以羊易牛”是乃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“仁术”。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indent="457200" algn="just"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有“仁术”则有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“不忍之心”，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indent="457200" algn="just"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所以，齐宣王是有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“不忍之心”。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6966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1650" y="332185"/>
            <a:ext cx="8140700" cy="332184"/>
          </a:xfrm>
        </p:spPr>
        <p:txBody>
          <a:bodyPr>
            <a:normAutofit fontScale="90000"/>
          </a:bodyPr>
          <a:lstStyle/>
          <a:p>
            <a:pPr fontAlgn="base"/>
            <a:r>
              <a:rPr sz="2200" smtClean="0">
                <a:sym typeface="微软雅黑" pitchFamily="34" charset="-122"/>
              </a:rPr>
              <a:t>第一阶段的论证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176" y="265814"/>
            <a:ext cx="2567408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第一阶段论证观点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873" y="1100310"/>
            <a:ext cx="5100832" cy="48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论点：齐宣王“可以保民而王”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16873" y="1706366"/>
            <a:ext cx="5100832" cy="48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理论依据：“不忍之心”可以“保民而王”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6873" y="2301790"/>
            <a:ext cx="5100832" cy="4818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事件：“以羊易牛”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6873" y="2907844"/>
            <a:ext cx="5100832" cy="9435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积极意义：把“保民而王”的帽子牢牢地扣在齐宣王的头上。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6517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850064" y="1792712"/>
            <a:ext cx="5688420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 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阶段</a:t>
            </a: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照镜子</a:t>
            </a:r>
            <a:endParaRPr lang="zh-CN" altLang="en-US" sz="3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5726915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07628"/>
            <a:ext cx="8198522" cy="13988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曰：“有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复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于王者曰：</a:t>
            </a:r>
            <a:r>
              <a:rPr lang="en-US" altLang="zh-CN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‘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吾力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足以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举百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钧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，而不足以举一羽；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足以察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秋毫之末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，而不见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舆薪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’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则王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许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之乎？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曰：“否。” </a:t>
            </a:r>
            <a:r>
              <a:rPr lang="en-US" altLang="zh-CN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“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今恩足以及禽兽，而功不至于百姓者，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独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何与？然则</a:t>
            </a:r>
            <a:r>
              <a:rPr lang="zh-CN" altLang="en-US" sz="1800" b="1" noProof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一羽之不举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，为不用力焉；</a:t>
            </a:r>
            <a:r>
              <a:rPr lang="zh-CN" altLang="en-US" sz="1800" b="1" noProof="1">
                <a:latin typeface="微软雅黑" pitchFamily="34" charset="-122"/>
                <a:ea typeface="微软雅黑" pitchFamily="34" charset="-122"/>
                <a:sym typeface="+mn-ea"/>
              </a:rPr>
              <a:t>舆薪之不见，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为不用明焉；</a:t>
            </a:r>
            <a:r>
              <a:rPr lang="zh-CN" altLang="en-US" sz="1800" b="1" noProof="1">
                <a:latin typeface="微软雅黑" pitchFamily="34" charset="-122"/>
                <a:ea typeface="微软雅黑" pitchFamily="34" charset="-122"/>
                <a:sym typeface="+mn-ea"/>
              </a:rPr>
              <a:t>百姓之不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见保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，为不用恩焉。故王之不王，不为也，非不能也。”</a:t>
            </a:r>
            <a:endParaRPr lang="zh-CN" altLang="en-US" sz="1800" b="1" noProof="1">
              <a:solidFill>
                <a:srgbClr val="0008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0176" y="2181877"/>
            <a:ext cx="8198522" cy="9787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复：禀报。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足以：足够用来。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钧：古代重量单位。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明：名词，视力。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秋毫之末：秋天鸟兽生出的羽毛的尖端。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舆薪：整车的柴。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许：相信，认可。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独：偏偏。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一羽之不举：宾语前置。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见保：被爱护。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语段分析五：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20176" y="3257757"/>
            <a:ext cx="8198522" cy="156966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6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（孟子）说：“（假如）有人报告大王说：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‘我的力气足以举起三千斤，却不能够举起一根羽毛；眼力足以看清鸟兽秋天新生细毛的末稍，却看不到整车的柴草。’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那么，大王您相信吗？” （齐宣王）说：“不相信。”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如今您的恩德足以推及禽兽，而功德却不能推及到老百姓身上，究竟是为什么呢？既然这样，那么，举不起一根羽毛，是不用力气的缘故；看不见整车的柴草，是不用视力的缘故；老百姓没有受到安抚，是不肯布施恩德的缘故。所以，大王您不能以王道统一天下，是不肯这样做，而不是不能这样做。” </a:t>
            </a:r>
          </a:p>
        </p:txBody>
      </p:sp>
    </p:spTree>
    <p:extLst>
      <p:ext uri="{BB962C8B-B14F-4D97-AF65-F5344CB8AC3E}">
        <p14:creationId xmlns:p14="http://schemas.microsoft.com/office/powerpoint/2010/main" val="1507121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0109" y="305395"/>
            <a:ext cx="4260756" cy="83099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命题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齐宣王是有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“不忍之心”，却“不推于民”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，是因为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有称霸的大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欲。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0643" y="459284"/>
            <a:ext cx="3114955" cy="52322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孟子的证明题</a:t>
            </a:r>
            <a:r>
              <a:rPr lang="en-US" altLang="zh-CN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8676" y="1013282"/>
            <a:ext cx="1223249" cy="3800818"/>
            <a:chOff x="605551" y="1013282"/>
            <a:chExt cx="1223249" cy="3800818"/>
          </a:xfrm>
        </p:grpSpPr>
        <p:pic>
          <p:nvPicPr>
            <p:cNvPr id="9" name="图片 8" descr="51miz-E183432-ED85ABE5"/>
            <p:cNvPicPr>
              <a:picLocks noChangeAspect="1"/>
            </p:cNvPicPr>
            <p:nvPr/>
          </p:nvPicPr>
          <p:blipFill>
            <a:blip r:embed="rId2"/>
            <a:srcRect l="26246" r="29908"/>
            <a:stretch>
              <a:fillRect/>
            </a:stretch>
          </p:blipFill>
          <p:spPr>
            <a:xfrm>
              <a:off x="605551" y="1013282"/>
              <a:ext cx="1223249" cy="3800818"/>
            </a:xfrm>
            <a:prstGeom prst="rect">
              <a:avLst/>
            </a:prstGeom>
          </p:spPr>
        </p:pic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1016271" y="1819093"/>
              <a:ext cx="615553" cy="2494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r>
                <a:rPr lang="zh-CN" altLang="en-US" sz="2800" b="1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绝招</a:t>
              </a:r>
              <a:r>
                <a:rPr lang="zh-CN" altLang="en-US" sz="2800" b="1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：类比法</a:t>
              </a:r>
              <a:endPara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10711840" y="3719682"/>
            <a:ext cx="430887" cy="1604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绝招：类比法</a:t>
            </a:r>
          </a:p>
        </p:txBody>
      </p:sp>
      <p:sp>
        <p:nvSpPr>
          <p:cNvPr id="15" name="矩形 14"/>
          <p:cNvSpPr/>
          <p:nvPr/>
        </p:nvSpPr>
        <p:spPr>
          <a:xfrm>
            <a:off x="2188743" y="1334226"/>
            <a:ext cx="6062122" cy="175432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800">
                <a:latin typeface="楷体" pitchFamily="49" charset="-122"/>
                <a:ea typeface="楷体" pitchFamily="49" charset="-122"/>
                <a:sym typeface="微软雅黑" pitchFamily="34" charset="-122"/>
              </a:rPr>
              <a:t> （有人）“力足以举百钧，而不足以举一羽”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8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——</a:t>
            </a:r>
            <a:r>
              <a:rPr lang="zh-CN" altLang="en-US" sz="1800" b="1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这</a:t>
            </a:r>
            <a:r>
              <a:rPr lang="zh-CN" altLang="en-US" sz="18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是</a:t>
            </a:r>
            <a:r>
              <a:rPr lang="zh-CN" altLang="en-US" sz="1800" b="1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“不用力”。</a:t>
            </a:r>
            <a:endParaRPr lang="zh-CN" altLang="en-US" sz="1800" b="1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800">
                <a:latin typeface="楷体" pitchFamily="49" charset="-122"/>
                <a:ea typeface="楷体" pitchFamily="49" charset="-122"/>
                <a:sym typeface="微软雅黑" pitchFamily="34" charset="-122"/>
              </a:rPr>
              <a:t>（有人）“明足以察秋毫之末”“而不见舆薪”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800" b="1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——</a:t>
            </a:r>
            <a:r>
              <a:rPr lang="zh-CN" altLang="en-US" sz="1800" b="1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 </a:t>
            </a:r>
            <a:r>
              <a:rPr lang="zh-CN" altLang="en-US" sz="18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这是</a:t>
            </a:r>
            <a:r>
              <a:rPr lang="zh-CN" altLang="en-US" sz="1800" b="1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“不同明”。</a:t>
            </a:r>
            <a:endParaRPr lang="zh-CN" altLang="en-US" sz="1800" b="1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88743" y="3199904"/>
            <a:ext cx="6062122" cy="14773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同理可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得：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（大王）“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恩足以及禽兽”“功不至于百姓”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b="1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——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这</a:t>
            </a:r>
            <a:r>
              <a:rPr lang="zh-CN" altLang="en-US" sz="2000" b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是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“不用恩”。</a:t>
            </a:r>
            <a:endParaRPr lang="zh-CN" altLang="en-US" sz="2000" b="1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75308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07628"/>
            <a:ext cx="8198522" cy="13988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20000"/>
              </a:lnSpc>
              <a:spcBef>
                <a:spcPct val="50000"/>
              </a:spcBef>
            </a:pP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曰：“不为者与不能者之形，</a:t>
            </a:r>
            <a:r>
              <a:rPr lang="zh-CN" altLang="en-US" sz="18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何以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异？” 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曰：“挟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太山以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超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北海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，语人曰：‘我不能。’是诚不能也。为长者折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枝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，语人曰：‘我不能。’是不为也，非不能也。故王之不王，非挟太山以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超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北海之类也；王之不王，是折技之类也。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老</a:t>
            </a:r>
            <a:r>
              <a:rPr lang="zh-CN" altLang="en-US" sz="1800" baseline="30000" smtClean="0">
                <a:solidFill>
                  <a:srgbClr val="FF0000"/>
                </a:solidFill>
              </a:rPr>
              <a:t>①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吾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老</a:t>
            </a:r>
            <a:r>
              <a:rPr lang="zh-CN" altLang="en-US" sz="1800" baseline="30000">
                <a:solidFill>
                  <a:srgbClr val="FF0000"/>
                </a:solidFill>
              </a:rPr>
              <a:t>② 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以及人之老；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幼</a:t>
            </a:r>
            <a:r>
              <a:rPr lang="zh-CN" altLang="en-US" sz="1800" baseline="30000">
                <a:solidFill>
                  <a:srgbClr val="FF0000"/>
                </a:solidFill>
              </a:rPr>
              <a:t>①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吾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幼</a:t>
            </a:r>
            <a:r>
              <a:rPr lang="zh-CN" altLang="en-US" sz="1800" baseline="30000">
                <a:solidFill>
                  <a:srgbClr val="FF0000"/>
                </a:solidFill>
              </a:rPr>
              <a:t>② 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以及人之幼：天下可运于掌。</a:t>
            </a:r>
          </a:p>
        </p:txBody>
      </p:sp>
      <p:sp>
        <p:nvSpPr>
          <p:cNvPr id="2" name="矩形 1"/>
          <p:cNvSpPr/>
          <p:nvPr/>
        </p:nvSpPr>
        <p:spPr>
          <a:xfrm>
            <a:off x="520176" y="2181877"/>
            <a:ext cx="8198522" cy="6582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何以</a:t>
            </a:r>
            <a:r>
              <a:rPr lang="zh-CN" altLang="en-US" sz="1600" b="1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异：宾语前置。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以：连词，表修饰。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超：越过。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老</a:t>
            </a:r>
            <a:r>
              <a:rPr lang="zh-CN" altLang="en-US" sz="1600" baseline="30000"/>
              <a:t>① 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老</a:t>
            </a:r>
            <a:r>
              <a:rPr lang="zh-CN" altLang="en-US" sz="1600" baseline="30000"/>
              <a:t>② 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：形作动，尊敬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形作名，长辈。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幼</a:t>
            </a:r>
            <a:r>
              <a:rPr lang="zh-CN" altLang="en-US" sz="1600" baseline="30000" smtClean="0"/>
              <a:t>①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幼</a:t>
            </a:r>
            <a:r>
              <a:rPr lang="zh-CN" altLang="en-US" sz="1600" baseline="30000" smtClean="0"/>
              <a:t>②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形作动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，爱护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形作名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，幼儿。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语段分析六：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20176" y="2923397"/>
            <a:ext cx="8198522" cy="182588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（齐宣王）说：“不肯干与不能干在表现上怎样区别？” （孟子）说：“（用胳膊）挟着泰山去跳过渤海，告诉别人说：‘我做不到。’这确实是做不到。为长者按摩肢体，告诉别人说：‘我做不到。’这是不肯做，而不是不能做。所以大王不能统一天下，不属于（用胳膊）挟泰山去跳过渤海这一类的事；大王不能统一天下，属于为长者按摩肢体一类的事。尊敬自己的长辈，推己及人也尊重别人的长辈；爱护自家的孩子，推己及人也爱护别人的孩子。（照此理去做）要统一天下如同在手掌上转动东西那么容易了。</a:t>
            </a:r>
          </a:p>
        </p:txBody>
      </p:sp>
    </p:spTree>
    <p:extLst>
      <p:ext uri="{BB962C8B-B14F-4D97-AF65-F5344CB8AC3E}">
        <p14:creationId xmlns:p14="http://schemas.microsoft.com/office/powerpoint/2010/main" val="1534969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0109" y="459284"/>
            <a:ext cx="3537742" cy="4616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命题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：齐宣王是“不为”而非“不能”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0643" y="459284"/>
            <a:ext cx="3114955" cy="52322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孟子的证明题</a:t>
            </a:r>
            <a:r>
              <a:rPr lang="en-US" altLang="zh-CN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8676" y="1013282"/>
            <a:ext cx="1223249" cy="3800818"/>
            <a:chOff x="605551" y="1013282"/>
            <a:chExt cx="1223249" cy="3800818"/>
          </a:xfrm>
        </p:grpSpPr>
        <p:pic>
          <p:nvPicPr>
            <p:cNvPr id="9" name="图片 8" descr="51miz-E183432-ED85ABE5"/>
            <p:cNvPicPr>
              <a:picLocks noChangeAspect="1"/>
            </p:cNvPicPr>
            <p:nvPr/>
          </p:nvPicPr>
          <p:blipFill>
            <a:blip r:embed="rId2"/>
            <a:srcRect l="26246" r="29908"/>
            <a:stretch>
              <a:fillRect/>
            </a:stretch>
          </p:blipFill>
          <p:spPr>
            <a:xfrm>
              <a:off x="605551" y="1013282"/>
              <a:ext cx="1223249" cy="3800818"/>
            </a:xfrm>
            <a:prstGeom prst="rect">
              <a:avLst/>
            </a:prstGeom>
          </p:spPr>
        </p:pic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1016271" y="1478837"/>
              <a:ext cx="615553" cy="310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r>
                <a:rPr lang="zh-CN" altLang="en-US" sz="2800" b="1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绝招</a:t>
              </a:r>
              <a:r>
                <a:rPr lang="zh-CN" altLang="en-US" sz="2800" b="1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：逻辑三段论</a:t>
              </a:r>
              <a:endPara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850065" y="1334226"/>
            <a:ext cx="5677786" cy="30469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A 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——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不能 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“扶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泰山以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超湘海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”，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是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诚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不能”；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        </a:t>
            </a:r>
            <a:endParaRPr lang="en-US" altLang="zh-CN" sz="16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王之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不王 。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”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非不能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也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”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;</a:t>
            </a:r>
            <a:endParaRPr lang="en-US" altLang="zh-CN" sz="16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故“王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之不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王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,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非抉泰山以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超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湘海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之类也 ” 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B——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不能 “为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长者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折枝”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是不为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也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”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; </a:t>
            </a:r>
            <a:endParaRPr lang="en-US" altLang="zh-CN" sz="16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王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之不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王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,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不为也”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; </a:t>
            </a:r>
            <a:endParaRPr lang="en-US" altLang="zh-CN" sz="16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故“王之</a:t>
            </a:r>
            <a:r>
              <a:rPr lang="zh-CN" altLang="en-US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不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王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,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是折枝之类也”。</a:t>
            </a:r>
            <a:endParaRPr lang="zh-CN" altLang="en-US" sz="16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B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否定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A   </a:t>
            </a:r>
            <a:endParaRPr lang="en-US" altLang="zh-CN" sz="16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600">
                <a:latin typeface="楷体" pitchFamily="49" charset="-122"/>
                <a:ea typeface="楷体" pitchFamily="49" charset="-122"/>
                <a:sym typeface="微软雅黑" pitchFamily="34" charset="-122"/>
              </a:rPr>
              <a:t>结论：“推恩于民”很容易，能</a:t>
            </a:r>
            <a:r>
              <a:rPr lang="zh-CN" altLang="en-US" sz="16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做到。</a:t>
            </a:r>
            <a:endParaRPr lang="zh-CN" altLang="en-US" sz="16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10992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7628" y="1192530"/>
            <a:ext cx="6190155" cy="2758440"/>
          </a:xfrm>
          <a:prstGeom prst="rect">
            <a:avLst/>
          </a:prstGeom>
          <a:solidFill>
            <a:schemeClr val="bg1"/>
          </a:solidFill>
          <a:ln>
            <a:solidFill>
              <a:srgbClr val="9135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136605" y="1302554"/>
            <a:ext cx="5603358" cy="2580065"/>
            <a:chOff x="4656466" y="443137"/>
            <a:chExt cx="6419322" cy="6623945"/>
          </a:xfrm>
        </p:grpSpPr>
        <p:sp>
          <p:nvSpPr>
            <p:cNvPr id="7" name="矩形 6"/>
            <p:cNvSpPr/>
            <p:nvPr/>
          </p:nvSpPr>
          <p:spPr>
            <a:xfrm>
              <a:off x="4657046" y="2958188"/>
              <a:ext cx="6418164" cy="41088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Bef>
                  <a:spcPct val="50000"/>
                </a:spcBef>
              </a:pPr>
              <a:r>
                <a:rPr lang="zh-CN" altLang="en-US" spc="225" smtClean="0">
                  <a:latin typeface="宋体" panose="02010600030101010101" pitchFamily="2" charset="-122"/>
                  <a:ea typeface="宋体" panose="02010600030101010101" pitchFamily="2" charset="-122"/>
                </a:rPr>
                <a:t>继承</a:t>
              </a:r>
              <a:r>
                <a:rPr lang="zh-CN" altLang="en-US" spc="225">
                  <a:latin typeface="宋体" panose="02010600030101010101" pitchFamily="2" charset="-122"/>
                  <a:ea typeface="宋体" panose="02010600030101010101" pitchFamily="2" charset="-122"/>
                </a:rPr>
                <a:t>并发展了孔子“仁”的学说， </a:t>
              </a:r>
              <a:r>
                <a:rPr lang="en-US" altLang="zh-CN" spc="225">
                  <a:latin typeface="宋体" panose="02010600030101010101" pitchFamily="2" charset="-122"/>
                  <a:ea typeface="宋体" panose="02010600030101010101" pitchFamily="2" charset="-122"/>
                </a:rPr>
                <a:t>44</a:t>
              </a:r>
              <a:r>
                <a:rPr lang="zh-CN" altLang="en-US" spc="225">
                  <a:latin typeface="宋体" panose="02010600030101010101" pitchFamily="2" charset="-122"/>
                  <a:ea typeface="宋体" panose="02010600030101010101" pitchFamily="2" charset="-122"/>
                </a:rPr>
                <a:t>岁时开始周游列国，先后到齐、宋、魏、鲁等国，游说诸侯，宣扬“仁政”，始终不受重用。晚年返回家乡，讲学著述，直到去世。汉武帝时“罢黜百家，独尊儒术”，孟子和孔子一样，成为封建统治者尊崇的偶像；到唐代，已将孟子和孔子并称；元、明时称为“亚圣”。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656466" y="443137"/>
              <a:ext cx="6419322" cy="2449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孟子</a:t>
              </a:r>
              <a:r>
                <a:rPr lang="en-US" altLang="zh-CN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(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约公元前</a:t>
              </a:r>
              <a:r>
                <a:rPr lang="en-US" altLang="zh-CN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372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年</a:t>
              </a:r>
              <a:r>
                <a:rPr lang="en-US" altLang="zh-CN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-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公元前</a:t>
              </a:r>
              <a:r>
                <a:rPr lang="en-US" altLang="zh-CN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289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年</a:t>
              </a:r>
              <a:r>
                <a:rPr lang="en-US" altLang="zh-CN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) 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，名轲，字子舆，邹国</a:t>
              </a:r>
              <a:r>
                <a:rPr lang="en-US" altLang="zh-CN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(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今山东邹城东南</a:t>
              </a:r>
              <a:r>
                <a:rPr lang="en-US" altLang="zh-CN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)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人。战国时期哲学家、思想家、政治家、教育家，是孔子之后、荀子之前的儒家学派的代表人物，与孔子并</a:t>
              </a:r>
              <a:r>
                <a:rPr lang="zh-CN" altLang="en-US" b="1" spc="225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称“孔孟</a:t>
              </a:r>
              <a:r>
                <a:rPr lang="zh-CN" altLang="en-US" b="1" spc="225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”</a:t>
              </a:r>
              <a:r>
                <a:rPr lang="zh-CN" altLang="en-US" b="1" spc="225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。</a:t>
              </a:r>
              <a:endParaRPr lang="zh-CN" altLang="en-US" b="1" spc="225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594350" y="2859433"/>
              <a:ext cx="5213350" cy="0"/>
            </a:xfrm>
            <a:prstGeom prst="line">
              <a:avLst/>
            </a:prstGeom>
            <a:ln>
              <a:solidFill>
                <a:srgbClr val="9135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6569" y="3641346"/>
            <a:ext cx="1356253" cy="64639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55467" y="445294"/>
            <a:ext cx="2543175" cy="585636"/>
            <a:chOff x="1460500" y="2273300"/>
            <a:chExt cx="3390900" cy="774700"/>
          </a:xfrm>
        </p:grpSpPr>
        <p:sp>
          <p:nvSpPr>
            <p:cNvPr id="13" name="矩形: 圆角 1"/>
            <p:cNvSpPr/>
            <p:nvPr/>
          </p:nvSpPr>
          <p:spPr>
            <a:xfrm>
              <a:off x="1460500" y="2273300"/>
              <a:ext cx="3390900" cy="774700"/>
            </a:xfrm>
            <a:prstGeom prst="roundRect">
              <a:avLst>
                <a:gd name="adj" fmla="val 50000"/>
              </a:avLst>
            </a:prstGeom>
            <a:solidFill>
              <a:srgbClr val="913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7"/>
            <p:cNvSpPr txBox="1"/>
            <p:nvPr/>
          </p:nvSpPr>
          <p:spPr>
            <a:xfrm>
              <a:off x="2075180" y="2399030"/>
              <a:ext cx="2201545" cy="549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孟子简介</a:t>
              </a:r>
              <a:endParaRPr lang="zh-CN" altLang="en-US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944" y="140958"/>
            <a:ext cx="8986627" cy="4781916"/>
            <a:chOff x="170121" y="159489"/>
            <a:chExt cx="8793126" cy="4614530"/>
          </a:xfrm>
        </p:grpSpPr>
        <p:sp>
          <p:nvSpPr>
            <p:cNvPr id="16" name="矩形 15"/>
            <p:cNvSpPr/>
            <p:nvPr/>
          </p:nvSpPr>
          <p:spPr>
            <a:xfrm>
              <a:off x="170121" y="159490"/>
              <a:ext cx="8793126" cy="4614529"/>
            </a:xfrm>
            <a:prstGeom prst="rect">
              <a:avLst/>
            </a:prstGeom>
            <a:noFill/>
            <a:ln w="9525">
              <a:solidFill>
                <a:srgbClr val="9135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0121" y="159489"/>
              <a:ext cx="8793126" cy="105980"/>
              <a:chOff x="203200" y="203199"/>
              <a:chExt cx="11785600" cy="14817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9" name="矩形 28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7" name="矩形 26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</p:grpSp>
        </p:grpSp>
        <p:grpSp>
          <p:nvGrpSpPr>
            <p:cNvPr id="18" name="组合 17"/>
            <p:cNvGrpSpPr/>
            <p:nvPr/>
          </p:nvGrpSpPr>
          <p:grpSpPr>
            <a:xfrm rot="10800000">
              <a:off x="170121" y="4668039"/>
              <a:ext cx="8793126" cy="105980"/>
              <a:chOff x="203200" y="203199"/>
              <a:chExt cx="11785600" cy="148171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3" name="矩形 22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1" name="矩形 20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31" name="Picture 2" descr="https://p2.ssl.qhimgs1.com/sdr/400__/t014f292f38e4e24df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7641" y="1206102"/>
            <a:ext cx="2068829" cy="275843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845892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07628"/>
            <a:ext cx="8198522" cy="13988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诗</a:t>
            </a:r>
            <a:r>
              <a:rPr lang="zh-CN" altLang="en-US" sz="1800" b="1" noProof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云</a:t>
            </a:r>
            <a:r>
              <a:rPr lang="en-US" altLang="zh-CN" sz="1800" b="1" noProof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:</a:t>
            </a:r>
            <a:r>
              <a:rPr lang="zh-CN" altLang="en-US" sz="1800" b="1" noProof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‘</a:t>
            </a:r>
            <a:r>
              <a:rPr lang="zh-CN" altLang="en-US" sz="1800" b="1" noProof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刑</a:t>
            </a:r>
            <a:r>
              <a:rPr lang="zh-CN" altLang="en-US" sz="1800" b="1" noProof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于</a:t>
            </a:r>
            <a:r>
              <a:rPr lang="zh-CN" altLang="en-US" sz="1800" b="1" noProof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寡妻</a:t>
            </a:r>
            <a:r>
              <a:rPr lang="zh-CN" altLang="en-US" sz="1800" b="1" noProof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，至于兄弟，以</a:t>
            </a:r>
            <a:r>
              <a:rPr lang="zh-CN" altLang="en-US" sz="1800" b="1" noProof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御</a:t>
            </a:r>
            <a:r>
              <a:rPr lang="zh-CN" altLang="en-US" sz="1800" b="1" noProof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于家邦。</a:t>
            </a:r>
            <a:r>
              <a:rPr lang="en-US" altLang="zh-CN" sz="1800" b="1" noProof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’</a:t>
            </a:r>
            <a:r>
              <a:rPr lang="zh-CN" altLang="en-US" sz="1800" b="1" noProof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言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举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斯心加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诸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彼而已。故推恩足以保四海，不推恩无以保妻子；古之人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所以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大过人者，无他焉，善推其所为而已矣。今恩足以及禽兽，而功不至于百姓者，独何与？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权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，然后知轻重；</a:t>
            </a:r>
            <a:r>
              <a:rPr lang="zh-CN" altLang="en-US" sz="1800" b="1" noProof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度</a:t>
            </a:r>
            <a:r>
              <a:rPr lang="zh-CN" altLang="en-US" sz="1800" baseline="30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① </a:t>
            </a:r>
            <a:r>
              <a:rPr lang="en-US" altLang="zh-CN" sz="1800" err="1" smtClean="0"/>
              <a:t>duó 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然后知长短；物皆然，心为甚。王请</a:t>
            </a:r>
            <a:r>
              <a:rPr lang="zh-CN" altLang="en-US" sz="1800" b="1" noProof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度</a:t>
            </a:r>
            <a:r>
              <a:rPr lang="zh-CN" altLang="en-US" sz="1800" baseline="300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en-US" altLang="zh-CN" sz="1800"/>
              <a:t> duó</a:t>
            </a:r>
            <a:r>
              <a:rPr lang="zh-CN" altLang="en-US" sz="1800" b="1" noProof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之</a:t>
            </a:r>
            <a:r>
              <a:rPr lang="zh-CN" altLang="en-US" sz="18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！ </a:t>
            </a:r>
            <a:endParaRPr lang="zh-CN" altLang="en-US" sz="1800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0176" y="2181877"/>
            <a:ext cx="8198522" cy="5847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刑：通“型”，名作动，做榜样。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寡妻：正妻。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御：治理。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举：拿。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诸：兼词，“之于”。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所以：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的原因。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权：动词，用秤称。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度</a:t>
            </a:r>
            <a:r>
              <a:rPr lang="zh-CN" altLang="en-US" sz="1600" baseline="30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① 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b="1" noProof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度</a:t>
            </a:r>
            <a:r>
              <a:rPr lang="zh-CN" altLang="en-US" sz="1600" baseline="300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：用尺量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考虑。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语段分析七：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20176" y="2923397"/>
            <a:ext cx="8198522" cy="182588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60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诗经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说：“给自己的妻子做榜样，推及到兄弟，进而治理好一家一国。”──这是说拿这样的心加到别人身上罢了。所以，推广恩德足以安抚天下，不推广恩德连妻子儿女都保护不了。古代圣人大大超过别人的原因，没别的，善于推广他们的好行为罢了。如今（您的）恩德足以推广到禽兽身上，却不能推广到老百姓身上，这究竟是为什么呢？称一称，才能知道轻重；量一量，才能知道长短，事物都是如此，人心更是这样。大王，您请思量一下吧！ </a:t>
            </a:r>
          </a:p>
        </p:txBody>
      </p:sp>
    </p:spTree>
    <p:extLst>
      <p:ext uri="{BB962C8B-B14F-4D97-AF65-F5344CB8AC3E}">
        <p14:creationId xmlns:p14="http://schemas.microsoft.com/office/powerpoint/2010/main" val="34373333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6983" y="459284"/>
            <a:ext cx="3847605" cy="4616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命题：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“推恩”和“不推恩”的两种结果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0643" y="459284"/>
            <a:ext cx="3114955" cy="52322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孟子的证明题</a:t>
            </a:r>
            <a:r>
              <a:rPr lang="en-US" altLang="zh-CN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8676" y="1013282"/>
            <a:ext cx="1223249" cy="3800818"/>
            <a:chOff x="605551" y="1013282"/>
            <a:chExt cx="1223249" cy="3800818"/>
          </a:xfrm>
        </p:grpSpPr>
        <p:pic>
          <p:nvPicPr>
            <p:cNvPr id="9" name="图片 8" descr="51miz-E183432-ED85ABE5"/>
            <p:cNvPicPr>
              <a:picLocks noChangeAspect="1"/>
            </p:cNvPicPr>
            <p:nvPr/>
          </p:nvPicPr>
          <p:blipFill>
            <a:blip r:embed="rId2"/>
            <a:srcRect l="26246" r="29908"/>
            <a:stretch>
              <a:fillRect/>
            </a:stretch>
          </p:blipFill>
          <p:spPr>
            <a:xfrm>
              <a:off x="605551" y="1013282"/>
              <a:ext cx="1223249" cy="3800818"/>
            </a:xfrm>
            <a:prstGeom prst="rect">
              <a:avLst/>
            </a:prstGeom>
          </p:spPr>
        </p:pic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1016271" y="1478837"/>
              <a:ext cx="615553" cy="3109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r>
                <a:rPr lang="zh-CN" altLang="en-US" sz="2800" b="1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绝招</a:t>
              </a:r>
              <a:r>
                <a:rPr lang="zh-CN" altLang="en-US" sz="2800" b="1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：归纳演绎法</a:t>
              </a:r>
              <a:endPara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850064" y="1441101"/>
            <a:ext cx="5904523" cy="286232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“老吾老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，</a:t>
            </a:r>
            <a:r>
              <a:rPr lang="en-US" altLang="zh-CN" sz="2000" err="1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以及人之老,幼吾幼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，</a:t>
            </a:r>
            <a:r>
              <a:rPr lang="en-US" altLang="zh-CN" sz="2000" err="1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以及人之幼”,</a:t>
            </a:r>
            <a:endParaRPr lang="en-US" altLang="zh-CN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err="1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则“天下可运于掌”;</a:t>
            </a:r>
            <a:endParaRPr lang="en-US" altLang="zh-CN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“刑于寡妻,至于兄弟</a:t>
            </a:r>
            <a:r>
              <a:rPr lang="en-US" altLang="zh-CN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” , 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err="1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则“御于家郑”; 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“言举斯心加诸彼(推恩)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而已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 </a:t>
            </a:r>
            <a:r>
              <a:rPr lang="en-US" altLang="zh-CN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, </a:t>
            </a:r>
            <a:endParaRPr lang="en-US" altLang="zh-CN" sz="2000" smtClean="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err="1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则“足以保四海”。 </a:t>
            </a:r>
            <a:endParaRPr lang="en-US" altLang="zh-CN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66051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smtClean="0"/>
              <a:t>-</a:t>
            </a: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98676" y="573907"/>
            <a:ext cx="1223249" cy="3800818"/>
            <a:chOff x="605551" y="1013282"/>
            <a:chExt cx="1223249" cy="3800818"/>
          </a:xfrm>
        </p:grpSpPr>
        <p:pic>
          <p:nvPicPr>
            <p:cNvPr id="9" name="图片 8" descr="51miz-E183432-ED85ABE5"/>
            <p:cNvPicPr>
              <a:picLocks noChangeAspect="1"/>
            </p:cNvPicPr>
            <p:nvPr/>
          </p:nvPicPr>
          <p:blipFill>
            <a:blip r:embed="rId2"/>
            <a:srcRect l="26246" r="29908"/>
            <a:stretch>
              <a:fillRect/>
            </a:stretch>
          </p:blipFill>
          <p:spPr>
            <a:xfrm>
              <a:off x="605551" y="1013282"/>
              <a:ext cx="1223249" cy="3800818"/>
            </a:xfrm>
            <a:prstGeom prst="rect">
              <a:avLst/>
            </a:prstGeom>
          </p:spPr>
        </p:pic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1016271" y="1787587"/>
              <a:ext cx="615553" cy="2428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r>
                <a:rPr lang="zh-CN" altLang="en-US" sz="2800" b="1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绝招</a:t>
              </a:r>
              <a:r>
                <a:rPr lang="zh-CN" altLang="en-US" sz="2800" b="1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：二难法</a:t>
              </a:r>
              <a:endPara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850065" y="1452976"/>
            <a:ext cx="5643266" cy="193899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“推恩足以保四海”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,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（齐宣王不想“推恩”）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“不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推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恩无以保妻子”。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 宣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王或“推恩”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,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或“不推恩”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(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兴甲兵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) </a:t>
            </a:r>
            <a:endParaRPr lang="en-US" altLang="zh-CN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故宣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王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或“可保四海”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,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或“无以保妻子”。 </a:t>
            </a:r>
            <a:endParaRPr lang="zh-CN" altLang="en-US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6929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07628"/>
            <a:ext cx="8198522" cy="14542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1500" b="1" noProof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5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抑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王</a:t>
            </a:r>
            <a:r>
              <a:rPr lang="zh-CN" altLang="en-US" sz="15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兴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甲兵，</a:t>
            </a:r>
            <a:r>
              <a:rPr lang="zh-CN" altLang="en-US" sz="15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危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士臣，构怨于诸侯，然后快于心与？</a:t>
            </a:r>
            <a:r>
              <a:rPr lang="en-US" altLang="zh-CN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王曰：“否，吾何快</a:t>
            </a:r>
            <a:r>
              <a:rPr lang="zh-CN" altLang="en-US" sz="15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于是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？将以求吾所大欲也。”曰</a:t>
            </a:r>
            <a:r>
              <a:rPr lang="en-US" altLang="zh-CN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”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王之所大欲，可得闻与？</a:t>
            </a:r>
            <a:r>
              <a:rPr lang="en-US" altLang="zh-CN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”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王笑而不言。曰：为</a:t>
            </a:r>
            <a:r>
              <a:rPr lang="zh-CN" altLang="en-US" sz="15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肥甘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不足于口与？</a:t>
            </a:r>
            <a:r>
              <a:rPr lang="zh-CN" altLang="en-US" sz="15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轻暖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不足于体与？抑为</a:t>
            </a:r>
            <a:r>
              <a:rPr lang="zh-CN" altLang="en-US" sz="15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采色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不足视于目与？声音不足听于耳与？便</a:t>
            </a:r>
            <a:r>
              <a:rPr lang="en-US" altLang="zh-CN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pián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嬖</a:t>
            </a:r>
            <a:r>
              <a:rPr lang="en-US" altLang="zh-CN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bì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不足使令于前与？王之诸臣皆足以供之，而王岂</a:t>
            </a:r>
            <a:r>
              <a:rPr lang="zh-CN" altLang="en-US" sz="15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为是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哉？”曰：</a:t>
            </a:r>
            <a:r>
              <a:rPr lang="en-US" altLang="zh-CN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“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否，吾不为是也。</a:t>
            </a:r>
            <a:r>
              <a:rPr lang="en-US" altLang="zh-CN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”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曰：</a:t>
            </a:r>
            <a:r>
              <a:rPr lang="en-US" altLang="zh-CN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“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然则王之所大欲可知已：欲辟土地，</a:t>
            </a:r>
            <a:r>
              <a:rPr lang="zh-CN" altLang="en-US" sz="15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朝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秦楚，</a:t>
            </a:r>
            <a:r>
              <a:rPr lang="zh-CN" altLang="en-US" sz="15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莅中国</a:t>
            </a:r>
            <a:r>
              <a:rPr lang="zh-CN" altLang="en-US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而抚四夷也。以若所为，求若所欲，犹缘木而求鱼也。</a:t>
            </a:r>
            <a:r>
              <a:rPr lang="en-US" altLang="zh-CN" sz="15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”</a:t>
            </a:r>
            <a:endParaRPr lang="zh-CN" altLang="en-US" sz="15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0176" y="2217502"/>
            <a:ext cx="8198522" cy="78483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抑：难道。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兴：发动。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危：使动，使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受到危害。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于是：在这方面。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肥甘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轻暖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采（通“彩”）色：形作名，肥美的食物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轻暖的衣服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绚丽的服饰。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便嬖：受君主宠爱的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人。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为是：为了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这些。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朝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：使动，使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....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朝见。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莅：临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视。</a:t>
            </a:r>
            <a:endParaRPr lang="zh-CN" altLang="en-US" sz="1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语段分析八：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20176" y="3057921"/>
            <a:ext cx="8198522" cy="2160591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】“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难道您发动战争，使将士冒生命的危险，与各诸侯国结怨，这样心里才痛快么？”齐宣王说：“不是的，我怎么会这样做才痛快呢？我是打算用这办法求得我最想要的东西罢了。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”（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孟子）说：“您最想要的东西是什么，（我）可以听听吗？”齐宣王只是笑却不说话。（孟子）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说：“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是因为肥美的食物不够吃吗？又轻又暖的衣服不够穿吗？还是因为穿着华丽服装的美女不够看吗？美妙的音乐不够听吗？左右受宠爱的人不够用吗？您的大臣都足够您使唤，难道大王真是为了这些吗？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”（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齐宣王）说：“不是，我不是为了这些。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”（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孟子）说：“那么，大王最想得到的东西便可知道了：是想开拓疆土，使秦国、楚国来朝见，统治整个中原地区，安抚四方的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少数民族。（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但是）以这样的做法，去谋求这样的欲望，就像爬到树上去抓鱼一样。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436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6983" y="459284"/>
            <a:ext cx="4120736" cy="46166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命题：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“王之大欲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”是实行王道的最大阻碍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0643" y="459284"/>
            <a:ext cx="3114955" cy="52322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孟子的证明题</a:t>
            </a:r>
            <a:r>
              <a:rPr lang="en-US" altLang="zh-CN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8676" y="1013282"/>
            <a:ext cx="1223249" cy="3800818"/>
            <a:chOff x="605551" y="1013282"/>
            <a:chExt cx="1223249" cy="3800818"/>
          </a:xfrm>
        </p:grpSpPr>
        <p:pic>
          <p:nvPicPr>
            <p:cNvPr id="9" name="图片 8" descr="51miz-E183432-ED85ABE5"/>
            <p:cNvPicPr>
              <a:picLocks noChangeAspect="1"/>
            </p:cNvPicPr>
            <p:nvPr/>
          </p:nvPicPr>
          <p:blipFill>
            <a:blip r:embed="rId2"/>
            <a:srcRect l="26246" r="29908"/>
            <a:stretch>
              <a:fillRect/>
            </a:stretch>
          </p:blipFill>
          <p:spPr>
            <a:xfrm>
              <a:off x="605551" y="1013282"/>
              <a:ext cx="1223249" cy="3800818"/>
            </a:xfrm>
            <a:prstGeom prst="rect">
              <a:avLst/>
            </a:prstGeom>
          </p:spPr>
        </p:pic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1016271" y="1811337"/>
              <a:ext cx="615553" cy="2416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r>
                <a:rPr lang="zh-CN" altLang="en-US" sz="2800" b="1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绝招</a:t>
              </a:r>
              <a:r>
                <a:rPr lang="zh-CN" altLang="en-US" sz="2800" b="1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：演绎法</a:t>
              </a:r>
              <a:endPara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850064" y="1441101"/>
            <a:ext cx="6177655" cy="286232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(</a:t>
            </a:r>
            <a:r>
              <a:rPr lang="en-US" altLang="zh-CN" sz="2000" err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王之大欲)“为肥甘不足于口与?轻晚不足于体与?抑为采色不足视于目与?声音不足听于耳与? 便要不足使令于前与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?”或为</a:t>
            </a:r>
            <a:r>
              <a:rPr lang="en-US" altLang="zh-CN" sz="2000" err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“碎土地,朝秦楚,稼中国而抚四夷”?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err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前五者,“王之诸臣皆足以供之,而王岂为是哉?”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 err="1">
                <a:latin typeface="楷体" pitchFamily="49" charset="-122"/>
                <a:ea typeface="楷体" pitchFamily="49" charset="-122"/>
                <a:sym typeface="微软雅黑" pitchFamily="34" charset="-122"/>
              </a:rPr>
              <a:t>故“王之大欲”为“辟土地,朝秦楚,筱中国而抚四夷也。”(即霸天下) </a:t>
            </a:r>
          </a:p>
        </p:txBody>
      </p:sp>
    </p:spTree>
    <p:extLst>
      <p:ext uri="{BB962C8B-B14F-4D97-AF65-F5344CB8AC3E}">
        <p14:creationId xmlns:p14="http://schemas.microsoft.com/office/powerpoint/2010/main" val="714292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07628"/>
            <a:ext cx="8198522" cy="154657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  <a:defRPr/>
            </a:pP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王曰：若是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其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甚与？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曰：“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殆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有甚焉。缘木求鱼，虽不得鱼，无后灾；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若所为，求若所欲，尽心力而为之，后必有灾。”曰：</a:t>
            </a:r>
            <a:r>
              <a:rPr lang="en-US" altLang="zh-CN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可得闻与？</a:t>
            </a:r>
            <a:r>
              <a:rPr lang="en-US" altLang="zh-CN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曰：</a:t>
            </a:r>
            <a:r>
              <a:rPr lang="en-US" altLang="zh-CN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邹人与楚人战，则王以为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孰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胜？</a:t>
            </a:r>
            <a:r>
              <a:rPr lang="en-US" altLang="zh-CN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曰：</a:t>
            </a:r>
            <a:r>
              <a:rPr lang="en-US" altLang="zh-CN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楚人胜。</a:t>
            </a:r>
            <a:r>
              <a:rPr lang="en-US" altLang="zh-CN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曰：“然则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小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固不可以敌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大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，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寡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固不可以敌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众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，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弱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固不可以敌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强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。海内之</a:t>
            </a:r>
            <a:r>
              <a:rPr lang="zh-CN" altLang="en-US" sz="1600" b="1" noProof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地，方千里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者九，齐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集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有其一，以一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服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八，</a:t>
            </a:r>
            <a:r>
              <a:rPr lang="zh-CN" altLang="en-US" sz="1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何以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异于邹敌楚哉？盖</a:t>
            </a:r>
            <a:r>
              <a:rPr lang="en-US" altLang="zh-CN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hé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亦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反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其</a:t>
            </a:r>
            <a:r>
              <a:rPr lang="zh-CN" altLang="en-US" sz="16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本</a:t>
            </a:r>
            <a:r>
              <a:rPr lang="zh-CN" altLang="en-US" sz="1600" b="1" noProof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矣！</a:t>
            </a:r>
            <a:endParaRPr lang="en-US" altLang="zh-CN" sz="1600" b="1" noProof="1">
              <a:solidFill>
                <a:srgbClr val="0008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0176" y="2217502"/>
            <a:ext cx="8198522" cy="8002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其：语气词，表强调。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殆：恐怕。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以：介词，拿，用。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孰：谁。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大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寡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众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强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弱：形作名。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集：聚集（总面积）。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服：使动，使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降服。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盖：通“盍”。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反：通“返”。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根本：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仁政。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sz="1500" b="1" noProof="1">
                <a:latin typeface="微软雅黑" pitchFamily="34" charset="-122"/>
                <a:ea typeface="微软雅黑" pitchFamily="34" charset="-122"/>
                <a:sym typeface="+mn-ea"/>
              </a:rPr>
              <a:t>何以异于邹敌楚哉：介词结构后置。</a:t>
            </a:r>
            <a:endParaRPr lang="zh-CN" altLang="en-US" sz="1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语段分析九：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20176" y="3057921"/>
            <a:ext cx="8198522" cy="186775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齐宣王说：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“像（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你说的）这么严重吗？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”（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孟子）说：“恐怕比这还严重。爬到树上去抓鱼，虽然抓不到鱼，却没有什么后祸；假使用这样的做法，去谋求这样的理想，又尽心尽力地去干，结果必然有灾祸。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”（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齐宣王）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说：“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（这是什么道理）可以让我听听吗？”（孟子）说：“（如果）邹国和楚国打仗，那您认为谁胜呢？”（齐宣王）说：“楚国会胜。”（孟子）说：“那么，小国本来不可以与大国为敌，人少的国家本来不可以与人多的国家为敌，弱国本来不可以与强国为敌。天下的土地，纵横各一千多里的（国家）有九个，齐国的土地总算起来也只有其中的一份。以九分之一（的力量）去使九分之八（的力量）降服，这与邹国和楚国打仗有什么不同呢？还是回到根本上来吧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48582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07628"/>
            <a:ext cx="8198522" cy="154657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 fontAlgn="base"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今王发政施仁，使天下仕者皆欲立于王之朝，耕者皆欲耕于王之野，商贾皆欲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藏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于王之市，行旅皆欲出于王之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涂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，天下之欲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疾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其君者皆欲赴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愬</a:t>
            </a:r>
            <a:r>
              <a:rPr lang="en-US" altLang="zh-CN" sz="1600" b="1" err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sù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于王。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若是，孰能御之？”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王曰：“吾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惛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，不能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进于是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矣。愿夫子辅吾志，明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以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教我。”我虽不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敏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，请尝试之。曰：“无恒产而有恒心者，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惟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士为能；若民，则无恒产，因无恒心。苟无恒心，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放</a:t>
            </a: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辟（</a:t>
            </a:r>
            <a:r>
              <a:rPr lang="en-US" altLang="zh-CN" sz="1600" b="1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pì</a:t>
            </a: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）邪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隶书" panose="02010509060101010101" pitchFamily="49" charset="-122"/>
              </a:rPr>
              <a:t>侈，无不为已。</a:t>
            </a:r>
          </a:p>
        </p:txBody>
      </p:sp>
      <p:sp>
        <p:nvSpPr>
          <p:cNvPr id="2" name="矩形 1"/>
          <p:cNvSpPr/>
          <p:nvPr/>
        </p:nvSpPr>
        <p:spPr>
          <a:xfrm>
            <a:off x="520176" y="2276877"/>
            <a:ext cx="8198522" cy="78483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藏：储存。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涂：通“途”。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疾：憎恨。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愬：通“诉”，控诉。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其：副词，表假设。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惛：糊涂。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进于是：达到这一步。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以：连词，表修饰。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敏：聪慧。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惟：只有。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放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辟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邪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侈：放荡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不正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不老实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过度。</a:t>
            </a:r>
            <a:r>
              <a:rPr lang="en-US" altLang="zh-CN" sz="1500" b="1">
                <a:latin typeface="微软雅黑" pitchFamily="34" charset="-122"/>
                <a:ea typeface="微软雅黑" pitchFamily="34" charset="-122"/>
              </a:rPr>
              <a:t>12.</a:t>
            </a:r>
            <a:r>
              <a:rPr lang="zh-CN" altLang="en-US" sz="1500" b="1">
                <a:latin typeface="微软雅黑" pitchFamily="34" charset="-122"/>
                <a:ea typeface="微软雅黑" pitchFamily="34" charset="-122"/>
              </a:rPr>
              <a:t>已：通“矣”。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语段分析十：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20176" y="3093546"/>
            <a:ext cx="8198522" cy="186775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>
                <a:latin typeface="楷体" pitchFamily="49" charset="-122"/>
                <a:ea typeface="楷体" pitchFamily="49" charset="-122"/>
                <a:sym typeface="宋体" panose="02010600030101010101" pitchFamily="2" charset="-122"/>
              </a:rPr>
              <a:t>（如果）您现在发布政令施行仁政，使得天下当官的都想到您的朝廷来做官，种田的都想到您的田野来耕作，做生意的都要（把货物）存放在大王的集市上，旅行的人都想在大王的道路上出入，各国那些憎恨他们君主的人都想跑来向您申诉。如果象这样，谁还能抵挡您呢？”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齐宣王说：“我糊涂啊，不能明白这个道理。希望先生您帮助我（实现）我的志愿，明白地教导我。我虽然不明事理，请（让我）试着这么做做看。” （孟子）说：“没有长久可以维持生活的产业而有守道不变的善心，只有有志之士才能做到，至于老百姓，没有固定的产业，因而就没有长久不变的善心。如果没有长久不变的善心，那么不守法度，越出常规的事儿，就没有不做的了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27979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6983" y="459284"/>
            <a:ext cx="3847605" cy="41819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命题：霸道和王道的两种不同结果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0643" y="459284"/>
            <a:ext cx="3114955" cy="52322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孟子的证明题</a:t>
            </a:r>
            <a:r>
              <a:rPr lang="en-US" altLang="zh-CN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98676" y="1013282"/>
            <a:ext cx="1223249" cy="3800818"/>
            <a:chOff x="605551" y="1013282"/>
            <a:chExt cx="1223249" cy="3800818"/>
          </a:xfrm>
        </p:grpSpPr>
        <p:pic>
          <p:nvPicPr>
            <p:cNvPr id="9" name="图片 8" descr="51miz-E183432-ED85ABE5"/>
            <p:cNvPicPr>
              <a:picLocks noChangeAspect="1"/>
            </p:cNvPicPr>
            <p:nvPr/>
          </p:nvPicPr>
          <p:blipFill>
            <a:blip r:embed="rId2"/>
            <a:srcRect l="26246" r="29908"/>
            <a:stretch>
              <a:fillRect/>
            </a:stretch>
          </p:blipFill>
          <p:spPr>
            <a:xfrm>
              <a:off x="605551" y="1013282"/>
              <a:ext cx="1223249" cy="3800818"/>
            </a:xfrm>
            <a:prstGeom prst="rect">
              <a:avLst/>
            </a:prstGeom>
          </p:spPr>
        </p:pic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1016271" y="1472536"/>
              <a:ext cx="615553" cy="3087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/>
            <a:p>
              <a:r>
                <a:rPr lang="zh-CN" altLang="en-US" sz="2800" b="1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绝招</a:t>
              </a:r>
              <a:r>
                <a:rPr lang="zh-CN" altLang="en-US" sz="2800" b="1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：类比推理法</a:t>
              </a:r>
              <a:endParaRPr lang="zh-CN" altLang="en-US" sz="28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850064" y="1441101"/>
            <a:ext cx="5904523" cy="286232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邹国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“小”“寡”“弱”</a:t>
            </a:r>
            <a:r>
              <a:rPr lang="en-US" altLang="zh-CN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,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敌楚必有灾</a:t>
            </a:r>
            <a:r>
              <a:rPr lang="en-US" altLang="zh-CN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;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齐国小、寡、弱</a:t>
            </a:r>
            <a:r>
              <a:rPr lang="en-US" altLang="zh-CN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(“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以一服八”</a:t>
            </a:r>
            <a:r>
              <a:rPr lang="en-US" altLang="zh-CN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);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故“何以异于邹敌楚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哉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”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。</a:t>
            </a:r>
            <a:endParaRPr lang="en-US" altLang="zh-CN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若“发政施仁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”，则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“天下⋯皆欲赴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愬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于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王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”。</a:t>
            </a:r>
            <a:endParaRPr lang="en-US" altLang="zh-CN" sz="2000">
              <a:latin typeface="楷体" pitchFamily="49" charset="-122"/>
              <a:ea typeface="楷体" pitchFamily="49" charset="-122"/>
              <a:sym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其若是</a:t>
            </a:r>
            <a:r>
              <a:rPr lang="en-US" altLang="zh-CN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,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熟能御之</a:t>
            </a:r>
            <a:r>
              <a:rPr lang="en-US" altLang="zh-CN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? ”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defRPr/>
            </a:pPr>
            <a:r>
              <a:rPr lang="en-US" altLang="zh-CN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 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若发政施仁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,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则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天下莫能御之。 </a:t>
            </a:r>
          </a:p>
        </p:txBody>
      </p:sp>
    </p:spTree>
    <p:extLst>
      <p:ext uri="{BB962C8B-B14F-4D97-AF65-F5344CB8AC3E}">
        <p14:creationId xmlns:p14="http://schemas.microsoft.com/office/powerpoint/2010/main" val="15470844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1650" y="332185"/>
            <a:ext cx="8140700" cy="332184"/>
          </a:xfrm>
        </p:spPr>
        <p:txBody>
          <a:bodyPr>
            <a:normAutofit fontScale="90000"/>
          </a:bodyPr>
          <a:lstStyle/>
          <a:p>
            <a:pPr fontAlgn="base"/>
            <a:r>
              <a:rPr sz="2200" smtClean="0">
                <a:sym typeface="微软雅黑" pitchFamily="34" charset="-122"/>
              </a:rPr>
              <a:t>第一阶段的论证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176" y="265814"/>
            <a:ext cx="2567408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第二阶段论证观点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6873" y="1100310"/>
            <a:ext cx="5345184" cy="55399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论点：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 “王之大欲”是实行王道的最大阻碍</a:t>
            </a:r>
          </a:p>
        </p:txBody>
      </p:sp>
      <p:sp>
        <p:nvSpPr>
          <p:cNvPr id="7" name="矩形 6"/>
          <p:cNvSpPr/>
          <p:nvPr/>
        </p:nvSpPr>
        <p:spPr>
          <a:xfrm>
            <a:off x="1316873" y="1741991"/>
            <a:ext cx="5345184" cy="70788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defRPr/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理论依据：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“霸道”弱民，“王道”推恩于民；推恩于民，天下王之。</a:t>
            </a:r>
          </a:p>
        </p:txBody>
      </p:sp>
      <p:sp>
        <p:nvSpPr>
          <p:cNvPr id="8" name="矩形 7"/>
          <p:cNvSpPr/>
          <p:nvPr/>
        </p:nvSpPr>
        <p:spPr>
          <a:xfrm>
            <a:off x="1316873" y="2551165"/>
            <a:ext cx="5345184" cy="55399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事件：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举重、老吾老、邹国敌楚</a:t>
            </a:r>
          </a:p>
        </p:txBody>
      </p:sp>
      <p:sp>
        <p:nvSpPr>
          <p:cNvPr id="9" name="矩形 8"/>
          <p:cNvSpPr/>
          <p:nvPr/>
        </p:nvSpPr>
        <p:spPr>
          <a:xfrm>
            <a:off x="1316873" y="3180969"/>
            <a:ext cx="5345184" cy="70788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defRPr/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积极意义：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在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孟子的步步进逼下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,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宣王陷于两难之境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，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不得不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答应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  <a:sym typeface="微软雅黑" pitchFamily="34" charset="-122"/>
              </a:rPr>
              <a:t>“推恩”，施行</a:t>
            </a:r>
            <a:r>
              <a:rPr lang="zh-CN" altLang="en-US" sz="2000">
                <a:latin typeface="楷体" pitchFamily="49" charset="-122"/>
                <a:ea typeface="楷体" pitchFamily="49" charset="-122"/>
                <a:sym typeface="微软雅黑" pitchFamily="34" charset="-122"/>
              </a:rPr>
              <a:t>王道</a:t>
            </a:r>
          </a:p>
        </p:txBody>
      </p:sp>
    </p:spTree>
    <p:extLst>
      <p:ext uri="{BB962C8B-B14F-4D97-AF65-F5344CB8AC3E}">
        <p14:creationId xmlns:p14="http://schemas.microsoft.com/office/powerpoint/2010/main" val="11288529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0176" y="1215923"/>
            <a:ext cx="8003970" cy="147732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三段论推理是演绎推理中的一种简单推理判断。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它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包含：一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个一般性的原则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大前提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，一个附属于前面大前提的特殊化陈述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小前提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，以及由此引申出的特殊化陈述符合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一般性原则的结论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0176" y="265814"/>
            <a:ext cx="2567408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知识补充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0176" y="2927657"/>
            <a:ext cx="8003970" cy="15696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例：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</a:rPr>
              <a:t>所有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的偶蹄目动物都是脊椎动物</a:t>
            </a:r>
            <a:r>
              <a:rPr lang="zh-CN" altLang="en-US" sz="2000" smtClean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00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</a:rPr>
              <a:t>牛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是偶蹄目动物</a:t>
            </a:r>
            <a:r>
              <a:rPr lang="en-US" altLang="zh-CN" sz="2000" smtClean="0">
                <a:latin typeface="楷体" pitchFamily="49" charset="-122"/>
                <a:ea typeface="楷体" pitchFamily="49" charset="-122"/>
              </a:rPr>
              <a:t>;</a:t>
            </a:r>
          </a:p>
          <a:p>
            <a:pPr>
              <a:lnSpc>
                <a:spcPct val="120000"/>
              </a:lnSpc>
            </a:pPr>
            <a:r>
              <a:rPr lang="zh-CN" altLang="en-US" sz="2000" smtClean="0">
                <a:latin typeface="楷体" pitchFamily="49" charset="-122"/>
                <a:ea typeface="楷体" pitchFamily="49" charset="-122"/>
              </a:rPr>
              <a:t>所以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牛都是脊椎动物。</a:t>
            </a:r>
          </a:p>
        </p:txBody>
      </p:sp>
    </p:spTree>
    <p:extLst>
      <p:ext uri="{BB962C8B-B14F-4D97-AF65-F5344CB8AC3E}">
        <p14:creationId xmlns:p14="http://schemas.microsoft.com/office/powerpoint/2010/main" val="1151510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smtClean="0"/>
              <a:t>-</a:t>
            </a:r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67833" y="438575"/>
            <a:ext cx="2543175" cy="581025"/>
            <a:chOff x="1460500" y="2273300"/>
            <a:chExt cx="3390900" cy="774700"/>
          </a:xfrm>
        </p:grpSpPr>
        <p:sp>
          <p:nvSpPr>
            <p:cNvPr id="8" name="矩形: 圆角 1"/>
            <p:cNvSpPr/>
            <p:nvPr/>
          </p:nvSpPr>
          <p:spPr>
            <a:xfrm>
              <a:off x="1460500" y="2273300"/>
              <a:ext cx="3390900" cy="774700"/>
            </a:xfrm>
            <a:prstGeom prst="roundRect">
              <a:avLst>
                <a:gd name="adj" fmla="val 50000"/>
              </a:avLst>
            </a:prstGeom>
            <a:solidFill>
              <a:srgbClr val="9135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6"/>
            <p:cNvSpPr txBox="1"/>
            <p:nvPr/>
          </p:nvSpPr>
          <p:spPr>
            <a:xfrm>
              <a:off x="1975485" y="2399031"/>
              <a:ext cx="2485391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100" b="1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孟子思想</a:t>
              </a:r>
              <a:endParaRPr lang="zh-CN" altLang="zh-CN" sz="2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0963" y="4577570"/>
            <a:ext cx="1526406" cy="2637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971294" y="813594"/>
            <a:ext cx="1543721" cy="293575"/>
          </a:xfrm>
          <a:prstGeom prst="rect">
            <a:avLst/>
          </a:prstGeom>
        </p:spPr>
      </p:pic>
      <p:sp>
        <p:nvSpPr>
          <p:cNvPr id="12" name="文本框 7"/>
          <p:cNvSpPr txBox="1"/>
          <p:nvPr/>
        </p:nvSpPr>
        <p:spPr>
          <a:xfrm>
            <a:off x="467833" y="1230341"/>
            <a:ext cx="8314660" cy="33932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孟子的主要思想就是：仁、义、善。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孟子根据战国时期的经验，总结各国治乱兴亡的规律，提出了一个富有民主性精华的著名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命题：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民为贵，社稷次之，君为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轻。</a:t>
            </a:r>
            <a:r>
              <a:rPr lang="en-US" altLang="zh-CN" sz="1600" b="1" smtClean="0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认为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如何对待人民这一问题，对于国家的治乱兴亡，具有极端的重要性。孟子十分重视民心的向背，通过大量历史事例反复阐述这是关乎得天下与失天下的关键问题。</a:t>
            </a:r>
          </a:p>
          <a:p>
            <a:pPr indent="457200" algn="just">
              <a:lnSpc>
                <a:spcPct val="150000"/>
              </a:lnSpc>
            </a:pP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民为贵，社稷次之，君为轻。</a:t>
            </a:r>
            <a:r>
              <a:rPr lang="en-US" altLang="zh-CN" sz="16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意思是说，人民放在第一位，国家其次，君在最后。孟子认为君主应以爱护人民为先，为政者要保障人民权利。孟子赞同若君主无道，人民有权推翻政权。孟子继承和发展了孔子的德治思想，发展为仁政学说，成为其政治思想的核心。孟子的政治论，是以仁政为内容的王道，其本质是为封建统治阶级服务的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2944" y="140958"/>
            <a:ext cx="8986627" cy="4781916"/>
            <a:chOff x="170121" y="159489"/>
            <a:chExt cx="8793126" cy="4614530"/>
          </a:xfrm>
        </p:grpSpPr>
        <p:sp>
          <p:nvSpPr>
            <p:cNvPr id="14" name="矩形 13"/>
            <p:cNvSpPr/>
            <p:nvPr/>
          </p:nvSpPr>
          <p:spPr>
            <a:xfrm>
              <a:off x="170121" y="159490"/>
              <a:ext cx="8793126" cy="4614529"/>
            </a:xfrm>
            <a:prstGeom prst="rect">
              <a:avLst/>
            </a:prstGeom>
            <a:noFill/>
            <a:ln w="9525">
              <a:solidFill>
                <a:srgbClr val="9135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70121" y="159489"/>
              <a:ext cx="8793126" cy="105980"/>
              <a:chOff x="203200" y="203199"/>
              <a:chExt cx="11785600" cy="148171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7" name="矩形 26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5" name="矩形 24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n w="9525">
                      <a:solidFill>
                        <a:schemeClr val="tx1"/>
                      </a:solidFill>
                    </a:ln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 rot="10800000">
              <a:off x="170121" y="4668039"/>
              <a:ext cx="8793126" cy="105980"/>
              <a:chOff x="203200" y="203199"/>
              <a:chExt cx="11785600" cy="148171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20320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21" name="矩形 20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 rot="5400000">
                <a:off x="11840630" y="203199"/>
                <a:ext cx="148170" cy="148171"/>
                <a:chOff x="203200" y="203199"/>
                <a:chExt cx="148170" cy="148171"/>
              </a:xfrm>
            </p:grpSpPr>
            <p:sp>
              <p:nvSpPr>
                <p:cNvPr id="19" name="矩形 18"/>
                <p:cNvSpPr/>
                <p:nvPr/>
              </p:nvSpPr>
              <p:spPr>
                <a:xfrm rot="5400000">
                  <a:off x="181503" y="224897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203200" y="203199"/>
                  <a:ext cx="148170" cy="104775"/>
                </a:xfrm>
                <a:prstGeom prst="rect">
                  <a:avLst/>
                </a:prstGeom>
                <a:noFill/>
                <a:ln w="9525">
                  <a:solidFill>
                    <a:srgbClr val="91352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3868922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176" y="1061531"/>
            <a:ext cx="8003970" cy="234628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二难推理是在宣传说理中，由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两个假言判断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一个选言判断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为前提构成的推理</a:t>
            </a: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b="1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之所以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称为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二难推理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"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，是因为在宣传中反驳对方的观点，人们常常运用这种推理逼使对方在两种情况下作出选择，不管选择哪种情况，都令人难于接受，这就使对方陷入进退维谷的困境。</a:t>
            </a:r>
          </a:p>
        </p:txBody>
      </p:sp>
    </p:spTree>
    <p:extLst>
      <p:ext uri="{BB962C8B-B14F-4D97-AF65-F5344CB8AC3E}">
        <p14:creationId xmlns:p14="http://schemas.microsoft.com/office/powerpoint/2010/main" val="3396890725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2046" y="410081"/>
            <a:ext cx="8315066" cy="42288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例：</a:t>
            </a:r>
            <a:endParaRPr lang="en-US" altLang="zh-CN" sz="1600" b="1" smtClean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sz="1600" smtClean="0">
                <a:latin typeface="楷体" pitchFamily="49" charset="-122"/>
                <a:ea typeface="楷体" pitchFamily="49" charset="-122"/>
              </a:rPr>
              <a:t>普罗泰戈拉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收了一名学生叫欧提勒士。普氏与他签订了这样一份合同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前者向后者传授辩论技巧，教他帮人打官司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1600">
                <a:latin typeface="楷体" pitchFamily="49" charset="-122"/>
                <a:ea typeface="楷体" pitchFamily="49" charset="-122"/>
              </a:rPr>
              <a:t>后者入学时交一半学费，另一半学费则在他毕业后帮人打官司赢了之后再交。时光荏苒，欧氏从普氏那里毕业了。但他总不帮人打官司，普氏于是就总得不到那另一半学费。普氏为了要那另一半学费，他去与欧式打官司，并打着这样的如意算盘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:</a:t>
            </a:r>
          </a:p>
          <a:p>
            <a:pPr indent="457200">
              <a:lnSpc>
                <a:spcPct val="12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如果欧式打赢了这场官司，按照合同的规定，他应该给我另一半学费。</a:t>
            </a:r>
          </a:p>
          <a:p>
            <a:pPr indent="457200">
              <a:lnSpc>
                <a:spcPct val="12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如果欧式打输了这场官司，按照法庭的裁决，他应该给我另一半学费。</a:t>
            </a:r>
          </a:p>
          <a:p>
            <a:pPr indent="457200">
              <a:lnSpc>
                <a:spcPct val="12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欧式或者打赢这场官司，或者打输这场官司。</a:t>
            </a:r>
          </a:p>
          <a:p>
            <a:pPr indent="457200">
              <a:lnSpc>
                <a:spcPct val="12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总之，他应该付给我另一半学费。</a:t>
            </a:r>
          </a:p>
          <a:p>
            <a:pPr indent="457200">
              <a:lnSpc>
                <a:spcPct val="12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但欧氏却对普氏说</a:t>
            </a:r>
            <a:r>
              <a:rPr lang="en-US" altLang="zh-CN" sz="1600">
                <a:latin typeface="楷体" pitchFamily="49" charset="-122"/>
                <a:ea typeface="楷体" pitchFamily="49" charset="-122"/>
              </a:rPr>
              <a:t>:</a:t>
            </a:r>
          </a:p>
          <a:p>
            <a:pPr indent="457200">
              <a:lnSpc>
                <a:spcPct val="12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如果这场官司我打赢了，按照法庭的裁决，我不应该给您另一半学费。</a:t>
            </a:r>
          </a:p>
          <a:p>
            <a:pPr indent="457200">
              <a:lnSpc>
                <a:spcPct val="12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如果这场官司我打输了，按照合同的规定，我不应该给您另一半学费。</a:t>
            </a:r>
          </a:p>
          <a:p>
            <a:pPr indent="457200">
              <a:lnSpc>
                <a:spcPct val="12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我或者打赢这场官司，或者打输这场官司。</a:t>
            </a:r>
          </a:p>
          <a:p>
            <a:pPr indent="457200">
              <a:lnSpc>
                <a:spcPct val="120000"/>
              </a:lnSpc>
            </a:pPr>
            <a:r>
              <a:rPr lang="zh-CN" altLang="en-US" sz="1600">
                <a:latin typeface="楷体" pitchFamily="49" charset="-122"/>
                <a:ea typeface="楷体" pitchFamily="49" charset="-122"/>
              </a:rPr>
              <a:t>总之，我不应该付另一半学费。</a:t>
            </a:r>
          </a:p>
        </p:txBody>
      </p:sp>
    </p:spTree>
    <p:extLst>
      <p:ext uri="{BB962C8B-B14F-4D97-AF65-F5344CB8AC3E}">
        <p14:creationId xmlns:p14="http://schemas.microsoft.com/office/powerpoint/2010/main" val="3396890725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850064" y="1792712"/>
            <a:ext cx="5688420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阶段</a:t>
            </a: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扯犊子</a:t>
            </a:r>
            <a:endParaRPr lang="zh-CN" altLang="en-US" sz="3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8549510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07628"/>
            <a:ext cx="8198522" cy="12511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 fontAlgn="base">
              <a:lnSpc>
                <a:spcPct val="120000"/>
              </a:lnSpc>
              <a:spcBef>
                <a:spcPct val="50000"/>
              </a:spcBef>
              <a:defRPr/>
            </a:pP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及陷于罪，然后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从而刑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之，是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罔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民也。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焉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有仁人在位，罔民而可为也 。是故明君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制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民之产，必使仰足以事父母，俯足以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畜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妻子；乐岁终身饱，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凶年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免于死亡；然后驱而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之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善，故民之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从之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也轻。今也制民之产， 仰不足以事父母，俯不足以畜妻子；乐岁终身苦，凶年不免于死亡。此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惟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救死而恐不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赡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，奚暇治礼义哉！</a:t>
            </a:r>
            <a:endParaRPr lang="zh-CN" altLang="en-US" sz="16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0176" y="2146252"/>
            <a:ext cx="8198522" cy="78483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从而：接着。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刑：名作动，处罚。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罔：通“网”，名作动，用网捕捉，陷害。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焉：哪里。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制：动词，规定。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畜：养活。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凶年：灾年。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之：动词，走向。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从之：跟从明君。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惟：只。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赡：足。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12.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奚：疑问代词，哪里。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13.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治：讲求。</a:t>
            </a:r>
            <a:endParaRPr lang="zh-CN" altLang="en-US" sz="1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语段分析十一：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20176" y="3093546"/>
            <a:ext cx="8198522" cy="1609223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等到（他们）犯了罪，紧接着用刑法去处罚他们，这样做是陷害人民。哪有仁爱的君主掌权，却可以做这种陷害百姓的事呢？ 所以英明的君主规定老百姓的产业，一定使他们上能赡养父母，下能养活妻子儿女；年成好时能丰衣足食，年成不好也不致于饿死。然后督促他们做好事。所以老百姓跟随国君走就容易了。如今，规定人民的产业，上不能赡养父母，下不能养活妻子儿女，好年景也总是生活在困苦之中，坏年景免不了要饿死。这样，只把自己从死亡中救出来，恐怕还不够，哪里还顾得上讲求礼义呢？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35409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07628"/>
            <a:ext cx="8198522" cy="12511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王欲行之，则盍反其本矣。五亩之宅，</a:t>
            </a:r>
            <a:r>
              <a:rPr lang="en-US" altLang="zh-CN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树</a:t>
            </a:r>
            <a:r>
              <a:rPr lang="en-US" altLang="zh-CN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之以桑，五十者可以</a:t>
            </a:r>
            <a:r>
              <a:rPr lang="en-US" altLang="zh-CN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衣</a:t>
            </a:r>
            <a:r>
              <a:rPr lang="en-US" altLang="zh-CN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yì帛矣；鸡、豚、狗、彘zh</a:t>
            </a:r>
            <a:r>
              <a:rPr lang="en-US" altLang="zh-CN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宋体" panose="02010600030101010101" pitchFamily="2" charset="-122"/>
              </a:rPr>
              <a:t>ì</a:t>
            </a:r>
            <a:r>
              <a:rPr lang="en-US" altLang="zh-CN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之</a:t>
            </a:r>
            <a:r>
              <a:rPr lang="en-US" altLang="zh-CN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畜</a:t>
            </a:r>
            <a:r>
              <a:rPr lang="en-US" altLang="zh-CN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</a:t>
            </a:r>
            <a:r>
              <a:rPr lang="en-US" altLang="zh-CN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失其时，七十者可以食肉矣；百亩之田，勿夺其时，八口之家可以无饥矣；</a:t>
            </a:r>
            <a:r>
              <a:rPr lang="en-US" altLang="zh-CN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谨庠序</a:t>
            </a:r>
            <a:r>
              <a:rPr lang="en-US" altLang="zh-CN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之教，</a:t>
            </a:r>
            <a:r>
              <a:rPr lang="en-US" altLang="zh-CN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申</a:t>
            </a:r>
            <a:r>
              <a:rPr lang="en-US" altLang="zh-CN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之以</a:t>
            </a:r>
            <a:r>
              <a:rPr lang="en-US" altLang="zh-CN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孝悌</a:t>
            </a:r>
            <a:r>
              <a:rPr lang="en-US" altLang="zh-CN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之义，</a:t>
            </a:r>
            <a:r>
              <a:rPr lang="en-US" altLang="zh-CN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颁</a:t>
            </a:r>
            <a:r>
              <a:rPr lang="en-US" altLang="zh-CN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白者不负戴于道路矣。老者衣帛食肉，黎民不饥不寒：然而不王者，</a:t>
            </a:r>
            <a:r>
              <a:rPr lang="en-US" altLang="zh-CN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未之有也</a:t>
            </a:r>
            <a:r>
              <a:rPr lang="en-US" altLang="zh-CN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。”  </a:t>
            </a:r>
          </a:p>
        </p:txBody>
      </p:sp>
      <p:sp>
        <p:nvSpPr>
          <p:cNvPr id="2" name="矩形 1"/>
          <p:cNvSpPr/>
          <p:nvPr/>
        </p:nvSpPr>
        <p:spPr>
          <a:xfrm>
            <a:off x="520176" y="2134377"/>
            <a:ext cx="8198522" cy="78483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树：名作动，种植。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衣：名作动，穿。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畜：饲养。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无：通“勿”，不要。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谨：重视。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庠序：古代学校。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申：反复说明。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孝悌：孝敬父母，敬爱兄长。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颁：通“斑”。</a:t>
            </a:r>
            <a:r>
              <a:rPr lang="en-US" altLang="zh-CN" sz="1500" b="1" smtClean="0"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500" b="1" smtClean="0">
                <a:latin typeface="微软雅黑" pitchFamily="34" charset="-122"/>
                <a:ea typeface="微软雅黑" pitchFamily="34" charset="-122"/>
              </a:rPr>
              <a:t>未之有也：宾语前置。</a:t>
            </a:r>
            <a:endParaRPr lang="zh-CN" altLang="en-US" sz="15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语段分析十二：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20176" y="3093546"/>
            <a:ext cx="8198522" cy="1643527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大王真想施行仁政，为什么不回到根本上来呢？（给每家）五亩地的宅院，种上桑树，（那么）五十岁的人就可以穿上丝织的衣服了；鸡、狗、猪这些家畜，不要失去（喂养繁殖的）时节，七十岁的人就可以有肉吃了；一百亩的田地，不要（因劳役）耽误了农时，八口人的家庭就可以不挨饿了；重视学校的教育，反复地用孝顺父母，尊重兄长的道理叮咛他们，头发斑白的老人便不会在路上背负和头顶东西了。老年人穿丝衣服吃上肉，老百姓不挨饿受冻，这样如果还不能统一天下，那是没有的（事情）。”</a:t>
            </a:r>
          </a:p>
        </p:txBody>
      </p:sp>
    </p:spTree>
    <p:extLst>
      <p:ext uri="{BB962C8B-B14F-4D97-AF65-F5344CB8AC3E}">
        <p14:creationId xmlns:p14="http://schemas.microsoft.com/office/powerpoint/2010/main" val="4206239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176" y="265814"/>
            <a:ext cx="2567408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知识点归纳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0176" y="968575"/>
            <a:ext cx="141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通假字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14748" y="1099211"/>
            <a:ext cx="24047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无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，则王乎 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为长者折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枝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王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zh-CN" altLang="en-US" sz="1600" b="1">
                <a:solidFill>
                  <a:srgbClr val="990099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刑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于寡妻 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盖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亦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反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其本矣 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颁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白者不负戴于道路</a:t>
            </a:r>
            <a:r>
              <a:rPr lang="zh-CN" altLang="en-US" sz="1600" b="1">
                <a:solidFill>
                  <a:srgbClr val="990099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行旅皆欲出于王之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涂</a:t>
            </a:r>
            <a:r>
              <a:rPr lang="zh-CN" altLang="en-US" sz="1600" b="1">
                <a:solidFill>
                  <a:srgbClr val="990099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皆欲赴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愬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于王</a:t>
            </a: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罔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民也 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464352" y="1170462"/>
            <a:ext cx="14828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同“已”，止</a:t>
            </a:r>
            <a:endParaRPr lang="zh-CN" altLang="en-US" sz="16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464352" y="1541770"/>
            <a:ext cx="19941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通“肢”，肢体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479798" y="1909719"/>
            <a:ext cx="19632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同“悦”，高兴</a:t>
            </a:r>
            <a:r>
              <a:rPr lang="zh-CN" altLang="en-US" sz="1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4456048" y="2301534"/>
            <a:ext cx="21308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通“型”，作榜样</a:t>
            </a:r>
            <a:r>
              <a:rPr lang="zh-CN" altLang="en-US" sz="1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4467923" y="2640088"/>
            <a:ext cx="26868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通“盍”，何不。通“返”</a:t>
            </a:r>
            <a:r>
              <a:rPr lang="zh-CN" altLang="en-US" sz="1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4464352" y="3005820"/>
            <a:ext cx="104262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</a:t>
            </a: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“斑”</a:t>
            </a:r>
            <a:endParaRPr lang="zh-CN" altLang="en-US" sz="16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467923" y="3368975"/>
            <a:ext cx="8526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通“途”</a:t>
            </a: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4467923" y="3731279"/>
            <a:ext cx="20389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通“诉”，控诉</a:t>
            </a:r>
            <a:endParaRPr lang="zh-CN" altLang="en-US" sz="16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4467923" y="4105727"/>
            <a:ext cx="329933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同“网”，作动词，张开罗网捕捉</a:t>
            </a:r>
          </a:p>
        </p:txBody>
      </p:sp>
    </p:spTree>
    <p:extLst>
      <p:ext uri="{BB962C8B-B14F-4D97-AF65-F5344CB8AC3E}">
        <p14:creationId xmlns:p14="http://schemas.microsoft.com/office/powerpoint/2010/main" val="2111313566"/>
      </p:ext>
    </p:ext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20176" y="968575"/>
            <a:ext cx="2151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古今异义词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671948" y="1191311"/>
            <a:ext cx="3276600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吾何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爱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一牛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此心之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所以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合于王者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足以察秋毫之末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反而</a:t>
            </a:r>
            <a:r>
              <a:rPr lang="zh-CN" altLang="en-US" sz="16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求之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不推恩无以保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妻子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莅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而抚四夷也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挟太山以超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北海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然后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从而刑之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不能进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于是 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238384" y="1191311"/>
            <a:ext cx="7101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吝啬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299451" y="1256735"/>
            <a:ext cx="101192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 sz="16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238384" y="1512915"/>
            <a:ext cx="14859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的原因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254017" y="1887094"/>
            <a:ext cx="7273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视力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238384" y="2275557"/>
            <a:ext cx="112436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回过来去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5224117" y="2689721"/>
            <a:ext cx="11993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妻子儿女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224117" y="3028275"/>
            <a:ext cx="10695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中原地区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254017" y="3384975"/>
            <a:ext cx="7080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渤海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224117" y="3762484"/>
            <a:ext cx="12742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这样之后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254017" y="4137779"/>
            <a:ext cx="127427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在这方面</a:t>
            </a:r>
          </a:p>
        </p:txBody>
      </p:sp>
    </p:spTree>
    <p:extLst>
      <p:ext uri="{BB962C8B-B14F-4D97-AF65-F5344CB8AC3E}">
        <p14:creationId xmlns:p14="http://schemas.microsoft.com/office/powerpoint/2010/main" val="6702881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176" y="968575"/>
            <a:ext cx="1795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词类活用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516827" y="610865"/>
            <a:ext cx="2458089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无以，则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王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乎</a:t>
            </a:r>
            <a:r>
              <a:rPr lang="zh-CN" altLang="en-US" sz="1600" b="1">
                <a:solidFill>
                  <a:srgbClr val="0066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是以君子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远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庖厨也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老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吾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老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，以及人之老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幼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吾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幼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，以及人之幼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权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，然后知轻重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度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，然后知长短 </a:t>
            </a:r>
            <a:endParaRPr lang="en-US" altLang="zh-CN" sz="1600" b="1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危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士臣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朝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秦楚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固不可以敌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大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从而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刑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之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树之以桑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五十者可以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衣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帛矣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</a:rPr>
              <a:t>    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022416" y="610865"/>
            <a:ext cx="31172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王，动词，行王道以统一天下。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025777" y="2453410"/>
            <a:ext cx="11280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用尺量。</a:t>
            </a:r>
            <a:r>
              <a:rPr lang="zh-CN" altLang="en-US" sz="1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025777" y="2065776"/>
            <a:ext cx="10820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用秤称。 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049527" y="965946"/>
            <a:ext cx="9147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远离。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025777" y="1341168"/>
            <a:ext cx="14863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敬爱；老人。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5014714" y="1727222"/>
            <a:ext cx="143874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爱护；幼儿。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002027" y="2811467"/>
            <a:ext cx="23669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使动用</a:t>
            </a: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法，使</a:t>
            </a:r>
            <a:r>
              <a:rPr lang="en-US" altLang="zh-CN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受危害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008416" y="3150021"/>
            <a:ext cx="21958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使动用</a:t>
            </a: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法，使</a:t>
            </a:r>
            <a:r>
              <a:rPr lang="en-US" altLang="zh-CN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朝拜</a:t>
            </a:r>
            <a:r>
              <a:rPr lang="zh-CN" altLang="en-US" sz="1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5013902" y="3884837"/>
            <a:ext cx="215770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加以</a:t>
            </a: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刑罚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动词</a:t>
            </a: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 </a:t>
            </a: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990152" y="4613715"/>
            <a:ext cx="16328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名词动用，穿。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990152" y="3511287"/>
            <a:ext cx="13303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小国，大国。</a:t>
            </a: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5002027" y="4249003"/>
            <a:ext cx="17375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名词</a:t>
            </a:r>
            <a:r>
              <a:rPr lang="zh-CN" altLang="en-US" sz="16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动用，种植</a:t>
            </a:r>
            <a:r>
              <a:rPr lang="zh-CN" altLang="en-US" sz="16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6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913266"/>
      </p:ext>
    </p:ext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0176" y="968575"/>
            <a:ext cx="1795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特殊句式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008416" y="1781679"/>
            <a:ext cx="2798618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是乃仁术也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夫子之谓也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是诚不能也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是折枝之类也是罔民也  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2634343" y="1903666"/>
            <a:ext cx="368136" cy="1541129"/>
          </a:xfrm>
          <a:prstGeom prst="leftBrace">
            <a:avLst>
              <a:gd name="adj1" fmla="val 28787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240972" y="2443398"/>
            <a:ext cx="1246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判断句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7471526"/>
      </p:ext>
    </p:ext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3002479" y="775510"/>
            <a:ext cx="368136" cy="3440230"/>
          </a:xfrm>
          <a:prstGeom prst="leftBrace">
            <a:avLst>
              <a:gd name="adj1" fmla="val 28787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55023" y="2264792"/>
            <a:ext cx="2064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宾语前置句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374572" y="642061"/>
            <a:ext cx="2628900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臣未之闻也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莫之能御也 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何由知吾可也 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夫子之谓也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牛何之 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然则一羽之不举 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舆薪之不见 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何以异 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未之有也 </a:t>
            </a:r>
          </a:p>
        </p:txBody>
      </p:sp>
    </p:spTree>
    <p:extLst>
      <p:ext uri="{BB962C8B-B14F-4D97-AF65-F5344CB8AC3E}">
        <p14:creationId xmlns:p14="http://schemas.microsoft.com/office/powerpoint/2010/main" val="1561164635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文本框 2"/>
          <p:cNvSpPr txBox="1"/>
          <p:nvPr>
            <p:custDataLst>
              <p:tags r:id="rId2"/>
            </p:custDataLst>
          </p:nvPr>
        </p:nvSpPr>
        <p:spPr>
          <a:xfrm>
            <a:off x="526256" y="1041093"/>
            <a:ext cx="2121251" cy="468313"/>
          </a:xfrm>
          <a:prstGeom prst="rect">
            <a:avLst/>
          </a:prstGeom>
          <a:noFill/>
        </p:spPr>
        <p:txBody>
          <a:bodyPr lIns="76200" tIns="28575" rIns="47625" bIns="28575"/>
          <a:lstStyle/>
          <a:p>
            <a:pPr>
              <a:buSzTx/>
            </a:pPr>
            <a:r>
              <a:rPr lang="zh-CN" altLang="en-US" sz="2700" b="1">
                <a:ea typeface="微软雅黑" pitchFamily="34" charset="-122"/>
              </a:rPr>
              <a:t>稷下学宫</a:t>
            </a:r>
          </a:p>
        </p:txBody>
      </p:sp>
      <p:sp>
        <p:nvSpPr>
          <p:cNvPr id="13" name="任意多边形: 形状 24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26256" y="360543"/>
            <a:ext cx="271463" cy="55245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 noProof="1">
              <a:solidFill>
                <a:srgbClr val="FF0000"/>
              </a:solidFill>
            </a:endParaRPr>
          </a:p>
        </p:txBody>
      </p:sp>
      <p:sp>
        <p:nvSpPr>
          <p:cNvPr id="14" name="任意多边形: 形状 25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886619" y="360543"/>
            <a:ext cx="271462" cy="55245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 noProof="1">
              <a:solidFill>
                <a:srgbClr val="FF0000"/>
              </a:solidFill>
            </a:endParaRPr>
          </a:p>
        </p:txBody>
      </p:sp>
      <p:sp>
        <p:nvSpPr>
          <p:cNvPr id="15" name="文本框 1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6256" y="1623959"/>
            <a:ext cx="8139113" cy="26503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6200" tIns="0" rIns="61912" bIns="0"/>
          <a:lstStyle>
            <a:lvl1pPr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ctr">
              <a:lnSpc>
                <a:spcPct val="130000"/>
              </a:lnSpc>
              <a:spcBef>
                <a:spcPts val="1000"/>
              </a:spcBef>
              <a:buSzTx/>
            </a:pPr>
            <a:r>
              <a:rPr lang="zh-CN" altLang="en-US">
                <a:ea typeface="微软雅黑" pitchFamily="34" charset="-122"/>
              </a:rPr>
              <a:t>稷下学宫是世界上最早的官办高等学府和我国最早的社会科学院、政府智库。始建于齐桓公田午。位于齐国国都临淄(今山东省淄博市)稷门附近。</a:t>
            </a:r>
          </a:p>
          <a:p>
            <a:pPr fontAlgn="ctr">
              <a:lnSpc>
                <a:spcPct val="130000"/>
              </a:lnSpc>
              <a:spcBef>
                <a:spcPts val="1000"/>
              </a:spcBef>
              <a:buSzTx/>
            </a:pPr>
            <a:r>
              <a:rPr lang="zh-CN" altLang="en-US">
                <a:ea typeface="微软雅黑" pitchFamily="34" charset="-122"/>
              </a:rPr>
              <a:t>“稷”是齐国国都临淄城(今山东省淄博市)一处城门的名称。“稷下”即齐都临淄城的稷门附近，齐国君主在此设立学宫。故因学宫地处稷门附近而得名为“稷下学宫”(这与东汉时期的“鸿都门学”得名由来相同)。</a:t>
            </a:r>
          </a:p>
          <a:p>
            <a:pPr fontAlgn="ctr">
              <a:lnSpc>
                <a:spcPct val="130000"/>
              </a:lnSpc>
              <a:spcBef>
                <a:spcPts val="1000"/>
              </a:spcBef>
              <a:buSzTx/>
            </a:pPr>
            <a:r>
              <a:rPr lang="zh-CN" altLang="en-US">
                <a:ea typeface="微软雅黑" pitchFamily="34" charset="-122"/>
              </a:rPr>
              <a:t>稷下学宫是世界上第一所由官方举办、私家主持的特殊形式的高等学府。中国学术思想史上这场不可多见、蔚为壮观的“百家争鸣”，是以齐国稷下学宫为中心的，官学为黄老之学。它作为当时百家学术争鸣的中心园地，有力地促成了天下学术争鸣局面的形成。</a:t>
            </a:r>
          </a:p>
        </p:txBody>
      </p:sp>
    </p:spTree>
    <p:extLst>
      <p:ext uri="{BB962C8B-B14F-4D97-AF65-F5344CB8AC3E}">
        <p14:creationId xmlns:p14="http://schemas.microsoft.com/office/powerpoint/2010/main" val="756619825"/>
      </p:ext>
    </p:ext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618013" y="1161073"/>
            <a:ext cx="1306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被动句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299361" y="1191851"/>
            <a:ext cx="18030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百姓之不见保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18013" y="1754839"/>
            <a:ext cx="1306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省略句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299361" y="1785617"/>
            <a:ext cx="18030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将以衅钟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18013" y="2407078"/>
            <a:ext cx="1528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主谓倒装</a:t>
            </a: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299361" y="2437856"/>
            <a:ext cx="25195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宜乎百姓之谓我爱也 </a:t>
            </a:r>
          </a:p>
        </p:txBody>
      </p:sp>
      <p:pic>
        <p:nvPicPr>
          <p:cNvPr id="1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82500" y="12395200"/>
            <a:ext cx="3175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386076286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文本框 2"/>
          <p:cNvSpPr txBox="1"/>
          <p:nvPr>
            <p:custDataLst>
              <p:tags r:id="rId2"/>
            </p:custDataLst>
          </p:nvPr>
        </p:nvSpPr>
        <p:spPr>
          <a:xfrm>
            <a:off x="526256" y="1041093"/>
            <a:ext cx="2929325" cy="468313"/>
          </a:xfrm>
          <a:prstGeom prst="rect">
            <a:avLst/>
          </a:prstGeom>
          <a:noFill/>
        </p:spPr>
        <p:txBody>
          <a:bodyPr lIns="76200" tIns="28575" rIns="47625" bIns="28575"/>
          <a:lstStyle/>
          <a:p>
            <a:pPr>
              <a:buSzTx/>
            </a:pPr>
            <a:r>
              <a:rPr lang="zh-CN" altLang="en-US" sz="2700" b="1" smtClean="0">
                <a:ea typeface="微软雅黑" pitchFamily="34" charset="-122"/>
              </a:rPr>
              <a:t>帝道、王道与霸道</a:t>
            </a:r>
            <a:endParaRPr lang="zh-CN" altLang="en-US" sz="2700" b="1">
              <a:ea typeface="微软雅黑" pitchFamily="34" charset="-122"/>
            </a:endParaRPr>
          </a:p>
        </p:txBody>
      </p:sp>
      <p:sp>
        <p:nvSpPr>
          <p:cNvPr id="13" name="任意多边形: 形状 24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26256" y="360543"/>
            <a:ext cx="271463" cy="55245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 noProof="1">
              <a:solidFill>
                <a:srgbClr val="FF0000"/>
              </a:solidFill>
            </a:endParaRPr>
          </a:p>
        </p:txBody>
      </p:sp>
      <p:sp>
        <p:nvSpPr>
          <p:cNvPr id="14" name="任意多边形: 形状 25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886619" y="360543"/>
            <a:ext cx="271462" cy="552450"/>
          </a:xfrm>
          <a:custGeom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0" noProof="1">
              <a:solidFill>
                <a:srgbClr val="FF0000"/>
              </a:solidFill>
            </a:endParaRPr>
          </a:p>
        </p:txBody>
      </p:sp>
      <p:sp>
        <p:nvSpPr>
          <p:cNvPr id="15" name="文本框 1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6256" y="1623959"/>
            <a:ext cx="8139113" cy="300119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6200" tIns="0" rIns="61912" bIns="0"/>
          <a:lstStyle>
            <a:lvl1pPr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fontAlgn="ctr">
              <a:lnSpc>
                <a:spcPct val="130000"/>
              </a:lnSpc>
              <a:spcBef>
                <a:spcPts val="1000"/>
              </a:spcBef>
              <a:buSzTx/>
            </a:pPr>
            <a:r>
              <a:rPr lang="zh-CN" altLang="en-US" smtClean="0">
                <a:ea typeface="微软雅黑" pitchFamily="34" charset="-122"/>
              </a:rPr>
              <a:t>帝</a:t>
            </a:r>
            <a:r>
              <a:rPr lang="zh-CN" altLang="en-US">
                <a:ea typeface="微软雅黑" pitchFamily="34" charset="-122"/>
              </a:rPr>
              <a:t>道：</a:t>
            </a:r>
            <a:r>
              <a:rPr lang="zh-CN" altLang="en-US" smtClean="0">
                <a:ea typeface="微软雅黑" pitchFamily="34" charset="-122"/>
              </a:rPr>
              <a:t>即以</a:t>
            </a:r>
            <a:r>
              <a:rPr lang="zh-CN" altLang="en-US">
                <a:ea typeface="微软雅黑" pitchFamily="34" charset="-122"/>
              </a:rPr>
              <a:t>上古圣王尧舜禹</a:t>
            </a:r>
            <a:r>
              <a:rPr lang="zh-CN" altLang="en-US" smtClean="0">
                <a:ea typeface="微软雅黑" pitchFamily="34" charset="-122"/>
              </a:rPr>
              <a:t>汤的</a:t>
            </a:r>
            <a:r>
              <a:rPr lang="zh-CN" altLang="en-US">
                <a:ea typeface="微软雅黑" pitchFamily="34" charset="-122"/>
              </a:rPr>
              <a:t>方式治理天下</a:t>
            </a:r>
            <a:r>
              <a:rPr lang="zh-CN" altLang="en-US" smtClean="0">
                <a:ea typeface="微软雅黑" pitchFamily="34" charset="-122"/>
              </a:rPr>
              <a:t>。</a:t>
            </a:r>
            <a:endParaRPr lang="en-US" altLang="zh-CN">
              <a:ea typeface="微软雅黑" pitchFamily="34" charset="-122"/>
            </a:endParaRPr>
          </a:p>
          <a:p>
            <a:pPr indent="457200" fontAlgn="ctr">
              <a:lnSpc>
                <a:spcPct val="130000"/>
              </a:lnSpc>
              <a:spcBef>
                <a:spcPts val="1000"/>
              </a:spcBef>
              <a:buSzTx/>
            </a:pPr>
            <a:r>
              <a:rPr lang="zh-CN" altLang="en-US" smtClean="0">
                <a:ea typeface="微软雅黑" pitchFamily="34" charset="-122"/>
              </a:rPr>
              <a:t>王道：儒家</a:t>
            </a:r>
            <a:r>
              <a:rPr lang="zh-CN" altLang="en-US">
                <a:ea typeface="微软雅黑" pitchFamily="34" charset="-122"/>
              </a:rPr>
              <a:t>提出的一种以仁义治天下的政治主张</a:t>
            </a:r>
            <a:r>
              <a:rPr lang="zh-CN" altLang="en-US" smtClean="0">
                <a:ea typeface="微软雅黑" pitchFamily="34" charset="-122"/>
              </a:rPr>
              <a:t>。</a:t>
            </a:r>
            <a:endParaRPr lang="en-US" altLang="zh-CN">
              <a:ea typeface="微软雅黑" pitchFamily="34" charset="-122"/>
            </a:endParaRPr>
          </a:p>
          <a:p>
            <a:pPr indent="457200" fontAlgn="ctr">
              <a:lnSpc>
                <a:spcPct val="130000"/>
              </a:lnSpc>
              <a:spcBef>
                <a:spcPts val="1000"/>
              </a:spcBef>
              <a:buSzTx/>
            </a:pPr>
            <a:r>
              <a:rPr lang="zh-CN" altLang="en-US" smtClean="0">
                <a:ea typeface="微软雅黑" pitchFamily="34" charset="-122"/>
              </a:rPr>
              <a:t>霸道：指</a:t>
            </a:r>
            <a:r>
              <a:rPr lang="zh-CN" altLang="en-US">
                <a:ea typeface="微软雅黑" pitchFamily="34" charset="-122"/>
              </a:rPr>
              <a:t>君主凭借武力、刑法、权势等进行统治</a:t>
            </a:r>
            <a:r>
              <a:rPr lang="zh-CN" altLang="en-US" smtClean="0">
                <a:ea typeface="微软雅黑" pitchFamily="34" charset="-122"/>
              </a:rPr>
              <a:t>。</a:t>
            </a:r>
            <a:endParaRPr lang="en-US" altLang="zh-CN">
              <a:ea typeface="微软雅黑" pitchFamily="34" charset="-122"/>
            </a:endParaRPr>
          </a:p>
          <a:p>
            <a:pPr indent="457200" fontAlgn="ctr">
              <a:lnSpc>
                <a:spcPct val="130000"/>
              </a:lnSpc>
              <a:spcBef>
                <a:spcPts val="1000"/>
              </a:spcBef>
              <a:buSzTx/>
            </a:pPr>
            <a:r>
              <a:rPr lang="zh-CN" altLang="en-US" smtClean="0">
                <a:ea typeface="微软雅黑" pitchFamily="34" charset="-122"/>
              </a:rPr>
              <a:t>所谓</a:t>
            </a:r>
            <a:r>
              <a:rPr lang="zh-CN" altLang="en-US">
                <a:ea typeface="微软雅黑" pitchFamily="34" charset="-122"/>
              </a:rPr>
              <a:t>王道，实际上就是人们在一定的历史时期，处理一切问题的时候，按照当时通行的人情和社会道德标准，在不违背当时的政治和法律制度的前提下，所采取的某种态度和行动。反之，如果不顾一切，依靠权势，蛮横逞强，颐指气使，巧取豪夺，就是所谓霸道了。但是用我们现在的眼光看去，古人的所谓王道和霸道，从本质上说是没有多大区别的。在古代奴隶社会和封建社会中，实行王道和实行霸道，结果可以完全相同；而赞成王道的人和赞成霸道的人，虽然有时分为两派，甚至互相攻击，各不相让，然而，有时是同一种人，甚至是同一个人，忽而提倡王道，忽而又提倡霸道。</a:t>
            </a:r>
            <a:br>
              <a:rPr lang="zh-CN" altLang="en-US">
                <a:ea typeface="微软雅黑" pitchFamily="34" charset="-122"/>
              </a:rPr>
            </a:br>
            <a:r>
              <a:rPr lang="zh-CN" altLang="en-US">
                <a:ea typeface="微软雅黑" pitchFamily="34" charset="-122"/>
              </a:rPr>
              <a:t>　</a:t>
            </a:r>
          </a:p>
        </p:txBody>
      </p:sp>
    </p:spTree>
    <p:extLst>
      <p:ext uri="{BB962C8B-B14F-4D97-AF65-F5344CB8AC3E}">
        <p14:creationId xmlns:p14="http://schemas.microsoft.com/office/powerpoint/2010/main" val="2063239396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850064" y="1792712"/>
            <a:ext cx="5688420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第一阶段</a:t>
            </a:r>
            <a:r>
              <a:rPr lang="en-US" altLang="zh-CN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扣帽子</a:t>
            </a:r>
            <a:endParaRPr lang="zh-CN" altLang="en-US" sz="3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486635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07628"/>
            <a:ext cx="8198522" cy="13988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sz="1800" b="1" noProof="1">
                <a:latin typeface="微软雅黑" pitchFamily="34" charset="-122"/>
                <a:ea typeface="微软雅黑" pitchFamily="34" charset="-122"/>
              </a:rPr>
              <a:t>齐宣王问曰：“齐桓、晋文之事，可得闻乎？”孟子对曰：“仲尼之徒无道桓文之事，是以后世无传焉，</a:t>
            </a:r>
            <a:r>
              <a:rPr lang="zh-CN" altLang="en-US" sz="1800" b="1" noProof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臣未之闻也</a:t>
            </a:r>
            <a:r>
              <a:rPr lang="zh-CN" altLang="en-US" sz="1800" b="1" noProof="1">
                <a:latin typeface="微软雅黑" pitchFamily="34" charset="-122"/>
                <a:ea typeface="微软雅黑" pitchFamily="34" charset="-122"/>
              </a:rPr>
              <a:t>。无</a:t>
            </a:r>
            <a:r>
              <a:rPr lang="zh-CN" altLang="en-US" sz="1800" b="1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1800" b="1" noProof="1">
                <a:latin typeface="微软雅黑" pitchFamily="34" charset="-122"/>
                <a:ea typeface="微软雅黑" pitchFamily="34" charset="-122"/>
              </a:rPr>
              <a:t>，则王</a:t>
            </a:r>
            <a:r>
              <a:rPr lang="en-US" altLang="zh-CN" sz="1800" b="1" noProof="1">
                <a:latin typeface="微软雅黑" pitchFamily="34" charset="-122"/>
                <a:ea typeface="微软雅黑" pitchFamily="34" charset="-122"/>
                <a:sym typeface="+mn-ea"/>
              </a:rPr>
              <a:t>wàng </a:t>
            </a:r>
            <a:r>
              <a:rPr lang="zh-CN" altLang="en-US" sz="1800" b="1" noProof="1">
                <a:latin typeface="微软雅黑" pitchFamily="34" charset="-122"/>
                <a:ea typeface="微软雅黑" pitchFamily="34" charset="-122"/>
              </a:rPr>
              <a:t>乎？”</a:t>
            </a:r>
            <a:r>
              <a:rPr lang="zh-CN" altLang="en-US" sz="1800" b="1" noProof="1">
                <a:latin typeface="微软雅黑" pitchFamily="34" charset="-122"/>
                <a:ea typeface="微软雅黑" pitchFamily="34" charset="-122"/>
                <a:sym typeface="+mn-ea"/>
              </a:rPr>
              <a:t>曰：“</a:t>
            </a:r>
            <a:r>
              <a:rPr lang="zh-CN" altLang="en-US" sz="1800" b="1" noProof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德何如</a:t>
            </a:r>
            <a:r>
              <a:rPr lang="zh-CN" altLang="en-US" sz="1800" b="1" noProof="1">
                <a:latin typeface="微软雅黑" pitchFamily="34" charset="-122"/>
                <a:ea typeface="微软雅黑" pitchFamily="34" charset="-122"/>
                <a:sym typeface="+mn-ea"/>
              </a:rPr>
              <a:t>，则可以王</a:t>
            </a:r>
            <a:r>
              <a:rPr lang="en-US" altLang="zh-CN" sz="1800" b="1" noProof="1">
                <a:latin typeface="微软雅黑" pitchFamily="34" charset="-122"/>
                <a:ea typeface="微软雅黑" pitchFamily="34" charset="-122"/>
                <a:sym typeface="+mn-ea"/>
              </a:rPr>
              <a:t>wàng</a:t>
            </a:r>
            <a:r>
              <a:rPr lang="zh-CN" altLang="en-US" sz="1800" b="1" noProof="1">
                <a:latin typeface="微软雅黑" pitchFamily="34" charset="-122"/>
                <a:ea typeface="微软雅黑" pitchFamily="34" charset="-122"/>
                <a:sym typeface="+mn-ea"/>
              </a:rPr>
              <a:t>矣？”曰：“保民而王，</a:t>
            </a:r>
            <a:r>
              <a:rPr lang="zh-CN" altLang="en-US" sz="1800" b="1" noProof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莫之能御也</a:t>
            </a:r>
            <a:r>
              <a:rPr lang="zh-CN" altLang="en-US" sz="1800" b="1" noProof="1">
                <a:latin typeface="微软雅黑" pitchFamily="34" charset="-122"/>
                <a:ea typeface="微软雅黑" pitchFamily="34" charset="-122"/>
                <a:sym typeface="+mn-ea"/>
              </a:rPr>
              <a:t>。”  曰：“若寡人者，可以保民乎哉？”曰：</a:t>
            </a:r>
            <a:r>
              <a:rPr lang="en-US" altLang="zh-CN" sz="1800" b="1" noProof="1">
                <a:latin typeface="微软雅黑" pitchFamily="34" charset="-122"/>
                <a:ea typeface="微软雅黑" pitchFamily="34" charset="-122"/>
                <a:sym typeface="+mn-ea"/>
              </a:rPr>
              <a:t>“</a:t>
            </a:r>
            <a:r>
              <a:rPr lang="zh-CN" altLang="en-US" sz="1800" b="1" noProof="1">
                <a:latin typeface="微软雅黑" pitchFamily="34" charset="-122"/>
                <a:ea typeface="微软雅黑" pitchFamily="34" charset="-122"/>
                <a:sym typeface="+mn-ea"/>
              </a:rPr>
              <a:t>可。</a:t>
            </a:r>
            <a:r>
              <a:rPr lang="en-US" altLang="zh-CN" sz="1800" b="1" noProof="1">
                <a:latin typeface="微软雅黑" pitchFamily="34" charset="-122"/>
                <a:ea typeface="微软雅黑" pitchFamily="34" charset="-122"/>
                <a:sym typeface="+mn-ea"/>
              </a:rPr>
              <a:t>”</a:t>
            </a:r>
            <a:r>
              <a:rPr lang="zh-CN" altLang="en-US" sz="1800" b="1" noProof="1">
                <a:latin typeface="微软雅黑" pitchFamily="34" charset="-122"/>
                <a:ea typeface="微软雅黑" pitchFamily="34" charset="-122"/>
                <a:sym typeface="+mn-ea"/>
              </a:rPr>
              <a:t>曰：“</a:t>
            </a:r>
            <a:r>
              <a:rPr lang="zh-CN" altLang="en-US" sz="1800" b="1" noProof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何由知吾可也</a:t>
            </a:r>
            <a:r>
              <a:rPr lang="zh-CN" altLang="en-US" sz="1800" b="1" noProof="1">
                <a:latin typeface="微软雅黑" pitchFamily="34" charset="-122"/>
                <a:ea typeface="微软雅黑" pitchFamily="34" charset="-122"/>
                <a:sym typeface="+mn-ea"/>
              </a:rPr>
              <a:t>？”</a:t>
            </a:r>
            <a:endParaRPr lang="zh-CN" altLang="en-US" sz="1800" b="1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0176" y="2158976"/>
            <a:ext cx="8198522" cy="68326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之徒：这类人。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道：谈论。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是以：因此。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无传：没有流传。</a:t>
            </a:r>
            <a:r>
              <a:rPr lang="en-US" altLang="zh-CN" sz="1600" b="1" kern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kern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以：通“已”，停止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若：像。</a:t>
            </a:r>
            <a:r>
              <a:rPr lang="en-US" altLang="zh-CN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臣未之闻也</a:t>
            </a:r>
            <a:r>
              <a:rPr lang="en-US" altLang="zh-CN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德何如</a:t>
            </a:r>
            <a:r>
              <a:rPr lang="en-US" altLang="zh-CN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莫之能御也</a:t>
            </a:r>
            <a:r>
              <a:rPr lang="en-US" altLang="zh-CN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何由知吾可也：宾语前置句。</a:t>
            </a:r>
            <a:endParaRPr lang="zh-CN" altLang="en-US" sz="1600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语段分析一：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20176" y="2897430"/>
            <a:ext cx="8198522" cy="20867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ct val="20000"/>
              </a:spcBef>
            </a:pPr>
            <a:r>
              <a:rPr lang="en-US" altLang="zh-CN" sz="18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80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齐宣王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问孟子说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：“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齐桓公、晋文公称霸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的事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，我可以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听听吗？”孟子回答说：“孔子这类人没有谈论齐桓公、晋文公的事情的，因此后世没有流传。我没有听说过这事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。如果不能不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说的话，那就说说行王道的事好吗？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”齐宣王说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：“道德怎么样，才可以行王道以统一天下呢？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”孟子说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：“安抚老百姓而称王，便没有什么人能抵御他了。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”齐宣王说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：“像我这样的人，能够安抚老百姓吗？” 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孟子说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“可以。”齐宣王说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：“根据什么知道我可以做到呢？” </a:t>
            </a:r>
          </a:p>
        </p:txBody>
      </p:sp>
    </p:spTree>
    <p:extLst>
      <p:ext uri="{BB962C8B-B14F-4D97-AF65-F5344CB8AC3E}">
        <p14:creationId xmlns:p14="http://schemas.microsoft.com/office/powerpoint/2010/main" val="17202147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07628"/>
            <a:ext cx="8198522" cy="13988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曰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：“臣闻之胡龁</a:t>
            </a:r>
            <a:r>
              <a:rPr lang="en-US" altLang="zh-CN" sz="1800" b="1" err="1">
                <a:latin typeface="微软雅黑" pitchFamily="34" charset="-122"/>
                <a:ea typeface="微软雅黑" pitchFamily="34" charset="-122"/>
              </a:rPr>
              <a:t>hé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曰：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‘王坐于堂上，有牵牛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过堂下者。王见之，曰：</a:t>
            </a:r>
            <a:r>
              <a:rPr lang="en-US" altLang="zh-CN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’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牛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何之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r>
              <a:rPr lang="en-US" altLang="zh-CN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‘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曰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：’将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衅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钟。’王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曰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’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舍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之！吾不忍其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觳觫</a:t>
            </a:r>
            <a:r>
              <a:rPr lang="en-US" altLang="zh-CN" sz="1800" b="1" err="1" smtClean="0">
                <a:latin typeface="微软雅黑" pitchFamily="34" charset="-122"/>
                <a:ea typeface="微软雅黑" pitchFamily="34" charset="-122"/>
              </a:rPr>
              <a:t>hú sù</a:t>
            </a:r>
            <a:r>
              <a:rPr lang="zh-CN" altLang="en-US" sz="1800" b="1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若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无罪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而就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死地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‘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曰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’</a:t>
            </a:r>
            <a:r>
              <a:rPr lang="zh-CN" altLang="en-US" sz="1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然则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废衅钟与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r>
              <a:rPr lang="en-US" altLang="zh-CN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‘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曰：</a:t>
            </a:r>
            <a:r>
              <a:rPr lang="en-US" altLang="zh-CN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’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何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可废也？以羊易之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‘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识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诸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？“</a:t>
            </a:r>
            <a:r>
              <a:rPr lang="en-US" altLang="zh-CN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曰：</a:t>
            </a:r>
            <a:r>
              <a:rPr lang="en-US" altLang="zh-CN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有之。</a:t>
            </a:r>
            <a:r>
              <a:rPr lang="en-US" altLang="zh-CN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1800" b="1">
              <a:solidFill>
                <a:srgbClr val="0008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0176" y="2158976"/>
            <a:ext cx="8198522" cy="9787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而：连词，表修饰。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之：动词，到，往。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以：介词，用。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若：这样。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而：连词，表转折。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就：动词，靠近，走向。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然则：既然这样，那么。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识：知道。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诸：兼词，“之乎”。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10.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牛何之：宾语前置。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11.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将以（之）衅钟：省略句。</a:t>
            </a:r>
            <a:endParaRPr lang="zh-CN" altLang="en-US" sz="1600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语段分析二：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20176" y="3206180"/>
            <a:ext cx="8198522" cy="175432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8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80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（孟子）说：“我听胡龁说：‘您坐在大殿上，有个人牵牛从殿下走过。您看见这个人，问道：“牛（牵）到哪里去？”（那人）回答说：“准备用它来祭钟。”大王您说：“放了它！我不忍看它那副恐惧发抖的样子，就这样没有罪过而走向受刑的地方。”（那人问）道：“那么，废弃祭钟的仪式吗？”你说：“哪能废呢？用羊来替换它吧。”不知道有没有这件事？”齐宣王说：</a:t>
            </a:r>
            <a:r>
              <a:rPr lang="en-US" altLang="zh-CN" sz="180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有这样事。</a:t>
            </a:r>
            <a:r>
              <a:rPr lang="en-US" altLang="zh-CN" sz="180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180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1055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1AC35EA-9AAA-46BB-BE68-FD837BEA731E}"/>
              </a:ext>
            </a:extLst>
          </p:cNvPr>
          <p:cNvSpPr/>
          <p:nvPr/>
        </p:nvSpPr>
        <p:spPr>
          <a:xfrm>
            <a:off x="520176" y="707628"/>
            <a:ext cx="8198522" cy="13988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indent="457200" algn="just" fontAlgn="base">
              <a:lnSpc>
                <a:spcPct val="120000"/>
              </a:lnSpc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zh-CN" altLang="en-US" sz="1800" b="1" smtClean="0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曰：“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是心足以王矣。百姓皆以王为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爱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也，臣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固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知王之不忍也。” 王曰：“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然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诚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有百姓者。齐国虽褊</a:t>
            </a:r>
            <a:r>
              <a:rPr lang="en-US" altLang="zh-CN" sz="1800" b="1" err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biǎn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小，吾何爱一牛？即不忍其觳觫。若无罪而就死地，故以羊易之也。”曰：“王无异于百姓之以王为爱也。以小易大，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彼恶知之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？王</a:t>
            </a:r>
            <a:r>
              <a:rPr lang="zh-CN" altLang="en-US" sz="18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若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隐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其无罪而就死地，则牛羊何</a:t>
            </a:r>
            <a:r>
              <a:rPr lang="zh-CN" altLang="en-US" sz="1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择</a:t>
            </a:r>
            <a:r>
              <a:rPr lang="zh-CN" altLang="en-US" sz="1800" b="1">
                <a:solidFill>
                  <a:srgbClr val="000808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焉？”</a:t>
            </a:r>
          </a:p>
        </p:txBody>
      </p:sp>
      <p:sp>
        <p:nvSpPr>
          <p:cNvPr id="2" name="矩形 1"/>
          <p:cNvSpPr/>
          <p:nvPr/>
        </p:nvSpPr>
        <p:spPr>
          <a:xfrm>
            <a:off x="520176" y="2158976"/>
            <a:ext cx="8198522" cy="9787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爱：吝惜，舍不得。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固：本来。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然：对，正确。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600" b="1" ker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诚：确实，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的确。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异：对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感到奇怪。</a:t>
            </a:r>
            <a:r>
              <a:rPr lang="en-US" altLang="zh-CN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1600" b="1" kern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若：如果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隐：痛惜。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8.</a:t>
            </a:r>
            <a:r>
              <a:rPr lang="zh-CN" altLang="en-US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择：区别。</a:t>
            </a:r>
            <a:r>
              <a:rPr lang="en-US" altLang="zh-CN" sz="1600" b="1" kern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9.</a:t>
            </a:r>
            <a:r>
              <a:rPr lang="zh-CN" altLang="en-US" sz="16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彼恶知</a:t>
            </a:r>
            <a:r>
              <a:rPr lang="zh-CN" altLang="en-US" sz="1600" b="1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之：他们怎么知道呢；恶：怎么，哪里。</a:t>
            </a:r>
            <a:endParaRPr lang="zh-CN" altLang="en-US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0176" y="265814"/>
            <a:ext cx="2021005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语段分析三：</a:t>
            </a:r>
            <a:endParaRPr lang="zh-CN" altLang="en-US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520176" y="3206180"/>
            <a:ext cx="8198522" cy="175432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180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译文</a:t>
            </a:r>
            <a:r>
              <a:rPr lang="en-US" altLang="zh-CN" sz="1800" smtClean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（孟子）说：“这样的心就足以称王于天下了，老百姓都认为大王是吝惜。我本来知道您是不忍心。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”（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齐宣王）说：“是的，的确有这样的百姓。齐国虽然土地狭小，我怎么吝惜一头牛？就是不忍看它那副恐惧发抖的样子，毫无罪过而走向受死的地方，所以用羊去替换它。</a:t>
            </a:r>
            <a:r>
              <a:rPr lang="zh-CN" altLang="en-US" sz="1800" smtClean="0">
                <a:latin typeface="楷体" pitchFamily="49" charset="-122"/>
                <a:ea typeface="楷体" pitchFamily="49" charset="-122"/>
              </a:rPr>
              <a:t>”（</a:t>
            </a:r>
            <a:r>
              <a:rPr lang="zh-CN" altLang="en-US" sz="1800">
                <a:latin typeface="楷体" pitchFamily="49" charset="-122"/>
                <a:ea typeface="楷体" pitchFamily="49" charset="-122"/>
              </a:rPr>
              <a:t>孟子）说：“您不要对百姓认为您是吝啬的感到奇怪。以小换大，他们怎么知道您的想法呢？您如果痛惜它无罪却走向死地，那么牛和羊又有什么区别呢？”</a:t>
            </a:r>
          </a:p>
        </p:txBody>
      </p:sp>
    </p:spTree>
    <p:extLst>
      <p:ext uri="{BB962C8B-B14F-4D97-AF65-F5344CB8AC3E}">
        <p14:creationId xmlns:p14="http://schemas.microsoft.com/office/powerpoint/2010/main" val="15232344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901"/>
  <p:tag name="KSO_WM_UNIT_ADJUSTLAYOUT_ID" val="26"/>
  <p:tag name="KSO_WM_UNIT_COLOR_SCHEME_PARENT_PAGE" val="0_1"/>
  <p:tag name="KSO_WM_UNIT_COLOR_SCHEME_SHAPE_ID" val="2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901_1*i*9"/>
  <p:tag name="KSO_WM_UNIT_INDEX" val="9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901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3901_1*f*1"/>
  <p:tag name="KSO_WM_UNIT_INDEX" val="1"/>
  <p:tag name="KSO_WM_UNIT_LAYERLEVEL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为了能让您有更直观的字数感受，并进一步方便使用，我们为您标注了最适合的位置。您输入的文字到这里时，就是最佳视觉效果，请您务必注意。"/>
  <p:tag name="KSO_WM_UNIT_TEXT_PART_ID" val="4-d"/>
  <p:tag name="KSO_WM_UNIT_TEXT_PART_ID_V2" val="d-4-1"/>
  <p:tag name="KSO_WM_UNIT_TEXT_PART_SIZE" val="254.64*854.5"/>
  <p:tag name="KSO_WM_UNIT_TYPE" val="f"/>
  <p:tag name="KSO_WM_UNIT_VALUE" val="520"/>
</p:tagLst>
</file>

<file path=ppt/tags/tag1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1611"/>
</p:tagLst>
</file>

<file path=ppt/tags/tag3.xml><?xml version="1.0" encoding="utf-8"?>
<p:tagLst xmlns:p="http://schemas.openxmlformats.org/presentationml/2006/main">
  <p:tag name="KSO_WM_BEAUTIFY_FLAG" val="#wm#"/>
  <p:tag name="KSO_WM_COMBINE_RELATE_SLIDE_ID" val="background20180935_1"/>
  <p:tag name="KSO_WM_TAG_VERSION" val="1.0"/>
  <p:tag name="KSO_WM_TEMPLATE_CATEGORY" val="custom"/>
  <p:tag name="KSO_WM_TEMPLATE_INDEX" val="20181611"/>
  <p:tag name="KSO_WM_TEMPLATE_SUBCATEGORY" val="combine"/>
  <p:tag name="KSO_WM_TEMPLATE_THUMBS_INDEX" val="1、6、14、15、20、21、23、24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901"/>
  <p:tag name="KSO_WM_UNIT_ADJUSTLAYOUT_ID" val="6"/>
  <p:tag name="KSO_WM_UNIT_COLOR_SCHEME_PARENT_PAGE" val="0_1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diagram20193901_1*a*1"/>
  <p:tag name="KSO_WM_UNIT_INDEX" val="1"/>
  <p:tag name="KSO_WM_UNIT_ISCONTENTSTITLE" val="0"/>
  <p:tag name="KSO_WM_UNIT_LAYERLEVEL" val="1"/>
  <p:tag name="KSO_WM_UNIT_PRESET_TEXT" val="单击添加大标题"/>
  <p:tag name="KSO_WM_UNIT_TEXT_PART_ID" val="2-X"/>
  <p:tag name="KSO_WM_UNIT_TEXT_PART_SIZE" val="49.2*559"/>
  <p:tag name="KSO_WM_UNIT_TYPE" val="a"/>
  <p:tag name="KSO_WM_UNIT_VALUE" val="26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901"/>
  <p:tag name="KSO_WM_UNIT_ADJUSTLAYOUT_ID" val="25"/>
  <p:tag name="KSO_WM_UNIT_COLOR_SCHEME_PARENT_PAGE" val="0_1"/>
  <p:tag name="KSO_WM_UNIT_COLOR_SCHEME_SHAPE_ID" val="2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901_1*i*8"/>
  <p:tag name="KSO_WM_UNIT_INDEX" val="8"/>
  <p:tag name="KSO_WM_UNIT_LAYERLEVEL" val="1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901"/>
  <p:tag name="KSO_WM_UNIT_ADJUSTLAYOUT_ID" val="26"/>
  <p:tag name="KSO_WM_UNIT_COLOR_SCHEME_PARENT_PAGE" val="0_1"/>
  <p:tag name="KSO_WM_UNIT_COLOR_SCHEME_SHAPE_ID" val="26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901_1*i*9"/>
  <p:tag name="KSO_WM_UNIT_INDEX" val="9"/>
  <p:tag name="KSO_WM_UNIT_LAYERLEVEL" val="1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901"/>
  <p:tag name="KSO_WM_UNIT_ADJUSTLAYOUT_ID" val="16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193901_1*f*1"/>
  <p:tag name="KSO_WM_UNIT_INDEX" val="1"/>
  <p:tag name="KSO_WM_UNIT_LAYERLEVEL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为了能让您有更直观的字数感受，并进一步方便使用，我们为您标注了最适合的位置。您输入的文字到这里时，就是最佳视觉效果，请您务必注意。"/>
  <p:tag name="KSO_WM_UNIT_TEXT_PART_ID" val="4-d"/>
  <p:tag name="KSO_WM_UNIT_TEXT_PART_ID_V2" val="d-4-1"/>
  <p:tag name="KSO_WM_UNIT_TEXT_PART_SIZE" val="254.64*854.5"/>
  <p:tag name="KSO_WM_UNIT_TYPE" val="f"/>
  <p:tag name="KSO_WM_UNIT_VALUE" val="520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901"/>
  <p:tag name="KSO_WM_UNIT_ADJUSTLAYOUT_ID" val="6"/>
  <p:tag name="KSO_WM_UNIT_COLOR_SCHEME_PARENT_PAGE" val="0_1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diagram20193901_1*a*1"/>
  <p:tag name="KSO_WM_UNIT_INDEX" val="1"/>
  <p:tag name="KSO_WM_UNIT_ISCONTENTSTITLE" val="0"/>
  <p:tag name="KSO_WM_UNIT_LAYERLEVEL" val="1"/>
  <p:tag name="KSO_WM_UNIT_PRESET_TEXT" val="单击添加大标题"/>
  <p:tag name="KSO_WM_UNIT_TEXT_PART_ID" val="2-X"/>
  <p:tag name="KSO_WM_UNIT_TEXT_PART_SIZE" val="49.2*559"/>
  <p:tag name="KSO_WM_UNIT_TYPE" val="a"/>
  <p:tag name="KSO_WM_UNIT_VALUE" val="26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3901"/>
  <p:tag name="KSO_WM_UNIT_ADJUSTLAYOUT_ID" val="25"/>
  <p:tag name="KSO_WM_UNIT_COLOR_SCHEME_PARENT_PAGE" val="0_1"/>
  <p:tag name="KSO_WM_UNIT_COLOR_SCHEME_SHAPE_ID" val="25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diagram20193901_1*i*8"/>
  <p:tag name="KSO_WM_UNIT_INDEX" val="8"/>
  <p:tag name="KSO_WM_UNIT_LAYERLEVEL" val="1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6739C"/>
      </a:dk2>
      <a:lt2>
        <a:srgbClr val="E7E6E6"/>
      </a:lt2>
      <a:accent1>
        <a:srgbClr val="46739C"/>
      </a:accent1>
      <a:accent2>
        <a:srgbClr val="ED7D31"/>
      </a:accent2>
      <a:accent3>
        <a:srgbClr val="FFFFFF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295</Paragraphs>
  <Slides>40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50">
      <vt:lpstr>Arial</vt:lpstr>
      <vt:lpstr>Calibri Light</vt:lpstr>
      <vt:lpstr>Calibri</vt:lpstr>
      <vt:lpstr>微软雅黑</vt:lpstr>
      <vt:lpstr>宋体</vt:lpstr>
      <vt:lpstr>楷体</vt:lpstr>
      <vt:lpstr>Wingdings</vt:lpstr>
      <vt:lpstr>华文隶书</vt:lpstr>
      <vt:lpstr>隶书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第一阶段的论证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第一阶段的论证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2021-02-10T17:24:16.192</cp:lastPrinted>
  <dcterms:created xsi:type="dcterms:W3CDTF">2021-02-10T17:24:16Z</dcterms:created>
  <dcterms:modified xsi:type="dcterms:W3CDTF">2021-02-10T09:24:20Z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