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emf" ContentType="image/x-em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0.5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59" r:id="rId2"/>
  </p:sldMasterIdLst>
  <p:notesMasterIdLst>
    <p:notesMasterId r:id="rId3"/>
  </p:notesMasterIdLst>
  <p:sldIdLst>
    <p:sldId id="257" r:id="rId4"/>
    <p:sldId id="258" r:id="rId5"/>
    <p:sldId id="259" r:id="rId6"/>
    <p:sldId id="261" r:id="rId7"/>
    <p:sldId id="266" r:id="rId8"/>
    <p:sldId id="262" r:id="rId9"/>
    <p:sldId id="264" r:id="rId10"/>
    <p:sldId id="263" r:id="rId11"/>
    <p:sldId id="265" r:id="rId12"/>
    <p:sldId id="267" r:id="rId13"/>
    <p:sldId id="268" r:id="rId14"/>
    <p:sldId id="270" r:id="rId15"/>
    <p:sldId id="274" r:id="rId16"/>
    <p:sldId id="275" r:id="rId17"/>
    <p:sldId id="272" r:id="rId18"/>
    <p:sldId id="276" r:id="rId19"/>
    <p:sldId id="277" r:id="rId20"/>
    <p:sldId id="271" r:id="rId21"/>
  </p:sldIdLst>
  <p:sldSz cx="12192000" cy="6858000"/>
  <p:notesSz cx="7103745" cy="10234295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tags" Target="tags/tag1.xml" /><Relationship Id="rId23" Type="http://schemas.openxmlformats.org/officeDocument/2006/relationships/presProps" Target="presProps.xml" /><Relationship Id="rId24" Type="http://schemas.openxmlformats.org/officeDocument/2006/relationships/viewProps" Target="viewProps.xml" /><Relationship Id="rId25" Type="http://schemas.openxmlformats.org/officeDocument/2006/relationships/theme" Target="theme/theme1.xml" /><Relationship Id="rId26" Type="http://schemas.openxmlformats.org/officeDocument/2006/relationships/tableStyles" Target="tableStyles.xml" /><Relationship Id="rId3" Type="http://schemas.openxmlformats.org/officeDocument/2006/relationships/notesMaster" Target="notesMasters/notesMaster1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drawings/_rels/vmlDrawing1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6.emf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png" /><Relationship Id="rId3" Type="http://schemas.openxmlformats.org/officeDocument/2006/relationships/slideMaster" Target="../slideMasters/slideMaster2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 rot="5400000" flipV="1">
            <a:off x="2631323" y="-2699413"/>
            <a:ext cx="6928085" cy="1218974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02653" y="3324478"/>
            <a:ext cx="12193905" cy="3118387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2_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 spd="slow" advClick="0">
    <p:push dir="u"/>
  </p:transition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/>
        </p:nvSpPr>
        <p:spPr>
          <a:xfrm>
            <a:off x="1" y="2709045"/>
            <a:ext cx="12190731" cy="4150860"/>
          </a:xfrm>
          <a:prstGeom prst="rect">
            <a:avLst/>
          </a:prstGeom>
          <a:solidFill>
            <a:srgbClr val="DBEEF4">
              <a:alpha val="3372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/>
        </p:nvSpPr>
        <p:spPr>
          <a:xfrm>
            <a:off x="1" y="3429159"/>
            <a:ext cx="12190731" cy="3430747"/>
          </a:xfrm>
          <a:prstGeom prst="rect">
            <a:avLst/>
          </a:prstGeom>
          <a:solidFill>
            <a:srgbClr val="DBEEF4">
              <a:alpha val="3372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1900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/>
        </p:nvSpPr>
        <p:spPr>
          <a:xfrm>
            <a:off x="1" y="4150066"/>
            <a:ext cx="12190731" cy="2709839"/>
          </a:xfrm>
          <a:prstGeom prst="rect">
            <a:avLst/>
          </a:prstGeom>
          <a:solidFill>
            <a:srgbClr val="DBEEF4">
              <a:alpha val="3372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1900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_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/>
        </p:nvSpPr>
        <p:spPr>
          <a:xfrm>
            <a:off x="1" y="4869385"/>
            <a:ext cx="12190731" cy="1990520"/>
          </a:xfrm>
          <a:prstGeom prst="rect">
            <a:avLst/>
          </a:prstGeom>
          <a:solidFill>
            <a:srgbClr val="DBEEF4">
              <a:alpha val="3372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1900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_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/>
        </p:nvSpPr>
        <p:spPr>
          <a:xfrm>
            <a:off x="1" y="5589499"/>
            <a:ext cx="12190731" cy="1270407"/>
          </a:xfrm>
          <a:prstGeom prst="rect">
            <a:avLst/>
          </a:prstGeom>
          <a:solidFill>
            <a:srgbClr val="DBEEF4">
              <a:alpha val="3372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1900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5_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/>
        </p:nvSpPr>
        <p:spPr>
          <a:xfrm>
            <a:off x="1" y="0"/>
            <a:ext cx="12190731" cy="6859906"/>
          </a:xfrm>
          <a:prstGeom prst="rect">
            <a:avLst/>
          </a:prstGeom>
          <a:solidFill>
            <a:srgbClr val="DBEEF4">
              <a:alpha val="3372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1900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22" y="365142"/>
            <a:ext cx="10515874" cy="132562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838222" y="1825710"/>
            <a:ext cx="10515874" cy="435154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22" y="6356645"/>
            <a:ext cx="2743272" cy="365142"/>
          </a:xfrm>
          <a:prstGeom prst="rect">
            <a:avLst/>
          </a:prstGeom>
        </p:spPr>
        <p:txBody>
          <a:bodyPr/>
          <a:lstStyle/>
          <a:p>
            <a:fld id="{880821A2-C1B7-40A8-9AD4-F868C31DAC1B}" type="datetimeFigureOut">
              <a:rPr lang="zh-CN" altLang="en-US" smtClean="0">
                <a:solidFill>
                  <a:prstClr val="black"/>
                </a:solidFill>
              </a:rPr>
              <a:t/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706" y="6356645"/>
            <a:ext cx="4114907" cy="365142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824" y="6356645"/>
            <a:ext cx="2743272" cy="365142"/>
          </a:xfrm>
          <a:prstGeom prst="rect">
            <a:avLst/>
          </a:prstGeom>
        </p:spPr>
        <p:txBody>
          <a:bodyPr/>
          <a:lstStyle/>
          <a:p>
            <a:fld id="{9332FFE7-3918-4A6E-801E-3B7F987216DB}" type="slidenum">
              <a:rPr lang="zh-CN" altLang="en-US" smtClean="0">
                <a:solidFill>
                  <a:prstClr val="black"/>
                </a:solidFill>
              </a:rPr>
              <a:t/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 spd="slow" advClick="0">
    <p:push dir="u"/>
  </p:transition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10" Type="http://schemas.openxmlformats.org/officeDocument/2006/relationships/slideLayout" Target="../slideLayouts/slideLayout20.xml" /><Relationship Id="rId11" Type="http://schemas.openxmlformats.org/officeDocument/2006/relationships/theme" Target="../theme/theme2.xml" /><Relationship Id="rId2" Type="http://schemas.openxmlformats.org/officeDocument/2006/relationships/slideLayout" Target="../slideLayouts/slideLayout12.xml" /><Relationship Id="rId3" Type="http://schemas.openxmlformats.org/officeDocument/2006/relationships/slideLayout" Target="../slideLayouts/slideLayout13.xml" /><Relationship Id="rId4" Type="http://schemas.openxmlformats.org/officeDocument/2006/relationships/slideLayout" Target="../slideLayouts/slideLayout14.xml" /><Relationship Id="rId5" Type="http://schemas.openxmlformats.org/officeDocument/2006/relationships/slideLayout" Target="../slideLayouts/slideLayout15.xml" /><Relationship Id="rId6" Type="http://schemas.openxmlformats.org/officeDocument/2006/relationships/slideLayout" Target="../slideLayouts/slideLayout16.xml" /><Relationship Id="rId7" Type="http://schemas.openxmlformats.org/officeDocument/2006/relationships/slideLayout" Target="../slideLayouts/slideLayout17.xml" /><Relationship Id="rId8" Type="http://schemas.openxmlformats.org/officeDocument/2006/relationships/slideLayout" Target="../slideLayouts/slideLayout18.xml" /><Relationship Id="rId9" Type="http://schemas.openxmlformats.org/officeDocument/2006/relationships/slideLayout" Target="../slideLayouts/slideLayout1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765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65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165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65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65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165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365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65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file:///D:\&#26753;&#36154;\2019\&#35838;&#20214;\2019&#65288;&#31179;&#65289;&#35821;&#25991;&#12288;&#36873;&#20462;&#12288;&#19978;&#20876;&#65288;&#26032;&#25945;&#26448;&#26032;&#26631;&#20934;&#65289;\A67.TIF" TargetMode="External" /><Relationship Id="rId3" Type="http://schemas.openxmlformats.org/officeDocument/2006/relationships/image" Target="../media/image4.png" /><Relationship Id="rId4" Type="http://schemas.openxmlformats.org/officeDocument/2006/relationships/image" Target="../media/image5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oleObject" Target="../embeddings/oleObject1.bin" TargetMode="Internal" /><Relationship Id="rId3" Type="http://schemas.openxmlformats.org/officeDocument/2006/relationships/image" Target="../media/image6.emf" /><Relationship Id="rId4" Type="http://schemas.openxmlformats.org/officeDocument/2006/relationships/image" Target="../media/image5.png" /><Relationship Id="rId5" Type="http://schemas.openxmlformats.org/officeDocument/2006/relationships/vmlDrawing" Target="../drawings/vmlDrawing1.v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矩形 259"/>
          <p:cNvSpPr>
            <a:spLocks noChangeArrowheads="1"/>
          </p:cNvSpPr>
          <p:nvPr/>
        </p:nvSpPr>
        <p:spPr bwMode="auto">
          <a:xfrm>
            <a:off x="190337" y="322067"/>
            <a:ext cx="2376619" cy="350520"/>
          </a:xfrm>
          <a:prstGeom prst="rect">
            <a:avLst/>
          </a:prstGeom>
          <a:noFill/>
          <a:ln w="9525">
            <a:solidFill>
              <a:schemeClr val="accent1">
                <a:lumMod val="50000"/>
              </a:schemeClr>
            </a:solidFill>
            <a:miter lim="800000"/>
          </a:ln>
          <a:effectLst/>
        </p:spPr>
        <p:txBody>
          <a:bodyPr wrap="square" lIns="35993" tIns="35993" rIns="35993" bIns="35993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4F81BD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第二单元  实用性阅读与交流</a:t>
            </a:r>
            <a:endParaRPr lang="zh-CN" altLang="en-US" sz="1400">
              <a:solidFill>
                <a:srgbClr val="4F81BD">
                  <a:lumMod val="50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标题 2"/>
          <p:cNvSpPr txBox="1"/>
          <p:nvPr/>
        </p:nvSpPr>
        <p:spPr>
          <a:xfrm>
            <a:off x="739978" y="1275039"/>
            <a:ext cx="10319053" cy="3173392"/>
          </a:xfrm>
          <a:prstGeom prst="rect">
            <a:avLst/>
          </a:prstGeom>
        </p:spPr>
        <p:txBody>
          <a:bodyPr vert="horz" lIns="91423" tIns="45711" rIns="91423" bIns="45711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1300"/>
              </a:spcBef>
              <a:spcAft>
                <a:spcPts val="1300"/>
              </a:spcAft>
            </a:pPr>
            <a:r>
              <a:rPr lang="zh-CN" altLang="zh-CN" sz="5400" kern="10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第</a:t>
            </a:r>
            <a:r>
              <a:rPr lang="en-US" altLang="zh-CN" sz="5400" kern="10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4</a:t>
            </a:r>
            <a:r>
              <a:rPr lang="zh-CN" altLang="zh-CN" sz="5400" kern="10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课</a:t>
            </a:r>
            <a:r>
              <a:rPr lang="zh-CN" altLang="zh-CN" sz="5400" b="1" kern="10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　</a:t>
            </a:r>
            <a:endParaRPr lang="en-US" altLang="zh-CN" sz="5400" b="1" kern="100">
              <a:solidFill>
                <a:prstClr val="black"/>
              </a:solidFill>
              <a:latin typeface="Times New Roman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>
              <a:spcBef>
                <a:spcPts val="1300"/>
              </a:spcBef>
              <a:spcAft>
                <a:spcPts val="1300"/>
              </a:spcAft>
            </a:pPr>
            <a:r>
              <a:rPr lang="zh-CN" altLang="zh-CN" sz="5400" b="1" kern="10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喜看稻菽千重浪　</a:t>
            </a:r>
            <a:endParaRPr lang="en-US" altLang="zh-CN" sz="3000" b="1" kern="100">
              <a:solidFill>
                <a:prstClr val="black"/>
              </a:solidFill>
              <a:latin typeface="Times New Roman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>
              <a:spcBef>
                <a:spcPts val="1300"/>
              </a:spcBef>
              <a:spcAft>
                <a:spcPts val="1300"/>
              </a:spcAft>
            </a:pPr>
            <a:endParaRPr lang="zh-CN" altLang="zh-CN" sz="3000" b="1" kern="100">
              <a:solidFill>
                <a:prstClr val="black"/>
              </a:solidFill>
              <a:latin typeface="Times New Roman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" name="矩形 17"/>
          <p:cNvSpPr/>
          <p:nvPr/>
        </p:nvSpPr>
        <p:spPr>
          <a:xfrm>
            <a:off x="227312" y="350860"/>
            <a:ext cx="11484910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000" b="1" kern="10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任务活动二　分析结构和手法</a:t>
            </a:r>
            <a:endParaRPr lang="zh-CN" altLang="zh-CN" sz="2000" b="1" kern="100">
              <a:latin typeface="Times New Roman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altLang="zh-CN" sz="2000" kern="100">
                <a:ea typeface="微软雅黑" panose="020b0503020204020204" charset="-122"/>
                <a:cs typeface="Times New Roman" panose="02020603050405020304" pitchFamily="18" charset="0"/>
              </a:rPr>
              <a:t>作者用什么样的结构和手法将这些具体、典型事例贯穿起来的？</a:t>
            </a:r>
            <a:endParaRPr altLang="zh-CN" sz="2000" kern="100"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7025" y="1365885"/>
            <a:ext cx="727392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>
                <a:solidFill>
                  <a:srgbClr val="FF0000"/>
                </a:solidFill>
                <a:sym typeface="+mn-ea"/>
              </a:rPr>
              <a:t>要点一：小标题的结构，体现布局谋篇的精细、巧妙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 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27025" y="1826260"/>
            <a:ext cx="11384280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      </a:t>
            </a:r>
            <a:r>
              <a:rPr lang="zh-CN" altLang="en-US" sz="2000"/>
              <a:t>全文按人物的品质和事迹分类，列小标题组织材料。 曾记否，到中流击水——工作态度、方法 创新是他的灵魂和本质——学术精神、品格 事实是科学家的空气——道德操守、准则 饥饿的威胁在退却——个人理想、志向 特点：条理清晰明白，重点突出；语句精妙、结构工整；内容深刻、突出主题；形式灵动、富于文采。 </a:t>
            </a:r>
            <a:endParaRPr lang="zh-CN" altLang="en-US" sz="2000"/>
          </a:p>
        </p:txBody>
      </p:sp>
      <p:sp>
        <p:nvSpPr>
          <p:cNvPr id="6" name="文本框 5"/>
          <p:cNvSpPr txBox="1"/>
          <p:nvPr/>
        </p:nvSpPr>
        <p:spPr>
          <a:xfrm>
            <a:off x="327025" y="3281680"/>
            <a:ext cx="879284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要点二：表达方式上，记叙为主，夹以描写、议论、说明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94665" y="3843020"/>
            <a:ext cx="1028636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/>
              <a:t>袁隆平是怎样发现真理的，采用了倒叙的手法，追述了袁隆平科学实践的过程(那是1960年7月的一天——发起了挑战)：发现特异稻（欣喜）→护理特异稻（满怀希望）→试种特异稻（失望）→分析研究（自信）→发现真理（收获），并在记叙的同事不断地穿插议论。 </a:t>
            </a:r>
            <a:endParaRPr lang="zh-CN" altLang="en-US" sz="2000"/>
          </a:p>
        </p:txBody>
      </p:sp>
      <p:sp>
        <p:nvSpPr>
          <p:cNvPr id="8" name="文本框 7"/>
          <p:cNvSpPr txBox="1"/>
          <p:nvPr/>
        </p:nvSpPr>
        <p:spPr>
          <a:xfrm>
            <a:off x="327025" y="4857750"/>
            <a:ext cx="11384280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    </a:t>
            </a:r>
            <a:r>
              <a:rPr lang="zh-CN" altLang="en-US" sz="2400" b="1">
                <a:solidFill>
                  <a:srgbClr val="FF0000"/>
                </a:solidFill>
              </a:rPr>
              <a:t>原句赏析：有人说，袁隆平具有敢于挑战的勇气和信心……他根据自己的实践，以科学家的胆识和眼光断定杂交水稻研究具有光辉的前景，他决心义无反顾地坚持研究。</a:t>
            </a:r>
            <a:endParaRPr lang="zh-CN" altLang="en-US" sz="2400"/>
          </a:p>
          <a:p>
            <a:r>
              <a:rPr lang="zh-CN" altLang="en-US" sz="2400"/>
              <a:t>作用：这段议论高度赞美了袁隆平有胆识有眼光、坚持真理的创新精神，表达了对袁隆平的崇敬之情。</a:t>
            </a:r>
            <a:endParaRPr lang="zh-CN" altLang="en-US" sz="2400"/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318770" y="293370"/>
            <a:ext cx="1091438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/>
              <a:t>    </a:t>
            </a:r>
            <a:r>
              <a:rPr lang="en-US" altLang="zh-CN" sz="2400"/>
              <a:t> 题目是文章的“眼睛”，尤其是新闻类文章，它要在第一时间传达出消息中最重要、最吸引人的信息</a:t>
            </a:r>
            <a:r>
              <a:rPr lang="zh-CN" altLang="en-US" sz="2400"/>
              <a:t>。</a:t>
            </a:r>
            <a:r>
              <a:rPr lang="zh-CN" altLang="en-US" sz="2400" b="1">
                <a:solidFill>
                  <a:srgbClr val="FF0000"/>
                </a:solidFill>
              </a:rPr>
              <a:t>作者为什么以“喜看稻菽千重浪”为题？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18770" y="1246505"/>
            <a:ext cx="10965815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/>
              <a:t>       </a:t>
            </a:r>
            <a:r>
              <a:rPr lang="zh-CN" altLang="en-US" sz="2400" b="1"/>
              <a:t>①借用诗句，生动形象，富有神韵和文采。②题目重在描述研究的结果(“喜看”)，四个小标题重在揭示“喜看”的原因。③题目中的“喜看”含义丰富：既写出了袁隆平获得最高科技奖的心情，也写出了作者及人们看到袁隆平做出巨大贡献的喜悦和激动。④题目中的“稻菽”点明了袁隆平的研究对象。⑤“千重浪”形象地描绘了水稻研究的广阔远景，鼓舞和振奋人心。</a:t>
            </a:r>
            <a:endParaRPr lang="zh-CN" altLang="en-US" sz="2400" b="1"/>
          </a:p>
        </p:txBody>
      </p:sp>
      <p:sp>
        <p:nvSpPr>
          <p:cNvPr id="4" name="文本框 3"/>
          <p:cNvSpPr txBox="1"/>
          <p:nvPr/>
        </p:nvSpPr>
        <p:spPr>
          <a:xfrm>
            <a:off x="657225" y="3184525"/>
            <a:ext cx="1133411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请分析小标题的作用。</a:t>
            </a:r>
            <a:endParaRPr lang="zh-CN" altLang="en-US" sz="2800" b="1">
              <a:solidFill>
                <a:srgbClr val="FF0000"/>
              </a:solidFill>
            </a:endParaRPr>
          </a:p>
          <a:p>
            <a:r>
              <a:rPr lang="en-US" altLang="zh-CN" sz="2800" b="1">
                <a:solidFill>
                  <a:srgbClr val="FF0000"/>
                </a:solidFill>
              </a:rPr>
              <a:t>1</a:t>
            </a:r>
            <a:r>
              <a:rPr lang="zh-CN" altLang="en-US" sz="2800" b="1">
                <a:solidFill>
                  <a:srgbClr val="FF0000"/>
                </a:solidFill>
              </a:rPr>
              <a:t>文中四个小标题的核心词分别是什么？</a:t>
            </a:r>
            <a:r>
              <a:rPr lang="en-US" altLang="zh-CN" sz="2800" b="1">
                <a:solidFill>
                  <a:srgbClr val="FF0000"/>
                </a:solidFill>
              </a:rPr>
              <a:t>2这四个小标题能否打乱顺序？</a:t>
            </a:r>
            <a:endParaRPr lang="en-US" altLang="zh-CN" sz="2800" b="1">
              <a:solidFill>
                <a:srgbClr val="FF0000"/>
              </a:solidFill>
            </a:endParaRPr>
          </a:p>
        </p:txBody>
      </p:sp>
      <p:sp>
        <p:nvSpPr>
          <p:cNvPr id="19459" name="文本占位符 19458"/>
          <p:cNvSpPr>
            <a:spLocks noGrp="1"/>
          </p:cNvSpPr>
          <p:nvPr/>
        </p:nvSpPr>
        <p:spPr>
          <a:xfrm>
            <a:off x="428625" y="4137660"/>
            <a:ext cx="11334750" cy="372427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3366"/>
              </a:buClr>
              <a:buSzPct val="75000"/>
              <a:buFont typeface="Wingdings" panose="05000000000000000000" pitchFamily="2" charset="2"/>
              <a:buChar char="l"/>
              <a:defRPr sz="2800" b="0" i="0" u="none" kern="1200" baseline="0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3366"/>
              </a:buClr>
              <a:buSzPct val="75000"/>
              <a:buFont typeface="Wingdings" panose="05000000000000000000" pitchFamily="2" charset="2"/>
              <a:buChar char="–"/>
              <a:defRPr sz="2400" b="0" i="0" u="none" kern="1200" baseline="0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3366"/>
              </a:buClr>
              <a:buSzPct val="75000"/>
              <a:buFont typeface="Wingdings" panose="05000000000000000000" pitchFamily="2" charset="2"/>
              <a:buChar char="l"/>
              <a:defRPr sz="2000" b="0" i="0" u="none" kern="1200" baseline="0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3366"/>
              </a:buClr>
              <a:buSzPct val="80000"/>
              <a:buFont typeface="Wingdings" panose="05000000000000000000" pitchFamily="2" charset="2"/>
              <a:buChar char="–"/>
              <a:defRPr sz="1800" b="0" i="0" u="none" kern="1200" baseline="0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3366"/>
              </a:buClr>
              <a:buSzPct val="65000"/>
              <a:buFont typeface="Wingdings" panose="05000000000000000000" pitchFamily="2" charset="2"/>
              <a:buChar char="l"/>
              <a:defRPr sz="1800" b="0" i="0" u="none" kern="1200" baseline="0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3366"/>
              </a:buClr>
              <a:buSzPct val="65000"/>
              <a:buFont typeface="Wingdings" panose="05000000000000000000" pitchFamily="2" charset="2"/>
              <a:buChar char="l"/>
              <a:defRPr sz="1800" b="0" i="0" u="none" kern="1200" baseline="0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3366"/>
              </a:buClr>
              <a:buSzPct val="65000"/>
              <a:buFont typeface="Wingdings" panose="05000000000000000000" pitchFamily="2" charset="2"/>
              <a:buChar char="l"/>
              <a:defRPr sz="1800" b="0" i="0" u="none" kern="1200" baseline="0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3366"/>
              </a:buClr>
              <a:buSzPct val="65000"/>
              <a:buFont typeface="Wingdings" panose="05000000000000000000" pitchFamily="2" charset="2"/>
              <a:buChar char="l"/>
              <a:defRPr sz="1800" b="0" i="0" u="none" kern="1200" baseline="0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3366"/>
              </a:buClr>
              <a:buSzPct val="65000"/>
              <a:buFont typeface="Wingdings" panose="05000000000000000000" pitchFamily="2" charset="2"/>
              <a:buChar char="l"/>
              <a:defRPr sz="1800" b="0" i="0" u="none" kern="1200" baseline="0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9pPr>
          </a:lstStyle>
          <a:p>
            <a:pPr marL="0" indent="0">
              <a:buNone/>
            </a:pPr>
            <a:r>
              <a:rPr lang="en-US" altLang="zh-CN" sz="2400" b="1"/>
              <a:t>1[明确]　实践　创新　实事求是　引领“绿色革命”</a:t>
            </a:r>
            <a:endParaRPr lang="en-US" altLang="zh-CN" sz="2400" b="1"/>
          </a:p>
          <a:p>
            <a:pPr marL="0" indent="0">
              <a:buNone/>
            </a:pPr>
            <a:r>
              <a:rPr lang="en-US" altLang="zh-CN" sz="2400" b="1"/>
              <a:t>2</a:t>
            </a:r>
            <a:r>
              <a:rPr lang="zh-CN" altLang="en-US" sz="2400" b="1"/>
              <a:t>明确：不行。四个标题是按时间顺序排列，时间线索，分别讲述了袁隆平与水稻研究所取得的阶段性成果。贯穿全文的中心线索是导语中“这位水稻专家的研究成果，不仅使中国率先在世界上实现“超级稻”的目标，而且对解决中国乃至全世界的粮食问题也具有重大意义”，接着，作者按人物的品质和事迹分类列小标题组织材料。</a:t>
            </a:r>
            <a:endParaRPr lang="zh-CN" altLang="en-US" sz="24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945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620395" y="735965"/>
            <a:ext cx="9935210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/>
              <a:t>                                              </a:t>
            </a:r>
            <a:r>
              <a:rPr lang="zh-CN" altLang="en-US" sz="2800"/>
              <a:t>七律·到韶山   毛泽东</a:t>
            </a:r>
            <a:endParaRPr lang="zh-CN" altLang="en-US" sz="2800"/>
          </a:p>
          <a:p>
            <a:r>
              <a:rPr lang="zh-CN" altLang="en-US" sz="2800"/>
              <a:t>  </a:t>
            </a:r>
            <a:r>
              <a:rPr lang="zh-CN" altLang="en-US" sz="2800" b="1">
                <a:solidFill>
                  <a:srgbClr val="FF0000"/>
                </a:solidFill>
              </a:rPr>
              <a:t>                           别梦依稀咒逝川，故园三十二年前。</a:t>
            </a:r>
            <a:endParaRPr lang="zh-CN" altLang="en-US" sz="2800" b="1">
              <a:solidFill>
                <a:srgbClr val="FF0000"/>
              </a:solidFill>
            </a:endParaRPr>
          </a:p>
          <a:p>
            <a:r>
              <a:rPr lang="zh-CN" altLang="en-US" sz="2800" b="1">
                <a:solidFill>
                  <a:srgbClr val="FF0000"/>
                </a:solidFill>
              </a:rPr>
              <a:t>                             红旗卷起农奴戟，黑手高悬霸主鞭。</a:t>
            </a:r>
            <a:endParaRPr lang="zh-CN" altLang="en-US" sz="2800" b="1">
              <a:solidFill>
                <a:srgbClr val="FF0000"/>
              </a:solidFill>
            </a:endParaRPr>
          </a:p>
          <a:p>
            <a:r>
              <a:rPr lang="zh-CN" altLang="en-US" sz="2800" b="1">
                <a:solidFill>
                  <a:srgbClr val="FF0000"/>
                </a:solidFill>
              </a:rPr>
              <a:t>                             为有牺牲多壮志，敢教日月换新天。</a:t>
            </a:r>
            <a:endParaRPr lang="zh-CN" altLang="en-US" sz="2800" b="1">
              <a:solidFill>
                <a:srgbClr val="FF0000"/>
              </a:solidFill>
            </a:endParaRPr>
          </a:p>
          <a:p>
            <a:r>
              <a:rPr lang="zh-CN" altLang="en-US" sz="2800" b="1">
                <a:solidFill>
                  <a:srgbClr val="FF0000"/>
                </a:solidFill>
              </a:rPr>
              <a:t>                             喜看稻菽千重浪，遍地英雄下夕烟。</a:t>
            </a:r>
            <a:endParaRPr lang="zh-CN" altLang="en-US" sz="2800" b="1">
              <a:solidFill>
                <a:srgbClr val="FF0000"/>
              </a:solidFill>
            </a:endParaRPr>
          </a:p>
          <a:p>
            <a:r>
              <a:rPr lang="zh-CN" altLang="en-US" sz="2800"/>
              <a:t>赏析　这首诗写得大喜大悲，气势宏大豪放。全诗以人民英雄为主角，肯定了人民创造历史的真理。在内容上可谓博大精深，在艺术上也独具匠心。它融记叙、抒情和议论于一体，同时运用了多种对比的艺术手法，如时间上昔与今的对比，色彩上红与黑的对比，感情上咒与喜的对比，等等，通过对比，在总体格调上形成了从灰暗凝重到明朗欢快的旋律，使诗的境界大为开阔。</a:t>
            </a:r>
            <a:endParaRPr lang="zh-CN" altLang="en-US" sz="2800"/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26537" y="908678"/>
            <a:ext cx="11647294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  <a:tabLst>
                <a:tab pos="1350645"/>
                <a:tab pos="3870960"/>
              </a:tabLst>
            </a:pPr>
            <a:r>
              <a:rPr lang="en-US" altLang="zh-CN" sz="2400" b="1" kern="100">
                <a:latin typeface="Times New Roman" panose="02020603050405020304"/>
                <a:cs typeface="Courier New" panose="02070309020205020404"/>
              </a:rPr>
              <a:t>1.</a:t>
            </a:r>
            <a:r>
              <a:rPr lang="zh-CN" altLang="zh-CN" sz="2400" b="1" kern="100">
                <a:latin typeface="Times New Roman" panose="02020603050405020304"/>
                <a:cs typeface="Times New Roman" panose="02020603050405020304"/>
              </a:rPr>
              <a:t>请赏析下面《喜看稻菽千重浪》中的文句。</a:t>
            </a:r>
            <a:endParaRPr lang="zh-CN" altLang="zh-CN" sz="1050" kern="10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443530" y="1553756"/>
            <a:ext cx="11304749" cy="3415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612140" algn="just">
              <a:lnSpc>
                <a:spcPct val="150000"/>
              </a:lnSpc>
              <a:spcAft>
                <a:spcPct val="0"/>
              </a:spcAft>
              <a:tabLst>
                <a:tab pos="1350645"/>
                <a:tab pos="3870960"/>
              </a:tabLst>
            </a:pPr>
            <a:r>
              <a:rPr lang="en-US" altLang="zh-CN" sz="2400" b="1" kern="100">
                <a:latin typeface="Times New Roman" panose="02020603050405020304"/>
                <a:ea typeface="楷体_GB2312"/>
                <a:cs typeface="Times New Roman" panose="02020603050405020304"/>
              </a:rPr>
              <a:t>1</a:t>
            </a:r>
            <a:r>
              <a:rPr lang="zh-CN" altLang="zh-CN" sz="2400" b="1" kern="100">
                <a:latin typeface="Times New Roman" panose="02020603050405020304"/>
                <a:ea typeface="楷体_GB2312"/>
                <a:cs typeface="Times New Roman" panose="02020603050405020304"/>
              </a:rPr>
              <a:t>突然，他那敏锐的目光停留在一蔸形态特异、鹤立鸡群的水稻植株上。他屏气静神地伸出双手，欣喜地抚摸着那可爱的稻穗，激动得几乎要喊出声来！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  <a:tabLst>
                <a:tab pos="1350645"/>
                <a:tab pos="3870960"/>
              </a:tabLst>
            </a:pPr>
            <a:r>
              <a:rPr lang="zh-CN" altLang="zh-CN" sz="2400" b="1" kern="100">
                <a:solidFill>
                  <a:srgbClr val="FF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答案　</a:t>
            </a:r>
            <a:r>
              <a:rPr lang="zh-CN" altLang="zh-CN" sz="2400" b="1" kern="10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作者用</a:t>
            </a:r>
            <a:r>
              <a:rPr lang="en-US" altLang="zh-CN" sz="2400" b="1" kern="10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sz="2400" b="1" kern="10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敏锐</a:t>
            </a:r>
            <a:r>
              <a:rPr lang="en-US" altLang="zh-CN" sz="2400" b="1" kern="10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/>
              </a:rPr>
              <a:t>”“</a:t>
            </a:r>
            <a:r>
              <a:rPr lang="zh-CN" altLang="zh-CN" sz="2400" b="1" kern="10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屏气静神</a:t>
            </a:r>
            <a:r>
              <a:rPr lang="en-US" altLang="zh-CN" sz="2400" b="1" kern="10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/>
              </a:rPr>
              <a:t>”“</a:t>
            </a:r>
            <a:r>
              <a:rPr lang="zh-CN" altLang="zh-CN" sz="2400" b="1" kern="10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欣喜</a:t>
            </a:r>
            <a:r>
              <a:rPr lang="en-US" altLang="zh-CN" sz="2400" b="1" kern="10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sz="2400" b="1" kern="10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三个极富感染力的形容词，准确无误地抓住了主人公袁隆平在发现雄性不育植株时的心情，再配以</a:t>
            </a:r>
            <a:r>
              <a:rPr lang="en-US" altLang="zh-CN" sz="2400" b="1" kern="10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sz="2400" b="1" kern="10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停留</a:t>
            </a:r>
            <a:r>
              <a:rPr lang="en-US" altLang="zh-CN" sz="2400" b="1" kern="10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/>
              </a:rPr>
              <a:t>”“</a:t>
            </a:r>
            <a:r>
              <a:rPr lang="zh-CN" altLang="zh-CN" sz="2400" b="1" kern="10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伸出</a:t>
            </a:r>
            <a:r>
              <a:rPr lang="en-US" altLang="zh-CN" sz="2400" b="1" kern="10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/>
              </a:rPr>
              <a:t>”“</a:t>
            </a:r>
            <a:r>
              <a:rPr lang="zh-CN" altLang="zh-CN" sz="2400" b="1" kern="10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抚摸</a:t>
            </a:r>
            <a:r>
              <a:rPr lang="en-US" altLang="zh-CN" sz="2400" b="1" kern="10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sz="2400" b="1" kern="10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三个动词，就更是详尽地突出了他工作认真专注、观察严谨细致、科研一丝不苟的个性。</a:t>
            </a:r>
            <a:endParaRPr lang="zh-CN" altLang="zh-CN" sz="1050" kern="100">
              <a:solidFill>
                <a:srgbClr val="FF0000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06095" y="443865"/>
            <a:ext cx="102743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任务活动三　让人物跃然纸上——赏析人物通讯的细节描写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63525" y="301625"/>
            <a:ext cx="11681460" cy="2861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indent="612140" algn="just">
              <a:lnSpc>
                <a:spcPct val="150000"/>
              </a:lnSpc>
              <a:tabLst>
                <a:tab pos="1350645"/>
                <a:tab pos="3870960"/>
              </a:tabLst>
            </a:pPr>
            <a:r>
              <a:rPr lang="en-US" altLang="zh-CN" sz="2400" b="1" kern="100">
                <a:solidFill>
                  <a:prstClr val="black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2</a:t>
            </a:r>
            <a:r>
              <a:rPr lang="zh-CN" altLang="zh-CN" sz="2400" b="1" kern="100">
                <a:solidFill>
                  <a:prstClr val="black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湖南长沙马坡岭笼罩在薄雾之中，空中不时飘下雨点。袁隆平眯起双眼，出神地打量着这片几百亩大的试验田，然后跨过水渠，迈步走进田间。他蹲下身子翻看着土壤。</a:t>
            </a:r>
            <a:endParaRPr lang="zh-CN" altLang="zh-CN" sz="1050" kern="10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  <a:tabLst>
                <a:tab pos="1350645"/>
                <a:tab pos="3870960"/>
              </a:tabLst>
            </a:pPr>
            <a:r>
              <a:rPr lang="zh-CN" altLang="zh-CN" sz="2400" b="1" kern="100">
                <a:solidFill>
                  <a:srgbClr val="FF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答案　</a:t>
            </a:r>
            <a:r>
              <a:rPr lang="zh-CN" altLang="zh-CN" sz="2400" b="1" kern="10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作者用</a:t>
            </a:r>
            <a:r>
              <a:rPr lang="en-US" altLang="zh-CN" sz="2400" b="1" kern="10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sz="2400" b="1" kern="10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眯起</a:t>
            </a:r>
            <a:r>
              <a:rPr lang="en-US" altLang="zh-CN" sz="2400" b="1" kern="10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/>
              </a:rPr>
              <a:t>”“</a:t>
            </a:r>
            <a:r>
              <a:rPr lang="zh-CN" altLang="zh-CN" sz="2400" b="1" kern="10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打量</a:t>
            </a:r>
            <a:r>
              <a:rPr lang="en-US" altLang="zh-CN" sz="2400" b="1" kern="10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/>
              </a:rPr>
              <a:t>”“</a:t>
            </a:r>
            <a:r>
              <a:rPr lang="zh-CN" altLang="zh-CN" sz="2400" b="1" kern="10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蹲下</a:t>
            </a:r>
            <a:r>
              <a:rPr lang="en-US" altLang="zh-CN" sz="2400" b="1" kern="10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/>
              </a:rPr>
              <a:t>”“</a:t>
            </a:r>
            <a:r>
              <a:rPr lang="zh-CN" altLang="zh-CN" sz="2400" b="1" kern="10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翻看</a:t>
            </a:r>
            <a:r>
              <a:rPr lang="en-US" altLang="zh-CN" sz="2400" b="1" kern="10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sz="2400" b="1" kern="10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几个动词，写出了袁隆平工作认真、敬业的科学精神。</a:t>
            </a:r>
            <a:endParaRPr lang="zh-CN" altLang="zh-CN" sz="1050" kern="100">
              <a:solidFill>
                <a:srgbClr val="FF0000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89811" y="3162752"/>
            <a:ext cx="11412000" cy="230695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400" kern="100"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   3</a:t>
            </a:r>
            <a:r>
              <a:rPr lang="zh-CN" altLang="zh-CN" sz="2400" kern="10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他头顶烈日脚踩淤泥弯腰驼背去寻找这种天然雄性不育株，已是第</a:t>
            </a:r>
            <a:r>
              <a:rPr lang="en-US" altLang="zh-CN" sz="2400" kern="10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14</a:t>
            </a:r>
            <a:r>
              <a:rPr lang="zh-CN" altLang="zh-CN" sz="2400" kern="10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天了。突然他的目光停留在一株雄花不开裂、性状奇特的植株上，这正是退化了的雄蕊。他马上把这株洞庭早籼天然雄性不育株用布条标记。袁隆平欣喜异常，水稻雄性不育植株，终于找到了。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89811" y="5633884"/>
            <a:ext cx="11412000" cy="57708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400" b="1" kern="10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答案　</a:t>
            </a:r>
            <a:r>
              <a:rPr lang="zh-CN" altLang="zh-CN" sz="2400" kern="100">
                <a:solidFill>
                  <a:srgbClr val="C00000"/>
                </a:solidFill>
                <a:latin typeface="方正隶变简体" panose="03000509000000000000" pitchFamily="65" charset="-122"/>
                <a:ea typeface="微软雅黑" panose="020b0503020204020204" charset="-122"/>
                <a:cs typeface="Times New Roman" panose="02020603050405020304" pitchFamily="18" charset="0"/>
              </a:rPr>
              <a:t>动作细节充分表现了袁隆平寻找新品种的艰辛和发现新品种的欣喜。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377667" y="507902"/>
            <a:ext cx="11647294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  <a:tabLst>
                <a:tab pos="1350645"/>
                <a:tab pos="3870960"/>
              </a:tabLst>
            </a:pPr>
            <a:r>
              <a:rPr lang="en-US" altLang="zh-CN" sz="2400" b="1" kern="100">
                <a:latin typeface="Times New Roman" panose="02020603050405020304"/>
                <a:cs typeface="Courier New" panose="02070309020205020404"/>
              </a:rPr>
              <a:t>4.</a:t>
            </a:r>
            <a:r>
              <a:rPr lang="zh-CN" altLang="zh-CN" sz="2400" b="1" kern="100">
                <a:latin typeface="Times New Roman" panose="02020603050405020304"/>
                <a:cs typeface="Times New Roman" panose="02020603050405020304"/>
              </a:rPr>
              <a:t>袁隆平谈</a:t>
            </a:r>
            <a:r>
              <a:rPr lang="en-US" altLang="zh-CN" sz="2400" b="1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sz="2400" b="1" kern="100">
                <a:latin typeface="Times New Roman" panose="02020603050405020304"/>
                <a:cs typeface="Times New Roman" panose="02020603050405020304"/>
              </a:rPr>
              <a:t>梦</a:t>
            </a:r>
            <a:r>
              <a:rPr lang="en-US" altLang="zh-CN" sz="2400" b="1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sz="2400" b="1" kern="100">
                <a:latin typeface="Times New Roman" panose="02020603050405020304"/>
                <a:cs typeface="Times New Roman" panose="02020603050405020304"/>
              </a:rPr>
              <a:t>这一细节体现出袁隆平怎样的精神品质？</a:t>
            </a:r>
            <a:endParaRPr lang="zh-CN" altLang="zh-CN" sz="1050" kern="10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378125" y="1153181"/>
            <a:ext cx="11304749" cy="1113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  <a:tabLst>
                <a:tab pos="1350645"/>
                <a:tab pos="3870960"/>
              </a:tabLst>
            </a:pPr>
            <a:r>
              <a:rPr lang="zh-CN" altLang="zh-CN" sz="2400" b="1" kern="100">
                <a:solidFill>
                  <a:srgbClr val="FF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答案　</a:t>
            </a:r>
            <a:r>
              <a:rPr lang="zh-CN" altLang="zh-CN" sz="2400" b="1" kern="10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从袁隆平谈</a:t>
            </a:r>
            <a:r>
              <a:rPr lang="en-US" altLang="zh-CN" sz="2400" b="1" kern="10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sz="2400" b="1" kern="10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梦</a:t>
            </a:r>
            <a:r>
              <a:rPr lang="en-US" altLang="zh-CN" sz="2400" b="1" kern="10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sz="2400" b="1" kern="10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这一细节可以看出袁隆平是一个有着高尚品德的人，他有着为中国人民及世界人民的幸福而努力追求的精神。</a:t>
            </a:r>
            <a:endParaRPr lang="zh-CN" altLang="zh-CN" sz="1050" kern="100">
              <a:solidFill>
                <a:srgbClr val="FF0000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77825" y="2468245"/>
            <a:ext cx="10890250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/>
              <a:t>5</a:t>
            </a:r>
            <a:r>
              <a:rPr lang="zh-CN" altLang="en-US" sz="2400" b="1"/>
              <a:t>通过学习这篇通讯，你对袁隆平有什么认识？从袁身上受到了什么启发？</a:t>
            </a:r>
            <a:endParaRPr lang="zh-CN" altLang="en-US" sz="2400" b="1"/>
          </a:p>
          <a:p>
            <a:r>
              <a:rPr lang="en-US" altLang="zh-CN" sz="2400" b="1"/>
              <a:t>6</a:t>
            </a:r>
            <a:r>
              <a:rPr lang="zh-CN" altLang="en-US" sz="2400" b="1"/>
              <a:t>.鲁迅在《中国人失掉自信力了吗》中指出：“我们从古以来，就有埋头苦干的人，有拼命硬干的人，有为民请命的人，有舍身求法的人……这就是中国的脊梁。”你认为袁隆平是“中国的脊梁”吗？请说说理由。要点：是“中国的脊梁”。</a:t>
            </a:r>
            <a:endParaRPr lang="zh-CN" altLang="en-US" sz="2400" b="1"/>
          </a:p>
        </p:txBody>
      </p:sp>
      <p:sp>
        <p:nvSpPr>
          <p:cNvPr id="6" name="文本框 5"/>
          <p:cNvSpPr txBox="1"/>
          <p:nvPr/>
        </p:nvSpPr>
        <p:spPr>
          <a:xfrm>
            <a:off x="448945" y="4518660"/>
            <a:ext cx="1116266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答案</a:t>
            </a:r>
            <a:r>
              <a:rPr lang="en-US" altLang="zh-CN" sz="2400" b="1">
                <a:solidFill>
                  <a:srgbClr val="FF0000"/>
                </a:solidFill>
              </a:rPr>
              <a:t>5</a:t>
            </a:r>
            <a:r>
              <a:rPr lang="zh-CN" altLang="en-US" sz="2400" b="1">
                <a:solidFill>
                  <a:srgbClr val="FF0000"/>
                </a:solidFill>
              </a:rPr>
              <a:t>要点：热爱并献身于农科研事业；勇于实践，敢于探索；解放思想，破除迷信，敢于创新；坚持真理，实事求是；矢志为中国和世界人民作贡献。</a:t>
            </a:r>
            <a:endParaRPr lang="zh-CN" altLang="en-US" sz="2400" b="1">
              <a:solidFill>
                <a:srgbClr val="FF0000"/>
              </a:solidFill>
            </a:endParaRPr>
          </a:p>
          <a:p>
            <a:r>
              <a:rPr lang="zh-CN" altLang="en-US" sz="2400" b="1">
                <a:solidFill>
                  <a:srgbClr val="FF0000"/>
                </a:solidFill>
              </a:rPr>
              <a:t>6理由是：①志向高远，开拓奉献，品格高尚。②自己的研究的领域里，为中国和世界人民作出了杰出的贡献。③具有杰出的才华、创新的精神和顽强的意志。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626" name="标题 26625"/>
          <p:cNvSpPr>
            <a:spLocks noGrp="1"/>
          </p:cNvSpPr>
          <p:nvPr>
            <p:ph type="title" idx="4294967295"/>
          </p:nvPr>
        </p:nvSpPr>
        <p:spPr>
          <a:xfrm>
            <a:off x="1625600" y="762000"/>
            <a:ext cx="10566400" cy="1143000"/>
          </a:xfrm>
        </p:spPr>
        <p:txBody>
          <a:bodyPr anchor="b"/>
          <a:lstStyle/>
          <a:p>
            <a:r>
              <a:rPr lang="zh-CN" altLang="en-US" sz="3200">
                <a:solidFill>
                  <a:srgbClr val="FF0000"/>
                </a:solidFill>
              </a:rPr>
              <a:t>课堂练习</a:t>
            </a:r>
            <a:br>
              <a:rPr lang="zh-CN" altLang="en-US" sz="3200">
                <a:solidFill>
                  <a:srgbClr val="FF0000"/>
                </a:solidFill>
              </a:rPr>
            </a:b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6627" name="文本占位符 26626"/>
          <p:cNvSpPr>
            <a:spLocks noGrp="1"/>
          </p:cNvSpPr>
          <p:nvPr>
            <p:ph type="body" idx="4294967295"/>
          </p:nvPr>
        </p:nvSpPr>
        <p:spPr>
          <a:xfrm>
            <a:off x="1169035" y="2085975"/>
            <a:ext cx="10257155" cy="3724275"/>
          </a:xfrm>
        </p:spPr>
        <p:txBody>
          <a:bodyPr/>
          <a:lstStyle/>
          <a:p>
            <a:pPr marL="711200" indent="-711200"/>
            <a:r>
              <a:rPr lang="zh-CN" altLang="en-US" b="1"/>
              <a:t>你总结一下袁隆平具有哪些优秀的品质？请用下面的格式回答。</a:t>
            </a:r>
            <a:endParaRPr lang="zh-CN" altLang="en-US" b="1"/>
          </a:p>
          <a:p>
            <a:pPr marL="711200" indent="-711200"/>
            <a:r>
              <a:rPr lang="zh-CN" altLang="en-US" b="1"/>
              <a:t>袁隆平是一位</a:t>
            </a:r>
            <a:r>
              <a:rPr lang="zh-CN" altLang="en-US" b="1" u="sng"/>
              <a:t>                </a:t>
            </a:r>
            <a:r>
              <a:rPr lang="zh-CN" altLang="en-US" b="1"/>
              <a:t>的实践者</a:t>
            </a:r>
            <a:endParaRPr lang="zh-CN" altLang="en-US" b="1"/>
          </a:p>
          <a:p>
            <a:pPr marL="711200" indent="-711200"/>
            <a:r>
              <a:rPr lang="zh-CN" altLang="en-US" b="1"/>
              <a:t>袁隆平是一位 </a:t>
            </a:r>
            <a:r>
              <a:rPr lang="zh-CN" altLang="en-US" b="1" u="sng"/>
              <a:t>               </a:t>
            </a:r>
            <a:r>
              <a:rPr lang="zh-CN" altLang="en-US" b="1"/>
              <a:t>的研究者</a:t>
            </a:r>
            <a:endParaRPr lang="zh-CN" altLang="en-US" b="1"/>
          </a:p>
          <a:p>
            <a:pPr marL="711200" indent="-711200"/>
            <a:r>
              <a:rPr lang="zh-CN" altLang="en-US" b="1"/>
              <a:t>袁隆平是一位 </a:t>
            </a:r>
            <a:r>
              <a:rPr lang="zh-CN" altLang="en-US" b="1" u="sng"/>
              <a:t>               </a:t>
            </a:r>
            <a:r>
              <a:rPr lang="zh-CN" altLang="en-US" b="1"/>
              <a:t>的捍卫者</a:t>
            </a:r>
            <a:endParaRPr lang="zh-CN" altLang="en-US" b="1"/>
          </a:p>
          <a:p>
            <a:pPr marL="711200" indent="-711200"/>
            <a:r>
              <a:rPr lang="zh-CN" altLang="en-US" b="1"/>
              <a:t>袁隆平是一位 </a:t>
            </a:r>
            <a:r>
              <a:rPr lang="zh-CN" altLang="en-US" b="1" u="sng"/>
              <a:t>              </a:t>
            </a:r>
            <a:r>
              <a:rPr lang="zh-CN" altLang="en-US" b="1"/>
              <a:t> 的追梦者</a:t>
            </a:r>
            <a:endParaRPr lang="zh-CN" altLang="en-US" b="1"/>
          </a:p>
          <a:p>
            <a:pPr marL="711200" indent="-711200"/>
            <a:endParaRPr lang="zh-CN" altLang="en-US" b="1"/>
          </a:p>
        </p:txBody>
      </p: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651" name="文本占位符 27650"/>
          <p:cNvSpPr>
            <a:spLocks noGrp="1"/>
          </p:cNvSpPr>
          <p:nvPr>
            <p:ph type="body" idx="4294967295"/>
          </p:nvPr>
        </p:nvSpPr>
        <p:spPr>
          <a:xfrm>
            <a:off x="792480" y="1566545"/>
            <a:ext cx="10257155" cy="3724275"/>
          </a:xfrm>
        </p:spPr>
        <p:txBody>
          <a:bodyPr/>
          <a:lstStyle/>
          <a:p>
            <a:r>
              <a:rPr lang="zh-CN" altLang="en-US" sz="2400"/>
              <a:t>明确：</a:t>
            </a:r>
            <a:endParaRPr lang="zh-CN" altLang="en-US" sz="2400"/>
          </a:p>
          <a:p>
            <a:r>
              <a:rPr lang="zh-CN" altLang="en-US" sz="2400"/>
              <a:t>（</a:t>
            </a:r>
            <a:r>
              <a:rPr lang="en-US" altLang="zh-CN" sz="2400"/>
              <a:t>1</a:t>
            </a:r>
            <a:r>
              <a:rPr lang="zh-CN" altLang="en-US" sz="2400"/>
              <a:t>）袁隆平是一位扎根农田，挥洒汗水，专注敬业，严谨认真的实践者；</a:t>
            </a:r>
            <a:endParaRPr lang="zh-CN" altLang="en-US" sz="2400"/>
          </a:p>
          <a:p>
            <a:r>
              <a:rPr lang="zh-CN" altLang="en-US" sz="2400"/>
              <a:t>（</a:t>
            </a:r>
            <a:r>
              <a:rPr lang="en-US" altLang="zh-CN" sz="2400"/>
              <a:t>2</a:t>
            </a:r>
            <a:r>
              <a:rPr lang="zh-CN" altLang="en-US" sz="2400"/>
              <a:t>）袁隆平是一位不迷信权威，不动摇，不退却，极具韧性的研究者；</a:t>
            </a:r>
            <a:endParaRPr lang="zh-CN" altLang="en-US" sz="2400"/>
          </a:p>
          <a:p>
            <a:r>
              <a:rPr lang="zh-CN" altLang="en-US" sz="2400"/>
              <a:t>（</a:t>
            </a:r>
            <a:r>
              <a:rPr lang="en-US" altLang="zh-CN" sz="2400"/>
              <a:t>3</a:t>
            </a:r>
            <a:r>
              <a:rPr lang="zh-CN" altLang="en-US" sz="2400"/>
              <a:t>）袁隆平是一位勇于担当，坚持实事求是，不计个人风险的捍卫者；</a:t>
            </a:r>
            <a:endParaRPr lang="zh-CN" altLang="en-US" sz="2400"/>
          </a:p>
          <a:p>
            <a:r>
              <a:rPr lang="zh-CN" altLang="en-US" sz="2400"/>
              <a:t>（</a:t>
            </a:r>
            <a:r>
              <a:rPr lang="en-US" altLang="zh-CN" sz="2400"/>
              <a:t>4</a:t>
            </a:r>
            <a:r>
              <a:rPr lang="zh-CN" altLang="en-US" sz="2400"/>
              <a:t>）袁隆平是一位心怀天下，情系世界，生命不息，追求不止的追梦者。</a:t>
            </a:r>
            <a:endParaRPr lang="zh-CN" altLang="en-US" sz="2400"/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306070" y="485140"/>
            <a:ext cx="11404600" cy="5015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/>
              <a:t>                                   </a:t>
            </a:r>
            <a:r>
              <a:rPr lang="zh-CN" altLang="en-US" sz="3200"/>
              <a:t>用一粒种子改变世界的袁隆平</a:t>
            </a:r>
            <a:endParaRPr lang="zh-CN" altLang="en-US" sz="3200"/>
          </a:p>
          <a:p>
            <a:r>
              <a:rPr lang="zh-CN" altLang="en-US" sz="3200"/>
              <a:t>这篇人物通讯通过具体事例展现了科学家袁隆平重视实践、实事求是、敢于向权威宣战、大胆创新的精神，也表现了他引领“绿色革命”的宏愿，高度评价了这位杂交水稻专家的研究成果的重大意义：不仅使中国率先在世界上实现“超级稻”目标，而且对解决中国乃至全世界的粮食问题也具有重大意义。文章也表达了对袁隆平的崇敬之情。他志向高远，开拓奉献，品格高尚，富有创新精神和坚忍不拔的意志，值得我们学习。</a:t>
            </a:r>
            <a:endParaRPr lang="zh-CN" altLang="en-US" sz="3200"/>
          </a:p>
          <a:p>
            <a:r>
              <a:rPr lang="zh-CN" altLang="en-US" sz="3200" b="1">
                <a:solidFill>
                  <a:srgbClr val="FF0000"/>
                </a:solidFill>
              </a:rPr>
              <a:t>[应用角度]　“向传统挑战”“志与力”“奉献”“淡泊”“勤奋”“名利”“创新”“坚韧”等。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pic>
        <p:nvPicPr>
          <p:cNvPr id="3" name="New picture" hidden="1"/>
          <p:cNvPicPr/>
          <p:nvPr/>
        </p:nvPicPr>
        <p:blipFill>
          <a:blip r:embed="rId2"/>
          <a:stretch>
            <a:fillRect/>
          </a:stretch>
        </p:blipFill>
        <p:spPr>
          <a:xfrm>
            <a:off x="10718800" y="11036300"/>
            <a:ext cx="342900" cy="4826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663575" y="1212850"/>
            <a:ext cx="10680065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</a:rPr>
              <a:t>语言建构与运用</a:t>
            </a:r>
            <a:r>
              <a:rPr lang="zh-CN" altLang="en-US" sz="3600"/>
              <a:t>     把握人物通讯的写作特点。</a:t>
            </a:r>
            <a:endParaRPr lang="zh-CN" altLang="en-US" sz="3600"/>
          </a:p>
          <a:p>
            <a:r>
              <a:rPr lang="zh-CN" altLang="en-US" sz="3600">
                <a:solidFill>
                  <a:srgbClr val="FF0000"/>
                </a:solidFill>
              </a:rPr>
              <a:t>思维发展与提升</a:t>
            </a:r>
            <a:r>
              <a:rPr lang="zh-CN" altLang="en-US" sz="3600"/>
              <a:t>     体悟选材特点、细节描写的魅力以及结构特点。</a:t>
            </a:r>
            <a:endParaRPr lang="zh-CN" altLang="en-US" sz="3600"/>
          </a:p>
          <a:p>
            <a:r>
              <a:rPr lang="zh-CN" altLang="en-US" sz="3600">
                <a:solidFill>
                  <a:srgbClr val="FF0000"/>
                </a:solidFill>
              </a:rPr>
              <a:t>审美鉴赏与创造</a:t>
            </a:r>
            <a:r>
              <a:rPr lang="zh-CN" altLang="en-US" sz="3600"/>
              <a:t>      体会袁隆平的高贵品质中表现出的情感美和本文的结构美。</a:t>
            </a:r>
            <a:endParaRPr lang="zh-CN" altLang="en-US" sz="3600"/>
          </a:p>
          <a:p>
            <a:r>
              <a:rPr lang="zh-CN" altLang="en-US" sz="3600">
                <a:solidFill>
                  <a:srgbClr val="FF0000"/>
                </a:solidFill>
              </a:rPr>
              <a:t>文化传承与理解     </a:t>
            </a:r>
            <a:r>
              <a:rPr lang="zh-CN" altLang="en-US" sz="3600"/>
              <a:t>体会了解袁隆平在水稻研究上的贡献，并学习他在科学上的执着精神。 </a:t>
            </a:r>
            <a:endParaRPr lang="zh-CN" altLang="en-US" sz="3600"/>
          </a:p>
        </p:txBody>
      </p:sp>
      <p:sp>
        <p:nvSpPr>
          <p:cNvPr id="3" name="文本框 2"/>
          <p:cNvSpPr txBox="1"/>
          <p:nvPr/>
        </p:nvSpPr>
        <p:spPr>
          <a:xfrm>
            <a:off x="441325" y="326390"/>
            <a:ext cx="254000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b="1"/>
              <a:t>学习目标</a:t>
            </a:r>
            <a:endParaRPr lang="zh-CN" altLang="en-US" sz="4000" b="1"/>
          </a:p>
        </p:txBody>
      </p: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676275" y="1918335"/>
            <a:ext cx="5201920" cy="41541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/>
              <a:t>       </a:t>
            </a:r>
            <a:r>
              <a:rPr lang="zh-CN" altLang="en-US" sz="2400" b="1">
                <a:solidFill>
                  <a:srgbClr val="FF0000"/>
                </a:solidFill>
              </a:rPr>
              <a:t>他对饥馑有着刻骨铭心的记忆，因而把毕生的奋斗目标确定为让所有的人远离饥饿。当他还是一位平凡得不能再平凡的乡村教师时，他已具有了挑战世界权威的智慧和胆识；当他誉满寰宇，成为引领世界“绿色革命”的首席顾问时，他仍然只是专注于田畴，淡泊名利，甘心做一介农夫。已过古稀之年，却对大自然的探秘无休无止，他是一位真正的耕耘者。喜看稻菽千重浪，最是风流袁隆平。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61291" y="397451"/>
            <a:ext cx="1503680" cy="4914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600" b="1">
                <a:solidFill>
                  <a:prstClr val="black"/>
                </a:solidFill>
                <a:latin typeface="Impact" panose="020b0806030902050204" pitchFamily="34" charset="0"/>
                <a:ea typeface="微软雅黑" panose="020b0503020204020204" charset="-122"/>
                <a:cs typeface="宋体" panose="02010600030101010101" pitchFamily="2" charset="-122"/>
              </a:rPr>
              <a:t>情境导入</a:t>
            </a:r>
            <a:endParaRPr lang="en-US" altLang="zh-CN" sz="2600" b="1">
              <a:solidFill>
                <a:prstClr val="black"/>
              </a:solidFill>
              <a:latin typeface="Impact" pitchFamily="34" charset="0"/>
              <a:ea typeface="微软雅黑" panose="020b0503020204020204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16025" y="1352550"/>
            <a:ext cx="379603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b="1">
                <a:sym typeface="+mn-ea"/>
              </a:rPr>
              <a:t>感动中国颁奖辞——袁隆平</a:t>
            </a:r>
            <a:endParaRPr lang="zh-CN" altLang="en-US" b="1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54115" y="182245"/>
            <a:ext cx="4504690" cy="649414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335264" y="764871"/>
            <a:ext cx="8750785" cy="476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  <a:tabLst>
                <a:tab pos="1350645"/>
                <a:tab pos="3870960"/>
              </a:tabLst>
            </a:pP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612140" algn="just">
              <a:lnSpc>
                <a:spcPct val="150000"/>
              </a:lnSpc>
              <a:spcAft>
                <a:spcPct val="0"/>
              </a:spcAft>
              <a:tabLst>
                <a:tab pos="1350645"/>
                <a:tab pos="3870960"/>
              </a:tabLst>
            </a:pPr>
            <a:r>
              <a:rPr lang="zh-CN" altLang="zh-CN" sz="2400" b="1" kern="10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杂交水稻之父</a:t>
            </a:r>
            <a:r>
              <a:rPr lang="en-US" altLang="zh-CN" sz="2400" b="1" kern="100"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——</a:t>
            </a:r>
            <a:r>
              <a:rPr lang="zh-CN" altLang="zh-CN" sz="2400" b="1" kern="10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袁隆平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612140">
              <a:lnSpc>
                <a:spcPct val="150000"/>
              </a:lnSpc>
              <a:tabLst>
                <a:tab pos="1350645"/>
                <a:tab pos="3870960"/>
              </a:tabLst>
            </a:pPr>
            <a:r>
              <a:rPr lang="zh-CN" altLang="zh-CN" sz="2400" b="1" kern="100">
                <a:latin typeface="Times New Roman" panose="02020603050405020304"/>
                <a:cs typeface="Times New Roman" panose="02020603050405020304"/>
              </a:rPr>
              <a:t>袁隆平，</a:t>
            </a:r>
            <a:r>
              <a:rPr lang="en-US" altLang="zh-CN" sz="2400" b="1" kern="100">
                <a:latin typeface="Times New Roman" panose="02020603050405020304"/>
                <a:cs typeface="Courier New" panose="02070309020205020404"/>
              </a:rPr>
              <a:t>1930</a:t>
            </a:r>
            <a:r>
              <a:rPr lang="zh-CN" altLang="zh-CN" sz="2400" b="1" kern="100">
                <a:latin typeface="Times New Roman" panose="02020603050405020304"/>
                <a:cs typeface="Times New Roman" panose="02020603050405020304"/>
              </a:rPr>
              <a:t>年</a:t>
            </a:r>
            <a:r>
              <a:rPr lang="en-US" altLang="zh-CN" sz="2400" b="1" kern="100">
                <a:latin typeface="Times New Roman" panose="02020603050405020304"/>
                <a:cs typeface="Courier New" panose="02070309020205020404"/>
              </a:rPr>
              <a:t>9</a:t>
            </a:r>
            <a:r>
              <a:rPr lang="zh-CN" altLang="zh-CN" sz="2400" b="1" kern="100">
                <a:latin typeface="Times New Roman" panose="02020603050405020304"/>
                <a:cs typeface="Times New Roman" panose="02020603050405020304"/>
              </a:rPr>
              <a:t>月</a:t>
            </a:r>
            <a:r>
              <a:rPr lang="en-US" altLang="zh-CN" sz="2400" b="1" kern="100">
                <a:latin typeface="Times New Roman" panose="02020603050405020304"/>
                <a:cs typeface="Courier New" panose="02070309020205020404"/>
              </a:rPr>
              <a:t>7</a:t>
            </a:r>
            <a:r>
              <a:rPr lang="zh-CN" altLang="zh-CN" sz="2400" b="1" kern="100">
                <a:latin typeface="Times New Roman" panose="02020603050405020304"/>
                <a:cs typeface="Times New Roman" panose="02020603050405020304"/>
              </a:rPr>
              <a:t>日生于北京，江西德安县人，无党派人士，现居湖南长沙。中国杂交水稻育种专家，被称为中国的</a:t>
            </a:r>
            <a:r>
              <a:rPr lang="en-US" altLang="zh-CN" sz="2400" b="1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sz="2400" b="1" kern="100">
                <a:latin typeface="Times New Roman" panose="02020603050405020304"/>
                <a:cs typeface="Times New Roman" panose="02020603050405020304"/>
              </a:rPr>
              <a:t>杂交水稻之父</a:t>
            </a:r>
            <a:r>
              <a:rPr lang="en-US" altLang="zh-CN" sz="2400" b="1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sz="2400" b="1" kern="100">
                <a:latin typeface="Times New Roman" panose="02020603050405020304"/>
                <a:cs typeface="Times New Roman" panose="02020603050405020304"/>
              </a:rPr>
              <a:t>，中国工程院院士。评估机构的一份报告称，作为</a:t>
            </a:r>
            <a:r>
              <a:rPr lang="en-US" altLang="zh-CN" sz="2400" b="1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sz="2400" b="1" kern="100">
                <a:latin typeface="Times New Roman" panose="02020603050405020304"/>
                <a:cs typeface="Times New Roman" panose="02020603050405020304"/>
              </a:rPr>
              <a:t>世界杂交水稻之父</a:t>
            </a:r>
            <a:r>
              <a:rPr lang="en-US" altLang="zh-CN" sz="2400" b="1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sz="2400" b="1" kern="100">
                <a:latin typeface="Times New Roman" panose="02020603050405020304"/>
                <a:cs typeface="Times New Roman" panose="02020603050405020304"/>
              </a:rPr>
              <a:t>，袁隆平的身价为</a:t>
            </a:r>
            <a:r>
              <a:rPr lang="en-US" altLang="zh-CN" sz="2400" b="1" kern="100">
                <a:latin typeface="Times New Roman" panose="02020603050405020304"/>
                <a:cs typeface="Courier New" panose="02070309020205020404"/>
              </a:rPr>
              <a:t>1 000</a:t>
            </a:r>
            <a:r>
              <a:rPr lang="zh-CN" altLang="zh-CN" sz="2400" b="1" kern="100">
                <a:latin typeface="Times New Roman" panose="02020603050405020304"/>
                <a:cs typeface="Times New Roman" panose="02020603050405020304"/>
              </a:rPr>
              <a:t>亿元。对此，他说：</a:t>
            </a:r>
            <a:r>
              <a:rPr lang="en-US" altLang="zh-CN" sz="2400" b="1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sz="2400" b="1" kern="100">
                <a:latin typeface="Times New Roman" panose="02020603050405020304"/>
                <a:cs typeface="Times New Roman" panose="02020603050405020304"/>
              </a:rPr>
              <a:t>我的主要精力是做研究。只要田里有稻子，从播种到收获，每天都要下田，这是我的本职工作，也是我的追求。用财富衡量科学家价值太低级，太庸俗。</a:t>
            </a:r>
            <a:r>
              <a:rPr lang="en-US" altLang="zh-CN" sz="2400" b="1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endParaRPr lang="zh-CN" altLang="zh-CN" sz="1050" kern="10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3074" name="Picture 2" descr="D:\梁贺\2019\课件\2019（秋）语文　选修　上册（新教材新标准）\A67.TIF"/>
          <p:cNvPicPr>
            <a:picLocks noChangeAspect="1" noChangeArrowheads="1"/>
          </p:cNvPicPr>
          <p:nvPr/>
        </p:nvPicPr>
        <p:blipFill>
          <a:blip r:embed="rId3" r:link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237962" y="2168839"/>
            <a:ext cx="2618774" cy="22893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Picture 6" descr="文本助读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3101" y="378750"/>
            <a:ext cx="2448376" cy="73546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81330" y="1174750"/>
            <a:ext cx="11038840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人生经历（袁隆平自己的语言）</a:t>
            </a:r>
            <a:r>
              <a:rPr lang="zh-CN" altLang="en-US" sz="2400"/>
              <a:t>：</a:t>
            </a:r>
            <a:endParaRPr lang="zh-CN" altLang="en-US" sz="2400"/>
          </a:p>
          <a:p>
            <a:r>
              <a:rPr lang="zh-CN" altLang="en-US" sz="2400"/>
              <a:t>      我6岁时在武汉参观了一个园艺场，满园里郁郁葱葱，到处是芬芳的花草和一串串鲜艳的果实。我觉得那一切简直太美丽了！我当时就想，将来我一定要去学农。</a:t>
            </a:r>
            <a:endParaRPr lang="zh-CN" altLang="en-US" sz="2400"/>
          </a:p>
          <a:p>
            <a:r>
              <a:rPr lang="zh-CN" altLang="en-US" sz="2400"/>
              <a:t>     我从没有想过豪华的生活，对物质上的享受也看得很淡，因为我没有时间和精力去想这些东西。     </a:t>
            </a:r>
            <a:endParaRPr lang="zh-CN" altLang="en-US" sz="2400"/>
          </a:p>
          <a:p>
            <a:r>
              <a:rPr lang="zh-CN" altLang="en-US" sz="2400"/>
              <a:t>      我做过一个梦，梦见杂交水稻的茎秆像高梁一样高，穗子像扫帚一样大，稻谷像葡萄一样结得一串串，我和我的助手们一块在稻田里散步，在水稻下面乘凉。</a:t>
            </a:r>
            <a:endParaRPr lang="zh-CN" altLang="en-US" sz="2400"/>
          </a:p>
          <a:p>
            <a:r>
              <a:rPr lang="zh-CN" altLang="en-US" sz="2400"/>
              <a:t>      我在有生之年还有两大心愿：一是要把超级杂交水稻培育成功，这样，21世纪谁来养活中国的问题就解决了；再一个是把杂交水稻推向世界，造福全人类。</a:t>
            </a:r>
            <a:endParaRPr lang="zh-CN" altLang="en-US" sz="2400"/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72257" y="813334"/>
            <a:ext cx="11647294" cy="5077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  <a:tabLst>
                <a:tab pos="1350645"/>
                <a:tab pos="3870960"/>
              </a:tabLst>
            </a:pPr>
            <a:r>
              <a:rPr lang="zh-CN" altLang="zh-CN" sz="2400" b="1" kern="10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知背景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612140" algn="just">
              <a:lnSpc>
                <a:spcPct val="150000"/>
              </a:lnSpc>
              <a:spcAft>
                <a:spcPct val="0"/>
              </a:spcAft>
              <a:tabLst>
                <a:tab pos="1350645"/>
                <a:tab pos="3870960"/>
              </a:tabLst>
            </a:pPr>
            <a:r>
              <a:rPr lang="zh-CN" altLang="zh-CN" sz="2400" b="1" kern="100">
                <a:latin typeface="Times New Roman" panose="02020603050405020304"/>
                <a:cs typeface="Times New Roman" panose="02020603050405020304"/>
              </a:rPr>
              <a:t>联合国粮农组织日前公布的一份报告称，世界上</a:t>
            </a:r>
            <a:r>
              <a:rPr lang="en-US" altLang="zh-CN" sz="2400" b="1" kern="100">
                <a:latin typeface="Times New Roman" panose="02020603050405020304"/>
                <a:cs typeface="Courier New" panose="02070309020205020404"/>
              </a:rPr>
              <a:t>36</a:t>
            </a:r>
            <a:r>
              <a:rPr lang="zh-CN" altLang="zh-CN" sz="2400" b="1" kern="100">
                <a:latin typeface="Times New Roman" panose="02020603050405020304"/>
                <a:cs typeface="Times New Roman" panose="02020603050405020304"/>
              </a:rPr>
              <a:t>个国家和地区由于内战或气候恶劣等原因，面临严重粮食短缺困境。在发展中国家，有</a:t>
            </a:r>
            <a:r>
              <a:rPr lang="en-US" altLang="zh-CN" sz="2400" b="1" kern="100">
                <a:latin typeface="Times New Roman" panose="02020603050405020304"/>
                <a:cs typeface="Courier New" panose="02070309020205020404"/>
              </a:rPr>
              <a:t>1/5</a:t>
            </a:r>
            <a:r>
              <a:rPr lang="zh-CN" altLang="zh-CN" sz="2400" b="1" kern="100">
                <a:latin typeface="Times New Roman" panose="02020603050405020304"/>
                <a:cs typeface="Times New Roman" panose="02020603050405020304"/>
              </a:rPr>
              <a:t>的人无法获得足够的粮食，全世界每年有</a:t>
            </a:r>
            <a:r>
              <a:rPr lang="en-US" altLang="zh-CN" sz="2400" b="1" kern="100">
                <a:latin typeface="Times New Roman" panose="02020603050405020304"/>
                <a:cs typeface="Courier New" panose="02070309020205020404"/>
              </a:rPr>
              <a:t>600</a:t>
            </a:r>
            <a:r>
              <a:rPr lang="zh-CN" altLang="zh-CN" sz="2400" b="1" kern="100">
                <a:latin typeface="Times New Roman" panose="02020603050405020304"/>
                <a:cs typeface="Times New Roman" panose="02020603050405020304"/>
              </a:rPr>
              <a:t>万学龄前儿童因饥饿而夭折。在解决粮食紧缺问题的过程中，科技进步无疑发挥着重要的作用，而我国率先培育成功的增产</a:t>
            </a:r>
            <a:r>
              <a:rPr lang="en-US" altLang="zh-CN" sz="2400" b="1" kern="100">
                <a:latin typeface="Times New Roman" panose="02020603050405020304"/>
                <a:cs typeface="Courier New" panose="02070309020205020404"/>
              </a:rPr>
              <a:t>20%</a:t>
            </a:r>
            <a:r>
              <a:rPr lang="zh-CN" altLang="zh-CN" sz="2400" b="1" kern="100">
                <a:latin typeface="Times New Roman" panose="02020603050405020304"/>
                <a:cs typeface="Times New Roman" panose="02020603050405020304"/>
              </a:rPr>
              <a:t>的超级水稻必将造福世界。</a:t>
            </a:r>
            <a:r>
              <a:rPr lang="en-US" altLang="zh-CN" sz="2400" b="1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sz="2400" b="1" kern="100">
                <a:latin typeface="Times New Roman" panose="02020603050405020304"/>
                <a:cs typeface="Times New Roman" panose="02020603050405020304"/>
              </a:rPr>
              <a:t>杂交水稻之父</a:t>
            </a:r>
            <a:r>
              <a:rPr lang="en-US" altLang="zh-CN" sz="2400" b="1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sz="2400" b="1" kern="100">
                <a:latin typeface="Times New Roman" panose="02020603050405020304"/>
                <a:cs typeface="Times New Roman" panose="02020603050405020304"/>
              </a:rPr>
              <a:t>袁隆平也因此得到了世界的认可和尊敬。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612140" algn="just">
              <a:lnSpc>
                <a:spcPct val="150000"/>
              </a:lnSpc>
              <a:spcAft>
                <a:spcPct val="0"/>
              </a:spcAft>
              <a:tabLst>
                <a:tab pos="1350645"/>
                <a:tab pos="3870960"/>
              </a:tabLst>
            </a:pPr>
            <a:r>
              <a:rPr lang="en-US" altLang="zh-CN" sz="2400" b="1" u="sng" kern="100"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2001</a:t>
            </a:r>
            <a:r>
              <a:rPr lang="zh-CN" altLang="zh-CN" sz="2400" b="1" u="sng" kern="10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年</a:t>
            </a:r>
            <a:r>
              <a:rPr lang="en-US" altLang="zh-CN" sz="2400" b="1" u="sng" kern="100"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2</a:t>
            </a:r>
            <a:r>
              <a:rPr lang="zh-CN" altLang="zh-CN" sz="2400" b="1" u="sng" kern="10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月</a:t>
            </a:r>
            <a:r>
              <a:rPr lang="en-US" altLang="zh-CN" sz="2400" b="1" u="sng" kern="100"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19</a:t>
            </a:r>
            <a:r>
              <a:rPr lang="zh-CN" altLang="zh-CN" sz="2400" b="1" u="sng" kern="10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日，在庄严的人民大会堂，中共中央总书记、国家主席江泽民为袁隆平院士颁发了</a:t>
            </a:r>
            <a:r>
              <a:rPr lang="en-US" altLang="zh-CN" sz="2400" b="1" u="sng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sz="2400" b="1" u="sng" kern="10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国家最高科学技术奖</a:t>
            </a:r>
            <a:r>
              <a:rPr lang="en-US" altLang="zh-CN" sz="2400" b="1" u="sng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sz="2400" b="1" u="sng" kern="10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。</a:t>
            </a:r>
            <a:r>
              <a:rPr lang="en-US" altLang="zh-CN" sz="2400" b="1" kern="100" baseline="30000">
                <a:latin typeface="宋体" panose="02010600030101010101" pitchFamily="2" charset="-122"/>
                <a:cs typeface="Times New Roman" panose="02020603050405020304"/>
              </a:rPr>
              <a:t>①</a:t>
            </a:r>
            <a:r>
              <a:rPr lang="zh-CN" altLang="zh-CN" sz="2400" b="1" kern="100">
                <a:latin typeface="Times New Roman" panose="02020603050405020304"/>
                <a:cs typeface="Times New Roman" panose="02020603050405020304"/>
              </a:rPr>
              <a:t>本文就是在袁隆平获奖后，沈英甲写的一篇关于袁隆平先进事迹的人物报道。</a:t>
            </a:r>
            <a:endParaRPr lang="zh-CN" altLang="zh-CN" sz="1050" kern="10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6388" name="Picture 6" descr="文本助读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341" y="190790"/>
            <a:ext cx="2448376" cy="73546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26537" y="764871"/>
            <a:ext cx="11647294" cy="5077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  <a:tabLst>
                <a:tab pos="1350645"/>
                <a:tab pos="3870960"/>
              </a:tabLst>
            </a:pPr>
            <a:r>
              <a:rPr lang="en-US" altLang="zh-CN" sz="2400" b="1" kern="10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  </a:t>
            </a:r>
            <a:r>
              <a:rPr lang="zh-CN" altLang="zh-CN" sz="2400" b="1" kern="10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明文体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algn="ctr">
              <a:lnSpc>
                <a:spcPct val="150000"/>
              </a:lnSpc>
              <a:spcAft>
                <a:spcPct val="0"/>
              </a:spcAft>
              <a:tabLst>
                <a:tab pos="1350645"/>
                <a:tab pos="3870960"/>
              </a:tabLst>
            </a:pPr>
            <a:r>
              <a:rPr lang="zh-CN" altLang="zh-CN" sz="2400" b="1" kern="10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人物通讯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612140" algn="just">
              <a:lnSpc>
                <a:spcPct val="150000"/>
              </a:lnSpc>
              <a:spcAft>
                <a:spcPct val="0"/>
              </a:spcAft>
              <a:tabLst>
                <a:tab pos="1350645"/>
                <a:tab pos="3870960"/>
              </a:tabLst>
            </a:pPr>
            <a:r>
              <a:rPr lang="zh-CN" altLang="zh-CN" sz="2400" b="1" kern="100">
                <a:latin typeface="Times New Roman" panose="02020603050405020304"/>
                <a:cs typeface="Times New Roman" panose="02020603050405020304"/>
              </a:rPr>
              <a:t>人物通讯是以写人物的思想和事迹为主的通讯。一般有一个或几个中心人物。如果是报道群体形象的，也往往突出几个比较典型的人物。人物通讯有系统报道某个人物先进事迹的长篇通讯，也有表现人物片断事迹的人物素描、人物特写、通讯小故事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612140" algn="just">
              <a:lnSpc>
                <a:spcPct val="150000"/>
              </a:lnSpc>
              <a:spcAft>
                <a:spcPct val="0"/>
              </a:spcAft>
              <a:tabLst>
                <a:tab pos="1350645"/>
                <a:tab pos="3870960"/>
              </a:tabLst>
            </a:pPr>
            <a:r>
              <a:rPr lang="zh-CN" altLang="zh-CN" sz="2400" b="1" kern="100">
                <a:latin typeface="Times New Roman" panose="02020603050405020304"/>
                <a:cs typeface="Times New Roman" panose="02020603050405020304"/>
              </a:rPr>
              <a:t>写好人物通讯的关键是抓住人物的特点，揭示出具有鲜明个性特征的人物的情怀和思想境界。要求写作中既见事，又见人，通过典型事例表现人物的精神风貌。常见的写法有：</a:t>
            </a:r>
            <a:r>
              <a:rPr lang="en-US" altLang="zh-CN" sz="2400" b="1" kern="100">
                <a:latin typeface="宋体" panose="02010600030101010101" pitchFamily="2" charset="-122"/>
                <a:cs typeface="Times New Roman" panose="02020603050405020304"/>
              </a:rPr>
              <a:t>①</a:t>
            </a:r>
            <a:r>
              <a:rPr lang="zh-CN" altLang="zh-CN" sz="2400" b="1" kern="100">
                <a:latin typeface="Times New Roman" panose="02020603050405020304"/>
                <a:cs typeface="Times New Roman" panose="02020603050405020304"/>
              </a:rPr>
              <a:t>通过矛盾冲突表现人物的思想境界，</a:t>
            </a:r>
            <a:r>
              <a:rPr lang="en-US" altLang="zh-CN" sz="2400" b="1" kern="100">
                <a:latin typeface="宋体" panose="02010600030101010101" pitchFamily="2" charset="-122"/>
                <a:cs typeface="Times New Roman" panose="02020603050405020304"/>
              </a:rPr>
              <a:t>②</a:t>
            </a:r>
            <a:r>
              <a:rPr lang="zh-CN" altLang="zh-CN" sz="2400" b="1" kern="100">
                <a:latin typeface="Times New Roman" panose="02020603050405020304"/>
                <a:cs typeface="Times New Roman" panose="02020603050405020304"/>
              </a:rPr>
              <a:t>通过人物的行动、对话等表现人物活生生的性格特征，</a:t>
            </a:r>
            <a:r>
              <a:rPr lang="en-US" altLang="zh-CN" sz="2400" b="1" kern="100">
                <a:latin typeface="宋体" panose="02010600030101010101" pitchFamily="2" charset="-122"/>
                <a:cs typeface="Times New Roman" panose="02020603050405020304"/>
              </a:rPr>
              <a:t>③</a:t>
            </a:r>
            <a:r>
              <a:rPr lang="zh-CN" altLang="zh-CN" sz="2400" b="1" kern="100">
                <a:latin typeface="Times New Roman" panose="02020603050405020304"/>
                <a:cs typeface="Times New Roman" panose="02020603050405020304"/>
              </a:rPr>
              <a:t>通过细节描写、心理刻画等展示人物的内心世界。</a:t>
            </a:r>
            <a:endParaRPr lang="zh-CN" altLang="zh-CN" sz="1050" kern="10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6388" name="Picture 6" descr="文本助读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706" y="30135"/>
            <a:ext cx="2448376" cy="73546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6" name="Text Box 4"/>
          <p:cNvSpPr txBox="1"/>
          <p:nvPr/>
        </p:nvSpPr>
        <p:spPr>
          <a:xfrm>
            <a:off x="1013584" y="1353112"/>
            <a:ext cx="918210" cy="33020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2575"/>
              </a:lnSpc>
            </a:pPr>
            <a:r>
              <a:rPr lang="zh-CN" altLang="en-US" sz="2405">
                <a:solidFill>
                  <a:srgbClr val="000000"/>
                </a:solidFill>
                <a:latin typeface="Times New Roman" panose="02020603050405020304" pitchFamily="18" charset="0"/>
              </a:rPr>
              <a:t>识作者</a:t>
            </a:r>
            <a:endParaRPr lang="zh-CN" altLang="en-US" sz="2405">
              <a:solidFill>
                <a:srgbClr val="000000"/>
              </a:solidFill>
              <a:latin typeface="Times New Roman" pitchFamily="18" charset="0"/>
            </a:endParaRPr>
          </a:p>
        </p:txBody>
      </p:sp>
      <p:graphicFrame>
        <p:nvGraphicFramePr>
          <p:cNvPr id="16387" name="Object 7"/>
          <p:cNvGraphicFramePr>
            <a:graphicFrameLocks noChangeAspect="1"/>
          </p:cNvGraphicFramePr>
          <p:nvPr/>
        </p:nvGraphicFramePr>
        <p:xfrm>
          <a:off x="944880" y="1786890"/>
          <a:ext cx="10301605" cy="3884295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8" r:id="rId2" imgW="8422640" imgH="3874770" progId="Word.Document.8">
                  <p:embed/>
                </p:oleObj>
              </mc:Choice>
              <mc:Fallback>
                <p:oleObj r:id="rId2" imgW="8422640" imgH="387477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944880" y="1786890"/>
                        <a:ext cx="10301605" cy="388429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Picture 6" descr="文本助读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2301" y="440980"/>
            <a:ext cx="2448376" cy="73546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265070" y="1968155"/>
          <a:ext cx="11447145" cy="4535170"/>
        </p:xfrm>
        <a:graphic>
          <a:graphicData uri="http://schemas.openxmlformats.org/drawingml/2006/table">
            <a:tbl>
              <a:tblPr/>
              <a:tblGrid>
                <a:gridCol w="6839585"/>
                <a:gridCol w="4607560"/>
              </a:tblGrid>
              <a:tr h="457200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000" kern="100"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具体事件</a:t>
                      </a:r>
                      <a:endParaRPr lang="zh-CN" sz="20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67" marR="685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000" kern="100"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精神品质</a:t>
                      </a:r>
                      <a:endParaRPr lang="zh-CN" sz="20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67" marR="685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5960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000" kern="100"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Courier New" panose="02070309020205020404" pitchFamily="49" charset="0"/>
                        </a:rPr>
                        <a:t> </a:t>
                      </a:r>
                      <a:endParaRPr lang="zh-CN" sz="20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67" marR="685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000" kern="100"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Courier New" panose="02070309020205020404" pitchFamily="49" charset="0"/>
                        </a:rPr>
                        <a:t> </a:t>
                      </a:r>
                      <a:endParaRPr lang="zh-CN" sz="20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67" marR="685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5960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000" kern="100"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Courier New" panose="02070309020205020404" pitchFamily="49" charset="0"/>
                        </a:rPr>
                        <a:t> </a:t>
                      </a:r>
                      <a:endParaRPr lang="zh-CN" sz="20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67" marR="685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000" kern="100"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Courier New" panose="02070309020205020404" pitchFamily="49" charset="0"/>
                        </a:rPr>
                        <a:t> </a:t>
                      </a:r>
                      <a:endParaRPr lang="zh-CN" sz="20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67" marR="685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5960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000" kern="100"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Courier New" panose="02070309020205020404" pitchFamily="49" charset="0"/>
                        </a:rPr>
                        <a:t> </a:t>
                      </a:r>
                      <a:endParaRPr lang="zh-CN" sz="20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67" marR="685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000" kern="100"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Courier New" panose="02070309020205020404" pitchFamily="49" charset="0"/>
                        </a:rPr>
                        <a:t> </a:t>
                      </a:r>
                      <a:endParaRPr lang="zh-CN" sz="20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67" marR="685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5960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000" kern="100"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Courier New" panose="02070309020205020404" pitchFamily="49" charset="0"/>
                        </a:rPr>
                        <a:t> </a:t>
                      </a:r>
                      <a:endParaRPr lang="zh-CN" sz="20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67" marR="685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000" kern="100"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Courier New" panose="02070309020205020404" pitchFamily="49" charset="0"/>
                        </a:rPr>
                        <a:t> </a:t>
                      </a:r>
                      <a:endParaRPr lang="zh-CN" sz="20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67" marR="685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4130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zh-CN" sz="20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67" marR="685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zh-CN" sz="2000" kern="100">
                        <a:effectLst/>
                        <a:latin typeface="宋体" panose="02010600030101010101" pitchFamily="2" charset="-122"/>
                        <a:ea typeface="宋体" pitchFamily="2" charset="-122"/>
                        <a:cs typeface="Courier New" panose="02070309020205020404" pitchFamily="49" charset="0"/>
                      </a:endParaRPr>
                    </a:p>
                  </a:txBody>
                  <a:tcPr marL="68567" marR="685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8" name="矩形 17"/>
          <p:cNvSpPr/>
          <p:nvPr/>
        </p:nvSpPr>
        <p:spPr>
          <a:xfrm>
            <a:off x="227312" y="350860"/>
            <a:ext cx="11484910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000" b="1" kern="10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任务活动一　阅读全文，整体感知</a:t>
            </a:r>
            <a:endParaRPr lang="zh-CN" altLang="zh-CN" sz="2000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000" kern="10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课文</a:t>
            </a:r>
            <a:r>
              <a:rPr lang="zh-CN" altLang="zh-CN" sz="2000" kern="100" spc="-10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写了哪几件事？这些事分别体现了袁隆平哪些方面的精神品质？按时间顺序找出事例，以事例中叙议结合的句子中的某些关键词语作为归纳</a:t>
            </a:r>
            <a:r>
              <a:rPr lang="en-US" altLang="zh-CN" sz="2000" kern="100" spc="-100"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“</a:t>
            </a:r>
            <a:r>
              <a:rPr lang="zh-CN" altLang="zh-CN" sz="2000" kern="100" spc="-10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精神品质</a:t>
            </a:r>
            <a:r>
              <a:rPr lang="en-US" altLang="zh-CN" sz="2000" kern="100" spc="-100"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”</a:t>
            </a:r>
            <a:r>
              <a:rPr lang="zh-CN" altLang="zh-CN" sz="2000" kern="100" spc="-10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的提示和依据。</a:t>
            </a:r>
            <a:endParaRPr lang="zh-CN" altLang="zh-CN" sz="2000" kern="100" spc="-100">
              <a:latin typeface="宋体" panose="02010600030101010101" pitchFamily="2" charset="-122"/>
              <a:ea typeface="楷体_GB2312" pitchFamily="49" charset="-122"/>
              <a:cs typeface="Courier New" panose="02070309020205020404" pitchFamily="49" charset="0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480574" y="2681690"/>
            <a:ext cx="6149204" cy="49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000" kern="10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①</a:t>
            </a:r>
            <a:r>
              <a:rPr lang="en-US" altLang="zh-CN" sz="20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2001</a:t>
            </a:r>
            <a:r>
              <a:rPr lang="zh-CN" altLang="zh-CN" sz="20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年春节刚过，袁隆平领奖前仍在稻田里工作。</a:t>
            </a:r>
            <a:endParaRPr lang="zh-CN" altLang="en-US" sz="2000"/>
          </a:p>
        </p:txBody>
      </p:sp>
      <p:sp>
        <p:nvSpPr>
          <p:cNvPr id="68" name="矩形 67"/>
          <p:cNvSpPr/>
          <p:nvPr/>
        </p:nvSpPr>
        <p:spPr>
          <a:xfrm>
            <a:off x="7392062" y="2740029"/>
            <a:ext cx="3028978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勇于实践，敢于探索</a:t>
            </a:r>
            <a:endParaRPr lang="zh-CN" altLang="en-US" sz="2000"/>
          </a:p>
        </p:txBody>
      </p:sp>
      <p:sp>
        <p:nvSpPr>
          <p:cNvPr id="69" name="矩形 68"/>
          <p:cNvSpPr/>
          <p:nvPr/>
        </p:nvSpPr>
        <p:spPr>
          <a:xfrm>
            <a:off x="480574" y="3380954"/>
            <a:ext cx="6889890" cy="49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000" kern="100" spc="-10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②</a:t>
            </a:r>
            <a:r>
              <a:rPr lang="en-US" altLang="zh-CN" sz="2000" kern="100" spc="-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1961</a:t>
            </a:r>
            <a:r>
              <a:rPr lang="zh-CN" altLang="zh-CN" sz="2000" kern="100" spc="-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年，袁隆平敏锐地发现了</a:t>
            </a:r>
            <a:r>
              <a:rPr lang="en-US" altLang="zh-CN" sz="2000" kern="100" spc="-10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“</a:t>
            </a:r>
            <a:r>
              <a:rPr lang="zh-CN" altLang="zh-CN" sz="2000" kern="100" spc="-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天然杂交稻</a:t>
            </a:r>
            <a:r>
              <a:rPr lang="en-US" altLang="zh-CN" sz="2000" kern="100" spc="-10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”</a:t>
            </a:r>
            <a:r>
              <a:rPr lang="zh-CN" altLang="zh-CN" sz="2000" kern="100" spc="-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的杂种第一代。</a:t>
            </a:r>
            <a:endParaRPr lang="zh-CN" altLang="en-US" sz="2000" spc="-100"/>
          </a:p>
        </p:txBody>
      </p:sp>
      <p:sp>
        <p:nvSpPr>
          <p:cNvPr id="11" name="矩形 10"/>
          <p:cNvSpPr/>
          <p:nvPr/>
        </p:nvSpPr>
        <p:spPr>
          <a:xfrm>
            <a:off x="7392062" y="3373297"/>
            <a:ext cx="4164981" cy="49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0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热爱并献身于农科研事业</a:t>
            </a:r>
            <a:endParaRPr lang="zh-CN" altLang="en-US" sz="2000"/>
          </a:p>
        </p:txBody>
      </p:sp>
      <p:sp>
        <p:nvSpPr>
          <p:cNvPr id="12" name="矩形 11"/>
          <p:cNvSpPr/>
          <p:nvPr/>
        </p:nvSpPr>
        <p:spPr>
          <a:xfrm>
            <a:off x="480574" y="4111089"/>
            <a:ext cx="6263536" cy="49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000" kern="10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③</a:t>
            </a:r>
            <a:r>
              <a:rPr lang="en-US" altLang="zh-CN" sz="20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1964</a:t>
            </a:r>
            <a:r>
              <a:rPr lang="zh-CN" altLang="zh-CN" sz="20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年，袁隆平终于找到了水稻雄性不育植株。</a:t>
            </a:r>
            <a:endParaRPr lang="zh-CN" altLang="en-US" sz="2000"/>
          </a:p>
        </p:txBody>
      </p:sp>
      <p:sp>
        <p:nvSpPr>
          <p:cNvPr id="13" name="矩形 12"/>
          <p:cNvSpPr/>
          <p:nvPr/>
        </p:nvSpPr>
        <p:spPr>
          <a:xfrm>
            <a:off x="7392062" y="4077111"/>
            <a:ext cx="4581479" cy="49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0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解放思想，破除迷信，敢于创新</a:t>
            </a:r>
            <a:endParaRPr lang="zh-CN" altLang="en-US" sz="2000"/>
          </a:p>
        </p:txBody>
      </p:sp>
      <p:sp>
        <p:nvSpPr>
          <p:cNvPr id="14" name="矩形 13"/>
          <p:cNvSpPr/>
          <p:nvPr/>
        </p:nvSpPr>
        <p:spPr>
          <a:xfrm>
            <a:off x="480574" y="4797058"/>
            <a:ext cx="6767499" cy="49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000" kern="10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④</a:t>
            </a:r>
            <a:r>
              <a:rPr lang="en-US" altLang="zh-CN" sz="20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1992</a:t>
            </a:r>
            <a:r>
              <a:rPr lang="zh-CN" altLang="zh-CN" sz="20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年，袁隆平发表文章批判</a:t>
            </a:r>
            <a:r>
              <a:rPr lang="en-US" altLang="zh-CN" sz="2000" kern="10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“</a:t>
            </a:r>
            <a:r>
              <a:rPr lang="zh-CN" altLang="zh-CN" sz="20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贬斥杂交稻的文章</a:t>
            </a:r>
            <a:r>
              <a:rPr lang="en-US" altLang="zh-CN" sz="2000" kern="10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”</a:t>
            </a:r>
            <a:r>
              <a:rPr lang="zh-CN" altLang="zh-CN" sz="20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。</a:t>
            </a:r>
            <a:endParaRPr lang="zh-CN" altLang="en-US" sz="2000"/>
          </a:p>
        </p:txBody>
      </p:sp>
      <p:sp>
        <p:nvSpPr>
          <p:cNvPr id="15" name="矩形 14"/>
          <p:cNvSpPr/>
          <p:nvPr/>
        </p:nvSpPr>
        <p:spPr>
          <a:xfrm>
            <a:off x="7392062" y="4797058"/>
            <a:ext cx="3442133" cy="49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0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坚持真理，实事求是</a:t>
            </a:r>
            <a:endParaRPr lang="zh-CN" altLang="en-US" sz="2000"/>
          </a:p>
        </p:txBody>
      </p:sp>
      <p:sp>
        <p:nvSpPr>
          <p:cNvPr id="16" name="矩形 15"/>
          <p:cNvSpPr/>
          <p:nvPr/>
        </p:nvSpPr>
        <p:spPr>
          <a:xfrm>
            <a:off x="480574" y="5488435"/>
            <a:ext cx="6623509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kern="10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⑤</a:t>
            </a:r>
            <a:r>
              <a:rPr lang="en-US" altLang="zh-CN" sz="20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1986</a:t>
            </a:r>
            <a:r>
              <a:rPr lang="zh-CN" altLang="zh-CN" sz="20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年以来，袁隆平提出并实现了杂交水稻育种的战略思想，为我国粮食大幅度增产做出了突出贡献。</a:t>
            </a:r>
            <a:endParaRPr lang="zh-CN" altLang="en-US" sz="2000"/>
          </a:p>
        </p:txBody>
      </p:sp>
      <p:sp>
        <p:nvSpPr>
          <p:cNvPr id="17" name="矩形 16"/>
          <p:cNvSpPr/>
          <p:nvPr/>
        </p:nvSpPr>
        <p:spPr>
          <a:xfrm>
            <a:off x="7392062" y="5488435"/>
            <a:ext cx="4319680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具有战略眼光，矢志为中国和世界人民做贡献</a:t>
            </a:r>
            <a:endParaRPr lang="zh-CN" altLang="en-US" sz="2000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  <p:bldP spid="68" grpId="0"/>
      <p:bldP spid="69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3175">
          <a:prstDash val="solid"/>
          <a:headEnd type="none" w="med" len="med"/>
          <a:tailEnd type="none" w="med" len="med"/>
        </a:ln>
      </a:spPr>
      <a:bodyPr/>
      <a:lstStyle/>
      <a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宽屏</PresentationFormat>
  <Paragraphs>86</Paragraphs>
  <Slides>18</Slides>
  <Notes>1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baseType="lpstr" size="31">
      <vt:lpstr>Arial</vt:lpstr>
      <vt:lpstr>Calibri Light</vt:lpstr>
      <vt:lpstr>Calibri</vt:lpstr>
      <vt:lpstr>微软雅黑</vt:lpstr>
      <vt:lpstr>Times New Roman</vt:lpstr>
      <vt:lpstr>Impact</vt:lpstr>
      <vt:lpstr>宋体</vt:lpstr>
      <vt:lpstr>Courier New</vt:lpstr>
      <vt:lpstr>黑体</vt:lpstr>
      <vt:lpstr>楷体_GB2312</vt:lpstr>
      <vt:lpstr>Wingdings</vt:lpstr>
      <vt:lpstr>方正隶变简体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课堂练习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20.0500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PowerPoint 演示文稿</dc:title>
  <dc:creator>wjw</dc:creator>
  <cp:lastModifiedBy>wjw</cp:lastModifiedBy>
  <cp:revision>1</cp:revision>
  <dcterms:created xsi:type="dcterms:W3CDTF">2020-09-10T07:51:00Z</dcterms:created>
  <dcterms:modified xsi:type="dcterms:W3CDTF">2020-09-10T08:56:24Z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KSOProductBuildVer">
    <vt:lpwstr>2052-10.1.0.7698</vt:lpwstr>
  </property>
</Properties>
</file>