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410" r:id="rId4"/>
    <p:sldId id="470" r:id="rId5"/>
    <p:sldId id="481" r:id="rId6"/>
    <p:sldId id="482" r:id="rId7"/>
    <p:sldId id="484" r:id="rId8"/>
    <p:sldId id="486" r:id="rId9"/>
    <p:sldId id="438" r:id="rId10"/>
    <p:sldId id="469" r:id="rId11"/>
    <p:sldId id="441" r:id="rId12"/>
    <p:sldId id="443" r:id="rId13"/>
    <p:sldId id="445" r:id="rId14"/>
    <p:sldId id="446" r:id="rId15"/>
    <p:sldId id="448" r:id="rId16"/>
    <p:sldId id="450" r:id="rId17"/>
    <p:sldId id="451" r:id="rId18"/>
    <p:sldId id="453" r:id="rId19"/>
    <p:sldId id="454" r:id="rId20"/>
    <p:sldId id="456" r:id="rId21"/>
    <p:sldId id="458" r:id="rId22"/>
    <p:sldId id="460" r:id="rId23"/>
    <p:sldId id="461" r:id="rId24"/>
    <p:sldId id="463" r:id="rId25"/>
    <p:sldId id="464" r:id="rId26"/>
    <p:sldId id="467" r:id="rId27"/>
    <p:sldId id="465" r:id="rId28"/>
    <p:sldId id="466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幸全" initials="幸全" lastIdx="0" clrIdx="0"/>
  <p:cmAuthor id="2" name="作者" initials="A" lastIdx="0" clrIdx="1"/>
  <p:cmAuthor id="3" name="Author" initials="A" lastIdx="0" clrIdx="2"/>
  <p:cmAuthor id="4" name="Administrator" initials="A" lastIdx="0" clrIdx="3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3"/>
        <p:guide pos="383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tags" Target="tags/tag87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0A81-2F0E-4C26-9C5D-A3051C9BC68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ags" Target="../tags/tag63.xml" /><Relationship Id="rId19" Type="http://schemas.openxmlformats.org/officeDocument/2006/relationships/tags" Target="../tags/tag64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65.xml" /><Relationship Id="rId21" Type="http://schemas.openxmlformats.org/officeDocument/2006/relationships/tags" Target="../tags/tag66.xml" /><Relationship Id="rId22" Type="http://schemas.openxmlformats.org/officeDocument/2006/relationships/tags" Target="../tags/tag67.xml" /><Relationship Id="rId2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grpSp>
        <p:nvGrpSpPr>
          <p:cNvPr id="7" name="图形 34"/>
          <p:cNvGrpSpPr/>
          <p:nvPr userDrawn="1">
            <p:custDataLst>
              <p:tags r:id="rId17"/>
            </p:custDataLst>
          </p:nvPr>
        </p:nvGrpSpPr>
        <p:grpSpPr>
          <a:xfrm>
            <a:off x="10499725" y="0"/>
            <a:ext cx="1700530" cy="6868795"/>
            <a:chOff x="9761381" y="0"/>
            <a:chExt cx="2416749" cy="6869016"/>
          </a:xfrm>
          <a:solidFill>
            <a:srgbClr val="0894A5"/>
          </a:solidFill>
        </p:grpSpPr>
        <p:sp>
          <p:nvSpPr>
            <p:cNvPr id="8" name="任意多边形: 形状 3"/>
            <p:cNvSpPr/>
            <p:nvPr>
              <p:custDataLst>
                <p:tags r:id="rId18"/>
              </p:custDataLst>
            </p:nvPr>
          </p:nvSpPr>
          <p:spPr>
            <a:xfrm>
              <a:off x="9761381" y="0"/>
              <a:ext cx="2158624" cy="4069248"/>
            </a:xfrm>
            <a:custGeom>
              <a:gdLst>
                <a:gd name="connsiteX0" fmla="*/ 2158625 w 2158624"/>
                <a:gd name="connsiteY0" fmla="*/ 4069249 h 4069248"/>
                <a:gd name="connsiteX1" fmla="*/ 2158625 w 2158624"/>
                <a:gd name="connsiteY1" fmla="*/ 0 h 4069248"/>
                <a:gd name="connsiteX2" fmla="*/ 0 w 2158624"/>
                <a:gd name="connsiteY2" fmla="*/ 0 h 406924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8624" h="4069248">
                  <a:moveTo>
                    <a:pt x="2158625" y="4069249"/>
                  </a:moveTo>
                  <a:lnTo>
                    <a:pt x="21586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A215"/>
            </a:solidFill>
            <a:ln w="63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4"/>
            <p:cNvSpPr/>
            <p:nvPr>
              <p:custDataLst>
                <p:tags r:id="rId19"/>
              </p:custDataLst>
            </p:nvPr>
          </p:nvSpPr>
          <p:spPr>
            <a:xfrm>
              <a:off x="10019506" y="0"/>
              <a:ext cx="2158624" cy="4069248"/>
            </a:xfrm>
            <a:custGeom>
              <a:gdLst>
                <a:gd name="connsiteX0" fmla="*/ 2158625 w 2158624"/>
                <a:gd name="connsiteY0" fmla="*/ 4069249 h 4069248"/>
                <a:gd name="connsiteX1" fmla="*/ 2158625 w 2158624"/>
                <a:gd name="connsiteY1" fmla="*/ 0 h 4069248"/>
                <a:gd name="connsiteX2" fmla="*/ 0 w 2158624"/>
                <a:gd name="connsiteY2" fmla="*/ 0 h 406924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8624" h="4069248">
                  <a:moveTo>
                    <a:pt x="2158625" y="4069249"/>
                  </a:moveTo>
                  <a:lnTo>
                    <a:pt x="21586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4319"/>
            </a:solidFill>
            <a:ln w="63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5"/>
            <p:cNvSpPr/>
            <p:nvPr>
              <p:custDataLst>
                <p:tags r:id="rId20"/>
              </p:custDataLst>
            </p:nvPr>
          </p:nvSpPr>
          <p:spPr>
            <a:xfrm>
              <a:off x="9837300" y="2473317"/>
              <a:ext cx="2340830" cy="4395699"/>
            </a:xfrm>
            <a:custGeom>
              <a:gdLst>
                <a:gd name="connsiteX0" fmla="*/ 2340830 w 2340830"/>
                <a:gd name="connsiteY0" fmla="*/ 0 h 4395699"/>
                <a:gd name="connsiteX1" fmla="*/ 2340830 w 2340830"/>
                <a:gd name="connsiteY1" fmla="*/ 4395700 h 4395699"/>
                <a:gd name="connsiteX2" fmla="*/ 0 w 2340830"/>
                <a:gd name="connsiteY2" fmla="*/ 4395700 h 439569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40830" h="4395699">
                  <a:moveTo>
                    <a:pt x="2340830" y="0"/>
                  </a:moveTo>
                  <a:lnTo>
                    <a:pt x="2340830" y="4395700"/>
                  </a:lnTo>
                  <a:lnTo>
                    <a:pt x="0" y="4395700"/>
                  </a:lnTo>
                  <a:close/>
                </a:path>
              </a:pathLst>
            </a:custGeom>
            <a:solidFill>
              <a:srgbClr val="5195A5"/>
            </a:solidFill>
            <a:ln w="63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" name="任意多边形: 形状 6"/>
          <p:cNvSpPr/>
          <p:nvPr userDrawn="1">
            <p:custDataLst>
              <p:tags r:id="rId21"/>
            </p:custDataLst>
          </p:nvPr>
        </p:nvSpPr>
        <p:spPr>
          <a:xfrm>
            <a:off x="0" y="5755540"/>
            <a:ext cx="965434" cy="1113476"/>
          </a:xfrm>
          <a:custGeom>
            <a:gdLst>
              <a:gd name="connsiteX0" fmla="*/ 0 w 965434"/>
              <a:gd name="connsiteY0" fmla="*/ 0 h 1113476"/>
              <a:gd name="connsiteX1" fmla="*/ 0 w 965434"/>
              <a:gd name="connsiteY1" fmla="*/ 1113476 h 1113476"/>
              <a:gd name="connsiteX2" fmla="*/ 965434 w 965434"/>
              <a:gd name="connsiteY2" fmla="*/ 1113476 h 111347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65433" h="1113476">
                <a:moveTo>
                  <a:pt x="0" y="0"/>
                </a:moveTo>
                <a:lnTo>
                  <a:pt x="0" y="1113476"/>
                </a:lnTo>
                <a:lnTo>
                  <a:pt x="965434" y="1113476"/>
                </a:lnTo>
                <a:close/>
              </a:path>
            </a:pathLst>
          </a:custGeom>
          <a:solidFill>
            <a:srgbClr val="5195A5">
              <a:lumMod val="50000"/>
            </a:srgbClr>
          </a:solidFill>
          <a:ln w="63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custDataLst>
      <p:tags r:id="rId2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tags" Target="../tags/tag6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77.xml" /><Relationship Id="rId11" Type="http://schemas.openxmlformats.org/officeDocument/2006/relationships/tags" Target="../tags/tag78.xml" /><Relationship Id="rId12" Type="http://schemas.openxmlformats.org/officeDocument/2006/relationships/tags" Target="../tags/tag79.xml" /><Relationship Id="rId13" Type="http://schemas.openxmlformats.org/officeDocument/2006/relationships/tags" Target="../tags/tag80.xml" /><Relationship Id="rId14" Type="http://schemas.openxmlformats.org/officeDocument/2006/relationships/tags" Target="../tags/tag81.xml" /><Relationship Id="rId15" Type="http://schemas.openxmlformats.org/officeDocument/2006/relationships/tags" Target="../tags/tag82.xml" /><Relationship Id="rId16" Type="http://schemas.openxmlformats.org/officeDocument/2006/relationships/tags" Target="../tags/tag83.xml" /><Relationship Id="rId17" Type="http://schemas.openxmlformats.org/officeDocument/2006/relationships/tags" Target="../tags/tag84.xml" /><Relationship Id="rId18" Type="http://schemas.openxmlformats.org/officeDocument/2006/relationships/tags" Target="../tags/tag85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Relationship Id="rId9" Type="http://schemas.openxmlformats.org/officeDocument/2006/relationships/tags" Target="../tags/tag7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352165" y="2009775"/>
            <a:ext cx="5271135" cy="2380615"/>
          </a:xfrm>
          <a:prstGeom prst="rect">
            <a:avLst/>
          </a:prstGeom>
          <a:noFill/>
          <a:ln w="28575" cmpd="thickThin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50000"/>
              </a:lnSpc>
              <a:buClrTx/>
              <a:buSzTx/>
              <a:buFontTx/>
            </a:pPr>
            <a:r>
              <a:rPr lang="zh-CN" altLang="en-US" sz="6000" b="1" spc="-22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表达简明</a:t>
            </a:r>
            <a:r>
              <a:rPr lang="zh-CN" altLang="en-US" sz="4800" b="1" spc="-220">
                <a:solidFill>
                  <a:schemeClr val="bg2">
                    <a:lumMod val="6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&amp;</a:t>
            </a:r>
            <a:r>
              <a:rPr lang="zh-CN" altLang="en-US" sz="6000" b="1" spc="-22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得体</a:t>
            </a:r>
            <a:endParaRPr lang="zh-CN" altLang="en-US" sz="6000" b="1" spc="-22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8350" y="905510"/>
            <a:ext cx="7464306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35D1F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 kern="0" spc="-100">
                <a:solidFill>
                  <a:srgbClr val="0070C0"/>
                </a:solidFill>
                <a:uFillTx/>
                <a:latin typeface="+mn-ea"/>
                <a:cs typeface="+mn-ea"/>
                <a:sym typeface="+mn-ea"/>
              </a:rPr>
              <a:t>高考一轮复习</a:t>
            </a:r>
            <a:r>
              <a:rPr lang="en-US" altLang="zh-CN" sz="3200" kern="0" spc="-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cs typeface="+mn-ea"/>
                <a:sym typeface="+mn-ea"/>
              </a:rPr>
              <a:t>：语言文字运用</a:t>
            </a:r>
            <a:endParaRPr lang="en-US" altLang="zh-CN" sz="3200" kern="0" spc="-100">
              <a:solidFill>
                <a:schemeClr val="tx1">
                  <a:lumMod val="65000"/>
                  <a:lumOff val="35000"/>
                </a:schemeClr>
              </a:solidFill>
              <a:uFillTx/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wedge/>
      </p:transition>
    </mc:Choice>
    <mc:Fallback>
      <p:transition>
        <p:wedg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45135" y="510540"/>
            <a:ext cx="10610850" cy="37185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558800" algn="just" fontAlgn="auto">
              <a:lnSpc>
                <a:spcPct val="110000"/>
              </a:lnSpc>
            </a:pPr>
            <a:r>
              <a:rPr lang="zh-CN" altLang="en-US" sz="22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lang="zh-CN" altLang="en-US" sz="22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</a:t>
            </a:r>
            <a:r>
              <a:rPr lang="zh-CN" altLang="en-US" sz="2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】依次填入下列横线处的词语，全都恰当的一项是(　　)。</a:t>
            </a:r>
            <a:endParaRPr lang="zh-CN" altLang="en-US" sz="2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08000" algn="just" fontAlgn="auto">
              <a:lnSpc>
                <a:spcPct val="110000"/>
              </a:lnSpc>
            </a:pPr>
            <a:r>
              <a:rPr lang="zh-CN" altLang="en-US" sz="2200" spc="-2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①刘经理，约好和您面谈项目合作的事，因公司原因，只能改期，具体时间另行</a:t>
            </a:r>
            <a:r>
              <a:rPr lang="zh-CN" altLang="en-US" sz="2200" u="sng" spc="-2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　　　</a:t>
            </a:r>
            <a:r>
              <a:rPr lang="zh-CN" altLang="en-US" sz="2200" spc="-2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200" spc="-200" smtClean="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508000" algn="just" fontAlgn="auto">
              <a:lnSpc>
                <a:spcPct val="110000"/>
              </a:lnSpc>
            </a:pPr>
            <a:r>
              <a:rPr lang="zh-CN" altLang="en-US" sz="2200" spc="-2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②他这次回乡，第一件事就是去</a:t>
            </a:r>
            <a:r>
              <a:rPr lang="zh-CN" altLang="en-US" sz="2200" u="sng" spc="-2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　　</a:t>
            </a:r>
            <a:r>
              <a:rPr lang="zh-CN" altLang="en-US" sz="2200" spc="-2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当年的老师，因为这个老师对他的影响太大了。 </a:t>
            </a:r>
            <a:endParaRPr lang="zh-CN" altLang="en-US" sz="2200" spc="-200" smtClean="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508000" algn="just" fontAlgn="auto">
              <a:lnSpc>
                <a:spcPct val="110000"/>
              </a:lnSpc>
            </a:pPr>
            <a:r>
              <a:rPr lang="zh-CN" altLang="en-US" sz="2200" spc="-2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③妈妈，爸爸让我假期去爷爷家里住一段时间，我想今天就</a:t>
            </a:r>
            <a:r>
              <a:rPr lang="zh-CN" altLang="en-US" sz="2200" u="sng" spc="-2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　　</a:t>
            </a:r>
            <a:r>
              <a:rPr lang="zh-CN" altLang="en-US" sz="2200" spc="-2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200" spc="-200" smtClean="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558800" algn="just" fontAlgn="auto">
              <a:lnSpc>
                <a:spcPct val="110000"/>
              </a:lnSpc>
            </a:pPr>
            <a:r>
              <a:rPr lang="zh-CN" altLang="en-US" sz="2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A.商量    探望     动身</a:t>
            </a:r>
            <a:endParaRPr lang="zh-CN" altLang="en-US" sz="2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58800" algn="just" fontAlgn="auto">
              <a:lnSpc>
                <a:spcPct val="110000"/>
              </a:lnSpc>
            </a:pPr>
            <a:r>
              <a:rPr lang="zh-CN" altLang="en-US" sz="2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B.磋商    探望     启程</a:t>
            </a:r>
            <a:endParaRPr lang="zh-CN" altLang="en-US" sz="2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58800" algn="just" fontAlgn="auto">
              <a:lnSpc>
                <a:spcPct val="110000"/>
              </a:lnSpc>
            </a:pPr>
            <a:r>
              <a:rPr lang="zh-CN" altLang="en-US" sz="2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C.商量    造访     启程</a:t>
            </a:r>
            <a:endParaRPr lang="zh-CN" altLang="en-US" sz="2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58800" algn="just" fontAlgn="auto">
              <a:lnSpc>
                <a:spcPct val="110000"/>
              </a:lnSpc>
            </a:pPr>
            <a:r>
              <a:rPr lang="zh-CN" altLang="en-US" sz="2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D.磋商    造访     动身</a:t>
            </a:r>
            <a:endParaRPr lang="zh-CN" altLang="en-US" sz="2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58800" algn="just" fontAlgn="auto">
              <a:lnSpc>
                <a:spcPct val="110000"/>
              </a:lnSpc>
            </a:pPr>
            <a:endParaRPr lang="zh-CN" altLang="en-US" sz="2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58800" algn="just" fontAlgn="auto">
              <a:lnSpc>
                <a:spcPct val="110000"/>
              </a:lnSpc>
            </a:pPr>
            <a:endParaRPr lang="zh-CN" altLang="en-US" sz="2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9285" y="3873500"/>
            <a:ext cx="10610850" cy="22313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558800" algn="just" fontAlgn="auto">
              <a:lnSpc>
                <a:spcPct val="110000"/>
              </a:lnSpc>
            </a:pPr>
            <a:endParaRPr lang="zh-CN" altLang="en-US" sz="2200" b="1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558800" algn="just" fontAlgn="auto">
              <a:lnSpc>
                <a:spcPct val="110000"/>
              </a:lnSpc>
            </a:pP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【答案】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A</a:t>
            </a:r>
            <a:endParaRPr lang="en-US" altLang="zh-CN" sz="2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indent="558800" algn="just" fontAlgn="auto">
              <a:lnSpc>
                <a:spcPct val="110000"/>
              </a:lnSpc>
            </a:pPr>
            <a:r>
              <a:rPr lang="zh-CN" altLang="en-US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解析】商量：交换意见。磋商：反复商量；仔细讨论。前者主要用于口语，后者主要用于书面语，语境中用前者恰当。探望：看(试图发现情况)；看望(多指远道)。造访：拜访。后者为书面语，语境中使用前者恰当。动身：启程；出发。启程：上路；行程开始(多用于较正式的场合)。前者是口语，后者是书面语，语境中使用前者恰当。</a:t>
            </a:r>
            <a:endParaRPr lang="zh-CN" altLang="en-US" sz="2200" b="1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63575" y="1790065"/>
            <a:ext cx="10610850" cy="3449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algn="just" fontAlgn="auto">
              <a:lnSpc>
                <a:spcPct val="130000"/>
              </a:lnSpc>
              <a:spcAft>
                <a:spcPct val="0"/>
              </a:spcAft>
              <a:buFont typeface="Wingdings" panose="05000000000000000000" charset="0"/>
              <a:buChar char="Ø"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要从对象的性别、年龄、职业、身份、思想、性格等不同特点出发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说出恰当的话。  </a:t>
            </a:r>
            <a:endParaRPr lang="zh-CN" alt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42900" indent="-342900" algn="just" fontAlgn="auto">
              <a:lnSpc>
                <a:spcPct val="130000"/>
              </a:lnSpc>
              <a:spcAft>
                <a:spcPct val="0"/>
              </a:spcAft>
              <a:buFont typeface="Wingdings" panose="05000000000000000000" charset="0"/>
              <a:buChar char="Ø"/>
              <a:tabLst>
                <a:tab pos="1029335"/>
                <a:tab pos="1850390"/>
                <a:tab pos="2538095"/>
                <a:tab pos="3221990"/>
              </a:tabLst>
            </a:pPr>
            <a:r>
              <a:rPr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“家大舍小令外人”</a:t>
            </a:r>
            <a:endParaRPr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just" fontAlgn="auto">
              <a:lnSpc>
                <a:spcPct val="130000"/>
              </a:lnSpc>
              <a:spcAft>
                <a:spcPct val="0"/>
              </a:spcAft>
              <a:buFont typeface="Wingdings" panose="05000000000000000000" charset="0"/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altLang="zh-CN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在别人面前称自己的长辈和年长的平辈时冠以“家”，如家父等；在别人面前称比自己小的家人时则冠以“舍”字，如舍弟等；在称呼别人家中的人时，则冠以“令”表示敬重，如令堂、令尊等。</a:t>
            </a:r>
            <a:endParaRPr altLang="zh-CN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3275" y="335280"/>
            <a:ext cx="6923405" cy="1077595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400" b="1" u="none" strike="noStrike" kern="1200" cap="none" spc="200" normalizeH="0" baseline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二、看对象，明确谦辞与敬辞</a:t>
            </a:r>
            <a:endParaRPr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447040" y="509905"/>
            <a:ext cx="10607040" cy="5367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algn="just" fontAlgn="auto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altLang="zh-CN" sz="2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常用的谦辞</a:t>
            </a:r>
            <a:r>
              <a:rPr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“愚”“拙”“鄙”“寒”“小”等。除“家”“舍”“令”外，谦词还有“小”（如小女，称自己的女儿）、“拙”（如拙见，称自己的见解）、“鄙”（如鄙见，称自己的意见）、“寒”（如寒舍，称自己的家）、“愚”（如遇见，称自己的意见）等等。 </a:t>
            </a:r>
            <a:endParaRPr altLang="zh-CN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42900" indent="-342900" algn="just" fontAlgn="auto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algn="just" fontAlgn="auto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常见的敬词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“贵”（如贵庚，称别人年龄）、“大”（如大作，称对方作品）、“高”（高见，称对方的见解）、“贤”（如贤弟，称比自己小的男子）、“尊”（如尊姓，问对方的姓）、“光”（如光临，称别人的到来）、“拜”（如拜托，托人办事）、“赐”（如赐教，请求别人给予指教）、“雅”（如雅正，表示请对方指正）、“惠”（如惠顾，称对方到自己这里来）、“鼎”（鼎力，对对方的帮助表示感谢）等等。 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811530" y="736600"/>
            <a:ext cx="10587355" cy="3615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588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【</a:t>
            </a:r>
            <a:r>
              <a:rPr lang="zh-CN" sz="2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例</a:t>
            </a:r>
            <a:r>
              <a:rPr lang="zh-CN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lang="zh-CN" altLang="zh-CN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下面是某校医务室李老师给市二医院张院长的一封邀请信的正文</a:t>
            </a:r>
            <a:r>
              <a:rPr lang="en-US" altLang="zh-CN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</a:t>
            </a:r>
            <a:r>
              <a:rPr lang="zh-CN" altLang="zh-CN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其中有五处表达不妥</a:t>
            </a:r>
            <a:r>
              <a:rPr lang="en-US" altLang="zh-CN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</a:t>
            </a:r>
            <a:r>
              <a:rPr lang="zh-CN" altLang="zh-CN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请指出并改正。</a:t>
            </a:r>
            <a:endParaRPr lang="zh-CN" altLang="zh-CN" sz="2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6350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我是贵校医务室的小李</a:t>
            </a:r>
            <a:r>
              <a:rPr lang="en-US" altLang="zh-CN" sz="2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zh-CN" sz="2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正值春季传染病高发期</a:t>
            </a:r>
            <a:r>
              <a:rPr lang="en-US" altLang="zh-CN" sz="2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zh-CN" sz="2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诚挚邀请您为我校师生开展一场传染病知识讲座。其目的是为了提高师生的传染病防疫意识。您是国内医学界小有名气的传染病专家</a:t>
            </a:r>
            <a:r>
              <a:rPr lang="en-US" altLang="zh-CN" sz="2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zh-CN" sz="2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如果您能略尽绵薄之力</a:t>
            </a:r>
            <a:r>
              <a:rPr lang="en-US" altLang="zh-CN" sz="2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zh-CN" sz="2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我校将不胜感激。拜托您的答复。</a:t>
            </a:r>
            <a:endParaRPr lang="zh-CN" altLang="zh-CN" sz="2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5588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endParaRPr lang="zh-CN" altLang="en-US" sz="220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50825" y="4351655"/>
            <a:ext cx="10587355" cy="1614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588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【答案】①去掉“贵”或将“贵校”改为“学校”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；②</a:t>
            </a: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去掉“为了”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；③“</a:t>
            </a: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小有名气”改为“颇有建树”“很有影响”“卓有成就”等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；④“</a:t>
            </a: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略尽绵薄之力”改为“鼎力相助”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；⑤“</a:t>
            </a: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拜托”改为“期待”“盼望”等。</a:t>
            </a:r>
            <a:endParaRPr lang="zh-CN" altLang="en-US" sz="2200" b="1">
              <a:solidFill>
                <a:srgbClr val="FF0000"/>
              </a:solidFill>
              <a:effectLst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495935" y="1289050"/>
            <a:ext cx="10600690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有些近义词虽然表示的概念相同，但适用对象不同。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有的有特定的使用对象，有的对人，有的对事，有的对物。</a:t>
            </a:r>
            <a:endParaRPr lang="zh-CN" altLang="en-US" sz="28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57200" indent="-457200" algn="just" fontAlgn="auto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“蜕化”本义为虫类脱皮，借指事物向坏的方面变化，多指腐化堕落，适用对象比较狭窄。而“退化”指生物体在进化过程中某一部分器官变小，构造简化，功能减退甚至完全消失，如鲸、海豚等的四肢成鳍状，仙人掌的叶子成针状，虱子的翅膀完全消失；也泛指事物由优变劣，由好变坏，适用对象宽泛。</a:t>
            </a:r>
            <a:endParaRPr lang="zh-CN" altLang="en-US" sz="2800" b="1" smtClean="0">
              <a:solidFill>
                <a:srgbClr val="00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7710" y="325120"/>
            <a:ext cx="6685915" cy="1077595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400" b="1" u="none" strike="noStrike" kern="1200" cap="none" spc="200" normalizeH="0" baseline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三、看概念，分清适用对象</a:t>
            </a:r>
            <a:endParaRPr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03860" y="483870"/>
            <a:ext cx="10270490" cy="37236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558800" algn="just" fontAlgn="auto">
              <a:lnSpc>
                <a:spcPct val="100000"/>
              </a:lnSpc>
            </a:pPr>
            <a:r>
              <a:rPr lang="zh-CN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sz="2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</a:t>
            </a:r>
            <a:r>
              <a:rPr lang="zh-CN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】</a:t>
            </a:r>
            <a:r>
              <a:rPr lang="zh-CN" altLang="en-US" sz="2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下列各句中，画线的成语使用恰当的一句是(　　)。</a:t>
            </a:r>
            <a:endParaRPr lang="zh-CN" altLang="en-US" sz="2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58800" algn="just" fontAlgn="auto">
              <a:lnSpc>
                <a:spcPct val="100000"/>
              </a:lnSpc>
            </a:pPr>
            <a:r>
              <a:rPr lang="zh-CN" altLang="en-US" sz="22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A.他在城市生活了二十多年，第一次走进大山，才切身体会到，大自然真是</a:t>
            </a:r>
            <a:r>
              <a:rPr lang="zh-CN" altLang="en-US" sz="2200" b="1" u="sng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美</a:t>
            </a:r>
            <a:r>
              <a:rPr lang="zh-CN" altLang="en-US" sz="2200" b="1" u="sng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轮美奂</a:t>
            </a:r>
            <a:r>
              <a:rPr lang="zh-CN" altLang="en-US" sz="22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，与电视里看到的不一样。</a:t>
            </a:r>
            <a:endParaRPr lang="zh-CN" altLang="en-US" sz="220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558800" algn="just" fontAlgn="auto">
              <a:lnSpc>
                <a:spcPct val="100000"/>
              </a:lnSpc>
            </a:pPr>
            <a:r>
              <a:rPr lang="zh-CN" altLang="en-US" sz="22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B.造假者几乎都是这样，随便找几间房子，拉上几个人就开始生产 ，于是大量的垃圾食品厂就如</a:t>
            </a:r>
            <a:r>
              <a:rPr lang="zh-CN" altLang="en-US" sz="2200" b="1" u="sng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雨后春笋</a:t>
            </a:r>
            <a:r>
              <a:rPr lang="zh-CN" altLang="en-US" sz="22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般地冒出来了。</a:t>
            </a:r>
            <a:endParaRPr lang="zh-CN" altLang="en-US" sz="220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558800" algn="just" fontAlgn="auto">
              <a:lnSpc>
                <a:spcPct val="100000"/>
              </a:lnSpc>
            </a:pPr>
            <a:r>
              <a:rPr lang="zh-CN" altLang="en-US" sz="22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C.山洪来势凶猛，他们根本站不住，幸亏他们都拴着保险绳，没冲出多远，就被众人</a:t>
            </a:r>
            <a:r>
              <a:rPr lang="zh-CN" altLang="en-US" sz="2200" b="1" u="sng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七手八脚</a:t>
            </a:r>
            <a:r>
              <a:rPr lang="zh-CN" altLang="en-US" sz="22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地拉上岸来。</a:t>
            </a:r>
            <a:endParaRPr lang="zh-CN" altLang="en-US" sz="220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558800" algn="just" fontAlgn="auto">
              <a:lnSpc>
                <a:spcPct val="100000"/>
              </a:lnSpc>
            </a:pPr>
            <a:r>
              <a:rPr lang="zh-CN" altLang="en-US" sz="22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D.这夫妻二人年轻时感情不好，而今年纪大了，经济条件好了，孩子也成家了，两人倒能够</a:t>
            </a:r>
            <a:r>
              <a:rPr lang="zh-CN" altLang="en-US" sz="2200" b="1" u="sng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相濡以沫</a:t>
            </a:r>
            <a:r>
              <a:rPr lang="zh-CN" altLang="en-US" sz="22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20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558800" algn="just" fontAlgn="auto">
              <a:lnSpc>
                <a:spcPct val="100000"/>
              </a:lnSpc>
            </a:pPr>
            <a:endParaRPr lang="zh-CN" altLang="en-US" sz="220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558800" algn="just" fontAlgn="auto">
              <a:lnSpc>
                <a:spcPct val="100000"/>
              </a:lnSpc>
            </a:pPr>
            <a:endParaRPr lang="zh-CN" altLang="en-US" sz="2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3860" y="4207510"/>
            <a:ext cx="10582275" cy="20313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558800" algn="just" fontAlgn="auto">
              <a:lnSpc>
                <a:spcPct val="100000"/>
              </a:lnSpc>
            </a:pPr>
            <a:endParaRPr lang="zh-CN" altLang="en-US" sz="2200" b="1" smtClean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558800" algn="just" fontAlgn="auto">
              <a:lnSpc>
                <a:spcPct val="100000"/>
              </a:lnSpc>
            </a:pP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【答案】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C</a:t>
            </a:r>
            <a:endParaRPr lang="zh-CN" altLang="en-US" sz="2200" b="1" smtClean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558800" algn="just" fontAlgn="auto">
              <a:lnSpc>
                <a:spcPct val="100000"/>
              </a:lnSpc>
            </a:pP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【解析】</a:t>
            </a:r>
            <a:r>
              <a:rPr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A美轮美奂：形容新屋高大美观，也形容装饰、布置等美好漂亮。不宜用于表现大自然之美。B雨后春笋：春天下雨后竹笋长得很多很快，比喻新事物大量出现。褒义词，不宜用于造假者。C七手八脚：形容很多人一起动手的样子；也形容人多手杂，非常忙乱的样子。与句意相符。D相濡以沫：比喻同处困境，相互救助。与句意不符。</a:t>
            </a:r>
            <a:endParaRPr lang="zh-CN" altLang="en-US" sz="2200" b="1" smtClean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803275" y="1402715"/>
            <a:ext cx="10196830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感情色彩可分为褒义、贬义、中性三种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如“爱护”指爱惜并保护，褒义词；“庇护”指袒护时是贬义词，指保护时是中性词；“保护”指尽力照顾，使不受损害，中性词。再如“无所不为”，词典解释为“没有什么不干的，指什么坏事都干”。可见这是个贬义词。</a:t>
            </a:r>
            <a:endParaRPr lang="zh-CN" altLang="en-US" sz="28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711200" algn="just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注意：在特定语境中，运用“反语”的修辞手法时，褒义可变成贬义，贬义可变成褒义，起到讽刺调侃或幽默风趣的效果。</a:t>
            </a:r>
            <a:endParaRPr lang="zh-CN" altLang="zh-CN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3275" y="325120"/>
            <a:ext cx="6675120" cy="1077595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400" b="1" u="none" strike="noStrike" kern="1200" cap="none" spc="200" normalizeH="0" baseline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四、看感情，分清褒贬扬抑</a:t>
            </a:r>
            <a:endParaRPr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45465" y="359410"/>
            <a:ext cx="10607675" cy="44646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609600" algn="just" fontAlgn="auto">
              <a:lnSpc>
                <a:spcPct val="110000"/>
              </a:lnSpc>
            </a:pPr>
            <a:r>
              <a:rPr lang="zh-CN" sz="240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sz="24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</a:t>
            </a:r>
            <a:r>
              <a:rPr lang="zh-CN" sz="240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】</a:t>
            </a:r>
            <a:r>
              <a:rPr lang="zh-CN" altLang="en-US" sz="24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下列各句中，画线的成语使用恰当的一句是(　　)。</a:t>
            </a:r>
            <a:endParaRPr lang="zh-CN" altLang="en-US" sz="2400" b="1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84200" algn="just" fontAlgn="auto">
              <a:lnSpc>
                <a:spcPct val="110000"/>
              </a:lnSpc>
            </a:pPr>
            <a:r>
              <a:rPr lang="zh-CN" altLang="en-US" sz="2400" spc="-1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A.在此次实战演练中，我军的反水雷舰艇</a:t>
            </a:r>
            <a:r>
              <a:rPr lang="zh-CN" altLang="en-US" sz="2400" b="1" u="sng" spc="-1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倾巢而出</a:t>
            </a:r>
            <a:r>
              <a:rPr lang="zh-CN" altLang="en-US" sz="2400" spc="-1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，成功扫除了“敌军”在航道上隐蔽布设的多枚新型水雷。</a:t>
            </a:r>
            <a:endParaRPr lang="zh-CN" altLang="en-US" sz="2400" spc="-100" smtClean="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584200" algn="just" fontAlgn="auto">
              <a:lnSpc>
                <a:spcPct val="110000"/>
              </a:lnSpc>
            </a:pPr>
            <a:r>
              <a:rPr lang="zh-CN" altLang="en-US" sz="2400" spc="-1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B.电视连续剧《鸡毛飞上天》在黄金时段播出后 ，在社会上引起强烈反响，人们对它</a:t>
            </a:r>
            <a:r>
              <a:rPr lang="zh-CN" altLang="en-US" sz="2400" b="1" u="sng" spc="-1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评头论足</a:t>
            </a:r>
            <a:r>
              <a:rPr lang="zh-CN" altLang="en-US" sz="2400" spc="-1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，大加赞赏。</a:t>
            </a:r>
            <a:endParaRPr lang="zh-CN" altLang="en-US" sz="2400" spc="-100" smtClean="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584200" algn="just" fontAlgn="auto">
              <a:lnSpc>
                <a:spcPct val="110000"/>
              </a:lnSpc>
            </a:pPr>
            <a:r>
              <a:rPr lang="zh-CN" altLang="en-US" sz="2400" spc="-1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C.这是“咸与维新”的时候了，所以他们谈得很投机，立刻成了</a:t>
            </a:r>
            <a:r>
              <a:rPr lang="zh-CN" altLang="en-US" sz="2400" b="1" u="sng" spc="-1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情投意合</a:t>
            </a:r>
            <a:r>
              <a:rPr lang="zh-CN" altLang="en-US" sz="2400" spc="-1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的同志，也相约去革命。</a:t>
            </a:r>
            <a:endParaRPr lang="zh-CN" altLang="en-US" sz="2400" spc="-100" smtClean="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584200" algn="just" fontAlgn="auto">
              <a:lnSpc>
                <a:spcPct val="110000"/>
              </a:lnSpc>
            </a:pPr>
            <a:r>
              <a:rPr lang="zh-CN" altLang="en-US" sz="2400" spc="-1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D.他怎么也不相信，自己住在二十八楼，小偷竟能从他家的窗户爬进去，</a:t>
            </a:r>
            <a:r>
              <a:rPr lang="zh-CN" altLang="en-US" sz="2400" b="1" u="sng" spc="-1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登堂入室</a:t>
            </a:r>
            <a:r>
              <a:rPr lang="zh-CN" altLang="en-US" sz="2400" spc="-1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spc="-100" smtClean="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algn="just" fontAlgn="auto">
              <a:lnSpc>
                <a:spcPct val="110000"/>
              </a:lnSpc>
            </a:pP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609600" algn="just" fontAlgn="auto">
              <a:lnSpc>
                <a:spcPct val="110000"/>
              </a:lnSpc>
            </a:pPr>
            <a:endParaRPr lang="zh-CN" altLang="en-US" sz="24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5925" y="3959860"/>
            <a:ext cx="10607675" cy="22313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558800" algn="just" fontAlgn="auto">
              <a:lnSpc>
                <a:spcPct val="110000"/>
              </a:lnSpc>
            </a:pPr>
            <a:endParaRPr lang="zh-CN" altLang="en-US" sz="2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558800" algn="just" fontAlgn="auto">
              <a:lnSpc>
                <a:spcPct val="110000"/>
              </a:lnSpc>
            </a:pP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【答案】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</a:t>
            </a:r>
            <a:endParaRPr lang="zh-CN" altLang="en-US" sz="2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558800" algn="just" fontAlgn="auto">
              <a:lnSpc>
                <a:spcPct val="110000"/>
              </a:lnSpc>
            </a:pP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【解析】</a:t>
            </a:r>
            <a:r>
              <a:rPr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A倾巢而出：比喻全部出动。多含贬义。与句意不符。B评头论足：指无聊的人随便谈论妇女的容貌，也比喻在小节上多方挑剔。与句意不符。C情投意合：双方思想感情融洽，心意相合。与句意相符。D登堂入室：比喻学问或技能由浅入深，循序渐进，达到更高的水平。与句意不符。</a:t>
            </a:r>
            <a:endParaRPr lang="zh-CN" altLang="en-US" sz="2200" b="1" smtClean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18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47675" y="1068705"/>
            <a:ext cx="1058291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 defTabSz="914400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场合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即交际环境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包括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时间、地点、话题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有关对象身份、职业、地位、教养、性格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以及对象之间的关系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等。</a:t>
            </a:r>
            <a:endParaRPr lang="zh-CN" altLang="zh-CN" sz="2800" b="1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1050" y="88265"/>
            <a:ext cx="7332980" cy="1077595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400" b="1" u="none" strike="noStrike" kern="1200" cap="none" spc="200" normalizeH="0" baseline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五、看场合，注意环境氛围</a:t>
            </a:r>
            <a:endParaRPr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7675" y="2668270"/>
            <a:ext cx="10594975" cy="3646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58800" algn="just" fontAlgn="auto">
              <a:lnSpc>
                <a:spcPct val="150000"/>
              </a:lnSpc>
            </a:pPr>
            <a:r>
              <a:rPr sz="2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欢庆的场合：多说吉利话，不讲丧气话。</a:t>
            </a:r>
            <a:endParaRPr sz="2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indent="558800" algn="just" fontAlgn="auto">
              <a:lnSpc>
                <a:spcPct val="150000"/>
              </a:lnSpc>
            </a:pPr>
            <a:r>
              <a:rPr sz="2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悲伤的场合：严肃、低沉、简略。</a:t>
            </a:r>
            <a:endParaRPr sz="2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indent="558800" algn="just" fontAlgn="auto">
              <a:lnSpc>
                <a:spcPct val="150000"/>
              </a:lnSpc>
            </a:pPr>
            <a:r>
              <a:rPr sz="2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庄重的场合：庄重、规范、不拉家常。</a:t>
            </a:r>
            <a:endParaRPr sz="2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indent="558800" algn="just" fontAlgn="auto">
              <a:lnSpc>
                <a:spcPct val="150000"/>
              </a:lnSpc>
            </a:pPr>
            <a:r>
              <a:rPr sz="2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工作的场合：准确扼要。</a:t>
            </a:r>
            <a:endParaRPr sz="2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indent="558800" algn="just" fontAlgn="auto">
              <a:lnSpc>
                <a:spcPct val="150000"/>
              </a:lnSpc>
            </a:pPr>
            <a:r>
              <a:rPr sz="2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日常的场合：自然亲切，多用口语。</a:t>
            </a:r>
            <a:endParaRPr sz="2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indent="558800" algn="just" fontAlgn="auto">
              <a:lnSpc>
                <a:spcPct val="150000"/>
              </a:lnSpc>
            </a:pPr>
            <a:r>
              <a:rPr sz="2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娱乐的场合：生动风趣。</a:t>
            </a:r>
            <a:endParaRPr sz="2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indent="558800" algn="just" fontAlgn="auto">
              <a:lnSpc>
                <a:spcPct val="150000"/>
              </a:lnSpc>
            </a:pPr>
            <a:r>
              <a:rPr sz="2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外交的场合：不卑不亢。</a:t>
            </a:r>
            <a:endParaRPr sz="2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66370" y="381000"/>
            <a:ext cx="10170160" cy="2526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</a:t>
            </a: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】</a:t>
            </a: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下面是一封信的主要内容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其中有五处不得体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请找出并作修改。</a:t>
            </a:r>
            <a:endParaRPr lang="zh-CN" alt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6096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获悉文学院下周举办活动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隆重庆贺先生教书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</a:t>
            </a:r>
            <a:r>
              <a:rPr lang="zh-CN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周年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我因俗务缠身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不能光临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特惠赠鲜花一束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以表敬意。随信寄去近期出版的拙著一册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还望先生先睹为快。</a:t>
            </a:r>
            <a:endParaRPr lang="zh-CN" altLang="zh-CN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盛夏快来了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请先生保重身体。</a:t>
            </a:r>
            <a:endParaRPr lang="zh-CN" altLang="en-US" sz="2400" b="1" smtClean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78765" y="3129915"/>
            <a:ext cx="10579100" cy="343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588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200" b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【答案】</a:t>
            </a:r>
            <a:r>
              <a:rPr lang="zh-CN" altLang="zh-CN" sz="2200" b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①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教书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改为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从教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或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执教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”；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②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光临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改为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前往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或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参加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”；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③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惠赠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改为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奉上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或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敬赠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”；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④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先睹为快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改为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指正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或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斧正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”；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⑤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快来了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改为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将至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或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将临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。</a:t>
            </a:r>
            <a:endParaRPr lang="zh-CN" altLang="zh-CN" sz="2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558800" algn="just" fontAlgn="auto">
              <a:lnSpc>
                <a:spcPct val="110000"/>
              </a:lnSpc>
              <a:spcAft>
                <a:spcPct val="0"/>
              </a:spcAft>
            </a:pPr>
            <a:r>
              <a:rPr 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【解析】从书信的内容看</a:t>
            </a:r>
            <a:r>
              <a:rPr lang="en-US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是晚辈写给长辈、学生写给老师的。因此要注意谦敬辞的使用。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教书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属于口语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应改为书面语色彩较浓的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从教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或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执教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”；“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光临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是敬辞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不能用于自己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应改为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前往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或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参加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”；“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惠赠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也是敬辞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不能用于己方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应改为表示尊敬的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敬赠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或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奉上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”；“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先睹为快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不能用于对方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可改为敬辞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斧正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或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指正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”；“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快来了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口语色彩较浓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宜改为书面语体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将至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或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将临</a:t>
            </a:r>
            <a:r>
              <a:rPr lang="en-US" altLang="zh-CN" sz="2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zh-CN" sz="2200" b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。</a:t>
            </a:r>
            <a:r>
              <a:rPr lang="en-US" altLang="zh-CN" sz="2200" b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endParaRPr lang="en-US" altLang="zh-CN" sz="2200" b="1" smtClean="0">
              <a:solidFill>
                <a:schemeClr val="tx1"/>
              </a:solidFill>
              <a:effectLst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4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607435" y="382270"/>
            <a:ext cx="4194175" cy="1012190"/>
          </a:xfrm>
          <a:prstGeom prst="rect">
            <a:avLst/>
          </a:prstGeom>
          <a:noFill/>
          <a:ln w="28575" cmpd="thickThin">
            <a:solidFill>
              <a:schemeClr val="accent1">
                <a:shade val="50000"/>
              </a:schemeClr>
            </a:solidFill>
            <a:prstDash val="lgDashDot"/>
          </a:ln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400" b="1" u="none" strike="noStrike" kern="1200" cap="none" spc="200" normalizeH="0" baseline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n-ea"/>
              </a:defRPr>
            </a:lvl1pPr>
          </a:lstStyle>
          <a:p>
            <a:pPr marL="0" lvl="1" algn="ctr" fontAlgn="auto">
              <a:lnSpc>
                <a:spcPct val="100000"/>
              </a:lnSpc>
            </a:pPr>
            <a:r>
              <a:rPr lang="zh-CN" sz="3200" b="1" spc="-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简  明</a:t>
            </a:r>
            <a:endParaRPr lang="zh-CN" sz="3200" b="1" spc="-1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4790" y="1685925"/>
            <a:ext cx="1095819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buFont typeface="Wingdings" panose="05000000000000000000" charset="0"/>
              <a:buChar char="Ø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“简明”即“简洁而无冗余”，一般采用“文段修改”的方式考查。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围绕中心，去次留主；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避免含糊，消除歧义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如“中国女排打败了巴西队获得了最后的冠军”“两个朋友送的花瓶”“开刀的是他父亲”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防止重复，删繁就简；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善于概括，巧用替代。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这艘新舰艇，机器性能良好，如果按照措施上规定的延长机油使用期的方法，来延长机油使用期，就可避免不必要的人力和机油的浪费。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第二个“延长机油使用期”与前面重复，可用“做”代替，同时去掉前面的逗号。“不必要的”多余，“浪费”都是“不必要的”，没有“必要的浪费”。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82295" y="1288415"/>
            <a:ext cx="10586085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fontAlgn="auto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汉语语词丰富，一个意思可以用多个词语来表述，一些内容看似基本相同的词语，其词义却有细微的差别，表达程度有轻重、深浅的不同。</a:t>
            </a:r>
            <a:endParaRPr lang="zh-CN" altLang="en-US" sz="28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57200" indent="-457200" algn="just" fontAlgn="auto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“损坏”“毁坏”“破坏”三个词语，都表示因某一动作行为而造成伤害，但其词义的轻重程度不同，“损坏”的词义程度轻，而“毁坏”“破坏”则层层升级，程度加重。“他损坏了公物”“他毁坏了公物”“他破坏了公物”在轻重程度上有明显的区别。</a:t>
            </a:r>
            <a:endParaRPr lang="zh-CN" altLang="en-US" sz="2800" b="1" smtClean="0">
              <a:solidFill>
                <a:srgbClr val="00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8990" y="325120"/>
            <a:ext cx="6772275" cy="1077595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400" b="1" u="none" strike="noStrike" kern="1200" cap="none" spc="200" normalizeH="0" baseline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六、看目的，注意程度、方式</a:t>
            </a:r>
            <a:endParaRPr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15290" y="359410"/>
            <a:ext cx="10604500" cy="36931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609600" algn="just" fontAlgn="auto">
              <a:lnSpc>
                <a:spcPct val="10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</a:t>
            </a: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】</a:t>
            </a:r>
            <a:r>
              <a:rPr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依次填入下列横线处的词语，全都恰当的一项是(　　)。</a:t>
            </a:r>
            <a:endParaRPr lang="zh-CN" altLang="en-US" sz="24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635000" algn="just" fontAlgn="auto">
              <a:lnSpc>
                <a:spcPct val="100000"/>
              </a:lnSpc>
            </a:pPr>
            <a:r>
              <a:rPr lang="zh-CN" altLang="en-US" sz="2400" spc="1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①世人</a:t>
            </a:r>
            <a:r>
              <a:rPr lang="zh-CN" altLang="en-US" sz="2400" u="sng" spc="1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</a:t>
            </a:r>
            <a:r>
              <a:rPr lang="en-US" altLang="zh-CN" sz="2400" u="sng" spc="1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2400" spc="1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霍金，不仅因为他是智慧的英雄，更因为他是人生的斗士。 </a:t>
            </a:r>
            <a:endParaRPr lang="zh-CN" altLang="en-US" sz="2400" spc="100" smtClean="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35000" algn="just" fontAlgn="auto" latinLnBrk="1">
              <a:lnSpc>
                <a:spcPct val="100000"/>
              </a:lnSpc>
            </a:pPr>
            <a:r>
              <a:rPr lang="zh-CN" altLang="en-US" sz="2400" spc="1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②在西藏高原的雪山中也有热带风光，也长着香蕉和菠萝，这实在是一件令人啧啧</a:t>
            </a:r>
            <a:r>
              <a:rPr lang="zh-CN" altLang="en-US" sz="2400" u="sng" spc="1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 </a:t>
            </a:r>
            <a:r>
              <a:rPr lang="en-US" altLang="zh-CN" sz="2400" u="sng" spc="1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400" spc="1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的事。 </a:t>
            </a:r>
            <a:endParaRPr lang="zh-CN" altLang="en-US" sz="2400" spc="100" smtClean="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35000" algn="just" fontAlgn="auto">
              <a:lnSpc>
                <a:spcPct val="100000"/>
              </a:lnSpc>
            </a:pPr>
            <a:r>
              <a:rPr lang="zh-CN" altLang="en-US" sz="2400" spc="1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③作者的动机</a:t>
            </a:r>
            <a:r>
              <a:rPr lang="zh-CN" altLang="en-US" sz="2400" u="sng" spc="1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　　</a:t>
            </a:r>
            <a:r>
              <a:rPr lang="zh-CN" altLang="en-US" sz="2400" spc="1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，但客观效果则不能让人原谅。</a:t>
            </a:r>
            <a:endParaRPr lang="zh-CN" altLang="en-US" sz="240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algn="just" fontAlgn="auto">
              <a:lnSpc>
                <a:spcPct val="100000"/>
              </a:lnSpc>
            </a:pPr>
            <a:r>
              <a:rPr lang="zh-CN" altLang="en-US" sz="24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A.推崇　  称奇　    无可非议</a:t>
            </a:r>
            <a:endParaRPr lang="zh-CN" altLang="en-US" sz="240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algn="just" fontAlgn="auto">
              <a:lnSpc>
                <a:spcPct val="100000"/>
              </a:lnSpc>
            </a:pPr>
            <a:r>
              <a:rPr lang="zh-CN" altLang="en-US" sz="24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B.推崇</a:t>
            </a:r>
            <a:r>
              <a:rPr lang="zh-CN" altLang="en-US" sz="24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  </a:t>
            </a:r>
            <a:r>
              <a:rPr lang="zh-CN" altLang="en-US" sz="24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称赞</a:t>
            </a:r>
            <a:r>
              <a:rPr lang="zh-CN" altLang="en-US" sz="24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    </a:t>
            </a:r>
            <a:r>
              <a:rPr lang="zh-CN" altLang="en-US" sz="24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无可厚非</a:t>
            </a:r>
            <a:endParaRPr lang="zh-CN" altLang="en-US" sz="240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algn="just" fontAlgn="auto">
              <a:lnSpc>
                <a:spcPct val="100000"/>
              </a:lnSpc>
            </a:pPr>
            <a:r>
              <a:rPr lang="zh-CN" altLang="en-US" sz="24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C.尊崇　  称奇　    无可厚非</a:t>
            </a:r>
            <a:endParaRPr lang="zh-CN" altLang="en-US" sz="240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algn="just" fontAlgn="auto">
              <a:lnSpc>
                <a:spcPct val="100000"/>
              </a:lnSpc>
            </a:pPr>
            <a:r>
              <a:rPr lang="zh-CN" altLang="en-US" sz="24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D.尊崇　  称赞　    无可非议</a:t>
            </a:r>
            <a:endParaRPr lang="zh-CN" altLang="en-US" sz="240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0395" y="4166235"/>
            <a:ext cx="10399395" cy="2369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558800" algn="just" fontAlgn="auto">
              <a:lnSpc>
                <a:spcPct val="100000"/>
              </a:lnSpc>
            </a:pPr>
            <a:endParaRPr lang="zh-CN" altLang="en-US" sz="2200" b="1" smtClean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indent="558800" algn="just" fontAlgn="auto">
              <a:lnSpc>
                <a:spcPct val="100000"/>
              </a:lnSpc>
            </a:pP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【答案】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C</a:t>
            </a:r>
            <a:endParaRPr lang="en-US" altLang="zh-CN" sz="2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indent="558800" algn="just" fontAlgn="auto">
              <a:lnSpc>
                <a:spcPct val="100000"/>
              </a:lnSpc>
            </a:pP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【解析】</a:t>
            </a:r>
            <a:r>
              <a:rPr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推崇：十分推重。尊崇：尊敬推崇。后者程度更重。根据句意，“尊崇”更能表达对霍金的崇敬之情。称赞：用言语表达对人或事物的优点的喜爱。称奇：认为奇妙。后者比前者词义重，用后者合乎语境。无可非议：没有什么可以指摘的，表示言行合乎情理。无可厚非：不可过分指摘，表示虽有缺点，但是可以理解或原谅。二者表义轻重程度不同，用后者合乎语境。</a:t>
            </a:r>
            <a:endParaRPr lang="zh-CN" altLang="en-US" sz="2200" b="1" smtClean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22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83540" y="1693545"/>
            <a:ext cx="10408285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11200" algn="just" fontAlgn="auto">
              <a:lnSpc>
                <a:spcPct val="1500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1.下面是一则校园新闻初稿的主要内容，在词语的使用上有四处不恰当，请找出并修改。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711200" algn="just"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“雅言诵经典，传承中华魂”国学经典朗诵大赛于4月19日至20日在传媒学院鸣金开赛。经过精心的准备，我校国学社吟诵的《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蜀道难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》大获好评，忝居首席，特向参赛选手和指导老师表示祝贺！本节目获得省电视台编导垂爱，将在新年晚会上粉墨登场。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800" b="1"/>
          </a:p>
          <a:p>
            <a:endParaRPr lang="zh-CN" altLang="en-US" sz="2800" b="1"/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803875" y="737870"/>
            <a:ext cx="2484120" cy="58547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algn="l" defTabSz="9144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课堂检测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23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76580" y="715010"/>
            <a:ext cx="10605135" cy="4993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58800" algn="just" fontAlgn="auto">
              <a:lnSpc>
                <a:spcPct val="110000"/>
              </a:lnSpc>
            </a:pPr>
            <a:r>
              <a:rPr lang="zh-CN" altLang="en-US" sz="2200" b="1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【答案】</a:t>
            </a:r>
            <a:r>
              <a:rPr lang="zh-CN" altLang="en-US" sz="2400" b="1">
                <a:solidFill>
                  <a:srgbClr val="FF0000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（1）“鸣金”，删去。（2）“忝居首席”，改为“名列第一”。（3）</a:t>
            </a:r>
            <a:r>
              <a:rPr lang="zh-CN" altLang="en-US" sz="2400" b="1">
                <a:solidFill>
                  <a:srgbClr val="FF0000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“垂爱”，改为“青睐”。</a:t>
            </a:r>
            <a:r>
              <a:rPr lang="zh-CN" altLang="en-US" sz="2400" b="1">
                <a:solidFill>
                  <a:srgbClr val="FF0000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（4）“粉墨登场”，改为“闪亮登场”。</a:t>
            </a:r>
            <a:endParaRPr lang="zh-CN" altLang="en-US" sz="2400" b="1">
              <a:solidFill>
                <a:srgbClr val="FF0000"/>
              </a:solidFill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558800" algn="just" fontAlgn="auto">
              <a:lnSpc>
                <a:spcPct val="110000"/>
              </a:lnSpc>
            </a:pPr>
            <a:r>
              <a:rPr lang="zh-CN" altLang="en-US" sz="2200" b="1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【解析】“鸣金”一词指的是一种中国古代战争时作战行动信号方式，指进攻，停止或撤退。用于“国学经典朗诵大赛”的开赛不合适，应当删去。</a:t>
            </a:r>
            <a:endParaRPr lang="zh-CN" altLang="en-US" sz="2200" b="1">
              <a:solidFill>
                <a:schemeClr val="tx1"/>
              </a:solidFill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558800" algn="just" fontAlgn="auto">
              <a:lnSpc>
                <a:spcPct val="110000"/>
              </a:lnSpc>
            </a:pPr>
            <a:r>
              <a:rPr lang="zh-CN" altLang="en-US" sz="2200" b="1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“忝居首席”中，“忝”是自谦的说法，表示愧于进行某事，“居”解释为“占、处于 ”，“首席”是最尊贵的席位，整个词义就是很愧于占据了领导者或者第一名的位置，自认为能力并不够，用来表示自谦，文段是要祝贺“我校国学社”取得的优异成绩，用表示自谦的词语不当，可改为“名列第一”。</a:t>
            </a:r>
            <a:endParaRPr lang="zh-CN" altLang="en-US" sz="2200" b="1">
              <a:solidFill>
                <a:schemeClr val="tx1"/>
              </a:solidFill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558800" algn="just" fontAlgn="auto">
              <a:lnSpc>
                <a:spcPct val="110000"/>
              </a:lnSpc>
            </a:pPr>
            <a:r>
              <a:rPr lang="zh-CN" altLang="en-US" sz="2200" b="1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“垂爱”指对方（多指长辈或上级）对自己的爱护，也用做敬辞，指别人对自己赏识爱护。“省电视台编导”与“我校国学社”之间不存在这种关系，此词使用不当，可以改为“青睐”。</a:t>
            </a:r>
            <a:endParaRPr lang="zh-CN" altLang="en-US" sz="2200" b="1">
              <a:solidFill>
                <a:schemeClr val="tx1"/>
              </a:solidFill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558800" algn="just" fontAlgn="auto">
              <a:lnSpc>
                <a:spcPct val="110000"/>
              </a:lnSpc>
            </a:pPr>
            <a:r>
              <a:rPr lang="zh-CN" altLang="en-US" sz="2200" b="1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“粉墨登场”原指演员化妆上台演戏，现比喻坏人经过一番打扮，登上政治舞台。文段说的是“本节目”将要“粉墨登场”，使用对象或错误，可改为“闪亮登场”。</a:t>
            </a:r>
            <a:endParaRPr lang="zh-CN" altLang="en-US" sz="2200" b="1">
              <a:solidFill>
                <a:schemeClr val="tx1"/>
              </a:solidFill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522605" y="445770"/>
            <a:ext cx="10521315" cy="3495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1200" algn="just" fontAlgn="auto">
              <a:lnSpc>
                <a:spcPct val="100000"/>
              </a:lnSpc>
            </a:pPr>
            <a:r>
              <a:rPr 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下面是某报社一则启事初稿的片段，其中有五处词语使用不当，请找出并作修改。要求修改后语意准确，语体风格一致。</a:t>
            </a:r>
            <a:endParaRPr 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711200" algn="just" fontAlgn="auto">
              <a:lnSpc>
                <a:spcPct val="100000"/>
              </a:lnSpc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如果您是重大事件的参加者，事故现场的目击者，业界内幕的打探者，社会热点的关爱者</a:t>
            </a: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请与我报</a:t>
            </a: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社会深度</a:t>
            </a: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栏目联系。本栏目长期公开征询有价值的新闻线索，等着您的支持。</a:t>
            </a:r>
            <a:endParaRPr lang="zh-CN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1200" algn="l" fontAlgn="auto">
              <a:lnSpc>
                <a:spcPct val="100000"/>
              </a:lnSpc>
            </a:pPr>
            <a:r>
              <a:rPr 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_______________</a:t>
            </a:r>
            <a:r>
              <a:rPr 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</a:t>
            </a:r>
            <a:r>
              <a:rPr 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</a:t>
            </a:r>
            <a:endParaRPr lang="en-US" sz="28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711200" algn="l" fontAlgn="auto">
              <a:lnSpc>
                <a:spcPct val="100000"/>
              </a:lnSpc>
            </a:pPr>
            <a:r>
              <a:rPr 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____________________________________________________________</a:t>
            </a:r>
            <a:endParaRPr lang="en-US" sz="28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711200" algn="l" fontAlgn="auto">
              <a:lnSpc>
                <a:spcPct val="90000"/>
              </a:lnSpc>
            </a:pPr>
            <a:endParaRPr lang="en-US" altLang="en-US" sz="28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1315" y="4013835"/>
            <a:ext cx="10586085" cy="25279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58800" algn="just" fontAlgn="auto">
              <a:lnSpc>
                <a:spcPct val="90000"/>
              </a:lnSpc>
            </a:pP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【答案】（示例）</a:t>
            </a:r>
            <a:r>
              <a:rPr 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①“参加者”改为“亲历者”或者“参与者”；②“打探者”改为“知情者”；③“关爱者”改为“关注者”；④“征询”改为“征集”；⑤“等着”改为“期待”或者“等待”。</a:t>
            </a:r>
            <a:endParaRPr lang="zh-CN" sz="2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558800" algn="just" fontAlgn="auto">
              <a:lnSpc>
                <a:spcPct val="90000"/>
              </a:lnSpc>
            </a:pP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【解析】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本则启事中，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参加者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与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重大事件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搭配不当，应将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参加者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改为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亲历者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或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参与者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；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打探者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用语不庄重，应改为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知情者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；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关爱者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与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社会热点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搭配不当，应将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关爱者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改为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关注者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；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征询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与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线索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搭配不当，应将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征询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改为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征集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；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等着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用语口语化，应改为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期待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或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等待</a:t>
            </a:r>
            <a:r>
              <a:rPr 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。</a:t>
            </a:r>
            <a:endParaRPr lang="zh-CN" altLang="en-US" sz="2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25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13080" y="833755"/>
            <a:ext cx="10605770" cy="5773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3.阅读下面的文字，完成后面的题目。</a:t>
            </a:r>
            <a:endParaRPr lang="en-US" altLang="zh-CN" sz="2400" b="1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6096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为了</a:t>
            </a:r>
            <a:r>
              <a:rPr lang="zh-CN" altLang="zh-CN" sz="2400" b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b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寻找、发掘和再现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梦绕魂牵的乡愁遗存</a:t>
            </a:r>
            <a:r>
              <a:rPr lang="zh-CN" altLang="zh-CN" sz="2400" b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400" b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传承和弘扬古州丰厚的历史文化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报社举办了摄影作品征集活动。作品内容丰富多彩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既有古州优美和谐的自然环境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又有独具特色的地域风情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还有淳朴斑斓的民风民俗</a:t>
            </a:r>
            <a:r>
              <a:rPr lang="zh-CN" altLang="zh-CN" sz="2400" b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400" b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诸多</a:t>
            </a:r>
            <a:r>
              <a:rPr lang="zh-CN" altLang="zh-CN" sz="2400" b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400" b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体现讲仁爱、守诚信、崇正义等时代价值的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优秀作品脱颖而出。这些</a:t>
            </a:r>
            <a:r>
              <a:rPr lang="zh-CN" altLang="zh-CN" sz="2400" b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400" b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体现讲仁爱、守诚信、崇正义等时代价值的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优秀作品将在</a:t>
            </a:r>
            <a:r>
              <a:rPr lang="zh-CN" altLang="zh-CN" sz="2400" b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400" b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《古州日报》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和</a:t>
            </a:r>
            <a:r>
              <a:rPr lang="zh-CN" altLang="zh-CN" sz="2400" b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sz="2400" b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《古州新闻网》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发表。盛大的颁奖仪式将于本月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日在古州电视台举行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zh-CN" altLang="zh-CN" sz="2400" b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敦促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获奖作者届时光临。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 indent="5842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spc="-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</a:t>
            </a:r>
            <a:r>
              <a:rPr lang="zh-CN" altLang="zh-CN" sz="2400" spc="-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文中画线部分</a:t>
            </a:r>
            <a:r>
              <a:rPr lang="en-US" altLang="zh-CN" sz="2400" spc="-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2400" spc="-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为表达简明应删去的是</a:t>
            </a:r>
            <a:r>
              <a:rPr lang="zh-CN" altLang="zh-CN" sz="2400" u="sng" spc="-1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zh-CN" altLang="zh-CN" sz="2400" spc="-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处</a:t>
            </a:r>
            <a:r>
              <a:rPr lang="en-US" altLang="zh-CN" sz="2400" spc="-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2400" spc="-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为表达得体应修改的是</a:t>
            </a:r>
            <a:r>
              <a:rPr lang="zh-CN" altLang="zh-CN" sz="2400" u="sng" spc="-1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zh-CN" altLang="zh-CN" sz="2400" spc="-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处。</a:t>
            </a:r>
            <a:r>
              <a:rPr lang="en-US" altLang="zh-CN" sz="2400" spc="-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endParaRPr lang="zh-CN" altLang="zh-CN" sz="2400" spc="-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842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spc="-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</a:t>
            </a:r>
            <a:r>
              <a:rPr lang="zh-CN" altLang="zh-CN" sz="2400" spc="-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文中画线部分有两处标点符号使用错误</a:t>
            </a:r>
            <a:r>
              <a:rPr lang="en-US" altLang="zh-CN" sz="2400" spc="-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zh-CN" sz="2400" u="sng" spc="-1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zh-CN" altLang="zh-CN" sz="2400" spc="-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处应改为</a:t>
            </a:r>
            <a:r>
              <a:rPr lang="zh-CN" altLang="zh-CN" sz="2400" u="sng" spc="-1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2400" spc="-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2400" u="sng" spc="-1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zh-CN" altLang="zh-CN" sz="2400" spc="-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处应改为</a:t>
            </a:r>
            <a:r>
              <a:rPr lang="zh-CN" altLang="zh-CN" sz="2400" u="sng" spc="-1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zh-CN" altLang="zh-CN" sz="2400" spc="-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2400" spc="-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842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spc="-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400" spc="-1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842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endParaRPr lang="en-US" altLang="zh-CN" sz="2400" spc="-10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2000000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26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14705" y="736600"/>
            <a:ext cx="10605770" cy="2460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858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 spc="-10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 </a:t>
            </a:r>
            <a:endParaRPr lang="en-US" altLang="zh-CN" sz="2800" b="1" spc="-100">
              <a:solidFill>
                <a:srgbClr val="00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7112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</a:t>
            </a:r>
            <a:r>
              <a:rPr lang="zh-CN" altLang="zh-CN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答案</a:t>
            </a:r>
            <a:r>
              <a:rPr lang="zh-CN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】</a:t>
            </a:r>
            <a:r>
              <a:rPr lang="en-US" altLang="zh-CN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(1)</a:t>
            </a:r>
            <a:r>
              <a:rPr lang="zh-CN" altLang="zh-CN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⑤　⑧　</a:t>
            </a:r>
            <a:r>
              <a:rPr lang="en-US" altLang="zh-CN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(2)</a:t>
            </a:r>
            <a:r>
              <a:rPr lang="zh-CN" altLang="zh-CN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③　句号　⑦　引号</a:t>
            </a:r>
            <a:endParaRPr lang="zh-CN" altLang="zh-CN" sz="28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711200" algn="just" defTabSz="914400" fontAlgn="auto">
              <a:lnSpc>
                <a:spcPct val="11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【解析】⑤处赘余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应删除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；</a:t>
            </a:r>
            <a:r>
              <a:rPr lang="zh-CN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⑧处用词不当造成语言不得体。从标点符号的使用规范看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③处和前面的冒号用法不对应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前面的冒号只能统管到③处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所以③处应用句号。新闻网名称用引号标示。</a:t>
            </a:r>
            <a:endParaRPr lang="zh-CN" altLang="zh-CN" sz="2800" b="1" spc="-100">
              <a:solidFill>
                <a:srgbClr val="000000"/>
              </a:solidFill>
              <a:effectLst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pic>
        <p:nvPicPr>
          <p:cNvPr id="4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388600" y="12534900"/>
            <a:ext cx="304800" cy="2286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74370" y="1360170"/>
            <a:ext cx="10603230" cy="48875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09600" algn="just" fontAlgn="auto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Calibri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注意题干的要求。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algn="just" fontAlgn="auto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特别要注意若题干有“表意不明”要求，还应从句子有无歧义、矛盾上去考察。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algn="just" fontAlgn="auto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Calibri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分析所给的材料。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algn="just" fontAlgn="auto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从语段结构入手，厘清句子之间的逻辑关系，弄清楚语段的话题（或者陈述对象）、主要内容。注意陈述对象、陈述角度、语段中心。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algn="just" fontAlgn="auto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Calibri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检查句段的成分。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algn="just" fontAlgn="auto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检查主干是否赘余或缺少成分→推敲词语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否重复→关联词位置是否正确→并列短语或句子语序是否合理→个别短语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否歧义→句子是否符合逻辑。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algn="just" fontAlgn="auto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④善于运用排除法。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890235" y="447040"/>
            <a:ext cx="2484120" cy="58547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algn="l" defTabSz="9144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答题技巧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51510" y="1155065"/>
            <a:ext cx="1059370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 defTabSz="914400" fontAlgn="auto">
              <a:lnSpc>
                <a:spcPct val="10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</a:rPr>
              <a:t>【</a:t>
            </a:r>
            <a:r>
              <a:rPr lang="zh-CN" sz="24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</a:rPr>
              <a:t>】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将下面句群中的两个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离群句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剔除掉。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只写被剔除句子的序号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609600" algn="just" defTabSz="914400" fontAlgn="auto">
              <a:lnSpc>
                <a:spcPct val="10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古代讲荔枝的书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包括蔡襄在内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现在知道的共有十三种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以记福建所产的为多</a:t>
            </a:r>
            <a:r>
              <a:rPr lang="en-US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尚存八种</a:t>
            </a:r>
            <a:r>
              <a:rPr lang="en-US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记载广东所产的仅存一种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r>
              <a:rPr lang="zh-CN" altLang="zh-CN" sz="24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唐代对四川荔枝多有记述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r>
              <a:rPr lang="zh-CN" altLang="zh-CN" sz="24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明代文徵明有《新荔篇》诗</a:t>
            </a:r>
            <a:r>
              <a:rPr lang="en-US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说常熟顾氏种活过荔枝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r>
              <a:rPr lang="zh-CN" altLang="zh-CN" sz="24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清初陈鼎一谱</a:t>
            </a:r>
            <a:r>
              <a:rPr lang="en-US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则对川、粤、闽三省所产的都有记载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r>
              <a:rPr lang="zh-CN" altLang="zh-CN" sz="24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蔡谱不仅是我国</a:t>
            </a:r>
            <a:r>
              <a:rPr lang="en-US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也是世界的果树志中</a:t>
            </a:r>
            <a:r>
              <a:rPr lang="en-US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著作年代最早的一部。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内容包括荔枝的产地、生态、功用、加工、运销以及有关荔枝的史事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并记载了荔枝的三十二个品种。</a:t>
            </a:r>
            <a:endParaRPr lang="zh-CN" altLang="zh-CN" sz="24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algn="just" defTabSz="914400" fontAlgn="auto">
              <a:lnSpc>
                <a:spcPct val="100000"/>
              </a:lnSpc>
              <a:spcAft>
                <a:spcPct val="0"/>
              </a:spcAft>
              <a:buClrTx/>
              <a:buSzTx/>
              <a:buFontTx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要剔除的两句是</a:t>
            </a:r>
            <a:r>
              <a:rPr lang="zh-CN" altLang="zh-CN" sz="2400" u="sng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　　　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 </a:t>
            </a:r>
            <a:endParaRPr lang="zh-CN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609600" algn="just" defTabSz="914400" fontAlgn="auto">
              <a:lnSpc>
                <a:spcPct val="10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endParaRPr lang="zh-CN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1308100" y="360045"/>
            <a:ext cx="1677035" cy="58547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algn="l" defTabSz="9144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练  习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56565" y="4766310"/>
            <a:ext cx="10593705" cy="1445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58800" algn="just" defTabSz="914400" fontAlgn="auto">
              <a:lnSpc>
                <a:spcPct val="10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【答案】②③　</a:t>
            </a:r>
            <a:endParaRPr lang="zh-CN" altLang="zh-CN" sz="2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558800" algn="just" defTabSz="914400" fontAlgn="auto">
              <a:lnSpc>
                <a:spcPct val="10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【解析】这个文段讲的是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古代讲荔枝的书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。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5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句话中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第②句陈述的是唐代而不是书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；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第③句说的是文徵明的诗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也不属于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书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。故这两句话没有围绕中心句展开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属于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离群句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。</a:t>
            </a:r>
            <a:endParaRPr lang="zh-CN" altLang="zh-CN" sz="2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259080" y="288290"/>
            <a:ext cx="10753090" cy="5367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【</a:t>
            </a:r>
            <a:r>
              <a:rPr 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例</a:t>
            </a:r>
            <a:r>
              <a:rPr lang="en-US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下面一段话中有不够简明、不合事理的地方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在不影响原意的情况下必须删除的有哪四处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？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请将序号填入后面的横线上。</a:t>
            </a:r>
            <a:endParaRPr lang="zh-CN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6096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Internet</a:t>
            </a:r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已经成为①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当今</a:t>
            </a:r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信息社会中最繁忙、最富有挑战性、最具活力的②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信息</a:t>
            </a:r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系统。它打破③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有限的</a:t>
            </a:r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时空限制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把世界各地的④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有用</a:t>
            </a:r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信息快速地送到你的面前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不仅</a:t>
            </a:r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能传送文字、图形、图像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还能传送声音、动画和视频。它将世界上不同国家、不同种族、⑥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不同肤色</a:t>
            </a:r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、不同文化背景⑦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和不同社会阶层</a:t>
            </a:r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的人们联系在一起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人们可以在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Internet</a:t>
            </a:r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上讨论⑧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他们关心</a:t>
            </a:r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的问题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查阅他们所需的资源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还可以在网上听音乐、看电影、交友、⑨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聊天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甚至在网上观光旅游和购物</a:t>
            </a:r>
            <a:r>
              <a:rPr lang="zh-CN" altLang="zh-CN" sz="24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zh-CN" sz="240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endParaRPr lang="zh-CN" altLang="zh-CN" sz="24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endParaRPr lang="zh-CN" altLang="zh-CN" sz="24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59080" y="4815840"/>
            <a:ext cx="10753090" cy="1430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842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3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</a:t>
            </a: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答案】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②③④⑥</a:t>
            </a:r>
            <a:endParaRPr lang="zh-CN" altLang="en-US" sz="2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5588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【解析】删②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因为前面有“信息社会”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；</a:t>
            </a: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删③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因为后面有限制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；④“</a:t>
            </a: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无用的信息”用不着传递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；⑥“</a:t>
            </a: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不同肤色”与“不同种族”重复。</a:t>
            </a:r>
            <a:endParaRPr lang="zh-CN" altLang="en-US" sz="2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408305" y="645795"/>
            <a:ext cx="10580370" cy="248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</a:t>
            </a:r>
            <a:r>
              <a:rPr lang="en-US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】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下面的句子拖沓啰唆、语序混乱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请加以修改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使其准确简明地表达出句子的原意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不超过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字。</a:t>
            </a:r>
            <a:endParaRPr lang="zh-CN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6096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足球运动员有的能力强些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有的知名度高些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有的能力弱些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有的知名度低些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有的足球运动员有国外踢球史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有的则没有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每个人的情况并不一样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这些情况都会影响足球运动员的身价。</a:t>
            </a:r>
            <a:endParaRPr lang="zh-CN" altLang="zh-CN" sz="2400">
              <a:solidFill>
                <a:srgbClr val="000000"/>
              </a:solidFill>
              <a:effectLst/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08305" y="3567430"/>
            <a:ext cx="10580370" cy="2290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588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【答案】能力强弱、知名度高低、有无国外踢球史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影响足球运动员的身价。</a:t>
            </a:r>
            <a:endParaRPr lang="zh-CN" altLang="en-US" sz="2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558800" algn="just" defTabSz="914400" fontAlgn="auto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【解析】“足球运动员有的能力强些”和“有的能力弱些”两句合并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可用“能力强弱”概括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；“</a:t>
            </a: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有的知名度高些”和“有的知名度低些”可用“知名度高低”概括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；</a:t>
            </a: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而“有的足球运动员有国外踢球史</a:t>
            </a:r>
            <a:r>
              <a:rPr lang="en-US" altLang="zh-CN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有的则没有”可以用“有无国外踢球史”概括。据此即可组织答案。</a:t>
            </a:r>
            <a:endParaRPr lang="zh-CN" altLang="en-US" sz="2200" b="1">
              <a:solidFill>
                <a:srgbClr val="FF0000"/>
              </a:solidFill>
              <a:effectLst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37845" y="995045"/>
            <a:ext cx="991743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得体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zh-CN" sz="24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就是语言表达符合</a:t>
            </a:r>
            <a:r>
              <a:rPr lang="zh-CN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具体的情境、对象、语体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要求分清不同场合、不同时间、不同身份、不同对象、不同目的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选用恰当的语句来表情达意。</a:t>
            </a:r>
            <a:endParaRPr lang="zh-CN" altLang="zh-CN" sz="24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0" y="2748280"/>
            <a:ext cx="7644130" cy="3509010"/>
          </a:xfrm>
          <a:prstGeom prst="rect">
            <a:avLst/>
          </a:prstGeom>
        </p:spPr>
      </p:pic>
      <p:sp>
        <p:nvSpPr>
          <p:cNvPr id="3" name="标题 4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189095" y="80645"/>
            <a:ext cx="3159760" cy="796925"/>
          </a:xfrm>
          <a:prstGeom prst="rect">
            <a:avLst/>
          </a:prstGeom>
          <a:noFill/>
          <a:ln w="28575" cmpd="thickThin">
            <a:solidFill>
              <a:schemeClr val="accent1">
                <a:shade val="50000"/>
              </a:schemeClr>
            </a:solidFill>
            <a:prstDash val="lgDashDot"/>
          </a:ln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400" b="1" u="none" strike="noStrike" kern="1200" cap="none" spc="200" normalizeH="0" baseline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n-ea"/>
              </a:defRPr>
            </a:lvl1pPr>
          </a:lstStyle>
          <a:p>
            <a:pPr marL="0" lvl="1" algn="ctr" fontAlgn="auto">
              <a:lnSpc>
                <a:spcPct val="100000"/>
              </a:lnSpc>
            </a:pPr>
            <a:r>
              <a:rPr lang="zh-CN" sz="3200" b="1" spc="-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得    体</a:t>
            </a:r>
            <a:endParaRPr lang="zh-CN" sz="3200" b="1" spc="-1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矩形 11"/>
          <p:cNvSpPr/>
          <p:nvPr>
            <p:custDataLst>
              <p:tags r:id="rId3"/>
            </p:custDataLst>
          </p:nvPr>
        </p:nvSpPr>
        <p:spPr>
          <a:xfrm>
            <a:off x="271780" y="1793240"/>
            <a:ext cx="10768965" cy="3862705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>
            <a:outerShdw blurRad="50800" dist="76200" dir="5400000" sx="101000" sy="101000" algn="t" rotWithShape="0">
              <a:schemeClr val="dk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>
            <p:custDataLst>
              <p:tags r:id="rId4"/>
            </p:custDataLst>
          </p:nvPr>
        </p:nvSpPr>
        <p:spPr>
          <a:xfrm>
            <a:off x="339090" y="565150"/>
            <a:ext cx="10768330" cy="1068070"/>
          </a:xfrm>
          <a:prstGeom prst="rect">
            <a:avLst/>
          </a:prstGeom>
          <a:solidFill>
            <a:schemeClr val="bg1"/>
          </a:solidFill>
          <a:ln w="28575" cmpd="dbl">
            <a:solidFill>
              <a:schemeClr val="accent1">
                <a:shade val="50000"/>
              </a:schemeClr>
            </a:solidFill>
            <a:prstDash val="sysDot"/>
          </a:ln>
          <a:effectLst>
            <a:reflection blurRad="6350" stA="52000" endA="300" endPos="2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685290" y="748104"/>
            <a:ext cx="8229663" cy="702923"/>
          </a:xfrm>
          <a:prstGeom prst="rect">
            <a:avLst/>
          </a:prstGeom>
          <a:noFill/>
        </p:spPr>
        <p:txBody>
          <a:bodyPr wrap="square" lIns="63497" tIns="25398" rIns="63497" bIns="25398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16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表达得体</a:t>
            </a:r>
            <a:endParaRPr lang="zh-CN" altLang="en-US" sz="3200" b="1" spc="16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0"/>
          <p:cNvSpPr txBox="1"/>
          <p:nvPr>
            <p:custDataLst>
              <p:tags r:id="rId6"/>
            </p:custDataLst>
          </p:nvPr>
        </p:nvSpPr>
        <p:spPr>
          <a:xfrm>
            <a:off x="1685171" y="2229933"/>
            <a:ext cx="1664130" cy="1092551"/>
          </a:xfrm>
          <a:prstGeom prst="rect">
            <a:avLst/>
          </a:prstGeom>
          <a:noFill/>
        </p:spPr>
        <p:txBody>
          <a:bodyPr vert="horz" wrap="square" lIns="89996" tIns="46798" rIns="89996" bIns="46798" rtlCol="0" anchor="ctr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zh-CN" sz="2200" b="1" spc="12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r>
              <a:rPr lang="zh-CN" altLang="zh-CN" sz="2200" b="1" spc="12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语体</a:t>
            </a:r>
            <a:r>
              <a:rPr lang="zh-CN" altLang="zh-CN" sz="2200" b="1" spc="12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，分清口语、书面语</a:t>
            </a:r>
            <a:endParaRPr lang="zh-CN" altLang="zh-CN" sz="2200" b="1" spc="12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: 圆角 13"/>
          <p:cNvSpPr/>
          <p:nvPr>
            <p:custDataLst>
              <p:tags r:id="rId7"/>
            </p:custDataLst>
          </p:nvPr>
        </p:nvSpPr>
        <p:spPr>
          <a:xfrm>
            <a:off x="1575667" y="2128725"/>
            <a:ext cx="1871523" cy="1305753"/>
          </a:xfrm>
          <a:prstGeom prst="roundRect">
            <a:avLst/>
          </a:prstGeom>
          <a:noFill/>
          <a:ln w="28575" cmpd="thickThin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15" b="1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9" name="文本框 10"/>
          <p:cNvSpPr txBox="1"/>
          <p:nvPr>
            <p:custDataLst>
              <p:tags r:id="rId8"/>
            </p:custDataLst>
          </p:nvPr>
        </p:nvSpPr>
        <p:spPr>
          <a:xfrm>
            <a:off x="1647011" y="4112241"/>
            <a:ext cx="1664130" cy="1092551"/>
          </a:xfrm>
          <a:prstGeom prst="rect">
            <a:avLst/>
          </a:prstGeom>
          <a:noFill/>
        </p:spPr>
        <p:txBody>
          <a:bodyPr vert="horz" wrap="square" lIns="89996" tIns="46798" rIns="89996" bIns="46798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zh-CN" sz="2200" b="1" spc="120"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r>
              <a:rPr lang="zh-CN" altLang="zh-CN" sz="2200" b="1" spc="12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感情</a:t>
            </a:r>
            <a:r>
              <a:rPr lang="zh-CN" altLang="zh-CN" sz="2200" b="1" spc="120">
                <a:latin typeface="微软雅黑" panose="020b0503020204020204" pitchFamily="34" charset="-122"/>
                <a:ea typeface="微软雅黑" panose="020b0503020204020204" pitchFamily="34" charset="-122"/>
              </a:rPr>
              <a:t>，分清褒贬扬抑</a:t>
            </a:r>
            <a:endParaRPr lang="zh-CN" altLang="zh-CN" sz="2200" b="1" spc="12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: 圆角 90"/>
          <p:cNvSpPr/>
          <p:nvPr>
            <p:custDataLst>
              <p:tags r:id="rId9"/>
            </p:custDataLst>
          </p:nvPr>
        </p:nvSpPr>
        <p:spPr>
          <a:xfrm>
            <a:off x="1537507" y="4011862"/>
            <a:ext cx="1871523" cy="1305753"/>
          </a:xfrm>
          <a:prstGeom prst="roundRect">
            <a:avLst/>
          </a:prstGeom>
          <a:noFill/>
          <a:ln w="28575" cmpd="thickThin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2115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1" name="文本框 10"/>
          <p:cNvSpPr txBox="1"/>
          <p:nvPr>
            <p:custDataLst>
              <p:tags r:id="rId10"/>
            </p:custDataLst>
          </p:nvPr>
        </p:nvSpPr>
        <p:spPr>
          <a:xfrm>
            <a:off x="4830094" y="2229933"/>
            <a:ext cx="1664130" cy="1092551"/>
          </a:xfrm>
          <a:prstGeom prst="rect">
            <a:avLst/>
          </a:prstGeom>
          <a:noFill/>
        </p:spPr>
        <p:txBody>
          <a:bodyPr vert="horz" wrap="square" lIns="89996" tIns="46798" rIns="89996" bIns="46798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ctr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</a:pPr>
            <a:r>
              <a:rPr lang="zh-CN" altLang="zh-CN" sz="2200" b="1" spc="120"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r>
              <a:rPr lang="zh-CN" altLang="zh-CN" sz="2200" b="1" spc="12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  <a:r>
              <a:rPr lang="zh-CN" altLang="zh-CN" sz="2200" b="1" spc="120">
                <a:latin typeface="微软雅黑" panose="020b0503020204020204" pitchFamily="34" charset="-122"/>
                <a:ea typeface="微软雅黑" panose="020b0503020204020204" pitchFamily="34" charset="-122"/>
              </a:rPr>
              <a:t>，明确谦敬辞</a:t>
            </a:r>
            <a:endParaRPr lang="zh-CN" altLang="zh-CN" sz="2200" b="1" spc="12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: 圆角 72"/>
          <p:cNvSpPr/>
          <p:nvPr>
            <p:custDataLst>
              <p:tags r:id="rId11"/>
            </p:custDataLst>
          </p:nvPr>
        </p:nvSpPr>
        <p:spPr>
          <a:xfrm>
            <a:off x="4720589" y="2128725"/>
            <a:ext cx="1871523" cy="1305753"/>
          </a:xfrm>
          <a:prstGeom prst="roundRect">
            <a:avLst/>
          </a:prstGeom>
          <a:noFill/>
          <a:ln w="28575" cmpd="thickThin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2115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5" name="文本框 10"/>
          <p:cNvSpPr txBox="1"/>
          <p:nvPr>
            <p:custDataLst>
              <p:tags r:id="rId12"/>
            </p:custDataLst>
          </p:nvPr>
        </p:nvSpPr>
        <p:spPr>
          <a:xfrm>
            <a:off x="4852492" y="4112241"/>
            <a:ext cx="1664130" cy="1092551"/>
          </a:xfrm>
          <a:prstGeom prst="rect">
            <a:avLst/>
          </a:prstGeom>
          <a:noFill/>
        </p:spPr>
        <p:txBody>
          <a:bodyPr vert="horz" wrap="square" lIns="89996" tIns="46798" rIns="89996" bIns="46798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zh-CN" sz="2200" b="1" spc="120"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r>
              <a:rPr lang="zh-CN" altLang="zh-CN" sz="2200" b="1" spc="12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场合</a:t>
            </a:r>
            <a:r>
              <a:rPr lang="zh-CN" altLang="zh-CN" sz="2200" b="1" spc="120">
                <a:latin typeface="微软雅黑" panose="020b0503020204020204" pitchFamily="34" charset="-122"/>
                <a:ea typeface="微软雅黑" panose="020b0503020204020204" pitchFamily="34" charset="-122"/>
              </a:rPr>
              <a:t>，注意环境氛围</a:t>
            </a:r>
            <a:endParaRPr lang="zh-CN" altLang="zh-CN" sz="2200" b="1" spc="12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矩形: 圆角 96"/>
          <p:cNvSpPr/>
          <p:nvPr>
            <p:custDataLst>
              <p:tags r:id="rId13"/>
            </p:custDataLst>
          </p:nvPr>
        </p:nvSpPr>
        <p:spPr>
          <a:xfrm>
            <a:off x="4742989" y="4011862"/>
            <a:ext cx="1871523" cy="1305753"/>
          </a:xfrm>
          <a:prstGeom prst="roundRect">
            <a:avLst/>
          </a:prstGeom>
          <a:noFill/>
          <a:ln w="28575" cmpd="thickThin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2115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1" name="文本框 10"/>
          <p:cNvSpPr txBox="1"/>
          <p:nvPr>
            <p:custDataLst>
              <p:tags r:id="rId14"/>
            </p:custDataLst>
          </p:nvPr>
        </p:nvSpPr>
        <p:spPr>
          <a:xfrm>
            <a:off x="8046522" y="4112241"/>
            <a:ext cx="1664130" cy="1092551"/>
          </a:xfrm>
          <a:prstGeom prst="rect">
            <a:avLst/>
          </a:prstGeom>
          <a:noFill/>
        </p:spPr>
        <p:txBody>
          <a:bodyPr vert="horz" wrap="square" lIns="89996" tIns="46798" rIns="89996" bIns="46798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zh-CN" sz="2200" b="1" spc="120"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r>
              <a:rPr lang="zh-CN" altLang="zh-CN" sz="2200" b="1" spc="12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</a:t>
            </a:r>
            <a:r>
              <a:rPr lang="zh-CN" altLang="zh-CN" sz="2200" b="1" spc="120">
                <a:latin typeface="微软雅黑" panose="020b0503020204020204" pitchFamily="34" charset="-122"/>
                <a:ea typeface="微软雅黑" panose="020b0503020204020204" pitchFamily="34" charset="-122"/>
              </a:rPr>
              <a:t>，注意程度、方式</a:t>
            </a:r>
            <a:endParaRPr lang="zh-CN" altLang="zh-CN" sz="2200" b="1" spc="12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矩形: 圆角 102"/>
          <p:cNvSpPr/>
          <p:nvPr>
            <p:custDataLst>
              <p:tags r:id="rId15"/>
            </p:custDataLst>
          </p:nvPr>
        </p:nvSpPr>
        <p:spPr>
          <a:xfrm>
            <a:off x="7878598" y="4011862"/>
            <a:ext cx="1871523" cy="1305753"/>
          </a:xfrm>
          <a:prstGeom prst="roundRect">
            <a:avLst/>
          </a:prstGeom>
          <a:noFill/>
          <a:ln w="28575" cmpd="thickThin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2115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7" name="文本框 10"/>
          <p:cNvSpPr txBox="1"/>
          <p:nvPr>
            <p:custDataLst>
              <p:tags r:id="rId16"/>
            </p:custDataLst>
          </p:nvPr>
        </p:nvSpPr>
        <p:spPr>
          <a:xfrm>
            <a:off x="7997413" y="2229933"/>
            <a:ext cx="1664130" cy="1092551"/>
          </a:xfrm>
          <a:prstGeom prst="rect">
            <a:avLst/>
          </a:prstGeom>
          <a:noFill/>
        </p:spPr>
        <p:txBody>
          <a:bodyPr vert="horz" wrap="square" lIns="89996" tIns="46798" rIns="89996" bIns="46798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zh-CN" sz="2200" b="1" spc="120"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r>
              <a:rPr lang="zh-CN" altLang="zh-CN" sz="2200" b="1" spc="12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概念</a:t>
            </a:r>
            <a:r>
              <a:rPr lang="zh-CN" altLang="zh-CN" sz="2200" b="1" spc="120">
                <a:latin typeface="微软雅黑" panose="020b0503020204020204" pitchFamily="34" charset="-122"/>
                <a:ea typeface="微软雅黑" panose="020b0503020204020204" pitchFamily="34" charset="-122"/>
              </a:rPr>
              <a:t>，分清适用对象</a:t>
            </a:r>
            <a:endParaRPr lang="zh-CN" altLang="zh-CN" sz="2200" b="1" spc="12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: 圆角 102"/>
          <p:cNvSpPr/>
          <p:nvPr>
            <p:custDataLst>
              <p:tags r:id="rId17"/>
            </p:custDataLst>
          </p:nvPr>
        </p:nvSpPr>
        <p:spPr>
          <a:xfrm>
            <a:off x="7887910" y="2128725"/>
            <a:ext cx="1871523" cy="1305753"/>
          </a:xfrm>
          <a:prstGeom prst="roundRect">
            <a:avLst/>
          </a:prstGeom>
          <a:noFill/>
          <a:ln w="28575" cmpd="thickThin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2115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18"/>
    </p:custDataLst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3" grpId="0"/>
      <p:bldP spid="71" grpId="0"/>
      <p:bldP spid="27" grpId="0"/>
      <p:bldP spid="89" grpId="0"/>
      <p:bldP spid="95" grpId="0"/>
      <p:bldP spid="101" grpId="0"/>
      <p:bldP spid="35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3420" y="1785620"/>
            <a:ext cx="1058862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altLang="zh-CN" sz="2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口语体</a:t>
            </a:r>
            <a:r>
              <a:rPr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包括</a:t>
            </a:r>
            <a:r>
              <a:rPr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日常谈话语体和演讲语体</a:t>
            </a:r>
            <a:r>
              <a:rPr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，使用较灵活自由，在用词上多用</a:t>
            </a:r>
            <a:r>
              <a:rPr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生活化词汇，短句多，省略句多，句子结构比较松散</a:t>
            </a:r>
            <a:r>
              <a:rPr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，还可以借助面部表情和手势来表达。</a:t>
            </a:r>
            <a:endParaRPr altLang="zh-CN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609600" algn="just" fontAlgn="auto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altLang="zh-CN" sz="2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书面语体</a:t>
            </a:r>
            <a:r>
              <a:rPr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适用于书面写作，使用较严谨规范。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</a:t>
            </a:r>
            <a:r>
              <a:rPr altLang="zh-CN" sz="24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文艺语体</a:t>
            </a:r>
            <a:r>
              <a:rPr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：在</a:t>
            </a:r>
            <a:r>
              <a:rPr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用词上多用典雅、文言色彩重的词汇，句式多为长句，结构严密，层次清楚，具有生动性、形象性</a:t>
            </a:r>
            <a:r>
              <a:rPr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再比如</a:t>
            </a:r>
            <a:r>
              <a:rPr altLang="zh-CN" sz="24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科技语体</a:t>
            </a:r>
            <a:r>
              <a:rPr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：有专门的的科技术语，用语精确，科学性强，并常常运用长句。</a:t>
            </a:r>
            <a:endParaRPr altLang="zh-CN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3420" y="201295"/>
            <a:ext cx="9187815" cy="1584325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400" b="1" u="none" strike="noStrike" kern="1200" cap="none" spc="200" normalizeH="0" baseline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n-ea"/>
              </a:defRPr>
            </a:lvl1pPr>
          </a:lstStyle>
          <a:p>
            <a:pPr lvl="0" algn="l"/>
            <a:r>
              <a:rPr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一、看语体，分清口语、书面语</a:t>
            </a:r>
            <a:endParaRPr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YERLEVEL" val="1"/>
  <p:tag name="KSO_WM_UNIT_TYPE" val="i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5"/>
  <p:tag name="KSO_WM_UNIT_INDEX" val="5"/>
  <p:tag name="KSO_WM_UNIT_LAYERLEVEL" val="1"/>
  <p:tag name="KSO_WM_UNIT_TYPE" val="i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6795"/>
  <p:tag name="KSO_WM_UNIT_COMPATIBLE" val="0"/>
  <p:tag name="KSO_WM_UNIT_DIAGRAM_ISNUMVISUAL" val="0"/>
  <p:tag name="KSO_WM_UNIT_DIAGRAM_ISREFERUNIT" val="0"/>
  <p:tag name="KSO_WM_UNIT_HIGHLIGHT" val="0"/>
  <p:tag name="KSO_WM_UNIT_ID" val="custom20186795_7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42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6795"/>
  <p:tag name="KSO_WM_UNIT_COMPATIBLE" val="0"/>
  <p:tag name="KSO_WM_UNIT_DIAGRAM_ISNUMVISUAL" val="0"/>
  <p:tag name="KSO_WM_UNIT_DIAGRAM_ISREFERUNIT" val="0"/>
  <p:tag name="KSO_WM_UNIT_HIGHLIGHT" val="0"/>
  <p:tag name="KSO_WM_UNIT_ID" val="custom20186795_7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42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CHIP_GROUPID" val="5ef16cf55bb2a422ac9a2b39"/>
  <p:tag name="KSO_WM_CHIP_XID" val="5ef16cf55bb2a422ac9a2b3a"/>
  <p:tag name="KSO_WM_TAG_VERSION" val="1.0"/>
  <p:tag name="KSO_WM_TEMPLATE_ASSEMBLE_GROUPID" val="5fc9fe1922acda37acda9fed"/>
  <p:tag name="KSO_WM_TEMPLATE_ASSEMBLE_XID" val="5fc9fe1922acda37acda9fed"/>
  <p:tag name="KSO_WM_TEMPLATE_CATEGORY" val="diagram"/>
  <p:tag name="KSO_WM_TEMPLATE_INDEX" val="20208726"/>
  <p:tag name="KSO_WM_UNIT_BLOCK" val="0"/>
  <p:tag name="KSO_WM_UNIT_COMPATIBLE" val="0"/>
  <p:tag name="KSO_WM_UNIT_DEC_AREA_ID" val="42695b924ea747f9be3d3099a62b1a0c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17eae7ada0c48d18b12d779638573f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726_1*i*3"/>
  <p:tag name="KSO_WM_UNIT_INDEX" val="3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80"/>
</p:tagLst>
</file>

<file path=ppt/tags/tag71.xml><?xml version="1.0" encoding="utf-8"?>
<p:tagLst xmlns:p="http://schemas.openxmlformats.org/presentationml/2006/main">
  <p:tag name="KSO_WM_BEAUTIFY_FLAG" val="#wm#"/>
  <p:tag name="KSO_WM_CHIP_GROUPID" val="5ef16cf55bb2a422ac9a2b39"/>
  <p:tag name="KSO_WM_CHIP_XID" val="5ef16cf55bb2a422ac9a2b3a"/>
  <p:tag name="KSO_WM_TAG_VERSION" val="1.0"/>
  <p:tag name="KSO_WM_TEMPLATE_ASSEMBLE_GROUPID" val="5fc9fe1922acda37acda9fed"/>
  <p:tag name="KSO_WM_TEMPLATE_ASSEMBLE_XID" val="5fc9fe1922acda37acda9fed"/>
  <p:tag name="KSO_WM_TEMPLATE_CATEGORY" val="diagram"/>
  <p:tag name="KSO_WM_TEMPLATE_INDEX" val="20208726"/>
  <p:tag name="KSO_WM_UNIT_BLOCK" val="0"/>
  <p:tag name="KSO_WM_UNIT_COMPATIBLE" val="0"/>
  <p:tag name="KSO_WM_UNIT_DEC_AREA_ID" val="f49f111eb1b847d1ad58aff726e1618d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8559f69e57e4639ae1fa352b3d28a55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726_1*i*6"/>
  <p:tag name="KSO_WM_UNIT_INDEX" val="6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2"/>
</p:tagLst>
</file>

<file path=ppt/tags/tag72.xml><?xml version="1.0" encoding="utf-8"?>
<p:tagLst xmlns:p="http://schemas.openxmlformats.org/presentationml/2006/main">
  <p:tag name="KSO_WM_ASSEMBLE_CHIP_INDEX" val="a78b786850b047a09d02e122b3a2628a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c9fe1922acda37acda9fed"/>
  <p:tag name="KSO_WM_TEMPLATE_ASSEMBLE_XID" val="5fc9fe1922acda37acda9fed"/>
  <p:tag name="KSO_WM_TEMPLATE_CATEGORY" val="diagram"/>
  <p:tag name="KSO_WM_TEMPLATE_INDEX" val="20208726"/>
  <p:tag name="KSO_WM_UNIT_BLOCK" val="0"/>
  <p:tag name="KSO_WM_UNIT_COMPATIBLE" val="0"/>
  <p:tag name="KSO_WM_UNIT_DEC_AREA_ID" val="b8559f69e57e4639ae1fa352b3d28a5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872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8"/>
</p:tagLst>
</file>

<file path=ppt/tags/tag7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4574"/>
  <p:tag name="KSO_WM_UNIT_COMPATIBLE" val="0"/>
  <p:tag name="KSO_WM_UNIT_DIAGRAM_ISNUMVISUAL" val="0"/>
  <p:tag name="KSO_WM_UNIT_DIAGRAM_ISREFERUNIT" val="0"/>
  <p:tag name="KSO_WM_UNIT_HIGHLIGHT" val="0"/>
  <p:tag name="KSO_WM_UNIT_ID" val="diagram20214574_5*l_h_f*1_1_1"/>
  <p:tag name="KSO_WM_UNIT_INDEX" val="1_1_1"/>
  <p:tag name="KSO_WM_UNIT_LAYERLEVEL" val="1_1_1"/>
  <p:tag name="KSO_WM_UNIT_NOCLEAR" val="0"/>
  <p:tag name="KSO_WM_UNIT_PRESET_TEXT" val="单击此处输入正文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8"/>
</p:tagLst>
</file>

<file path=ppt/tags/tag7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4574"/>
  <p:tag name="KSO_WM_UNIT_COMPATIBLE" val="0"/>
  <p:tag name="KSO_WM_UNIT_DIAGRAM_ISNUMVISUAL" val="0"/>
  <p:tag name="KSO_WM_UNIT_DIAGRAM_ISREFERUNIT" val="0"/>
  <p:tag name="KSO_WM_UNIT_HIGHLIGHT" val="0"/>
  <p:tag name="KSO_WM_UNIT_ID" val="diagram20214574_5*l_h_i*1_1_2"/>
  <p:tag name="KSO_WM_UNIT_INDEX" val="1_1_2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7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4574"/>
  <p:tag name="KSO_WM_UNIT_COMPATIBLE" val="0"/>
  <p:tag name="KSO_WM_UNIT_DIAGRAM_ISNUMVISUAL" val="0"/>
  <p:tag name="KSO_WM_UNIT_DIAGRAM_ISREFERUNIT" val="0"/>
  <p:tag name="KSO_WM_UNIT_HIGHLIGHT" val="0"/>
  <p:tag name="KSO_WM_UNIT_ID" val="diagram20214574_5*l_h_f*1_4_1"/>
  <p:tag name="KSO_WM_UNIT_INDEX" val="1_4_1"/>
  <p:tag name="KSO_WM_UNIT_LAYERLEVEL" val="1_1_1"/>
  <p:tag name="KSO_WM_UNIT_NOCLEAR" val="0"/>
  <p:tag name="KSO_WM_UNIT_PRESET_TEXT" val="单击此处输入正文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8"/>
</p:tagLst>
</file>

<file path=ppt/tags/tag7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4574"/>
  <p:tag name="KSO_WM_UNIT_COMPATIBLE" val="0"/>
  <p:tag name="KSO_WM_UNIT_DIAGRAM_ISNUMVISUAL" val="0"/>
  <p:tag name="KSO_WM_UNIT_DIAGRAM_ISREFERUNIT" val="0"/>
  <p:tag name="KSO_WM_UNIT_HIGHLIGHT" val="0"/>
  <p:tag name="KSO_WM_UNIT_ID" val="diagram20214574_5*l_h_i*1_4_2"/>
  <p:tag name="KSO_WM_UNIT_INDEX" val="1_4_2"/>
  <p:tag name="KSO_WM_UNIT_LAYERLEVEL" val="1_1_1"/>
  <p:tag name="KSO_WM_UNIT_LINE_FILL_TYPE" val="2"/>
  <p:tag name="KSO_WM_UNIT_LINE_FORE_SCHEMECOLOR_INDEX" val="6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7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4574"/>
  <p:tag name="KSO_WM_UNIT_COMPATIBLE" val="0"/>
  <p:tag name="KSO_WM_UNIT_DIAGRAM_ISNUMVISUAL" val="0"/>
  <p:tag name="KSO_WM_UNIT_DIAGRAM_ISREFERUNIT" val="0"/>
  <p:tag name="KSO_WM_UNIT_HIGHLIGHT" val="0"/>
  <p:tag name="KSO_WM_UNIT_ID" val="diagram20214574_5*l_h_f*1_2_1"/>
  <p:tag name="KSO_WM_UNIT_INDEX" val="1_2_1"/>
  <p:tag name="KSO_WM_UNIT_LAYERLEVEL" val="1_1_1"/>
  <p:tag name="KSO_WM_UNIT_NOCLEAR" val="0"/>
  <p:tag name="KSO_WM_UNIT_PRESET_TEXT" val="单击此处输入正文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8"/>
</p:tagLst>
</file>

<file path=ppt/tags/tag7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4574"/>
  <p:tag name="KSO_WM_UNIT_COMPATIBLE" val="0"/>
  <p:tag name="KSO_WM_UNIT_DIAGRAM_ISNUMVISUAL" val="0"/>
  <p:tag name="KSO_WM_UNIT_DIAGRAM_ISREFERUNIT" val="0"/>
  <p:tag name="KSO_WM_UNIT_HIGHLIGHT" val="0"/>
  <p:tag name="KSO_WM_UNIT_ID" val="diagram20214574_5*l_h_i*1_2_2"/>
  <p:tag name="KSO_WM_UNIT_INDEX" val="1_2_2"/>
  <p:tag name="KSO_WM_UNIT_LAYERLEVEL" val="1_1_1"/>
  <p:tag name="KSO_WM_UNIT_LINE_FILL_TYPE" val="2"/>
  <p:tag name="KSO_WM_UNIT_LINE_FORE_SCHEMECOLOR_INDEX" val="6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7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4574"/>
  <p:tag name="KSO_WM_UNIT_COMPATIBLE" val="0"/>
  <p:tag name="KSO_WM_UNIT_DIAGRAM_ISNUMVISUAL" val="0"/>
  <p:tag name="KSO_WM_UNIT_DIAGRAM_ISREFERUNIT" val="0"/>
  <p:tag name="KSO_WM_UNIT_HIGHLIGHT" val="0"/>
  <p:tag name="KSO_WM_UNIT_ID" val="diagram20214574_5*l_h_f*1_5_1"/>
  <p:tag name="KSO_WM_UNIT_INDEX" val="1_5_1"/>
  <p:tag name="KSO_WM_UNIT_LAYERLEVEL" val="1_1_1"/>
  <p:tag name="KSO_WM_UNIT_NOCLEAR" val="0"/>
  <p:tag name="KSO_WM_UNIT_PRESET_TEXT" val="单击此处输入正文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8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4574"/>
  <p:tag name="KSO_WM_UNIT_COMPATIBLE" val="0"/>
  <p:tag name="KSO_WM_UNIT_DIAGRAM_ISNUMVISUAL" val="0"/>
  <p:tag name="KSO_WM_UNIT_DIAGRAM_ISREFERUNIT" val="0"/>
  <p:tag name="KSO_WM_UNIT_HIGHLIGHT" val="0"/>
  <p:tag name="KSO_WM_UNIT_ID" val="diagram20214574_5*l_h_i*1_5_2"/>
  <p:tag name="KSO_WM_UNIT_INDEX" val="1_5_2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8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4574"/>
  <p:tag name="KSO_WM_UNIT_COMPATIBLE" val="0"/>
  <p:tag name="KSO_WM_UNIT_DIAGRAM_ISNUMVISUAL" val="0"/>
  <p:tag name="KSO_WM_UNIT_DIAGRAM_ISREFERUNIT" val="0"/>
  <p:tag name="KSO_WM_UNIT_HIGHLIGHT" val="0"/>
  <p:tag name="KSO_WM_UNIT_ID" val="diagram20214574_5*l_h_f*1_6_1"/>
  <p:tag name="KSO_WM_UNIT_INDEX" val="1_6_1"/>
  <p:tag name="KSO_WM_UNIT_LAYERLEVEL" val="1_1_1"/>
  <p:tag name="KSO_WM_UNIT_NOCLEAR" val="0"/>
  <p:tag name="KSO_WM_UNIT_PRESET_TEXT" val="单击此处输入正文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8"/>
</p:tagLst>
</file>

<file path=ppt/tags/tag8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4574"/>
  <p:tag name="KSO_WM_UNIT_COMPATIBLE" val="0"/>
  <p:tag name="KSO_WM_UNIT_DIAGRAM_ISNUMVISUAL" val="0"/>
  <p:tag name="KSO_WM_UNIT_DIAGRAM_ISREFERUNIT" val="0"/>
  <p:tag name="KSO_WM_UNIT_HIGHLIGHT" val="0"/>
  <p:tag name="KSO_WM_UNIT_ID" val="diagram20214574_5*l_h_i*1_6_2"/>
  <p:tag name="KSO_WM_UNIT_INDEX" val="1_6_2"/>
  <p:tag name="KSO_WM_UNIT_LAYERLEVEL" val="1_1_1"/>
  <p:tag name="KSO_WM_UNIT_LINE_FILL_TYPE" val="2"/>
  <p:tag name="KSO_WM_UNIT_LINE_FORE_SCHEMECOLOR_INDEX" val="6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8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4574"/>
  <p:tag name="KSO_WM_UNIT_COMPATIBLE" val="0"/>
  <p:tag name="KSO_WM_UNIT_DIAGRAM_ISNUMVISUAL" val="0"/>
  <p:tag name="KSO_WM_UNIT_DIAGRAM_ISREFERUNIT" val="0"/>
  <p:tag name="KSO_WM_UNIT_HIGHLIGHT" val="0"/>
  <p:tag name="KSO_WM_UNIT_ID" val="diagram20214574_5*l_h_f*1_3_1"/>
  <p:tag name="KSO_WM_UNIT_INDEX" val="1_3_1"/>
  <p:tag name="KSO_WM_UNIT_LAYERLEVEL" val="1_1_1"/>
  <p:tag name="KSO_WM_UNIT_NOCLEAR" val="0"/>
  <p:tag name="KSO_WM_UNIT_PRESET_TEXT" val="单击此处输入正文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8"/>
</p:tagLst>
</file>

<file path=ppt/tags/tag8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4574"/>
  <p:tag name="KSO_WM_UNIT_COMPATIBLE" val="0"/>
  <p:tag name="KSO_WM_UNIT_DIAGRAM_ISNUMVISUAL" val="0"/>
  <p:tag name="KSO_WM_UNIT_DIAGRAM_ISREFERUNIT" val="0"/>
  <p:tag name="KSO_WM_UNIT_HIGHLIGHT" val="0"/>
  <p:tag name="KSO_WM_UNIT_ID" val="diagram20214574_5*l_h_i*1_3_1"/>
  <p:tag name="KSO_WM_UNIT_INDEX" val="1_3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85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ae62fc3b35c9411d905b7bc231385e5c&quot;,&quot;fill_align&quot;:&quot;cm&quot;,&quot;chip_types&quot;:[&quot;header&quot;]},{&quot;text_align&quot;:&quot;lm&quot;,&quot;text_direction&quot;:&quot;horizontal&quot;,&quot;support_big_font&quot;:true,&quot;picture_toward&quot;:0,&quot;picture_dockside&quot;:[],&quot;fill_id&quot;:&quot;fd2aa0c658d24d49b39a205f095b05d5&quot;,&quot;fill_align&quot;:&quot;cm&quot;,&quot;chip_types&quot;:[&quot;text&quot;]}],[{&quot;text_align&quot;:&quot;cm&quot;,&quot;text_direction&quot;:&quot;horizontal&quot;,&quot;support_big_font&quot;:false,&quot;picture_toward&quot;:0,&quot;picture_dockside&quot;:[],&quot;fill_id&quot;:&quot;ae62fc3b35c9411d905b7bc231385e5c&quot;,&quot;fill_align&quot;:&quot;cm&quot;,&quot;chip_types&quot;:[&quot;header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fd2aa0c658d24d49b39a205f095b05d5&quot;,&quot;fill_align&quot;:&quot;cm&quot;,&quot;chip_types&quot;:[&quot;diagram&quot;,&quot;pictext&quot;,&quot;picture&quot;,&quot;chart&quot;,&quot;table&quot;,&quot;video&quot;]}]]"/>
  <p:tag name="KSO_WM_CHIP_GROUPID" val="5ef16cf55bb2a422ac9a2b39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16cf55bb2a422ac9a2b3a"/>
  <p:tag name="KSO_WM_SLIDE_BACKGROUND_TYPE" val="general"/>
  <p:tag name="KSO_WM_SLIDE_BK_DARK_LIGHT" val="2"/>
  <p:tag name="KSO_WM_SLIDE_CAN_ADD_NAVIGATION" val="1"/>
  <p:tag name="KSO_WM_SLIDE_ID" val="diagram20208726_1"/>
  <p:tag name="KSO_WM_SLIDE_INDEX" val="1"/>
  <p:tag name="KSO_WM_SLIDE_ITEM_CNT" val="0"/>
  <p:tag name="KSO_WM_SLIDE_LAYOUT" val="a_d"/>
  <p:tag name="KSO_WM_SLIDE_LAYOUT_CNT" val="1_1"/>
  <p:tag name="KSO_WM_SLIDE_LAYOUT_INFO" val="{&quot;id&quot;:&quot;2020-12-04T17:15:07&quot;,&quot;maxSize&quot;:{&quot;size1&quot;:39.899999999999999},&quot;minSize&quot;:{&quot;size1&quot;:37.799999999999997},&quot;normalSize&quot;:{&quot;size1&quot;:37.800185185185185},&quot;subLayout&quot;:[{&quot;id&quot;:&quot;2020-12-04T17:15:07&quot;,&quot;margin&quot;:{&quot;bottom&quot;:1.8700000047683716,&quot;left&quot;:5.5029997825622559,&quot;right&quot;:5.4679999351501465,&quot;top&quot;:2.7869999408721924},&quot;type&quot;:0},{&quot;id&quot;:&quot;2020-12-04T17:15:07&quot;,&quot;margin&quot;:{&quot;bottom&quot;:2.9630000591278076,&quot;left&quot;:5.5029997825622559,&quot;right&quot;:5.4679999351501465,&quot;top&quot;:0},&quot;type&quot;:0}],&quot;type&quot;:0}"/>
  <p:tag name="KSO_WM_SLIDE_POSITION" val="48*36"/>
  <p:tag name="KSO_WM_SLIDE_RATIO" val="1.777778"/>
  <p:tag name="KSO_WM_SLIDE_SIZE" val="868*473"/>
  <p:tag name="KSO_WM_SLIDE_SUBTYPE" val="picTxt"/>
  <p:tag name="KSO_WM_SLIDE_SUPPORT_FEATURE_TYPE" val="3"/>
  <p:tag name="KSO_WM_SLIDE_TYPE" val="text"/>
  <p:tag name="KSO_WM_TAG_VERSION" val="1.0"/>
  <p:tag name="KSO_WM_TEMPLATE_ASSEMBLE_GROUPID" val="5fc9fe1922acda37acda9fed"/>
  <p:tag name="KSO_WM_TEMPLATE_ASSEMBLE_XID" val="5fc9fe1922acda37acda9fed"/>
  <p:tag name="KSO_WM_TEMPLATE_CATEGORY" val="diagram"/>
  <p:tag name="KSO_WM_TEMPLATE_COLOR_TYPE" val="1"/>
  <p:tag name="KSO_WM_TEMPLATE_INDEX" val="20208726"/>
  <p:tag name="KSO_WM_TEMPLATE_MASTER_TYPE" val="0"/>
  <p:tag name="KSO_WM_TEMPLATE_SUBCATEGORY" val="21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177407"/>
</p:tagLst>
</file>

<file path=ppt/tags/tag8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135</Paragraphs>
  <Slides>26</Slides>
  <Notes>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40">
      <vt:lpstr>Arial</vt:lpstr>
      <vt:lpstr>微软雅黑</vt:lpstr>
      <vt:lpstr>Wingdings</vt:lpstr>
      <vt:lpstr>Calibri Light</vt:lpstr>
      <vt:lpstr>Calibri</vt:lpstr>
      <vt:lpstr>黑体</vt:lpstr>
      <vt:lpstr>汉仪旗黑-85S</vt:lpstr>
      <vt:lpstr>宋体</vt:lpstr>
      <vt:lpstr>楷体</vt:lpstr>
      <vt:lpstr>Times New Roman</vt:lpstr>
      <vt:lpstr>NEU-BZ-S92</vt:lpstr>
      <vt:lpstr>仿宋</vt:lpstr>
      <vt:lpstr>方正书宋_GBK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2021-11-29T18:03:04.798</cp:lastPrinted>
  <dcterms:created xsi:type="dcterms:W3CDTF">2021-11-29T18:03:04Z</dcterms:created>
  <dcterms:modified xsi:type="dcterms:W3CDTF">2021-11-29T10:03:10Z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