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1470" r:id="rId2"/>
    <p:sldId id="1430" r:id="rId3"/>
    <p:sldId id="1439" r:id="rId4"/>
    <p:sldId id="1432" r:id="rId5"/>
    <p:sldId id="1433" r:id="rId6"/>
    <p:sldId id="1542" r:id="rId7"/>
    <p:sldId id="1543" r:id="rId8"/>
    <p:sldId id="1437" r:id="rId9"/>
    <p:sldId id="1548" r:id="rId10"/>
    <p:sldId id="1256" r:id="rId11"/>
    <p:sldId id="1549" r:id="rId12"/>
    <p:sldId id="1333" r:id="rId13"/>
    <p:sldId id="1208" r:id="rId14"/>
    <p:sldId id="1434" r:id="rId15"/>
    <p:sldId id="1220" r:id="rId16"/>
    <p:sldId id="1414" r:id="rId17"/>
    <p:sldId id="1286" r:id="rId18"/>
    <p:sldId id="1316" r:id="rId19"/>
    <p:sldId id="1489" r:id="rId20"/>
    <p:sldId id="1523" r:id="rId21"/>
    <p:sldId id="1456" r:id="rId22"/>
    <p:sldId id="1490" r:id="rId23"/>
    <p:sldId id="1561" r:id="rId24"/>
    <p:sldId id="1562" r:id="rId25"/>
    <p:sldId id="1584" r:id="rId26"/>
    <p:sldId id="1585" r:id="rId27"/>
    <p:sldId id="1435" r:id="rId28"/>
    <p:sldId id="1570" r:id="rId29"/>
    <p:sldId id="1571" r:id="rId30"/>
    <p:sldId id="1572" r:id="rId31"/>
    <p:sldId id="1573" r:id="rId32"/>
    <p:sldId id="993" r:id="rId33"/>
    <p:sldId id="1586" r:id="rId34"/>
    <p:sldId id="1516" r:id="rId35"/>
    <p:sldId id="1587" r:id="rId36"/>
    <p:sldId id="1517" r:id="rId37"/>
    <p:sldId id="1508" r:id="rId38"/>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13" d="100"/>
          <a:sy n="113" d="100"/>
        </p:scale>
        <p:origin x="588" y="96"/>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1252508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1913682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540844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3396166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2019/11/8</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18" Type="http://schemas.openxmlformats.org/officeDocument/2006/relationships/package" Target="../embeddings/Microsoft_Word___6.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17" Type="http://schemas.openxmlformats.org/officeDocument/2006/relationships/oleObject" Target="../embeddings/oleObject6.bin"/><Relationship Id="rId2" Type="http://schemas.openxmlformats.org/officeDocument/2006/relationships/slideLayout" Target="../slideLayouts/slideLayout2.xml"/><Relationship Id="rId16" Type="http://schemas.openxmlformats.org/officeDocument/2006/relationships/slide" Target="slide4.xml"/><Relationship Id="rId20" Type="http://schemas.openxmlformats.org/officeDocument/2006/relationships/package" Target="../embeddings/Microsoft_Word___7.docx"/><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19" Type="http://schemas.openxmlformats.org/officeDocument/2006/relationships/oleObject" Target="../embeddings/oleObject7.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8.docx"/></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34.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36.xml"/><Relationship Id="rId4" Type="http://schemas.openxmlformats.org/officeDocument/2006/relationships/slide" Target="slide34.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4.xml"/><Relationship Id="rId5" Type="http://schemas.openxmlformats.org/officeDocument/2006/relationships/slide" Target="slide36.xml"/><Relationship Id="rId4" Type="http://schemas.openxmlformats.org/officeDocument/2006/relationships/slide" Target="slide34.xml"/></Relationships>
</file>

<file path=ppt/slides/_rels/slide3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27.xml"/><Relationship Id="rId4" Type="http://schemas.openxmlformats.org/officeDocument/2006/relationships/tags" Target="../tags/tag4.xml"/><Relationship Id="rId9" Type="http://schemas.openxmlformats.org/officeDocument/2006/relationships/slide" Target="slide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12.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十一</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3700" b="1" kern="100" dirty="0">
                <a:latin typeface="Times New Roman"/>
                <a:ea typeface="微软雅黑" pitchFamily="34" charset="-122"/>
              </a:rPr>
              <a:t>准确、全面，答好论述类文本主观简答题</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8759502" y="1701602"/>
            <a:ext cx="332411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复习任务群五　实用类、论述类文本阅读</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765498"/>
            <a:ext cx="11412000" cy="503981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根据原文内容，下列说法和分析不正确的一项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文章采用了对比论证和举例论证的方法，注重抽象概念和具体应用的结合，</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通过</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论证</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，厘清了理性与非理性的差异。</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虽然特点和作用迥异，但理性和非理性有共存的必要和必然，事实上，它们</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一起</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推动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了科学研究的不断发展。</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科学经验和科学理论之间可能只有非理性联系，但是非理性在科学活动中的</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作用</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并不</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能以非理性的形式呈现。</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尽管人在某一刻做出的主观选择属于纯非理性，但不可否认，人的知识获取行为</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必须</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依靠理性与非理性的合作。</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TextBox 19"/>
          <p:cNvSpPr txBox="1"/>
          <p:nvPr/>
        </p:nvSpPr>
        <p:spPr>
          <a:xfrm>
            <a:off x="191596" y="4638329"/>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371838" y="1875292"/>
            <a:ext cx="11412000" cy="114452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2400" b="1"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　</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尽管人在某一刻做出的主观选择属于纯非理性</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错，由原文最后一句</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人从自己的意愿出发而做出的选择，自然是充满理性的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可知。</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2057949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544831"/>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请用一句话概括选文的主要内容，不超过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11" name="矩形 10"/>
          <p:cNvSpPr/>
          <p:nvPr/>
        </p:nvSpPr>
        <p:spPr>
          <a:xfrm>
            <a:off x="389206" y="2267962"/>
            <a:ext cx="10966708"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理性和非理性的内涵以及在科学活动中的互补</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互相依存</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关系。</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或：科学理性和非理性的内涵及互补关系。</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004774514"/>
              </p:ext>
            </p:extLst>
          </p:nvPr>
        </p:nvGraphicFramePr>
        <p:xfrm>
          <a:off x="1054646" y="1053530"/>
          <a:ext cx="10081120" cy="4937760"/>
        </p:xfrm>
        <a:graphic>
          <a:graphicData uri="http://schemas.openxmlformats.org/drawingml/2006/table">
            <a:tbl>
              <a:tblPr/>
              <a:tblGrid>
                <a:gridCol w="1723525"/>
                <a:gridCol w="8357595"/>
              </a:tblGrid>
              <a:tr h="499560">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dirty="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rowSpan="3">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是否能读准指向，明确题型？</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是否能明确题干要求，理清思路？</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是否能整体感知文本，理清结构？</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读文</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是否能圈画重要信息，提炼要点？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是否能概括主要观点，分析论证？</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是否能对应文本，检索提炼？</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是否符合题干要求，转换表达？</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9560">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535789940"/>
              </p:ext>
            </p:extLst>
          </p:nvPr>
        </p:nvGraphicFramePr>
        <p:xfrm>
          <a:off x="8975526" y="1629594"/>
          <a:ext cx="1143000" cy="771525"/>
        </p:xfrm>
        <a:graphic>
          <a:graphicData uri="http://schemas.openxmlformats.org/presentationml/2006/ole">
            <mc:AlternateContent xmlns:mc="http://schemas.openxmlformats.org/markup-compatibility/2006">
              <mc:Choice xmlns:v="urn:schemas-microsoft-com:vml" Requires="v">
                <p:oleObj spid="_x0000_s1434"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8975526" y="1629594"/>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446293230"/>
              </p:ext>
            </p:extLst>
          </p:nvPr>
        </p:nvGraphicFramePr>
        <p:xfrm>
          <a:off x="9272686" y="2133650"/>
          <a:ext cx="1143000" cy="771525"/>
        </p:xfrm>
        <a:graphic>
          <a:graphicData uri="http://schemas.openxmlformats.org/presentationml/2006/ole">
            <mc:AlternateContent xmlns:mc="http://schemas.openxmlformats.org/markup-compatibility/2006">
              <mc:Choice xmlns:v="urn:schemas-microsoft-com:vml" Requires="v">
                <p:oleObj spid="_x0000_s1435"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272686" y="2133650"/>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915889402"/>
              </p:ext>
            </p:extLst>
          </p:nvPr>
        </p:nvGraphicFramePr>
        <p:xfrm>
          <a:off x="9272686" y="2709714"/>
          <a:ext cx="1143000" cy="771525"/>
        </p:xfrm>
        <a:graphic>
          <a:graphicData uri="http://schemas.openxmlformats.org/presentationml/2006/ole">
            <mc:AlternateContent xmlns:mc="http://schemas.openxmlformats.org/markup-compatibility/2006">
              <mc:Choice xmlns:v="urn:schemas-microsoft-com:vml" Requires="v">
                <p:oleObj spid="_x0000_s1436"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272686" y="2709714"/>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881060651"/>
              </p:ext>
            </p:extLst>
          </p:nvPr>
        </p:nvGraphicFramePr>
        <p:xfrm>
          <a:off x="9272686" y="3234333"/>
          <a:ext cx="1143000" cy="771525"/>
        </p:xfrm>
        <a:graphic>
          <a:graphicData uri="http://schemas.openxmlformats.org/presentationml/2006/ole">
            <mc:AlternateContent xmlns:mc="http://schemas.openxmlformats.org/markup-compatibility/2006">
              <mc:Choice xmlns:v="urn:schemas-microsoft-com:vml" Requires="v">
                <p:oleObj spid="_x0000_s1437"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9272686" y="3234333"/>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571348681"/>
              </p:ext>
            </p:extLst>
          </p:nvPr>
        </p:nvGraphicFramePr>
        <p:xfrm>
          <a:off x="9344694" y="3789834"/>
          <a:ext cx="1143000" cy="771525"/>
        </p:xfrm>
        <a:graphic>
          <a:graphicData uri="http://schemas.openxmlformats.org/presentationml/2006/ole">
            <mc:AlternateContent xmlns:mc="http://schemas.openxmlformats.org/markup-compatibility/2006">
              <mc:Choice xmlns:v="urn:schemas-microsoft-com:vml" Requires="v">
                <p:oleObj spid="_x0000_s1438"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9344694" y="3789834"/>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graphicFrame>
        <p:nvGraphicFramePr>
          <p:cNvPr id="15" name="对象 14"/>
          <p:cNvGraphicFramePr>
            <a:graphicFrameLocks noChangeAspect="1"/>
          </p:cNvGraphicFramePr>
          <p:nvPr>
            <p:extLst>
              <p:ext uri="{D42A27DB-BD31-4B8C-83A1-F6EECF244321}">
                <p14:modId xmlns:p14="http://schemas.microsoft.com/office/powerpoint/2010/main" val="2414552719"/>
              </p:ext>
            </p:extLst>
          </p:nvPr>
        </p:nvGraphicFramePr>
        <p:xfrm>
          <a:off x="8984654" y="4346848"/>
          <a:ext cx="1143000" cy="771525"/>
        </p:xfrm>
        <a:graphic>
          <a:graphicData uri="http://schemas.openxmlformats.org/presentationml/2006/ole">
            <mc:AlternateContent xmlns:mc="http://schemas.openxmlformats.org/markup-compatibility/2006">
              <mc:Choice xmlns:v="urn:schemas-microsoft-com:vml" Requires="v">
                <p:oleObj spid="_x0000_s1439" name="文档" r:id="rId18" imgW="1149642" imgH="771306" progId="Word.Document.12">
                  <p:embed/>
                </p:oleObj>
              </mc:Choice>
              <mc:Fallback>
                <p:oleObj name="文档" r:id="rId18" imgW="1149642" imgH="771306" progId="Word.Document.12">
                  <p:embed/>
                  <p:pic>
                    <p:nvPicPr>
                      <p:cNvPr id="0" name=""/>
                      <p:cNvPicPr/>
                      <p:nvPr/>
                    </p:nvPicPr>
                    <p:blipFill>
                      <a:blip r:embed="rId9"/>
                      <a:stretch>
                        <a:fillRect/>
                      </a:stretch>
                    </p:blipFill>
                    <p:spPr>
                      <a:xfrm>
                        <a:off x="8984654" y="4346848"/>
                        <a:ext cx="1143000" cy="771525"/>
                      </a:xfrm>
                      <a:prstGeom prst="rect">
                        <a:avLst/>
                      </a:prstGeom>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1598283749"/>
              </p:ext>
            </p:extLst>
          </p:nvPr>
        </p:nvGraphicFramePr>
        <p:xfrm>
          <a:off x="9128670" y="4890517"/>
          <a:ext cx="1143000" cy="771525"/>
        </p:xfrm>
        <a:graphic>
          <a:graphicData uri="http://schemas.openxmlformats.org/presentationml/2006/ole">
            <mc:AlternateContent xmlns:mc="http://schemas.openxmlformats.org/markup-compatibility/2006">
              <mc:Choice xmlns:v="urn:schemas-microsoft-com:vml" Requires="v">
                <p:oleObj spid="_x0000_s1440" name="文档" r:id="rId20" imgW="1149642" imgH="771306" progId="Word.Document.12">
                  <p:embed/>
                </p:oleObj>
              </mc:Choice>
              <mc:Fallback>
                <p:oleObj name="文档" r:id="rId20" imgW="1149642" imgH="771306" progId="Word.Document.12">
                  <p:embed/>
                  <p:pic>
                    <p:nvPicPr>
                      <p:cNvPr id="0" name=""/>
                      <p:cNvPicPr/>
                      <p:nvPr/>
                    </p:nvPicPr>
                    <p:blipFill>
                      <a:blip r:embed="rId9"/>
                      <a:stretch>
                        <a:fillRect/>
                      </a:stretch>
                    </p:blipFill>
                    <p:spPr>
                      <a:xfrm>
                        <a:off x="9128670" y="4890517"/>
                        <a:ext cx="1143000" cy="771525"/>
                      </a:xfrm>
                      <a:prstGeom prst="rect">
                        <a:avLst/>
                      </a:prstGeom>
                    </p:spPr>
                  </p:pic>
                </p:oleObj>
              </mc:Fallback>
            </mc:AlternateContent>
          </a:graphicData>
        </a:graphic>
      </p:graphicFrame>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89869769"/>
              </p:ext>
            </p:extLst>
          </p:nvPr>
        </p:nvGraphicFramePr>
        <p:xfrm>
          <a:off x="277813" y="1201738"/>
          <a:ext cx="11483975" cy="5091112"/>
        </p:xfrm>
        <a:graphic>
          <a:graphicData uri="http://schemas.openxmlformats.org/presentationml/2006/ole">
            <mc:AlternateContent xmlns:mc="http://schemas.openxmlformats.org/markup-compatibility/2006">
              <mc:Choice xmlns:v="urn:schemas-microsoft-com:vml" Requires="v">
                <p:oleObj spid="_x0000_s16420" name="文档" r:id="rId4" imgW="11511286" imgH="5106169" progId="Word.Document.12">
                  <p:embed/>
                </p:oleObj>
              </mc:Choice>
              <mc:Fallback>
                <p:oleObj name="文档" r:id="rId4" imgW="11511286" imgH="5106169" progId="Word.Document.12">
                  <p:embed/>
                  <p:pic>
                    <p:nvPicPr>
                      <p:cNvPr id="0" name=""/>
                      <p:cNvPicPr/>
                      <p:nvPr/>
                    </p:nvPicPr>
                    <p:blipFill>
                      <a:blip r:embed="rId5"/>
                      <a:stretch>
                        <a:fillRect/>
                      </a:stretch>
                    </p:blipFill>
                    <p:spPr>
                      <a:xfrm>
                        <a:off x="277813" y="1201738"/>
                        <a:ext cx="11483975" cy="5091112"/>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404045"/>
            <a:ext cx="11412000" cy="3377824"/>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审题关键</a:t>
            </a: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审出概括要求，尤其是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概括要求</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中的核心词语。如上面第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形式发展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准确定位阅读区间。依据题干关键词语搜索其所在的区域，再向其前后适当扩大一下。</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注意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用自己的语言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提示语，强调不可直接摘录。</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464255"/>
            <a:ext cx="11412000" cy="4485819"/>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观概括题的阅读要在整体把握的基础上再确定题目的阅读范围，这并不是什么难事。因为文本篇幅短小，大致在二至三段甚至四、五段，而且答案要点有两至三点，都指向文本的两三处文字。这范围大致有两三处，有一两处与题干关键词语有关，较明显；仅有一处，范围不太明显，但只要细读一遍，便可确定。总之，个别题目的要点集中，其阅读范围就一处集中文字，其余大致有两三处，一两处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，一处为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范围确定好后，认真、仔细地阅读，把其中的关键词语、句子圈点出来，下一步就是直接答题了。</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精准读文</a:t>
            </a:r>
            <a:endParaRPr lang="zh-CN" altLang="zh-CN"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02002" y="838249"/>
            <a:ext cx="11526120" cy="5039817"/>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主观概括题的根本要求在于概括要点准确、全面，所有的答题都必须围绕这四个字展开。</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概括准确</a:t>
            </a: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概括应具有三种意识</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一是鲜明的文体意识。对论述类文本而言，论题、论点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包括分论点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、论据与论证都是核心要素、基本特征。二是缜密的逻辑思维意识、清晰的分层意识。即要研究段与段之间的结构关系，梳理句与句之间的逻辑关系，且同一关系取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，相属关系取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，相并关系取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，主次关系取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。三是整体意识。分析归纳要从文本出发，从整体把握</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精准答题</a:t>
            </a:r>
            <a:endParaRPr lang="zh-CN" altLang="zh-CN" sz="2800" b="1" kern="100" spc="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390764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082149"/>
            <a:ext cx="11412000" cy="3931821"/>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善于提取最关键、最核心的信息文字</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为浙江卷的主观分析概括题答题要求精准度高，所以要特别善于在初步筛选整合的基础上作深度、准度的归纳概括。一是不要只满足于把中心句及其他关键句提取出来，还需进一步把最关键的词语摘取出来放入答案；二是要善于分析较复杂的句子和段落的层次结构，在权衡比较中把最关键、最本质的信息逐层提取出来放入答案；三是会用提取主干法、舍取法、合联法、复取法及提炼法等方法来提取关键信息。</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69054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18434" name="Picture 2" descr="Y2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9925" y="1209643"/>
            <a:ext cx="11270562" cy="517247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86408"/>
            <a:ext cx="11412000" cy="613050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在西方经济学中，古典自由主义对效率的论证单纯而彻底，这是因为它的论证不考虑生产以外的其他因素。古典自由主义效率论证的理论认为，效率主要来自市场的自由竞争，受其代表人物亚当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斯密所说的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看不见的手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的支配。它假定人是利己的，在竞争中要追求直接的自我利益的最大化，古典自由主义者称这为个人经济理性。亚当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斯密在《国富论》一书中就说，财富来源于人们的竞争性劳动。人们之所以不遗余力地去追求财富，是因为个人行为的基本动机是追求自己的生存和发展，使自己拥有的资源得到最大化的扩张，所以根本不需要国家或者法律来操心个人的经济事务。只要不约束人们的行为动机和利益追求，那么市场自然就会达到资源的最佳配置，每个人肯定会把自己寻求财富和利益的行为发挥到极致，使之尽可能符合经济理性和要求。</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62553" y="86822"/>
            <a:ext cx="11994127" cy="6702965"/>
          </a:xfrm>
          <a:prstGeom prst="rect">
            <a:avLst/>
          </a:prstGeom>
        </p:spPr>
        <p:txBody>
          <a:bodyPr wrap="square" lIns="121898" tIns="60948" rIns="121898" bIns="60948">
            <a:spAutoFit/>
          </a:bodyPr>
          <a:lstStyle/>
          <a:p>
            <a:pPr indent="628650" algn="just">
              <a:lnSpc>
                <a:spcPct val="140000"/>
              </a:lnSpc>
              <a:spcAft>
                <a:spcPts val="0"/>
              </a:spcAft>
            </a:pP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不过，古典自由主义对效率的论证有很大的缺陷。因为它只关心效率的生产性和积累性方面，它只考虑到个人的求利行为动机及其经济理性化程度，没有充分地考虑到其他可能影响人们行为的动机因素</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如追求社会名誉</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或环境因素</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如社会政策</a:t>
            </a:r>
            <a:r>
              <a:rPr lang="en-US" altLang="zh-CN" sz="22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此外，在许多情况下，个人行为的经济理性并不能自然导致整个社会行为的经济合理性。事实可能恰恰相反，如果每一个人都按个人的经济理性从事市场经济活动，它的结果很可能是集体的或整个社会的经济行为的非理性或无理性。二十世纪二三十年代发生的世界性经济危机就说明了这一点。当时许多产品卖不出去，以致发生将生产出来的牛奶倒进大海这类事情。事实上，并不是因为整个社会的经济繁荣导致了商品的绝对过剩，而是由于整个社会的经济无序导致了市场萧条的结果。这种经济无序状态来自整个社会经济秩序的非理性。所谓的个人的经济理性是以自我目的为核心来推理、论证的。这种个人的经济理性就个人的人生哲学来说可能是合理的，但对整个社会来说却未必合理。可见，古典自由主义对效率的论证没有考虑生产以外的其他因素，无法提供一种完备而有效的经济效率论证体系。还值得一提的是，古典自由主义不但假定人是自私的，而且也假定自然世界的物质资源是无限可用的。对资源有限性事实的忽略，导致近现代世界经济发展付出了过于高昂的生态环境代价，也是造成现代生态危机和能源危机的一个重要因素。</a:t>
            </a:r>
            <a:r>
              <a:rPr lang="en-US" altLang="zh-CN" sz="22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仿宋_GB2312" panose="02010609030101010101" pitchFamily="49" charset="-122"/>
                <a:cs typeface="Times New Roman" panose="02020603050405020304" pitchFamily="18" charset="0"/>
              </a:rPr>
              <a:t>节选自《百科知识》</a:t>
            </a:r>
            <a:r>
              <a:rPr lang="en-US" altLang="zh-CN" sz="22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2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89946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用一句话概括本文的主要内容。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不超过</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个字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1669832"/>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古典自由主义效率论证理论及其缺陷。</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501637" y="765498"/>
            <a:ext cx="11187139" cy="5039817"/>
          </a:xfrm>
          <a:prstGeom prst="rect">
            <a:avLst/>
          </a:prstGeom>
        </p:spPr>
        <p:txBody>
          <a:bodyPr wrap="square" lIns="121898" tIns="60948" rIns="121898" bIns="60948">
            <a:spAutoFit/>
          </a:bodyPr>
          <a:lstStyle/>
          <a:p>
            <a:pPr indent="628650"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概括全面</a:t>
            </a:r>
            <a:endPar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浙江卷主观分析概括题的答题要点不多，一般为两到三个，可是就这两三个要点许多考生仍答不全，这可能与考生误以为已写了三四个已经很全了的意识和习惯有关，还与没有注意筛选一些间接、隐蔽信息有关。这种情况在论述类文本阅读中尤为突出。下面以论述类文本为例谈谈突破之道。</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论述类文本阅读中，概括的问题说到底就是筛选、整合的问题。筛选是定区间，整合实际上与概括区别不大。因此，要想概括得准确、全面，能筛选出有效信息，尤其能筛选出散见的、间接的、含蓄的信息，至关重要。怎样才能筛选出散见的、间接的、含蓄的信息呢</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0970586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9110" y="261442"/>
            <a:ext cx="11412000" cy="6147813"/>
          </a:xfrm>
          <a:prstGeom prst="rect">
            <a:avLst/>
          </a:prstGeom>
        </p:spPr>
        <p:txBody>
          <a:bodyPr wrap="square" lIns="121898" tIns="60948" rIns="121898" bIns="60948">
            <a:spAutoFit/>
          </a:bodyPr>
          <a:lstStyle/>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切分层次，能筛选出散见信息。</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分层，尤其会对段内文字、句内文字分层，是筛选信息、保证信息不遗漏的重要方法。</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抓住分析文字，能筛选出间接信息。</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论述类文本有论点，有论据，还有论证。这论证，就是分析文字，有些信息就藏在其中，应注意对分析文字中信息的提取。</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抓隐含式词语，能筛选出含蓄信息。</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隐蔽而含蓄的信息多表现在一些重要而易被忽略的词语上。如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2016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年浙江卷第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题第一个答案要点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有益于白话语言的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艺术化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就藏在原文第二段</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在追寻白话语言的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艺术化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加工过程中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文言作为文学语言的生命力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中，抓住这些隐含式语言，稍加整合即可</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49378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9110" y="1027453"/>
            <a:ext cx="11412000" cy="3914509"/>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写字发展到相当兴盛之后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尤其到唐代</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爱好写字的人们，一天比一天多了起来，就产生出一批好奇立异、相信自己、不大愿意守法的人，各人使用各人的手法，各人创立各人所愿意的规则。凡是人为的规则，它本身与实际必然不能十分相切合，因而它是空洞的、缺少生命力的，因而也就不会具有普遍的、永久的活动性，因而也就不可能使人人都满意地沿用着它而发生效力。在这里，自然而然地便有书家和非书家的分别了。</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9368734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69110" y="136476"/>
            <a:ext cx="11412000" cy="5038984"/>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天分、有修养的人们，往往依他自己的手法，也可能写出一笔可看的字，但是详细检查一下它的点画，有时与笔法偶然暗合，有时则不然，尤其是不能各种皆工。既是这样，我们自然无法以书家看待他们，至多只能称之为善书者。讲到书家，那就得精通八法，无论是端楷，或者是行草，他的点画使转，处处皆须合法，不能丝毫苟且从事，你只要看一看二王、欧、虞、褚、颜诸家遗留下来的成绩，就可以明白的。如果拿书和画来相比着看，书家的书，就好比精通六法的画师的画；善书者的书，就好比文人的写意画，也有它的风致可爱处，但不能学，只能参观，以博其趣。其实这也是写字发展过程中，不可避免的现象。</a:t>
            </a:r>
            <a:endParaRPr lang="zh-CN" altLang="zh-CN" sz="2400" kern="100" dirty="0">
              <a:latin typeface="宋体" panose="02010600030101010101" pitchFamily="2" charset="-122"/>
              <a:cs typeface="Courier New" panose="02070309020205020404" pitchFamily="49" charset="0"/>
            </a:endParaRPr>
          </a:p>
          <a:p>
            <a:pPr indent="266700" algn="r">
              <a:lnSpc>
                <a:spcPct val="150000"/>
              </a:lnSpc>
              <a:spcAft>
                <a:spcPts val="0"/>
              </a:spcAft>
            </a:pP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节选自沈尹默《书家和善书者》</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69110" y="526756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书家和善书者的区别体现在哪些方面？请简要概括。</a:t>
            </a:r>
            <a:endParaRPr lang="zh-CN" altLang="zh-CN" sz="2400" kern="100">
              <a:latin typeface="宋体" panose="02010600030101010101" pitchFamily="2" charset="-122"/>
              <a:cs typeface="Courier New" panose="02070309020205020404" pitchFamily="49" charset="0"/>
            </a:endParaRPr>
          </a:p>
        </p:txBody>
      </p:sp>
      <p:sp>
        <p:nvSpPr>
          <p:cNvPr id="5" name="矩形 4"/>
          <p:cNvSpPr/>
          <p:nvPr/>
        </p:nvSpPr>
        <p:spPr>
          <a:xfrm>
            <a:off x="369110" y="5878066"/>
            <a:ext cx="11412000" cy="60783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是否尽合笔法；能否诸体皆工；是否适宜学习。</a:t>
            </a:r>
            <a:endParaRPr lang="zh-CN" altLang="zh-CN" sz="2400" kern="100" dirty="0">
              <a:latin typeface="宋体" panose="02010600030101010101" pitchFamily="2" charset="-122"/>
              <a:cs typeface="Courier New" panose="02070309020205020404" pitchFamily="49" charset="0"/>
            </a:endParaRPr>
          </a:p>
        </p:txBody>
      </p:sp>
      <p:sp>
        <p:nvSpPr>
          <p:cNvPr id="6"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20739225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549474"/>
            <a:ext cx="11412000" cy="557650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阅读下面的文字，完成文后题目。</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 </a:t>
            </a:r>
            <a:endPar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endParaRPr>
          </a:p>
          <a:p>
            <a:pPr indent="628650"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北冥有鱼，其名为鲲，鲲之大，不知其几千里也。化而为鸟，其名为鹏。</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在台湾文博会的展馆里，《庄子</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逍遥游》中的名句，印制在青灰色的背景板上，烟雨飘渺、草树朦胧，将飞鱼形状的灯饰设计映衬得浑然天成</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这款灯饰正是取名为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。飞鱼的翅膀是灯管，设计师在曲线形的灯轴上加了移动块，滑动时翅膀灯管随之改变方向和弧度，如同展翅一般。</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精心巧思的设计令人油然赞叹，阐释的文字更是在瞬间把设计的深刻意涵勾勒出来：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上千万颗微曲镜组构成一只大型的飞鱼，鱼身鸟翅突破传统灯具该有的样貌，在工艺与工业间自在悠游。摆动着发光的翅膀，时而向天际翱翔，时而向下俯冲。大海关不住这属于天空的鱼，屋瓦也困不住这悠游自在的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67059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8370" y="117426"/>
            <a:ext cx="11412000" cy="6684498"/>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个展台可以说浓缩了文创生态链的几个重要环节：深厚的文字素养和对传统文化的深刻理解、将对经典的理解转化为现代设计、精细的工业加工与制作、精美细腻的文字阐释与升华，当然还有一个重要元素，懂得欣赏的消费主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他们对文化诠释、创意呈现能够产生共鸣与理解，最终，体认到的是有质感的文化体验。</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前几天参观台湾文博会的有趣经验。一方面令人惊喜的文创新品在展馆里层出不穷，另一方面也因几天来在台北街头巷尾的遇见，更深刻地体会到文创的在地日常化。这恰恰说明了台湾文创空间的成熟，以及文创生态链的完整。</a:t>
            </a:r>
            <a:endParaRPr lang="zh-CN" altLang="zh-CN" sz="24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文创在台湾越来越趋近一种生活态度，转角遇到文创，在很多时候是个大概率事件。街边的一盒牛轧糖，不只是简单的糖而已。包装的外壳是复古味道的盒装书设计，内里夹着一页薄纸，用和牛相关的成语和俗语，逗趣地写下这款牛轧糖独一无二的特质，而每一颗糖的透明糖纸上都有一句话，各具意思，让人品着糖味，多了些玩味</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13818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321875" cy="2269828"/>
          </a:xfrm>
          <a:prstGeom prst="rect">
            <a:avLst/>
          </a:prstGeom>
        </p:spPr>
        <p:txBody>
          <a:bodyPr wrap="square" lIns="121898" tIns="60948" rIns="121898" bIns="60948">
            <a:spAutoFit/>
          </a:bodyPr>
          <a:lstStyle/>
          <a:p>
            <a:pPr algn="just">
              <a:lnSpc>
                <a:spcPct val="150000"/>
              </a:lnSpc>
              <a:spcAft>
                <a:spcPts val="0"/>
              </a:spcAft>
            </a:pP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浙江卷论述类文本阅读考查共由两道选择题加一道主观题构成。主观题主要考查对论述文的观点及其依据的精准概括。这类题型特点突出：要点不多但精要，分值为</a:t>
            </a: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分。只要我们精细筛选有关信息，并对筛选出来的信息精准概括，吃透答题准确、全面的要求，拿下这道题并不难。</a:t>
            </a:r>
            <a:endParaRPr lang="zh-CN" altLang="zh-CN" sz="2400" kern="10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909514"/>
            <a:ext cx="11412000" cy="3914509"/>
          </a:xfrm>
          <a:prstGeom prst="rect">
            <a:avLst/>
          </a:prstGeom>
        </p:spPr>
        <p:txBody>
          <a:bodyPr wrap="square" lIns="121898" tIns="60948" rIns="121898" bIns="60948">
            <a:spAutoFit/>
          </a:bodyPr>
          <a:lstStyle/>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深究整个流程不难发现，文创产品的起点、制作流程、推广，是社会生产体系中各个方面达成共识、共同参与和完成的：源于出品人对产品的理解与提炼，文案的表达、设计的体现，对细节的坚持，对生产商的要求；源于生产商的知识基础、接收到信息后的对等回馈、耐心磨合；源于推广者的对应配合、创意宣传；源于消费者的深层认同和购买意趣。换言之，这是一条基于理念一致、高协同度的生态链，从起意、生产、销售到消费，其间每个环节都对文创起到配合和提升作用，从而达致令人愉悦的体验</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27775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765498"/>
            <a:ext cx="11412000" cy="5109067"/>
          </a:xfrm>
          <a:prstGeom prst="rect">
            <a:avLst/>
          </a:prstGeom>
        </p:spPr>
        <p:txBody>
          <a:bodyPr wrap="square" lIns="121898" tIns="60948" rIns="121898" bIns="60948">
            <a:spAutoFit/>
          </a:bodyPr>
          <a:lstStyle/>
          <a:p>
            <a:pPr lvl="0" indent="628650"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这样一种美好不是一蹴而就的结果，台湾强调文创、重视文创、扶持文创由来已久，整个社会环境展现了对文创的有利面：对文化和文字的坚持、对美感的认知、对工艺的坚守、对小众电影的开放，慢慢积淀为以诚品、紫藤庐、台大罗斯福路咖啡馆、文艺电影等为标杆的文创产品，并逐渐延伸至更多领域。细细打量这些果实，似乎清晰地还原了构建整体文创思维的逻辑：既需要大的空间自由舒展，也需要小的细枝末节的打磨习惯。一本书、一盒点心上的字体、留白、纸的选择，都有人在意，都有具备工匠精神的人来执行和完成。因此，当文创成为一种生产力，当文创造就一种习惯，文创就是质感生活的必需品了。</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266700" algn="r">
              <a:lnSpc>
                <a:spcPct val="150000"/>
              </a:lnSpc>
            </a:pP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节选自</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2017</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4</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月</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23</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日《联合早报》周兆呈先生文章，有删改</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823641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286473" y="333450"/>
            <a:ext cx="11641381" cy="5935870"/>
          </a:xfrm>
          <a:prstGeom prst="rect">
            <a:avLst/>
          </a:prstGeom>
        </p:spPr>
        <p:txBody>
          <a:bodyPr wrap="square" lIns="121898" tIns="60948" rIns="121898" bIns="60948">
            <a:spAutoFit/>
          </a:bodyPr>
          <a:lstStyle/>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下列关于</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文创产品</a:t>
            </a:r>
            <a:r>
              <a:rPr lang="en-US" altLang="zh-CN" sz="23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的表述，最恰当的一项</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3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文创在台湾越来越趋近一种生活态度。街头巷尾的文创产品，让人更深刻地体会到文</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创</a:t>
            </a:r>
            <a:endPar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的</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在地日常化。这跟展馆里层出不穷的文创新品一同说明台湾文创空间的成熟，及文</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创</a:t>
            </a:r>
            <a:endPar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生态</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链的完整。</a:t>
            </a:r>
            <a:endParaRPr lang="zh-CN" altLang="zh-CN" sz="23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街边遇见的文创产品牛轧糖，虽同传统的产品一样也介绍糖的特质，但是文化味十足</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无论</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是复古味道的盒装书设计，还是内里的薄纸以及透明糖纸，都让人多了些玩味。</a:t>
            </a:r>
            <a:endParaRPr lang="zh-CN" altLang="zh-CN" sz="23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文创产品的起点、制作流程、推广，是社会生产体系中各个方面达成共识、共同参与</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和</a:t>
            </a:r>
            <a:endPar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完成</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的。这是一条基于理念一致因而高协同度的生态链，其间每个环节都对文创起到</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配</a:t>
            </a:r>
            <a:endPar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合</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和提升作用。</a:t>
            </a:r>
            <a:endParaRPr lang="zh-CN" altLang="zh-CN" sz="23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以诚品、紫藤庐、文艺电影等为标杆的文创产品，都是长久的对文化和文字的坚持、</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对</a:t>
            </a:r>
            <a:endPar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3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300" kern="100" dirty="0" smtClean="0">
                <a:latin typeface="Times New Roman" panose="02020603050405020304" pitchFamily="18" charset="0"/>
                <a:ea typeface="微软雅黑" panose="020B0503020204020204" pitchFamily="34" charset="-122"/>
                <a:cs typeface="Times New Roman" panose="02020603050405020304" pitchFamily="18" charset="0"/>
              </a:rPr>
              <a:t>美感</a:t>
            </a:r>
            <a:r>
              <a:rPr lang="zh-CN" altLang="zh-CN" sz="2300" kern="100" dirty="0">
                <a:latin typeface="Times New Roman" panose="02020603050405020304" pitchFamily="18" charset="0"/>
                <a:ea typeface="微软雅黑" panose="020B0503020204020204" pitchFamily="34" charset="-122"/>
                <a:cs typeface="Times New Roman" panose="02020603050405020304" pitchFamily="18" charset="0"/>
              </a:rPr>
              <a:t>的认知、对工艺的坚守、对小众电影的开放的成果，它们也对更多领域产生了影响。</a:t>
            </a:r>
            <a:endParaRPr lang="zh-CN" altLang="zh-CN" sz="2300" kern="100" dirty="0">
              <a:latin typeface="宋体" panose="02010600030101010101" pitchFamily="2" charset="-122"/>
              <a:cs typeface="Courier New" panose="02070309020205020404" pitchFamily="49" charset="0"/>
            </a:endParaRPr>
          </a:p>
        </p:txBody>
      </p:sp>
      <p:sp>
        <p:nvSpPr>
          <p:cNvPr id="13" name="TextBox 19"/>
          <p:cNvSpPr txBox="1"/>
          <p:nvPr/>
        </p:nvSpPr>
        <p:spPr>
          <a:xfrm>
            <a:off x="137592" y="868720"/>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89206" y="1053530"/>
            <a:ext cx="11412000"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2400" b="1"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　</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项无中生有，文章没有说传统产品介绍糖的特质</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项强加因果，原文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这是一条基于理念一致、高协同度的生态链</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不是因为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理念一致</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高度协同</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项由原文</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对文化和文字的坚持、对美感的认知、对工艺的坚守、对小众电影的开放，慢慢积淀为以诚品、紫藤庐、台大罗斯福路咖啡馆、文艺电影等为标杆的文创产品，并逐渐延伸至更多领域</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可以得出，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对更多领域产生了影响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对文化和文字的坚持、对美感的认知、对工艺的坚守、对小众电影的开放</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503788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6997" y="200401"/>
            <a:ext cx="11187139"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下列说法符合原文意思的一项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灯饰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设计巧妙，阐释的文字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《庄子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逍遥游》中的名句，更是在</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瞬间</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把</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设计的深刻意涵勾勒出来，将飞鱼形状的灯饰设计映衬得浑然天成。</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文创生态链的几个重要环节中，懂得欣赏的消费主体是最重要的，他们对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文化</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诠释</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、创意呈现能够产生共鸣与理解，最终，体认到的是有质感的文化体验。</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无论是展台上的灯饰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，还是街边的一盒牛轧糖，台湾文创产品的成功</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离</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不</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开出品人对产品的理解与提炼，文案的表达、设计的体现，对细节的坚持</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对</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生产商的要求。</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台湾文创的成功不是短时间内就能实现的。细细研究这些文创产品，我们发现</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它们</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清晰地还原了构建整体文创思维的逻辑：既需要大的空间，也需要小的</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打</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磨</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习惯。</a:t>
            </a:r>
            <a:endParaRPr lang="zh-CN" altLang="zh-CN" sz="2400" kern="100" dirty="0">
              <a:latin typeface="宋体" panose="02010600030101010101" pitchFamily="2" charset="-122"/>
              <a:cs typeface="Courier New" panose="02070309020205020404" pitchFamily="49" charset="0"/>
            </a:endParaRPr>
          </a:p>
        </p:txBody>
      </p:sp>
      <p:sp>
        <p:nvSpPr>
          <p:cNvPr id="10" name="TextBox 19"/>
          <p:cNvSpPr txBox="1"/>
          <p:nvPr/>
        </p:nvSpPr>
        <p:spPr>
          <a:xfrm>
            <a:off x="315516" y="2961571"/>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1838" y="1197546"/>
            <a:ext cx="11412000" cy="282299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2400" b="1"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　</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项张冠李戴，阐释的文字不是《庄子</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逍遥游》中的名句，而是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鲲</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由上千万颗微曲镜组构成一只大型的飞鱼</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，且</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将飞鱼形状的灯饰设计映衬得浑然天成</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烟雨飘渺、草树朦胧</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项懂得欣赏的消费主体并不是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最</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重要的</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项以偏概全，原文是</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似乎清晰地还原了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3304370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114489"/>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根据文本内容，概括台湾地区文创的发展带给我们的启示。</a:t>
            </a:r>
            <a:endParaRPr lang="zh-CN" altLang="zh-CN" sz="2400" kern="100">
              <a:latin typeface="宋体" panose="02010600030101010101" pitchFamily="2" charset="-122"/>
              <a:cs typeface="Courier New" panose="02070309020205020404" pitchFamily="49" charset="0"/>
            </a:endParaRPr>
          </a:p>
        </p:txBody>
      </p:sp>
      <p:sp>
        <p:nvSpPr>
          <p:cNvPr id="9" name="矩形 8"/>
          <p:cNvSpPr/>
          <p:nvPr/>
        </p:nvSpPr>
        <p:spPr>
          <a:xfrm>
            <a:off x="389206" y="1701602"/>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建构一个完整的文创生态链</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社会生产体系中各个方面应达成共识、共同参与和完成</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长久地强调文创、重视文创、扶持文创</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构建整体文创思维</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既需要大的空间自由舒展，也需要小的细枝末节的打磨习惯</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各个细节都有具备工匠精神的人执行和完成。</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返回">
            <a:hlinkClick r:id="rId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8759502" y="1701602"/>
            <a:ext cx="332411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复习任务群五　实用类、论述类文本阅读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4516" y="94089"/>
            <a:ext cx="11641381" cy="6684498"/>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阅读下面的文字，完成文后题目。</a:t>
            </a:r>
          </a:p>
          <a:p>
            <a:pPr indent="62865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基本内涵来说，所谓科学中的理性，可以理解为人类通过自觉的逻辑思维把握客观世界规律的能力，以及运用这种能力认识世界的活动。所谓非理性，一是指心理结构上的本能意识或无意识，二是指非逻辑的认识形式，前者如想象、情感、意志、信仰等，后者如直觉、灵感、顿悟等。作为心理现象，非理性既然是一种本能意识或无意识，那就是未经理性驾驭或不能进行确切的理性分析的。从功能发挥的角度来说，理性在科学研究活动中往往起着必不可少甚至关键的指导性作用。众所周知，科学自近代产生以来，就形成了以认识论的理性主义和方法论的演绎主义为基本特征的科学认识理念。在过去的几百年里，科学中的理性尤其是其中的分析传统已成为科学研究活动中占主导地位的认识模式，也因此取得了许多伟大的科学成就。然而，理性由于只是一种工具性的东西，故并不具备积极能动的力量。没有情欲、本能和冲动的推动，理性就是一些僵死的形式。所以，理性的活动只能仰仗非理性的能量。</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384671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83518"/>
            <a:ext cx="11412000" cy="6660645"/>
          </a:xfrm>
          <a:prstGeom prst="rect">
            <a:avLst/>
          </a:prstGeom>
        </p:spPr>
        <p:txBody>
          <a:bodyPr wrap="square" lIns="121898" tIns="60948" rIns="121898" bIns="60948">
            <a:spAutoFit/>
          </a:bodyPr>
          <a:lstStyle/>
          <a:p>
            <a:pPr indent="628650" algn="just">
              <a:lnSpc>
                <a:spcPct val="150000"/>
              </a:lnSpc>
              <a:spcAft>
                <a:spcPts val="0"/>
              </a:spcAft>
            </a:pP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传统的科学主义者认为理性高于非理性，并将科学的理性方法绝对化，无条件地推广至各门非自然学科及社会问题的研究中；相反，非理性主义者则坚持非理性高于理性，甚至将非理性方法绝对化，声称它是研究人和世界本质的唯一方法。事实上，就科学活动而言，理性与非理性往往是共同发挥作用的。一方面，理性作用的实现有赖于非理性的参与。例如，爱因斯坦就非常重视直觉的作用，他认为从直接经验到理论体系</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不存在任何必然的逻辑联系，而只有一个不是必然的直觉的联系</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这一过程实际上也是属于超逻辑的</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当代科学家们在研究中已深切体验到：新知识的获得并不只靠逻辑性和客观性，巧辩、宣传、个人成见之类的非理性因素也起了作用。另一方面，非理性因素的实现也有赖于理性因素的作用发挥。任何积极的意志、信仰、信念要在人的活动中有效发挥作用，就必须借助于理性来为其规定目标和方向，并以理性的形式表达出来。很明显，尽管非理性主义对理性发起了猛烈的进攻并试图消解理性，但谁也无法否认，无论是</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意志</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还是</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情感</a:t>
            </a:r>
            <a:r>
              <a:rPr lang="en-US" altLang="zh-CN" sz="22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200" kern="100" dirty="0">
                <a:latin typeface="Times New Roman" panose="02020603050405020304" pitchFamily="18" charset="0"/>
                <a:ea typeface="楷体_GB2312" panose="02010609030101010101" pitchFamily="49" charset="-122"/>
                <a:cs typeface="Times New Roman" panose="02020603050405020304" pitchFamily="18" charset="0"/>
              </a:rPr>
              <a:t>，都是由需要所引发的主体对外在事物的体验，必然包含认知的成分。人从自己的意愿出发而做出的选择，自然是充满理性的。</a:t>
            </a:r>
            <a:r>
              <a:rPr lang="en-US" altLang="zh-CN" sz="22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2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200" kern="100" dirty="0" smtClean="0">
                <a:latin typeface="Times New Roman" panose="02020603050405020304" pitchFamily="18" charset="0"/>
                <a:ea typeface="仿宋_GB2312" panose="02010609030101010101" pitchFamily="49" charset="-122"/>
                <a:cs typeface="Courier New" panose="02070309020205020404" pitchFamily="49" charset="0"/>
              </a:rPr>
              <a:t>)</a:t>
            </a:r>
          </a:p>
        </p:txBody>
      </p:sp>
    </p:spTree>
    <p:extLst>
      <p:ext uri="{BB962C8B-B14F-4D97-AF65-F5344CB8AC3E}">
        <p14:creationId xmlns:p14="http://schemas.microsoft.com/office/powerpoint/2010/main" val="37756412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786337"/>
            <a:ext cx="11412000" cy="5039817"/>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下列对材料中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非理性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的相关理解，正确的一项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是</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理性是人类用逻辑思维认知世界的能力及相关活动，非理性就是指与理性相</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对应</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的</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人类本能意识或无意识。</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理性因为本身不具备积极能量而只具有工具性；非理性虽然不能进行确切的</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理性</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分析</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，但具有积极作用。</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理性在科学活动中往往必不可少且占据主导地位；非理性不能直接促使科学</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活动</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取得</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成就，但可提供支持。</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理性可无条件推广至各门非自然学科及社会问题的研究，非理性作为心理现象</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可</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用于</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研究人和世界的本质。</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9" name="TextBox 19"/>
          <p:cNvSpPr txBox="1"/>
          <p:nvPr/>
        </p:nvSpPr>
        <p:spPr>
          <a:xfrm>
            <a:off x="311752" y="3552493"/>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71838" y="1557586"/>
            <a:ext cx="11412000" cy="282299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非理性就是指与理性相对应的人类本能意识或无意识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以偏概全，非理性包含</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本能意识或无意识</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和</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非逻辑的认识形式</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理性因为本身不具备积极能量而只具有工具性</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因果倒置，理性因为只有工具性才不具备积极能量</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项张冠李戴，选项是传统的科学主义者和非理性主义者的各自观点，未必是事实。</a:t>
            </a:r>
            <a:endParaRPr lang="zh-CN" altLang="zh-CN" sz="2400" kern="100" dirty="0">
              <a:latin typeface="宋体" panose="02010600030101010101" pitchFamily="2" charset="-122"/>
              <a:ea typeface="楷体_GB2312" panose="02010609030101010101" pitchFamily="49"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4215445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blinds(horizontal)">
                                      <p:cBhvr>
                                        <p:cTn id="7" dur="750"/>
                                        <p:tgtEl>
                                          <p:spTgt spid="30">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blinds(horizontal)">
                                      <p:cBhvr>
                                        <p:cTn id="11" dur="750"/>
                                        <p:tgtEl>
                                          <p:spTgt spid="30">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animEffect transition="in" filter="blinds(horizontal)">
                                      <p:cBhvr>
                                        <p:cTn id="15" dur="75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10690</TotalTime>
  <Words>3923</Words>
  <Application>Microsoft Office PowerPoint</Application>
  <PresentationFormat>自定义</PresentationFormat>
  <Paragraphs>197</Paragraphs>
  <Slides>37</Slides>
  <Notes>13</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8" baseType="lpstr">
      <vt:lpstr>Adobe Arabic</vt:lpstr>
      <vt:lpstr>方正报宋_GBK</vt:lpstr>
      <vt:lpstr>方正博雅宋_GBK</vt:lpstr>
      <vt:lpstr>方正清刻本悦宋简体</vt:lpstr>
      <vt:lpstr>仿宋_GB2312</vt:lpstr>
      <vt:lpstr>华文楷体</vt:lpstr>
      <vt:lpstr>华文细黑</vt:lpstr>
      <vt:lpstr>经典繁仿黑</vt:lpstr>
      <vt:lpstr>楷体</vt:lpstr>
      <vt:lpstr>楷体_GB2312</vt:lpstr>
      <vt:lpstr>宋体</vt:lpstr>
      <vt:lpstr>Microsoft YaHei</vt:lpstr>
      <vt:lpstr>Microsoft YaHei</vt:lpstr>
      <vt:lpstr>Arial</vt:lpstr>
      <vt:lpstr>Broadway</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2247</cp:revision>
  <dcterms:modified xsi:type="dcterms:W3CDTF">2019-11-08T02:57:53Z</dcterms:modified>
</cp:coreProperties>
</file>